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9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1" r:id="rId30"/>
    <p:sldId id="292" r:id="rId31"/>
    <p:sldId id="287" r:id="rId32"/>
    <p:sldId id="289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7" autoAdjust="0"/>
    <p:restoredTop sz="86057" autoAdjust="0"/>
  </p:normalViewPr>
  <p:slideViewPr>
    <p:cSldViewPr>
      <p:cViewPr varScale="1">
        <p:scale>
          <a:sx n="96" d="100"/>
          <a:sy n="96" d="100"/>
        </p:scale>
        <p:origin x="-19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67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22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81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49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008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epler-second-law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www.flickr.com/photos/gsfc/" TargetMode="External"/><Relationship Id="rId4" Type="http://schemas.openxmlformats.org/officeDocument/2006/relationships/hyperlink" Target="http://commons.wikimedia.org/w/index.php?title=User:Mb1996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talon.gif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nd/2.0/deed.en" TargetMode="External"/><Relationship Id="rId5" Type="http://schemas.openxmlformats.org/officeDocument/2006/relationships/hyperlink" Target="http://www.flickr.com/photos/giambrox/" TargetMode="External"/><Relationship Id="rId10" Type="http://schemas.openxmlformats.org/officeDocument/2006/relationships/hyperlink" Target="http://www.sciencedirect.com/science/article/pii/S027311771200590X" TargetMode="External"/><Relationship Id="rId4" Type="http://schemas.openxmlformats.org/officeDocument/2006/relationships/hyperlink" Target="http://www.flickr.com/photos/giambrox/3174213201/" TargetMode="External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www.flickr.com/photos/giambrox/" TargetMode="External"/><Relationship Id="rId4" Type="http://schemas.openxmlformats.org/officeDocument/2006/relationships/hyperlink" Target="http://en.wikipedia.org/wiki/File:Wettzell_Laser_Ranging_System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://en.wikipedia.org/wiki/File:ALSEP_AS15-85-11468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flickr.com/photos/giambrox/" TargetMode="External"/><Relationship Id="rId4" Type="http://schemas.openxmlformats.org/officeDocument/2006/relationships/hyperlink" Target="https://en.wikipedia.org/wiki/File:Apollo_11_Lunar_Laser_Ranging_Experiment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seidon.graphic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User:Maddox1" TargetMode="External"/><Relationship Id="rId4" Type="http://schemas.openxmlformats.org/officeDocument/2006/relationships/hyperlink" Target="http://en.wikipedia.org/wiki/File:Sealevel_chart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/index.php?title=User:Rsullivant&amp;action=edit&amp;redlink=1" TargetMode="External"/><Relationship Id="rId4" Type="http://schemas.openxmlformats.org/officeDocument/2006/relationships/hyperlink" Target="http://commons.wikimedia.org/wiki/File:Poseidon.graphic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Xosema" TargetMode="External"/><Relationship Id="rId4" Type="http://schemas.openxmlformats.org/officeDocument/2006/relationships/hyperlink" Target="http://en.m.wikipedia.org/wiki/File:GRACE_artist_concept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User:Pippo_skaio" TargetMode="External"/><Relationship Id="rId4" Type="http://schemas.openxmlformats.org/officeDocument/2006/relationships/hyperlink" Target="http://en.wikipedia.org/wiki/File:GOCE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unt_Pleasant_Radio_Telescope.jpg?uselang=ru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ru" TargetMode="External"/><Relationship Id="rId4" Type="http://schemas.openxmlformats.org/officeDocument/2006/relationships/hyperlink" Target="http://commons.wikimedia.org/wiki/User:JJ_Harrison?uselang=r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The_High_Fin_Sperm_Whale" TargetMode="External"/><Relationship Id="rId4" Type="http://schemas.openxmlformats.org/officeDocument/2006/relationships/hyperlink" Target="http://commons.wikimedia.org/wiki/File:Layers_of_the_atmosphere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nasamarshall/8705780962/" TargetMode="External"/><Relationship Id="rId3" Type="http://schemas.openxmlformats.org/officeDocument/2006/relationships/hyperlink" Target="http://www.flickr.com/photos/gsfc/4384863741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creativecommons.org/licenses/by/2.0/deed.en" TargetMode="External"/><Relationship Id="rId10" Type="http://schemas.openxmlformats.org/officeDocument/2006/relationships/hyperlink" Target="http://creativecommons.org/licenses/by-nc/2.0/deed.en" TargetMode="External"/><Relationship Id="rId4" Type="http://schemas.openxmlformats.org/officeDocument/2006/relationships/hyperlink" Target="http://www.flickr.com/photos/gsfc/" TargetMode="External"/><Relationship Id="rId9" Type="http://schemas.openxmlformats.org/officeDocument/2006/relationships/hyperlink" Target="http://www.flickr.com/photos/nasamarshall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Βελτιστοποίηση Ενεργειακών Συστημάτων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489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953031" y="2917874"/>
            <a:ext cx="7363385" cy="2311326"/>
          </a:xfrm>
        </p:spPr>
        <p:txBody>
          <a:bodyPr>
            <a:normAutofit fontScale="70000" lnSpcReduction="20000"/>
          </a:bodyPr>
          <a:lstStyle/>
          <a:p>
            <a:r>
              <a:rPr lang="el-GR" sz="3400" b="1" dirty="0" smtClean="0"/>
              <a:t>Ενότητα 12</a:t>
            </a:r>
            <a:r>
              <a:rPr lang="en-US" sz="3400" b="1" dirty="0" smtClean="0"/>
              <a:t>: </a:t>
            </a:r>
            <a:r>
              <a:rPr lang="el-GR" sz="3400" dirty="0"/>
              <a:t>Εισαγωγή στη Δορυφορική Γεωδαισία</a:t>
            </a:r>
            <a:endParaRPr lang="el-GR" sz="3400" dirty="0" smtClean="0"/>
          </a:p>
          <a:p>
            <a:endParaRPr lang="en-US" dirty="0" smtClean="0"/>
          </a:p>
          <a:p>
            <a:r>
              <a:rPr lang="el-GR" sz="2800" dirty="0"/>
              <a:t>Βασίλης Δ. </a:t>
            </a:r>
            <a:r>
              <a:rPr lang="el-GR" sz="2800" dirty="0" err="1"/>
              <a:t>Ανδριτσάνος</a:t>
            </a:r>
            <a:endParaRPr lang="el-GR" sz="2800" dirty="0"/>
          </a:p>
          <a:p>
            <a:r>
              <a:rPr lang="el-GR" sz="2800" dirty="0"/>
              <a:t>Δρ. Αγρονόμος - Τοπογράφος Μηχανικός ΑΠΘ</a:t>
            </a:r>
          </a:p>
          <a:p>
            <a:r>
              <a:rPr lang="el-GR" sz="2800" dirty="0"/>
              <a:t>Επίκουρος Καθηγητής ΤΕΙ </a:t>
            </a:r>
            <a:r>
              <a:rPr lang="el-GR" sz="2800" dirty="0" smtClean="0"/>
              <a:t>Αθήνας</a:t>
            </a:r>
          </a:p>
          <a:p>
            <a:pPr fontAlgn="auto">
              <a:spcAft>
                <a:spcPts val="0"/>
              </a:spcAft>
            </a:pPr>
            <a:r>
              <a:rPr lang="el-GR" sz="2800" dirty="0"/>
              <a:t>Τμήμα Πολιτικών Μηχανικών ΤΕ </a:t>
            </a:r>
          </a:p>
          <a:p>
            <a:pPr fontAlgn="auto">
              <a:spcAft>
                <a:spcPts val="0"/>
              </a:spcAft>
            </a:pPr>
            <a:r>
              <a:rPr lang="el-GR" sz="2800" dirty="0"/>
              <a:t>Κατεύθυνση Μηχανικών Τοπογραφίας &amp; </a:t>
            </a:r>
            <a:r>
              <a:rPr lang="el-GR" sz="2800" dirty="0" err="1"/>
              <a:t>Γεωπληροφορικής</a:t>
            </a:r>
            <a:r>
              <a:rPr lang="el-GR" sz="2800" dirty="0"/>
              <a:t> ΤΕ</a:t>
            </a:r>
          </a:p>
          <a:p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09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Νόμοι </a:t>
            </a:r>
            <a:r>
              <a:rPr lang="el-GR" dirty="0" err="1"/>
              <a:t>Kepler</a:t>
            </a:r>
            <a:r>
              <a:rPr lang="el-GR" dirty="0"/>
              <a:t> </a:t>
            </a:r>
            <a:r>
              <a:rPr lang="el-GR" dirty="0" smtClean="0"/>
              <a:t>για τη δορυφορική τροχιά</a:t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l-GR" sz="3200" b="0" dirty="0" smtClean="0"/>
              <a:t>2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 dirty="0"/>
              <a:t>2ος νόμος</a:t>
            </a:r>
          </a:p>
          <a:p>
            <a:pPr marL="0" indent="0">
              <a:buNone/>
            </a:pPr>
            <a:r>
              <a:rPr lang="el-GR" sz="2400" dirty="0"/>
              <a:t>Οι δορυφόροι διαγράφουν σε ίσους χρόνους ίσα εμβαδά (</a:t>
            </a:r>
            <a:r>
              <a:rPr lang="el-GR" sz="2400" dirty="0" err="1"/>
              <a:t>ελλεπτικούς</a:t>
            </a:r>
            <a:r>
              <a:rPr lang="el-GR" sz="2400" dirty="0"/>
              <a:t> τομείς) με εστία τη </a:t>
            </a:r>
            <a:r>
              <a:rPr lang="el-GR" sz="2400" dirty="0" smtClean="0"/>
              <a:t>Γη.</a:t>
            </a:r>
            <a:endParaRPr lang="el-GR" sz="2400" dirty="0"/>
          </a:p>
          <a:p>
            <a:pPr marL="0" indent="0">
              <a:spcBef>
                <a:spcPts val="7800"/>
              </a:spcBef>
              <a:buNone/>
            </a:pPr>
            <a:r>
              <a:rPr lang="el-GR" sz="2400" u="sng" dirty="0"/>
              <a:t>3ος νόμος</a:t>
            </a:r>
          </a:p>
          <a:p>
            <a:pPr marL="0" indent="0">
              <a:buNone/>
            </a:pPr>
            <a:r>
              <a:rPr lang="el-GR" sz="2400" dirty="0"/>
              <a:t>Οι κύβοι των μεγάλων </a:t>
            </a:r>
            <a:r>
              <a:rPr lang="el-GR" sz="2400" dirty="0" err="1"/>
              <a:t>ημιαξόνων</a:t>
            </a:r>
            <a:r>
              <a:rPr lang="el-GR" sz="2400" dirty="0"/>
              <a:t> των τροχιών των δορυφόρων είναι ανάλογοι με τα τετράγωνα των περιόδων </a:t>
            </a:r>
            <a:r>
              <a:rPr lang="el-GR" sz="2400" dirty="0" smtClean="0"/>
              <a:t>περιστροφής.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492896"/>
            <a:ext cx="3429000" cy="2286000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5523570" y="4866075"/>
            <a:ext cx="2822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Kepler-second-law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>
                <a:latin typeface="+mn-lt"/>
                <a:hlinkClick r:id="rId4" tooltip="User:Mb1996 (page does not exist)"/>
              </a:rPr>
              <a:t>Mb1996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11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Διαταρακτική</a:t>
            </a:r>
            <a:r>
              <a:rPr lang="el-GR" dirty="0" smtClean="0"/>
              <a:t> </a:t>
            </a:r>
            <a:r>
              <a:rPr lang="el-GR" dirty="0" smtClean="0"/>
              <a:t>δορυφορική τροχιά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Για τη μελέτη της </a:t>
            </a:r>
            <a:r>
              <a:rPr lang="el-GR" sz="2400" dirty="0" err="1"/>
              <a:t>διαταρακτικής</a:t>
            </a:r>
            <a:r>
              <a:rPr lang="el-GR" sz="2400" dirty="0"/>
              <a:t> τροχιάς το τροχιακό σύστημα μετασχηματίζεται σε ένα </a:t>
            </a:r>
            <a:r>
              <a:rPr lang="el-GR" sz="2400" b="1" dirty="0"/>
              <a:t>σταθερό σύστημα με αναφορά το γήινο κέντρο </a:t>
            </a:r>
            <a:r>
              <a:rPr lang="el-GR" sz="2400" b="1" dirty="0" smtClean="0"/>
              <a:t>μάζας,</a:t>
            </a:r>
            <a:endParaRPr lang="el-GR" sz="2400" b="1" dirty="0"/>
          </a:p>
          <a:p>
            <a:pPr>
              <a:spcBef>
                <a:spcPts val="3600"/>
              </a:spcBef>
            </a:pPr>
            <a:r>
              <a:rPr lang="el-GR" sz="2400" dirty="0"/>
              <a:t>Η τροχιά του δορυφόρου στο νέο σύστημα μελετάται με την παρατήρηση των </a:t>
            </a:r>
            <a:r>
              <a:rPr lang="el-GR" sz="2400" b="1" dirty="0"/>
              <a:t>έξι τροχιακών στοιχείων </a:t>
            </a:r>
            <a:r>
              <a:rPr lang="el-GR" sz="2400" b="1" dirty="0" err="1" smtClean="0"/>
              <a:t>Kepler</a:t>
            </a:r>
            <a:r>
              <a:rPr lang="el-GR" sz="2400" b="1" dirty="0" smtClean="0"/>
              <a:t>,</a:t>
            </a:r>
            <a:endParaRPr lang="el-GR" sz="2400" b="1" dirty="0"/>
          </a:p>
          <a:p>
            <a:pPr>
              <a:spcBef>
                <a:spcPts val="3600"/>
              </a:spcBef>
            </a:pPr>
            <a:r>
              <a:rPr lang="el-GR" sz="2400" dirty="0"/>
              <a:t>Οι λύσεις των διαφορικών εξισώσεων των τροχιακών στοιχείων </a:t>
            </a:r>
            <a:r>
              <a:rPr lang="el-GR" sz="2400" dirty="0" err="1"/>
              <a:t>Kepler</a:t>
            </a:r>
            <a:r>
              <a:rPr lang="el-GR" sz="2400" dirty="0"/>
              <a:t> ως προς το χρόνο οδηγούν στις προσέγγιση των πραγματικών τροχιών των </a:t>
            </a:r>
            <a:r>
              <a:rPr lang="el-GR" sz="2400" dirty="0" smtClean="0"/>
              <a:t>δορυφόρων.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47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Τροχιακά Στοιχεία </a:t>
            </a:r>
            <a:r>
              <a:rPr lang="en-US" dirty="0" smtClean="0"/>
              <a:t>Kepler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322795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Ω</a:t>
            </a:r>
            <a:r>
              <a:rPr lang="el-GR" sz="2400" dirty="0"/>
              <a:t>: ορθή αναφορά του </a:t>
            </a:r>
            <a:r>
              <a:rPr lang="el-GR" sz="2400" dirty="0" err="1"/>
              <a:t>αναβιβάζοντος</a:t>
            </a:r>
            <a:r>
              <a:rPr lang="el-GR" sz="2400" dirty="0"/>
              <a:t> </a:t>
            </a:r>
            <a:r>
              <a:rPr lang="el-GR" sz="2400" dirty="0" smtClean="0"/>
              <a:t>συνδέσμου,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i</a:t>
            </a:r>
            <a:r>
              <a:rPr lang="el-GR" sz="2400" dirty="0"/>
              <a:t>: κλίση της </a:t>
            </a:r>
            <a:r>
              <a:rPr lang="el-GR" sz="2400" dirty="0" smtClean="0"/>
              <a:t>τροχιάς,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ω</a:t>
            </a:r>
            <a:r>
              <a:rPr lang="el-GR" sz="2400" dirty="0"/>
              <a:t>: όρισμα του </a:t>
            </a:r>
            <a:r>
              <a:rPr lang="el-GR" sz="2400" dirty="0" smtClean="0"/>
              <a:t>περιγείου,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a</a:t>
            </a:r>
            <a:r>
              <a:rPr lang="el-GR" sz="2400" dirty="0"/>
              <a:t>: μεγάλος </a:t>
            </a:r>
            <a:r>
              <a:rPr lang="el-GR" sz="2400" dirty="0" err="1"/>
              <a:t>ημιάξονας</a:t>
            </a:r>
            <a:r>
              <a:rPr lang="el-GR" sz="2400" dirty="0"/>
              <a:t> της </a:t>
            </a:r>
            <a:r>
              <a:rPr lang="el-GR" sz="2400" dirty="0" smtClean="0"/>
              <a:t>τροχιάς,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e</a:t>
            </a:r>
            <a:r>
              <a:rPr lang="el-GR" sz="2400" dirty="0"/>
              <a:t>: εκκεντρότητα της </a:t>
            </a:r>
            <a:r>
              <a:rPr lang="el-GR" sz="2400" dirty="0" smtClean="0"/>
              <a:t>τροχιάς,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v</a:t>
            </a:r>
            <a:r>
              <a:rPr lang="el-GR" sz="2400" dirty="0"/>
              <a:t>: αληθής </a:t>
            </a:r>
            <a:r>
              <a:rPr lang="el-GR" sz="2400" dirty="0" smtClean="0"/>
              <a:t>ανωμαλία.</a:t>
            </a:r>
            <a:endParaRPr lang="el-GR" sz="2400" dirty="0"/>
          </a:p>
          <a:p>
            <a:pPr>
              <a:spcBef>
                <a:spcPts val="1200"/>
              </a:spcBef>
            </a:pPr>
            <a:endParaRPr lang="el-GR" sz="2400" dirty="0"/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grpSp>
        <p:nvGrpSpPr>
          <p:cNvPr id="65" name="Ομάδα 64"/>
          <p:cNvGrpSpPr/>
          <p:nvPr/>
        </p:nvGrpSpPr>
        <p:grpSpPr>
          <a:xfrm>
            <a:off x="5148064" y="1844824"/>
            <a:ext cx="3722782" cy="4101760"/>
            <a:chOff x="5104149" y="2246113"/>
            <a:chExt cx="3722782" cy="4101760"/>
          </a:xfrm>
        </p:grpSpPr>
        <p:cxnSp>
          <p:nvCxnSpPr>
            <p:cNvPr id="9" name="Ευθύγραμμο βέλος σύνδεσης 8"/>
            <p:cNvCxnSpPr/>
            <p:nvPr/>
          </p:nvCxnSpPr>
          <p:spPr>
            <a:xfrm flipV="1">
              <a:off x="6709287" y="2545848"/>
              <a:ext cx="0" cy="21602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6690187" y="3933056"/>
              <a:ext cx="929813" cy="7410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6012160" y="4674078"/>
              <a:ext cx="697126" cy="520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 flipH="1" flipV="1">
              <a:off x="6709287" y="4674079"/>
              <a:ext cx="599017" cy="5649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/>
            <p:nvPr/>
          </p:nvCxnSpPr>
          <p:spPr>
            <a:xfrm flipH="1">
              <a:off x="6728388" y="4407586"/>
              <a:ext cx="891612" cy="266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εία γραμμή σύνδεσης 31"/>
            <p:cNvCxnSpPr/>
            <p:nvPr/>
          </p:nvCxnSpPr>
          <p:spPr>
            <a:xfrm flipH="1" flipV="1">
              <a:off x="6709287" y="4674079"/>
              <a:ext cx="1175081" cy="3788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Ελεύθερη σχεδίαση 36"/>
            <p:cNvSpPr/>
            <p:nvPr/>
          </p:nvSpPr>
          <p:spPr>
            <a:xfrm>
              <a:off x="6527800" y="4800600"/>
              <a:ext cx="330200" cy="107071"/>
            </a:xfrm>
            <a:custGeom>
              <a:avLst/>
              <a:gdLst>
                <a:gd name="connsiteX0" fmla="*/ 0 w 330200"/>
                <a:gd name="connsiteY0" fmla="*/ 0 h 107071"/>
                <a:gd name="connsiteX1" fmla="*/ 139700 w 330200"/>
                <a:gd name="connsiteY1" fmla="*/ 101600 h 107071"/>
                <a:gd name="connsiteX2" fmla="*/ 292100 w 330200"/>
                <a:gd name="connsiteY2" fmla="*/ 88900 h 107071"/>
                <a:gd name="connsiteX3" fmla="*/ 330200 w 330200"/>
                <a:gd name="connsiteY3" fmla="*/ 50800 h 10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07071">
                  <a:moveTo>
                    <a:pt x="0" y="0"/>
                  </a:moveTo>
                  <a:cubicBezTo>
                    <a:pt x="45508" y="43391"/>
                    <a:pt x="91017" y="86783"/>
                    <a:pt x="139700" y="101600"/>
                  </a:cubicBezTo>
                  <a:cubicBezTo>
                    <a:pt x="188383" y="116417"/>
                    <a:pt x="260350" y="97367"/>
                    <a:pt x="292100" y="88900"/>
                  </a:cubicBezTo>
                  <a:cubicBezTo>
                    <a:pt x="323850" y="80433"/>
                    <a:pt x="327025" y="65616"/>
                    <a:pt x="330200" y="50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Ελεύθερη σχεδίαση 37"/>
            <p:cNvSpPr/>
            <p:nvPr/>
          </p:nvSpPr>
          <p:spPr>
            <a:xfrm>
              <a:off x="6400800" y="4826000"/>
              <a:ext cx="635000" cy="253826"/>
            </a:xfrm>
            <a:custGeom>
              <a:avLst/>
              <a:gdLst>
                <a:gd name="connsiteX0" fmla="*/ 0 w 635000"/>
                <a:gd name="connsiteY0" fmla="*/ 63500 h 253826"/>
                <a:gd name="connsiteX1" fmla="*/ 114300 w 635000"/>
                <a:gd name="connsiteY1" fmla="*/ 203200 h 253826"/>
                <a:gd name="connsiteX2" fmla="*/ 419100 w 635000"/>
                <a:gd name="connsiteY2" fmla="*/ 241300 h 253826"/>
                <a:gd name="connsiteX3" fmla="*/ 635000 w 635000"/>
                <a:gd name="connsiteY3" fmla="*/ 0 h 25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0" h="253826">
                  <a:moveTo>
                    <a:pt x="0" y="63500"/>
                  </a:moveTo>
                  <a:cubicBezTo>
                    <a:pt x="22225" y="118533"/>
                    <a:pt x="44450" y="173567"/>
                    <a:pt x="114300" y="203200"/>
                  </a:cubicBezTo>
                  <a:cubicBezTo>
                    <a:pt x="184150" y="232833"/>
                    <a:pt x="332317" y="275167"/>
                    <a:pt x="419100" y="241300"/>
                  </a:cubicBezTo>
                  <a:cubicBezTo>
                    <a:pt x="505883" y="207433"/>
                    <a:pt x="570441" y="103716"/>
                    <a:pt x="6350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Ελεύθερη σχεδίαση 38"/>
            <p:cNvSpPr/>
            <p:nvPr/>
          </p:nvSpPr>
          <p:spPr>
            <a:xfrm>
              <a:off x="6908800" y="4622800"/>
              <a:ext cx="76200" cy="228600"/>
            </a:xfrm>
            <a:custGeom>
              <a:avLst/>
              <a:gdLst>
                <a:gd name="connsiteX0" fmla="*/ 0 w 76200"/>
                <a:gd name="connsiteY0" fmla="*/ 228600 h 228600"/>
                <a:gd name="connsiteX1" fmla="*/ 63500 w 76200"/>
                <a:gd name="connsiteY1" fmla="*/ 165100 h 228600"/>
                <a:gd name="connsiteX2" fmla="*/ 76200 w 76200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28600">
                  <a:moveTo>
                    <a:pt x="0" y="228600"/>
                  </a:moveTo>
                  <a:cubicBezTo>
                    <a:pt x="25400" y="215900"/>
                    <a:pt x="50800" y="203200"/>
                    <a:pt x="63500" y="165100"/>
                  </a:cubicBezTo>
                  <a:cubicBezTo>
                    <a:pt x="76200" y="127000"/>
                    <a:pt x="76200" y="63500"/>
                    <a:pt x="762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Ελεύθερη σχεδίαση 39"/>
            <p:cNvSpPr/>
            <p:nvPr/>
          </p:nvSpPr>
          <p:spPr>
            <a:xfrm>
              <a:off x="7429500" y="5054600"/>
              <a:ext cx="76200" cy="114300"/>
            </a:xfrm>
            <a:custGeom>
              <a:avLst/>
              <a:gdLst>
                <a:gd name="connsiteX0" fmla="*/ 76200 w 76200"/>
                <a:gd name="connsiteY0" fmla="*/ 114300 h 114300"/>
                <a:gd name="connsiteX1" fmla="*/ 0 w 76200"/>
                <a:gd name="connsiteY1" fmla="*/ 0 h 114300"/>
                <a:gd name="connsiteX2" fmla="*/ 0 w 76200"/>
                <a:gd name="connsiteY2" fmla="*/ 0 h 114300"/>
                <a:gd name="connsiteX3" fmla="*/ 0 w 76200"/>
                <a:gd name="connsiteY3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14300">
                  <a:moveTo>
                    <a:pt x="76200" y="11430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2" name="Ευθύγραμμο βέλος σύνδεσης 41"/>
            <p:cNvCxnSpPr/>
            <p:nvPr/>
          </p:nvCxnSpPr>
          <p:spPr>
            <a:xfrm flipH="1" flipV="1">
              <a:off x="7008795" y="4407586"/>
              <a:ext cx="27005" cy="2152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Ελεύθερη σχεδίαση 42"/>
            <p:cNvSpPr/>
            <p:nvPr/>
          </p:nvSpPr>
          <p:spPr>
            <a:xfrm>
              <a:off x="7429500" y="3187700"/>
              <a:ext cx="266700" cy="342900"/>
            </a:xfrm>
            <a:custGeom>
              <a:avLst/>
              <a:gdLst>
                <a:gd name="connsiteX0" fmla="*/ 266700 w 266700"/>
                <a:gd name="connsiteY0" fmla="*/ 342900 h 342900"/>
                <a:gd name="connsiteX1" fmla="*/ 127000 w 266700"/>
                <a:gd name="connsiteY1" fmla="*/ 88900 h 342900"/>
                <a:gd name="connsiteX2" fmla="*/ 0 w 266700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700" h="342900">
                  <a:moveTo>
                    <a:pt x="266700" y="342900"/>
                  </a:moveTo>
                  <a:cubicBezTo>
                    <a:pt x="219075" y="244475"/>
                    <a:pt x="171450" y="146050"/>
                    <a:pt x="127000" y="88900"/>
                  </a:cubicBezTo>
                  <a:cubicBezTo>
                    <a:pt x="82550" y="31750"/>
                    <a:pt x="41275" y="15875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Ελεύθερη σχεδίαση 44"/>
            <p:cNvSpPr/>
            <p:nvPr/>
          </p:nvSpPr>
          <p:spPr>
            <a:xfrm>
              <a:off x="5104149" y="4406900"/>
              <a:ext cx="3242033" cy="867008"/>
            </a:xfrm>
            <a:custGeom>
              <a:avLst/>
              <a:gdLst>
                <a:gd name="connsiteX0" fmla="*/ 64751 w 3242033"/>
                <a:gd name="connsiteY0" fmla="*/ 139700 h 867008"/>
                <a:gd name="connsiteX1" fmla="*/ 1251 w 3242033"/>
                <a:gd name="connsiteY1" fmla="*/ 317500 h 867008"/>
                <a:gd name="connsiteX2" fmla="*/ 115551 w 3242033"/>
                <a:gd name="connsiteY2" fmla="*/ 558800 h 867008"/>
                <a:gd name="connsiteX3" fmla="*/ 547351 w 3242033"/>
                <a:gd name="connsiteY3" fmla="*/ 723900 h 867008"/>
                <a:gd name="connsiteX4" fmla="*/ 915651 w 3242033"/>
                <a:gd name="connsiteY4" fmla="*/ 800100 h 867008"/>
                <a:gd name="connsiteX5" fmla="*/ 1309351 w 3242033"/>
                <a:gd name="connsiteY5" fmla="*/ 863600 h 867008"/>
                <a:gd name="connsiteX6" fmla="*/ 1842751 w 3242033"/>
                <a:gd name="connsiteY6" fmla="*/ 850900 h 867008"/>
                <a:gd name="connsiteX7" fmla="*/ 2236451 w 3242033"/>
                <a:gd name="connsiteY7" fmla="*/ 787400 h 867008"/>
                <a:gd name="connsiteX8" fmla="*/ 2668251 w 3242033"/>
                <a:gd name="connsiteY8" fmla="*/ 711200 h 867008"/>
                <a:gd name="connsiteX9" fmla="*/ 3011151 w 3242033"/>
                <a:gd name="connsiteY9" fmla="*/ 558800 h 867008"/>
                <a:gd name="connsiteX10" fmla="*/ 3176251 w 3242033"/>
                <a:gd name="connsiteY10" fmla="*/ 381000 h 867008"/>
                <a:gd name="connsiteX11" fmla="*/ 3227051 w 3242033"/>
                <a:gd name="connsiteY11" fmla="*/ 190500 h 867008"/>
                <a:gd name="connsiteX12" fmla="*/ 2922251 w 3242033"/>
                <a:gd name="connsiteY12" fmla="*/ 0 h 86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033" h="867008">
                  <a:moveTo>
                    <a:pt x="64751" y="139700"/>
                  </a:moveTo>
                  <a:cubicBezTo>
                    <a:pt x="28767" y="193675"/>
                    <a:pt x="-7216" y="247650"/>
                    <a:pt x="1251" y="317500"/>
                  </a:cubicBezTo>
                  <a:cubicBezTo>
                    <a:pt x="9718" y="387350"/>
                    <a:pt x="24534" y="491067"/>
                    <a:pt x="115551" y="558800"/>
                  </a:cubicBezTo>
                  <a:cubicBezTo>
                    <a:pt x="206568" y="626533"/>
                    <a:pt x="414001" y="683683"/>
                    <a:pt x="547351" y="723900"/>
                  </a:cubicBezTo>
                  <a:cubicBezTo>
                    <a:pt x="680701" y="764117"/>
                    <a:pt x="788651" y="776817"/>
                    <a:pt x="915651" y="800100"/>
                  </a:cubicBezTo>
                  <a:cubicBezTo>
                    <a:pt x="1042651" y="823383"/>
                    <a:pt x="1154834" y="855133"/>
                    <a:pt x="1309351" y="863600"/>
                  </a:cubicBezTo>
                  <a:cubicBezTo>
                    <a:pt x="1463868" y="872067"/>
                    <a:pt x="1688234" y="863600"/>
                    <a:pt x="1842751" y="850900"/>
                  </a:cubicBezTo>
                  <a:cubicBezTo>
                    <a:pt x="1997268" y="838200"/>
                    <a:pt x="2236451" y="787400"/>
                    <a:pt x="2236451" y="787400"/>
                  </a:cubicBezTo>
                  <a:cubicBezTo>
                    <a:pt x="2374034" y="764117"/>
                    <a:pt x="2539134" y="749300"/>
                    <a:pt x="2668251" y="711200"/>
                  </a:cubicBezTo>
                  <a:cubicBezTo>
                    <a:pt x="2797368" y="673100"/>
                    <a:pt x="2926485" y="613833"/>
                    <a:pt x="3011151" y="558800"/>
                  </a:cubicBezTo>
                  <a:cubicBezTo>
                    <a:pt x="3095817" y="503767"/>
                    <a:pt x="3140268" y="442383"/>
                    <a:pt x="3176251" y="381000"/>
                  </a:cubicBezTo>
                  <a:cubicBezTo>
                    <a:pt x="3212234" y="319617"/>
                    <a:pt x="3269384" y="254000"/>
                    <a:pt x="3227051" y="190500"/>
                  </a:cubicBezTo>
                  <a:cubicBezTo>
                    <a:pt x="3184718" y="127000"/>
                    <a:pt x="3053484" y="63500"/>
                    <a:pt x="2922251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Ελεύθερη σχεδίαση 45"/>
            <p:cNvSpPr/>
            <p:nvPr/>
          </p:nvSpPr>
          <p:spPr>
            <a:xfrm>
              <a:off x="6718300" y="2933700"/>
              <a:ext cx="1041400" cy="1219200"/>
            </a:xfrm>
            <a:custGeom>
              <a:avLst/>
              <a:gdLst>
                <a:gd name="connsiteX0" fmla="*/ 0 w 1041400"/>
                <a:gd name="connsiteY0" fmla="*/ 0 h 1219200"/>
                <a:gd name="connsiteX1" fmla="*/ 393700 w 1041400"/>
                <a:gd name="connsiteY1" fmla="*/ 228600 h 1219200"/>
                <a:gd name="connsiteX2" fmla="*/ 825500 w 1041400"/>
                <a:gd name="connsiteY2" fmla="*/ 660400 h 1219200"/>
                <a:gd name="connsiteX3" fmla="*/ 1041400 w 1041400"/>
                <a:gd name="connsiteY3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00" h="1219200">
                  <a:moveTo>
                    <a:pt x="0" y="0"/>
                  </a:moveTo>
                  <a:cubicBezTo>
                    <a:pt x="128058" y="59266"/>
                    <a:pt x="256117" y="118533"/>
                    <a:pt x="393700" y="228600"/>
                  </a:cubicBezTo>
                  <a:cubicBezTo>
                    <a:pt x="531283" y="338667"/>
                    <a:pt x="717550" y="495300"/>
                    <a:pt x="825500" y="660400"/>
                  </a:cubicBezTo>
                  <a:cubicBezTo>
                    <a:pt x="933450" y="825500"/>
                    <a:pt x="987425" y="1022350"/>
                    <a:pt x="1041400" y="12192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Ελεύθερη σχεδίαση 46"/>
            <p:cNvSpPr/>
            <p:nvPr/>
          </p:nvSpPr>
          <p:spPr>
            <a:xfrm>
              <a:off x="7810500" y="4432300"/>
              <a:ext cx="101600" cy="647700"/>
            </a:xfrm>
            <a:custGeom>
              <a:avLst/>
              <a:gdLst>
                <a:gd name="connsiteX0" fmla="*/ 0 w 101600"/>
                <a:gd name="connsiteY0" fmla="*/ 0 h 647700"/>
                <a:gd name="connsiteX1" fmla="*/ 101600 w 101600"/>
                <a:gd name="connsiteY1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647700">
                  <a:moveTo>
                    <a:pt x="0" y="0"/>
                  </a:moveTo>
                  <a:lnTo>
                    <a:pt x="101600" y="647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Ελεύθερη σχεδίαση 48"/>
            <p:cNvSpPr/>
            <p:nvPr/>
          </p:nvSpPr>
          <p:spPr>
            <a:xfrm>
              <a:off x="5765800" y="3238193"/>
              <a:ext cx="1926521" cy="2857807"/>
            </a:xfrm>
            <a:custGeom>
              <a:avLst/>
              <a:gdLst>
                <a:gd name="connsiteX0" fmla="*/ 1104900 w 1926521"/>
                <a:gd name="connsiteY0" fmla="*/ 76507 h 2857807"/>
                <a:gd name="connsiteX1" fmla="*/ 1409700 w 1926521"/>
                <a:gd name="connsiteY1" fmla="*/ 307 h 2857807"/>
                <a:gd name="connsiteX2" fmla="*/ 1701800 w 1926521"/>
                <a:gd name="connsiteY2" fmla="*/ 101907 h 2857807"/>
                <a:gd name="connsiteX3" fmla="*/ 1905000 w 1926521"/>
                <a:gd name="connsiteY3" fmla="*/ 508307 h 2857807"/>
                <a:gd name="connsiteX4" fmla="*/ 1917700 w 1926521"/>
                <a:gd name="connsiteY4" fmla="*/ 787707 h 2857807"/>
                <a:gd name="connsiteX5" fmla="*/ 1879600 w 1926521"/>
                <a:gd name="connsiteY5" fmla="*/ 1181407 h 2857807"/>
                <a:gd name="connsiteX6" fmla="*/ 1765300 w 1926521"/>
                <a:gd name="connsiteY6" fmla="*/ 1562407 h 2857807"/>
                <a:gd name="connsiteX7" fmla="*/ 1473200 w 1926521"/>
                <a:gd name="connsiteY7" fmla="*/ 2133907 h 2857807"/>
                <a:gd name="connsiteX8" fmla="*/ 1181100 w 1926521"/>
                <a:gd name="connsiteY8" fmla="*/ 2489507 h 2857807"/>
                <a:gd name="connsiteX9" fmla="*/ 863600 w 1926521"/>
                <a:gd name="connsiteY9" fmla="*/ 2743507 h 2857807"/>
                <a:gd name="connsiteX10" fmla="*/ 520700 w 1926521"/>
                <a:gd name="connsiteY10" fmla="*/ 2857807 h 2857807"/>
                <a:gd name="connsiteX11" fmla="*/ 152400 w 1926521"/>
                <a:gd name="connsiteY11" fmla="*/ 2743507 h 2857807"/>
                <a:gd name="connsiteX12" fmla="*/ 0 w 1926521"/>
                <a:gd name="connsiteY12" fmla="*/ 2362507 h 285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6521" h="2857807">
                  <a:moveTo>
                    <a:pt x="1104900" y="76507"/>
                  </a:moveTo>
                  <a:cubicBezTo>
                    <a:pt x="1207558" y="36290"/>
                    <a:pt x="1310217" y="-3926"/>
                    <a:pt x="1409700" y="307"/>
                  </a:cubicBezTo>
                  <a:cubicBezTo>
                    <a:pt x="1509183" y="4540"/>
                    <a:pt x="1619250" y="17240"/>
                    <a:pt x="1701800" y="101907"/>
                  </a:cubicBezTo>
                  <a:cubicBezTo>
                    <a:pt x="1784350" y="186574"/>
                    <a:pt x="1869017" y="394007"/>
                    <a:pt x="1905000" y="508307"/>
                  </a:cubicBezTo>
                  <a:cubicBezTo>
                    <a:pt x="1940983" y="622607"/>
                    <a:pt x="1921933" y="675524"/>
                    <a:pt x="1917700" y="787707"/>
                  </a:cubicBezTo>
                  <a:cubicBezTo>
                    <a:pt x="1913467" y="899890"/>
                    <a:pt x="1905000" y="1052290"/>
                    <a:pt x="1879600" y="1181407"/>
                  </a:cubicBezTo>
                  <a:cubicBezTo>
                    <a:pt x="1854200" y="1310524"/>
                    <a:pt x="1833033" y="1403657"/>
                    <a:pt x="1765300" y="1562407"/>
                  </a:cubicBezTo>
                  <a:cubicBezTo>
                    <a:pt x="1697567" y="1721157"/>
                    <a:pt x="1570567" y="1979390"/>
                    <a:pt x="1473200" y="2133907"/>
                  </a:cubicBezTo>
                  <a:cubicBezTo>
                    <a:pt x="1375833" y="2288424"/>
                    <a:pt x="1282700" y="2387907"/>
                    <a:pt x="1181100" y="2489507"/>
                  </a:cubicBezTo>
                  <a:cubicBezTo>
                    <a:pt x="1079500" y="2591107"/>
                    <a:pt x="973667" y="2682124"/>
                    <a:pt x="863600" y="2743507"/>
                  </a:cubicBezTo>
                  <a:cubicBezTo>
                    <a:pt x="753533" y="2804890"/>
                    <a:pt x="639233" y="2857807"/>
                    <a:pt x="520700" y="2857807"/>
                  </a:cubicBezTo>
                  <a:cubicBezTo>
                    <a:pt x="402167" y="2857807"/>
                    <a:pt x="239183" y="2826057"/>
                    <a:pt x="152400" y="2743507"/>
                  </a:cubicBezTo>
                  <a:cubicBezTo>
                    <a:pt x="65617" y="2660957"/>
                    <a:pt x="32808" y="2511732"/>
                    <a:pt x="0" y="236250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887315" y="398848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7315" y="3988480"/>
                  <a:ext cx="576064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r="-2315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6436024" y="4439751"/>
              <a:ext cx="297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0</a:t>
              </a:r>
              <a:endParaRPr lang="el-GR" dirty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85000" y="4266221"/>
              <a:ext cx="297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v</a:t>
              </a:r>
              <a:endParaRPr lang="el-GR" dirty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39229" y="4616088"/>
              <a:ext cx="297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+mn-lt"/>
                </a:rPr>
                <a:t>Ω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76520" y="4771910"/>
              <a:ext cx="297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+mn-lt"/>
                </a:rPr>
                <a:t>α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30704" y="4492601"/>
              <a:ext cx="297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+mn-lt"/>
                </a:rPr>
                <a:t>ω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10500" y="4400829"/>
              <a:ext cx="297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+mn-lt"/>
                </a:rPr>
                <a:t>δ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12875" y="4856481"/>
              <a:ext cx="297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i</a:t>
              </a:r>
              <a:endParaRPr lang="el-GR" dirty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60943" y="2246113"/>
              <a:ext cx="297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Z</a:t>
              </a:r>
              <a:endParaRPr lang="el-GR" dirty="0">
                <a:latin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72339" y="4448744"/>
              <a:ext cx="1562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EQUATORIAL PLANE</a:t>
              </a:r>
              <a:endParaRPr lang="el-GR" dirty="0">
                <a:latin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17563" y="5138361"/>
              <a:ext cx="1562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VERNAL EQUINOX</a:t>
              </a:r>
              <a:endParaRPr lang="el-GR" dirty="0">
                <a:latin typeface="+mn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36286" y="5701542"/>
              <a:ext cx="1562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ORBITAL ELLIPSE (</a:t>
              </a:r>
              <a:r>
                <a:rPr lang="en-US" dirty="0" err="1" smtClean="0">
                  <a:latin typeface="+mn-lt"/>
                </a:rPr>
                <a:t>a,e</a:t>
              </a:r>
              <a:r>
                <a:rPr lang="en-US" dirty="0" smtClean="0">
                  <a:latin typeface="+mn-lt"/>
                </a:rPr>
                <a:t>)</a:t>
              </a:r>
              <a:endParaRPr lang="el-GR" dirty="0">
                <a:latin typeface="+mn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64304" y="5128752"/>
              <a:ext cx="1562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ASCENDING NODE</a:t>
              </a:r>
              <a:endParaRPr lang="el-GR" dirty="0"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42342" y="4134185"/>
              <a:ext cx="1114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PERIGEE</a:t>
              </a:r>
              <a:endParaRPr lang="el-GR" dirty="0">
                <a:latin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665625" y="3594801"/>
              <a:ext cx="1065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SATELITE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7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Παγκόσμια </a:t>
            </a:r>
            <a:r>
              <a:rPr lang="el-GR" dirty="0" smtClean="0"/>
              <a:t>δορυφορικά συστήματα πλοήγησης - </a:t>
            </a:r>
            <a:r>
              <a:rPr lang="el-GR" dirty="0" smtClean="0"/>
              <a:t>GNSS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Τα πιο διαδεδομένα δορυφορικά συστήματα με πλήθος εφαρμογών στη </a:t>
            </a:r>
            <a:r>
              <a:rPr lang="el-GR" sz="2400" b="1" dirty="0"/>
              <a:t>ναυσιπλοΐα</a:t>
            </a:r>
            <a:r>
              <a:rPr lang="el-GR" sz="2400" dirty="0"/>
              <a:t> και τη </a:t>
            </a:r>
            <a:r>
              <a:rPr lang="el-GR" sz="2400" b="1" dirty="0"/>
              <a:t>γεωδαισία</a:t>
            </a:r>
            <a:r>
              <a:rPr lang="el-GR" sz="2400" dirty="0"/>
              <a:t> (προσδιορισμός θέσης</a:t>
            </a:r>
            <a:r>
              <a:rPr lang="el-GR" sz="2400" dirty="0" smtClean="0"/>
              <a:t>).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n-US" sz="2400" b="1" dirty="0"/>
              <a:t>Global Positioning System (GPS), </a:t>
            </a:r>
            <a:r>
              <a:rPr lang="en-US" sz="2400" b="1" dirty="0" err="1"/>
              <a:t>Glonass</a:t>
            </a:r>
            <a:r>
              <a:rPr lang="en-US" sz="2400" b="1" dirty="0"/>
              <a:t>, Galileo</a:t>
            </a:r>
          </a:p>
          <a:p>
            <a:pPr marL="0" indent="0">
              <a:spcBef>
                <a:spcPts val="4200"/>
              </a:spcBef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339223" y="3933834"/>
            <a:ext cx="7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SAT D</a:t>
            </a:r>
            <a:endParaRPr lang="el-GR" dirty="0">
              <a:latin typeface="+mn-lt"/>
            </a:endParaRPr>
          </a:p>
        </p:txBody>
      </p:sp>
      <p:grpSp>
        <p:nvGrpSpPr>
          <p:cNvPr id="48" name="Ομάδα 47"/>
          <p:cNvGrpSpPr/>
          <p:nvPr/>
        </p:nvGrpSpPr>
        <p:grpSpPr>
          <a:xfrm>
            <a:off x="2321483" y="3447043"/>
            <a:ext cx="3495117" cy="3002938"/>
            <a:chOff x="2321483" y="3447043"/>
            <a:chExt cx="3495117" cy="3002938"/>
          </a:xfrm>
        </p:grpSpPr>
        <p:sp>
          <p:nvSpPr>
            <p:cNvPr id="8" name="Ελεύθερη σχεδίαση 7"/>
            <p:cNvSpPr/>
            <p:nvPr/>
          </p:nvSpPr>
          <p:spPr>
            <a:xfrm>
              <a:off x="3314700" y="5918200"/>
              <a:ext cx="1536700" cy="330200"/>
            </a:xfrm>
            <a:custGeom>
              <a:avLst/>
              <a:gdLst>
                <a:gd name="connsiteX0" fmla="*/ 50800 w 1536700"/>
                <a:gd name="connsiteY0" fmla="*/ 292100 h 330200"/>
                <a:gd name="connsiteX1" fmla="*/ 317500 w 1536700"/>
                <a:gd name="connsiteY1" fmla="*/ 215900 h 330200"/>
                <a:gd name="connsiteX2" fmla="*/ 584200 w 1536700"/>
                <a:gd name="connsiteY2" fmla="*/ 177800 h 330200"/>
                <a:gd name="connsiteX3" fmla="*/ 889000 w 1536700"/>
                <a:gd name="connsiteY3" fmla="*/ 190500 h 330200"/>
                <a:gd name="connsiteX4" fmla="*/ 1219200 w 1536700"/>
                <a:gd name="connsiteY4" fmla="*/ 228600 h 330200"/>
                <a:gd name="connsiteX5" fmla="*/ 1409700 w 1536700"/>
                <a:gd name="connsiteY5" fmla="*/ 279400 h 330200"/>
                <a:gd name="connsiteX6" fmla="*/ 1511300 w 1536700"/>
                <a:gd name="connsiteY6" fmla="*/ 317500 h 330200"/>
                <a:gd name="connsiteX7" fmla="*/ 1536700 w 1536700"/>
                <a:gd name="connsiteY7" fmla="*/ 330200 h 330200"/>
                <a:gd name="connsiteX8" fmla="*/ 1511300 w 1536700"/>
                <a:gd name="connsiteY8" fmla="*/ 152400 h 330200"/>
                <a:gd name="connsiteX9" fmla="*/ 1371600 w 1536700"/>
                <a:gd name="connsiteY9" fmla="*/ 76200 h 330200"/>
                <a:gd name="connsiteX10" fmla="*/ 1193800 w 1536700"/>
                <a:gd name="connsiteY10" fmla="*/ 50800 h 330200"/>
                <a:gd name="connsiteX11" fmla="*/ 901700 w 1536700"/>
                <a:gd name="connsiteY11" fmla="*/ 25400 h 330200"/>
                <a:gd name="connsiteX12" fmla="*/ 660400 w 1536700"/>
                <a:gd name="connsiteY12" fmla="*/ 0 h 330200"/>
                <a:gd name="connsiteX13" fmla="*/ 292100 w 1536700"/>
                <a:gd name="connsiteY13" fmla="*/ 63500 h 330200"/>
                <a:gd name="connsiteX14" fmla="*/ 139700 w 1536700"/>
                <a:gd name="connsiteY14" fmla="*/ 114300 h 330200"/>
                <a:gd name="connsiteX15" fmla="*/ 0 w 1536700"/>
                <a:gd name="connsiteY15" fmla="*/ 165100 h 330200"/>
                <a:gd name="connsiteX16" fmla="*/ 50800 w 1536700"/>
                <a:gd name="connsiteY16" fmla="*/ 2921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6700" h="330200">
                  <a:moveTo>
                    <a:pt x="50800" y="292100"/>
                  </a:moveTo>
                  <a:lnTo>
                    <a:pt x="317500" y="215900"/>
                  </a:lnTo>
                  <a:lnTo>
                    <a:pt x="584200" y="177800"/>
                  </a:lnTo>
                  <a:lnTo>
                    <a:pt x="889000" y="190500"/>
                  </a:lnTo>
                  <a:lnTo>
                    <a:pt x="1219200" y="228600"/>
                  </a:lnTo>
                  <a:lnTo>
                    <a:pt x="1409700" y="279400"/>
                  </a:lnTo>
                  <a:lnTo>
                    <a:pt x="1511300" y="317500"/>
                  </a:lnTo>
                  <a:lnTo>
                    <a:pt x="1536700" y="330200"/>
                  </a:lnTo>
                  <a:lnTo>
                    <a:pt x="1511300" y="152400"/>
                  </a:lnTo>
                  <a:lnTo>
                    <a:pt x="1371600" y="76200"/>
                  </a:lnTo>
                  <a:lnTo>
                    <a:pt x="1193800" y="50800"/>
                  </a:lnTo>
                  <a:lnTo>
                    <a:pt x="901700" y="25400"/>
                  </a:lnTo>
                  <a:lnTo>
                    <a:pt x="660400" y="0"/>
                  </a:lnTo>
                  <a:lnTo>
                    <a:pt x="292100" y="63500"/>
                  </a:lnTo>
                  <a:lnTo>
                    <a:pt x="139700" y="114300"/>
                  </a:lnTo>
                  <a:lnTo>
                    <a:pt x="0" y="165100"/>
                  </a:lnTo>
                  <a:lnTo>
                    <a:pt x="50800" y="2921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Ελεύθερη σχεδίαση 5"/>
            <p:cNvSpPr/>
            <p:nvPr/>
          </p:nvSpPr>
          <p:spPr>
            <a:xfrm>
              <a:off x="3327400" y="5918200"/>
              <a:ext cx="1511300" cy="152400"/>
            </a:xfrm>
            <a:custGeom>
              <a:avLst/>
              <a:gdLst>
                <a:gd name="connsiteX0" fmla="*/ 0 w 1511300"/>
                <a:gd name="connsiteY0" fmla="*/ 152400 h 152400"/>
                <a:gd name="connsiteX1" fmla="*/ 368300 w 1511300"/>
                <a:gd name="connsiteY1" fmla="*/ 25400 h 152400"/>
                <a:gd name="connsiteX2" fmla="*/ 711200 w 1511300"/>
                <a:gd name="connsiteY2" fmla="*/ 0 h 152400"/>
                <a:gd name="connsiteX3" fmla="*/ 1130300 w 1511300"/>
                <a:gd name="connsiteY3" fmla="*/ 25400 h 152400"/>
                <a:gd name="connsiteX4" fmla="*/ 1371600 w 1511300"/>
                <a:gd name="connsiteY4" fmla="*/ 88900 h 152400"/>
                <a:gd name="connsiteX5" fmla="*/ 1511300 w 1511300"/>
                <a:gd name="connsiteY5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300" h="152400">
                  <a:moveTo>
                    <a:pt x="0" y="152400"/>
                  </a:moveTo>
                  <a:cubicBezTo>
                    <a:pt x="124883" y="101600"/>
                    <a:pt x="249767" y="50800"/>
                    <a:pt x="368300" y="25400"/>
                  </a:cubicBezTo>
                  <a:cubicBezTo>
                    <a:pt x="486833" y="0"/>
                    <a:pt x="584200" y="0"/>
                    <a:pt x="711200" y="0"/>
                  </a:cubicBezTo>
                  <a:cubicBezTo>
                    <a:pt x="838200" y="0"/>
                    <a:pt x="1020233" y="10583"/>
                    <a:pt x="1130300" y="25400"/>
                  </a:cubicBezTo>
                  <a:cubicBezTo>
                    <a:pt x="1240367" y="40217"/>
                    <a:pt x="1308100" y="67733"/>
                    <a:pt x="1371600" y="88900"/>
                  </a:cubicBezTo>
                  <a:cubicBezTo>
                    <a:pt x="1435100" y="110067"/>
                    <a:pt x="1473200" y="131233"/>
                    <a:pt x="1511300" y="1524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" name="Ευθεία γραμμή σύνδεσης 9"/>
            <p:cNvCxnSpPr/>
            <p:nvPr/>
          </p:nvCxnSpPr>
          <p:spPr>
            <a:xfrm flipH="1">
              <a:off x="4083050" y="4365104"/>
              <a:ext cx="1425054" cy="15187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>
              <a:off x="2915816" y="4509120"/>
              <a:ext cx="1167234" cy="13747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H="1">
              <a:off x="4083050" y="4187304"/>
              <a:ext cx="499294" cy="1696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>
              <a:off x="3707904" y="3827227"/>
              <a:ext cx="375146" cy="20562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Έλλειψη 28"/>
            <p:cNvSpPr/>
            <p:nvPr/>
          </p:nvSpPr>
          <p:spPr>
            <a:xfrm>
              <a:off x="5508104" y="4302989"/>
              <a:ext cx="72008" cy="621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Έλλειψη 29"/>
            <p:cNvSpPr/>
            <p:nvPr/>
          </p:nvSpPr>
          <p:spPr>
            <a:xfrm>
              <a:off x="4554848" y="4144924"/>
              <a:ext cx="72008" cy="621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Έλλειψη 30"/>
            <p:cNvSpPr/>
            <p:nvPr/>
          </p:nvSpPr>
          <p:spPr>
            <a:xfrm>
              <a:off x="3671900" y="3779839"/>
              <a:ext cx="72008" cy="621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Έλλειψη 31"/>
            <p:cNvSpPr/>
            <p:nvPr/>
          </p:nvSpPr>
          <p:spPr>
            <a:xfrm>
              <a:off x="2871304" y="4474797"/>
              <a:ext cx="72008" cy="621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Ελεύθερη σχεδίαση 32"/>
            <p:cNvSpPr/>
            <p:nvPr/>
          </p:nvSpPr>
          <p:spPr>
            <a:xfrm>
              <a:off x="5168900" y="4089400"/>
              <a:ext cx="647700" cy="558800"/>
            </a:xfrm>
            <a:custGeom>
              <a:avLst/>
              <a:gdLst>
                <a:gd name="connsiteX0" fmla="*/ 647700 w 647700"/>
                <a:gd name="connsiteY0" fmla="*/ 558800 h 558800"/>
                <a:gd name="connsiteX1" fmla="*/ 368300 w 647700"/>
                <a:gd name="connsiteY1" fmla="*/ 254000 h 558800"/>
                <a:gd name="connsiteX2" fmla="*/ 0 w 647700"/>
                <a:gd name="connsiteY2" fmla="*/ 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58800">
                  <a:moveTo>
                    <a:pt x="647700" y="558800"/>
                  </a:moveTo>
                  <a:cubicBezTo>
                    <a:pt x="561975" y="452966"/>
                    <a:pt x="476250" y="347133"/>
                    <a:pt x="368300" y="254000"/>
                  </a:cubicBezTo>
                  <a:cubicBezTo>
                    <a:pt x="260350" y="160867"/>
                    <a:pt x="130175" y="80433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Ελεύθερη σχεδίαση 33"/>
            <p:cNvSpPr/>
            <p:nvPr/>
          </p:nvSpPr>
          <p:spPr>
            <a:xfrm>
              <a:off x="4152900" y="4102100"/>
              <a:ext cx="876300" cy="241300"/>
            </a:xfrm>
            <a:custGeom>
              <a:avLst/>
              <a:gdLst>
                <a:gd name="connsiteX0" fmla="*/ 876300 w 876300"/>
                <a:gd name="connsiteY0" fmla="*/ 241300 h 241300"/>
                <a:gd name="connsiteX1" fmla="*/ 457200 w 876300"/>
                <a:gd name="connsiteY1" fmla="*/ 50800 h 241300"/>
                <a:gd name="connsiteX2" fmla="*/ 0 w 87630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241300">
                  <a:moveTo>
                    <a:pt x="876300" y="241300"/>
                  </a:moveTo>
                  <a:cubicBezTo>
                    <a:pt x="739775" y="166158"/>
                    <a:pt x="603250" y="91017"/>
                    <a:pt x="457200" y="50800"/>
                  </a:cubicBezTo>
                  <a:cubicBezTo>
                    <a:pt x="311150" y="10583"/>
                    <a:pt x="155575" y="529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Ελεύθερη σχεδίαση 34"/>
            <p:cNvSpPr/>
            <p:nvPr/>
          </p:nvSpPr>
          <p:spPr>
            <a:xfrm>
              <a:off x="3238500" y="3810000"/>
              <a:ext cx="889000" cy="165100"/>
            </a:xfrm>
            <a:custGeom>
              <a:avLst/>
              <a:gdLst>
                <a:gd name="connsiteX0" fmla="*/ 889000 w 889000"/>
                <a:gd name="connsiteY0" fmla="*/ 0 h 165100"/>
                <a:gd name="connsiteX1" fmla="*/ 317500 w 889000"/>
                <a:gd name="connsiteY1" fmla="*/ 76200 h 165100"/>
                <a:gd name="connsiteX2" fmla="*/ 0 w 889000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0" h="165100">
                  <a:moveTo>
                    <a:pt x="889000" y="0"/>
                  </a:moveTo>
                  <a:cubicBezTo>
                    <a:pt x="677333" y="24341"/>
                    <a:pt x="465667" y="48683"/>
                    <a:pt x="317500" y="76200"/>
                  </a:cubicBezTo>
                  <a:cubicBezTo>
                    <a:pt x="169333" y="103717"/>
                    <a:pt x="84666" y="134408"/>
                    <a:pt x="0" y="1651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Ελεύθερη σχεδίαση 35"/>
            <p:cNvSpPr/>
            <p:nvPr/>
          </p:nvSpPr>
          <p:spPr>
            <a:xfrm>
              <a:off x="2540000" y="4254500"/>
              <a:ext cx="787400" cy="647700"/>
            </a:xfrm>
            <a:custGeom>
              <a:avLst/>
              <a:gdLst>
                <a:gd name="connsiteX0" fmla="*/ 787400 w 787400"/>
                <a:gd name="connsiteY0" fmla="*/ 0 h 647700"/>
                <a:gd name="connsiteX1" fmla="*/ 584200 w 787400"/>
                <a:gd name="connsiteY1" fmla="*/ 114300 h 647700"/>
                <a:gd name="connsiteX2" fmla="*/ 342900 w 787400"/>
                <a:gd name="connsiteY2" fmla="*/ 266700 h 647700"/>
                <a:gd name="connsiteX3" fmla="*/ 0 w 7874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400" h="647700">
                  <a:moveTo>
                    <a:pt x="787400" y="0"/>
                  </a:moveTo>
                  <a:cubicBezTo>
                    <a:pt x="722841" y="34925"/>
                    <a:pt x="658283" y="69850"/>
                    <a:pt x="584200" y="114300"/>
                  </a:cubicBezTo>
                  <a:cubicBezTo>
                    <a:pt x="510117" y="158750"/>
                    <a:pt x="440267" y="177800"/>
                    <a:pt x="342900" y="266700"/>
                  </a:cubicBezTo>
                  <a:cubicBezTo>
                    <a:pt x="245533" y="355600"/>
                    <a:pt x="122766" y="501650"/>
                    <a:pt x="0" y="6477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Έλλειψη 36"/>
            <p:cNvSpPr/>
            <p:nvPr/>
          </p:nvSpPr>
          <p:spPr>
            <a:xfrm>
              <a:off x="4033267" y="5852456"/>
              <a:ext cx="72008" cy="621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37508" y="3447043"/>
              <a:ext cx="76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SAT B</a:t>
              </a:r>
              <a:endParaRPr lang="el-GR" dirty="0"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91812" y="3804127"/>
              <a:ext cx="76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SAT C</a:t>
              </a:r>
              <a:endParaRPr lang="el-GR" dirty="0"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21483" y="4136522"/>
              <a:ext cx="76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SAT A</a:t>
              </a:r>
              <a:endParaRPr lang="el-GR" dirty="0"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3243745">
              <a:off x="2755925" y="4884695"/>
              <a:ext cx="1712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PSEUDORANGE</a:t>
              </a:r>
              <a:endParaRPr lang="el-GR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4801177">
              <a:off x="3159661" y="4502332"/>
              <a:ext cx="1712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PSEUDORANGE</a:t>
              </a:r>
              <a:endParaRPr lang="el-GR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6539176">
              <a:off x="3640613" y="4763846"/>
              <a:ext cx="1712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PSEUDORANGE</a:t>
              </a:r>
              <a:endParaRPr lang="el-GR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8006529">
              <a:off x="4159945" y="4912444"/>
              <a:ext cx="1712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PSEUDORANGE</a:t>
              </a:r>
              <a:endParaRPr lang="el-GR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16095" y="5836929"/>
              <a:ext cx="392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</a:t>
              </a:r>
              <a:endParaRPr lang="el-GR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39794" y="6080649"/>
              <a:ext cx="1537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GPS RECEIVER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0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Laser </a:t>
            </a:r>
            <a:r>
              <a:rPr lang="el-GR" sz="4400" dirty="0" smtClean="0"/>
              <a:t>μετρήσεις σε δορυφόρους 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 smtClean="0"/>
              <a:t>(</a:t>
            </a:r>
            <a:r>
              <a:rPr lang="en-US" sz="4400" dirty="0" smtClean="0"/>
              <a:t>Satellite Laser Ranging - </a:t>
            </a:r>
            <a:r>
              <a:rPr lang="en-US" sz="4400" dirty="0"/>
              <a:t>SLR)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Αρχή μέτρησης: </a:t>
            </a:r>
            <a:r>
              <a:rPr lang="el-GR" sz="2400" dirty="0"/>
              <a:t>μέτρηση απόστασης από τη Γη ειδικούς δορυφόρους εξοπλισμένους με </a:t>
            </a:r>
            <a:r>
              <a:rPr lang="el-GR" sz="2400" dirty="0" smtClean="0"/>
              <a:t>κάτοπτρα.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u="sng" dirty="0" smtClean="0"/>
              <a:t>Πλεονεκτήματα </a:t>
            </a:r>
            <a:r>
              <a:rPr lang="el-GR" sz="2400" dirty="0" smtClean="0"/>
              <a:t>: </a:t>
            </a:r>
            <a:endParaRPr lang="el-GR" sz="2400" dirty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Υψηλές </a:t>
            </a:r>
            <a:r>
              <a:rPr lang="el-GR" sz="2400" dirty="0"/>
              <a:t>ακρίβειες λόγω της διάδοσης του </a:t>
            </a:r>
            <a:r>
              <a:rPr lang="el-GR" sz="2400" dirty="0" err="1"/>
              <a:t>laser</a:t>
            </a:r>
            <a:r>
              <a:rPr lang="el-GR" sz="2400" dirty="0"/>
              <a:t> μέσα από την </a:t>
            </a:r>
            <a:r>
              <a:rPr lang="el-GR" sz="2400" dirty="0" smtClean="0"/>
              <a:t>ατμόσφαιρα,</a:t>
            </a:r>
            <a:endParaRPr lang="el-GR" sz="2400" dirty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κατασκευή των κατοπτρικών δορυφόρων είναι χαμηλού κόστους και μεγάλης διάρκειας </a:t>
            </a:r>
            <a:r>
              <a:rPr lang="el-GR" sz="2400" dirty="0" smtClean="0"/>
              <a:t>ζωής.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u="sng" dirty="0" smtClean="0"/>
              <a:t>Μειονεκτήματα</a:t>
            </a:r>
            <a:r>
              <a:rPr lang="el-GR" sz="2400" dirty="0" smtClean="0"/>
              <a:t> :</a:t>
            </a:r>
            <a:endParaRPr lang="el-GR" sz="2400" u="sng" dirty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Εξάρτηση </a:t>
            </a:r>
            <a:r>
              <a:rPr lang="el-GR" sz="2400" dirty="0"/>
              <a:t>από τις καιρικές </a:t>
            </a:r>
            <a:r>
              <a:rPr lang="el-GR" sz="2400" dirty="0" smtClean="0"/>
              <a:t>συνθήκες,</a:t>
            </a:r>
            <a:endParaRPr lang="el-GR" sz="2400" dirty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Υψηλό </a:t>
            </a:r>
            <a:r>
              <a:rPr lang="el-GR" sz="2400" dirty="0"/>
              <a:t>κόστος εξοπλισμού στο </a:t>
            </a:r>
            <a:r>
              <a:rPr lang="el-GR" sz="2400" dirty="0" smtClean="0"/>
              <a:t>έδαφος.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3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n-US" dirty="0"/>
              <a:t>Laser </a:t>
            </a:r>
            <a:r>
              <a:rPr lang="el-GR" dirty="0" smtClean="0"/>
              <a:t>μετρήσεις σε δορυφόρους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/>
              <a:t>Satellite Laser Ranging - SLR)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 3)</a:t>
            </a:r>
            <a:endParaRPr lang="el-GR" sz="3200" b="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54" y="2553516"/>
            <a:ext cx="2823614" cy="2130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530954" y="472388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satellite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G...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Who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?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BY-NC-ND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2132857"/>
            <a:ext cx="2213040" cy="259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7"/>
          <p:cNvSpPr/>
          <p:nvPr/>
        </p:nvSpPr>
        <p:spPr>
          <a:xfrm>
            <a:off x="6394288" y="4778893"/>
            <a:ext cx="2600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Etalon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V1m0r4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7"/>
            <a:ext cx="312349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/>
          <p:cNvSpPr/>
          <p:nvPr/>
        </p:nvSpPr>
        <p:spPr>
          <a:xfrm>
            <a:off x="733147" y="5240558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0"/>
              </a:rPr>
              <a:t>sciencedirect.com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1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Laser </a:t>
            </a:r>
            <a:r>
              <a:rPr lang="el-GR" sz="4400" dirty="0" smtClean="0"/>
              <a:t>μετρήσεις σε δορυφόρους</a:t>
            </a:r>
            <a:br>
              <a:rPr lang="el-GR" sz="4400" dirty="0" smtClean="0"/>
            </a:br>
            <a:r>
              <a:rPr lang="el-GR" sz="4400" dirty="0" smtClean="0"/>
              <a:t>(</a:t>
            </a:r>
            <a:r>
              <a:rPr lang="en-US" sz="4400" dirty="0"/>
              <a:t>Satellite Laser Ranging - SLR) </a:t>
            </a:r>
            <a:r>
              <a:rPr lang="en-US" sz="3600" b="0" dirty="0" smtClean="0"/>
              <a:t>(</a:t>
            </a:r>
            <a:r>
              <a:rPr lang="el-GR" sz="3600" b="0" dirty="0" smtClean="0"/>
              <a:t>3</a:t>
            </a:r>
            <a:r>
              <a:rPr lang="en-US" sz="3600" b="0" dirty="0" smtClean="0"/>
              <a:t> </a:t>
            </a:r>
            <a:r>
              <a:rPr lang="el-GR" sz="3600" b="0" dirty="0" smtClean="0"/>
              <a:t>από 3)</a:t>
            </a:r>
            <a:endParaRPr lang="el-GR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06042"/>
                <a:ext cx="4968552" cy="50405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:r>
                  <a:rPr lang="el-GR" sz="2400" dirty="0"/>
                  <a:t>Ακρίβειες μέτρησης απόστασης από 1,5 έως 15 </a:t>
                </a:r>
                <a:r>
                  <a:rPr lang="en-US" sz="2400" dirty="0" smtClean="0"/>
                  <a:t>mm</a:t>
                </a:r>
                <a:r>
                  <a:rPr lang="el-GR" sz="2400" dirty="0" smtClean="0"/>
                  <a:t>.</a:t>
                </a:r>
                <a:endParaRPr lang="en-US" sz="2400" dirty="0"/>
              </a:p>
              <a:p>
                <a:pPr marL="0" indent="0">
                  <a:spcBef>
                    <a:spcPts val="3600"/>
                  </a:spcBef>
                  <a:buNone/>
                </a:pPr>
                <a:r>
                  <a:rPr lang="el-GR" sz="2400" dirty="0"/>
                  <a:t>Δορυφόροι: </a:t>
                </a:r>
                <a:r>
                  <a:rPr lang="en-US" sz="2400" dirty="0" err="1"/>
                  <a:t>Starlette</a:t>
                </a:r>
                <a:r>
                  <a:rPr lang="en-US" sz="2400" dirty="0"/>
                  <a:t> (1975), LAGEOS 1 (1976), </a:t>
                </a:r>
                <a:r>
                  <a:rPr lang="en-US" sz="2400" dirty="0" err="1"/>
                  <a:t>Ajisai</a:t>
                </a:r>
                <a:r>
                  <a:rPr lang="en-US" sz="2400" dirty="0"/>
                  <a:t> (1986</a:t>
                </a:r>
                <a:r>
                  <a:rPr lang="en-US" sz="2400" dirty="0" smtClean="0"/>
                  <a:t>), ETALON </a:t>
                </a:r>
                <a:r>
                  <a:rPr lang="en-US" sz="2400" dirty="0"/>
                  <a:t>1-2 (1989), LAGEOS 2 (1992</a:t>
                </a:r>
                <a:r>
                  <a:rPr lang="en-US" sz="2400" dirty="0" smtClean="0"/>
                  <a:t>)</a:t>
                </a:r>
                <a:r>
                  <a:rPr lang="el-GR" sz="2400" dirty="0" smtClean="0"/>
                  <a:t>.</a:t>
                </a:r>
                <a:endParaRPr lang="en-US" sz="2400" dirty="0"/>
              </a:p>
              <a:p>
                <a:pPr marL="0" indent="0">
                  <a:spcBef>
                    <a:spcPts val="3600"/>
                  </a:spcBef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06042"/>
                <a:ext cx="4968552" cy="5040560"/>
              </a:xfrm>
              <a:blipFill rotWithShape="1">
                <a:blip r:embed="rId2" cstate="print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88840"/>
            <a:ext cx="3716162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7"/>
          <p:cNvSpPr/>
          <p:nvPr/>
        </p:nvSpPr>
        <p:spPr>
          <a:xfrm>
            <a:off x="5467101" y="4725144"/>
            <a:ext cx="3078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Wettzell Laser Ranging System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Vesta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56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</a:t>
            </a:r>
            <a:r>
              <a:rPr lang="el-GR" dirty="0" smtClean="0"/>
              <a:t>μετρήσεις προς τη σελήνη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/>
              <a:t>Lunar Laser Ranging - LLR)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17831"/>
                <a:ext cx="4968552" cy="50405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l-GR" sz="2400" dirty="0"/>
                  <a:t>Ακρίβειες μέτρησης απόστασης 1 </a:t>
                </a:r>
                <a:r>
                  <a:rPr lang="el-GR" sz="2400" dirty="0" err="1" smtClean="0"/>
                  <a:t>cm</a:t>
                </a:r>
                <a:r>
                  <a:rPr lang="el-GR" sz="2400" dirty="0" smtClean="0"/>
                  <a:t>.</a:t>
                </a:r>
                <a:endParaRPr lang="el-GR" sz="24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l-GR" sz="2400" dirty="0"/>
                  <a:t>Οι μετρήσεις χρησιμοποιούνται για τη μελέτη του συστήματος γη-σελήνης και γεωδυναμικών φαινομένων στην επιφάνεια της </a:t>
                </a:r>
                <a:r>
                  <a:rPr lang="el-GR" sz="2400" dirty="0" smtClean="0"/>
                  <a:t>Γης.</a:t>
                </a:r>
                <a:endParaRPr lang="el-GR" sz="2400" dirty="0"/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17831"/>
                <a:ext cx="4968552" cy="5040560"/>
              </a:xfrm>
              <a:blipFill rotWithShape="1">
                <a:blip r:embed="rId2" cstate="print"/>
                <a:stretch>
                  <a:fillRect l="-1963" r="-25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4086" y="1217831"/>
            <a:ext cx="2151730" cy="2151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7"/>
          <p:cNvSpPr/>
          <p:nvPr/>
        </p:nvSpPr>
        <p:spPr>
          <a:xfrm>
            <a:off x="5091561" y="3367698"/>
            <a:ext cx="3496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Apollo 11 Lunar Laser Ranging Experiment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Haeber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6742" y="3844580"/>
            <a:ext cx="2426418" cy="2511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571789" y="6405817"/>
            <a:ext cx="253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ALSEP AS15-85-11468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Bubba73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10761" y="64044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87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Δορυφορικ</a:t>
            </a:r>
            <a:r>
              <a:rPr lang="el-GR" dirty="0"/>
              <a:t>ή</a:t>
            </a:r>
            <a:r>
              <a:rPr lang="el-GR" dirty="0" smtClean="0"/>
              <a:t> </a:t>
            </a:r>
            <a:r>
              <a:rPr lang="el-GR" dirty="0" err="1" smtClean="0"/>
              <a:t>Αλτιμετρία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(</a:t>
            </a:r>
            <a:r>
              <a:rPr lang="en-US" dirty="0" smtClean="0"/>
              <a:t>Satellite Altimetry)</a:t>
            </a:r>
            <a:r>
              <a:rPr lang="el-GR" dirty="0" smtClean="0"/>
              <a:t>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39552"/>
            <a:ext cx="6018824" cy="49506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6016101"/>
            <a:ext cx="2724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Poseidon.graphic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Rsullivant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6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Δορυφορική </a:t>
            </a:r>
            <a:r>
              <a:rPr lang="el-GR" dirty="0" err="1" smtClean="0"/>
              <a:t>Αλτιμετρία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(</a:t>
            </a:r>
            <a:r>
              <a:rPr lang="en-US" dirty="0"/>
              <a:t>Satellite Altimetry)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202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Ο παλμός </a:t>
            </a:r>
            <a:r>
              <a:rPr lang="el-GR" sz="2400" dirty="0" err="1"/>
              <a:t>laser</a:t>
            </a:r>
            <a:r>
              <a:rPr lang="el-GR" sz="2400" dirty="0"/>
              <a:t> εκπέμπεται από το </a:t>
            </a:r>
            <a:r>
              <a:rPr lang="el-GR" sz="2400" dirty="0" err="1"/>
              <a:t>αλτίμετρο</a:t>
            </a:r>
            <a:r>
              <a:rPr lang="el-GR" sz="2400" dirty="0"/>
              <a:t>-ραντάρ πάνω στο δορυφόρο με κατεύθυνση τη γήινη επιφάνεια της </a:t>
            </a:r>
            <a:r>
              <a:rPr lang="el-GR" sz="2400" dirty="0" smtClean="0"/>
              <a:t>θάλασσας,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Η επιφάνεια των ωκεανών αντανακλά τον παλμό και </a:t>
            </a:r>
            <a:r>
              <a:rPr lang="el-GR" sz="2400" dirty="0" err="1"/>
              <a:t>μετράται</a:t>
            </a:r>
            <a:r>
              <a:rPr lang="el-GR" sz="2400" dirty="0"/>
              <a:t> ο χρόνος της διαδρομής του σήματος από την εκπομπή ως τη λήψη.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grpSp>
        <p:nvGrpSpPr>
          <p:cNvPr id="63" name="Ομάδα 62"/>
          <p:cNvGrpSpPr/>
          <p:nvPr/>
        </p:nvGrpSpPr>
        <p:grpSpPr>
          <a:xfrm>
            <a:off x="584481" y="3821478"/>
            <a:ext cx="3539639" cy="2794271"/>
            <a:chOff x="584481" y="3821478"/>
            <a:chExt cx="3539639" cy="2794271"/>
          </a:xfrm>
        </p:grpSpPr>
        <p:sp>
          <p:nvSpPr>
            <p:cNvPr id="45" name="Ελεύθερη σχεδίαση 44"/>
            <p:cNvSpPr/>
            <p:nvPr/>
          </p:nvSpPr>
          <p:spPr>
            <a:xfrm>
              <a:off x="1016000" y="5473700"/>
              <a:ext cx="1041400" cy="787400"/>
            </a:xfrm>
            <a:custGeom>
              <a:avLst/>
              <a:gdLst>
                <a:gd name="connsiteX0" fmla="*/ 0 w 1041400"/>
                <a:gd name="connsiteY0" fmla="*/ 0 h 787400"/>
                <a:gd name="connsiteX1" fmla="*/ 25400 w 1041400"/>
                <a:gd name="connsiteY1" fmla="*/ 774700 h 787400"/>
                <a:gd name="connsiteX2" fmla="*/ 1028700 w 1041400"/>
                <a:gd name="connsiteY2" fmla="*/ 787400 h 787400"/>
                <a:gd name="connsiteX3" fmla="*/ 1041400 w 1041400"/>
                <a:gd name="connsiteY3" fmla="*/ 685800 h 787400"/>
                <a:gd name="connsiteX4" fmla="*/ 965200 w 1041400"/>
                <a:gd name="connsiteY4" fmla="*/ 469900 h 787400"/>
                <a:gd name="connsiteX5" fmla="*/ 850900 w 1041400"/>
                <a:gd name="connsiteY5" fmla="*/ 342900 h 787400"/>
                <a:gd name="connsiteX6" fmla="*/ 673100 w 1041400"/>
                <a:gd name="connsiteY6" fmla="*/ 177800 h 787400"/>
                <a:gd name="connsiteX7" fmla="*/ 533400 w 1041400"/>
                <a:gd name="connsiteY7" fmla="*/ 114300 h 787400"/>
                <a:gd name="connsiteX8" fmla="*/ 393700 w 1041400"/>
                <a:gd name="connsiteY8" fmla="*/ 63500 h 787400"/>
                <a:gd name="connsiteX9" fmla="*/ 203200 w 1041400"/>
                <a:gd name="connsiteY9" fmla="*/ 25400 h 787400"/>
                <a:gd name="connsiteX10" fmla="*/ 0 w 1041400"/>
                <a:gd name="connsiteY10" fmla="*/ 0 h 78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1400" h="787400">
                  <a:moveTo>
                    <a:pt x="0" y="0"/>
                  </a:moveTo>
                  <a:lnTo>
                    <a:pt x="25400" y="774700"/>
                  </a:lnTo>
                  <a:lnTo>
                    <a:pt x="1028700" y="787400"/>
                  </a:lnTo>
                  <a:lnTo>
                    <a:pt x="1041400" y="685800"/>
                  </a:lnTo>
                  <a:lnTo>
                    <a:pt x="965200" y="469900"/>
                  </a:lnTo>
                  <a:lnTo>
                    <a:pt x="850900" y="342900"/>
                  </a:lnTo>
                  <a:lnTo>
                    <a:pt x="673100" y="177800"/>
                  </a:lnTo>
                  <a:lnTo>
                    <a:pt x="533400" y="114300"/>
                  </a:lnTo>
                  <a:lnTo>
                    <a:pt x="393700" y="63500"/>
                  </a:lnTo>
                  <a:lnTo>
                    <a:pt x="20320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683568" y="3933056"/>
              <a:ext cx="1800200" cy="187220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 flipV="1">
              <a:off x="1043608" y="4365104"/>
              <a:ext cx="1824292" cy="1872208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Ελεύθερη σχεδίαση 11"/>
            <p:cNvSpPr/>
            <p:nvPr/>
          </p:nvSpPr>
          <p:spPr>
            <a:xfrm>
              <a:off x="1892300" y="3897678"/>
              <a:ext cx="1854200" cy="1626822"/>
            </a:xfrm>
            <a:custGeom>
              <a:avLst/>
              <a:gdLst>
                <a:gd name="connsiteX0" fmla="*/ 1854200 w 1854200"/>
                <a:gd name="connsiteY0" fmla="*/ 1626822 h 1626822"/>
                <a:gd name="connsiteX1" fmla="*/ 1422400 w 1854200"/>
                <a:gd name="connsiteY1" fmla="*/ 928322 h 1626822"/>
                <a:gd name="connsiteX2" fmla="*/ 1028700 w 1854200"/>
                <a:gd name="connsiteY2" fmla="*/ 496522 h 1626822"/>
                <a:gd name="connsiteX3" fmla="*/ 254000 w 1854200"/>
                <a:gd name="connsiteY3" fmla="*/ 77422 h 1626822"/>
                <a:gd name="connsiteX4" fmla="*/ 0 w 1854200"/>
                <a:gd name="connsiteY4" fmla="*/ 1222 h 162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200" h="1626822">
                  <a:moveTo>
                    <a:pt x="1854200" y="1626822"/>
                  </a:moveTo>
                  <a:cubicBezTo>
                    <a:pt x="1707091" y="1371763"/>
                    <a:pt x="1559983" y="1116705"/>
                    <a:pt x="1422400" y="928322"/>
                  </a:cubicBezTo>
                  <a:cubicBezTo>
                    <a:pt x="1284817" y="739939"/>
                    <a:pt x="1223433" y="638339"/>
                    <a:pt x="1028700" y="496522"/>
                  </a:cubicBezTo>
                  <a:cubicBezTo>
                    <a:pt x="833967" y="354705"/>
                    <a:pt x="425450" y="159972"/>
                    <a:pt x="254000" y="77422"/>
                  </a:cubicBezTo>
                  <a:cubicBezTo>
                    <a:pt x="82550" y="-5128"/>
                    <a:pt x="41275" y="-1953"/>
                    <a:pt x="0" y="1222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1485900" y="4978400"/>
              <a:ext cx="1003300" cy="762000"/>
            </a:xfrm>
            <a:custGeom>
              <a:avLst/>
              <a:gdLst>
                <a:gd name="connsiteX0" fmla="*/ 1003300 w 1003300"/>
                <a:gd name="connsiteY0" fmla="*/ 762000 h 762000"/>
                <a:gd name="connsiteX1" fmla="*/ 850900 w 1003300"/>
                <a:gd name="connsiteY1" fmla="*/ 546100 h 762000"/>
                <a:gd name="connsiteX2" fmla="*/ 711200 w 1003300"/>
                <a:gd name="connsiteY2" fmla="*/ 368300 h 762000"/>
                <a:gd name="connsiteX3" fmla="*/ 520700 w 1003300"/>
                <a:gd name="connsiteY3" fmla="*/ 215900 h 762000"/>
                <a:gd name="connsiteX4" fmla="*/ 317500 w 1003300"/>
                <a:gd name="connsiteY4" fmla="*/ 101600 h 762000"/>
                <a:gd name="connsiteX5" fmla="*/ 0 w 1003300"/>
                <a:gd name="connsiteY5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300" h="762000">
                  <a:moveTo>
                    <a:pt x="1003300" y="762000"/>
                  </a:moveTo>
                  <a:cubicBezTo>
                    <a:pt x="951441" y="686858"/>
                    <a:pt x="899583" y="611717"/>
                    <a:pt x="850900" y="546100"/>
                  </a:cubicBezTo>
                  <a:cubicBezTo>
                    <a:pt x="802217" y="480483"/>
                    <a:pt x="766233" y="423333"/>
                    <a:pt x="711200" y="368300"/>
                  </a:cubicBezTo>
                  <a:cubicBezTo>
                    <a:pt x="656167" y="313267"/>
                    <a:pt x="586317" y="260350"/>
                    <a:pt x="520700" y="215900"/>
                  </a:cubicBezTo>
                  <a:cubicBezTo>
                    <a:pt x="455083" y="171450"/>
                    <a:pt x="404283" y="137583"/>
                    <a:pt x="317500" y="101600"/>
                  </a:cubicBezTo>
                  <a:cubicBezTo>
                    <a:pt x="230717" y="65617"/>
                    <a:pt x="115358" y="3280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1219200" y="5257800"/>
              <a:ext cx="1066800" cy="711200"/>
            </a:xfrm>
            <a:custGeom>
              <a:avLst/>
              <a:gdLst>
                <a:gd name="connsiteX0" fmla="*/ 1066800 w 1066800"/>
                <a:gd name="connsiteY0" fmla="*/ 711200 h 711200"/>
                <a:gd name="connsiteX1" fmla="*/ 914400 w 1066800"/>
                <a:gd name="connsiteY1" fmla="*/ 419100 h 711200"/>
                <a:gd name="connsiteX2" fmla="*/ 508000 w 1066800"/>
                <a:gd name="connsiteY2" fmla="*/ 127000 h 711200"/>
                <a:gd name="connsiteX3" fmla="*/ 0 w 1066800"/>
                <a:gd name="connsiteY3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800" h="711200">
                  <a:moveTo>
                    <a:pt x="1066800" y="711200"/>
                  </a:moveTo>
                  <a:cubicBezTo>
                    <a:pt x="1037166" y="613833"/>
                    <a:pt x="1007533" y="516467"/>
                    <a:pt x="914400" y="419100"/>
                  </a:cubicBezTo>
                  <a:cubicBezTo>
                    <a:pt x="821267" y="321733"/>
                    <a:pt x="660400" y="196850"/>
                    <a:pt x="508000" y="127000"/>
                  </a:cubicBezTo>
                  <a:cubicBezTo>
                    <a:pt x="355600" y="57150"/>
                    <a:pt x="177800" y="28575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1016000" y="5479068"/>
              <a:ext cx="1066800" cy="769332"/>
            </a:xfrm>
            <a:custGeom>
              <a:avLst/>
              <a:gdLst>
                <a:gd name="connsiteX0" fmla="*/ 1066800 w 1066800"/>
                <a:gd name="connsiteY0" fmla="*/ 769332 h 769332"/>
                <a:gd name="connsiteX1" fmla="*/ 1003300 w 1066800"/>
                <a:gd name="connsiteY1" fmla="*/ 502632 h 769332"/>
                <a:gd name="connsiteX2" fmla="*/ 838200 w 1066800"/>
                <a:gd name="connsiteY2" fmla="*/ 324832 h 769332"/>
                <a:gd name="connsiteX3" fmla="*/ 685800 w 1066800"/>
                <a:gd name="connsiteY3" fmla="*/ 197832 h 769332"/>
                <a:gd name="connsiteX4" fmla="*/ 508000 w 1066800"/>
                <a:gd name="connsiteY4" fmla="*/ 83532 h 769332"/>
                <a:gd name="connsiteX5" fmla="*/ 88900 w 1066800"/>
                <a:gd name="connsiteY5" fmla="*/ 7332 h 769332"/>
                <a:gd name="connsiteX6" fmla="*/ 0 w 1066800"/>
                <a:gd name="connsiteY6" fmla="*/ 7332 h 7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800" h="769332">
                  <a:moveTo>
                    <a:pt x="1066800" y="769332"/>
                  </a:moveTo>
                  <a:cubicBezTo>
                    <a:pt x="1054100" y="673023"/>
                    <a:pt x="1041400" y="576715"/>
                    <a:pt x="1003300" y="502632"/>
                  </a:cubicBezTo>
                  <a:cubicBezTo>
                    <a:pt x="965200" y="428549"/>
                    <a:pt x="891117" y="375632"/>
                    <a:pt x="838200" y="324832"/>
                  </a:cubicBezTo>
                  <a:cubicBezTo>
                    <a:pt x="785283" y="274032"/>
                    <a:pt x="740833" y="238049"/>
                    <a:pt x="685800" y="197832"/>
                  </a:cubicBezTo>
                  <a:cubicBezTo>
                    <a:pt x="630767" y="157615"/>
                    <a:pt x="607483" y="115282"/>
                    <a:pt x="508000" y="83532"/>
                  </a:cubicBezTo>
                  <a:cubicBezTo>
                    <a:pt x="408517" y="51782"/>
                    <a:pt x="173567" y="20032"/>
                    <a:pt x="88900" y="7332"/>
                  </a:cubicBezTo>
                  <a:cubicBezTo>
                    <a:pt x="4233" y="-5368"/>
                    <a:pt x="2116" y="982"/>
                    <a:pt x="0" y="733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1905000" y="4991100"/>
              <a:ext cx="431800" cy="331610"/>
            </a:xfrm>
            <a:custGeom>
              <a:avLst/>
              <a:gdLst>
                <a:gd name="connsiteX0" fmla="*/ 0 w 431800"/>
                <a:gd name="connsiteY0" fmla="*/ 0 h 331610"/>
                <a:gd name="connsiteX1" fmla="*/ 25400 w 431800"/>
                <a:gd name="connsiteY1" fmla="*/ 114300 h 331610"/>
                <a:gd name="connsiteX2" fmla="*/ 88900 w 431800"/>
                <a:gd name="connsiteY2" fmla="*/ 228600 h 331610"/>
                <a:gd name="connsiteX3" fmla="*/ 266700 w 431800"/>
                <a:gd name="connsiteY3" fmla="*/ 317500 h 331610"/>
                <a:gd name="connsiteX4" fmla="*/ 431800 w 431800"/>
                <a:gd name="connsiteY4" fmla="*/ 330200 h 3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00" h="331610">
                  <a:moveTo>
                    <a:pt x="0" y="0"/>
                  </a:moveTo>
                  <a:cubicBezTo>
                    <a:pt x="5291" y="38100"/>
                    <a:pt x="10583" y="76200"/>
                    <a:pt x="25400" y="114300"/>
                  </a:cubicBezTo>
                  <a:cubicBezTo>
                    <a:pt x="40217" y="152400"/>
                    <a:pt x="48683" y="194733"/>
                    <a:pt x="88900" y="228600"/>
                  </a:cubicBezTo>
                  <a:cubicBezTo>
                    <a:pt x="129117" y="262467"/>
                    <a:pt x="209550" y="300567"/>
                    <a:pt x="266700" y="317500"/>
                  </a:cubicBezTo>
                  <a:cubicBezTo>
                    <a:pt x="323850" y="334433"/>
                    <a:pt x="377825" y="332316"/>
                    <a:pt x="431800" y="3302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Ελεύθερη σχεδίαση 18"/>
            <p:cNvSpPr/>
            <p:nvPr/>
          </p:nvSpPr>
          <p:spPr>
            <a:xfrm>
              <a:off x="1778000" y="5041900"/>
              <a:ext cx="495300" cy="406400"/>
            </a:xfrm>
            <a:custGeom>
              <a:avLst/>
              <a:gdLst>
                <a:gd name="connsiteX0" fmla="*/ 0 w 495300"/>
                <a:gd name="connsiteY0" fmla="*/ 0 h 406400"/>
                <a:gd name="connsiteX1" fmla="*/ 101600 w 495300"/>
                <a:gd name="connsiteY1" fmla="*/ 190500 h 406400"/>
                <a:gd name="connsiteX2" fmla="*/ 228600 w 495300"/>
                <a:gd name="connsiteY2" fmla="*/ 317500 h 406400"/>
                <a:gd name="connsiteX3" fmla="*/ 368300 w 495300"/>
                <a:gd name="connsiteY3" fmla="*/ 381000 h 406400"/>
                <a:gd name="connsiteX4" fmla="*/ 495300 w 495300"/>
                <a:gd name="connsiteY4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406400">
                  <a:moveTo>
                    <a:pt x="0" y="0"/>
                  </a:moveTo>
                  <a:cubicBezTo>
                    <a:pt x="31750" y="68791"/>
                    <a:pt x="63500" y="137583"/>
                    <a:pt x="101600" y="190500"/>
                  </a:cubicBezTo>
                  <a:cubicBezTo>
                    <a:pt x="139700" y="243417"/>
                    <a:pt x="184150" y="285750"/>
                    <a:pt x="228600" y="317500"/>
                  </a:cubicBezTo>
                  <a:cubicBezTo>
                    <a:pt x="273050" y="349250"/>
                    <a:pt x="323850" y="366183"/>
                    <a:pt x="368300" y="381000"/>
                  </a:cubicBezTo>
                  <a:cubicBezTo>
                    <a:pt x="412750" y="395817"/>
                    <a:pt x="454025" y="401108"/>
                    <a:pt x="495300" y="4064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1" name="Ευθεία γραμμή σύνδεσης 20"/>
            <p:cNvCxnSpPr>
              <a:endCxn id="19" idx="4"/>
            </p:cNvCxnSpPr>
            <p:nvPr/>
          </p:nvCxnSpPr>
          <p:spPr>
            <a:xfrm flipH="1">
              <a:off x="2273300" y="4361774"/>
              <a:ext cx="570508" cy="10865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>
              <a:endCxn id="13" idx="4"/>
            </p:cNvCxnSpPr>
            <p:nvPr/>
          </p:nvCxnSpPr>
          <p:spPr>
            <a:xfrm flipH="1">
              <a:off x="1803400" y="4400000"/>
              <a:ext cx="1040408" cy="6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/>
            <p:nvPr/>
          </p:nvCxnSpPr>
          <p:spPr>
            <a:xfrm flipH="1" flipV="1">
              <a:off x="2398654" y="3821478"/>
              <a:ext cx="420746" cy="50232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/>
            <p:nvPr/>
          </p:nvCxnSpPr>
          <p:spPr>
            <a:xfrm flipH="1" flipV="1">
              <a:off x="584481" y="5739426"/>
              <a:ext cx="420746" cy="50232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εία γραμμή σύνδεσης 38"/>
            <p:cNvCxnSpPr/>
            <p:nvPr/>
          </p:nvCxnSpPr>
          <p:spPr>
            <a:xfrm flipH="1" flipV="1">
              <a:off x="1725282" y="4559830"/>
              <a:ext cx="141618" cy="4566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εία γραμμή σύνδεσης 41"/>
            <p:cNvCxnSpPr/>
            <p:nvPr/>
          </p:nvCxnSpPr>
          <p:spPr>
            <a:xfrm flipV="1">
              <a:off x="2260707" y="5301208"/>
              <a:ext cx="320633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Ελεύθερη σχεδίαση 45"/>
            <p:cNvSpPr/>
            <p:nvPr/>
          </p:nvSpPr>
          <p:spPr>
            <a:xfrm>
              <a:off x="1181100" y="6083300"/>
              <a:ext cx="78643" cy="177800"/>
            </a:xfrm>
            <a:custGeom>
              <a:avLst/>
              <a:gdLst>
                <a:gd name="connsiteX0" fmla="*/ 0 w 78643"/>
                <a:gd name="connsiteY0" fmla="*/ 0 h 177800"/>
                <a:gd name="connsiteX1" fmla="*/ 50800 w 78643"/>
                <a:gd name="connsiteY1" fmla="*/ 50800 h 177800"/>
                <a:gd name="connsiteX2" fmla="*/ 76200 w 78643"/>
                <a:gd name="connsiteY2" fmla="*/ 127000 h 177800"/>
                <a:gd name="connsiteX3" fmla="*/ 76200 w 78643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643" h="177800">
                  <a:moveTo>
                    <a:pt x="0" y="0"/>
                  </a:moveTo>
                  <a:cubicBezTo>
                    <a:pt x="19050" y="14816"/>
                    <a:pt x="38100" y="29633"/>
                    <a:pt x="50800" y="50800"/>
                  </a:cubicBezTo>
                  <a:cubicBezTo>
                    <a:pt x="63500" y="71967"/>
                    <a:pt x="71967" y="105833"/>
                    <a:pt x="76200" y="127000"/>
                  </a:cubicBezTo>
                  <a:cubicBezTo>
                    <a:pt x="80433" y="148167"/>
                    <a:pt x="78316" y="162983"/>
                    <a:pt x="76200" y="177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Ελεύθερη σχεδίαση 46"/>
            <p:cNvSpPr/>
            <p:nvPr/>
          </p:nvSpPr>
          <p:spPr>
            <a:xfrm>
              <a:off x="2171700" y="5092700"/>
              <a:ext cx="76200" cy="254000"/>
            </a:xfrm>
            <a:custGeom>
              <a:avLst/>
              <a:gdLst>
                <a:gd name="connsiteX0" fmla="*/ 0 w 76200"/>
                <a:gd name="connsiteY0" fmla="*/ 0 h 254000"/>
                <a:gd name="connsiteX1" fmla="*/ 38100 w 76200"/>
                <a:gd name="connsiteY1" fmla="*/ 63500 h 254000"/>
                <a:gd name="connsiteX2" fmla="*/ 76200 w 76200"/>
                <a:gd name="connsiteY2" fmla="*/ 139700 h 254000"/>
                <a:gd name="connsiteX3" fmla="*/ 38100 w 76200"/>
                <a:gd name="connsiteY3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54000">
                  <a:moveTo>
                    <a:pt x="0" y="0"/>
                  </a:moveTo>
                  <a:cubicBezTo>
                    <a:pt x="12700" y="21166"/>
                    <a:pt x="25400" y="40217"/>
                    <a:pt x="38100" y="63500"/>
                  </a:cubicBezTo>
                  <a:cubicBezTo>
                    <a:pt x="50800" y="86783"/>
                    <a:pt x="76200" y="107950"/>
                    <a:pt x="76200" y="139700"/>
                  </a:cubicBezTo>
                  <a:cubicBezTo>
                    <a:pt x="76200" y="171450"/>
                    <a:pt x="57150" y="212725"/>
                    <a:pt x="38100" y="2540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2068" y="3984684"/>
              <a:ext cx="1272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ALTIMETER</a:t>
              </a:r>
              <a:endParaRPr lang="el-GR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6141" y="4015014"/>
              <a:ext cx="12720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PULSE LENGTH</a:t>
              </a:r>
              <a:endParaRPr lang="el-GR" dirty="0"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3305899">
              <a:off x="2640733" y="4857234"/>
              <a:ext cx="187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SATELITE ORBIT</a:t>
              </a:r>
              <a:endParaRPr lang="el-GR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29856" y="5060434"/>
              <a:ext cx="1272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FOOTPRINT</a:t>
              </a:r>
              <a:endParaRPr lang="el-GR" dirty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20075" y="5611506"/>
              <a:ext cx="169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SEA SURFACE</a:t>
              </a:r>
              <a:endParaRPr lang="el-GR" dirty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58752" y="587906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GEOID</a:t>
              </a:r>
              <a:endParaRPr lang="el-GR" dirty="0"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66900" y="6205819"/>
              <a:ext cx="1272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ELLIPSOID</a:t>
              </a:r>
              <a:endParaRPr lang="el-GR" dirty="0"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0198" y="6246417"/>
              <a:ext cx="45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0</a:t>
              </a:r>
              <a:endParaRPr lang="el-GR" dirty="0">
                <a:latin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97512" y="5588166"/>
              <a:ext cx="335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</a:t>
              </a:r>
              <a:endParaRPr lang="el-GR" dirty="0"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87735" y="59027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φ</a:t>
              </a:r>
              <a:endParaRPr lang="el-GR" dirty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46070" y="5041652"/>
              <a:ext cx="598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SST</a:t>
              </a:r>
              <a:endParaRPr lang="el-GR" dirty="0">
                <a:latin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50162" y="5269984"/>
              <a:ext cx="45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N</a:t>
              </a:r>
              <a:endParaRPr lang="el-GR" dirty="0">
                <a:latin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88247" y="4584866"/>
              <a:ext cx="28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</a:t>
              </a:r>
              <a:endParaRPr lang="el-GR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374661" y="4645616"/>
                  <a:ext cx="2295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661" y="4645616"/>
                  <a:ext cx="229550" cy="276999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l="-13514" r="-2703" b="-130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101633" y="5700380"/>
                  <a:ext cx="252185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633" y="5700380"/>
                  <a:ext cx="252185" cy="29841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l="-12195" r="-9756" b="-204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156176" y="3681576"/>
                <a:ext cx="1265475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681576"/>
                <a:ext cx="1265475" cy="62998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82296" y="4931991"/>
                <a:ext cx="3104504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𝑆𝑆𝑇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96" y="4931991"/>
                <a:ext cx="3104504" cy="39786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786" r="-2750" b="-2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6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Παρουσίασης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Αρχές Δορυφορικής </a:t>
            </a:r>
            <a:r>
              <a:rPr lang="el-GR" sz="2400" dirty="0" smtClean="0"/>
              <a:t>Γεωδαισίας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Επίδραση της Ατμόσφαιρας στις Δορυφορικές </a:t>
            </a:r>
            <a:r>
              <a:rPr lang="el-GR" sz="2400" dirty="0" smtClean="0"/>
              <a:t>Μετρήσεις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Δορυφορικές </a:t>
            </a:r>
            <a:r>
              <a:rPr lang="el-GR" sz="2400" dirty="0" err="1" smtClean="0"/>
              <a:t>Παρατητήσεις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Κανονική και </a:t>
            </a:r>
            <a:r>
              <a:rPr lang="el-GR" sz="2400" dirty="0" err="1"/>
              <a:t>Διαταρακτική</a:t>
            </a:r>
            <a:r>
              <a:rPr lang="el-GR" sz="2400" dirty="0"/>
              <a:t> δορυφορική </a:t>
            </a:r>
            <a:r>
              <a:rPr lang="el-GR" sz="2400" dirty="0" smtClean="0"/>
              <a:t>τροχιά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Τροχιακά </a:t>
            </a:r>
            <a:r>
              <a:rPr lang="el-GR" sz="2400" dirty="0"/>
              <a:t>στοιχεία </a:t>
            </a:r>
            <a:r>
              <a:rPr lang="el-GR" sz="2400" dirty="0" err="1" smtClean="0"/>
              <a:t>Kepler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 err="1" smtClean="0"/>
              <a:t>Δορυροφική</a:t>
            </a:r>
            <a:r>
              <a:rPr lang="el-GR" sz="2400" dirty="0" smtClean="0"/>
              <a:t> </a:t>
            </a:r>
            <a:r>
              <a:rPr lang="el-GR" sz="2400" smtClean="0"/>
              <a:t>αλτιμετρία</a:t>
            </a:r>
            <a:r>
              <a:rPr lang="en-US" sz="240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Τηλεμετρία </a:t>
            </a:r>
            <a:r>
              <a:rPr lang="el-GR" sz="2400" dirty="0" err="1" smtClean="0"/>
              <a:t>laser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 err="1"/>
              <a:t>Συμβολομετρία</a:t>
            </a:r>
            <a:r>
              <a:rPr lang="el-GR" sz="2400" dirty="0"/>
              <a:t> μεγάλης βάσης (VLBI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4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Δορυφορική </a:t>
            </a:r>
            <a:r>
              <a:rPr lang="el-GR" dirty="0" err="1" smtClean="0"/>
              <a:t>Αλτιμετρία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(</a:t>
            </a:r>
            <a:r>
              <a:rPr lang="en-US" dirty="0"/>
              <a:t>Satellite Altimetry) </a:t>
            </a:r>
            <a:r>
              <a:rPr lang="en-US" sz="3200" b="0" dirty="0" smtClean="0"/>
              <a:t>(3 </a:t>
            </a:r>
            <a:r>
              <a:rPr lang="el-GR" sz="3200" b="0" dirty="0" smtClean="0"/>
              <a:t>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Δύο είδη </a:t>
            </a:r>
            <a:r>
              <a:rPr lang="el-GR" sz="2400" dirty="0" err="1"/>
              <a:t>αλτιμετρικών</a:t>
            </a:r>
            <a:r>
              <a:rPr lang="el-GR" sz="2400" dirty="0"/>
              <a:t> </a:t>
            </a:r>
            <a:r>
              <a:rPr lang="el-GR" sz="2400" dirty="0" smtClean="0"/>
              <a:t>αποστολών: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Αποστολές </a:t>
            </a:r>
            <a:r>
              <a:rPr lang="el-GR" sz="2400" dirty="0"/>
              <a:t>ακριβούς </a:t>
            </a:r>
            <a:r>
              <a:rPr lang="el-GR" sz="2400" dirty="0" err="1"/>
              <a:t>επαναληπτικότητας</a:t>
            </a:r>
            <a:r>
              <a:rPr lang="el-GR" sz="2400" dirty="0"/>
              <a:t> (</a:t>
            </a:r>
            <a:r>
              <a:rPr lang="el-GR" sz="2400" dirty="0" err="1"/>
              <a:t>Exact</a:t>
            </a:r>
            <a:r>
              <a:rPr lang="el-GR" sz="2400" dirty="0"/>
              <a:t>-</a:t>
            </a:r>
            <a:r>
              <a:rPr lang="el-GR" sz="2400" dirty="0" err="1"/>
              <a:t>repeat</a:t>
            </a:r>
            <a:r>
              <a:rPr lang="el-GR" sz="2400" dirty="0"/>
              <a:t> </a:t>
            </a:r>
            <a:r>
              <a:rPr lang="el-GR" sz="2400" dirty="0" err="1"/>
              <a:t>misions</a:t>
            </a:r>
            <a:r>
              <a:rPr lang="el-GR" sz="2400" dirty="0"/>
              <a:t> - ERM): ο </a:t>
            </a:r>
            <a:r>
              <a:rPr lang="el-GR" sz="2400" dirty="0" err="1"/>
              <a:t>αλτιμετρικός</a:t>
            </a:r>
            <a:r>
              <a:rPr lang="el-GR" sz="2400" dirty="0"/>
              <a:t> δορυφόρος περνά από τα ίδια σημεία ανά συγκεκριμένα χρονικά διαστήματα (GEOSAT-ERM, ERS-ERM, </a:t>
            </a:r>
            <a:r>
              <a:rPr lang="el-GR" sz="2400" dirty="0" err="1"/>
              <a:t>Topex</a:t>
            </a:r>
            <a:r>
              <a:rPr lang="el-GR" sz="2400" dirty="0"/>
              <a:t>/</a:t>
            </a:r>
            <a:r>
              <a:rPr lang="el-GR" sz="2400" dirty="0" err="1"/>
              <a:t>Poseidon</a:t>
            </a:r>
            <a:r>
              <a:rPr lang="el-GR" sz="2400" dirty="0"/>
              <a:t>, </a:t>
            </a:r>
            <a:r>
              <a:rPr lang="el-GR" sz="2400" dirty="0" err="1"/>
              <a:t>Jason</a:t>
            </a:r>
            <a:r>
              <a:rPr lang="el-GR" sz="2400" dirty="0"/>
              <a:t> 1-2): μελέτη της μεταβολής της στάθμης των </a:t>
            </a:r>
            <a:r>
              <a:rPr lang="el-GR" sz="2400" dirty="0" smtClean="0"/>
              <a:t>θαλασσών.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16022"/>
            <a:ext cx="4067944" cy="237296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86381"/>
            <a:ext cx="3188926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5"/>
          <p:cNvSpPr/>
          <p:nvPr/>
        </p:nvSpPr>
        <p:spPr>
          <a:xfrm>
            <a:off x="5152355" y="6088989"/>
            <a:ext cx="312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Sealevel chart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Maddox1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7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Δορυφορική </a:t>
            </a:r>
            <a:r>
              <a:rPr lang="el-GR" dirty="0" err="1" smtClean="0"/>
              <a:t>Αλτιμετρία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(</a:t>
            </a:r>
            <a:r>
              <a:rPr lang="en-US" dirty="0"/>
              <a:t>Satellite Altimetry) </a:t>
            </a:r>
            <a:r>
              <a:rPr lang="en-US" sz="3200" b="0" dirty="0" smtClean="0"/>
              <a:t>(4 </a:t>
            </a:r>
            <a:r>
              <a:rPr lang="el-GR" sz="3200" b="0" dirty="0" smtClean="0"/>
              <a:t>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16323"/>
            <a:ext cx="8229600" cy="2232248"/>
          </a:xfrm>
        </p:spPr>
        <p:txBody>
          <a:bodyPr/>
          <a:lstStyle/>
          <a:p>
            <a:pPr marL="514350" indent="-514350">
              <a:lnSpc>
                <a:spcPct val="112000"/>
              </a:lnSpc>
              <a:buFont typeface="+mj-lt"/>
              <a:buAutoNum type="arabicPeriod" startAt="2"/>
            </a:pPr>
            <a:r>
              <a:rPr lang="el-GR" sz="2400" dirty="0" smtClean="0"/>
              <a:t>Γεωδαιτικές </a:t>
            </a:r>
            <a:r>
              <a:rPr lang="el-GR" sz="2400" dirty="0"/>
              <a:t>αποστολές (</a:t>
            </a:r>
            <a:r>
              <a:rPr lang="el-GR" sz="2400" dirty="0" err="1"/>
              <a:t>Geodetic</a:t>
            </a:r>
            <a:r>
              <a:rPr lang="el-GR" sz="2400" dirty="0"/>
              <a:t> </a:t>
            </a:r>
            <a:r>
              <a:rPr lang="el-GR" sz="2400" dirty="0" err="1"/>
              <a:t>missions</a:t>
            </a:r>
            <a:r>
              <a:rPr lang="el-GR" sz="2400" dirty="0"/>
              <a:t> - GEOSAT-GM, ERS1-GM): χρησιμοποιώντας κατάλληλες μεταβολές στις τροχιές των </a:t>
            </a:r>
            <a:r>
              <a:rPr lang="el-GR" sz="2400" dirty="0" err="1"/>
              <a:t>αλτιμετρικών</a:t>
            </a:r>
            <a:r>
              <a:rPr lang="el-GR" sz="2400" dirty="0"/>
              <a:t> δορυφόρων δημιουργούνται πυκνά ίχνη στο έδαφος για την αξιόπιστη απεικόνιση του γεωειδούς στον ωκεανό: </a:t>
            </a:r>
            <a:r>
              <a:rPr lang="el-GR" sz="2400" b="1" dirty="0" err="1"/>
              <a:t>Αλτιμετρικό</a:t>
            </a:r>
            <a:r>
              <a:rPr lang="el-GR" sz="2400" b="1" dirty="0"/>
              <a:t> </a:t>
            </a:r>
            <a:r>
              <a:rPr lang="el-GR" sz="2400" b="1" dirty="0" smtClean="0"/>
              <a:t>γεωειδές.</a:t>
            </a:r>
            <a:endParaRPr lang="el-GR" sz="2400" b="1" dirty="0"/>
          </a:p>
          <a:p>
            <a:pPr marL="0" indent="0">
              <a:lnSpc>
                <a:spcPct val="112000"/>
              </a:lnSpc>
              <a:buNone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7" name="Picture 6" descr="Poseid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573016"/>
            <a:ext cx="3527654" cy="2851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57739" y="6424356"/>
            <a:ext cx="2555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err="1" smtClean="0">
                <a:latin typeface="+mn-lt"/>
                <a:hlinkClick r:id="rId4"/>
              </a:rPr>
              <a:t>Poseidon.graphic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Rsullivant (page does not exist)"/>
              </a:rPr>
              <a:t>Rsullivant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4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Παρατηρήσεις </a:t>
            </a:r>
            <a:r>
              <a:rPr lang="el-GR" dirty="0" smtClean="0"/>
              <a:t>μεταξύ δορυφόρων (</a:t>
            </a:r>
            <a:r>
              <a:rPr lang="en-US" dirty="0"/>
              <a:t>Satellite-to-Satellite tracking - SST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199" y="1484784"/>
            <a:ext cx="8310497" cy="4752528"/>
          </a:xfrm>
        </p:spPr>
        <p:txBody>
          <a:bodyPr>
            <a:normAutofit/>
          </a:bodyPr>
          <a:lstStyle/>
          <a:p>
            <a:r>
              <a:rPr lang="el-GR" sz="2400" dirty="0"/>
              <a:t>Χρησιμοποιείται </a:t>
            </a:r>
            <a:r>
              <a:rPr lang="el-GR" sz="2400" dirty="0" err="1"/>
              <a:t>ένος</a:t>
            </a:r>
            <a:r>
              <a:rPr lang="el-GR" sz="2400" dirty="0"/>
              <a:t> μηχανισμός μικροκυμάτων για την απόσταση μεταξύ δύο δορυφόρων σε χαμηλή </a:t>
            </a:r>
            <a:r>
              <a:rPr lang="el-GR" sz="2400" dirty="0" smtClean="0"/>
              <a:t>τροχιά,</a:t>
            </a:r>
            <a:endParaRPr lang="el-GR" sz="2400" dirty="0"/>
          </a:p>
          <a:p>
            <a:r>
              <a:rPr lang="el-GR" sz="2400" dirty="0"/>
              <a:t>Η ακριβής θέση των δορυφόρων προσδιορίζεται από δορυφόρους </a:t>
            </a:r>
            <a:r>
              <a:rPr lang="el-GR" sz="2400" dirty="0" smtClean="0"/>
              <a:t>GPS,</a:t>
            </a:r>
            <a:endParaRPr lang="el-GR" sz="2400" dirty="0"/>
          </a:p>
          <a:p>
            <a:r>
              <a:rPr lang="el-GR" sz="2400" dirty="0"/>
              <a:t>Οι παρατηρήσεις δίνουν πληροφορίες για το πεδίο βαρύτητας μέχρι ένα χαμηλό βαθμό ανάπτυξης (περίπου 120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26" y="4149080"/>
            <a:ext cx="2758465" cy="1861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5"/>
          <p:cNvSpPr/>
          <p:nvPr/>
        </p:nvSpPr>
        <p:spPr>
          <a:xfrm>
            <a:off x="2993189" y="6092080"/>
            <a:ext cx="2801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GRACE artist concept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Xosema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it-IT" dirty="0" smtClean="0"/>
              <a:t>Δορυφορικ</a:t>
            </a:r>
            <a:r>
              <a:rPr lang="el-GR" dirty="0" smtClean="0"/>
              <a:t>ή</a:t>
            </a:r>
            <a:r>
              <a:rPr lang="it-IT" dirty="0" smtClean="0"/>
              <a:t> Βαθμιδομετρ</a:t>
            </a:r>
            <a:r>
              <a:rPr lang="el-GR" dirty="0" smtClean="0"/>
              <a:t>ί</a:t>
            </a:r>
            <a:r>
              <a:rPr lang="it-IT" dirty="0" smtClean="0"/>
              <a:t>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it-IT" dirty="0" smtClean="0"/>
              <a:t>(</a:t>
            </a:r>
            <a:r>
              <a:rPr lang="it-IT" dirty="0"/>
              <a:t>Satellite gravity gradiometry</a:t>
            </a:r>
            <a:r>
              <a:rPr lang="it-IT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232248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 err="1"/>
              <a:t>Επιταγχυσιόμετρα</a:t>
            </a:r>
            <a:r>
              <a:rPr lang="el-GR" sz="2400" dirty="0"/>
              <a:t> εγκατεστημένα πάνω στους δορυφόρους μετρούν την κλίση του πεδίου βαρύτητας (δεύτερες παράγωγοι του δυναμικού της βαρύτητας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Δορυφορική αποστολή (2009): </a:t>
            </a:r>
            <a:r>
              <a:rPr lang="el-GR" sz="2400" dirty="0" smtClean="0"/>
              <a:t>GOCE,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2050" name="Picture 2" descr="GO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501008"/>
            <a:ext cx="3581400" cy="2533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3293858" y="6048456"/>
            <a:ext cx="2556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GOCE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Pippo skaio"/>
              </a:rPr>
              <a:t>Pippo</a:t>
            </a:r>
            <a:r>
              <a:rPr lang="en-US" sz="1200" dirty="0">
                <a:latin typeface="+mn-lt"/>
                <a:hlinkClick r:id="rId5" tooltip="User:Pippo skaio"/>
              </a:rPr>
              <a:t> </a:t>
            </a:r>
            <a:r>
              <a:rPr lang="en-US" sz="1200" dirty="0" err="1">
                <a:latin typeface="+mn-lt"/>
                <a:hlinkClick r:id="rId5" tooltip="User:Pippo skaio"/>
              </a:rPr>
              <a:t>skaio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ελεύθερο για επαναχρησιμοποίηση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9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Συμ</a:t>
            </a:r>
            <a:r>
              <a:rPr lang="en-US" dirty="0" smtClean="0"/>
              <a:t>βολομετρ</a:t>
            </a:r>
            <a:r>
              <a:rPr lang="el-GR" dirty="0" smtClean="0"/>
              <a:t>ί</a:t>
            </a:r>
            <a:r>
              <a:rPr lang="en-US" dirty="0" smtClean="0"/>
              <a:t>α </a:t>
            </a:r>
            <a:r>
              <a:rPr lang="en-US" dirty="0" err="1" smtClean="0"/>
              <a:t>Με</a:t>
            </a:r>
            <a:r>
              <a:rPr lang="el-GR" dirty="0" err="1" smtClean="0"/>
              <a:t>γά</a:t>
            </a:r>
            <a:r>
              <a:rPr lang="en-US" dirty="0" smtClean="0"/>
              <a:t>λ</a:t>
            </a:r>
            <a:r>
              <a:rPr lang="el-GR" dirty="0" smtClean="0"/>
              <a:t>η</a:t>
            </a:r>
            <a:r>
              <a:rPr lang="en-US" dirty="0" smtClean="0"/>
              <a:t>ς Β</a:t>
            </a:r>
            <a:r>
              <a:rPr lang="el-GR" dirty="0" smtClean="0"/>
              <a:t>ά</a:t>
            </a:r>
            <a:r>
              <a:rPr lang="en-US" dirty="0" err="1" smtClean="0"/>
              <a:t>σης</a:t>
            </a:r>
            <a:r>
              <a:rPr lang="el-GR" dirty="0"/>
              <a:t/>
            </a:r>
            <a:br>
              <a:rPr lang="el-GR" dirty="0"/>
            </a:br>
            <a:r>
              <a:rPr lang="en-US" dirty="0" smtClean="0"/>
              <a:t>(Very </a:t>
            </a:r>
            <a:r>
              <a:rPr lang="en-US" dirty="0"/>
              <a:t>Long Baseline Interferometry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>
            <a:normAutofit/>
          </a:bodyPr>
          <a:lstStyle/>
          <a:p>
            <a:r>
              <a:rPr lang="el-GR" sz="2400" dirty="0"/>
              <a:t>Παρατηρήσεις σε </a:t>
            </a:r>
            <a:r>
              <a:rPr lang="el-GR" sz="2400" dirty="0" err="1"/>
              <a:t>εξωγαλαξιακές</a:t>
            </a:r>
            <a:r>
              <a:rPr lang="el-GR" sz="2400" dirty="0"/>
              <a:t> πηγές </a:t>
            </a:r>
            <a:r>
              <a:rPr lang="el-GR" sz="2400" dirty="0" err="1"/>
              <a:t>ραδιοακτινοβολίας</a:t>
            </a:r>
            <a:r>
              <a:rPr lang="el-GR" sz="2400" dirty="0"/>
              <a:t> με τη βοήθεια </a:t>
            </a:r>
            <a:r>
              <a:rPr lang="el-GR" sz="2400" dirty="0" err="1" smtClean="0"/>
              <a:t>ραδιοτηλεσκοπίων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 Ακρίβεια  0,001” και μεγαλύτερη ανάλογα με τη διάμετρο των </a:t>
            </a:r>
            <a:r>
              <a:rPr lang="el-GR" sz="2400" dirty="0" err="1" smtClean="0"/>
              <a:t>ραδιοτηλεσκοπίων</a:t>
            </a:r>
            <a:r>
              <a:rPr lang="el-GR" sz="2400" dirty="0" smtClean="0"/>
              <a:t>,</a:t>
            </a:r>
            <a:endParaRPr lang="el-GR" sz="2400" dirty="0"/>
          </a:p>
          <a:p>
            <a:r>
              <a:rPr lang="el-GR" sz="2400" dirty="0"/>
              <a:t> Χρήση για τη διόρθωση των </a:t>
            </a:r>
            <a:r>
              <a:rPr lang="el-GR" sz="2400" dirty="0" smtClean="0"/>
              <a:t>μοντέλων </a:t>
            </a:r>
            <a:r>
              <a:rPr lang="el-GR" sz="2400" dirty="0"/>
              <a:t>της μετάπτωσης και της </a:t>
            </a:r>
            <a:r>
              <a:rPr lang="el-GR" sz="2400" dirty="0" err="1"/>
              <a:t>κλόνησης</a:t>
            </a:r>
            <a:r>
              <a:rPr lang="el-GR" sz="2400" dirty="0"/>
              <a:t> στην περιστροφή της Γης και τη σύνδεση μεταξύ των συστημάτων αναφοράς ITRS και </a:t>
            </a:r>
            <a:r>
              <a:rPr lang="el-GR" sz="2400" dirty="0" smtClean="0"/>
              <a:t>ICRS.</a:t>
            </a:r>
            <a:endParaRPr lang="el-GR" sz="2400" dirty="0"/>
          </a:p>
          <a:p>
            <a:endParaRPr lang="el-GR" sz="2400" dirty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7804" y="4153110"/>
            <a:ext cx="3528392" cy="2226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89052" y="6380005"/>
            <a:ext cx="336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Mount Pleasant Radio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Telescope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JJ Harrison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75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Περίληψη - 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0"/>
              </a:spcBef>
            </a:pPr>
            <a:r>
              <a:rPr lang="el-GR" sz="2400" dirty="0"/>
              <a:t>Κατηγορίες γεωδαιτικών </a:t>
            </a:r>
            <a:r>
              <a:rPr lang="el-GR" sz="2400" dirty="0" smtClean="0"/>
              <a:t>μετρήσεων,</a:t>
            </a:r>
            <a:endParaRPr lang="el-GR" sz="2400" dirty="0"/>
          </a:p>
          <a:p>
            <a:pPr>
              <a:spcBef>
                <a:spcPts val="6000"/>
              </a:spcBef>
            </a:pPr>
            <a:r>
              <a:rPr lang="el-GR" sz="2400" dirty="0"/>
              <a:t> Δορυφορικές </a:t>
            </a:r>
            <a:r>
              <a:rPr lang="el-GR" sz="2400" dirty="0" smtClean="0"/>
              <a:t>μετρήσεις,</a:t>
            </a:r>
            <a:endParaRPr lang="el-GR" sz="2400" dirty="0"/>
          </a:p>
          <a:p>
            <a:pPr>
              <a:spcBef>
                <a:spcPts val="6000"/>
              </a:spcBef>
            </a:pPr>
            <a:r>
              <a:rPr lang="el-GR" sz="2400" dirty="0"/>
              <a:t> Επίδραση της ατμόσφαιρας στις </a:t>
            </a:r>
            <a:r>
              <a:rPr lang="el-GR" sz="2400" dirty="0" smtClean="0"/>
              <a:t>παρατηρήσεις,</a:t>
            </a:r>
            <a:endParaRPr lang="el-GR" sz="2400" dirty="0"/>
          </a:p>
          <a:p>
            <a:pPr>
              <a:spcBef>
                <a:spcPts val="6000"/>
              </a:spcBef>
            </a:pPr>
            <a:r>
              <a:rPr lang="el-GR" sz="2400" dirty="0"/>
              <a:t> Δορυφορικές μέθοδοι στη </a:t>
            </a:r>
            <a:r>
              <a:rPr lang="el-GR" sz="2400" dirty="0" smtClean="0"/>
              <a:t>Γεωδαισία.</a:t>
            </a:r>
            <a:endParaRPr lang="el-GR" sz="2400" dirty="0"/>
          </a:p>
          <a:p>
            <a:pPr>
              <a:spcBef>
                <a:spcPts val="6000"/>
              </a:spcBef>
            </a:pPr>
            <a:endParaRPr lang="el-GR" sz="2400" dirty="0"/>
          </a:p>
          <a:p>
            <a:pPr>
              <a:spcBef>
                <a:spcPts val="60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2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64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0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/>
              <a:t>Ανδριτσάνος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«Γεωδαισία. </a:t>
            </a:r>
            <a:r>
              <a:rPr lang="el-GR" sz="2000" dirty="0"/>
              <a:t>Ενότητα 12: Εισαγωγή στη Δορυφορική </a:t>
            </a:r>
            <a:r>
              <a:rPr lang="el-GR" sz="2000" dirty="0" smtClean="0"/>
              <a:t>Γεωδαισία».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714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9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Γεωδαιτικές </a:t>
            </a:r>
            <a:r>
              <a:rPr lang="el-GR" dirty="0" smtClean="0"/>
              <a:t>μετρήσεις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Το σύνολο των γεωδαιτικών μετρήσεων διακρίνεται σε 4 κύριες </a:t>
            </a:r>
            <a:r>
              <a:rPr lang="el-GR" sz="2400" dirty="0" smtClean="0"/>
              <a:t>κατηγορίες: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 smtClean="0"/>
              <a:t>Δορυφορικές </a:t>
            </a:r>
            <a:r>
              <a:rPr lang="el-GR" sz="2400" dirty="0"/>
              <a:t>παρατηρήσεις: δορυφόροι ως στόχοι ή πομποί - </a:t>
            </a:r>
            <a:r>
              <a:rPr lang="el-GR" sz="2400" b="1" dirty="0"/>
              <a:t>Δορυφορική </a:t>
            </a:r>
            <a:r>
              <a:rPr lang="el-GR" sz="2400" b="1" dirty="0" smtClean="0"/>
              <a:t>Γεωδαισία,</a:t>
            </a:r>
            <a:endParaRPr lang="el-GR" sz="2400" b="1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u="sng" dirty="0" err="1" smtClean="0"/>
              <a:t>Εξωγαλαξιακές</a:t>
            </a:r>
            <a:r>
              <a:rPr lang="el-GR" sz="2400" u="sng" dirty="0" smtClean="0"/>
              <a:t> </a:t>
            </a:r>
            <a:r>
              <a:rPr lang="el-GR" sz="2400" u="sng" dirty="0"/>
              <a:t>παρατηρήσεις</a:t>
            </a:r>
            <a:r>
              <a:rPr lang="el-GR" sz="2400" dirty="0"/>
              <a:t>: παρατηρήσεις </a:t>
            </a:r>
            <a:r>
              <a:rPr lang="el-GR" sz="2400" dirty="0" err="1"/>
              <a:t>ραδιοτηλεσκοπίων</a:t>
            </a:r>
            <a:r>
              <a:rPr lang="el-GR" sz="2400" dirty="0"/>
              <a:t> σε μακρινούς αστέρες - Γεωδαιτική </a:t>
            </a:r>
            <a:r>
              <a:rPr lang="el-GR" sz="2400" dirty="0" smtClean="0"/>
              <a:t>Αστρονομία,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u="sng" dirty="0" smtClean="0"/>
              <a:t>Επίγειες </a:t>
            </a:r>
            <a:r>
              <a:rPr lang="el-GR" sz="2400" u="sng" dirty="0"/>
              <a:t>και δορυφορικές μετρήσεις βαρύτητας</a:t>
            </a:r>
            <a:r>
              <a:rPr lang="el-GR" sz="2400" dirty="0"/>
              <a:t> </a:t>
            </a:r>
            <a:r>
              <a:rPr lang="el-GR" sz="2400" dirty="0" smtClean="0"/>
              <a:t>– </a:t>
            </a:r>
            <a:r>
              <a:rPr lang="el-GR" sz="2400" b="1" dirty="0" err="1" smtClean="0"/>
              <a:t>Βαρυτημετρία</a:t>
            </a:r>
            <a:r>
              <a:rPr lang="el-GR" sz="2400" b="1" dirty="0" smtClean="0"/>
              <a:t>,</a:t>
            </a:r>
            <a:endParaRPr lang="el-GR" sz="2400" b="1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u="sng" dirty="0" smtClean="0"/>
              <a:t>Κλασικές </a:t>
            </a:r>
            <a:r>
              <a:rPr lang="el-GR" sz="2400" u="sng" dirty="0"/>
              <a:t>επίγειες γεωδαιτικές μετρήσεις</a:t>
            </a:r>
            <a:r>
              <a:rPr lang="el-GR" sz="2400" i="1" dirty="0"/>
              <a:t>: </a:t>
            </a:r>
            <a:r>
              <a:rPr lang="el-GR" sz="2400" dirty="0"/>
              <a:t>μετρήσεις αποστάσεων και γωνιών - </a:t>
            </a:r>
            <a:r>
              <a:rPr lang="el-GR" sz="2400" b="1" dirty="0"/>
              <a:t>Γεωμετρική </a:t>
            </a:r>
            <a:r>
              <a:rPr lang="el-GR" sz="2400" b="1" dirty="0" smtClean="0"/>
              <a:t>Γεωδαισία.</a:t>
            </a:r>
            <a:endParaRPr lang="el-GR" sz="2400" b="1" dirty="0"/>
          </a:p>
          <a:p>
            <a:pPr>
              <a:spcBef>
                <a:spcPts val="2400"/>
              </a:spcBef>
            </a:pPr>
            <a:endParaRPr 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5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431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Ατμοσφαιρικές </a:t>
            </a:r>
            <a:r>
              <a:rPr lang="el-GR" dirty="0" smtClean="0"/>
              <a:t>επιδράσεις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Το </a:t>
            </a:r>
            <a:r>
              <a:rPr lang="el-GR" sz="2400" b="1" dirty="0"/>
              <a:t>πεδίο των μετρήσεων </a:t>
            </a:r>
            <a:r>
              <a:rPr lang="el-GR" sz="2400" dirty="0"/>
              <a:t>(πάνω στην επιφάνεια και έξω από αυτήν) επιδρά στις γεωδαιτικές </a:t>
            </a:r>
            <a:r>
              <a:rPr lang="el-GR" sz="2400" dirty="0" smtClean="0"/>
              <a:t>μετρήσεις,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  Ηλεκτρομαγνητικά κύματα χρησιμοποιούνται ως </a:t>
            </a:r>
            <a:r>
              <a:rPr lang="el-GR" sz="2400" b="1" dirty="0"/>
              <a:t>φορείς των γεωδαιτικών μετρήσεων,</a:t>
            </a:r>
            <a:r>
              <a:rPr lang="el-GR" sz="2400" dirty="0"/>
              <a:t> τόσο στη δορυφορική και επίγεια-γεωμετρική γεωδαισία όσο και στη γεωδαιτική </a:t>
            </a:r>
            <a:r>
              <a:rPr lang="el-GR" sz="2400" dirty="0" smtClean="0"/>
              <a:t>αστρονομία,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 Χρησιμοποιούνται το φάσμα της </a:t>
            </a:r>
            <a:r>
              <a:rPr lang="el-GR" sz="2400" b="1" dirty="0"/>
              <a:t>ορατής ακτινοβολίας </a:t>
            </a:r>
            <a:r>
              <a:rPr lang="el-GR" sz="2400" dirty="0"/>
              <a:t>(οπτικές μετρήσεις), της </a:t>
            </a:r>
            <a:r>
              <a:rPr lang="el-GR" sz="2400" b="1" dirty="0"/>
              <a:t>υπέρυθρης</a:t>
            </a:r>
            <a:r>
              <a:rPr lang="el-GR" sz="2400" dirty="0"/>
              <a:t> (</a:t>
            </a:r>
            <a:r>
              <a:rPr lang="el-GR" sz="2400" dirty="0" err="1"/>
              <a:t>laser</a:t>
            </a:r>
            <a:r>
              <a:rPr lang="el-GR" sz="2400" dirty="0"/>
              <a:t> </a:t>
            </a:r>
            <a:r>
              <a:rPr lang="el-GR" sz="2400" dirty="0" err="1"/>
              <a:t>αποστασιόμετρα</a:t>
            </a:r>
            <a:r>
              <a:rPr lang="el-GR" sz="2400" dirty="0"/>
              <a:t>) και το φάσμα των </a:t>
            </a:r>
            <a:r>
              <a:rPr lang="el-GR" sz="2400" b="1" dirty="0"/>
              <a:t>μικροκυμάτων </a:t>
            </a:r>
            <a:r>
              <a:rPr lang="el-GR" sz="2400" dirty="0"/>
              <a:t>(δορυφορικές μετρήσεις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 Διαδρομή των ηλεκτρομαγνητικών κυμάτων μέσα από την ατμόσφαιρα: </a:t>
            </a:r>
            <a:r>
              <a:rPr lang="el-GR" sz="2400" b="1" dirty="0"/>
              <a:t>επίδραση στην ταχύτητα μετάδοσης και τη </a:t>
            </a:r>
            <a:r>
              <a:rPr lang="el-GR" sz="2400" b="1" dirty="0" smtClean="0"/>
              <a:t>διαδρομή,</a:t>
            </a:r>
            <a:endParaRPr lang="el-GR" sz="2400" b="1" dirty="0"/>
          </a:p>
          <a:p>
            <a:pPr>
              <a:spcBef>
                <a:spcPts val="1200"/>
              </a:spcBef>
            </a:pPr>
            <a:r>
              <a:rPr lang="el-GR" sz="2400" dirty="0"/>
              <a:t> Διαφορετική αντιμετώπιση στα στρώματα της τροπόσφαιρας και της </a:t>
            </a:r>
            <a:r>
              <a:rPr lang="el-GR" sz="2400" dirty="0" smtClean="0"/>
              <a:t>ιονόσφαιρας.</a:t>
            </a:r>
            <a:endParaRPr lang="el-GR" sz="2400" dirty="0"/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70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517632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Διαστρωμάτωση </a:t>
            </a:r>
            <a:r>
              <a:rPr lang="el-GR" dirty="0" smtClean="0"/>
              <a:t>γήινης ατμόσφαιρας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2207" y="964962"/>
            <a:ext cx="7020273" cy="5304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6" name="Rectangle 4"/>
          <p:cNvSpPr/>
          <p:nvPr/>
        </p:nvSpPr>
        <p:spPr>
          <a:xfrm>
            <a:off x="3002226" y="6367067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Layers of the atmosphere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The High Fin Sperm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Whale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2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Τροποσφαιρική</a:t>
            </a:r>
            <a:r>
              <a:rPr lang="el-GR" dirty="0" smtClean="0"/>
              <a:t> </a:t>
            </a:r>
            <a:r>
              <a:rPr lang="el-GR" dirty="0" smtClean="0"/>
              <a:t>επίδραση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u="sng" dirty="0"/>
              <a:t>Η τροπόσφαιρα είναι το κατώτερο επίπεδο της ατμόσφαιρας</a:t>
            </a:r>
            <a:r>
              <a:rPr lang="el-GR" sz="2400" dirty="0"/>
              <a:t>: όλες οι γεωδαιτικές μετρήσεις (δορυφορικές ή επίγειες) διαπερνούν το στρώμα της </a:t>
            </a:r>
            <a:r>
              <a:rPr lang="el-GR" sz="2400" dirty="0" smtClean="0"/>
              <a:t>τροπόσφαιρας,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Πάχος 9 </a:t>
            </a:r>
            <a:r>
              <a:rPr lang="el-GR" sz="2400" dirty="0" err="1"/>
              <a:t>km</a:t>
            </a:r>
            <a:r>
              <a:rPr lang="el-GR" sz="2400" dirty="0"/>
              <a:t> στους πόλους και 16 </a:t>
            </a:r>
            <a:r>
              <a:rPr lang="el-GR" sz="2400" dirty="0" err="1"/>
              <a:t>km</a:t>
            </a:r>
            <a:r>
              <a:rPr lang="el-GR" sz="2400" dirty="0"/>
              <a:t> στον </a:t>
            </a:r>
            <a:r>
              <a:rPr lang="el-GR" sz="2400" dirty="0" smtClean="0"/>
              <a:t>ισημερινό,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Αποτελεί το 90% της ατμοσφαιρικής </a:t>
            </a:r>
            <a:r>
              <a:rPr lang="el-GR" sz="2400" dirty="0" smtClean="0"/>
              <a:t>μάζας,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Οι διορθώσεις στις μετρήσεις λόγω τροπόσφαιρας υπολογίζονται από τοπικά ή παγκόσμια μοντέλα τροπόσφαιρας με τη </a:t>
            </a:r>
            <a:r>
              <a:rPr lang="el-GR" sz="2400" b="1" dirty="0"/>
              <a:t>μέτρηση μετεωρολογικών παραμέτρων </a:t>
            </a:r>
            <a:r>
              <a:rPr lang="el-GR" sz="2400" dirty="0"/>
              <a:t>(θερμοκρασία, πίεση, υγρασία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Παγκόσμια μοντέλα που χρησιμοποιούνται συνήθως είναι </a:t>
            </a:r>
            <a:r>
              <a:rPr lang="el-GR" sz="2400" dirty="0" err="1" smtClean="0"/>
              <a:t>τα:Hopfield</a:t>
            </a:r>
            <a:r>
              <a:rPr lang="el-GR" sz="2400" dirty="0" smtClean="0"/>
              <a:t> </a:t>
            </a:r>
            <a:r>
              <a:rPr lang="el-GR" sz="2400" dirty="0"/>
              <a:t>1969, </a:t>
            </a:r>
            <a:r>
              <a:rPr lang="el-GR" sz="2400" dirty="0" err="1"/>
              <a:t>Saastamoinen</a:t>
            </a:r>
            <a:r>
              <a:rPr lang="el-GR" sz="2400" dirty="0"/>
              <a:t> 1973, </a:t>
            </a:r>
            <a:r>
              <a:rPr lang="el-GR" sz="2400" dirty="0" err="1"/>
              <a:t>Neill</a:t>
            </a:r>
            <a:r>
              <a:rPr lang="el-GR" sz="2400" dirty="0"/>
              <a:t> 1996 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2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Ιονοσφαιρική</a:t>
            </a:r>
            <a:r>
              <a:rPr lang="el-GR" dirty="0" smtClean="0"/>
              <a:t> </a:t>
            </a:r>
            <a:r>
              <a:rPr lang="el-GR" dirty="0" smtClean="0"/>
              <a:t>επίδραση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3" y="1022004"/>
            <a:ext cx="6731693" cy="5835996"/>
          </a:xfrm>
        </p:spPr>
        <p:txBody>
          <a:bodyPr>
            <a:normAutofit fontScale="92500"/>
          </a:bodyPr>
          <a:lstStyle/>
          <a:p>
            <a:pPr>
              <a:lnSpc>
                <a:spcPct val="122000"/>
              </a:lnSpc>
              <a:spcBef>
                <a:spcPts val="1800"/>
              </a:spcBef>
            </a:pPr>
            <a:r>
              <a:rPr lang="el-GR" sz="2400" dirty="0"/>
              <a:t>Στρώμα ελευθέρων φορτισμένων σωματιδίων 50 - 1500 </a:t>
            </a:r>
            <a:r>
              <a:rPr lang="el-GR" sz="2400" dirty="0" err="1"/>
              <a:t>km</a:t>
            </a:r>
            <a:r>
              <a:rPr lang="el-GR" sz="2400" dirty="0"/>
              <a:t>. Στα 200 - 300 </a:t>
            </a:r>
            <a:r>
              <a:rPr lang="el-GR" sz="2400" dirty="0" err="1"/>
              <a:t>km</a:t>
            </a:r>
            <a:r>
              <a:rPr lang="el-GR" sz="2400" dirty="0"/>
              <a:t> η μεγαλύτερη </a:t>
            </a:r>
            <a:r>
              <a:rPr lang="el-GR" sz="2400" dirty="0" smtClean="0"/>
              <a:t>πυκνότητα,</a:t>
            </a:r>
            <a:endParaRPr lang="el-GR" sz="2400" dirty="0"/>
          </a:p>
          <a:p>
            <a:pPr>
              <a:lnSpc>
                <a:spcPct val="122000"/>
              </a:lnSpc>
              <a:spcBef>
                <a:spcPts val="1800"/>
              </a:spcBef>
            </a:pPr>
            <a:r>
              <a:rPr lang="el-GR" sz="2400" dirty="0"/>
              <a:t> Όλες οι γεωδαιτικές μετρήσεις από και προς τους δορυφόρους επηρεάζονται από την </a:t>
            </a:r>
            <a:r>
              <a:rPr lang="el-GR" sz="2400" dirty="0" err="1"/>
              <a:t>ιονοσφαιρική</a:t>
            </a:r>
            <a:r>
              <a:rPr lang="el-GR" sz="2400" dirty="0"/>
              <a:t> </a:t>
            </a:r>
            <a:r>
              <a:rPr lang="el-GR" sz="2400" dirty="0" smtClean="0"/>
              <a:t>επίδραση,</a:t>
            </a:r>
            <a:endParaRPr lang="el-GR" sz="2400" dirty="0"/>
          </a:p>
          <a:p>
            <a:pPr>
              <a:lnSpc>
                <a:spcPct val="122000"/>
              </a:lnSpc>
              <a:spcBef>
                <a:spcPts val="1800"/>
              </a:spcBef>
            </a:pPr>
            <a:r>
              <a:rPr lang="el-GR" sz="2400" dirty="0"/>
              <a:t> </a:t>
            </a:r>
            <a:r>
              <a:rPr lang="el-GR" sz="2400" b="1" dirty="0" err="1"/>
              <a:t>Total</a:t>
            </a:r>
            <a:r>
              <a:rPr lang="el-GR" sz="2400" b="1" dirty="0"/>
              <a:t> </a:t>
            </a:r>
            <a:r>
              <a:rPr lang="el-GR" sz="2400" b="1" dirty="0" err="1"/>
              <a:t>Electron</a:t>
            </a:r>
            <a:r>
              <a:rPr lang="el-GR" sz="2400" b="1" dirty="0"/>
              <a:t> </a:t>
            </a:r>
            <a:r>
              <a:rPr lang="el-GR" sz="2400" b="1" dirty="0" err="1"/>
              <a:t>Content</a:t>
            </a:r>
            <a:r>
              <a:rPr lang="el-GR" sz="2400" b="1" dirty="0"/>
              <a:t> (TEC): </a:t>
            </a:r>
            <a:r>
              <a:rPr lang="el-GR" sz="2400" dirty="0"/>
              <a:t>Αντιπροσωπεύει τον αριθμό των φορτισμένων σωματιδίων μέσα σε ένα κυλινδρικό σωλήνα διατομής 1 </a:t>
            </a:r>
            <a:r>
              <a:rPr lang="el-GR" sz="2400" dirty="0" smtClean="0"/>
              <a:t>m2,</a:t>
            </a:r>
            <a:endParaRPr lang="el-GR" sz="2400" dirty="0"/>
          </a:p>
          <a:p>
            <a:pPr>
              <a:lnSpc>
                <a:spcPct val="122000"/>
              </a:lnSpc>
              <a:spcBef>
                <a:spcPts val="1800"/>
              </a:spcBef>
            </a:pPr>
            <a:r>
              <a:rPr lang="el-GR" sz="2400" dirty="0"/>
              <a:t> </a:t>
            </a:r>
            <a:r>
              <a:rPr lang="el-GR" sz="2400" b="1" dirty="0"/>
              <a:t>Μοντέλα ιονόσφαιρας: </a:t>
            </a:r>
            <a:r>
              <a:rPr lang="el-GR" sz="2400" dirty="0"/>
              <a:t>περιγράφουν την επίδραση της στο χώρο και το χρόνο. Βασίζονται στην εξάρτηση της κατάστασης της ιονόσφαιρας από τη θέση του ήλιου (International </a:t>
            </a:r>
            <a:r>
              <a:rPr lang="el-GR" sz="2400" dirty="0" err="1"/>
              <a:t>Reference</a:t>
            </a:r>
            <a:r>
              <a:rPr lang="el-GR" sz="2400" dirty="0"/>
              <a:t> </a:t>
            </a:r>
            <a:r>
              <a:rPr lang="el-GR" sz="2400" dirty="0" err="1"/>
              <a:t>Ionosphere</a:t>
            </a:r>
            <a:r>
              <a:rPr lang="el-GR" sz="2400" dirty="0"/>
              <a:t> - </a:t>
            </a:r>
            <a:r>
              <a:rPr lang="el-GR" sz="2400" dirty="0" smtClean="0"/>
              <a:t>IRI1995.</a:t>
            </a:r>
            <a:endParaRPr lang="el-GR" sz="2400" dirty="0"/>
          </a:p>
          <a:p>
            <a:pPr>
              <a:lnSpc>
                <a:spcPct val="122000"/>
              </a:lnSpc>
              <a:spcBef>
                <a:spcPts val="1800"/>
              </a:spcBef>
            </a:pPr>
            <a:endParaRPr lang="el-GR" sz="2400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6555308" y="1442616"/>
            <a:ext cx="2470764" cy="2453345"/>
            <a:chOff x="6555308" y="1442616"/>
            <a:chExt cx="2470764" cy="2453345"/>
          </a:xfrm>
        </p:grpSpPr>
        <p:sp>
          <p:nvSpPr>
            <p:cNvPr id="42" name="TextBox 41"/>
            <p:cNvSpPr txBox="1"/>
            <p:nvPr/>
          </p:nvSpPr>
          <p:spPr>
            <a:xfrm>
              <a:off x="8423354" y="1869320"/>
              <a:ext cx="385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z</a:t>
              </a:r>
              <a:endParaRPr lang="el-GR" dirty="0">
                <a:latin typeface="+mn-lt"/>
              </a:endParaRPr>
            </a:p>
          </p:txBody>
        </p:sp>
        <p:grpSp>
          <p:nvGrpSpPr>
            <p:cNvPr id="44" name="Ομάδα 43"/>
            <p:cNvGrpSpPr/>
            <p:nvPr/>
          </p:nvGrpSpPr>
          <p:grpSpPr>
            <a:xfrm>
              <a:off x="6555308" y="1442616"/>
              <a:ext cx="2470764" cy="2453345"/>
              <a:chOff x="6510611" y="1700808"/>
              <a:chExt cx="2470764" cy="2453345"/>
            </a:xfrm>
          </p:grpSpPr>
          <p:sp>
            <p:nvSpPr>
              <p:cNvPr id="9" name="Ελεύθερη σχεδίαση 8"/>
              <p:cNvSpPr/>
              <p:nvPr/>
            </p:nvSpPr>
            <p:spPr>
              <a:xfrm>
                <a:off x="6794500" y="2868977"/>
                <a:ext cx="1511300" cy="407623"/>
              </a:xfrm>
              <a:custGeom>
                <a:avLst/>
                <a:gdLst>
                  <a:gd name="connsiteX0" fmla="*/ 0 w 1511300"/>
                  <a:gd name="connsiteY0" fmla="*/ 369523 h 407623"/>
                  <a:gd name="connsiteX1" fmla="*/ 254000 w 1511300"/>
                  <a:gd name="connsiteY1" fmla="*/ 140923 h 407623"/>
                  <a:gd name="connsiteX2" fmla="*/ 520700 w 1511300"/>
                  <a:gd name="connsiteY2" fmla="*/ 26623 h 407623"/>
                  <a:gd name="connsiteX3" fmla="*/ 762000 w 1511300"/>
                  <a:gd name="connsiteY3" fmla="*/ 1223 h 407623"/>
                  <a:gd name="connsiteX4" fmla="*/ 1054100 w 1511300"/>
                  <a:gd name="connsiteY4" fmla="*/ 52023 h 407623"/>
                  <a:gd name="connsiteX5" fmla="*/ 1282700 w 1511300"/>
                  <a:gd name="connsiteY5" fmla="*/ 166323 h 407623"/>
                  <a:gd name="connsiteX6" fmla="*/ 1511300 w 1511300"/>
                  <a:gd name="connsiteY6" fmla="*/ 407623 h 40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1300" h="407623">
                    <a:moveTo>
                      <a:pt x="0" y="369523"/>
                    </a:moveTo>
                    <a:cubicBezTo>
                      <a:pt x="83608" y="283798"/>
                      <a:pt x="167217" y="198073"/>
                      <a:pt x="254000" y="140923"/>
                    </a:cubicBezTo>
                    <a:cubicBezTo>
                      <a:pt x="340783" y="83773"/>
                      <a:pt x="436033" y="49906"/>
                      <a:pt x="520700" y="26623"/>
                    </a:cubicBezTo>
                    <a:cubicBezTo>
                      <a:pt x="605367" y="3340"/>
                      <a:pt x="673100" y="-3010"/>
                      <a:pt x="762000" y="1223"/>
                    </a:cubicBezTo>
                    <a:cubicBezTo>
                      <a:pt x="850900" y="5456"/>
                      <a:pt x="967317" y="24506"/>
                      <a:pt x="1054100" y="52023"/>
                    </a:cubicBezTo>
                    <a:cubicBezTo>
                      <a:pt x="1140883" y="79540"/>
                      <a:pt x="1206500" y="107056"/>
                      <a:pt x="1282700" y="166323"/>
                    </a:cubicBezTo>
                    <a:cubicBezTo>
                      <a:pt x="1358900" y="225590"/>
                      <a:pt x="1435100" y="316606"/>
                      <a:pt x="1511300" y="4076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Ελεύθερη σχεδίαση 9"/>
              <p:cNvSpPr/>
              <p:nvPr/>
            </p:nvSpPr>
            <p:spPr>
              <a:xfrm>
                <a:off x="7175500" y="3588202"/>
                <a:ext cx="749300" cy="145598"/>
              </a:xfrm>
              <a:custGeom>
                <a:avLst/>
                <a:gdLst>
                  <a:gd name="connsiteX0" fmla="*/ 0 w 749300"/>
                  <a:gd name="connsiteY0" fmla="*/ 145598 h 145598"/>
                  <a:gd name="connsiteX1" fmla="*/ 127000 w 749300"/>
                  <a:gd name="connsiteY1" fmla="*/ 69398 h 145598"/>
                  <a:gd name="connsiteX2" fmla="*/ 317500 w 749300"/>
                  <a:gd name="connsiteY2" fmla="*/ 5898 h 145598"/>
                  <a:gd name="connsiteX3" fmla="*/ 482600 w 749300"/>
                  <a:gd name="connsiteY3" fmla="*/ 18598 h 145598"/>
                  <a:gd name="connsiteX4" fmla="*/ 749300 w 749300"/>
                  <a:gd name="connsiteY4" fmla="*/ 145598 h 145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300" h="145598">
                    <a:moveTo>
                      <a:pt x="0" y="145598"/>
                    </a:moveTo>
                    <a:cubicBezTo>
                      <a:pt x="37041" y="119139"/>
                      <a:pt x="74083" y="92681"/>
                      <a:pt x="127000" y="69398"/>
                    </a:cubicBezTo>
                    <a:cubicBezTo>
                      <a:pt x="179917" y="46115"/>
                      <a:pt x="258233" y="14365"/>
                      <a:pt x="317500" y="5898"/>
                    </a:cubicBezTo>
                    <a:cubicBezTo>
                      <a:pt x="376767" y="-2569"/>
                      <a:pt x="410633" y="-4685"/>
                      <a:pt x="482600" y="18598"/>
                    </a:cubicBezTo>
                    <a:cubicBezTo>
                      <a:pt x="554567" y="41881"/>
                      <a:pt x="651933" y="93739"/>
                      <a:pt x="749300" y="14559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Ελεύθερη σχεδίαση 10"/>
              <p:cNvSpPr/>
              <p:nvPr/>
            </p:nvSpPr>
            <p:spPr>
              <a:xfrm>
                <a:off x="7797800" y="2565400"/>
                <a:ext cx="698500" cy="482600"/>
              </a:xfrm>
              <a:custGeom>
                <a:avLst/>
                <a:gdLst>
                  <a:gd name="connsiteX0" fmla="*/ 0 w 698500"/>
                  <a:gd name="connsiteY0" fmla="*/ 0 h 482600"/>
                  <a:gd name="connsiteX1" fmla="*/ 355600 w 698500"/>
                  <a:gd name="connsiteY1" fmla="*/ 165100 h 482600"/>
                  <a:gd name="connsiteX2" fmla="*/ 698500 w 698500"/>
                  <a:gd name="connsiteY2" fmla="*/ 482600 h 48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8500" h="482600">
                    <a:moveTo>
                      <a:pt x="0" y="0"/>
                    </a:moveTo>
                    <a:cubicBezTo>
                      <a:pt x="119591" y="42333"/>
                      <a:pt x="239183" y="84667"/>
                      <a:pt x="355600" y="165100"/>
                    </a:cubicBezTo>
                    <a:cubicBezTo>
                      <a:pt x="472017" y="245533"/>
                      <a:pt x="585258" y="364066"/>
                      <a:pt x="698500" y="4826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6" name="Ευθεία γραμμή σύνδεσης 15"/>
              <p:cNvCxnSpPr/>
              <p:nvPr/>
            </p:nvCxnSpPr>
            <p:spPr>
              <a:xfrm>
                <a:off x="7543800" y="2739765"/>
                <a:ext cx="0" cy="14143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 flipV="1">
                <a:off x="7550150" y="1988840"/>
                <a:ext cx="946150" cy="21602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Ευθεία γραμμή σύνδεσης 24"/>
              <p:cNvCxnSpPr/>
              <p:nvPr/>
            </p:nvCxnSpPr>
            <p:spPr>
              <a:xfrm flipH="1">
                <a:off x="7531100" y="1983767"/>
                <a:ext cx="1204144" cy="16052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Έλλειψη 25"/>
              <p:cNvSpPr/>
              <p:nvPr/>
            </p:nvSpPr>
            <p:spPr>
              <a:xfrm>
                <a:off x="8713838" y="1916422"/>
                <a:ext cx="45719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8" name="Ευθύγραμμο βέλος σύνδεσης 27"/>
              <p:cNvCxnSpPr/>
              <p:nvPr/>
            </p:nvCxnSpPr>
            <p:spPr>
              <a:xfrm flipV="1">
                <a:off x="8392261" y="2159648"/>
                <a:ext cx="220234" cy="118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ύγραμμο βέλος σύνδεσης 28"/>
              <p:cNvCxnSpPr/>
              <p:nvPr/>
            </p:nvCxnSpPr>
            <p:spPr>
              <a:xfrm>
                <a:off x="7550150" y="3115345"/>
                <a:ext cx="285130" cy="744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7771968" y="1700808"/>
                <a:ext cx="1209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SATELITE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510611" y="2195954"/>
                <a:ext cx="1417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IONOSPHERE</a:t>
                </a:r>
                <a:endParaRPr lang="el-GR" dirty="0"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8152424" y="2564797"/>
                    <a:ext cx="4484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2424" y="2564797"/>
                    <a:ext cx="448493" cy="369332"/>
                  </a:xfrm>
                  <a:prstGeom prst="rect">
                    <a:avLst/>
                  </a:prstGeom>
                  <a:blipFill rotWithShape="0">
                    <a:blip r:embed="rId2" cstate="print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7888569" y="3059482"/>
                    <a:ext cx="4484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8569" y="3059482"/>
                    <a:ext cx="448493" cy="369332"/>
                  </a:xfrm>
                  <a:prstGeom prst="rect">
                    <a:avLst/>
                  </a:prstGeom>
                  <a:blipFill rotWithShape="0">
                    <a:blip r:embed="rId3" cstate="print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TextBox 39"/>
              <p:cNvSpPr txBox="1"/>
              <p:nvPr/>
            </p:nvSpPr>
            <p:spPr>
              <a:xfrm>
                <a:off x="7284035" y="3306935"/>
                <a:ext cx="385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P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486842" y="3092957"/>
                <a:ext cx="385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z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86852" y="3699998"/>
                <a:ext cx="385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R</a:t>
                </a:r>
                <a:endParaRPr lang="el-GR" dirty="0">
                  <a:latin typeface="+mn-lt"/>
                </a:endParaRPr>
              </a:p>
            </p:txBody>
          </p:sp>
        </p:grp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78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Δορυφορικ</a:t>
            </a:r>
            <a:r>
              <a:rPr lang="el-GR" dirty="0"/>
              <a:t>έ</a:t>
            </a:r>
            <a:r>
              <a:rPr lang="el-GR" dirty="0" smtClean="0"/>
              <a:t>ς Παρατηρήσεις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055587"/>
            <a:ext cx="8500020" cy="32403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Οι μετρήσεις της δορυφορικής γεωδαισίας διακρίνονται σε μετρήσεις από και προς τεχνητούς δορυφόρους και προς τη </a:t>
            </a:r>
            <a:r>
              <a:rPr lang="el-GR" sz="2400" dirty="0" smtClean="0"/>
              <a:t>σελήνη,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GNSS - </a:t>
            </a:r>
            <a:r>
              <a:rPr lang="el-GR" sz="2400" dirty="0" err="1"/>
              <a:t>Αλτιμετρία</a:t>
            </a:r>
            <a:r>
              <a:rPr lang="el-GR" sz="2400" dirty="0"/>
              <a:t> - μετρήσεις </a:t>
            </a:r>
            <a:r>
              <a:rPr lang="el-GR" sz="2400" dirty="0" err="1" smtClean="0"/>
              <a:t>laser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Οι τροχιές χωρίζονται σε ένα κανονικό μέρος (περιγραφή από τους νόμους του </a:t>
            </a:r>
            <a:r>
              <a:rPr lang="el-GR" sz="2400" dirty="0" err="1"/>
              <a:t>Kepler</a:t>
            </a:r>
            <a:r>
              <a:rPr lang="el-GR" sz="2400" dirty="0"/>
              <a:t>) και σε ένα </a:t>
            </a:r>
            <a:r>
              <a:rPr lang="el-GR" sz="2400" dirty="0" err="1"/>
              <a:t>διαταρακτικό</a:t>
            </a:r>
            <a:r>
              <a:rPr lang="el-GR" sz="2400" dirty="0"/>
              <a:t> (μεταβολές από την κανονική τροχιά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828" y="4295947"/>
            <a:ext cx="1944216" cy="1868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7"/>
          <p:cNvSpPr/>
          <p:nvPr/>
        </p:nvSpPr>
        <p:spPr>
          <a:xfrm>
            <a:off x="107504" y="6137651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Ice, Cloud, and Land Elevation Satellite 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ICESat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)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NASA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Goddard Space Flight Center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2" y="4294039"/>
            <a:ext cx="2279904" cy="1825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22083" y="6119791"/>
            <a:ext cx="3331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GPS Satellite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NASA)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Michaelfavor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7738" y="4013829"/>
            <a:ext cx="1671651" cy="2087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7"/>
          <p:cNvSpPr/>
          <p:nvPr/>
        </p:nvSpPr>
        <p:spPr>
          <a:xfrm>
            <a:off x="6284118" y="6045317"/>
            <a:ext cx="276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LAGEOS I Laser Geodynamics Satellite (NASA, Marshall, Archive, 1976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NASA's Marshall Space Flight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Center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CC BY-NC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91052" y="647526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11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Ν</a:t>
            </a:r>
            <a:r>
              <a:rPr lang="el-GR" dirty="0"/>
              <a:t>ό</a:t>
            </a:r>
            <a:r>
              <a:rPr lang="el-GR" dirty="0" smtClean="0"/>
              <a:t>μοι </a:t>
            </a:r>
            <a:r>
              <a:rPr lang="el-GR" dirty="0" err="1" smtClean="0"/>
              <a:t>Kepler</a:t>
            </a:r>
            <a:r>
              <a:rPr lang="el-GR" dirty="0" smtClean="0"/>
              <a:t> </a:t>
            </a:r>
            <a:r>
              <a:rPr lang="el-GR" dirty="0" smtClean="0"/>
              <a:t>για τη δορυφορική τροχιά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4563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Αντίστοιχα με την πλανητική κίνηση, η κανονική τροχιά των δορυφόρων περιγράφεται από τους Νόμους του </a:t>
            </a:r>
            <a:r>
              <a:rPr lang="el-GR" sz="2400" dirty="0" err="1" smtClean="0"/>
              <a:t>Kepler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Κανονική τροχιά: μη ικανοποιητική προσέγγιση λόγω της έλξης της πεπλατυσμένης στον ισημερινό Γης 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u="sng" dirty="0"/>
              <a:t>1ος νόμος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Οι δορυφόροι πραγματοποιούν ελλειπτική τροχιά, στη μία εστία της οποίας βρίσκεται η </a:t>
            </a:r>
            <a:r>
              <a:rPr lang="el-GR" sz="2400" dirty="0" smtClean="0"/>
              <a:t>Γη.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0008" y="4098299"/>
            <a:ext cx="3061263" cy="2623176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32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deafdf5b710245e1243976c6fa025c7ca41f55d"/>
</p:tagLst>
</file>

<file path=ppt/theme/theme1.xml><?xml version="1.0" encoding="utf-8"?>
<a:theme xmlns:a="http://schemas.openxmlformats.org/drawingml/2006/main" name="OC_template_updated">
  <a:themeElements>
    <a:clrScheme name="Προσαρμοσμένο 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323</TotalTime>
  <Words>1972</Words>
  <Application>Microsoft Office PowerPoint</Application>
  <PresentationFormat>On-screen Show (4:3)</PresentationFormat>
  <Paragraphs>271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OC_template_updated</vt:lpstr>
      <vt:lpstr>Βελτιστοποίηση Ενεργειακών Συστημάτων</vt:lpstr>
      <vt:lpstr>Ανάλυση Παρουσίασης</vt:lpstr>
      <vt:lpstr>Γεωδαιτικές μετρήσεις</vt:lpstr>
      <vt:lpstr>Ατμοσφαιρικές επιδράσεις</vt:lpstr>
      <vt:lpstr>Διαστρωμάτωση γήινης ατμόσφαιρας</vt:lpstr>
      <vt:lpstr>Τροποσφαιρική επίδραση</vt:lpstr>
      <vt:lpstr>Ιονοσφαιρική επίδραση</vt:lpstr>
      <vt:lpstr>Δορυφορικές Παρατηρήσεις</vt:lpstr>
      <vt:lpstr>Νόμοι Kepler για τη δορυφορική τροχιά (1 από 2)</vt:lpstr>
      <vt:lpstr>Νόμοι Kepler για τη δορυφορική τροχιά (2 από 2)</vt:lpstr>
      <vt:lpstr>Διαταρακτική δορυφορική τροχιά</vt:lpstr>
      <vt:lpstr>Τροχιακά Στοιχεία Kepler</vt:lpstr>
      <vt:lpstr>Παγκόσμια δορυφορικά συστήματα πλοήγησης - GNSS</vt:lpstr>
      <vt:lpstr>Laser μετρήσεις σε δορυφόρους  (Satellite Laser Ranging - SLR) (1 από 3)</vt:lpstr>
      <vt:lpstr>Laser μετρήσεις σε δορυφόρους (Satellite Laser Ranging - SLR) (2 από 3)</vt:lpstr>
      <vt:lpstr>Laser μετρήσεις σε δορυφόρους (Satellite Laser Ranging - SLR) (3 από 3)</vt:lpstr>
      <vt:lpstr>Laser μετρήσεις προς τη σελήνη (Lunar Laser Ranging - LLR) </vt:lpstr>
      <vt:lpstr>Δορυφορική Αλτιμετρία (Satellite Altimetry) (1 από 4)</vt:lpstr>
      <vt:lpstr>Δορυφορική Αλτιμετρία (Satellite Altimetry) (2 από 4)</vt:lpstr>
      <vt:lpstr>Δορυφορική Αλτιμετρία (Satellite Altimetry) (3 από 4)</vt:lpstr>
      <vt:lpstr>Δορυφορική Αλτιμετρία (Satellite Altimetry) (4 από 4)</vt:lpstr>
      <vt:lpstr>Παρατηρήσεις μεταξύ δορυφόρων (Satellite-to-Satellite tracking - SST)</vt:lpstr>
      <vt:lpstr>Δορυφορική Βαθμιδομετρία  (Satellite gravity gradiometry)</vt:lpstr>
      <vt:lpstr>Συμβολομετρία Μεγάλης Βάσης (Very Long Baseline Interferometry)</vt:lpstr>
      <vt:lpstr>Περίληψη - 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51</cp:revision>
  <dcterms:created xsi:type="dcterms:W3CDTF">2013-07-04T13:11:09Z</dcterms:created>
  <dcterms:modified xsi:type="dcterms:W3CDTF">2015-04-08T11:31:56Z</dcterms:modified>
</cp:coreProperties>
</file>