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99"/>
  </p:notesMasterIdLst>
  <p:handoutMasterIdLst>
    <p:handoutMasterId r:id="rId100"/>
  </p:handoutMasterIdLst>
  <p:sldIdLst>
    <p:sldId id="256" r:id="rId3"/>
    <p:sldId id="273" r:id="rId4"/>
    <p:sldId id="274" r:id="rId5"/>
    <p:sldId id="275" r:id="rId6"/>
    <p:sldId id="357" r:id="rId7"/>
    <p:sldId id="276" r:id="rId8"/>
    <p:sldId id="277" r:id="rId9"/>
    <p:sldId id="278" r:id="rId10"/>
    <p:sldId id="358" r:id="rId11"/>
    <p:sldId id="359" r:id="rId12"/>
    <p:sldId id="279" r:id="rId13"/>
    <p:sldId id="360" r:id="rId14"/>
    <p:sldId id="280" r:id="rId15"/>
    <p:sldId id="361" r:id="rId16"/>
    <p:sldId id="281" r:id="rId17"/>
    <p:sldId id="282" r:id="rId18"/>
    <p:sldId id="283" r:id="rId19"/>
    <p:sldId id="284" r:id="rId20"/>
    <p:sldId id="362" r:id="rId21"/>
    <p:sldId id="285" r:id="rId22"/>
    <p:sldId id="286" r:id="rId23"/>
    <p:sldId id="287" r:id="rId24"/>
    <p:sldId id="363"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3" r:id="rId50"/>
    <p:sldId id="312" r:id="rId51"/>
    <p:sldId id="316" r:id="rId52"/>
    <p:sldId id="317" r:id="rId53"/>
    <p:sldId id="318" r:id="rId54"/>
    <p:sldId id="319" r:id="rId55"/>
    <p:sldId id="321" r:id="rId56"/>
    <p:sldId id="322" r:id="rId57"/>
    <p:sldId id="315"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257" r:id="rId92"/>
    <p:sldId id="262" r:id="rId93"/>
    <p:sldId id="264" r:id="rId94"/>
    <p:sldId id="269" r:id="rId95"/>
    <p:sldId id="270" r:id="rId96"/>
    <p:sldId id="266" r:id="rId97"/>
    <p:sldId id="261" r:id="rId98"/>
  </p:sldIdLst>
  <p:sldSz cx="9144000" cy="6858000" type="screen4x3"/>
  <p:notesSz cx="7104063" cy="10234613"/>
  <p:custDataLst>
    <p:tags r:id="rId101"/>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C3"/>
    <a:srgbClr val="695185"/>
    <a:srgbClr val="333399"/>
    <a:srgbClr val="C00000"/>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3143" autoAdjust="0"/>
  </p:normalViewPr>
  <p:slideViewPr>
    <p:cSldViewPr>
      <p:cViewPr varScale="1">
        <p:scale>
          <a:sx n="66" d="100"/>
          <a:sy n="66" d="100"/>
        </p:scale>
        <p:origin x="-139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5/12/2015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xmlns=""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5/12/2015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xmlns=""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22</a:t>
            </a:fld>
            <a:endParaRPr lang="el-GR"/>
          </a:p>
        </p:txBody>
      </p:sp>
    </p:spTree>
    <p:extLst>
      <p:ext uri="{BB962C8B-B14F-4D97-AF65-F5344CB8AC3E}">
        <p14:creationId xmlns:p14="http://schemas.microsoft.com/office/powerpoint/2010/main" xmlns="" val="103417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31</a:t>
            </a:fld>
            <a:endParaRPr lang="el-GR"/>
          </a:p>
        </p:txBody>
      </p:sp>
    </p:spTree>
    <p:extLst>
      <p:ext uri="{BB962C8B-B14F-4D97-AF65-F5344CB8AC3E}">
        <p14:creationId xmlns:p14="http://schemas.microsoft.com/office/powerpoint/2010/main" xmlns="" val="2143363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a:p>
        </p:txBody>
      </p:sp>
    </p:spTree>
    <p:extLst>
      <p:ext uri="{BB962C8B-B14F-4D97-AF65-F5344CB8AC3E}">
        <p14:creationId xmlns:p14="http://schemas.microsoft.com/office/powerpoint/2010/main" xmlns="" val="2515102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89</a:t>
            </a:fld>
            <a:endParaRPr lang="el-GR"/>
          </a:p>
        </p:txBody>
      </p:sp>
    </p:spTree>
    <p:extLst>
      <p:ext uri="{BB962C8B-B14F-4D97-AF65-F5344CB8AC3E}">
        <p14:creationId xmlns:p14="http://schemas.microsoft.com/office/powerpoint/2010/main" xmlns="" val="30179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90</a:t>
            </a:fld>
            <a:endParaRPr lang="el-GR"/>
          </a:p>
        </p:txBody>
      </p:sp>
    </p:spTree>
    <p:extLst>
      <p:ext uri="{BB962C8B-B14F-4D97-AF65-F5344CB8AC3E}">
        <p14:creationId xmlns:p14="http://schemas.microsoft.com/office/powerpoint/2010/main" xmlns="" val="274972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91</a:t>
            </a:fld>
            <a:endParaRPr lang="el-GR"/>
          </a:p>
        </p:txBody>
      </p:sp>
    </p:spTree>
    <p:extLst>
      <p:ext uri="{BB962C8B-B14F-4D97-AF65-F5344CB8AC3E}">
        <p14:creationId xmlns:p14="http://schemas.microsoft.com/office/powerpoint/2010/main" xmlns="" val="153750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92</a:t>
            </a:fld>
            <a:endParaRPr lang="el-GR">
              <a:solidFill>
                <a:prstClr val="black"/>
              </a:solidFill>
            </a:endParaRPr>
          </a:p>
        </p:txBody>
      </p:sp>
    </p:spTree>
    <p:extLst>
      <p:ext uri="{BB962C8B-B14F-4D97-AF65-F5344CB8AC3E}">
        <p14:creationId xmlns:p14="http://schemas.microsoft.com/office/powerpoint/2010/main" xmlns="" val="3310165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94</a:t>
            </a:fld>
            <a:endParaRPr lang="el-GR"/>
          </a:p>
        </p:txBody>
      </p:sp>
    </p:spTree>
    <p:extLst>
      <p:ext uri="{BB962C8B-B14F-4D97-AF65-F5344CB8AC3E}">
        <p14:creationId xmlns:p14="http://schemas.microsoft.com/office/powerpoint/2010/main" xmlns="" val="4075370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95</a:t>
            </a:fld>
            <a:endParaRPr lang="el-GR"/>
          </a:p>
        </p:txBody>
      </p:sp>
    </p:spTree>
    <p:extLst>
      <p:ext uri="{BB962C8B-B14F-4D97-AF65-F5344CB8AC3E}">
        <p14:creationId xmlns:p14="http://schemas.microsoft.com/office/powerpoint/2010/main" xmlns=""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a:p>
        </p:txBody>
      </p:sp>
    </p:spTree>
    <p:extLst>
      <p:ext uri="{BB962C8B-B14F-4D97-AF65-F5344CB8AC3E}">
        <p14:creationId xmlns:p14="http://schemas.microsoft.com/office/powerpoint/2010/main" xmlns="" val="111927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a:t>
            </a:fld>
            <a:endParaRPr lang="el-GR"/>
          </a:p>
        </p:txBody>
      </p:sp>
    </p:spTree>
    <p:extLst>
      <p:ext uri="{BB962C8B-B14F-4D97-AF65-F5344CB8AC3E}">
        <p14:creationId xmlns:p14="http://schemas.microsoft.com/office/powerpoint/2010/main" xmlns="" val="237498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xmlns="" val="237498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11</a:t>
            </a:fld>
            <a:endParaRPr lang="el-GR"/>
          </a:p>
        </p:txBody>
      </p:sp>
    </p:spTree>
    <p:extLst>
      <p:ext uri="{BB962C8B-B14F-4D97-AF65-F5344CB8AC3E}">
        <p14:creationId xmlns:p14="http://schemas.microsoft.com/office/powerpoint/2010/main" xmlns="" val="12772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a:p>
        </p:txBody>
      </p:sp>
    </p:spTree>
    <p:extLst>
      <p:ext uri="{BB962C8B-B14F-4D97-AF65-F5344CB8AC3E}">
        <p14:creationId xmlns:p14="http://schemas.microsoft.com/office/powerpoint/2010/main" xmlns="" val="407869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13</a:t>
            </a:fld>
            <a:endParaRPr lang="el-GR"/>
          </a:p>
        </p:txBody>
      </p:sp>
    </p:spTree>
    <p:extLst>
      <p:ext uri="{BB962C8B-B14F-4D97-AF65-F5344CB8AC3E}">
        <p14:creationId xmlns:p14="http://schemas.microsoft.com/office/powerpoint/2010/main" xmlns="" val="40786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14</a:t>
            </a:fld>
            <a:endParaRPr lang="el-GR"/>
          </a:p>
        </p:txBody>
      </p:sp>
    </p:spTree>
    <p:extLst>
      <p:ext uri="{BB962C8B-B14F-4D97-AF65-F5344CB8AC3E}">
        <p14:creationId xmlns:p14="http://schemas.microsoft.com/office/powerpoint/2010/main" xmlns="" val="106365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20</a:t>
            </a:fld>
            <a:endParaRPr lang="el-GR"/>
          </a:p>
        </p:txBody>
      </p:sp>
    </p:spTree>
    <p:extLst>
      <p:ext uri="{BB962C8B-B14F-4D97-AF65-F5344CB8AC3E}">
        <p14:creationId xmlns:p14="http://schemas.microsoft.com/office/powerpoint/2010/main" xmlns="" val="3991484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22405877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37087519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35419397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40439242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33378971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4602185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12363556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7371660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1415744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84" y="116632"/>
            <a:ext cx="9082215" cy="1008112"/>
          </a:xfrm>
        </p:spPr>
        <p:txBody>
          <a:bodyPr>
            <a:normAutofit/>
          </a:bodyPr>
          <a:lstStyle>
            <a:lvl1pPr marL="268288" indent="0" algn="l">
              <a:defRPr sz="3600">
                <a:solidFill>
                  <a:schemeClr val="bg1"/>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323528" y="1340768"/>
            <a:ext cx="8424936" cy="5256584"/>
          </a:xfrm>
        </p:spPr>
        <p:txBody>
          <a:bodyPr>
            <a:normAutofit/>
          </a:bodyPr>
          <a:lstStyle>
            <a:lvl1pPr>
              <a:lnSpc>
                <a:spcPct val="110000"/>
              </a:lnSpc>
              <a:spcBef>
                <a:spcPts val="1200"/>
              </a:spcBef>
              <a:defRPr sz="2400">
                <a:solidFill>
                  <a:schemeClr val="bg1"/>
                </a:solidFill>
              </a:defRPr>
            </a:lvl1pPr>
            <a:lvl2pPr marL="742950" indent="-382588">
              <a:lnSpc>
                <a:spcPct val="110000"/>
              </a:lnSpc>
              <a:spcBef>
                <a:spcPts val="1200"/>
              </a:spcBef>
              <a:buFont typeface="Courier New" panose="02070309020205020404" pitchFamily="49" charset="0"/>
              <a:buChar char="o"/>
              <a:defRPr sz="2400">
                <a:solidFill>
                  <a:schemeClr val="bg1"/>
                </a:solidFill>
              </a:defRPr>
            </a:lvl2pPr>
            <a:lvl3pPr marL="1143000" indent="-338138">
              <a:lnSpc>
                <a:spcPct val="110000"/>
              </a:lnSpc>
              <a:spcBef>
                <a:spcPts val="1200"/>
              </a:spcBef>
              <a:buFont typeface="Wingdings" panose="05000000000000000000" pitchFamily="2" charset="2"/>
              <a:buChar char="ü"/>
              <a:defRPr sz="2400">
                <a:solidFill>
                  <a:schemeClr val="bg1"/>
                </a:solidFill>
              </a:defRPr>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chemeClr val="accent4">
              <a:lumMod val="75000"/>
            </a:schemeClr>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20209546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daviddarling.info/encyclopedia/S/small_intestine.html"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ommons.wikimedia.org/w/index.php?title=User:Rutelyte22&amp;action=edit&amp;redlink=1" TargetMode="External"/><Relationship Id="rId4" Type="http://schemas.openxmlformats.org/officeDocument/2006/relationships/hyperlink" Target="https://commons.wikimedia.org/wiki/File:Storoji_%C5%BEarna_informatikos_paskaitoms.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ommons.wikimedia.org/wiki/User:File_Upload_Bot_(Magnus_Manske)" TargetMode="External"/><Relationship Id="rId4" Type="http://schemas.openxmlformats.org/officeDocument/2006/relationships/hyperlink" Target="https://commons.wikimedia.org/wiki/File:Superior_mesenteric_a.gi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s://commons.wikimedia.org/wiki/User:Mikael_H%C3%A4ggstr%C3%B6m" TargetMode="External"/><Relationship Id="rId4" Type="http://schemas.openxmlformats.org/officeDocument/2006/relationships/hyperlink" Target="https://commons.wikimedia.org/wiki/File:3D_rendered_CT_of_abdominal_aortic_branches_and_kidneys.sv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ommons.wikimedia.org/wiki/User:Pngbot" TargetMode="External"/><Relationship Id="rId4" Type="http://schemas.openxmlformats.org/officeDocument/2006/relationships/hyperlink" Target="https://commons.wikimedia.org/wiki/File:Gray537.pn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Gray591.png" TargetMode="External"/><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hyperlink" Target="https://commons.wikimedia.org/wiki/User:Pngbo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commons.wikimedia.org/wiki/User:Fvasconcellos" TargetMode="External"/><Relationship Id="rId4" Type="http://schemas.openxmlformats.org/officeDocument/2006/relationships/hyperlink" Target="http://commons.wikimedia.org/wiki/File:Digestive_system_diagram_en.sv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User:Hazmat2" TargetMode="External"/><Relationship Id="rId4" Type="http://schemas.openxmlformats.org/officeDocument/2006/relationships/hyperlink" Target="https://commons.wikimedia.org/wiki/File:Layers_of_the_GI_Tract_english.sv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Stomach_blood_supply.svg"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commons.wikimedia.org/wiki/User:Igno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s://commons.wikimedia.org/wiki/File:2414_Stomach.jp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hyperlink" Target="https://commons.wikimedia.org/wiki/User:Fran_Rogers" TargetMode="External"/><Relationship Id="rId5" Type="http://schemas.openxmlformats.org/officeDocument/2006/relationships/hyperlink" Target="https://commons.wikimedia.org/wiki/File:Hiatalhernia.gif" TargetMode="External"/><Relationship Id="rId4" Type="http://schemas.openxmlformats.org/officeDocument/2006/relationships/image" Target="../media/image41.gif"/></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mmons.wikimedia.org/wiki/User:BruceBlaus" TargetMode="External"/><Relationship Id="rId2" Type="http://schemas.openxmlformats.org/officeDocument/2006/relationships/hyperlink" Target="https://commons.wikimedia.org/wiki/File:Blausen_0817_SmallIntestine_Anatomy.png"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creativecommons.org/licenses/by/3.0/deed.e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hyperlink" Target="https://commons.wikimedia.org/wiki/File:Blausen_0603_LargeIntestine_Anatomy.png"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BruceBlau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Blausen_0817_SmallIntestine_Anatomy.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BruceBlau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Tractus_intestinalis_duodenum.svg"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Ore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User:Orem" TargetMode="External"/><Relationship Id="rId4" Type="http://schemas.openxmlformats.org/officeDocument/2006/relationships/hyperlink" Target="https://commons.wikimedia.org/wiki/File:Intussusception_EN.sv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s://commons.wikimedia.org/wiki/User:BruceBlaus" TargetMode="External"/><Relationship Id="rId4" Type="http://schemas.openxmlformats.org/officeDocument/2006/relationships/hyperlink" Target="https://commons.wikimedia.org/wiki/File:Blausen_0043_Appendix_Child.pn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2.xml"/><Relationship Id="rId4" Type="http://schemas.openxmlformats.org/officeDocument/2006/relationships/hyperlink" Target="http://www.qmedicine.co.in/top%20health%20topics/D/Diverticula.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m/pin/51509989459594408/"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Blausen_0817_SmallIntestine_Anatomy.p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BruceBlaus"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584176"/>
          </a:xfrm>
        </p:spPr>
        <p:txBody>
          <a:bodyPr>
            <a:normAutofit/>
          </a:bodyPr>
          <a:lstStyle/>
          <a:p>
            <a:pPr lvl="1" algn="ctr"/>
            <a:r>
              <a:rPr lang="el-GR" sz="3600" b="1" dirty="0" err="1" smtClean="0">
                <a:solidFill>
                  <a:schemeClr val="tx1"/>
                </a:solidFill>
                <a:latin typeface="+mn-lt"/>
              </a:rPr>
              <a:t>Τομογραφική</a:t>
            </a:r>
            <a:r>
              <a:rPr lang="el-GR" sz="3600" b="1" dirty="0" smtClean="0">
                <a:solidFill>
                  <a:schemeClr val="tx1"/>
                </a:solidFill>
                <a:latin typeface="+mn-lt"/>
              </a:rPr>
              <a:t> Απεικονιστική Ανατομική</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1916633"/>
          </a:xfrm>
        </p:spPr>
        <p:txBody>
          <a:bodyPr>
            <a:normAutofit/>
          </a:bodyPr>
          <a:lstStyle/>
          <a:p>
            <a:pPr>
              <a:spcBef>
                <a:spcPts val="0"/>
              </a:spcBef>
              <a:spcAft>
                <a:spcPts val="1200"/>
              </a:spcAft>
            </a:pPr>
            <a:r>
              <a:rPr lang="el-GR" sz="2600" b="1" dirty="0" smtClean="0"/>
              <a:t>Ενότητα 6</a:t>
            </a:r>
            <a:r>
              <a:rPr lang="el-GR" sz="2600" dirty="0" smtClean="0"/>
              <a:t>:</a:t>
            </a:r>
            <a:r>
              <a:rPr lang="en-US" sz="2600" dirty="0" smtClean="0"/>
              <a:t> </a:t>
            </a:r>
            <a:r>
              <a:rPr lang="el-GR" sz="2600" dirty="0" smtClean="0"/>
              <a:t>Πεπτικός σωλήνας</a:t>
            </a:r>
            <a:endParaRPr lang="en-US" sz="2600" dirty="0" smtClean="0"/>
          </a:p>
          <a:p>
            <a:pPr>
              <a:spcBef>
                <a:spcPts val="0"/>
              </a:spcBef>
            </a:pPr>
            <a:r>
              <a:rPr lang="el-GR" sz="2200" dirty="0" smtClean="0"/>
              <a:t>Γεωργία Οικονόμου, Αναπληρώτρια Καθηγήτρια</a:t>
            </a:r>
          </a:p>
          <a:p>
            <a:pPr>
              <a:spcBef>
                <a:spcPts val="0"/>
              </a:spcBef>
            </a:pPr>
            <a:r>
              <a:rPr lang="el-GR" sz="2200"/>
              <a:t>Τμήμα Ραδιολογίας - Ακτινολογίας</a:t>
            </a:r>
            <a:endParaRPr lang="el-GR" sz="2200" dirty="0"/>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xmlns=""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solidFill>
                  <a:prstClr val="white"/>
                </a:solidFill>
              </a:rPr>
              <a:t>Νηστίδα</a:t>
            </a:r>
            <a:r>
              <a:rPr lang="el-GR" dirty="0">
                <a:solidFill>
                  <a:prstClr val="white"/>
                </a:solidFill>
              </a:rPr>
              <a:t> και ειλεός </a:t>
            </a:r>
            <a:r>
              <a:rPr lang="el-GR" sz="3000" b="0" dirty="0">
                <a:solidFill>
                  <a:prstClr val="white"/>
                </a:solidFill>
              </a:rPr>
              <a:t>3</a:t>
            </a:r>
            <a:r>
              <a:rPr lang="el-GR" sz="3000" b="0" dirty="0" smtClean="0">
                <a:solidFill>
                  <a:prstClr val="white"/>
                </a:solidFill>
              </a:rPr>
              <a:t>/3</a:t>
            </a:r>
            <a:endParaRPr lang="el-GR" dirty="0"/>
          </a:p>
        </p:txBody>
      </p:sp>
      <p:sp>
        <p:nvSpPr>
          <p:cNvPr id="3" name="Θέση περιεχομένου 2"/>
          <p:cNvSpPr>
            <a:spLocks noGrp="1"/>
          </p:cNvSpPr>
          <p:nvPr>
            <p:ph idx="1"/>
          </p:nvPr>
        </p:nvSpPr>
        <p:spPr>
          <a:xfrm>
            <a:off x="323528" y="1340768"/>
            <a:ext cx="8568952" cy="1872208"/>
          </a:xfrm>
        </p:spPr>
        <p:txBody>
          <a:bodyPr/>
          <a:lstStyle/>
          <a:p>
            <a:r>
              <a:rPr lang="el-GR" dirty="0"/>
              <a:t>Οι κυκλοτερείς πτυχές του βλεννογόνου είναι μεγάλες και καλά ανεπτυγμένες στο ανώτερο τμήμα της νήστιδας, ενώ είναι μικρές στο ανώτερο τμήμα του ειλεού και λείπουν στο τελικό τμήμα του</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pic>
        <p:nvPicPr>
          <p:cNvPr id="4098" name="Picture 2" descr="small intestine cross-section and small-scale structu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800" y="2924944"/>
            <a:ext cx="6286500" cy="353377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5" name="Ορθογώνιο 4"/>
          <p:cNvSpPr/>
          <p:nvPr/>
        </p:nvSpPr>
        <p:spPr>
          <a:xfrm>
            <a:off x="2771800" y="6458720"/>
            <a:ext cx="6286500" cy="276999"/>
          </a:xfrm>
          <a:prstGeom prst="rect">
            <a:avLst/>
          </a:prstGeom>
        </p:spPr>
        <p:txBody>
          <a:bodyPr wrap="square">
            <a:spAutoFit/>
          </a:bodyPr>
          <a:lstStyle/>
          <a:p>
            <a:pPr algn="ctr"/>
            <a:r>
              <a:rPr lang="en-US" sz="1200" dirty="0" smtClean="0">
                <a:latin typeface="Calibri"/>
                <a:hlinkClick r:id="rId3"/>
              </a:rPr>
              <a:t>©</a:t>
            </a:r>
            <a:r>
              <a:rPr lang="en-US" sz="1200" dirty="0" smtClean="0">
                <a:latin typeface="+mn-lt"/>
                <a:hlinkClick r:id="rId3"/>
              </a:rPr>
              <a:t>daviddarling.info</a:t>
            </a:r>
            <a:endParaRPr lang="el-GR" sz="1200" dirty="0">
              <a:latin typeface="+mn-lt"/>
            </a:endParaRPr>
          </a:p>
        </p:txBody>
      </p:sp>
    </p:spTree>
    <p:extLst>
      <p:ext uri="{BB962C8B-B14F-4D97-AF65-F5344CB8AC3E}">
        <p14:creationId xmlns:p14="http://schemas.microsoft.com/office/powerpoint/2010/main" xmlns="" val="954924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Παχύ έντερο </a:t>
            </a:r>
            <a:r>
              <a:rPr lang="el-GR" sz="3000" b="0" dirty="0" smtClean="0"/>
              <a:t>1/2</a:t>
            </a:r>
            <a:endParaRPr lang="el-GR" sz="3000" b="0" dirty="0"/>
          </a:p>
        </p:txBody>
      </p:sp>
      <p:sp>
        <p:nvSpPr>
          <p:cNvPr id="5" name="Θέση περιεχομένου 4"/>
          <p:cNvSpPr>
            <a:spLocks noGrp="1"/>
          </p:cNvSpPr>
          <p:nvPr>
            <p:ph idx="1"/>
          </p:nvPr>
        </p:nvSpPr>
        <p:spPr>
          <a:xfrm>
            <a:off x="323528" y="1268760"/>
            <a:ext cx="8568952" cy="5589240"/>
          </a:xfrm>
        </p:spPr>
        <p:txBody>
          <a:bodyPr>
            <a:normAutofit lnSpcReduction="10000"/>
          </a:bodyPr>
          <a:lstStyle/>
          <a:p>
            <a:r>
              <a:rPr lang="el-GR" dirty="0"/>
              <a:t>Αρχίζει από το τέλος του ειλεού από τον οποίο χωρίζεται με την </a:t>
            </a:r>
            <a:r>
              <a:rPr lang="el-GR" dirty="0" err="1" smtClean="0"/>
              <a:t>ειλεοκολική</a:t>
            </a:r>
            <a:r>
              <a:rPr lang="el-GR" dirty="0" smtClean="0"/>
              <a:t> </a:t>
            </a:r>
            <a:r>
              <a:rPr lang="el-GR" dirty="0"/>
              <a:t>βαλβίδα. Έχει μήκος περίπου 1.50 μέτρο </a:t>
            </a:r>
            <a:r>
              <a:rPr lang="el-GR" dirty="0" smtClean="0"/>
              <a:t>και </a:t>
            </a:r>
            <a:r>
              <a:rPr lang="el-GR" dirty="0"/>
              <a:t>σχηματίζει μία στεφάνη γύρω από το λεπτό έντερο.</a:t>
            </a:r>
          </a:p>
          <a:p>
            <a:r>
              <a:rPr lang="el-GR" dirty="0" smtClean="0"/>
              <a:t>Αποτελείται </a:t>
            </a:r>
            <a:r>
              <a:rPr lang="el-GR" dirty="0"/>
              <a:t>από το τυφλό, τη σκωληκοειδή απόφυση, το κόλον </a:t>
            </a:r>
            <a:r>
              <a:rPr lang="el-GR" dirty="0" smtClean="0"/>
              <a:t>(ανιόν, εγκάρσιο</a:t>
            </a:r>
            <a:r>
              <a:rPr lang="el-GR" dirty="0"/>
              <a:t>, </a:t>
            </a:r>
            <a:r>
              <a:rPr lang="el-GR" dirty="0" smtClean="0"/>
              <a:t>κατιόν και </a:t>
            </a:r>
            <a:r>
              <a:rPr lang="el-GR" dirty="0"/>
              <a:t>σιγμοειδές) και από </a:t>
            </a:r>
            <a:r>
              <a:rPr lang="el-GR" dirty="0" smtClean="0"/>
              <a:t>το </a:t>
            </a:r>
            <a:r>
              <a:rPr lang="el-GR" dirty="0"/>
              <a:t>ορθό.</a:t>
            </a:r>
          </a:p>
          <a:p>
            <a:r>
              <a:rPr lang="el-GR" dirty="0"/>
              <a:t>Το παχύ έντερο μπορεί να διακριθεί εύκολα από το λεπτό έντερο χάρις:</a:t>
            </a:r>
          </a:p>
          <a:p>
            <a:pPr lvl="1"/>
            <a:r>
              <a:rPr lang="el-GR" dirty="0" smtClean="0"/>
              <a:t>στις </a:t>
            </a:r>
            <a:r>
              <a:rPr lang="el-GR" dirty="0"/>
              <a:t>τρεις παχιές επιμήκεις μυϊκές ταινίες του που ονομάζονται </a:t>
            </a:r>
            <a:r>
              <a:rPr lang="el-GR" dirty="0" err="1"/>
              <a:t>κολικές</a:t>
            </a:r>
            <a:r>
              <a:rPr lang="el-GR" dirty="0"/>
              <a:t> ταινίες,</a:t>
            </a:r>
          </a:p>
          <a:p>
            <a:pPr lvl="1"/>
            <a:r>
              <a:rPr lang="el-GR" dirty="0" smtClean="0"/>
              <a:t>στις </a:t>
            </a:r>
            <a:r>
              <a:rPr lang="el-GR" dirty="0"/>
              <a:t>μεταξύ των ταινιών κυψέλες του τοιχώματος </a:t>
            </a:r>
            <a:r>
              <a:rPr lang="el-GR" dirty="0" smtClean="0"/>
              <a:t>και</a:t>
            </a:r>
            <a:endParaRPr lang="el-GR" dirty="0"/>
          </a:p>
          <a:p>
            <a:pPr lvl="1"/>
            <a:r>
              <a:rPr lang="el-GR" dirty="0"/>
              <a:t>σ</a:t>
            </a:r>
            <a:r>
              <a:rPr lang="el-GR" dirty="0" smtClean="0"/>
              <a:t>τις </a:t>
            </a:r>
            <a:r>
              <a:rPr lang="el-GR" dirty="0"/>
              <a:t>μικρές </a:t>
            </a:r>
            <a:r>
              <a:rPr lang="el-GR" dirty="0" err="1"/>
              <a:t>προσεκβολές</a:t>
            </a:r>
            <a:r>
              <a:rPr lang="el-GR" dirty="0"/>
              <a:t> του περιτόναιου </a:t>
            </a:r>
            <a:r>
              <a:rPr lang="el-GR" dirty="0" smtClean="0"/>
              <a:t>που είναι </a:t>
            </a:r>
            <a:r>
              <a:rPr lang="el-GR" dirty="0"/>
              <a:t>γεμάτες λίπος </a:t>
            </a:r>
            <a:r>
              <a:rPr lang="el-GR" dirty="0" smtClean="0"/>
              <a:t>και </a:t>
            </a:r>
            <a:r>
              <a:rPr lang="el-GR" dirty="0"/>
              <a:t>λέγονται </a:t>
            </a:r>
            <a:r>
              <a:rPr lang="el-GR" dirty="0" err="1" smtClean="0"/>
              <a:t>επιπλοϊκές</a:t>
            </a:r>
            <a:r>
              <a:rPr lang="el-GR" dirty="0" smtClean="0"/>
              <a:t> </a:t>
            </a:r>
            <a:r>
              <a:rPr lang="el-GR" dirty="0"/>
              <a:t>αποφύσεις.</a:t>
            </a:r>
          </a:p>
          <a:p>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spTree>
    <p:extLst>
      <p:ext uri="{BB962C8B-B14F-4D97-AF65-F5344CB8AC3E}">
        <p14:creationId xmlns:p14="http://schemas.microsoft.com/office/powerpoint/2010/main" xmlns="" val="266304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Παχύ έντερο </a:t>
            </a:r>
            <a:r>
              <a:rPr lang="el-GR" sz="3000" b="0" dirty="0" smtClean="0">
                <a:solidFill>
                  <a:prstClr val="white"/>
                </a:solidFill>
              </a:rPr>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grpSp>
        <p:nvGrpSpPr>
          <p:cNvPr id="52" name="Ομάδα 51"/>
          <p:cNvGrpSpPr/>
          <p:nvPr/>
        </p:nvGrpSpPr>
        <p:grpSpPr>
          <a:xfrm>
            <a:off x="1368152" y="908720"/>
            <a:ext cx="6876256" cy="5883975"/>
            <a:chOff x="1326604" y="1124744"/>
            <a:chExt cx="6577906" cy="5699504"/>
          </a:xfrm>
        </p:grpSpPr>
        <p:pic>
          <p:nvPicPr>
            <p:cNvPr id="5123" name="Picture 3" descr="C:\Users\fkaram2\Desktop\Εικόνα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39763" y="1124744"/>
              <a:ext cx="5263927" cy="5688632"/>
            </a:xfrm>
            <a:prstGeom prst="rect">
              <a:avLst/>
            </a:prstGeom>
            <a:solidFill>
              <a:schemeClr val="bg1"/>
            </a:solidFill>
            <a:ln>
              <a:solidFill>
                <a:schemeClr val="tx1"/>
              </a:solidFill>
            </a:ln>
          </p:spPr>
        </p:pic>
        <p:sp>
          <p:nvSpPr>
            <p:cNvPr id="6" name="Text Box 42"/>
            <p:cNvSpPr txBox="1">
              <a:spLocks noChangeArrowheads="1"/>
            </p:cNvSpPr>
            <p:nvPr/>
          </p:nvSpPr>
          <p:spPr bwMode="auto">
            <a:xfrm>
              <a:off x="2654151" y="1599654"/>
              <a:ext cx="930275"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smtClean="0">
                  <a:ln>
                    <a:noFill/>
                  </a:ln>
                  <a:solidFill>
                    <a:schemeClr val="tx1"/>
                  </a:solidFill>
                  <a:effectLst/>
                  <a:latin typeface="+mn-lt"/>
                  <a:ea typeface="Arial" pitchFamily="34" charset="0"/>
                  <a:cs typeface="Arial" pitchFamily="34" charset="0"/>
                </a:rPr>
                <a:t>Εγκάρσιον κόλον</a:t>
              </a:r>
              <a:endParaRPr kumimoji="0" lang="el-GR" altLang="el-GR" sz="1400" b="1" i="0" u="none" strike="noStrike" cap="none" normalizeH="0" baseline="0" smtClean="0">
                <a:ln>
                  <a:noFill/>
                </a:ln>
                <a:solidFill>
                  <a:schemeClr val="tx1"/>
                </a:solidFill>
                <a:effectLst/>
                <a:latin typeface="+mn-lt"/>
                <a:cs typeface="Arial" pitchFamily="34" charset="0"/>
              </a:endParaRPr>
            </a:p>
          </p:txBody>
        </p:sp>
        <p:sp>
          <p:nvSpPr>
            <p:cNvPr id="7" name="Text Box 43"/>
            <p:cNvSpPr txBox="1">
              <a:spLocks noChangeArrowheads="1"/>
            </p:cNvSpPr>
            <p:nvPr/>
          </p:nvSpPr>
          <p:spPr bwMode="auto">
            <a:xfrm>
              <a:off x="3864545" y="1480135"/>
              <a:ext cx="1047750"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err="1" smtClean="0">
                  <a:ln>
                    <a:noFill/>
                  </a:ln>
                  <a:solidFill>
                    <a:schemeClr val="tx1"/>
                  </a:solidFill>
                  <a:effectLst/>
                  <a:latin typeface="+mn-lt"/>
                  <a:ea typeface="Arial" pitchFamily="34" charset="0"/>
                  <a:cs typeface="Arial" pitchFamily="34" charset="0"/>
                </a:rPr>
                <a:t>Επιπλοϊκές</a:t>
              </a:r>
              <a:endParaRPr kumimoji="0" lang="el-GR" altLang="el-GR" sz="1400" b="1"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αποφύσεις</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8" name="Text Box 44"/>
            <p:cNvSpPr txBox="1">
              <a:spLocks noChangeArrowheads="1"/>
            </p:cNvSpPr>
            <p:nvPr/>
          </p:nvSpPr>
          <p:spPr bwMode="auto">
            <a:xfrm>
              <a:off x="5155792" y="1170530"/>
              <a:ext cx="936625"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ΑΡ </a:t>
              </a:r>
              <a:r>
                <a:rPr kumimoji="0" lang="el-GR" altLang="el-GR" sz="1400" b="1" i="0" u="none" strike="noStrike" cap="none" normalizeH="0" baseline="0" dirty="0" err="1" smtClean="0">
                  <a:ln>
                    <a:noFill/>
                  </a:ln>
                  <a:solidFill>
                    <a:schemeClr val="tx1"/>
                  </a:solidFill>
                  <a:effectLst/>
                  <a:latin typeface="+mn-lt"/>
                  <a:ea typeface="Arial" pitchFamily="34" charset="0"/>
                  <a:cs typeface="Arial" pitchFamily="34" charset="0"/>
                </a:rPr>
                <a:t>κολική</a:t>
              </a: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 καμπή</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9" name="Text Box 45"/>
            <p:cNvSpPr txBox="1">
              <a:spLocks noChangeArrowheads="1"/>
            </p:cNvSpPr>
            <p:nvPr/>
          </p:nvSpPr>
          <p:spPr bwMode="auto">
            <a:xfrm>
              <a:off x="1475656" y="2539454"/>
              <a:ext cx="792088"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ΔΕ </a:t>
              </a:r>
              <a:r>
                <a:rPr kumimoji="0" lang="el-GR" altLang="el-GR" sz="1400" b="1" i="0" u="none" strike="noStrike" cap="none" normalizeH="0" baseline="0" dirty="0" err="1" smtClean="0">
                  <a:ln>
                    <a:noFill/>
                  </a:ln>
                  <a:solidFill>
                    <a:schemeClr val="tx1"/>
                  </a:solidFill>
                  <a:effectLst/>
                  <a:latin typeface="+mn-lt"/>
                  <a:ea typeface="Arial" pitchFamily="34" charset="0"/>
                  <a:cs typeface="Arial" pitchFamily="34" charset="0"/>
                </a:rPr>
                <a:t>κολική</a:t>
              </a: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 καμπή</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10" name="Text Box 46"/>
            <p:cNvSpPr txBox="1">
              <a:spLocks noChangeArrowheads="1"/>
            </p:cNvSpPr>
            <p:nvPr/>
          </p:nvSpPr>
          <p:spPr bwMode="auto">
            <a:xfrm>
              <a:off x="1475656" y="4605705"/>
              <a:ext cx="622300"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err="1" smtClean="0">
                  <a:ln>
                    <a:noFill/>
                  </a:ln>
                  <a:solidFill>
                    <a:schemeClr val="tx1"/>
                  </a:solidFill>
                  <a:effectLst/>
                  <a:latin typeface="+mn-lt"/>
                  <a:ea typeface="Arial" pitchFamily="34" charset="0"/>
                  <a:cs typeface="Arial" pitchFamily="34" charset="0"/>
                </a:rPr>
                <a:t>Κολική</a:t>
              </a:r>
              <a:endParaRPr kumimoji="0" lang="el-GR" altLang="el-GR" sz="1400" b="1"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ταινία</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11" name="Text Box 47"/>
            <p:cNvSpPr txBox="1">
              <a:spLocks noChangeArrowheads="1"/>
            </p:cNvSpPr>
            <p:nvPr/>
          </p:nvSpPr>
          <p:spPr bwMode="auto">
            <a:xfrm>
              <a:off x="2771800" y="5858004"/>
              <a:ext cx="1092745"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Σκωληκοειδής απόφυση</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12" name="Text Box 48"/>
            <p:cNvSpPr txBox="1">
              <a:spLocks noChangeArrowheads="1"/>
            </p:cNvSpPr>
            <p:nvPr/>
          </p:nvSpPr>
          <p:spPr bwMode="auto">
            <a:xfrm>
              <a:off x="5248126" y="6393361"/>
              <a:ext cx="908050"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Σιγμοειδές</a:t>
              </a:r>
              <a:endParaRPr kumimoji="0" lang="el-GR" altLang="el-GR" sz="1400" b="1"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κόλον</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13" name="Text Box 49"/>
            <p:cNvSpPr txBox="1">
              <a:spLocks noChangeArrowheads="1"/>
            </p:cNvSpPr>
            <p:nvPr/>
          </p:nvSpPr>
          <p:spPr bwMode="auto">
            <a:xfrm>
              <a:off x="7039962" y="5036592"/>
              <a:ext cx="731837"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err="1" smtClean="0">
                  <a:ln>
                    <a:noFill/>
                  </a:ln>
                  <a:solidFill>
                    <a:schemeClr val="tx1"/>
                  </a:solidFill>
                  <a:effectLst/>
                  <a:latin typeface="+mn-lt"/>
                  <a:ea typeface="Arial" pitchFamily="34" charset="0"/>
                  <a:cs typeface="Arial" pitchFamily="34" charset="0"/>
                </a:rPr>
                <a:t>Κολικές</a:t>
              </a:r>
              <a:endParaRPr kumimoji="0" lang="el-GR" altLang="el-GR" sz="1400" b="1"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κυψέλες</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16" name="Ορθογώνιο 15"/>
            <p:cNvSpPr/>
            <p:nvPr/>
          </p:nvSpPr>
          <p:spPr>
            <a:xfrm>
              <a:off x="2161385" y="5549713"/>
              <a:ext cx="675313" cy="307777"/>
            </a:xfrm>
            <a:prstGeom prst="rect">
              <a:avLst/>
            </a:prstGeom>
            <a:solidFill>
              <a:schemeClr val="bg1"/>
            </a:solidFill>
            <a:ln>
              <a:solidFill>
                <a:schemeClr val="tx1"/>
              </a:solidFill>
            </a:ln>
          </p:spPr>
          <p:txBody>
            <a:bodyPr wrap="none">
              <a:spAutoFit/>
            </a:bodyPr>
            <a:lstStyle/>
            <a:p>
              <a:r>
                <a:rPr lang="el-GR" altLang="el-GR" sz="1400" b="1" dirty="0" smtClean="0">
                  <a:solidFill>
                    <a:prstClr val="black"/>
                  </a:solidFill>
                  <a:latin typeface="Calibri"/>
                  <a:ea typeface="Arial" pitchFamily="34" charset="0"/>
                  <a:cs typeface="Arial" pitchFamily="34" charset="0"/>
                </a:rPr>
                <a:t>Τυφλό</a:t>
              </a:r>
              <a:endParaRPr lang="el-GR" dirty="0"/>
            </a:p>
          </p:txBody>
        </p:sp>
        <p:sp>
          <p:nvSpPr>
            <p:cNvPr id="19" name="Text Box 45"/>
            <p:cNvSpPr txBox="1">
              <a:spLocks noChangeArrowheads="1"/>
            </p:cNvSpPr>
            <p:nvPr/>
          </p:nvSpPr>
          <p:spPr bwMode="auto">
            <a:xfrm>
              <a:off x="1326604" y="3591853"/>
              <a:ext cx="586135"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Ανιόν κόλον</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sp>
          <p:nvSpPr>
            <p:cNvPr id="20" name="Text Box 45"/>
            <p:cNvSpPr txBox="1">
              <a:spLocks noChangeArrowheads="1"/>
            </p:cNvSpPr>
            <p:nvPr/>
          </p:nvSpPr>
          <p:spPr bwMode="auto">
            <a:xfrm>
              <a:off x="7020272" y="3070121"/>
              <a:ext cx="884238" cy="430887"/>
            </a:xfrm>
            <a:prstGeom prst="rect">
              <a:avLst/>
            </a:prstGeom>
            <a:solidFill>
              <a:schemeClr val="bg1"/>
            </a:solidFill>
            <a:ln w="9525">
              <a:solidFill>
                <a:srgbClr val="000000"/>
              </a:solid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mn-lt"/>
                  <a:ea typeface="Arial" pitchFamily="34" charset="0"/>
                  <a:cs typeface="Arial" pitchFamily="34" charset="0"/>
                </a:rPr>
                <a:t>Κατιόν κόλον</a:t>
              </a:r>
              <a:endParaRPr kumimoji="0" lang="el-GR" altLang="el-GR" sz="1400" b="1" i="0" u="none" strike="noStrike" cap="none" normalizeH="0" baseline="0" dirty="0" smtClean="0">
                <a:ln>
                  <a:noFill/>
                </a:ln>
                <a:solidFill>
                  <a:schemeClr val="tx1"/>
                </a:solidFill>
                <a:effectLst/>
                <a:latin typeface="+mn-lt"/>
                <a:cs typeface="Arial" pitchFamily="34" charset="0"/>
              </a:endParaRPr>
            </a:p>
          </p:txBody>
        </p:sp>
        <p:cxnSp>
          <p:nvCxnSpPr>
            <p:cNvPr id="18" name="Ευθεία γραμμή σύνδεσης 17"/>
            <p:cNvCxnSpPr>
              <a:stCxn id="7" idx="2"/>
            </p:cNvCxnSpPr>
            <p:nvPr/>
          </p:nvCxnSpPr>
          <p:spPr>
            <a:xfrm>
              <a:off x="4388420" y="1911022"/>
              <a:ext cx="83306" cy="1697311"/>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a:stCxn id="6" idx="2"/>
            </p:cNvCxnSpPr>
            <p:nvPr/>
          </p:nvCxnSpPr>
          <p:spPr>
            <a:xfrm>
              <a:off x="3119289" y="2030541"/>
              <a:ext cx="1020663" cy="1470467"/>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p:cNvCxnSpPr/>
            <p:nvPr/>
          </p:nvCxnSpPr>
          <p:spPr>
            <a:xfrm flipV="1">
              <a:off x="2267744" y="2420888"/>
              <a:ext cx="386407" cy="118566"/>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p:cNvCxnSpPr/>
            <p:nvPr/>
          </p:nvCxnSpPr>
          <p:spPr>
            <a:xfrm flipV="1">
              <a:off x="1912739" y="2970341"/>
              <a:ext cx="544562" cy="836955"/>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p:cNvCxnSpPr/>
            <p:nvPr/>
          </p:nvCxnSpPr>
          <p:spPr>
            <a:xfrm>
              <a:off x="1912739" y="3823777"/>
              <a:ext cx="355005" cy="541327"/>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p:cNvCxnSpPr>
              <a:stCxn id="10" idx="3"/>
            </p:cNvCxnSpPr>
            <p:nvPr/>
          </p:nvCxnSpPr>
          <p:spPr>
            <a:xfrm flipV="1">
              <a:off x="2097956" y="4509120"/>
              <a:ext cx="673844" cy="312029"/>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p:cNvCxnSpPr/>
            <p:nvPr/>
          </p:nvCxnSpPr>
          <p:spPr>
            <a:xfrm flipV="1">
              <a:off x="2499041" y="4869160"/>
              <a:ext cx="1130579" cy="680553"/>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p:cNvCxnSpPr>
              <a:stCxn id="11" idx="0"/>
            </p:cNvCxnSpPr>
            <p:nvPr/>
          </p:nvCxnSpPr>
          <p:spPr>
            <a:xfrm flipV="1">
              <a:off x="3318173" y="5642560"/>
              <a:ext cx="461739" cy="215444"/>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p:cNvCxnSpPr/>
            <p:nvPr/>
          </p:nvCxnSpPr>
          <p:spPr>
            <a:xfrm flipH="1" flipV="1">
              <a:off x="6804248" y="2480171"/>
              <a:ext cx="216024" cy="805393"/>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p:cNvCxnSpPr>
              <a:stCxn id="20" idx="1"/>
            </p:cNvCxnSpPr>
            <p:nvPr/>
          </p:nvCxnSpPr>
          <p:spPr>
            <a:xfrm flipH="1">
              <a:off x="6804248" y="3285565"/>
              <a:ext cx="216024" cy="808875"/>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p:cNvCxnSpPr/>
            <p:nvPr/>
          </p:nvCxnSpPr>
          <p:spPr>
            <a:xfrm flipV="1">
              <a:off x="6092417" y="1340768"/>
              <a:ext cx="495807" cy="45205"/>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p:cNvCxnSpPr>
              <a:stCxn id="12" idx="0"/>
            </p:cNvCxnSpPr>
            <p:nvPr/>
          </p:nvCxnSpPr>
          <p:spPr>
            <a:xfrm flipH="1" flipV="1">
              <a:off x="4572000" y="5445224"/>
              <a:ext cx="1130151" cy="948137"/>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47" name="Ευθεία γραμμή σύνδεσης 46"/>
            <p:cNvCxnSpPr>
              <a:stCxn id="13" idx="1"/>
            </p:cNvCxnSpPr>
            <p:nvPr/>
          </p:nvCxnSpPr>
          <p:spPr>
            <a:xfrm flipH="1" flipV="1">
              <a:off x="6156176" y="5209436"/>
              <a:ext cx="883786" cy="42600"/>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p:cNvCxnSpPr>
              <a:stCxn id="13" idx="1"/>
            </p:cNvCxnSpPr>
            <p:nvPr/>
          </p:nvCxnSpPr>
          <p:spPr>
            <a:xfrm flipH="1" flipV="1">
              <a:off x="6340320" y="4725144"/>
              <a:ext cx="699642" cy="526892"/>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p:cNvCxnSpPr/>
            <p:nvPr/>
          </p:nvCxnSpPr>
          <p:spPr>
            <a:xfrm flipH="1">
              <a:off x="6444208" y="5252036"/>
              <a:ext cx="576064" cy="215443"/>
            </a:xfrm>
            <a:prstGeom prst="line">
              <a:avLst/>
            </a:prstGeom>
            <a:ln w="28575">
              <a:solidFill>
                <a:srgbClr val="4545C3"/>
              </a:solidFill>
            </a:ln>
          </p:spPr>
          <p:style>
            <a:lnRef idx="1">
              <a:schemeClr val="accent1"/>
            </a:lnRef>
            <a:fillRef idx="0">
              <a:schemeClr val="accent1"/>
            </a:fillRef>
            <a:effectRef idx="0">
              <a:schemeClr val="accent1"/>
            </a:effectRef>
            <a:fontRef idx="minor">
              <a:schemeClr val="tx1"/>
            </a:fontRef>
          </p:style>
        </p:cxnSp>
      </p:grpSp>
      <p:sp>
        <p:nvSpPr>
          <p:cNvPr id="55" name="Rectangle 7"/>
          <p:cNvSpPr/>
          <p:nvPr/>
        </p:nvSpPr>
        <p:spPr>
          <a:xfrm>
            <a:off x="107504" y="5949280"/>
            <a:ext cx="1858333" cy="830997"/>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Storoji </a:t>
            </a:r>
            <a:r>
              <a:rPr lang="en-US" sz="1200" dirty="0" err="1">
                <a:latin typeface="+mn-lt"/>
                <a:hlinkClick r:id="rId4"/>
              </a:rPr>
              <a:t>žarna</a:t>
            </a:r>
            <a:r>
              <a:rPr lang="en-US" sz="1200" dirty="0">
                <a:latin typeface="+mn-lt"/>
                <a:hlinkClick r:id="rId4"/>
              </a:rPr>
              <a:t> </a:t>
            </a:r>
            <a:r>
              <a:rPr lang="en-US" sz="1200" dirty="0" err="1">
                <a:latin typeface="+mn-lt"/>
                <a:hlinkClick r:id="rId4"/>
              </a:rPr>
              <a:t>informatikos</a:t>
            </a:r>
            <a:r>
              <a:rPr lang="en-US" sz="1200" dirty="0">
                <a:latin typeface="+mn-lt"/>
                <a:hlinkClick r:id="rId4"/>
              </a:rPr>
              <a:t> </a:t>
            </a:r>
            <a:r>
              <a:rPr lang="en-US" sz="1200" dirty="0" err="1" smtClean="0">
                <a:latin typeface="+mn-lt"/>
                <a:hlinkClick r:id="rId4"/>
              </a:rPr>
              <a:t>paskaitoms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5" tooltip="User:Rutelyte22 (page does not exist)"/>
              </a:rPr>
              <a:t>Rutelyte22</a:t>
            </a:r>
            <a:r>
              <a:rPr lang="en-US" sz="1200" dirty="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3488883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61784" y="116632"/>
            <a:ext cx="9082215" cy="1224136"/>
          </a:xfrm>
        </p:spPr>
        <p:txBody>
          <a:bodyPr>
            <a:normAutofit/>
          </a:bodyPr>
          <a:lstStyle/>
          <a:p>
            <a:r>
              <a:rPr lang="el-GR" dirty="0" smtClean="0"/>
              <a:t>Άνω </a:t>
            </a:r>
            <a:r>
              <a:rPr lang="el-GR" dirty="0" err="1"/>
              <a:t>μεσεντέριος</a:t>
            </a:r>
            <a:r>
              <a:rPr lang="el-GR" dirty="0"/>
              <a:t> </a:t>
            </a:r>
            <a:r>
              <a:rPr lang="el-GR" dirty="0" smtClean="0"/>
              <a:t/>
            </a:r>
            <a:br>
              <a:rPr lang="el-GR" dirty="0" smtClean="0"/>
            </a:br>
            <a:r>
              <a:rPr lang="el-GR" dirty="0" smtClean="0"/>
              <a:t>αρτηρία </a:t>
            </a:r>
            <a:r>
              <a:rPr lang="el-GR" sz="3000" b="0" dirty="0" smtClean="0"/>
              <a:t>1/2</a:t>
            </a:r>
            <a:endParaRPr lang="el-GR" sz="3000" b="0" dirty="0"/>
          </a:p>
        </p:txBody>
      </p:sp>
      <p:sp>
        <p:nvSpPr>
          <p:cNvPr id="51203" name="Content Placeholder 2"/>
          <p:cNvSpPr>
            <a:spLocks noGrp="1"/>
          </p:cNvSpPr>
          <p:nvPr>
            <p:ph idx="1"/>
          </p:nvPr>
        </p:nvSpPr>
        <p:spPr>
          <a:xfrm>
            <a:off x="4499992" y="1988840"/>
            <a:ext cx="4601849" cy="4412727"/>
          </a:xfrm>
        </p:spPr>
        <p:txBody>
          <a:bodyPr>
            <a:normAutofit/>
          </a:bodyPr>
          <a:lstStyle/>
          <a:p>
            <a:pPr marL="361950" lvl="1" indent="-173038">
              <a:spcBef>
                <a:spcPts val="900"/>
              </a:spcBef>
            </a:pPr>
            <a:r>
              <a:rPr lang="el-GR" sz="2000" dirty="0" smtClean="0">
                <a:solidFill>
                  <a:prstClr val="white"/>
                </a:solidFill>
              </a:rPr>
              <a:t>Κάτω </a:t>
            </a:r>
            <a:r>
              <a:rPr lang="el-GR" sz="2000" dirty="0" err="1">
                <a:solidFill>
                  <a:prstClr val="white"/>
                </a:solidFill>
              </a:rPr>
              <a:t>παγκρεατοδωδεκαδακτυλική</a:t>
            </a:r>
            <a:r>
              <a:rPr lang="el-GR" sz="2000" dirty="0">
                <a:solidFill>
                  <a:prstClr val="white"/>
                </a:solidFill>
              </a:rPr>
              <a:t> αρτηρία</a:t>
            </a:r>
          </a:p>
          <a:p>
            <a:pPr marL="361950" lvl="1" indent="-173038">
              <a:spcBef>
                <a:spcPts val="900"/>
              </a:spcBef>
            </a:pPr>
            <a:r>
              <a:rPr lang="el-GR" sz="2000" dirty="0">
                <a:solidFill>
                  <a:prstClr val="white"/>
                </a:solidFill>
              </a:rPr>
              <a:t>Μέση </a:t>
            </a:r>
            <a:r>
              <a:rPr lang="el-GR" sz="2000" dirty="0" err="1">
                <a:solidFill>
                  <a:prstClr val="white"/>
                </a:solidFill>
              </a:rPr>
              <a:t>κολική</a:t>
            </a:r>
            <a:r>
              <a:rPr lang="el-GR" sz="2000" dirty="0">
                <a:solidFill>
                  <a:prstClr val="white"/>
                </a:solidFill>
              </a:rPr>
              <a:t> αρτηρία</a:t>
            </a:r>
          </a:p>
          <a:p>
            <a:pPr marL="361950" lvl="1" indent="-173038">
              <a:spcBef>
                <a:spcPts val="900"/>
              </a:spcBef>
            </a:pPr>
            <a:r>
              <a:rPr lang="el-GR" sz="2000" dirty="0">
                <a:solidFill>
                  <a:prstClr val="white"/>
                </a:solidFill>
              </a:rPr>
              <a:t>Δεξιά </a:t>
            </a:r>
            <a:r>
              <a:rPr lang="el-GR" sz="2000" dirty="0" err="1">
                <a:solidFill>
                  <a:prstClr val="white"/>
                </a:solidFill>
              </a:rPr>
              <a:t>κολική</a:t>
            </a:r>
            <a:r>
              <a:rPr lang="el-GR" sz="2000" dirty="0">
                <a:solidFill>
                  <a:prstClr val="white"/>
                </a:solidFill>
              </a:rPr>
              <a:t> αρτηρία</a:t>
            </a:r>
          </a:p>
          <a:p>
            <a:pPr marL="361950" lvl="1" indent="-173038">
              <a:spcBef>
                <a:spcPts val="900"/>
              </a:spcBef>
            </a:pPr>
            <a:r>
              <a:rPr lang="el-GR" sz="2000" dirty="0" err="1">
                <a:solidFill>
                  <a:prstClr val="white"/>
                </a:solidFill>
              </a:rPr>
              <a:t>Νηστιδικές</a:t>
            </a:r>
            <a:r>
              <a:rPr lang="el-GR" sz="2000" dirty="0">
                <a:solidFill>
                  <a:prstClr val="white"/>
                </a:solidFill>
              </a:rPr>
              <a:t> και </a:t>
            </a:r>
            <a:r>
              <a:rPr lang="el-GR" sz="2000" dirty="0" err="1">
                <a:solidFill>
                  <a:prstClr val="white"/>
                </a:solidFill>
              </a:rPr>
              <a:t>ειλεϊκές</a:t>
            </a:r>
            <a:r>
              <a:rPr lang="el-GR" sz="2000" dirty="0">
                <a:solidFill>
                  <a:prstClr val="white"/>
                </a:solidFill>
              </a:rPr>
              <a:t> αρτηρίες (εντερικές) έλικες</a:t>
            </a:r>
          </a:p>
          <a:p>
            <a:pPr marL="361950" lvl="1" indent="-173038">
              <a:spcBef>
                <a:spcPts val="900"/>
              </a:spcBef>
            </a:pPr>
            <a:r>
              <a:rPr lang="el-GR" sz="2000" dirty="0" err="1">
                <a:solidFill>
                  <a:prstClr val="white"/>
                </a:solidFill>
              </a:rPr>
              <a:t>Ειλεοκολική</a:t>
            </a:r>
            <a:r>
              <a:rPr lang="el-GR" sz="2000" dirty="0">
                <a:solidFill>
                  <a:prstClr val="white"/>
                </a:solidFill>
              </a:rPr>
              <a:t> αρτηρία</a:t>
            </a:r>
          </a:p>
          <a:p>
            <a:pPr marL="361950" lvl="1" indent="-173038">
              <a:spcBef>
                <a:spcPts val="900"/>
              </a:spcBef>
            </a:pPr>
            <a:r>
              <a:rPr lang="el-GR" sz="2000" dirty="0" err="1" smtClean="0">
                <a:solidFill>
                  <a:prstClr val="white"/>
                </a:solidFill>
              </a:rPr>
              <a:t>Σκωληκοειδική</a:t>
            </a:r>
            <a:r>
              <a:rPr lang="el-GR" sz="2000" dirty="0" smtClean="0">
                <a:solidFill>
                  <a:prstClr val="white"/>
                </a:solidFill>
              </a:rPr>
              <a:t> </a:t>
            </a:r>
            <a:r>
              <a:rPr lang="el-GR" sz="2000" dirty="0">
                <a:solidFill>
                  <a:prstClr val="white"/>
                </a:solidFill>
              </a:rPr>
              <a:t>αρτηρία</a:t>
            </a:r>
          </a:p>
          <a:p>
            <a:pPr marL="361950" lvl="1" indent="-173038">
              <a:spcBef>
                <a:spcPts val="900"/>
              </a:spcBef>
            </a:pPr>
            <a:r>
              <a:rPr lang="el-GR" sz="2000" dirty="0" err="1" smtClean="0">
                <a:solidFill>
                  <a:prstClr val="white"/>
                </a:solidFill>
              </a:rPr>
              <a:t>Τυφλικές</a:t>
            </a:r>
            <a:r>
              <a:rPr lang="el-GR" sz="2000" dirty="0" smtClean="0">
                <a:solidFill>
                  <a:prstClr val="white"/>
                </a:solidFill>
              </a:rPr>
              <a:t> αρτηρίες</a:t>
            </a:r>
            <a:endParaRPr lang="el-GR" sz="2000" dirty="0">
              <a:solidFill>
                <a:prstClr val="white"/>
              </a:solidFill>
            </a:endParaRPr>
          </a:p>
          <a:p>
            <a:pPr marL="361950" lvl="1" indent="-173038">
              <a:spcBef>
                <a:spcPts val="900"/>
              </a:spcBef>
            </a:pPr>
            <a:r>
              <a:rPr lang="el-GR" sz="2000" dirty="0">
                <a:solidFill>
                  <a:prstClr val="white"/>
                </a:solidFill>
              </a:rPr>
              <a:t>Κολικός κλάδος</a:t>
            </a:r>
            <a:endParaRPr lang="en-US" sz="2000" dirty="0">
              <a:solidFill>
                <a:prstClr val="white"/>
              </a:solidFill>
            </a:endParaRPr>
          </a:p>
          <a:p>
            <a:pPr marL="0" indent="0">
              <a:spcBef>
                <a:spcPts val="900"/>
              </a:spcBef>
              <a:buNone/>
            </a:pPr>
            <a:endParaRPr lang="el-GR"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pic>
        <p:nvPicPr>
          <p:cNvPr id="6146" name="Picture 2" descr="File:Superior mesenteric a.gif"/>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38" r="2598"/>
          <a:stretch/>
        </p:blipFill>
        <p:spPr bwMode="auto">
          <a:xfrm>
            <a:off x="107504" y="1340768"/>
            <a:ext cx="4255135" cy="547260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Rectangle 7"/>
          <p:cNvSpPr/>
          <p:nvPr/>
        </p:nvSpPr>
        <p:spPr>
          <a:xfrm>
            <a:off x="4283968" y="6401567"/>
            <a:ext cx="3024336"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Superior mesenteric </a:t>
            </a:r>
            <a:r>
              <a:rPr lang="en-US" sz="1200" dirty="0" smtClean="0">
                <a:latin typeface="+mn-lt"/>
                <a:hlinkClick r:id="rId4"/>
              </a:rPr>
              <a:t>a</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5" tooltip="User:File Upload Bot (Magnus Manske)"/>
              </a:rPr>
              <a:t>File Upload Bot (Magnus </a:t>
            </a:r>
            <a:r>
              <a:rPr lang="en-US" sz="1200" dirty="0" err="1">
                <a:latin typeface="+mn-lt"/>
                <a:hlinkClick r:id="rId5" tooltip="User:File Upload Bot (Magnus Manske)"/>
              </a:rPr>
              <a:t>Manske</a:t>
            </a:r>
            <a:r>
              <a:rPr lang="en-US" sz="1200" dirty="0">
                <a:latin typeface="+mn-lt"/>
                <a:hlinkClick r:id="rId5" tooltip="User:File Upload Bot (Magnus Manske)"/>
              </a:rPr>
              <a:t>)</a:t>
            </a:r>
            <a:r>
              <a:rPr lang="en-US" sz="1200" dirty="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
        <p:nvSpPr>
          <p:cNvPr id="2" name="Ορθογώνιο 1"/>
          <p:cNvSpPr/>
          <p:nvPr/>
        </p:nvSpPr>
        <p:spPr>
          <a:xfrm>
            <a:off x="3995936" y="188640"/>
            <a:ext cx="5112568" cy="2774606"/>
          </a:xfrm>
          <a:prstGeom prst="rect">
            <a:avLst/>
          </a:prstGeom>
        </p:spPr>
        <p:txBody>
          <a:bodyPr wrap="square">
            <a:spAutoFit/>
          </a:bodyPr>
          <a:lstStyle/>
          <a:p>
            <a:pPr marL="342900" lvl="0" indent="-342900" fontAlgn="auto">
              <a:lnSpc>
                <a:spcPct val="110000"/>
              </a:lnSpc>
              <a:spcBef>
                <a:spcPts val="900"/>
              </a:spcBef>
              <a:spcAft>
                <a:spcPts val="0"/>
              </a:spcAft>
              <a:buFont typeface="Arial" pitchFamily="34" charset="0"/>
              <a:buChar char="•"/>
            </a:pPr>
            <a:r>
              <a:rPr lang="el-GR" sz="2300" dirty="0" smtClean="0">
                <a:solidFill>
                  <a:prstClr val="white"/>
                </a:solidFill>
                <a:latin typeface="Calibri"/>
              </a:rPr>
              <a:t>Αρδεύει </a:t>
            </a:r>
            <a:r>
              <a:rPr lang="el-GR" sz="2300" dirty="0">
                <a:solidFill>
                  <a:prstClr val="white"/>
                </a:solidFill>
                <a:latin typeface="Calibri"/>
              </a:rPr>
              <a:t>όλο το λεπτό έντερο εκτός από το ανώτερο τμήμα του </a:t>
            </a:r>
            <a:r>
              <a:rPr lang="el-GR" sz="2300" dirty="0" smtClean="0">
                <a:solidFill>
                  <a:prstClr val="white"/>
                </a:solidFill>
                <a:latin typeface="Calibri"/>
              </a:rPr>
              <a:t>12δακτύλου.</a:t>
            </a:r>
            <a:endParaRPr lang="en-US" sz="2300" dirty="0" smtClean="0">
              <a:solidFill>
                <a:prstClr val="white"/>
              </a:solidFill>
              <a:latin typeface="Calibri"/>
            </a:endParaRPr>
          </a:p>
          <a:p>
            <a:pPr marL="342900" lvl="0" indent="-342900" fontAlgn="auto">
              <a:lnSpc>
                <a:spcPct val="110000"/>
              </a:lnSpc>
              <a:spcBef>
                <a:spcPts val="900"/>
              </a:spcBef>
              <a:spcAft>
                <a:spcPts val="0"/>
              </a:spcAft>
              <a:buFont typeface="Arial" pitchFamily="34" charset="0"/>
              <a:buChar char="•"/>
            </a:pPr>
            <a:r>
              <a:rPr lang="el-GR" sz="2300" b="1" dirty="0" smtClean="0">
                <a:solidFill>
                  <a:prstClr val="white"/>
                </a:solidFill>
                <a:latin typeface="Calibri"/>
              </a:rPr>
              <a:t>Κλάδοι:</a:t>
            </a:r>
          </a:p>
          <a:p>
            <a:pPr marL="342900" lvl="0" indent="-342900" fontAlgn="auto">
              <a:lnSpc>
                <a:spcPct val="110000"/>
              </a:lnSpc>
              <a:spcBef>
                <a:spcPts val="900"/>
              </a:spcBef>
              <a:spcAft>
                <a:spcPts val="0"/>
              </a:spcAft>
              <a:buFont typeface="Arial" pitchFamily="34" charset="0"/>
              <a:buChar char="•"/>
            </a:pPr>
            <a:r>
              <a:rPr lang="el-GR" sz="2300" dirty="0" smtClean="0">
                <a:solidFill>
                  <a:prstClr val="white"/>
                </a:solidFill>
                <a:latin typeface="Calibri"/>
              </a:rPr>
              <a:t> </a:t>
            </a:r>
            <a:endParaRPr lang="en-US" sz="2300" dirty="0" smtClean="0">
              <a:solidFill>
                <a:prstClr val="white"/>
              </a:solidFill>
              <a:latin typeface="Calibri"/>
            </a:endParaRPr>
          </a:p>
          <a:p>
            <a:pPr marL="342900" lvl="0" indent="-342900" fontAlgn="auto">
              <a:lnSpc>
                <a:spcPct val="110000"/>
              </a:lnSpc>
              <a:spcBef>
                <a:spcPts val="900"/>
              </a:spcBef>
              <a:spcAft>
                <a:spcPts val="0"/>
              </a:spcAft>
              <a:buFont typeface="Arial" pitchFamily="34" charset="0"/>
              <a:buChar char="•"/>
            </a:pPr>
            <a:endParaRPr lang="el-GR" sz="2300" dirty="0">
              <a:solidFill>
                <a:prstClr val="white"/>
              </a:solidFill>
              <a:latin typeface="Calibri"/>
            </a:endParaRPr>
          </a:p>
        </p:txBody>
      </p:sp>
    </p:spTree>
    <p:extLst>
      <p:ext uri="{BB962C8B-B14F-4D97-AF65-F5344CB8AC3E}">
        <p14:creationId xmlns:p14="http://schemas.microsoft.com/office/powerpoint/2010/main" xmlns="" val="1872154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Άνω </a:t>
            </a:r>
            <a:r>
              <a:rPr lang="el-GR" dirty="0" err="1"/>
              <a:t>μεσεντέριος</a:t>
            </a:r>
            <a:r>
              <a:rPr lang="el-GR" dirty="0"/>
              <a:t> </a:t>
            </a:r>
            <a:r>
              <a:rPr lang="el-GR" dirty="0" smtClean="0"/>
              <a:t>αρτηρία </a:t>
            </a:r>
            <a:r>
              <a:rPr lang="el-GR" sz="3000" b="0" dirty="0" smtClean="0">
                <a:solidFill>
                  <a:prstClr val="white"/>
                </a:solidFill>
              </a:rPr>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pic>
        <p:nvPicPr>
          <p:cNvPr id="6148" name="Picture 4" descr="File:3D rendered CT of abdominal aortic branches and kidneys.sv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1309065"/>
            <a:ext cx="7052691" cy="4896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ectangle 7"/>
          <p:cNvSpPr/>
          <p:nvPr/>
        </p:nvSpPr>
        <p:spPr>
          <a:xfrm>
            <a:off x="2619593" y="6254832"/>
            <a:ext cx="4044736" cy="461665"/>
          </a:xfrm>
          <a:prstGeom prst="rect">
            <a:avLst/>
          </a:prstGeom>
        </p:spPr>
        <p:txBody>
          <a:bodyPr wrap="square">
            <a:spAutoFit/>
          </a:bodyPr>
          <a:lstStyle/>
          <a:p>
            <a:pPr algn="r"/>
            <a:r>
              <a:rPr lang="en-US" sz="1200" dirty="0" smtClean="0">
                <a:solidFill>
                  <a:prstClr val="white">
                    <a:lumMod val="75000"/>
                  </a:prstClr>
                </a:solidFill>
                <a:latin typeface="+mn-lt"/>
              </a:rPr>
              <a:t>“</a:t>
            </a:r>
            <a:r>
              <a:rPr lang="en-US" sz="1200" dirty="0">
                <a:latin typeface="+mn-lt"/>
                <a:hlinkClick r:id="rId4"/>
              </a:rPr>
              <a:t>3D rendered CT of abdominal aortic branches and </a:t>
            </a:r>
            <a:r>
              <a:rPr lang="en-US" sz="1200" dirty="0" smtClean="0">
                <a:latin typeface="+mn-lt"/>
                <a:hlinkClick r:id="rId4"/>
              </a:rPr>
              <a:t>kidneys</a:t>
            </a:r>
            <a:r>
              <a:rPr lang="en-US" sz="1200" dirty="0" smtClean="0">
                <a:solidFill>
                  <a:prstClr val="white">
                    <a:lumMod val="75000"/>
                  </a:prstClr>
                </a:solidFill>
                <a:latin typeface="+mn-lt"/>
              </a:rPr>
              <a:t>”, </a:t>
            </a:r>
            <a:r>
              <a:rPr lang="el-GR" sz="1200" dirty="0" smtClean="0">
                <a:solidFill>
                  <a:prstClr val="white">
                    <a:lumMod val="75000"/>
                  </a:prstClr>
                </a:solidFill>
                <a:latin typeface="+mn-lt"/>
              </a:rPr>
              <a:t>από</a:t>
            </a:r>
            <a:r>
              <a:rPr lang="en-US" sz="1200" dirty="0" smtClean="0">
                <a:solidFill>
                  <a:prstClr val="white">
                    <a:lumMod val="75000"/>
                  </a:prstClr>
                </a:solidFill>
                <a:latin typeface="+mn-lt"/>
              </a:rPr>
              <a:t> </a:t>
            </a:r>
            <a:r>
              <a:rPr lang="en-US" sz="1200" dirty="0">
                <a:latin typeface="+mn-lt"/>
                <a:hlinkClick r:id="rId5" tooltip="User:Mikael Häggström"/>
              </a:rPr>
              <a:t>Mikael </a:t>
            </a:r>
            <a:r>
              <a:rPr lang="en-US" sz="1200" dirty="0" err="1">
                <a:latin typeface="+mn-lt"/>
                <a:hlinkClick r:id="rId5" tooltip="User:Mikael Häggström"/>
              </a:rPr>
              <a:t>Häggström</a:t>
            </a:r>
            <a:r>
              <a:rPr lang="el-GR" sz="1200" dirty="0" smtClean="0">
                <a:solidFill>
                  <a:prstClr val="white">
                    <a:lumMod val="75000"/>
                  </a:prstClr>
                </a:solidFill>
                <a:latin typeface="+mn-lt"/>
              </a:rPr>
              <a:t> διαθέσιμο με άδεια </a:t>
            </a:r>
            <a:r>
              <a:rPr lang="en-US" sz="1200" dirty="0">
                <a:solidFill>
                  <a:prstClr val="white">
                    <a:lumMod val="75000"/>
                  </a:prstClr>
                </a:solidFill>
                <a:latin typeface="+mn-lt"/>
                <a:hlinkClick r:id="rId6"/>
              </a:rPr>
              <a:t>CC BY 3.0</a:t>
            </a:r>
            <a:endParaRPr lang="en-US" sz="1200" dirty="0">
              <a:solidFill>
                <a:prstClr val="white">
                  <a:lumMod val="75000"/>
                </a:prstClr>
              </a:solidFill>
              <a:latin typeface="+mn-lt"/>
            </a:endParaRPr>
          </a:p>
        </p:txBody>
      </p:sp>
    </p:spTree>
    <p:extLst>
      <p:ext uri="{BB962C8B-B14F-4D97-AF65-F5344CB8AC3E}">
        <p14:creationId xmlns:p14="http://schemas.microsoft.com/office/powerpoint/2010/main" xmlns="" val="3719099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smtClean="0"/>
              <a:t>Κάτω </a:t>
            </a:r>
            <a:r>
              <a:rPr lang="el-GR" dirty="0" err="1"/>
              <a:t>μεσεντέριος</a:t>
            </a:r>
            <a:r>
              <a:rPr lang="el-GR" dirty="0"/>
              <a:t> </a:t>
            </a:r>
            <a:r>
              <a:rPr lang="el-GR" dirty="0" smtClean="0"/>
              <a:t>αρτηρία </a:t>
            </a:r>
            <a:endParaRPr lang="el-GR" dirty="0"/>
          </a:p>
        </p:txBody>
      </p:sp>
      <p:sp>
        <p:nvSpPr>
          <p:cNvPr id="52227" name="Content Placeholder 2"/>
          <p:cNvSpPr>
            <a:spLocks noGrp="1"/>
          </p:cNvSpPr>
          <p:nvPr>
            <p:ph idx="1"/>
          </p:nvPr>
        </p:nvSpPr>
        <p:spPr>
          <a:xfrm>
            <a:off x="4932040" y="1340768"/>
            <a:ext cx="4032448" cy="5256584"/>
          </a:xfrm>
        </p:spPr>
        <p:txBody>
          <a:bodyPr>
            <a:normAutofit/>
          </a:bodyPr>
          <a:lstStyle/>
          <a:p>
            <a:pPr marL="271463" indent="-271463"/>
            <a:r>
              <a:rPr lang="el-GR" dirty="0"/>
              <a:t>H κάτω </a:t>
            </a:r>
            <a:r>
              <a:rPr lang="el-GR" dirty="0" err="1"/>
              <a:t>μεσεντέριος</a:t>
            </a:r>
            <a:r>
              <a:rPr lang="el-GR" dirty="0"/>
              <a:t> αρτηρία αρδεύει όλο το παχύ έντερο και το ορθό εκτός από το δεξί μισό του εγκάρσιου. </a:t>
            </a:r>
            <a:endParaRPr lang="el-GR" dirty="0" smtClean="0"/>
          </a:p>
          <a:p>
            <a:pPr marL="671513" lvl="1" indent="-271463"/>
            <a:r>
              <a:rPr lang="el-GR" dirty="0" smtClean="0"/>
              <a:t>Αριστερή </a:t>
            </a:r>
            <a:r>
              <a:rPr lang="el-GR" dirty="0" err="1"/>
              <a:t>κολική</a:t>
            </a:r>
            <a:r>
              <a:rPr lang="el-GR" dirty="0"/>
              <a:t> αρτηρία</a:t>
            </a:r>
          </a:p>
          <a:p>
            <a:pPr marL="671513" lvl="1" indent="-271463"/>
            <a:r>
              <a:rPr lang="el-GR" dirty="0"/>
              <a:t>Σιγμοειδείς αρτηρίες</a:t>
            </a:r>
          </a:p>
          <a:p>
            <a:pPr marL="671513" lvl="1" indent="-271463"/>
            <a:r>
              <a:rPr lang="el-GR" dirty="0"/>
              <a:t>Άνω </a:t>
            </a:r>
            <a:r>
              <a:rPr lang="el-GR" dirty="0" err="1"/>
              <a:t>αιμορροϊδική</a:t>
            </a:r>
            <a:r>
              <a:rPr lang="el-GR" dirty="0"/>
              <a:t> αρτηρία</a:t>
            </a:r>
            <a:endParaRPr lang="el-GR"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pic>
        <p:nvPicPr>
          <p:cNvPr id="7170" name="Picture 2" descr="File:Gray537.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388967"/>
            <a:ext cx="4464496" cy="542440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Rectangle 7"/>
          <p:cNvSpPr/>
          <p:nvPr/>
        </p:nvSpPr>
        <p:spPr>
          <a:xfrm rot="16200000">
            <a:off x="-1541027" y="4827164"/>
            <a:ext cx="3585095"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4"/>
              </a:rPr>
              <a:t>Gray537</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a:latin typeface="+mn-lt"/>
                <a:hlinkClick r:id="rId5" tooltip="User:Pngbot"/>
              </a:rPr>
              <a:t>Pngbot</a:t>
            </a:r>
            <a:r>
              <a:rPr lang="el-GR" sz="1200" u="sng" dirty="0" smtClean="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275153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0" y="116632"/>
            <a:ext cx="4571999" cy="1008112"/>
          </a:xfrm>
        </p:spPr>
        <p:txBody>
          <a:bodyPr/>
          <a:lstStyle/>
          <a:p>
            <a:r>
              <a:rPr lang="el-GR" dirty="0" smtClean="0"/>
              <a:t>Φλεβικό σύστημα</a:t>
            </a:r>
            <a:endParaRPr lang="el-GR" dirty="0"/>
          </a:p>
        </p:txBody>
      </p:sp>
      <p:pic>
        <p:nvPicPr>
          <p:cNvPr id="82946" name="Picture 2" descr="http://www.bartelby.com/107/Images/large/image591.gif"/>
          <p:cNvPicPr>
            <a:picLocks noChangeAspect="1" noChangeArrowheads="1"/>
          </p:cNvPicPr>
          <p:nvPr/>
        </p:nvPicPr>
        <p:blipFill>
          <a:blip r:embed="rId2" cstate="print"/>
          <a:srcRect/>
          <a:stretch>
            <a:fillRect/>
          </a:stretch>
        </p:blipFill>
        <p:spPr bwMode="auto">
          <a:xfrm>
            <a:off x="179512" y="116632"/>
            <a:ext cx="4381858" cy="6693265"/>
          </a:xfrm>
          <a:prstGeom prst="rect">
            <a:avLst/>
          </a:prstGeom>
          <a:noFill/>
          <a:ln>
            <a:solidFill>
              <a:schemeClr val="tx1"/>
            </a:solidFill>
          </a:ln>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sp>
        <p:nvSpPr>
          <p:cNvPr id="7" name="Rectangle 7"/>
          <p:cNvSpPr/>
          <p:nvPr/>
        </p:nvSpPr>
        <p:spPr>
          <a:xfrm>
            <a:off x="4355976" y="6464369"/>
            <a:ext cx="3585095"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3"/>
              </a:rPr>
              <a:t>Gray591</a:t>
            </a:r>
            <a:r>
              <a:rPr lang="el-GR" sz="1200" dirty="0" smtClean="0">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a:latin typeface="+mn-lt"/>
                <a:hlinkClick r:id="rId4" tooltip="User:Pngbot"/>
              </a:rPr>
              <a:t>Pngbot</a:t>
            </a:r>
            <a:r>
              <a:rPr lang="el-GR" sz="1200" u="sng" dirty="0" smtClean="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3368967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
        <p:nvSpPr>
          <p:cNvPr id="5" name="Τίτλος 4"/>
          <p:cNvSpPr>
            <a:spLocks noGrp="1"/>
          </p:cNvSpPr>
          <p:nvPr>
            <p:ph type="title"/>
          </p:nvPr>
        </p:nvSpPr>
        <p:spPr/>
        <p:txBody>
          <a:bodyPr/>
          <a:lstStyle/>
          <a:p>
            <a:r>
              <a:rPr lang="el-GR" dirty="0"/>
              <a:t>Λειτουργίες του ΓΕΣ</a:t>
            </a:r>
          </a:p>
        </p:txBody>
      </p:sp>
      <p:sp>
        <p:nvSpPr>
          <p:cNvPr id="6" name="Θέση περιεχομένου 5"/>
          <p:cNvSpPr>
            <a:spLocks noGrp="1"/>
          </p:cNvSpPr>
          <p:nvPr>
            <p:ph idx="1"/>
          </p:nvPr>
        </p:nvSpPr>
        <p:spPr/>
        <p:txBody>
          <a:bodyPr/>
          <a:lstStyle/>
          <a:p>
            <a:pPr>
              <a:buNone/>
            </a:pPr>
            <a:r>
              <a:rPr lang="el-GR" dirty="0"/>
              <a:t>Το γαστρεντερικό σύστημα είναι υπεύθυνο για: </a:t>
            </a:r>
          </a:p>
          <a:p>
            <a:pPr marL="457200" indent="-457200">
              <a:buFont typeface="+mj-lt"/>
              <a:buAutoNum type="arabicPeriod"/>
            </a:pPr>
            <a:r>
              <a:rPr lang="el-GR" dirty="0" smtClean="0"/>
              <a:t>Την </a:t>
            </a:r>
            <a:r>
              <a:rPr lang="el-GR" dirty="0"/>
              <a:t>πρόσληψη των θρεπτικών ουσιών από τις τροφές.</a:t>
            </a:r>
          </a:p>
          <a:p>
            <a:pPr marL="457200" indent="-457200">
              <a:buFont typeface="+mj-lt"/>
              <a:buAutoNum type="arabicPeriod"/>
            </a:pPr>
            <a:r>
              <a:rPr lang="el-GR" dirty="0" smtClean="0"/>
              <a:t>Την </a:t>
            </a:r>
            <a:r>
              <a:rPr lang="el-GR" dirty="0"/>
              <a:t>αποβολή των άχρηστων προϊόντων. </a:t>
            </a:r>
          </a:p>
          <a:p>
            <a:pPr marL="457200" indent="-457200">
              <a:buFont typeface="+mj-lt"/>
              <a:buAutoNum type="arabicPeriod"/>
            </a:pPr>
            <a:r>
              <a:rPr lang="el-GR" dirty="0" smtClean="0"/>
              <a:t>Την </a:t>
            </a:r>
            <a:r>
              <a:rPr lang="el-GR" dirty="0"/>
              <a:t>άμυνα του οργανισμού απέναντι σε παθογόνα που εισέρχονται στο γαστρεντερικό σωλήνα.</a:t>
            </a:r>
          </a:p>
          <a:p>
            <a:pPr marL="457200" indent="-457200">
              <a:buFont typeface="+mj-lt"/>
              <a:buAutoNum type="arabicPeriod"/>
            </a:pPr>
            <a:r>
              <a:rPr lang="el-GR" dirty="0" smtClean="0"/>
              <a:t>Την </a:t>
            </a:r>
            <a:r>
              <a:rPr lang="el-GR" dirty="0"/>
              <a:t>παραγωγή πεπτικών ορμονών και ενζύμων, καθώς και ινσουλίνης.</a:t>
            </a:r>
          </a:p>
          <a:p>
            <a:endParaRPr lang="el-GR" dirty="0"/>
          </a:p>
        </p:txBody>
      </p:sp>
    </p:spTree>
    <p:extLst>
      <p:ext uri="{BB962C8B-B14F-4D97-AF65-F5344CB8AC3E}">
        <p14:creationId xmlns:p14="http://schemas.microsoft.com/office/powerpoint/2010/main" xmlns="" val="3672045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Οι λειτουργίες του βλεννογόνου </a:t>
            </a:r>
            <a:r>
              <a:rPr lang="el-GR" sz="3000" b="0" dirty="0">
                <a:solidFill>
                  <a:prstClr val="white"/>
                </a:solidFill>
              </a:rPr>
              <a:t>1</a:t>
            </a:r>
            <a:r>
              <a:rPr lang="el-GR" sz="3000" b="0" dirty="0" smtClean="0">
                <a:solidFill>
                  <a:prstClr val="white"/>
                </a:solidFill>
              </a:rPr>
              <a:t>/2</a:t>
            </a:r>
            <a:endParaRPr lang="el-GR" sz="3000" b="0" dirty="0"/>
          </a:p>
        </p:txBody>
      </p:sp>
      <p:sp>
        <p:nvSpPr>
          <p:cNvPr id="3" name="Θέση περιεχομένου 2"/>
          <p:cNvSpPr>
            <a:spLocks noGrp="1"/>
          </p:cNvSpPr>
          <p:nvPr>
            <p:ph idx="1"/>
          </p:nvPr>
        </p:nvSpPr>
        <p:spPr/>
        <p:txBody>
          <a:bodyPr>
            <a:normAutofit/>
          </a:bodyPr>
          <a:lstStyle/>
          <a:p>
            <a:pPr marL="0" indent="0">
              <a:buNone/>
            </a:pPr>
            <a:r>
              <a:rPr lang="el-GR" dirty="0"/>
              <a:t>Οι διαφορές στη μορφή του βλεννογόνου του γαστρεντερικού σωλήνα αντικατοπτρίζουν το ότι σε κάθε τμήμα του ο βλεννογόνος είναι υπεύθυνος για μια διαφορετική λειτουργία.  </a:t>
            </a:r>
          </a:p>
          <a:p>
            <a:pPr marL="457200" indent="-457200">
              <a:buFont typeface="+mj-lt"/>
              <a:buAutoNum type="arabicPeriod"/>
            </a:pPr>
            <a:r>
              <a:rPr lang="el-GR" dirty="0" smtClean="0"/>
              <a:t>Στο στομάχι πρέπει να προστατευτεί από το όξινο περιβάλλον. </a:t>
            </a:r>
          </a:p>
          <a:p>
            <a:pPr marL="457200" indent="-457200">
              <a:buFont typeface="+mj-lt"/>
              <a:buAutoNum type="arabicPeriod"/>
            </a:pPr>
            <a:r>
              <a:rPr lang="el-GR" dirty="0" smtClean="0"/>
              <a:t>Στο λεπτό έντερο είναι υπεύθυνος για την πρόσληψη των θρεπτικών ουσιών.</a:t>
            </a:r>
          </a:p>
          <a:p>
            <a:pPr marL="457200" indent="-457200">
              <a:buFont typeface="+mj-lt"/>
              <a:buAutoNum type="arabicPeriod"/>
            </a:pPr>
            <a:r>
              <a:rPr lang="el-GR" dirty="0" smtClean="0"/>
              <a:t>Στο παχύ έντερο είναι υπεύθυνος για την ανταλλαγή ύδατος και την απομάκρυνση των υπολειμμάτων των τροφών.</a:t>
            </a:r>
          </a:p>
        </p:txBody>
      </p:sp>
      <p:sp>
        <p:nvSpPr>
          <p:cNvPr id="22533" name="3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B9128E36-42F6-4790-8919-A6DF7BE5B855}" type="slidenum">
              <a:rPr lang="el-GR"/>
              <a:pPr fontAlgn="base">
                <a:spcBef>
                  <a:spcPct val="0"/>
                </a:spcBef>
                <a:spcAft>
                  <a:spcPct val="0"/>
                </a:spcAft>
              </a:pPr>
              <a:t>17</a:t>
            </a:fld>
            <a:endParaRPr lang="el-GR"/>
          </a:p>
        </p:txBody>
      </p:sp>
    </p:spTree>
    <p:extLst>
      <p:ext uri="{BB962C8B-B14F-4D97-AF65-F5344CB8AC3E}">
        <p14:creationId xmlns:p14="http://schemas.microsoft.com/office/powerpoint/2010/main" xmlns="" val="155676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3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B9128E36-42F6-4790-8919-A6DF7BE5B855}" type="slidenum">
              <a:rPr lang="el-GR"/>
              <a:pPr fontAlgn="base">
                <a:spcBef>
                  <a:spcPct val="0"/>
                </a:spcBef>
                <a:spcAft>
                  <a:spcPct val="0"/>
                </a:spcAft>
              </a:pPr>
              <a:t>18</a:t>
            </a:fld>
            <a:endParaRPr lang="el-GR"/>
          </a:p>
        </p:txBody>
      </p:sp>
      <p:grpSp>
        <p:nvGrpSpPr>
          <p:cNvPr id="4" name="Ομάδα 3"/>
          <p:cNvGrpSpPr/>
          <p:nvPr/>
        </p:nvGrpSpPr>
        <p:grpSpPr>
          <a:xfrm>
            <a:off x="251520" y="1772816"/>
            <a:ext cx="8712968" cy="4104456"/>
            <a:chOff x="642910" y="3286124"/>
            <a:chExt cx="7858180" cy="3286126"/>
          </a:xfrm>
        </p:grpSpPr>
        <p:sp>
          <p:nvSpPr>
            <p:cNvPr id="37" name="36 - Στρογγυλεμένο ορθογώνιο"/>
            <p:cNvSpPr/>
            <p:nvPr/>
          </p:nvSpPr>
          <p:spPr>
            <a:xfrm>
              <a:off x="5929313" y="3286125"/>
              <a:ext cx="2571750" cy="32861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el-GR" b="1"/>
            </a:p>
          </p:txBody>
        </p:sp>
        <p:sp>
          <p:nvSpPr>
            <p:cNvPr id="38" name="37 - Στρογγυλεμένο ορθογώνιο"/>
            <p:cNvSpPr/>
            <p:nvPr/>
          </p:nvSpPr>
          <p:spPr>
            <a:xfrm>
              <a:off x="3286125" y="3286125"/>
              <a:ext cx="2571750" cy="32861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l-GR" b="1"/>
            </a:p>
          </p:txBody>
        </p:sp>
        <p:sp>
          <p:nvSpPr>
            <p:cNvPr id="36" name="35 - Στρογγυλεμένο ορθογώνιο"/>
            <p:cNvSpPr/>
            <p:nvPr/>
          </p:nvSpPr>
          <p:spPr>
            <a:xfrm>
              <a:off x="642938" y="3286125"/>
              <a:ext cx="2571750" cy="32861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l-GR" b="1"/>
            </a:p>
          </p:txBody>
        </p:sp>
        <p:pic>
          <p:nvPicPr>
            <p:cNvPr id="22534" name="Picture 3" descr="C:\Users\arealis\Documents\trip to send\book4\BOOK42_crλλ.jpg"/>
            <p:cNvPicPr>
              <a:picLocks noChangeAspect="1" noChangeArrowheads="1"/>
            </p:cNvPicPr>
            <p:nvPr/>
          </p:nvPicPr>
          <p:blipFill>
            <a:blip r:embed="rId2" cstate="print"/>
            <a:srcRect/>
            <a:stretch>
              <a:fillRect/>
            </a:stretch>
          </p:blipFill>
          <p:spPr bwMode="auto">
            <a:xfrm>
              <a:off x="3660775" y="5664200"/>
              <a:ext cx="1836738" cy="862013"/>
            </a:xfrm>
            <a:prstGeom prst="rect">
              <a:avLst/>
            </a:prstGeom>
            <a:noFill/>
            <a:ln w="9525">
              <a:noFill/>
              <a:miter lim="800000"/>
              <a:headEnd/>
              <a:tailEnd/>
            </a:ln>
          </p:spPr>
        </p:pic>
        <p:pic>
          <p:nvPicPr>
            <p:cNvPr id="22535" name="Picture 5" descr="C:\Users\arealis\Documents\trip to send\book4\BOOK42_crξ.jpg"/>
            <p:cNvPicPr>
              <a:picLocks noChangeAspect="1" noChangeArrowheads="1"/>
            </p:cNvPicPr>
            <p:nvPr/>
          </p:nvPicPr>
          <p:blipFill>
            <a:blip r:embed="rId3" cstate="print"/>
            <a:srcRect/>
            <a:stretch>
              <a:fillRect/>
            </a:stretch>
          </p:blipFill>
          <p:spPr bwMode="auto">
            <a:xfrm>
              <a:off x="1000125" y="5429250"/>
              <a:ext cx="1857375" cy="1071563"/>
            </a:xfrm>
            <a:prstGeom prst="rect">
              <a:avLst/>
            </a:prstGeom>
            <a:noFill/>
            <a:ln w="9525">
              <a:noFill/>
              <a:miter lim="800000"/>
              <a:headEnd/>
              <a:tailEnd/>
            </a:ln>
          </p:spPr>
        </p:pic>
        <p:pic>
          <p:nvPicPr>
            <p:cNvPr id="22537" name="Picture 9"/>
            <p:cNvPicPr>
              <a:picLocks noChangeAspect="1" noChangeArrowheads="1"/>
            </p:cNvPicPr>
            <p:nvPr/>
          </p:nvPicPr>
          <p:blipFill>
            <a:blip r:embed="rId4" cstate="print"/>
            <a:srcRect/>
            <a:stretch>
              <a:fillRect/>
            </a:stretch>
          </p:blipFill>
          <p:spPr bwMode="auto">
            <a:xfrm>
              <a:off x="1214438" y="3786188"/>
              <a:ext cx="1181100" cy="1285875"/>
            </a:xfrm>
            <a:prstGeom prst="rect">
              <a:avLst/>
            </a:prstGeom>
            <a:noFill/>
            <a:ln w="9525">
              <a:noFill/>
              <a:miter lim="800000"/>
              <a:headEnd/>
              <a:tailEnd/>
            </a:ln>
          </p:spPr>
        </p:pic>
        <p:pic>
          <p:nvPicPr>
            <p:cNvPr id="22538" name="Picture 10" descr="C:\Users\arealis\Documents\trip to send\book4\BOOK43_cr.jpg"/>
            <p:cNvPicPr>
              <a:picLocks noChangeAspect="1" noChangeArrowheads="1"/>
            </p:cNvPicPr>
            <p:nvPr/>
          </p:nvPicPr>
          <p:blipFill>
            <a:blip r:embed="rId5" cstate="print"/>
            <a:srcRect/>
            <a:stretch>
              <a:fillRect/>
            </a:stretch>
          </p:blipFill>
          <p:spPr bwMode="auto">
            <a:xfrm>
              <a:off x="6429375" y="3500438"/>
              <a:ext cx="1547813" cy="1789112"/>
            </a:xfrm>
            <a:prstGeom prst="rect">
              <a:avLst/>
            </a:prstGeom>
            <a:noFill/>
            <a:ln w="9525">
              <a:noFill/>
              <a:miter lim="800000"/>
              <a:headEnd/>
              <a:tailEnd/>
            </a:ln>
          </p:spPr>
        </p:pic>
        <p:pic>
          <p:nvPicPr>
            <p:cNvPr id="22539" name="Picture 11"/>
            <p:cNvPicPr>
              <a:picLocks noChangeAspect="1" noChangeArrowheads="1"/>
            </p:cNvPicPr>
            <p:nvPr/>
          </p:nvPicPr>
          <p:blipFill>
            <a:blip r:embed="rId6" cstate="print"/>
            <a:srcRect/>
            <a:stretch>
              <a:fillRect/>
            </a:stretch>
          </p:blipFill>
          <p:spPr bwMode="auto">
            <a:xfrm>
              <a:off x="3643313" y="3714750"/>
              <a:ext cx="1789112" cy="1701800"/>
            </a:xfrm>
            <a:prstGeom prst="rect">
              <a:avLst/>
            </a:prstGeom>
            <a:noFill/>
            <a:ln w="9525">
              <a:noFill/>
              <a:miter lim="800000"/>
              <a:headEnd/>
              <a:tailEnd/>
            </a:ln>
          </p:spPr>
        </p:pic>
        <p:pic>
          <p:nvPicPr>
            <p:cNvPr id="22540" name="Picture 12"/>
            <p:cNvPicPr>
              <a:picLocks noChangeAspect="1" noChangeArrowheads="1"/>
            </p:cNvPicPr>
            <p:nvPr/>
          </p:nvPicPr>
          <p:blipFill>
            <a:blip r:embed="rId7" cstate="print"/>
            <a:srcRect/>
            <a:stretch>
              <a:fillRect/>
            </a:stretch>
          </p:blipFill>
          <p:spPr bwMode="auto">
            <a:xfrm>
              <a:off x="6429375" y="5786438"/>
              <a:ext cx="1785938" cy="714375"/>
            </a:xfrm>
            <a:prstGeom prst="rect">
              <a:avLst/>
            </a:prstGeom>
            <a:noFill/>
            <a:ln w="9525">
              <a:noFill/>
              <a:miter lim="800000"/>
              <a:headEnd/>
              <a:tailEnd/>
            </a:ln>
          </p:spPr>
        </p:pic>
        <p:sp>
          <p:nvSpPr>
            <p:cNvPr id="40" name="39 - Στρογγυλεμένο ορθογώνιο"/>
            <p:cNvSpPr/>
            <p:nvPr/>
          </p:nvSpPr>
          <p:spPr>
            <a:xfrm>
              <a:off x="1071538" y="3286124"/>
              <a:ext cx="1785950" cy="285752"/>
            </a:xfrm>
            <a:prstGeom prst="round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l-GR" b="1" dirty="0"/>
                <a:t>Στομάχι</a:t>
              </a:r>
            </a:p>
          </p:txBody>
        </p:sp>
        <p:sp>
          <p:nvSpPr>
            <p:cNvPr id="41" name="40 - Στρογγυλεμένο ορθογώνιο"/>
            <p:cNvSpPr/>
            <p:nvPr/>
          </p:nvSpPr>
          <p:spPr>
            <a:xfrm>
              <a:off x="3643306" y="3286124"/>
              <a:ext cx="1785950" cy="285752"/>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l-GR" b="1" dirty="0"/>
                <a:t>Λεπτό έντερο</a:t>
              </a:r>
            </a:p>
          </p:txBody>
        </p:sp>
        <p:sp>
          <p:nvSpPr>
            <p:cNvPr id="42" name="41 - Στρογγυλεμένο ορθογώνιο"/>
            <p:cNvSpPr/>
            <p:nvPr/>
          </p:nvSpPr>
          <p:spPr>
            <a:xfrm>
              <a:off x="6286512" y="3286124"/>
              <a:ext cx="1785950" cy="285752"/>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l-GR" b="1" dirty="0"/>
                <a:t>Παχύ έντερο</a:t>
              </a:r>
            </a:p>
          </p:txBody>
        </p:sp>
        <p:sp>
          <p:nvSpPr>
            <p:cNvPr id="43" name="42 - Στρογγυλεμένο ορθογώνιο"/>
            <p:cNvSpPr/>
            <p:nvPr/>
          </p:nvSpPr>
          <p:spPr>
            <a:xfrm>
              <a:off x="642910" y="5234632"/>
              <a:ext cx="2571768" cy="417572"/>
            </a:xfrm>
            <a:prstGeom prst="roundRect">
              <a:avLst>
                <a:gd name="adj" fmla="val 0"/>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l-GR" b="1" dirty="0"/>
                <a:t>Προστασία</a:t>
              </a:r>
            </a:p>
          </p:txBody>
        </p:sp>
        <p:sp>
          <p:nvSpPr>
            <p:cNvPr id="44" name="43 - Στρογγυλεμένο ορθογώνιο"/>
            <p:cNvSpPr/>
            <p:nvPr/>
          </p:nvSpPr>
          <p:spPr>
            <a:xfrm>
              <a:off x="3286116" y="5226006"/>
              <a:ext cx="2571768" cy="417572"/>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l-GR" b="1" dirty="0"/>
                <a:t>Πρόσληψη</a:t>
              </a:r>
            </a:p>
          </p:txBody>
        </p:sp>
        <p:sp>
          <p:nvSpPr>
            <p:cNvPr id="45" name="44 - Στρογγυλεμένο ορθογώνιο"/>
            <p:cNvSpPr/>
            <p:nvPr/>
          </p:nvSpPr>
          <p:spPr>
            <a:xfrm>
              <a:off x="5929322" y="5214950"/>
              <a:ext cx="2571768" cy="428628"/>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l-GR" b="1" dirty="0"/>
                <a:t>Απομάκρυνση υπολειμμάτων</a:t>
              </a:r>
            </a:p>
          </p:txBody>
        </p:sp>
      </p:grpSp>
      <p:sp>
        <p:nvSpPr>
          <p:cNvPr id="2" name="Τίτλος 1"/>
          <p:cNvSpPr>
            <a:spLocks noGrp="1"/>
          </p:cNvSpPr>
          <p:nvPr>
            <p:ph type="title"/>
          </p:nvPr>
        </p:nvSpPr>
        <p:spPr/>
        <p:txBody>
          <a:bodyPr/>
          <a:lstStyle/>
          <a:p>
            <a:r>
              <a:rPr lang="el-GR" dirty="0"/>
              <a:t>Οι λειτουργίες του βλεννογόνου </a:t>
            </a:r>
            <a:r>
              <a:rPr lang="el-GR" sz="3000" b="0" dirty="0" smtClean="0"/>
              <a:t>2/2</a:t>
            </a:r>
            <a:endParaRPr lang="el-GR" dirty="0"/>
          </a:p>
        </p:txBody>
      </p:sp>
    </p:spTree>
    <p:extLst>
      <p:ext uri="{BB962C8B-B14F-4D97-AF65-F5344CB8AC3E}">
        <p14:creationId xmlns:p14="http://schemas.microsoft.com/office/powerpoint/2010/main" xmlns="" val="4164066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61784" y="116632"/>
            <a:ext cx="9082215" cy="1008112"/>
          </a:xfrm>
        </p:spPr>
        <p:txBody>
          <a:bodyPr/>
          <a:lstStyle/>
          <a:p>
            <a:r>
              <a:rPr lang="el-GR" dirty="0" smtClean="0"/>
              <a:t>Ανατομική θέση στομάχου</a:t>
            </a:r>
            <a:endParaRPr lang="el-GR" dirty="0"/>
          </a:p>
        </p:txBody>
      </p:sp>
      <p:sp>
        <p:nvSpPr>
          <p:cNvPr id="5" name="Θέση περιεχομένου 4"/>
          <p:cNvSpPr>
            <a:spLocks noGrp="1"/>
          </p:cNvSpPr>
          <p:nvPr>
            <p:ph idx="1"/>
          </p:nvPr>
        </p:nvSpPr>
        <p:spPr>
          <a:xfrm>
            <a:off x="4293544" y="1124744"/>
            <a:ext cx="4814960" cy="5627302"/>
          </a:xfrm>
        </p:spPr>
        <p:txBody>
          <a:bodyPr>
            <a:normAutofit fontScale="92500" lnSpcReduction="20000"/>
          </a:bodyPr>
          <a:lstStyle/>
          <a:p>
            <a:pPr>
              <a:lnSpc>
                <a:spcPct val="120000"/>
              </a:lnSpc>
            </a:pPr>
            <a:r>
              <a:rPr lang="el-GR" dirty="0"/>
              <a:t>Ο στόμαχος βρίσκεται στο άνω μέρος της κοιλιακής κοιλότητας </a:t>
            </a:r>
            <a:r>
              <a:rPr lang="el-GR" dirty="0" smtClean="0"/>
              <a:t>και </a:t>
            </a:r>
            <a:r>
              <a:rPr lang="el-GR" dirty="0"/>
              <a:t>επικοινωνεί με το καρδιακό στόμιο προς τα άνω με τον οισοφάγο </a:t>
            </a:r>
            <a:r>
              <a:rPr lang="el-GR" dirty="0" smtClean="0"/>
              <a:t>και </a:t>
            </a:r>
            <a:r>
              <a:rPr lang="el-GR" dirty="0"/>
              <a:t>με το πυλωρικό στόμιο προς τα κάτω με το δωδεκαδάκτυλο</a:t>
            </a:r>
          </a:p>
          <a:p>
            <a:pPr>
              <a:lnSpc>
                <a:spcPct val="120000"/>
              </a:lnSpc>
            </a:pPr>
            <a:r>
              <a:rPr lang="el-GR" dirty="0"/>
              <a:t>Βρίσκεται σε θέση κάτω από τον αριστερό θόλο του διαφράγματος </a:t>
            </a:r>
            <a:r>
              <a:rPr lang="el-GR" dirty="0" smtClean="0"/>
              <a:t>και </a:t>
            </a:r>
            <a:r>
              <a:rPr lang="el-GR" dirty="0"/>
              <a:t>τον αριστερό </a:t>
            </a:r>
            <a:r>
              <a:rPr lang="el-GR" dirty="0" smtClean="0"/>
              <a:t>λοβό </a:t>
            </a:r>
            <a:r>
              <a:rPr lang="el-GR" dirty="0"/>
              <a:t>του ήπατος, μπροστά από το πάγκρεας </a:t>
            </a:r>
            <a:r>
              <a:rPr lang="el-GR" dirty="0" smtClean="0"/>
              <a:t>και </a:t>
            </a:r>
            <a:r>
              <a:rPr lang="el-GR" dirty="0"/>
              <a:t>πίσω από το αριστερό πλευρικό τόξο </a:t>
            </a:r>
            <a:r>
              <a:rPr lang="el-GR" dirty="0" smtClean="0"/>
              <a:t>και </a:t>
            </a:r>
            <a:r>
              <a:rPr lang="el-GR" dirty="0"/>
              <a:t>το </a:t>
            </a:r>
            <a:r>
              <a:rPr lang="el-GR" dirty="0" err="1"/>
              <a:t>επιγάστριο</a:t>
            </a:r>
            <a:r>
              <a:rPr lang="el-GR" dirty="0"/>
              <a:t>. Πίσω από τον στόμαχο </a:t>
            </a:r>
            <a:r>
              <a:rPr lang="el-GR" dirty="0" smtClean="0"/>
              <a:t>και προς </a:t>
            </a:r>
            <a:r>
              <a:rPr lang="el-GR" dirty="0"/>
              <a:t>τα αριστερά βρίσκεται ο σπλήνας, το </a:t>
            </a:r>
            <a:r>
              <a:rPr lang="el-GR" dirty="0" smtClean="0"/>
              <a:t>αριστερό </a:t>
            </a:r>
            <a:r>
              <a:rPr lang="el-GR" dirty="0"/>
              <a:t>νεφρό και το αριστερό επινεφρίδιο</a:t>
            </a:r>
            <a:r>
              <a:rPr lang="el-GR" dirty="0" smtClean="0"/>
              <a:t>.</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pic>
        <p:nvPicPr>
          <p:cNvPr id="8" name="Picture 2" descr="File:Digestive system diagram en.sv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854"/>
          <a:stretch/>
        </p:blipFill>
        <p:spPr bwMode="auto">
          <a:xfrm>
            <a:off x="107504" y="1124744"/>
            <a:ext cx="4186041" cy="5699310"/>
          </a:xfrm>
          <a:prstGeom prst="rect">
            <a:avLst/>
          </a:prstGeom>
          <a:solidFill>
            <a:schemeClr val="bg1"/>
          </a:solidFill>
          <a:ln>
            <a:solidFill>
              <a:schemeClr val="tx1"/>
            </a:solidFill>
          </a:ln>
        </p:spPr>
      </p:pic>
      <p:sp>
        <p:nvSpPr>
          <p:cNvPr id="9" name="Rectangle 7"/>
          <p:cNvSpPr/>
          <p:nvPr/>
        </p:nvSpPr>
        <p:spPr>
          <a:xfrm>
            <a:off x="4211960" y="6362389"/>
            <a:ext cx="2880320"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solidFill>
                  <a:schemeClr val="bg1">
                    <a:lumMod val="75000"/>
                  </a:schemeClr>
                </a:solidFill>
                <a:latin typeface="+mn-lt"/>
                <a:hlinkClick r:id="rId4"/>
              </a:rPr>
              <a:t>Digestive system diagram </a:t>
            </a:r>
            <a:r>
              <a:rPr lang="en-US" sz="1200" dirty="0" err="1" smtClean="0">
                <a:solidFill>
                  <a:schemeClr val="bg1">
                    <a:lumMod val="75000"/>
                  </a:schemeClr>
                </a:solidFill>
                <a:latin typeface="+mn-lt"/>
                <a:hlinkClick r:id="rId4"/>
              </a:rPr>
              <a:t>en</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smtClean="0">
                <a:solidFill>
                  <a:schemeClr val="bg1">
                    <a:lumMod val="75000"/>
                  </a:schemeClr>
                </a:solidFill>
                <a:latin typeface="+mn-lt"/>
                <a:hlinkClick r:id="rId5" tooltip="User:Fvasconcellos"/>
              </a:rPr>
              <a:t>Fvasconcellos</a:t>
            </a:r>
            <a:r>
              <a:rPr lang="el-GR" sz="1200" dirty="0" smtClean="0">
                <a:solidFill>
                  <a:schemeClr val="bg1">
                    <a:lumMod val="75000"/>
                  </a:schemeClr>
                </a:solidFill>
                <a:latin typeface="+mn-lt"/>
              </a:rPr>
              <a:t> 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2474963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p:cNvGrpSpPr/>
          <p:nvPr/>
        </p:nvGrpSpPr>
        <p:grpSpPr>
          <a:xfrm>
            <a:off x="6084168" y="3382665"/>
            <a:ext cx="2500312" cy="3430711"/>
            <a:chOff x="6215063" y="2998685"/>
            <a:chExt cx="2500312" cy="3430711"/>
          </a:xfrm>
        </p:grpSpPr>
        <p:sp>
          <p:nvSpPr>
            <p:cNvPr id="22" name="28 - Στρογγυλεμένο ορθογώνιο"/>
            <p:cNvSpPr/>
            <p:nvPr/>
          </p:nvSpPr>
          <p:spPr>
            <a:xfrm>
              <a:off x="6215063" y="2998685"/>
              <a:ext cx="2500312" cy="3430690"/>
            </a:xfrm>
            <a:prstGeom prst="roundRect">
              <a:avLst/>
            </a:prstGeom>
            <a:ln w="28575"/>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l-GR"/>
            </a:p>
          </p:txBody>
        </p:sp>
        <p:pic>
          <p:nvPicPr>
            <p:cNvPr id="35" name="Picture 7"/>
            <p:cNvPicPr>
              <a:picLocks noChangeAspect="1" noChangeArrowheads="1"/>
            </p:cNvPicPr>
            <p:nvPr/>
          </p:nvPicPr>
          <p:blipFill>
            <a:blip r:embed="rId2" cstate="print">
              <a:clrChange>
                <a:clrFrom>
                  <a:srgbClr val="180EF6"/>
                </a:clrFrom>
                <a:clrTo>
                  <a:srgbClr val="180EF6">
                    <a:alpha val="0"/>
                  </a:srgbClr>
                </a:clrTo>
              </a:clrChange>
            </a:blip>
            <a:srcRect/>
            <a:stretch>
              <a:fillRect/>
            </a:stretch>
          </p:blipFill>
          <p:spPr bwMode="auto">
            <a:xfrm>
              <a:off x="6500813" y="4071938"/>
              <a:ext cx="1957387" cy="1673225"/>
            </a:xfrm>
            <a:prstGeom prst="rect">
              <a:avLst/>
            </a:prstGeom>
            <a:noFill/>
            <a:ln w="9525">
              <a:noFill/>
              <a:miter lim="800000"/>
              <a:headEnd/>
              <a:tailEnd/>
            </a:ln>
          </p:spPr>
        </p:pic>
        <p:sp>
          <p:nvSpPr>
            <p:cNvPr id="42" name="29 - Στρογγυλεμένο ορθογώνιο"/>
            <p:cNvSpPr/>
            <p:nvPr/>
          </p:nvSpPr>
          <p:spPr>
            <a:xfrm>
              <a:off x="6715140" y="6000768"/>
              <a:ext cx="1571636" cy="428628"/>
            </a:xfrm>
            <a:prstGeom prst="roundRect">
              <a:avLst>
                <a:gd name="adj" fmla="val 50000"/>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l-GR" sz="1400" b="1" dirty="0">
                  <a:solidFill>
                    <a:schemeClr val="bg1"/>
                  </a:solidFill>
                </a:rPr>
                <a:t>Επιθηλιακό κύτταρο</a:t>
              </a:r>
            </a:p>
          </p:txBody>
        </p:sp>
        <p:sp>
          <p:nvSpPr>
            <p:cNvPr id="43" name="31 - Στρογγυλεμένο ορθογώνιο"/>
            <p:cNvSpPr/>
            <p:nvPr/>
          </p:nvSpPr>
          <p:spPr>
            <a:xfrm>
              <a:off x="6686832" y="3143248"/>
              <a:ext cx="1571636" cy="214314"/>
            </a:xfrm>
            <a:prstGeom prst="roundRect">
              <a:avLst>
                <a:gd name="adj" fmla="val 50000"/>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l-GR" sz="1400" b="1" dirty="0" err="1">
                  <a:solidFill>
                    <a:schemeClr val="bg1"/>
                  </a:solidFill>
                </a:rPr>
                <a:t>Μικρολάχνες</a:t>
              </a:r>
              <a:endParaRPr lang="el-GR" sz="1400" b="1" dirty="0">
                <a:solidFill>
                  <a:schemeClr val="bg1"/>
                </a:solidFill>
              </a:endParaRPr>
            </a:p>
          </p:txBody>
        </p:sp>
        <p:cxnSp>
          <p:nvCxnSpPr>
            <p:cNvPr id="44" name="32 - Ευθύγραμμο βέλος σύνδεσης"/>
            <p:cNvCxnSpPr/>
            <p:nvPr/>
          </p:nvCxnSpPr>
          <p:spPr>
            <a:xfrm rot="16200000" flipH="1">
              <a:off x="7119144" y="3710782"/>
              <a:ext cx="714375" cy="79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21516" name="3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F7BDB10-F847-4563-9DDA-52E90444DEC6}" type="slidenum">
              <a:rPr lang="el-GR"/>
              <a:pPr fontAlgn="base">
                <a:spcBef>
                  <a:spcPct val="0"/>
                </a:spcBef>
                <a:spcAft>
                  <a:spcPct val="0"/>
                </a:spcAft>
              </a:pPr>
              <a:t>19</a:t>
            </a:fld>
            <a:endParaRPr lang="el-GR"/>
          </a:p>
        </p:txBody>
      </p:sp>
      <p:sp>
        <p:nvSpPr>
          <p:cNvPr id="2" name="Τίτλος 1"/>
          <p:cNvSpPr>
            <a:spLocks noGrp="1"/>
          </p:cNvSpPr>
          <p:nvPr>
            <p:ph type="title"/>
          </p:nvPr>
        </p:nvSpPr>
        <p:spPr/>
        <p:txBody>
          <a:bodyPr/>
          <a:lstStyle/>
          <a:p>
            <a:r>
              <a:rPr lang="el-GR" dirty="0"/>
              <a:t>Λάχνες και επιθήλιο </a:t>
            </a:r>
            <a:r>
              <a:rPr lang="el-GR" dirty="0" smtClean="0"/>
              <a:t>βλεννογόνου</a:t>
            </a:r>
            <a:endParaRPr lang="el-GR" sz="3000" b="0" dirty="0"/>
          </a:p>
        </p:txBody>
      </p:sp>
      <p:sp>
        <p:nvSpPr>
          <p:cNvPr id="3" name="Θέση περιεχομένου 2"/>
          <p:cNvSpPr>
            <a:spLocks noGrp="1"/>
          </p:cNvSpPr>
          <p:nvPr>
            <p:ph idx="1"/>
          </p:nvPr>
        </p:nvSpPr>
        <p:spPr>
          <a:xfrm>
            <a:off x="248144" y="1128164"/>
            <a:ext cx="8895856" cy="5256584"/>
          </a:xfrm>
        </p:spPr>
        <p:txBody>
          <a:bodyPr>
            <a:normAutofit/>
          </a:bodyPr>
          <a:lstStyle/>
          <a:p>
            <a:pPr>
              <a:lnSpc>
                <a:spcPct val="105000"/>
              </a:lnSpc>
              <a:spcBef>
                <a:spcPts val="600"/>
              </a:spcBef>
            </a:pPr>
            <a:r>
              <a:rPr lang="el-GR" sz="2200" dirty="0"/>
              <a:t>Στο λεπτό έντερο το επιθήλιο του βλεννογόνου σχηματίζει λάχνες, δηλαδή πολλαπλές </a:t>
            </a:r>
            <a:r>
              <a:rPr lang="el-GR" sz="2200" dirty="0" smtClean="0"/>
              <a:t>προ</a:t>
            </a:r>
            <a:r>
              <a:rPr lang="el-GR" sz="2200" dirty="0" smtClean="0"/>
              <a:t>σ</a:t>
            </a:r>
            <a:r>
              <a:rPr lang="el-GR" sz="2200" dirty="0" smtClean="0"/>
              <a:t>εκβολές </a:t>
            </a:r>
            <a:r>
              <a:rPr lang="el-GR" sz="2200" dirty="0"/>
              <a:t>του μέσα στον αυλό, οι οποίες δεν υπάρχουν στο παχύ έντερο. </a:t>
            </a:r>
          </a:p>
          <a:p>
            <a:pPr>
              <a:lnSpc>
                <a:spcPct val="105000"/>
              </a:lnSpc>
              <a:spcBef>
                <a:spcPts val="600"/>
              </a:spcBef>
            </a:pPr>
            <a:r>
              <a:rPr lang="el-GR" sz="2200" dirty="0"/>
              <a:t>Επιθήλιο, είναι </a:t>
            </a:r>
            <a:r>
              <a:rPr lang="el-GR" sz="2200" dirty="0" err="1"/>
              <a:t>μονόστιβο</a:t>
            </a:r>
            <a:r>
              <a:rPr lang="el-GR" sz="2200" dirty="0"/>
              <a:t> κυλινδρικό με επιθηλιακά κύτταρα που στο λεπτό έντερο έχουν πολλαπλές </a:t>
            </a:r>
            <a:r>
              <a:rPr lang="el-GR" sz="2200" dirty="0" err="1"/>
              <a:t>μικρoλάχνες</a:t>
            </a:r>
            <a:r>
              <a:rPr lang="el-GR" sz="2200" dirty="0"/>
              <a:t> και </a:t>
            </a:r>
            <a:r>
              <a:rPr lang="el-GR" sz="2200" dirty="0" err="1"/>
              <a:t>βλεννοπαραγωγά</a:t>
            </a:r>
            <a:r>
              <a:rPr lang="el-GR" sz="2200" dirty="0"/>
              <a:t> κύτταρα. </a:t>
            </a:r>
          </a:p>
        </p:txBody>
      </p:sp>
      <p:grpSp>
        <p:nvGrpSpPr>
          <p:cNvPr id="5" name="Ομάδα 4"/>
          <p:cNvGrpSpPr/>
          <p:nvPr/>
        </p:nvGrpSpPr>
        <p:grpSpPr>
          <a:xfrm>
            <a:off x="276622" y="3356992"/>
            <a:ext cx="2999234" cy="3456384"/>
            <a:chOff x="285750" y="3044450"/>
            <a:chExt cx="2999234" cy="3456384"/>
          </a:xfrm>
        </p:grpSpPr>
        <p:sp>
          <p:nvSpPr>
            <p:cNvPr id="24" name="25 - Στρογγυλεμένο ορθογώνιο"/>
            <p:cNvSpPr/>
            <p:nvPr/>
          </p:nvSpPr>
          <p:spPr>
            <a:xfrm>
              <a:off x="285750" y="3044450"/>
              <a:ext cx="2357438" cy="3456362"/>
            </a:xfrm>
            <a:prstGeom prst="roundRect">
              <a:avLst>
                <a:gd name="adj" fmla="val 12642"/>
              </a:avLst>
            </a:prstGeom>
            <a:ln w="28575"/>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l-GR"/>
            </a:p>
          </p:txBody>
        </p:sp>
        <p:pic>
          <p:nvPicPr>
            <p:cNvPr id="34" name="Picture 5"/>
            <p:cNvPicPr>
              <a:picLocks noChangeAspect="1" noChangeArrowheads="1"/>
            </p:cNvPicPr>
            <p:nvPr/>
          </p:nvPicPr>
          <p:blipFill>
            <a:blip r:embed="rId3" cstate="print">
              <a:clrChange>
                <a:clrFrom>
                  <a:srgbClr val="180EF6"/>
                </a:clrFrom>
                <a:clrTo>
                  <a:srgbClr val="180EF6">
                    <a:alpha val="0"/>
                  </a:srgbClr>
                </a:clrTo>
              </a:clrChange>
            </a:blip>
            <a:srcRect/>
            <a:stretch>
              <a:fillRect/>
            </a:stretch>
          </p:blipFill>
          <p:spPr bwMode="auto">
            <a:xfrm>
              <a:off x="500633" y="3070123"/>
              <a:ext cx="1849438" cy="3214687"/>
            </a:xfrm>
            <a:prstGeom prst="rect">
              <a:avLst/>
            </a:prstGeom>
            <a:noFill/>
            <a:ln w="9525">
              <a:noFill/>
              <a:miter lim="800000"/>
              <a:headEnd/>
              <a:tailEnd/>
            </a:ln>
          </p:spPr>
        </p:pic>
        <p:sp>
          <p:nvSpPr>
            <p:cNvPr id="36" name="10 - Πλαίσιο"/>
            <p:cNvSpPr/>
            <p:nvPr/>
          </p:nvSpPr>
          <p:spPr>
            <a:xfrm>
              <a:off x="1286446" y="5070373"/>
              <a:ext cx="357187" cy="285750"/>
            </a:xfrm>
            <a:prstGeom prst="frame">
              <a:avLst>
                <a:gd name="adj1" fmla="val 34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cxnSp>
          <p:nvCxnSpPr>
            <p:cNvPr id="38" name="15 - Ευθύγραμμο βέλος σύνδεσης"/>
            <p:cNvCxnSpPr>
              <a:stCxn id="36" idx="3"/>
            </p:cNvCxnSpPr>
            <p:nvPr/>
          </p:nvCxnSpPr>
          <p:spPr>
            <a:xfrm flipV="1">
              <a:off x="1643633" y="4839537"/>
              <a:ext cx="1641351" cy="37371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0" name="24 - Στρογγυλεμένο ορθογώνιο"/>
            <p:cNvSpPr/>
            <p:nvPr/>
          </p:nvSpPr>
          <p:spPr>
            <a:xfrm>
              <a:off x="428596" y="6215082"/>
              <a:ext cx="2071702" cy="285752"/>
            </a:xfrm>
            <a:prstGeom prst="roundRect">
              <a:avLst>
                <a:gd name="adj" fmla="val 50000"/>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l-GR" sz="1400" b="1" dirty="0">
                  <a:solidFill>
                    <a:schemeClr val="bg1"/>
                  </a:solidFill>
                </a:rPr>
                <a:t>Εντερικό επιθήλιο</a:t>
              </a:r>
            </a:p>
          </p:txBody>
        </p:sp>
      </p:grpSp>
      <p:grpSp>
        <p:nvGrpSpPr>
          <p:cNvPr id="17" name="Ομάδα 16"/>
          <p:cNvGrpSpPr/>
          <p:nvPr/>
        </p:nvGrpSpPr>
        <p:grpSpPr>
          <a:xfrm>
            <a:off x="3131840" y="3356992"/>
            <a:ext cx="2952328" cy="3456384"/>
            <a:chOff x="3131840" y="3356992"/>
            <a:chExt cx="2952328" cy="3456384"/>
          </a:xfrm>
        </p:grpSpPr>
        <p:sp>
          <p:nvSpPr>
            <p:cNvPr id="23" name="26 - Στρογγυλεμένο ορθογώνιο"/>
            <p:cNvSpPr/>
            <p:nvPr/>
          </p:nvSpPr>
          <p:spPr>
            <a:xfrm>
              <a:off x="3303290" y="3356992"/>
              <a:ext cx="2071688" cy="3456362"/>
            </a:xfrm>
            <a:prstGeom prst="roundRect">
              <a:avLst/>
            </a:prstGeom>
            <a:ln w="28575"/>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l-GR"/>
            </a:p>
          </p:txBody>
        </p:sp>
        <p:sp>
          <p:nvSpPr>
            <p:cNvPr id="41" name="27 - Στρογγυλεμένο ορθογώνιο"/>
            <p:cNvSpPr/>
            <p:nvPr/>
          </p:nvSpPr>
          <p:spPr>
            <a:xfrm>
              <a:off x="3517596" y="6527624"/>
              <a:ext cx="1571636" cy="285752"/>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l-GR" sz="1400" b="1" dirty="0">
                  <a:solidFill>
                    <a:schemeClr val="bg1"/>
                  </a:solidFill>
                </a:rPr>
                <a:t>Λάχνη</a:t>
              </a:r>
            </a:p>
          </p:txBody>
        </p:sp>
        <p:pic>
          <p:nvPicPr>
            <p:cNvPr id="31" name="Picture 3"/>
            <p:cNvPicPr>
              <a:picLocks noChangeAspect="1" noChangeArrowheads="1"/>
            </p:cNvPicPr>
            <p:nvPr/>
          </p:nvPicPr>
          <p:blipFill>
            <a:blip r:embed="rId4" cstate="print">
              <a:clrChange>
                <a:clrFrom>
                  <a:srgbClr val="F60E0E"/>
                </a:clrFrom>
                <a:clrTo>
                  <a:srgbClr val="F60E0E">
                    <a:alpha val="0"/>
                  </a:srgbClr>
                </a:clrTo>
              </a:clrChange>
            </a:blip>
            <a:srcRect/>
            <a:stretch>
              <a:fillRect/>
            </a:stretch>
          </p:blipFill>
          <p:spPr bwMode="auto">
            <a:xfrm rot="21033750">
              <a:off x="3131840" y="3370741"/>
              <a:ext cx="1949450" cy="3305175"/>
            </a:xfrm>
            <a:prstGeom prst="rect">
              <a:avLst/>
            </a:prstGeom>
            <a:noFill/>
            <a:ln w="9525">
              <a:noFill/>
              <a:miter lim="800000"/>
              <a:headEnd/>
              <a:tailEnd/>
            </a:ln>
          </p:spPr>
        </p:pic>
        <p:sp>
          <p:nvSpPr>
            <p:cNvPr id="14" name="Ορθογώνιο 13"/>
            <p:cNvSpPr/>
            <p:nvPr/>
          </p:nvSpPr>
          <p:spPr>
            <a:xfrm>
              <a:off x="4089103" y="4365104"/>
              <a:ext cx="214311"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9" name="20 - Ευθύγραμμο βέλος σύνδεσης"/>
            <p:cNvCxnSpPr/>
            <p:nvPr/>
          </p:nvCxnSpPr>
          <p:spPr>
            <a:xfrm>
              <a:off x="4303415" y="4509120"/>
              <a:ext cx="1780753" cy="5760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xmlns="" val="1857363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 Θέση περιεχομένου"/>
          <p:cNvSpPr>
            <a:spLocks noGrp="1"/>
          </p:cNvSpPr>
          <p:nvPr>
            <p:ph idx="1"/>
          </p:nvPr>
        </p:nvSpPr>
        <p:spPr>
          <a:xfrm>
            <a:off x="323528" y="1052736"/>
            <a:ext cx="8352928" cy="5256584"/>
          </a:xfrm>
        </p:spPr>
        <p:txBody>
          <a:bodyPr>
            <a:normAutofit/>
          </a:bodyPr>
          <a:lstStyle/>
          <a:p>
            <a:r>
              <a:rPr lang="el-GR" sz="2200" dirty="0" smtClean="0"/>
              <a:t>Ο μυϊκός χιτώνας αποτελείται από δύο στιβάδες, μια εσωτερική κυκλοτερή και μια εξωτερική επιμήκη. Η συντονισμένη σύσπαση  των δύο μυϊκών στιβάδων, που ονομάζεται </a:t>
            </a:r>
            <a:r>
              <a:rPr lang="el-GR" sz="2200" dirty="0" err="1" smtClean="0"/>
              <a:t>περίσταλση</a:t>
            </a:r>
            <a:r>
              <a:rPr lang="el-GR" sz="2200" dirty="0" smtClean="0"/>
              <a:t>, προωθεί την τροφή μέσα στον γαστρεντερικό σωλήνα.</a:t>
            </a:r>
          </a:p>
          <a:p>
            <a:r>
              <a:rPr lang="el-GR" sz="2200" dirty="0" smtClean="0"/>
              <a:t>Μεταξύ των δύο μυϊκών στιβάδων υπάρχει το </a:t>
            </a:r>
            <a:r>
              <a:rPr lang="el-GR" sz="2200" dirty="0" err="1" smtClean="0"/>
              <a:t>μυεντερικό</a:t>
            </a:r>
            <a:r>
              <a:rPr lang="el-GR" sz="2200" dirty="0" smtClean="0"/>
              <a:t> νευρικό πλέγμα του </a:t>
            </a:r>
            <a:r>
              <a:rPr lang="el-GR" sz="2200" dirty="0" err="1" smtClean="0"/>
              <a:t>Auerbach</a:t>
            </a:r>
            <a:r>
              <a:rPr lang="el-GR" sz="2200" dirty="0" smtClean="0"/>
              <a:t>, το οποίο ελέγχει την κινητικότητα του τοιχώματος και ρυθμίζει τη σύσπαση των </a:t>
            </a:r>
            <a:r>
              <a:rPr lang="el-GR" sz="2200" dirty="0" err="1" smtClean="0"/>
              <a:t>μυικών</a:t>
            </a:r>
            <a:r>
              <a:rPr lang="el-GR" sz="2200" dirty="0" smtClean="0"/>
              <a:t> ινών.</a:t>
            </a:r>
          </a:p>
        </p:txBody>
      </p:sp>
      <p:sp>
        <p:nvSpPr>
          <p:cNvPr id="25603" name="3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D39BF72-2BA9-4497-88AF-15A5DF86A93E}" type="slidenum">
              <a:rPr lang="el-GR"/>
              <a:pPr fontAlgn="base">
                <a:spcBef>
                  <a:spcPct val="0"/>
                </a:spcBef>
                <a:spcAft>
                  <a:spcPct val="0"/>
                </a:spcAft>
              </a:pPr>
              <a:t>20</a:t>
            </a:fld>
            <a:endParaRPr lang="el-GR"/>
          </a:p>
        </p:txBody>
      </p:sp>
      <p:grpSp>
        <p:nvGrpSpPr>
          <p:cNvPr id="4" name="Ομάδα 3"/>
          <p:cNvGrpSpPr/>
          <p:nvPr/>
        </p:nvGrpSpPr>
        <p:grpSpPr>
          <a:xfrm>
            <a:off x="1500189" y="3861048"/>
            <a:ext cx="6866651" cy="3016399"/>
            <a:chOff x="1500189" y="3861048"/>
            <a:chExt cx="6866651" cy="3016399"/>
          </a:xfrm>
        </p:grpSpPr>
        <p:sp>
          <p:nvSpPr>
            <p:cNvPr id="5" name="4 - Στρογγυλεμένο ορθογώνιο"/>
            <p:cNvSpPr/>
            <p:nvPr/>
          </p:nvSpPr>
          <p:spPr>
            <a:xfrm>
              <a:off x="5000625" y="4520009"/>
              <a:ext cx="1643063" cy="2357438"/>
            </a:xfrm>
            <a:prstGeom prst="roundRect">
              <a:avLst>
                <a:gd name="adj" fmla="val 9376"/>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l-GR"/>
            </a:p>
          </p:txBody>
        </p:sp>
        <p:pic>
          <p:nvPicPr>
            <p:cNvPr id="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75250" y="4651772"/>
              <a:ext cx="1285875" cy="2073275"/>
            </a:xfrm>
            <a:prstGeom prst="rect">
              <a:avLst/>
            </a:prstGeom>
            <a:ln>
              <a:noFill/>
            </a:ln>
            <a:effectLst>
              <a:outerShdw blurRad="292100" dist="139700" dir="2700000" algn="tl" rotWithShape="0">
                <a:srgbClr val="333333">
                  <a:alpha val="65000"/>
                </a:srgbClr>
              </a:outerShdw>
            </a:effectLst>
          </p:spPr>
        </p:pic>
        <p:sp>
          <p:nvSpPr>
            <p:cNvPr id="8" name="7 - Οδοντωτό δεξιό βέλος"/>
            <p:cNvSpPr/>
            <p:nvPr/>
          </p:nvSpPr>
          <p:spPr>
            <a:xfrm>
              <a:off x="4409442" y="6474718"/>
              <a:ext cx="1000132" cy="332596"/>
            </a:xfrm>
            <a:prstGeom prst="notched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l-GR"/>
            </a:p>
          </p:txBody>
        </p:sp>
        <p:sp>
          <p:nvSpPr>
            <p:cNvPr id="10" name="9 - Στρογγυλεμένο ορθογώνιο"/>
            <p:cNvSpPr/>
            <p:nvPr/>
          </p:nvSpPr>
          <p:spPr>
            <a:xfrm>
              <a:off x="3337872" y="6500596"/>
              <a:ext cx="1764000" cy="285752"/>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l-GR" sz="1400" b="1" dirty="0">
                  <a:effectLst>
                    <a:outerShdw blurRad="38100" dist="38100" dir="2700000" algn="tl">
                      <a:srgbClr val="000000">
                        <a:alpha val="43137"/>
                      </a:srgbClr>
                    </a:outerShdw>
                  </a:effectLst>
                </a:rPr>
                <a:t>Επιμήκης</a:t>
              </a:r>
            </a:p>
          </p:txBody>
        </p:sp>
        <p:sp>
          <p:nvSpPr>
            <p:cNvPr id="12" name="11 - Οδοντωτό δεξιό βέλος"/>
            <p:cNvSpPr/>
            <p:nvPr/>
          </p:nvSpPr>
          <p:spPr>
            <a:xfrm>
              <a:off x="3909376" y="6188966"/>
              <a:ext cx="1500198" cy="291430"/>
            </a:xfrm>
            <a:prstGeom prst="notched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l-GR"/>
            </a:p>
          </p:txBody>
        </p:sp>
        <p:sp>
          <p:nvSpPr>
            <p:cNvPr id="13" name="12 - Στρογγυλεμένο ορθογώνιο"/>
            <p:cNvSpPr/>
            <p:nvPr/>
          </p:nvSpPr>
          <p:spPr>
            <a:xfrm>
              <a:off x="3337872" y="6188966"/>
              <a:ext cx="1764000" cy="2857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l-GR" sz="1400" b="1" dirty="0">
                  <a:effectLst>
                    <a:outerShdw blurRad="38100" dist="38100" dir="2700000" algn="tl">
                      <a:srgbClr val="000000">
                        <a:alpha val="43137"/>
                      </a:srgbClr>
                    </a:outerShdw>
                  </a:effectLst>
                </a:rPr>
                <a:t>Κυκλοτερής</a:t>
              </a:r>
            </a:p>
          </p:txBody>
        </p:sp>
        <p:grpSp>
          <p:nvGrpSpPr>
            <p:cNvPr id="3" name="Ομάδα 2"/>
            <p:cNvGrpSpPr/>
            <p:nvPr/>
          </p:nvGrpSpPr>
          <p:grpSpPr>
            <a:xfrm>
              <a:off x="1500189" y="3861048"/>
              <a:ext cx="2719683" cy="2952328"/>
              <a:chOff x="1500188" y="3126184"/>
              <a:chExt cx="3500437" cy="3759200"/>
            </a:xfrm>
          </p:grpSpPr>
          <p:sp>
            <p:nvSpPr>
              <p:cNvPr id="6" name="5 - Στρογγυλεμένο ορθογώνιο"/>
              <p:cNvSpPr/>
              <p:nvPr/>
            </p:nvSpPr>
            <p:spPr>
              <a:xfrm>
                <a:off x="1500188" y="3126184"/>
                <a:ext cx="2643187" cy="3759200"/>
              </a:xfrm>
              <a:prstGeom prst="roundRect">
                <a:avLst>
                  <a:gd name="adj" fmla="val 9376"/>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l-GR"/>
              </a:p>
            </p:txBody>
          </p:sp>
          <p:pic>
            <p:nvPicPr>
              <p:cNvPr id="25610" name="Picture 5"/>
              <p:cNvPicPr>
                <a:picLocks noChangeAspect="1" noChangeArrowheads="1"/>
              </p:cNvPicPr>
              <p:nvPr/>
            </p:nvPicPr>
            <p:blipFill>
              <a:blip r:embed="rId4" cstate="print">
                <a:clrChange>
                  <a:clrFrom>
                    <a:srgbClr val="180EF6"/>
                  </a:clrFrom>
                  <a:clrTo>
                    <a:srgbClr val="180EF6">
                      <a:alpha val="0"/>
                    </a:srgbClr>
                  </a:clrTo>
                </a:clrChange>
              </a:blip>
              <a:srcRect/>
              <a:stretch>
                <a:fillRect/>
              </a:stretch>
            </p:blipFill>
            <p:spPr bwMode="auto">
              <a:xfrm>
                <a:off x="1900238" y="3305572"/>
                <a:ext cx="1849437" cy="3214687"/>
              </a:xfrm>
              <a:prstGeom prst="rect">
                <a:avLst/>
              </a:prstGeom>
              <a:noFill/>
              <a:ln w="9525">
                <a:noFill/>
                <a:miter lim="800000"/>
                <a:headEnd/>
                <a:tailEnd/>
              </a:ln>
            </p:spPr>
          </p:pic>
          <p:sp>
            <p:nvSpPr>
              <p:cNvPr id="14" name="13 - Πλαίσιο"/>
              <p:cNvSpPr/>
              <p:nvPr/>
            </p:nvSpPr>
            <p:spPr>
              <a:xfrm>
                <a:off x="3071813" y="5562997"/>
                <a:ext cx="214312" cy="285750"/>
              </a:xfrm>
              <a:prstGeom prst="frame">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l-GR">
                  <a:solidFill>
                    <a:schemeClr val="tx1"/>
                  </a:solidFill>
                </a:endParaRPr>
              </a:p>
            </p:txBody>
          </p:sp>
          <p:cxnSp>
            <p:nvCxnSpPr>
              <p:cNvPr id="15" name="14 - Ευθύγραμμο βέλος σύνδεσης"/>
              <p:cNvCxnSpPr>
                <a:endCxn id="5" idx="1"/>
              </p:cNvCxnSpPr>
              <p:nvPr/>
            </p:nvCxnSpPr>
            <p:spPr>
              <a:xfrm flipV="1">
                <a:off x="3286125" y="5699522"/>
                <a:ext cx="1714500" cy="63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20" name="19 - Οδοντωτό δεξιό βέλος"/>
            <p:cNvSpPr/>
            <p:nvPr/>
          </p:nvSpPr>
          <p:spPr>
            <a:xfrm rot="10800000">
              <a:off x="5929322" y="6091650"/>
              <a:ext cx="1000132" cy="332596"/>
            </a:xfrm>
            <a:prstGeom prst="notchedRightArrow">
              <a:avLst/>
            </a:prstGeom>
            <a:solidFill>
              <a:srgbClr val="FFC00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l-GR"/>
            </a:p>
          </p:txBody>
        </p:sp>
        <p:sp>
          <p:nvSpPr>
            <p:cNvPr id="22" name="21 - Στρογγυλεμένο ορθογώνιο"/>
            <p:cNvSpPr/>
            <p:nvPr/>
          </p:nvSpPr>
          <p:spPr>
            <a:xfrm>
              <a:off x="6602840" y="6100276"/>
              <a:ext cx="1764000" cy="285752"/>
            </a:xfrm>
            <a:prstGeom prst="roundRect">
              <a:avLst/>
            </a:prstGeom>
            <a:solidFill>
              <a:srgbClr val="FFC00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l-GR" sz="1400" b="1" dirty="0">
                  <a:solidFill>
                    <a:schemeClr val="tx1"/>
                  </a:solidFill>
                  <a:effectLst>
                    <a:outerShdw blurRad="38100" dist="38100" dir="2700000" algn="tl">
                      <a:srgbClr val="000000">
                        <a:alpha val="43137"/>
                      </a:srgbClr>
                    </a:outerShdw>
                  </a:effectLst>
                </a:rPr>
                <a:t>Ν.Π. </a:t>
              </a:r>
              <a:r>
                <a:rPr lang="el-GR" sz="1400" b="1" dirty="0" err="1">
                  <a:solidFill>
                    <a:schemeClr val="tx1"/>
                  </a:solidFill>
                  <a:effectLst>
                    <a:outerShdw blurRad="38100" dist="38100" dir="2700000" algn="tl">
                      <a:srgbClr val="000000">
                        <a:alpha val="43137"/>
                      </a:srgbClr>
                    </a:outerShdw>
                  </a:effectLst>
                </a:rPr>
                <a:t>Auerbach</a:t>
              </a:r>
              <a:endParaRPr lang="el-GR" sz="1400" b="1" dirty="0">
                <a:solidFill>
                  <a:schemeClr val="tx1"/>
                </a:solidFill>
                <a:effectLst>
                  <a:outerShdw blurRad="38100" dist="38100" dir="2700000" algn="tl">
                    <a:srgbClr val="000000">
                      <a:alpha val="43137"/>
                    </a:srgbClr>
                  </a:outerShdw>
                </a:effectLst>
              </a:endParaRPr>
            </a:p>
          </p:txBody>
        </p:sp>
      </p:grpSp>
      <p:sp>
        <p:nvSpPr>
          <p:cNvPr id="2" name="Τίτλος 1"/>
          <p:cNvSpPr>
            <a:spLocks noGrp="1"/>
          </p:cNvSpPr>
          <p:nvPr>
            <p:ph type="title"/>
          </p:nvPr>
        </p:nvSpPr>
        <p:spPr/>
        <p:txBody>
          <a:bodyPr/>
          <a:lstStyle/>
          <a:p>
            <a:r>
              <a:rPr lang="el-GR" dirty="0"/>
              <a:t>Μυϊκός χιτώνας</a:t>
            </a:r>
          </a:p>
        </p:txBody>
      </p:sp>
    </p:spTree>
    <p:extLst>
      <p:ext uri="{BB962C8B-B14F-4D97-AF65-F5344CB8AC3E}">
        <p14:creationId xmlns:p14="http://schemas.microsoft.com/office/powerpoint/2010/main" xmlns="" val="1559997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3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718580D-885E-4A03-B00D-33867A291271}" type="slidenum">
              <a:rPr lang="el-GR"/>
              <a:pPr fontAlgn="base">
                <a:spcBef>
                  <a:spcPct val="0"/>
                </a:spcBef>
                <a:spcAft>
                  <a:spcPct val="0"/>
                </a:spcAft>
              </a:pPr>
              <a:t>21</a:t>
            </a:fld>
            <a:endParaRPr lang="el-GR"/>
          </a:p>
        </p:txBody>
      </p:sp>
      <p:grpSp>
        <p:nvGrpSpPr>
          <p:cNvPr id="4" name="Ομάδα 3"/>
          <p:cNvGrpSpPr/>
          <p:nvPr/>
        </p:nvGrpSpPr>
        <p:grpSpPr>
          <a:xfrm>
            <a:off x="1876201" y="2928938"/>
            <a:ext cx="5072063" cy="3000375"/>
            <a:chOff x="1714500" y="2928938"/>
            <a:chExt cx="5072063" cy="3000375"/>
          </a:xfrm>
        </p:grpSpPr>
        <p:sp>
          <p:nvSpPr>
            <p:cNvPr id="16" name="15 - Στρογγυλεμένο ορθογώνιο"/>
            <p:cNvSpPr/>
            <p:nvPr/>
          </p:nvSpPr>
          <p:spPr>
            <a:xfrm>
              <a:off x="1714500" y="2928938"/>
              <a:ext cx="5072063" cy="3000375"/>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l-GR"/>
            </a:p>
          </p:txBody>
        </p:sp>
        <p:pic>
          <p:nvPicPr>
            <p:cNvPr id="26631" name="Picture 4"/>
            <p:cNvPicPr>
              <a:picLocks noChangeAspect="1" noChangeArrowheads="1"/>
            </p:cNvPicPr>
            <p:nvPr/>
          </p:nvPicPr>
          <p:blipFill>
            <a:blip r:embed="rId2" cstate="print">
              <a:clrChange>
                <a:clrFrom>
                  <a:srgbClr val="180EF6"/>
                </a:clrFrom>
                <a:clrTo>
                  <a:srgbClr val="180EF6">
                    <a:alpha val="0"/>
                  </a:srgbClr>
                </a:clrTo>
              </a:clrChange>
            </a:blip>
            <a:srcRect/>
            <a:stretch>
              <a:fillRect/>
            </a:stretch>
          </p:blipFill>
          <p:spPr bwMode="auto">
            <a:xfrm>
              <a:off x="3714750" y="3357563"/>
              <a:ext cx="2217738" cy="2152650"/>
            </a:xfrm>
            <a:prstGeom prst="rect">
              <a:avLst/>
            </a:prstGeom>
            <a:noFill/>
            <a:ln w="9525">
              <a:noFill/>
              <a:miter lim="800000"/>
              <a:headEnd/>
              <a:tailEnd/>
            </a:ln>
          </p:spPr>
        </p:pic>
        <p:sp>
          <p:nvSpPr>
            <p:cNvPr id="11" name="10 - Οδοντωτό δεξιό βέλος"/>
            <p:cNvSpPr/>
            <p:nvPr/>
          </p:nvSpPr>
          <p:spPr>
            <a:xfrm>
              <a:off x="3214678" y="4572008"/>
              <a:ext cx="1000132" cy="332596"/>
            </a:xfrm>
            <a:prstGeom prst="notched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l-GR"/>
            </a:p>
          </p:txBody>
        </p:sp>
        <p:sp>
          <p:nvSpPr>
            <p:cNvPr id="12" name="11 - Στρογγυλεμένο ορθογώνιο"/>
            <p:cNvSpPr/>
            <p:nvPr/>
          </p:nvSpPr>
          <p:spPr>
            <a:xfrm>
              <a:off x="1928794" y="4511626"/>
              <a:ext cx="1764000" cy="428628"/>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l-GR" sz="1400" b="1" dirty="0">
                  <a:effectLst>
                    <a:outerShdw blurRad="38100" dist="38100" dir="2700000" algn="tl">
                      <a:srgbClr val="000000">
                        <a:alpha val="43137"/>
                      </a:srgbClr>
                    </a:outerShdw>
                  </a:effectLst>
                </a:rPr>
                <a:t>Γαστρεντερικός σωλήνας</a:t>
              </a:r>
            </a:p>
          </p:txBody>
        </p:sp>
        <p:sp>
          <p:nvSpPr>
            <p:cNvPr id="13" name="12 - Οδοντωτό δεξιό βέλος"/>
            <p:cNvSpPr/>
            <p:nvPr/>
          </p:nvSpPr>
          <p:spPr>
            <a:xfrm>
              <a:off x="2428860" y="3857628"/>
              <a:ext cx="1500198" cy="291430"/>
            </a:xfrm>
            <a:prstGeom prst="notchedRightArrow">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l-GR"/>
            </a:p>
          </p:txBody>
        </p:sp>
        <p:sp>
          <p:nvSpPr>
            <p:cNvPr id="14" name="13 - Στρογγυλεμένο ορθογώνιο"/>
            <p:cNvSpPr/>
            <p:nvPr/>
          </p:nvSpPr>
          <p:spPr>
            <a:xfrm>
              <a:off x="1928794" y="3857628"/>
              <a:ext cx="1764000" cy="285752"/>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l-GR" sz="1400" b="1" dirty="0">
                  <a:effectLst>
                    <a:outerShdw blurRad="38100" dist="38100" dir="2700000" algn="tl">
                      <a:srgbClr val="000000">
                        <a:alpha val="43137"/>
                      </a:srgbClr>
                    </a:outerShdw>
                  </a:effectLst>
                </a:rPr>
                <a:t>Ορογόνος</a:t>
              </a:r>
            </a:p>
          </p:txBody>
        </p:sp>
      </p:grpSp>
      <p:sp>
        <p:nvSpPr>
          <p:cNvPr id="2" name="Τίτλος 1"/>
          <p:cNvSpPr>
            <a:spLocks noGrp="1"/>
          </p:cNvSpPr>
          <p:nvPr>
            <p:ph type="title"/>
          </p:nvPr>
        </p:nvSpPr>
        <p:spPr/>
        <p:txBody>
          <a:bodyPr/>
          <a:lstStyle/>
          <a:p>
            <a:r>
              <a:rPr lang="el-GR" dirty="0"/>
              <a:t>Ορογόνος χιτώνας</a:t>
            </a:r>
          </a:p>
        </p:txBody>
      </p:sp>
      <p:sp>
        <p:nvSpPr>
          <p:cNvPr id="3" name="Θέση περιεχομένου 2"/>
          <p:cNvSpPr>
            <a:spLocks noGrp="1"/>
          </p:cNvSpPr>
          <p:nvPr>
            <p:ph idx="1"/>
          </p:nvPr>
        </p:nvSpPr>
        <p:spPr/>
        <p:txBody>
          <a:bodyPr/>
          <a:lstStyle/>
          <a:p>
            <a:r>
              <a:rPr lang="el-GR" dirty="0"/>
              <a:t>Ο ορογόνος αποτελεί το εξωτερικό προστατευτικό περίβλημα του γαστρεντερικού σωλήνα και αποτελείται από </a:t>
            </a:r>
            <a:r>
              <a:rPr lang="el-GR" dirty="0" err="1"/>
              <a:t>ανάγγειο</a:t>
            </a:r>
            <a:r>
              <a:rPr lang="el-GR" dirty="0"/>
              <a:t> συνδετικό ιστό και </a:t>
            </a:r>
            <a:r>
              <a:rPr lang="el-GR" dirty="0" err="1"/>
              <a:t>μονόστιβο</a:t>
            </a:r>
            <a:r>
              <a:rPr lang="el-GR" dirty="0"/>
              <a:t> κυβοειδές επιθήλιο.</a:t>
            </a:r>
          </a:p>
          <a:p>
            <a:endParaRPr lang="el-GR" dirty="0"/>
          </a:p>
        </p:txBody>
      </p:sp>
    </p:spTree>
    <p:extLst>
      <p:ext uri="{BB962C8B-B14F-4D97-AF65-F5344CB8AC3E}">
        <p14:creationId xmlns:p14="http://schemas.microsoft.com/office/powerpoint/2010/main" xmlns="" val="2082572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Εγκάρσια ανατομική εντερικού σωλήνα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pic>
        <p:nvPicPr>
          <p:cNvPr id="2050" name="Picture 2" descr="File:Layers of the GI Tract english.sv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640" y="1772816"/>
            <a:ext cx="6591300" cy="4229101"/>
          </a:xfrm>
          <a:prstGeom prst="rect">
            <a:avLst/>
          </a:prstGeom>
          <a:solidFill>
            <a:schemeClr val="bg1"/>
          </a:solidFill>
          <a:ln>
            <a:solidFill>
              <a:schemeClr val="tx1"/>
            </a:solidFill>
          </a:ln>
        </p:spPr>
      </p:pic>
      <p:sp>
        <p:nvSpPr>
          <p:cNvPr id="5" name="Rectangle 7"/>
          <p:cNvSpPr/>
          <p:nvPr/>
        </p:nvSpPr>
        <p:spPr>
          <a:xfrm>
            <a:off x="3214775" y="6027138"/>
            <a:ext cx="2825030"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Layers of the GI Tract </a:t>
            </a:r>
            <a:r>
              <a:rPr lang="en-US" sz="1200" dirty="0" err="1" smtClean="0">
                <a:latin typeface="+mn-lt"/>
                <a:hlinkClick r:id="rId4"/>
              </a:rPr>
              <a:t>english</a:t>
            </a:r>
            <a:r>
              <a:rPr lang="en-US" sz="1200" dirty="0" smtClean="0">
                <a:solidFill>
                  <a:schemeClr val="bg1">
                    <a:lumMod val="75000"/>
                  </a:schemeClr>
                </a:solidFill>
                <a:latin typeface="+mn-lt"/>
              </a:rPr>
              <a:t>”</a:t>
            </a:r>
            <a:r>
              <a:rPr lang="en-US" sz="1200" dirty="0" smtClean="0">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5" tooltip="User:Hazmat2"/>
              </a:rPr>
              <a:t>Hazmat2</a:t>
            </a:r>
            <a:r>
              <a:rPr lang="en-US" sz="1200" dirty="0" smtClean="0">
                <a:latin typeface="+mn-lt"/>
              </a:rPr>
              <a:t> </a:t>
            </a:r>
            <a:r>
              <a:rPr lang="el-GR" sz="1200" dirty="0" smtClean="0">
                <a:solidFill>
                  <a:schemeClr val="bg1">
                    <a:lumMod val="75000"/>
                  </a:schemeClr>
                </a:solidFill>
                <a:latin typeface="+mn-lt"/>
              </a:rPr>
              <a:t>διαθέσιμη με άδεια </a:t>
            </a:r>
            <a:r>
              <a:rPr lang="en-US" sz="1200" dirty="0">
                <a:latin typeface="+mn-lt"/>
                <a:hlinkClick r:id="rId6"/>
              </a:rPr>
              <a:t>CC BY-SA 3.0</a:t>
            </a:r>
            <a:endParaRPr lang="en-US" sz="1200" dirty="0">
              <a:latin typeface="+mn-lt"/>
            </a:endParaRPr>
          </a:p>
        </p:txBody>
      </p:sp>
    </p:spTree>
    <p:extLst>
      <p:ext uri="{BB962C8B-B14F-4D97-AF65-F5344CB8AC3E}">
        <p14:creationId xmlns:p14="http://schemas.microsoft.com/office/powerpoint/2010/main" xmlns="" val="2519455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251520" y="1185365"/>
            <a:ext cx="7920880" cy="2592288"/>
          </a:xfrm>
        </p:spPr>
        <p:txBody>
          <a:bodyPr>
            <a:normAutofit/>
          </a:bodyPr>
          <a:lstStyle/>
          <a:p>
            <a:r>
              <a:rPr lang="el-GR" sz="2100" dirty="0" smtClean="0"/>
              <a:t>Το </a:t>
            </a:r>
            <a:r>
              <a:rPr lang="el-GR" sz="2100" dirty="0"/>
              <a:t>δωδεκαδάκτυλο είναι το πιο βραχύ τμήμα του λεπτού εντέρου. Σε αυτό εισέρχεται η τροφή  με τη μορφή του χυλού μετά την επεξεργασία που έχει υποστεί στο στομάχι και εκβάλουν η χοληδόχος κύστη,  τα  χοληφόρα αγγεία και το πάγκρεας. </a:t>
            </a:r>
          </a:p>
          <a:p>
            <a:r>
              <a:rPr lang="el-GR" sz="2100" dirty="0" smtClean="0"/>
              <a:t>Στη </a:t>
            </a:r>
            <a:r>
              <a:rPr lang="el-GR" sz="2100" dirty="0"/>
              <a:t>νήστιδα γίνεται απορρόφηση λιπών, πρωτεϊνών και υδατανθράκων. </a:t>
            </a:r>
          </a:p>
        </p:txBody>
      </p:sp>
      <p:sp>
        <p:nvSpPr>
          <p:cNvPr id="32771" name="21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70BCE1EC-23E3-4D16-8236-D4240135FD66}" type="slidenum">
              <a:rPr lang="el-GR"/>
              <a:pPr fontAlgn="base">
                <a:spcBef>
                  <a:spcPct val="0"/>
                </a:spcBef>
                <a:spcAft>
                  <a:spcPct val="0"/>
                </a:spcAft>
              </a:pPr>
              <a:t>23</a:t>
            </a:fld>
            <a:endParaRPr lang="el-GR"/>
          </a:p>
        </p:txBody>
      </p:sp>
      <p:grpSp>
        <p:nvGrpSpPr>
          <p:cNvPr id="4" name="Ομάδα 3"/>
          <p:cNvGrpSpPr/>
          <p:nvPr/>
        </p:nvGrpSpPr>
        <p:grpSpPr>
          <a:xfrm>
            <a:off x="7603255" y="116632"/>
            <a:ext cx="1861377" cy="1877119"/>
            <a:chOff x="7603255" y="116632"/>
            <a:chExt cx="1861377" cy="1877119"/>
          </a:xfrm>
        </p:grpSpPr>
        <p:pic>
          <p:nvPicPr>
            <p:cNvPr id="32772" name="Picture 3"/>
            <p:cNvPicPr>
              <a:picLocks noChangeAspect="1" noChangeArrowheads="1"/>
            </p:cNvPicPr>
            <p:nvPr/>
          </p:nvPicPr>
          <p:blipFill>
            <a:blip r:embed="rId2" cstate="print">
              <a:clrChange>
                <a:clrFrom>
                  <a:srgbClr val="F8030E"/>
                </a:clrFrom>
                <a:clrTo>
                  <a:srgbClr val="F8030E">
                    <a:alpha val="0"/>
                  </a:srgbClr>
                </a:clrTo>
              </a:clrChange>
            </a:blip>
            <a:srcRect/>
            <a:stretch>
              <a:fillRect/>
            </a:stretch>
          </p:blipFill>
          <p:spPr bwMode="auto">
            <a:xfrm>
              <a:off x="7603255" y="116632"/>
              <a:ext cx="1861377" cy="1877119"/>
            </a:xfrm>
            <a:prstGeom prst="rect">
              <a:avLst/>
            </a:prstGeom>
            <a:noFill/>
            <a:ln w="9525">
              <a:noFill/>
              <a:miter lim="800000"/>
              <a:headEnd/>
              <a:tailEnd/>
            </a:ln>
          </p:spPr>
        </p:pic>
        <p:sp>
          <p:nvSpPr>
            <p:cNvPr id="10" name="9 - TextBox"/>
            <p:cNvSpPr txBox="1"/>
            <p:nvPr/>
          </p:nvSpPr>
          <p:spPr>
            <a:xfrm>
              <a:off x="8685926" y="685303"/>
              <a:ext cx="285750" cy="369888"/>
            </a:xfrm>
            <a:prstGeom prst="rect">
              <a:avLst/>
            </a:prstGeom>
            <a:noFill/>
          </p:spPr>
          <p:txBody>
            <a:bodyPr>
              <a:spAutoFit/>
            </a:bodyPr>
            <a:lstStyle/>
            <a:p>
              <a:pPr fontAlgn="auto">
                <a:spcBef>
                  <a:spcPts val="0"/>
                </a:spcBef>
                <a:spcAft>
                  <a:spcPts val="0"/>
                </a:spcAft>
                <a:defRPr/>
              </a:pPr>
              <a:r>
                <a:rPr lang="el-GR" b="1" dirty="0">
                  <a:effectLst>
                    <a:outerShdw blurRad="38100" dist="38100" dir="2700000" algn="tl">
                      <a:srgbClr val="000000">
                        <a:alpha val="43137"/>
                      </a:srgbClr>
                    </a:outerShdw>
                  </a:effectLst>
                  <a:latin typeface="+mn-lt"/>
                </a:rPr>
                <a:t>α</a:t>
              </a:r>
            </a:p>
          </p:txBody>
        </p:sp>
        <p:sp>
          <p:nvSpPr>
            <p:cNvPr id="11" name="10 - TextBox"/>
            <p:cNvSpPr txBox="1"/>
            <p:nvPr/>
          </p:nvSpPr>
          <p:spPr>
            <a:xfrm>
              <a:off x="7798813" y="1185365"/>
              <a:ext cx="285750" cy="369887"/>
            </a:xfrm>
            <a:prstGeom prst="rect">
              <a:avLst/>
            </a:prstGeom>
            <a:noFill/>
          </p:spPr>
          <p:txBody>
            <a:bodyPr>
              <a:spAutoFit/>
            </a:bodyPr>
            <a:lstStyle/>
            <a:p>
              <a:pPr fontAlgn="auto">
                <a:spcBef>
                  <a:spcPts val="0"/>
                </a:spcBef>
                <a:spcAft>
                  <a:spcPts val="0"/>
                </a:spcAft>
                <a:defRPr/>
              </a:pPr>
              <a:r>
                <a:rPr lang="el-GR" b="1" dirty="0">
                  <a:effectLst>
                    <a:outerShdw blurRad="38100" dist="38100" dir="2700000" algn="tl">
                      <a:srgbClr val="000000">
                        <a:alpha val="43137"/>
                      </a:srgbClr>
                    </a:outerShdw>
                  </a:effectLst>
                  <a:latin typeface="+mn-lt"/>
                </a:rPr>
                <a:t>β</a:t>
              </a:r>
            </a:p>
          </p:txBody>
        </p:sp>
      </p:grpSp>
      <p:grpSp>
        <p:nvGrpSpPr>
          <p:cNvPr id="32777" name="18 - Ομάδα"/>
          <p:cNvGrpSpPr>
            <a:grpSpLocks/>
          </p:cNvGrpSpPr>
          <p:nvPr/>
        </p:nvGrpSpPr>
        <p:grpSpPr bwMode="auto">
          <a:xfrm>
            <a:off x="305143" y="3632919"/>
            <a:ext cx="1571625" cy="2892425"/>
            <a:chOff x="214282" y="3732910"/>
            <a:chExt cx="1503914" cy="1953001"/>
          </a:xfrm>
        </p:grpSpPr>
        <p:pic>
          <p:nvPicPr>
            <p:cNvPr id="32778"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4282" y="4078391"/>
              <a:ext cx="1503914" cy="1214446"/>
            </a:xfrm>
            <a:prstGeom prst="rect">
              <a:avLst/>
            </a:prstGeom>
            <a:noFill/>
            <a:ln w="9525">
              <a:noFill/>
              <a:miter lim="800000"/>
              <a:headEnd/>
              <a:tailEnd/>
            </a:ln>
          </p:spPr>
        </p:pic>
        <p:sp>
          <p:nvSpPr>
            <p:cNvPr id="14" name="13 - Στρογγυλεμένο ορθογώνιο"/>
            <p:cNvSpPr/>
            <p:nvPr/>
          </p:nvSpPr>
          <p:spPr>
            <a:xfrm>
              <a:off x="214282" y="3732910"/>
              <a:ext cx="1500876" cy="92933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
          <p:nvSpPr>
            <p:cNvPr id="16" name="15 - TextBox"/>
            <p:cNvSpPr txBox="1"/>
            <p:nvPr/>
          </p:nvSpPr>
          <p:spPr>
            <a:xfrm>
              <a:off x="357078" y="5316105"/>
              <a:ext cx="1215284" cy="369806"/>
            </a:xfrm>
            <a:prstGeom prst="rect">
              <a:avLst/>
            </a:prstGeom>
            <a:noFill/>
          </p:spPr>
          <p:txBody>
            <a:bodyPr>
              <a:spAutoFit/>
            </a:bodyPr>
            <a:lstStyle/>
            <a:p>
              <a:pPr algn="ctr" fontAlgn="auto">
                <a:spcBef>
                  <a:spcPts val="0"/>
                </a:spcBef>
                <a:spcAft>
                  <a:spcPts val="0"/>
                </a:spcAft>
                <a:defRPr/>
              </a:pPr>
              <a:r>
                <a:rPr lang="el-GR" b="1" dirty="0">
                  <a:solidFill>
                    <a:srgbClr val="C00000"/>
                  </a:solidFill>
                  <a:effectLst>
                    <a:outerShdw blurRad="38100" dist="38100" dir="2700000" algn="tl">
                      <a:srgbClr val="000000">
                        <a:alpha val="43137"/>
                      </a:srgbClr>
                    </a:outerShdw>
                  </a:effectLst>
                  <a:latin typeface="+mn-lt"/>
                </a:rPr>
                <a:t>Ειλεός</a:t>
              </a:r>
            </a:p>
          </p:txBody>
        </p:sp>
        <p:sp>
          <p:nvSpPr>
            <p:cNvPr id="18" name="17 - TextBox"/>
            <p:cNvSpPr txBox="1"/>
            <p:nvPr/>
          </p:nvSpPr>
          <p:spPr>
            <a:xfrm>
              <a:off x="357078" y="3816518"/>
              <a:ext cx="1215284" cy="249378"/>
            </a:xfrm>
            <a:prstGeom prst="rect">
              <a:avLst/>
            </a:prstGeom>
            <a:noFill/>
          </p:spPr>
          <p:txBody>
            <a:bodyPr>
              <a:spAutoFit/>
            </a:bodyPr>
            <a:lstStyle/>
            <a:p>
              <a:pPr algn="ctr" fontAlgn="auto">
                <a:spcBef>
                  <a:spcPts val="0"/>
                </a:spcBef>
                <a:spcAft>
                  <a:spcPts val="0"/>
                </a:spcAft>
                <a:defRPr/>
              </a:pPr>
              <a:r>
                <a:rPr lang="el-GR" b="1" dirty="0">
                  <a:solidFill>
                    <a:schemeClr val="bg1"/>
                  </a:solidFill>
                  <a:effectLst>
                    <a:outerShdw blurRad="38100" dist="38100" dir="2700000" algn="tl">
                      <a:srgbClr val="000000">
                        <a:alpha val="43137"/>
                      </a:srgbClr>
                    </a:outerShdw>
                  </a:effectLst>
                  <a:latin typeface="+mn-lt"/>
                </a:rPr>
                <a:t>Νήστιδα</a:t>
              </a:r>
            </a:p>
          </p:txBody>
        </p:sp>
        <p:sp>
          <p:nvSpPr>
            <p:cNvPr id="15" name="14 - Στρογγυλεμένο ορθογώνιο"/>
            <p:cNvSpPr/>
            <p:nvPr/>
          </p:nvSpPr>
          <p:spPr>
            <a:xfrm>
              <a:off x="214282" y="4637593"/>
              <a:ext cx="1500876" cy="1000082"/>
            </a:xfrm>
            <a:prstGeom prst="roundRect">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l-GR"/>
            </a:p>
          </p:txBody>
        </p:sp>
      </p:grpSp>
      <p:sp>
        <p:nvSpPr>
          <p:cNvPr id="3" name="Τίτλος 2"/>
          <p:cNvSpPr>
            <a:spLocks noGrp="1"/>
          </p:cNvSpPr>
          <p:nvPr>
            <p:ph type="title"/>
          </p:nvPr>
        </p:nvSpPr>
        <p:spPr/>
        <p:txBody>
          <a:bodyPr/>
          <a:lstStyle/>
          <a:p>
            <a:r>
              <a:rPr lang="el-GR" dirty="0"/>
              <a:t>Λεπτό έντερο</a:t>
            </a:r>
          </a:p>
        </p:txBody>
      </p:sp>
      <p:sp>
        <p:nvSpPr>
          <p:cNvPr id="5" name="Ορθογώνιο 4"/>
          <p:cNvSpPr/>
          <p:nvPr/>
        </p:nvSpPr>
        <p:spPr>
          <a:xfrm>
            <a:off x="1869033" y="3507275"/>
            <a:ext cx="7311479" cy="3090077"/>
          </a:xfrm>
          <a:prstGeom prst="rect">
            <a:avLst/>
          </a:prstGeom>
        </p:spPr>
        <p:txBody>
          <a:bodyPr wrap="square">
            <a:spAutoFit/>
          </a:bodyPr>
          <a:lstStyle/>
          <a:p>
            <a:pPr marL="342900" lvl="0" indent="-342900" fontAlgn="auto">
              <a:lnSpc>
                <a:spcPct val="110000"/>
              </a:lnSpc>
              <a:spcBef>
                <a:spcPts val="1200"/>
              </a:spcBef>
              <a:spcAft>
                <a:spcPts val="0"/>
              </a:spcAft>
              <a:buFont typeface="Arial" pitchFamily="34" charset="0"/>
              <a:buChar char="•"/>
            </a:pPr>
            <a:r>
              <a:rPr lang="el-GR" sz="2100" dirty="0">
                <a:solidFill>
                  <a:prstClr val="white"/>
                </a:solidFill>
                <a:latin typeface="Calibri"/>
              </a:rPr>
              <a:t>Στο δωδεκαδάκτυλο και στη νήστιδα (ιδιαίτερα στο εγγύς τμήμα της) γίνεται η απορρόφηση του σιδήρου από τις τροφές, ο οποίος έχει προηγουμένως οξειδωθεί σε τρισθενή σίδηρο στο στομάχι.  </a:t>
            </a:r>
          </a:p>
          <a:p>
            <a:pPr marL="342900" lvl="0" indent="-342900" fontAlgn="auto">
              <a:lnSpc>
                <a:spcPct val="110000"/>
              </a:lnSpc>
              <a:spcBef>
                <a:spcPts val="1200"/>
              </a:spcBef>
              <a:spcAft>
                <a:spcPts val="0"/>
              </a:spcAft>
              <a:buFont typeface="Arial" pitchFamily="34" charset="0"/>
              <a:buChar char="•"/>
            </a:pPr>
            <a:r>
              <a:rPr lang="el-GR" sz="2100" dirty="0">
                <a:solidFill>
                  <a:prstClr val="white"/>
                </a:solidFill>
                <a:latin typeface="Calibri"/>
              </a:rPr>
              <a:t>Ο ειλεός, επιτελεί μερικές πιο ειδικευμένες λειτουργίες.  Εδώ, εκτός από την απορρόφηση των λιπών, πρωτεϊνών και υδατανθράκων, γίνεται η πρόσληψη των χολικών αλάτων, της βιταμίνης Β12 και των λιποδιαλυτών βιταμινών  Α, D, E και Κ. </a:t>
            </a:r>
          </a:p>
        </p:txBody>
      </p:sp>
    </p:spTree>
    <p:extLst>
      <p:ext uri="{BB962C8B-B14F-4D97-AF65-F5344CB8AC3E}">
        <p14:creationId xmlns:p14="http://schemas.microsoft.com/office/powerpoint/2010/main" xmlns="" val="1765648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descr="http://www.medicalfinals.co.uk/xrays/ScrubsAXR1_w640.jpg"/>
          <p:cNvPicPr>
            <a:picLocks noChangeAspect="1" noChangeArrowheads="1"/>
          </p:cNvPicPr>
          <p:nvPr/>
        </p:nvPicPr>
        <p:blipFill>
          <a:blip r:embed="rId2" cstate="print">
            <a:grayscl/>
          </a:blip>
          <a:srcRect/>
          <a:stretch>
            <a:fillRect/>
          </a:stretch>
        </p:blipFill>
        <p:spPr bwMode="auto">
          <a:xfrm>
            <a:off x="4248150" y="549275"/>
            <a:ext cx="4895850" cy="5937250"/>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sp>
        <p:nvSpPr>
          <p:cNvPr id="5" name="Τίτλος 4"/>
          <p:cNvSpPr>
            <a:spLocks noGrp="1"/>
          </p:cNvSpPr>
          <p:nvPr>
            <p:ph type="title"/>
          </p:nvPr>
        </p:nvSpPr>
        <p:spPr>
          <a:xfrm>
            <a:off x="61784" y="116632"/>
            <a:ext cx="9082215" cy="1368152"/>
          </a:xfrm>
        </p:spPr>
        <p:txBody>
          <a:bodyPr>
            <a:normAutofit/>
          </a:bodyPr>
          <a:lstStyle/>
          <a:p>
            <a:r>
              <a:rPr lang="el-GR" dirty="0"/>
              <a:t>Φυσιολογική α/α </a:t>
            </a:r>
            <a:r>
              <a:rPr lang="el-GR" dirty="0" smtClean="0"/>
              <a:t/>
            </a:r>
            <a:br>
              <a:rPr lang="el-GR" dirty="0" smtClean="0"/>
            </a:br>
            <a:r>
              <a:rPr lang="el-GR" dirty="0" smtClean="0"/>
              <a:t>κοιλίας</a:t>
            </a:r>
            <a:endParaRPr lang="el-GR" dirty="0"/>
          </a:p>
        </p:txBody>
      </p:sp>
    </p:spTree>
    <p:extLst>
      <p:ext uri="{BB962C8B-B14F-4D97-AF65-F5344CB8AC3E}">
        <p14:creationId xmlns:p14="http://schemas.microsoft.com/office/powerpoint/2010/main" xmlns="" val="1019053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179512" y="620688"/>
            <a:ext cx="8424936" cy="5256584"/>
          </a:xfrm>
        </p:spPr>
        <p:txBody>
          <a:bodyPr/>
          <a:lstStyle/>
          <a:p>
            <a:r>
              <a:rPr lang="el-GR" dirty="0" smtClean="0"/>
              <a:t>Τι βλέπετε παθολογικό?</a:t>
            </a:r>
          </a:p>
          <a:p>
            <a:r>
              <a:rPr lang="el-GR" dirty="0" smtClean="0"/>
              <a:t>Σε ποιό όργανο?</a:t>
            </a:r>
            <a:endParaRPr lang="en-US" dirty="0" smtClean="0"/>
          </a:p>
          <a:p>
            <a:endParaRPr lang="en-US" dirty="0" smtClean="0"/>
          </a:p>
        </p:txBody>
      </p:sp>
      <p:pic>
        <p:nvPicPr>
          <p:cNvPr id="51203" name="Picture 2" descr="AXR-5"/>
          <p:cNvPicPr>
            <a:picLocks noChangeAspect="1" noChangeArrowheads="1"/>
          </p:cNvPicPr>
          <p:nvPr/>
        </p:nvPicPr>
        <p:blipFill>
          <a:blip r:embed="rId2" cstate="print">
            <a:lum contrast="10000"/>
          </a:blip>
          <a:srcRect l="3439" r="4468"/>
          <a:stretch>
            <a:fillRect/>
          </a:stretch>
        </p:blipFill>
        <p:spPr bwMode="auto">
          <a:xfrm>
            <a:off x="3779912" y="260648"/>
            <a:ext cx="5184775" cy="6524625"/>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extLst>
      <p:ext uri="{BB962C8B-B14F-4D97-AF65-F5344CB8AC3E}">
        <p14:creationId xmlns:p14="http://schemas.microsoft.com/office/powerpoint/2010/main" xmlns="" val="1579436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179512" y="803883"/>
            <a:ext cx="3816226" cy="5256584"/>
          </a:xfrm>
        </p:spPr>
        <p:txBody>
          <a:bodyPr/>
          <a:lstStyle/>
          <a:p>
            <a:r>
              <a:rPr lang="el-GR" dirty="0" smtClean="0"/>
              <a:t>Τι βλέπετε παθολογικό?</a:t>
            </a:r>
          </a:p>
          <a:p>
            <a:endParaRPr lang="en-US" dirty="0" smtClean="0"/>
          </a:p>
        </p:txBody>
      </p:sp>
      <p:pic>
        <p:nvPicPr>
          <p:cNvPr id="52227" name="Picture 2" descr="AXR-7"/>
          <p:cNvPicPr>
            <a:picLocks noChangeAspect="1" noChangeArrowheads="1"/>
          </p:cNvPicPr>
          <p:nvPr/>
        </p:nvPicPr>
        <p:blipFill>
          <a:blip r:embed="rId2" cstate="print"/>
          <a:srcRect/>
          <a:stretch>
            <a:fillRect/>
          </a:stretch>
        </p:blipFill>
        <p:spPr bwMode="auto">
          <a:xfrm>
            <a:off x="3995738" y="260350"/>
            <a:ext cx="4762500" cy="6343650"/>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spTree>
    <p:extLst>
      <p:ext uri="{BB962C8B-B14F-4D97-AF65-F5344CB8AC3E}">
        <p14:creationId xmlns:p14="http://schemas.microsoft.com/office/powerpoint/2010/main" xmlns="" val="12404941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251520" y="692696"/>
            <a:ext cx="8424936" cy="5256584"/>
          </a:xfrm>
        </p:spPr>
        <p:txBody>
          <a:bodyPr/>
          <a:lstStyle/>
          <a:p>
            <a:r>
              <a:rPr lang="el-GR" dirty="0" smtClean="0"/>
              <a:t>Τι βλέπετε παθολογικό?</a:t>
            </a:r>
          </a:p>
          <a:p>
            <a:r>
              <a:rPr lang="el-GR" dirty="0" smtClean="0"/>
              <a:t>Σε ποιό όργανο?</a:t>
            </a:r>
            <a:endParaRPr lang="en-US" dirty="0" smtClean="0"/>
          </a:p>
        </p:txBody>
      </p:sp>
      <p:pic>
        <p:nvPicPr>
          <p:cNvPr id="53251" name="Picture 2" descr="Nottingham AXR-9"/>
          <p:cNvPicPr>
            <a:picLocks noChangeAspect="1" noChangeArrowheads="1"/>
          </p:cNvPicPr>
          <p:nvPr/>
        </p:nvPicPr>
        <p:blipFill>
          <a:blip r:embed="rId2" cstate="print"/>
          <a:srcRect/>
          <a:stretch>
            <a:fillRect/>
          </a:stretch>
        </p:blipFill>
        <p:spPr bwMode="auto">
          <a:xfrm>
            <a:off x="4067175" y="260350"/>
            <a:ext cx="4762500" cy="6353175"/>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spTree>
    <p:extLst>
      <p:ext uri="{BB962C8B-B14F-4D97-AF65-F5344CB8AC3E}">
        <p14:creationId xmlns:p14="http://schemas.microsoft.com/office/powerpoint/2010/main" xmlns="" val="2974660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251520" y="764704"/>
            <a:ext cx="8424936" cy="5256584"/>
          </a:xfrm>
        </p:spPr>
        <p:txBody>
          <a:bodyPr/>
          <a:lstStyle/>
          <a:p>
            <a:r>
              <a:rPr lang="el-GR" dirty="0" smtClean="0"/>
              <a:t>Τι βλέπετε παθολογικό?</a:t>
            </a:r>
          </a:p>
          <a:p>
            <a:r>
              <a:rPr lang="el-GR" dirty="0" smtClean="0"/>
              <a:t>Σε ποιό όργανο?</a:t>
            </a:r>
            <a:endParaRPr lang="en-US" dirty="0" smtClean="0"/>
          </a:p>
          <a:p>
            <a:endParaRPr lang="en-US" dirty="0" smtClean="0"/>
          </a:p>
        </p:txBody>
      </p:sp>
      <p:pic>
        <p:nvPicPr>
          <p:cNvPr id="54275" name="Picture 2" descr="Nottingham AXR-8"/>
          <p:cNvPicPr>
            <a:picLocks noChangeAspect="1" noChangeArrowheads="1"/>
          </p:cNvPicPr>
          <p:nvPr/>
        </p:nvPicPr>
        <p:blipFill>
          <a:blip r:embed="rId2" cstate="print">
            <a:lum bright="10000" contrast="20000"/>
            <a:grayscl/>
          </a:blip>
          <a:srcRect/>
          <a:stretch>
            <a:fillRect/>
          </a:stretch>
        </p:blipFill>
        <p:spPr bwMode="auto">
          <a:xfrm>
            <a:off x="4211960" y="316185"/>
            <a:ext cx="4762500" cy="6353175"/>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Tree>
    <p:extLst>
      <p:ext uri="{BB962C8B-B14F-4D97-AF65-F5344CB8AC3E}">
        <p14:creationId xmlns:p14="http://schemas.microsoft.com/office/powerpoint/2010/main" xmlns="" val="3772184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Στόμαχος - Αιμάτωση</a:t>
            </a:r>
            <a:endParaRPr lang="el-GR" dirty="0"/>
          </a:p>
        </p:txBody>
      </p:sp>
      <p:sp>
        <p:nvSpPr>
          <p:cNvPr id="5" name="Θέση περιεχομένου 4"/>
          <p:cNvSpPr>
            <a:spLocks noGrp="1"/>
          </p:cNvSpPr>
          <p:nvPr>
            <p:ph idx="1"/>
          </p:nvPr>
        </p:nvSpPr>
        <p:spPr>
          <a:xfrm>
            <a:off x="323528" y="1340768"/>
            <a:ext cx="8424936" cy="2088232"/>
          </a:xfrm>
        </p:spPr>
        <p:txBody>
          <a:bodyPr/>
          <a:lstStyle/>
          <a:p>
            <a:r>
              <a:rPr lang="el-GR" dirty="0"/>
              <a:t>Ο στόμαχος έχει πλούσια </a:t>
            </a:r>
            <a:r>
              <a:rPr lang="el-GR" dirty="0" smtClean="0"/>
              <a:t>αιμάτωση </a:t>
            </a:r>
            <a:r>
              <a:rPr lang="el-GR" dirty="0"/>
              <a:t>που προέρχεται από την ΔΕ </a:t>
            </a:r>
            <a:r>
              <a:rPr lang="el-GR" dirty="0" smtClean="0"/>
              <a:t>και </a:t>
            </a:r>
            <a:r>
              <a:rPr lang="el-GR" dirty="0"/>
              <a:t>ΑΡ γαστρική </a:t>
            </a:r>
            <a:r>
              <a:rPr lang="el-GR" dirty="0" smtClean="0"/>
              <a:t>αρτηρία, τη </a:t>
            </a:r>
            <a:r>
              <a:rPr lang="el-GR" dirty="0"/>
              <a:t>ΔΕ </a:t>
            </a:r>
            <a:r>
              <a:rPr lang="el-GR" dirty="0" smtClean="0"/>
              <a:t>και </a:t>
            </a:r>
            <a:r>
              <a:rPr lang="el-GR" dirty="0"/>
              <a:t>ΑΡ </a:t>
            </a:r>
            <a:r>
              <a:rPr lang="el-GR" dirty="0" err="1" smtClean="0"/>
              <a:t>γαστροεπιπλοική</a:t>
            </a:r>
            <a:r>
              <a:rPr lang="el-GR" dirty="0" smtClean="0"/>
              <a:t> </a:t>
            </a:r>
            <a:r>
              <a:rPr lang="el-GR" dirty="0"/>
              <a:t>αρτηρία </a:t>
            </a:r>
            <a:r>
              <a:rPr lang="el-GR" dirty="0" smtClean="0"/>
              <a:t>και </a:t>
            </a:r>
            <a:r>
              <a:rPr lang="el-GR" dirty="0"/>
              <a:t>τις βραχείες γαστρικές αρτηρίες</a:t>
            </a:r>
            <a:r>
              <a:rPr lang="el-GR" dirty="0" smtClean="0"/>
              <a:t>.</a:t>
            </a:r>
          </a:p>
          <a:p>
            <a:r>
              <a:rPr lang="el-GR" dirty="0"/>
              <a:t>Οι φλέβες του στομάχου καταλήγουν στην πυλαία </a:t>
            </a:r>
            <a:r>
              <a:rPr lang="el-GR" dirty="0" smtClean="0"/>
              <a:t>φλέβα.</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grpSp>
        <p:nvGrpSpPr>
          <p:cNvPr id="10" name="Ομάδα 9"/>
          <p:cNvGrpSpPr/>
          <p:nvPr/>
        </p:nvGrpSpPr>
        <p:grpSpPr>
          <a:xfrm>
            <a:off x="179512" y="3356992"/>
            <a:ext cx="8876520" cy="2808312"/>
            <a:chOff x="179512" y="3356992"/>
            <a:chExt cx="8876520" cy="2808312"/>
          </a:xfrm>
        </p:grpSpPr>
        <p:pic>
          <p:nvPicPr>
            <p:cNvPr id="2050" name="Picture 2" descr="File:Stomach blood supply.sv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356992"/>
              <a:ext cx="8876520" cy="2808312"/>
            </a:xfrm>
            <a:prstGeom prst="rect">
              <a:avLst/>
            </a:prstGeom>
            <a:solidFill>
              <a:schemeClr val="bg1"/>
            </a:solidFill>
            <a:ln>
              <a:solidFill>
                <a:schemeClr val="tx1"/>
              </a:solidFill>
            </a:ln>
          </p:spPr>
        </p:pic>
        <p:sp>
          <p:nvSpPr>
            <p:cNvPr id="7" name="Ορθογώνιο 6"/>
            <p:cNvSpPr/>
            <p:nvPr/>
          </p:nvSpPr>
          <p:spPr>
            <a:xfrm>
              <a:off x="611560" y="3429000"/>
              <a:ext cx="2170659" cy="369332"/>
            </a:xfrm>
            <a:prstGeom prst="rect">
              <a:avLst/>
            </a:prstGeom>
            <a:solidFill>
              <a:schemeClr val="bg1"/>
            </a:solidFill>
            <a:ln>
              <a:solidFill>
                <a:schemeClr val="tx1"/>
              </a:solidFill>
            </a:ln>
          </p:spPr>
          <p:txBody>
            <a:bodyPr wrap="none">
              <a:spAutoFit/>
            </a:bodyPr>
            <a:lstStyle/>
            <a:p>
              <a:r>
                <a:rPr lang="el-GR" dirty="0">
                  <a:latin typeface="+mn-lt"/>
                </a:rPr>
                <a:t>ΑΡ γαστρική αρτηρία</a:t>
              </a:r>
            </a:p>
          </p:txBody>
        </p:sp>
        <p:sp>
          <p:nvSpPr>
            <p:cNvPr id="8" name="Ορθογώνιο 7"/>
            <p:cNvSpPr/>
            <p:nvPr/>
          </p:nvSpPr>
          <p:spPr>
            <a:xfrm>
              <a:off x="611560" y="4509120"/>
              <a:ext cx="2161041" cy="369332"/>
            </a:xfrm>
            <a:prstGeom prst="rect">
              <a:avLst/>
            </a:prstGeom>
            <a:solidFill>
              <a:schemeClr val="bg1"/>
            </a:solidFill>
            <a:ln>
              <a:solidFill>
                <a:schemeClr val="tx1"/>
              </a:solidFill>
            </a:ln>
          </p:spPr>
          <p:txBody>
            <a:bodyPr wrap="none">
              <a:spAutoFit/>
            </a:bodyPr>
            <a:lstStyle/>
            <a:p>
              <a:r>
                <a:rPr lang="el-GR" dirty="0">
                  <a:latin typeface="+mn-lt"/>
                </a:rPr>
                <a:t>ΔΕ </a:t>
              </a:r>
              <a:r>
                <a:rPr lang="el-GR" dirty="0" smtClean="0">
                  <a:latin typeface="+mn-lt"/>
                </a:rPr>
                <a:t>γαστρική </a:t>
              </a:r>
              <a:r>
                <a:rPr lang="el-GR" dirty="0">
                  <a:latin typeface="+mn-lt"/>
                </a:rPr>
                <a:t>αρτηρία</a:t>
              </a:r>
            </a:p>
          </p:txBody>
        </p:sp>
        <p:sp>
          <p:nvSpPr>
            <p:cNvPr id="9" name="Ορθογώνιο 8"/>
            <p:cNvSpPr/>
            <p:nvPr/>
          </p:nvSpPr>
          <p:spPr>
            <a:xfrm>
              <a:off x="6660232" y="5013176"/>
              <a:ext cx="2304256" cy="646331"/>
            </a:xfrm>
            <a:prstGeom prst="rect">
              <a:avLst/>
            </a:prstGeom>
            <a:solidFill>
              <a:schemeClr val="bg1"/>
            </a:solidFill>
            <a:ln>
              <a:solidFill>
                <a:schemeClr val="tx1"/>
              </a:solidFill>
            </a:ln>
          </p:spPr>
          <p:txBody>
            <a:bodyPr wrap="square">
              <a:spAutoFit/>
            </a:bodyPr>
            <a:lstStyle/>
            <a:p>
              <a:r>
                <a:rPr lang="el-GR" dirty="0">
                  <a:latin typeface="+mn-lt"/>
                </a:rPr>
                <a:t>ΑΡ </a:t>
              </a:r>
              <a:r>
                <a:rPr lang="el-GR" dirty="0" err="1" smtClean="0">
                  <a:latin typeface="+mn-lt"/>
                </a:rPr>
                <a:t>γαστροεπιπλοική</a:t>
              </a:r>
              <a:r>
                <a:rPr lang="el-GR" dirty="0" smtClean="0">
                  <a:latin typeface="+mn-lt"/>
                </a:rPr>
                <a:t> </a:t>
              </a:r>
              <a:r>
                <a:rPr lang="el-GR" dirty="0">
                  <a:latin typeface="+mn-lt"/>
                </a:rPr>
                <a:t>αρτηρία </a:t>
              </a:r>
            </a:p>
          </p:txBody>
        </p:sp>
        <p:sp>
          <p:nvSpPr>
            <p:cNvPr id="13" name="Ορθογώνιο 12"/>
            <p:cNvSpPr/>
            <p:nvPr/>
          </p:nvSpPr>
          <p:spPr>
            <a:xfrm>
              <a:off x="323528" y="5485774"/>
              <a:ext cx="2520280" cy="646331"/>
            </a:xfrm>
            <a:prstGeom prst="rect">
              <a:avLst/>
            </a:prstGeom>
            <a:solidFill>
              <a:schemeClr val="bg1"/>
            </a:solidFill>
            <a:ln>
              <a:solidFill>
                <a:schemeClr val="tx1"/>
              </a:solidFill>
            </a:ln>
          </p:spPr>
          <p:txBody>
            <a:bodyPr wrap="square">
              <a:spAutoFit/>
            </a:bodyPr>
            <a:lstStyle/>
            <a:p>
              <a:r>
                <a:rPr lang="el-GR" dirty="0" smtClean="0">
                  <a:latin typeface="+mn-lt"/>
                </a:rPr>
                <a:t>ΔΕ </a:t>
              </a:r>
              <a:r>
                <a:rPr lang="el-GR" dirty="0" err="1" smtClean="0">
                  <a:latin typeface="+mn-lt"/>
                </a:rPr>
                <a:t>γαστροεπιπλοική</a:t>
              </a:r>
              <a:r>
                <a:rPr lang="el-GR" dirty="0" smtClean="0">
                  <a:latin typeface="+mn-lt"/>
                </a:rPr>
                <a:t> </a:t>
              </a:r>
              <a:r>
                <a:rPr lang="el-GR" dirty="0">
                  <a:latin typeface="+mn-lt"/>
                </a:rPr>
                <a:t>αρτηρία </a:t>
              </a:r>
            </a:p>
          </p:txBody>
        </p:sp>
      </p:grpSp>
      <p:sp>
        <p:nvSpPr>
          <p:cNvPr id="15" name="Rectangle 7"/>
          <p:cNvSpPr/>
          <p:nvPr/>
        </p:nvSpPr>
        <p:spPr>
          <a:xfrm>
            <a:off x="2503039" y="6165304"/>
            <a:ext cx="4229466"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3"/>
              </a:rPr>
              <a:t>Stomach blood </a:t>
            </a:r>
            <a:r>
              <a:rPr lang="en-US" sz="1200" dirty="0" smtClean="0">
                <a:latin typeface="+mn-lt"/>
                <a:hlinkClick r:id="rId3"/>
              </a:rPr>
              <a:t>supply</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4" tooltip="User:Igno2"/>
              </a:rPr>
              <a:t>Igno2</a:t>
            </a:r>
            <a:r>
              <a:rPr lang="en-US" sz="1200" dirty="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2220866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err="1" smtClean="0"/>
              <a:t>Τομογραφικές</a:t>
            </a:r>
            <a:r>
              <a:rPr lang="el-GR" dirty="0" smtClean="0"/>
              <a:t> τεχνικές απεικόνισης </a:t>
            </a:r>
            <a:endParaRPr lang="el-GR" dirty="0"/>
          </a:p>
        </p:txBody>
      </p:sp>
      <p:sp>
        <p:nvSpPr>
          <p:cNvPr id="3" name="Content Placeholder 2"/>
          <p:cNvSpPr>
            <a:spLocks noGrp="1"/>
          </p:cNvSpPr>
          <p:nvPr>
            <p:ph idx="1"/>
          </p:nvPr>
        </p:nvSpPr>
        <p:spPr/>
        <p:txBody>
          <a:bodyPr/>
          <a:lstStyle/>
          <a:p>
            <a:r>
              <a:rPr lang="el-GR" dirty="0" smtClean="0"/>
              <a:t>Παραδοσιακά οι τομογραφικές τεχνικές δεν θεωρούνται ότι απεικονίζουν ικανοποιητικά τον πεπτικό σωλήνα.</a:t>
            </a:r>
          </a:p>
          <a:p>
            <a:r>
              <a:rPr lang="el-GR" dirty="0" smtClean="0"/>
              <a:t>Πιο πρόσφατα όμως έχουν αναδειχθεί οι σημαντικές ικανότητες των μεθόδων αυτών με την προϋπόθεση ότι θα εφαρμοσθούν σωστά τα πρωτόκολλα απεικόνισης (σκιαγράφηση, διάταση).</a:t>
            </a:r>
            <a:endParaRPr lang="en-US"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spTree>
    <p:extLst>
      <p:ext uri="{BB962C8B-B14F-4D97-AF65-F5344CB8AC3E}">
        <p14:creationId xmlns:p14="http://schemas.microsoft.com/office/powerpoint/2010/main" xmlns="" val="1166425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http://www.ultrasound-images.com/images/esophagus-1b.jpg"/>
          <p:cNvPicPr>
            <a:picLocks noChangeAspect="1" noChangeArrowheads="1"/>
          </p:cNvPicPr>
          <p:nvPr/>
        </p:nvPicPr>
        <p:blipFill>
          <a:blip r:embed="rId2" cstate="print"/>
          <a:srcRect/>
          <a:stretch>
            <a:fillRect/>
          </a:stretch>
        </p:blipFill>
        <p:spPr bwMode="auto">
          <a:xfrm>
            <a:off x="1043608" y="1196752"/>
            <a:ext cx="7164288" cy="5373216"/>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sp>
        <p:nvSpPr>
          <p:cNvPr id="5" name="Τίτλος 4"/>
          <p:cNvSpPr>
            <a:spLocks noGrp="1"/>
          </p:cNvSpPr>
          <p:nvPr>
            <p:ph type="title"/>
          </p:nvPr>
        </p:nvSpPr>
        <p:spPr/>
        <p:txBody>
          <a:bodyPr/>
          <a:lstStyle/>
          <a:p>
            <a:r>
              <a:rPr lang="el-GR" dirty="0"/>
              <a:t>Υ/Γ: Φυσιολογικός οισοφάγος</a:t>
            </a:r>
          </a:p>
        </p:txBody>
      </p:sp>
    </p:spTree>
    <p:extLst>
      <p:ext uri="{BB962C8B-B14F-4D97-AF65-F5344CB8AC3E}">
        <p14:creationId xmlns:p14="http://schemas.microsoft.com/office/powerpoint/2010/main" xmlns="" val="3902090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sp>
        <p:nvSpPr>
          <p:cNvPr id="5" name="Τίτλος 4"/>
          <p:cNvSpPr>
            <a:spLocks noGrp="1"/>
          </p:cNvSpPr>
          <p:nvPr>
            <p:ph type="title"/>
          </p:nvPr>
        </p:nvSpPr>
        <p:spPr/>
        <p:txBody>
          <a:bodyPr/>
          <a:lstStyle/>
          <a:p>
            <a:r>
              <a:rPr lang="el-GR" dirty="0"/>
              <a:t>Στομάχι – Ανατομία </a:t>
            </a:r>
          </a:p>
        </p:txBody>
      </p:sp>
      <p:sp>
        <p:nvSpPr>
          <p:cNvPr id="6" name="Θέση περιεχομένου 5"/>
          <p:cNvSpPr>
            <a:spLocks noGrp="1"/>
          </p:cNvSpPr>
          <p:nvPr>
            <p:ph idx="1"/>
          </p:nvPr>
        </p:nvSpPr>
        <p:spPr>
          <a:xfrm>
            <a:off x="323528" y="1340768"/>
            <a:ext cx="4032448" cy="5256584"/>
          </a:xfrm>
        </p:spPr>
        <p:txBody>
          <a:bodyPr>
            <a:normAutofit/>
          </a:bodyPr>
          <a:lstStyle/>
          <a:p>
            <a:r>
              <a:rPr lang="el-GR" dirty="0"/>
              <a:t>Αριστερά, άνω </a:t>
            </a:r>
            <a:r>
              <a:rPr lang="el-GR" dirty="0" smtClean="0"/>
              <a:t>κοιλία.</a:t>
            </a:r>
            <a:endParaRPr lang="el-GR" dirty="0"/>
          </a:p>
          <a:p>
            <a:r>
              <a:rPr lang="el-GR" dirty="0"/>
              <a:t>Επικοινωνία με </a:t>
            </a:r>
            <a:r>
              <a:rPr lang="el-GR" dirty="0" smtClean="0"/>
              <a:t>οισοφάγο και 12δάκτυλο.</a:t>
            </a:r>
            <a:endParaRPr lang="el-GR" dirty="0"/>
          </a:p>
          <a:p>
            <a:r>
              <a:rPr lang="el-GR" dirty="0"/>
              <a:t>Δύο </a:t>
            </a:r>
            <a:r>
              <a:rPr lang="el-GR" dirty="0" smtClean="0"/>
              <a:t>επιφάνειες: πρόσθια και οπίσθια.</a:t>
            </a:r>
            <a:endParaRPr lang="el-GR" dirty="0"/>
          </a:p>
          <a:p>
            <a:r>
              <a:rPr lang="el-GR" dirty="0"/>
              <a:t>Δύο </a:t>
            </a:r>
            <a:r>
              <a:rPr lang="el-GR" dirty="0" smtClean="0"/>
              <a:t>τόξα: </a:t>
            </a:r>
            <a:r>
              <a:rPr lang="el-GR" dirty="0"/>
              <a:t>έσω και </a:t>
            </a:r>
            <a:r>
              <a:rPr lang="el-GR" dirty="0" smtClean="0"/>
              <a:t>έξω.</a:t>
            </a:r>
            <a:endParaRPr lang="el-GR" dirty="0"/>
          </a:p>
          <a:p>
            <a:r>
              <a:rPr lang="el-GR" dirty="0" smtClean="0"/>
              <a:t>Διαιρείται σε:</a:t>
            </a:r>
            <a:endParaRPr lang="el-GR" dirty="0"/>
          </a:p>
          <a:p>
            <a:pPr lvl="1"/>
            <a:r>
              <a:rPr lang="el-GR" dirty="0" smtClean="0"/>
              <a:t>Θόλο.</a:t>
            </a:r>
            <a:endParaRPr lang="el-GR" dirty="0"/>
          </a:p>
          <a:p>
            <a:pPr lvl="1"/>
            <a:r>
              <a:rPr lang="el-GR" dirty="0" smtClean="0"/>
              <a:t>Σώμα.</a:t>
            </a:r>
            <a:endParaRPr lang="el-GR" dirty="0"/>
          </a:p>
          <a:p>
            <a:pPr lvl="1"/>
            <a:r>
              <a:rPr lang="el-GR" dirty="0"/>
              <a:t>Πυλωρικό </a:t>
            </a:r>
            <a:r>
              <a:rPr lang="el-GR" dirty="0" smtClean="0"/>
              <a:t>άντρο.</a:t>
            </a:r>
            <a:endParaRPr lang="el-GR" dirty="0"/>
          </a:p>
          <a:p>
            <a:endParaRPr lang="el-GR" dirty="0"/>
          </a:p>
        </p:txBody>
      </p:sp>
      <p:pic>
        <p:nvPicPr>
          <p:cNvPr id="1041" name="Picture 17" descr="File:2414 Stomach.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944" y="1196752"/>
            <a:ext cx="5018739" cy="331236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6960165" y="4551511"/>
            <a:ext cx="2220347"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2414 </a:t>
            </a:r>
            <a:r>
              <a:rPr lang="en-US" sz="1200" dirty="0" smtClean="0">
                <a:latin typeface="+mn-lt"/>
                <a:hlinkClick r:id="rId4"/>
              </a:rPr>
              <a:t>Stomach</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solidFill>
                  <a:schemeClr val="bg1">
                    <a:lumMod val="75000"/>
                  </a:schemeClr>
                </a:solidFill>
                <a:latin typeface="+mn-lt"/>
                <a:hlinkClick r:id="rId5" tooltip="User:CFCF"/>
              </a:rPr>
              <a:t>CFCF</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6"/>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207215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2" descr="http://www.ultrasound-images.com/images/congenital-hypertrophic-pyloric-stenosis-1a.jpg"/>
          <p:cNvPicPr>
            <a:picLocks noChangeAspect="1" noChangeArrowheads="1"/>
          </p:cNvPicPr>
          <p:nvPr/>
        </p:nvPicPr>
        <p:blipFill>
          <a:blip r:embed="rId2" cstate="print"/>
          <a:srcRect/>
          <a:stretch>
            <a:fillRect/>
          </a:stretch>
        </p:blipFill>
        <p:spPr bwMode="auto">
          <a:xfrm>
            <a:off x="1142957" y="1196752"/>
            <a:ext cx="7129463" cy="5346700"/>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sp>
        <p:nvSpPr>
          <p:cNvPr id="5" name="Τίτλος 4"/>
          <p:cNvSpPr>
            <a:spLocks noGrp="1"/>
          </p:cNvSpPr>
          <p:nvPr>
            <p:ph type="title"/>
          </p:nvPr>
        </p:nvSpPr>
        <p:spPr/>
        <p:txBody>
          <a:bodyPr>
            <a:normAutofit/>
          </a:bodyPr>
          <a:lstStyle/>
          <a:p>
            <a:r>
              <a:rPr lang="el-GR" dirty="0"/>
              <a:t>Πυλωρική στένωση σε </a:t>
            </a:r>
            <a:r>
              <a:rPr lang="el-GR" dirty="0" smtClean="0"/>
              <a:t>νεογνό Υ/Γ</a:t>
            </a:r>
            <a:endParaRPr lang="el-GR" dirty="0"/>
          </a:p>
        </p:txBody>
      </p:sp>
    </p:spTree>
    <p:extLst>
      <p:ext uri="{BB962C8B-B14F-4D97-AF65-F5344CB8AC3E}">
        <p14:creationId xmlns:p14="http://schemas.microsoft.com/office/powerpoint/2010/main" xmlns="" val="992667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p:txBody>
          <a:bodyPr/>
          <a:lstStyle/>
          <a:p>
            <a:r>
              <a:rPr lang="el-GR" dirty="0" smtClean="0"/>
              <a:t>Βαριούχο γεύμα</a:t>
            </a:r>
          </a:p>
          <a:p>
            <a:pPr lvl="1"/>
            <a:r>
              <a:rPr lang="el-GR" dirty="0" smtClean="0"/>
              <a:t>Θόλος </a:t>
            </a:r>
          </a:p>
          <a:p>
            <a:pPr lvl="1"/>
            <a:r>
              <a:rPr lang="el-GR" dirty="0" smtClean="0"/>
              <a:t>Σώμα</a:t>
            </a:r>
          </a:p>
          <a:p>
            <a:pPr lvl="1"/>
            <a:r>
              <a:rPr lang="el-GR" dirty="0" smtClean="0"/>
              <a:t>Πυλωρικό άντρο</a:t>
            </a:r>
          </a:p>
          <a:p>
            <a:pPr lvl="1"/>
            <a:r>
              <a:rPr lang="el-GR" dirty="0" smtClean="0"/>
              <a:t>12δάκτυλο</a:t>
            </a:r>
            <a:endParaRPr lang="en-US" dirty="0" smtClean="0"/>
          </a:p>
        </p:txBody>
      </p:sp>
      <p:pic>
        <p:nvPicPr>
          <p:cNvPr id="66563" name="Picture 4" descr="X-ray showing stomach with normal folded lining of the stomach and normal duodenum (first part of small bowel)"/>
          <p:cNvPicPr>
            <a:picLocks noChangeAspect="1" noChangeArrowheads="1"/>
          </p:cNvPicPr>
          <p:nvPr/>
        </p:nvPicPr>
        <p:blipFill>
          <a:blip r:embed="rId2" cstate="print">
            <a:lum contrast="20000"/>
          </a:blip>
          <a:srcRect/>
          <a:stretch>
            <a:fillRect/>
          </a:stretch>
        </p:blipFill>
        <p:spPr bwMode="auto">
          <a:xfrm>
            <a:off x="3995936" y="1412776"/>
            <a:ext cx="5049837" cy="5110162"/>
          </a:xfrm>
          <a:prstGeom prst="rect">
            <a:avLst/>
          </a:prstGeom>
          <a:noFill/>
          <a:ln w="9525">
            <a:solidFill>
              <a:schemeClr val="tx1"/>
            </a:solidFill>
            <a:miter lim="800000"/>
            <a:headEnd/>
            <a:tailEnd/>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sp>
        <p:nvSpPr>
          <p:cNvPr id="4" name="Τίτλος 3"/>
          <p:cNvSpPr>
            <a:spLocks noGrp="1"/>
          </p:cNvSpPr>
          <p:nvPr>
            <p:ph type="title"/>
          </p:nvPr>
        </p:nvSpPr>
        <p:spPr/>
        <p:txBody>
          <a:bodyPr/>
          <a:lstStyle/>
          <a:p>
            <a:r>
              <a:rPr lang="el-GR" dirty="0"/>
              <a:t>Φυσιολογικό στομάχι, 12δάκτυλο</a:t>
            </a:r>
          </a:p>
        </p:txBody>
      </p:sp>
    </p:spTree>
    <p:extLst>
      <p:ext uri="{BB962C8B-B14F-4D97-AF65-F5344CB8AC3E}">
        <p14:creationId xmlns:p14="http://schemas.microsoft.com/office/powerpoint/2010/main" xmlns="" val="771566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l-GR" dirty="0" err="1" smtClean="0">
                <a:ln>
                  <a:noFill/>
                </a:ln>
                <a:effectLst/>
              </a:rPr>
              <a:t>Διαφραγματοκήλη</a:t>
            </a:r>
            <a:r>
              <a:rPr lang="el-GR" dirty="0" smtClean="0">
                <a:ln>
                  <a:noFill/>
                </a:ln>
                <a:effectLst/>
              </a:rPr>
              <a:t> </a:t>
            </a:r>
            <a:r>
              <a:rPr lang="el-GR" sz="3000" b="0" dirty="0" smtClean="0">
                <a:ln>
                  <a:noFill/>
                </a:ln>
                <a:effectLst/>
              </a:rPr>
              <a:t>1/2</a:t>
            </a:r>
          </a:p>
        </p:txBody>
      </p:sp>
      <p:pic>
        <p:nvPicPr>
          <p:cNvPr id="125963" name="Picture 11" descr="336139-369510-6092"/>
          <p:cNvPicPr>
            <a:picLocks noChangeAspect="1" noChangeArrowheads="1"/>
          </p:cNvPicPr>
          <p:nvPr/>
        </p:nvPicPr>
        <p:blipFill>
          <a:blip r:embed="rId2" cstate="print"/>
          <a:srcRect/>
          <a:stretch>
            <a:fillRect/>
          </a:stretch>
        </p:blipFill>
        <p:spPr bwMode="auto">
          <a:xfrm>
            <a:off x="5303430" y="119573"/>
            <a:ext cx="3151833" cy="3392866"/>
          </a:xfrm>
          <a:prstGeom prst="rect">
            <a:avLst/>
          </a:prstGeom>
          <a:noFill/>
          <a:ln>
            <a:solidFill>
              <a:schemeClr val="tx1"/>
            </a:solidFill>
          </a:ln>
        </p:spPr>
      </p:pic>
      <p:pic>
        <p:nvPicPr>
          <p:cNvPr id="125965" name="Picture 13" descr="336139-369510-6093"/>
          <p:cNvPicPr>
            <a:picLocks noChangeAspect="1" noChangeArrowheads="1"/>
          </p:cNvPicPr>
          <p:nvPr/>
        </p:nvPicPr>
        <p:blipFill>
          <a:blip r:embed="rId3" cstate="print"/>
          <a:srcRect/>
          <a:stretch>
            <a:fillRect/>
          </a:stretch>
        </p:blipFill>
        <p:spPr bwMode="auto">
          <a:xfrm>
            <a:off x="345952" y="1196752"/>
            <a:ext cx="4514080" cy="4392488"/>
          </a:xfrm>
          <a:prstGeom prst="rect">
            <a:avLst/>
          </a:prstGeom>
          <a:noFill/>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pic>
        <p:nvPicPr>
          <p:cNvPr id="8194" name="Picture 2" descr="File:Hiatalhernia.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92080" y="3503949"/>
            <a:ext cx="3163183" cy="330942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ectangle 7"/>
          <p:cNvSpPr/>
          <p:nvPr/>
        </p:nvSpPr>
        <p:spPr>
          <a:xfrm>
            <a:off x="2931121" y="6351711"/>
            <a:ext cx="2720999"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5"/>
              </a:rPr>
              <a:t>Hiatalhernia</a:t>
            </a:r>
            <a:r>
              <a:rPr lang="el-GR" sz="1200" dirty="0" smtClean="0">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6" tooltip="User:Fran Rogers"/>
              </a:rPr>
              <a:t>Fran </a:t>
            </a:r>
            <a:r>
              <a:rPr lang="en-US" sz="1200" dirty="0" smtClean="0">
                <a:latin typeface="+mn-lt"/>
                <a:hlinkClick r:id="rId6" tooltip="User:Fran Rogers"/>
              </a:rPr>
              <a:t>Rogers</a:t>
            </a:r>
            <a:r>
              <a:rPr lang="el-GR" sz="1200" dirty="0" smtClean="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1317933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solidFill>
                  <a:prstClr val="white"/>
                </a:solidFill>
              </a:rPr>
              <a:t>Διαφραγματοκήλη</a:t>
            </a:r>
            <a:r>
              <a:rPr lang="el-GR" dirty="0">
                <a:solidFill>
                  <a:prstClr val="white"/>
                </a:solidFill>
              </a:rPr>
              <a:t> </a:t>
            </a:r>
            <a:r>
              <a:rPr lang="el-GR" sz="3000" b="0" dirty="0" smtClean="0">
                <a:solidFill>
                  <a:prstClr val="white"/>
                </a:solidFill>
              </a:rPr>
              <a:t>2/2</a:t>
            </a:r>
            <a:endParaRPr lang="el-GR" dirty="0"/>
          </a:p>
        </p:txBody>
      </p:sp>
      <p:pic>
        <p:nvPicPr>
          <p:cNvPr id="126981" name="Picture 5" descr="336139-369510-6090"/>
          <p:cNvPicPr>
            <a:picLocks noChangeAspect="1" noChangeArrowheads="1"/>
          </p:cNvPicPr>
          <p:nvPr/>
        </p:nvPicPr>
        <p:blipFill>
          <a:blip r:embed="rId2" cstate="print"/>
          <a:srcRect/>
          <a:stretch>
            <a:fillRect/>
          </a:stretch>
        </p:blipFill>
        <p:spPr bwMode="auto">
          <a:xfrm>
            <a:off x="5436096" y="3165026"/>
            <a:ext cx="3384550" cy="3298825"/>
          </a:xfrm>
          <a:prstGeom prst="rect">
            <a:avLst/>
          </a:prstGeom>
          <a:noFill/>
          <a:ln>
            <a:solidFill>
              <a:schemeClr val="tx1"/>
            </a:solidFill>
          </a:ln>
        </p:spPr>
      </p:pic>
      <p:pic>
        <p:nvPicPr>
          <p:cNvPr id="126983" name="Picture 7" descr="336139-369510-6097"/>
          <p:cNvPicPr>
            <a:picLocks noChangeAspect="1" noChangeArrowheads="1"/>
          </p:cNvPicPr>
          <p:nvPr/>
        </p:nvPicPr>
        <p:blipFill>
          <a:blip r:embed="rId3" cstate="print"/>
          <a:srcRect/>
          <a:stretch>
            <a:fillRect/>
          </a:stretch>
        </p:blipFill>
        <p:spPr bwMode="auto">
          <a:xfrm>
            <a:off x="5436096" y="476672"/>
            <a:ext cx="3384550" cy="2624137"/>
          </a:xfrm>
          <a:prstGeom prst="rect">
            <a:avLst/>
          </a:prstGeom>
          <a:noFill/>
          <a:ln>
            <a:solidFill>
              <a:schemeClr val="tx1"/>
            </a:solidFill>
          </a:ln>
        </p:spPr>
      </p:pic>
      <p:pic>
        <p:nvPicPr>
          <p:cNvPr id="126985" name="Picture 9" descr="336139-369510-6091"/>
          <p:cNvPicPr>
            <a:picLocks noChangeAspect="1" noChangeArrowheads="1"/>
          </p:cNvPicPr>
          <p:nvPr/>
        </p:nvPicPr>
        <p:blipFill>
          <a:blip r:embed="rId4" cstate="print"/>
          <a:srcRect/>
          <a:stretch>
            <a:fillRect/>
          </a:stretch>
        </p:blipFill>
        <p:spPr bwMode="auto">
          <a:xfrm>
            <a:off x="323528" y="1268760"/>
            <a:ext cx="4319711" cy="5291188"/>
          </a:xfrm>
          <a:prstGeom prst="rect">
            <a:avLst/>
          </a:prstGeom>
          <a:noFill/>
          <a:ln>
            <a:solidFill>
              <a:schemeClr val="tx1"/>
            </a:solidFill>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Tree>
    <p:extLst>
      <p:ext uri="{BB962C8B-B14F-4D97-AF65-F5344CB8AC3E}">
        <p14:creationId xmlns:p14="http://schemas.microsoft.com/office/powerpoint/2010/main" xmlns="" val="2085737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p:txBody>
          <a:bodyPr/>
          <a:lstStyle/>
          <a:p>
            <a:pPr algn="just"/>
            <a:r>
              <a:rPr lang="el-GR" dirty="0" smtClean="0"/>
              <a:t>Καλοήθεις όγκοι</a:t>
            </a:r>
          </a:p>
          <a:p>
            <a:pPr lvl="1" algn="just">
              <a:buFont typeface="Verdana" pitchFamily="34" charset="0"/>
              <a:buNone/>
            </a:pPr>
            <a:r>
              <a:rPr lang="el-GR" sz="2000" dirty="0" smtClean="0"/>
              <a:t>     </a:t>
            </a:r>
          </a:p>
          <a:p>
            <a:pPr lvl="1" algn="just">
              <a:buFont typeface="Verdana" pitchFamily="34" charset="0"/>
              <a:buNone/>
            </a:pPr>
            <a:endParaRPr lang="el-GR" sz="2000" dirty="0" smtClean="0"/>
          </a:p>
          <a:p>
            <a:pPr lvl="1" algn="just">
              <a:buFont typeface="Verdana" pitchFamily="34" charset="0"/>
              <a:buNone/>
            </a:pPr>
            <a:endParaRPr lang="el-GR" sz="2000" dirty="0" smtClean="0"/>
          </a:p>
          <a:p>
            <a:pPr lvl="1" algn="just">
              <a:buFont typeface="Verdana" pitchFamily="34" charset="0"/>
              <a:buNone/>
            </a:pPr>
            <a:endParaRPr lang="el-GR" sz="2000" dirty="0" smtClean="0"/>
          </a:p>
          <a:p>
            <a:pPr lvl="1" algn="just">
              <a:buFont typeface="Verdana" pitchFamily="34" charset="0"/>
              <a:buNone/>
            </a:pPr>
            <a:endParaRPr lang="el-GR" sz="2000" dirty="0" smtClean="0"/>
          </a:p>
          <a:p>
            <a:pPr lvl="1" algn="just">
              <a:buFont typeface="Verdana" pitchFamily="34" charset="0"/>
              <a:buNone/>
            </a:pPr>
            <a:endParaRPr lang="el-GR" dirty="0" smtClean="0"/>
          </a:p>
          <a:p>
            <a:pPr lvl="1">
              <a:buFont typeface="Verdana" pitchFamily="34" charset="0"/>
              <a:buNone/>
            </a:pPr>
            <a:endParaRPr lang="el-GR" dirty="0" smtClean="0"/>
          </a:p>
        </p:txBody>
      </p:sp>
      <p:pic>
        <p:nvPicPr>
          <p:cNvPr id="71683" name="Picture 36"/>
          <p:cNvPicPr>
            <a:picLocks noChangeAspect="1" noChangeArrowheads="1"/>
          </p:cNvPicPr>
          <p:nvPr/>
        </p:nvPicPr>
        <p:blipFill>
          <a:blip r:embed="rId2" cstate="print">
            <a:grayscl/>
          </a:blip>
          <a:srcRect/>
          <a:stretch>
            <a:fillRect/>
          </a:stretch>
        </p:blipFill>
        <p:spPr bwMode="auto">
          <a:xfrm>
            <a:off x="5940152" y="44624"/>
            <a:ext cx="3132137" cy="2652712"/>
          </a:xfrm>
          <a:prstGeom prst="rect">
            <a:avLst/>
          </a:prstGeom>
          <a:noFill/>
          <a:ln w="9525">
            <a:solidFill>
              <a:schemeClr val="tx1"/>
            </a:solidFill>
            <a:miter lim="800000"/>
            <a:headEnd/>
            <a:tailEnd/>
          </a:ln>
        </p:spPr>
      </p:pic>
      <p:pic>
        <p:nvPicPr>
          <p:cNvPr id="71684" name="Picture 2" descr="Figure 20:"/>
          <p:cNvPicPr>
            <a:picLocks noChangeAspect="1" noChangeArrowheads="1"/>
          </p:cNvPicPr>
          <p:nvPr/>
        </p:nvPicPr>
        <p:blipFill>
          <a:blip r:embed="rId3" cstate="print"/>
          <a:srcRect/>
          <a:stretch>
            <a:fillRect/>
          </a:stretch>
        </p:blipFill>
        <p:spPr bwMode="auto">
          <a:xfrm>
            <a:off x="4788024" y="2449613"/>
            <a:ext cx="3848100" cy="4191000"/>
          </a:xfrm>
          <a:prstGeom prst="rect">
            <a:avLst/>
          </a:prstGeom>
          <a:noFill/>
          <a:ln w="9525">
            <a:solidFill>
              <a:schemeClr val="tx1"/>
            </a:solidFill>
            <a:miter lim="800000"/>
            <a:headEnd/>
            <a:tailEnd/>
          </a:ln>
        </p:spPr>
      </p:pic>
      <p:pic>
        <p:nvPicPr>
          <p:cNvPr id="71686" name="Picture 6" descr="212"/>
          <p:cNvPicPr>
            <a:picLocks noChangeAspect="1" noChangeArrowheads="1"/>
          </p:cNvPicPr>
          <p:nvPr/>
        </p:nvPicPr>
        <p:blipFill>
          <a:blip r:embed="rId4" cstate="print"/>
          <a:srcRect/>
          <a:stretch>
            <a:fillRect/>
          </a:stretch>
        </p:blipFill>
        <p:spPr bwMode="auto">
          <a:xfrm>
            <a:off x="35496" y="3140968"/>
            <a:ext cx="4686300" cy="3467100"/>
          </a:xfrm>
          <a:prstGeom prst="rect">
            <a:avLst/>
          </a:prstGeom>
          <a:noFill/>
          <a:ln>
            <a:solidFill>
              <a:schemeClr val="tx1"/>
            </a:solidFill>
          </a:ln>
        </p:spPr>
      </p:pic>
      <p:sp>
        <p:nvSpPr>
          <p:cNvPr id="3" name="Θέση αριθμού διαφάνειας 2"/>
          <p:cNvSpPr>
            <a:spLocks noGrp="1"/>
          </p:cNvSpPr>
          <p:nvPr>
            <p:ph type="sldNum" sz="quarter" idx="12"/>
          </p:nvPr>
        </p:nvSpPr>
        <p:spPr>
          <a:xfrm>
            <a:off x="6830888" y="6448251"/>
            <a:ext cx="2133600" cy="365125"/>
          </a:xfrm>
        </p:spPr>
        <p:txBody>
          <a:bodyPr/>
          <a:lstStyle/>
          <a:p>
            <a:pPr>
              <a:defRPr/>
            </a:pPr>
            <a:fld id="{7E55E3B3-0445-4CFC-BED8-763D4409E61F}" type="slidenum">
              <a:rPr lang="el-GR" smtClean="0"/>
              <a:pPr>
                <a:defRPr/>
              </a:pPr>
              <a:t>36</a:t>
            </a:fld>
            <a:endParaRPr lang="el-GR"/>
          </a:p>
        </p:txBody>
      </p:sp>
      <p:sp>
        <p:nvSpPr>
          <p:cNvPr id="4" name="Τίτλος 3"/>
          <p:cNvSpPr>
            <a:spLocks noGrp="1"/>
          </p:cNvSpPr>
          <p:nvPr>
            <p:ph type="title"/>
          </p:nvPr>
        </p:nvSpPr>
        <p:spPr/>
        <p:txBody>
          <a:bodyPr/>
          <a:lstStyle/>
          <a:p>
            <a:r>
              <a:rPr lang="el-GR" dirty="0"/>
              <a:t>Στομάχι - Παθολογία</a:t>
            </a:r>
          </a:p>
        </p:txBody>
      </p:sp>
    </p:spTree>
    <p:extLst>
      <p:ext uri="{BB962C8B-B14F-4D97-AF65-F5344CB8AC3E}">
        <p14:creationId xmlns:p14="http://schemas.microsoft.com/office/powerpoint/2010/main" xmlns="" val="22698354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l-GR" dirty="0" smtClean="0">
                <a:ln>
                  <a:noFill/>
                </a:ln>
                <a:effectLst/>
              </a:rPr>
              <a:t>Καρκίνος στομάχου - ΥΤ</a:t>
            </a:r>
          </a:p>
        </p:txBody>
      </p:sp>
      <p:sp>
        <p:nvSpPr>
          <p:cNvPr id="129027" name="Rectangle 3"/>
          <p:cNvSpPr>
            <a:spLocks noGrp="1"/>
          </p:cNvSpPr>
          <p:nvPr>
            <p:ph idx="1"/>
          </p:nvPr>
        </p:nvSpPr>
        <p:spPr/>
        <p:txBody>
          <a:bodyPr/>
          <a:lstStyle/>
          <a:p>
            <a:r>
              <a:rPr lang="el-GR" dirty="0" smtClean="0"/>
              <a:t>Παρατηρείστε πόσο καλά φαίνεται το τοίχωμα του στομάχου </a:t>
            </a:r>
          </a:p>
          <a:p>
            <a:pPr lvl="1"/>
            <a:r>
              <a:rPr lang="el-GR" dirty="0" smtClean="0"/>
              <a:t>Νερό από το στόμα.</a:t>
            </a:r>
          </a:p>
          <a:p>
            <a:pPr lvl="1"/>
            <a:r>
              <a:rPr lang="el-GR" dirty="0" smtClean="0"/>
              <a:t>Καλή διάταση.</a:t>
            </a:r>
          </a:p>
          <a:p>
            <a:pPr lvl="1"/>
            <a:r>
              <a:rPr lang="el-GR" dirty="0" smtClean="0"/>
              <a:t>Ενδοφλέβιο σκιαγραφικό.</a:t>
            </a:r>
          </a:p>
        </p:txBody>
      </p:sp>
      <p:pic>
        <p:nvPicPr>
          <p:cNvPr id="129032" name="Picture 8" descr="336139-375384-3933"/>
          <p:cNvPicPr>
            <a:picLocks noChangeAspect="1" noChangeArrowheads="1"/>
          </p:cNvPicPr>
          <p:nvPr/>
        </p:nvPicPr>
        <p:blipFill>
          <a:blip r:embed="rId3" cstate="print"/>
          <a:srcRect/>
          <a:stretch>
            <a:fillRect/>
          </a:stretch>
        </p:blipFill>
        <p:spPr bwMode="auto">
          <a:xfrm>
            <a:off x="4424685" y="2800418"/>
            <a:ext cx="4719315" cy="4057582"/>
          </a:xfrm>
          <a:prstGeom prst="rect">
            <a:avLst/>
          </a:prstGeom>
          <a:noFill/>
          <a:ln>
            <a:solidFill>
              <a:schemeClr val="tx1"/>
            </a:solidFill>
          </a:ln>
        </p:spPr>
      </p:pic>
      <p:cxnSp>
        <p:nvCxnSpPr>
          <p:cNvPr id="10" name="Straight Arrow Connector 9"/>
          <p:cNvCxnSpPr/>
          <p:nvPr/>
        </p:nvCxnSpPr>
        <p:spPr>
          <a:xfrm flipV="1">
            <a:off x="6012160" y="4357210"/>
            <a:ext cx="1080120" cy="720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spTree>
    <p:extLst>
      <p:ext uri="{BB962C8B-B14F-4D97-AF65-F5344CB8AC3E}">
        <p14:creationId xmlns:p14="http://schemas.microsoft.com/office/powerpoint/2010/main" xmlns="" val="15973296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p:txBody>
          <a:bodyPr/>
          <a:lstStyle/>
          <a:p>
            <a:r>
              <a:rPr lang="el-GR" sz="2400" dirty="0" smtClean="0"/>
              <a:t>Νήστιδα</a:t>
            </a:r>
          </a:p>
          <a:p>
            <a:r>
              <a:rPr lang="el-GR" sz="2400" dirty="0" smtClean="0"/>
              <a:t>Ειλεός</a:t>
            </a:r>
            <a:endParaRPr lang="en-US" sz="24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sp>
        <p:nvSpPr>
          <p:cNvPr id="4" name="Τίτλος 3"/>
          <p:cNvSpPr>
            <a:spLocks noGrp="1"/>
          </p:cNvSpPr>
          <p:nvPr>
            <p:ph type="title"/>
          </p:nvPr>
        </p:nvSpPr>
        <p:spPr/>
        <p:txBody>
          <a:bodyPr/>
          <a:lstStyle/>
          <a:p>
            <a:r>
              <a:rPr lang="el-GR" dirty="0"/>
              <a:t>Λεπτό έντερο - Ανατομία</a:t>
            </a:r>
          </a:p>
        </p:txBody>
      </p:sp>
      <p:sp>
        <p:nvSpPr>
          <p:cNvPr id="7" name="Rectangle 7"/>
          <p:cNvSpPr/>
          <p:nvPr/>
        </p:nvSpPr>
        <p:spPr>
          <a:xfrm>
            <a:off x="1259632" y="5871051"/>
            <a:ext cx="2448272" cy="646331"/>
          </a:xfrm>
          <a:prstGeom prst="rect">
            <a:avLst/>
          </a:prstGeom>
        </p:spPr>
        <p:txBody>
          <a:bodyPr wrap="square">
            <a:spAutoFit/>
          </a:bodyPr>
          <a:lstStyle/>
          <a:p>
            <a:pPr algn="ctr"/>
            <a:r>
              <a:rPr lang="en-US" sz="1200" dirty="0" smtClean="0">
                <a:solidFill>
                  <a:prstClr val="white">
                    <a:lumMod val="75000"/>
                  </a:prstClr>
                </a:solidFill>
                <a:latin typeface="Calibri"/>
              </a:rPr>
              <a:t>“</a:t>
            </a:r>
            <a:r>
              <a:rPr lang="en-US" sz="1200" dirty="0">
                <a:solidFill>
                  <a:prstClr val="black"/>
                </a:solidFill>
                <a:latin typeface="Calibri"/>
                <a:hlinkClick r:id="rId2"/>
              </a:rPr>
              <a:t>Blausen 0817 </a:t>
            </a:r>
            <a:r>
              <a:rPr lang="en-US" sz="1200" dirty="0" err="1">
                <a:solidFill>
                  <a:prstClr val="black"/>
                </a:solidFill>
                <a:latin typeface="Calibri"/>
                <a:hlinkClick r:id="rId2"/>
              </a:rPr>
              <a:t>SmallIntestine</a:t>
            </a:r>
            <a:r>
              <a:rPr lang="en-US" sz="1200" dirty="0">
                <a:solidFill>
                  <a:prstClr val="black"/>
                </a:solidFill>
                <a:latin typeface="Calibri"/>
                <a:hlinkClick r:id="rId2"/>
              </a:rPr>
              <a:t> </a:t>
            </a:r>
            <a:r>
              <a:rPr lang="en-US" sz="1200" dirty="0" smtClean="0">
                <a:solidFill>
                  <a:prstClr val="black"/>
                </a:solidFill>
                <a:latin typeface="Calibri"/>
                <a:hlinkClick r:id="rId2"/>
              </a:rPr>
              <a:t>Anatomy</a:t>
            </a:r>
            <a:r>
              <a:rPr lang="en-US" sz="1200" dirty="0" smtClean="0">
                <a:solidFill>
                  <a:prstClr val="white">
                    <a:lumMod val="75000"/>
                  </a:prstClr>
                </a:solidFill>
                <a:latin typeface="Calibri"/>
              </a:rPr>
              <a:t>”, </a:t>
            </a:r>
            <a:r>
              <a:rPr lang="el-GR" sz="1200" dirty="0" smtClean="0">
                <a:solidFill>
                  <a:prstClr val="white">
                    <a:lumMod val="75000"/>
                  </a:prstClr>
                </a:solidFill>
                <a:latin typeface="Calibri"/>
              </a:rPr>
              <a:t>από</a:t>
            </a:r>
            <a:r>
              <a:rPr lang="en-US" sz="1200" dirty="0" smtClean="0">
                <a:solidFill>
                  <a:prstClr val="white">
                    <a:lumMod val="75000"/>
                  </a:prstClr>
                </a:solidFill>
                <a:latin typeface="Calibri"/>
              </a:rPr>
              <a:t> </a:t>
            </a:r>
            <a:r>
              <a:rPr lang="en-US" sz="1200" u="sng" dirty="0" err="1">
                <a:solidFill>
                  <a:prstClr val="black"/>
                </a:solidFill>
                <a:latin typeface="Calibri"/>
                <a:hlinkClick r:id="rId3" tooltip="User:BruceBlaus"/>
              </a:rPr>
              <a:t>BruceBlaus</a:t>
            </a:r>
            <a:r>
              <a:rPr lang="el-GR" sz="1200" dirty="0" smtClean="0">
                <a:solidFill>
                  <a:prstClr val="white">
                    <a:lumMod val="75000"/>
                  </a:prstClr>
                </a:solidFill>
                <a:latin typeface="Calibri"/>
              </a:rPr>
              <a:t> διαθέσιμο με άδεια </a:t>
            </a:r>
            <a:r>
              <a:rPr lang="en-US" sz="1200" dirty="0">
                <a:solidFill>
                  <a:prstClr val="white">
                    <a:lumMod val="75000"/>
                  </a:prstClr>
                </a:solidFill>
                <a:latin typeface="Calibri"/>
                <a:hlinkClick r:id="rId4"/>
              </a:rPr>
              <a:t>CC BY 3.0</a:t>
            </a:r>
            <a:endParaRPr lang="en-US" sz="1200" dirty="0">
              <a:solidFill>
                <a:prstClr val="white">
                  <a:lumMod val="75000"/>
                </a:prstClr>
              </a:solidFill>
              <a:latin typeface="Calibri"/>
            </a:endParaRPr>
          </a:p>
        </p:txBody>
      </p:sp>
      <p:grpSp>
        <p:nvGrpSpPr>
          <p:cNvPr id="8" name="Ομάδα 7"/>
          <p:cNvGrpSpPr/>
          <p:nvPr/>
        </p:nvGrpSpPr>
        <p:grpSpPr>
          <a:xfrm>
            <a:off x="3491880" y="980728"/>
            <a:ext cx="5544616" cy="5544616"/>
            <a:chOff x="1691680" y="1196752"/>
            <a:chExt cx="5544616" cy="5544616"/>
          </a:xfrm>
        </p:grpSpPr>
        <p:grpSp>
          <p:nvGrpSpPr>
            <p:cNvPr id="9" name="Ομάδα 8"/>
            <p:cNvGrpSpPr/>
            <p:nvPr/>
          </p:nvGrpSpPr>
          <p:grpSpPr>
            <a:xfrm>
              <a:off x="1691680" y="1196752"/>
              <a:ext cx="5544616" cy="5544616"/>
              <a:chOff x="1691680" y="1196752"/>
              <a:chExt cx="5544616" cy="5544616"/>
            </a:xfrm>
          </p:grpSpPr>
          <p:pic>
            <p:nvPicPr>
              <p:cNvPr id="11" name="Picture 2" descr="File:Blausen 0817 SmallIntestine Anatomy.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91680" y="1196752"/>
                <a:ext cx="5544616" cy="554461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2" name="Έλλειψη 11"/>
              <p:cNvSpPr/>
              <p:nvPr/>
            </p:nvSpPr>
            <p:spPr>
              <a:xfrm>
                <a:off x="2267744" y="4221088"/>
                <a:ext cx="11521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
          <p:nvSpPr>
            <p:cNvPr id="10" name="Έλλειψη 9"/>
            <p:cNvSpPr/>
            <p:nvPr/>
          </p:nvSpPr>
          <p:spPr>
            <a:xfrm>
              <a:off x="2123728" y="4877544"/>
              <a:ext cx="11521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Tree>
    <p:extLst>
      <p:ext uri="{BB962C8B-B14F-4D97-AF65-F5344CB8AC3E}">
        <p14:creationId xmlns:p14="http://schemas.microsoft.com/office/powerpoint/2010/main" xmlns="" val="4286511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Λεπτό έντερο</a:t>
            </a:r>
            <a:r>
              <a:rPr lang="en-US" dirty="0" smtClean="0"/>
              <a:t> </a:t>
            </a:r>
            <a:r>
              <a:rPr lang="en-US" sz="3000" b="0" dirty="0" smtClean="0"/>
              <a:t>1/2</a:t>
            </a:r>
            <a:endParaRPr lang="el-GR" sz="3000" b="0" dirty="0"/>
          </a:p>
        </p:txBody>
      </p:sp>
      <p:sp>
        <p:nvSpPr>
          <p:cNvPr id="5" name="Θέση περιεχομένου 4"/>
          <p:cNvSpPr>
            <a:spLocks noGrp="1"/>
          </p:cNvSpPr>
          <p:nvPr>
            <p:ph idx="1"/>
          </p:nvPr>
        </p:nvSpPr>
        <p:spPr/>
        <p:txBody>
          <a:bodyPr/>
          <a:lstStyle/>
          <a:p>
            <a:r>
              <a:rPr lang="el-GR" dirty="0"/>
              <a:t>Το </a:t>
            </a:r>
            <a:r>
              <a:rPr lang="el-GR" dirty="0" smtClean="0"/>
              <a:t>λεπτό </a:t>
            </a:r>
            <a:r>
              <a:rPr lang="el-GR" dirty="0"/>
              <a:t>έντερο αποτελεί τη συνέχεια του στομάχου και εκτείνεται από τον πυλωρό μέχρι το παχύ έντερο. Διακρίνεται σε δωδεκαδάκτυλο, νήστιδα και ειλεό. Το λεπτό έντερο έχει διάμετρο περίπου 2,5 εκατοστά και μήκος 6-7 μέτρα. 0 βλεννογόνος του </a:t>
            </a:r>
            <a:r>
              <a:rPr lang="el-GR" dirty="0" smtClean="0"/>
              <a:t>λεπτού </a:t>
            </a:r>
            <a:r>
              <a:rPr lang="el-GR" dirty="0"/>
              <a:t>εντέρου παρουσιάζει πολυάριθμες πτυχές οι οποίες εμφανίζουν </a:t>
            </a:r>
            <a:r>
              <a:rPr lang="el-GR" dirty="0" err="1"/>
              <a:t>προσεκβολές</a:t>
            </a:r>
            <a:r>
              <a:rPr lang="el-GR" dirty="0"/>
              <a:t>, τις εντερικές λάχνες. Στο λεπτό έντερο ολοκληρώνεται η πέψη και γίνεται η απορρόφηση των θρεπτικών συστατικών της τροφής.</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spTree>
    <p:extLst>
      <p:ext uri="{BB962C8B-B14F-4D97-AF65-F5344CB8AC3E}">
        <p14:creationId xmlns:p14="http://schemas.microsoft.com/office/powerpoint/2010/main" xmlns="" val="42509236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61784" y="116631"/>
            <a:ext cx="9082215" cy="1078785"/>
          </a:xfrm>
        </p:spPr>
        <p:txBody>
          <a:bodyPr>
            <a:normAutofit/>
          </a:bodyPr>
          <a:lstStyle/>
          <a:p>
            <a:r>
              <a:rPr lang="el-GR" dirty="0" smtClean="0"/>
              <a:t>Διάβαση λεπτού εντέρου </a:t>
            </a:r>
            <a:r>
              <a:rPr lang="el-GR" sz="3000" b="0" dirty="0" smtClean="0"/>
              <a:t>1/2</a:t>
            </a:r>
            <a:endParaRPr lang="el-GR" sz="3000" b="0" dirty="0"/>
          </a:p>
        </p:txBody>
      </p:sp>
      <p:pic>
        <p:nvPicPr>
          <p:cNvPr id="80898" name="Picture 2" descr="http://www.medicalfinals.co.uk/xrays_nottingham/Nottingham_AXR4_008.jpg"/>
          <p:cNvPicPr>
            <a:picLocks noChangeAspect="1" noChangeArrowheads="1"/>
          </p:cNvPicPr>
          <p:nvPr/>
        </p:nvPicPr>
        <p:blipFill>
          <a:blip r:embed="rId2" cstate="print"/>
          <a:srcRect/>
          <a:stretch>
            <a:fillRect/>
          </a:stretch>
        </p:blipFill>
        <p:spPr bwMode="auto">
          <a:xfrm>
            <a:off x="2377645" y="1195417"/>
            <a:ext cx="4175993" cy="5424458"/>
          </a:xfrm>
          <a:prstGeom prst="rect">
            <a:avLst/>
          </a:prstGeom>
          <a:noFill/>
          <a:ln w="9525">
            <a:solidFill>
              <a:schemeClr val="tx1"/>
            </a:solidFill>
            <a:miter lim="800000"/>
            <a:headEnd/>
            <a:tailEnd/>
          </a:ln>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Tree>
    <p:extLst>
      <p:ext uri="{BB962C8B-B14F-4D97-AF65-F5344CB8AC3E}">
        <p14:creationId xmlns:p14="http://schemas.microsoft.com/office/powerpoint/2010/main" xmlns="" val="3548620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Διάβαση λεπτού εντέρου </a:t>
            </a:r>
            <a:r>
              <a:rPr lang="el-GR" sz="3000" b="0" dirty="0" smtClean="0">
                <a:solidFill>
                  <a:prstClr val="white"/>
                </a:solidFill>
              </a:rPr>
              <a:t>2/2</a:t>
            </a:r>
            <a:endParaRPr lang="el-GR" dirty="0"/>
          </a:p>
        </p:txBody>
      </p:sp>
      <p:sp>
        <p:nvSpPr>
          <p:cNvPr id="81922" name="Content Placeholder 2"/>
          <p:cNvSpPr>
            <a:spLocks noGrp="1"/>
          </p:cNvSpPr>
          <p:nvPr>
            <p:ph idx="1"/>
          </p:nvPr>
        </p:nvSpPr>
        <p:spPr>
          <a:xfrm>
            <a:off x="323528" y="1340768"/>
            <a:ext cx="4896544" cy="5256584"/>
          </a:xfrm>
        </p:spPr>
        <p:txBody>
          <a:bodyPr/>
          <a:lstStyle/>
          <a:p>
            <a:r>
              <a:rPr lang="el-GR" dirty="0" smtClean="0"/>
              <a:t>Ο</a:t>
            </a:r>
            <a:r>
              <a:rPr lang="en-US" dirty="0" smtClean="0"/>
              <a:t> </a:t>
            </a:r>
            <a:r>
              <a:rPr lang="el-GR" dirty="0" smtClean="0"/>
              <a:t>χρόνος μετάβασης της τροφής από τον οισοφάγο στον τελικό ειλεό είναι περίπου 1ώρα και 30 λεπτά</a:t>
            </a:r>
            <a:r>
              <a:rPr lang="en-US" dirty="0" smtClean="0"/>
              <a:t>.</a:t>
            </a:r>
            <a:endParaRPr lang="el-GR" dirty="0" smtClean="0"/>
          </a:p>
          <a:p>
            <a:r>
              <a:rPr lang="el-GR" dirty="0" smtClean="0"/>
              <a:t>Αυτό έχει σχέση με το χρόνο προετοιμασίας του ασθενούς για απεικόνιση</a:t>
            </a:r>
            <a:r>
              <a:rPr lang="en-US" dirty="0" smtClean="0"/>
              <a:t>.</a:t>
            </a:r>
            <a:endParaRPr lang="el-GR" dirty="0" smtClean="0"/>
          </a:p>
        </p:txBody>
      </p:sp>
      <p:pic>
        <p:nvPicPr>
          <p:cNvPr id="81924" name="Picture 66"/>
          <p:cNvPicPr>
            <a:picLocks noChangeAspect="1" noChangeArrowheads="1"/>
          </p:cNvPicPr>
          <p:nvPr/>
        </p:nvPicPr>
        <p:blipFill>
          <a:blip r:embed="rId2" cstate="print"/>
          <a:srcRect/>
          <a:stretch>
            <a:fillRect/>
          </a:stretch>
        </p:blipFill>
        <p:spPr bwMode="auto">
          <a:xfrm>
            <a:off x="5220072" y="1268760"/>
            <a:ext cx="3637210" cy="4951051"/>
          </a:xfrm>
          <a:prstGeom prst="rect">
            <a:avLst/>
          </a:prstGeom>
          <a:noFill/>
          <a:ln w="9525">
            <a:solidFill>
              <a:schemeClr val="tx1"/>
            </a:solidFill>
            <a:miter lim="800000"/>
            <a:headEnd/>
            <a:tailEnd/>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xmlns="" val="10826486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Εντερόκλυση</a:t>
            </a:r>
            <a:endParaRPr lang="en-US" dirty="0"/>
          </a:p>
        </p:txBody>
      </p:sp>
      <p:pic>
        <p:nvPicPr>
          <p:cNvPr id="4" name="Picture 2" descr="http://www.e-radiography.net/technique/git/Git_small_bowel_normal2.jpg"/>
          <p:cNvPicPr>
            <a:picLocks noChangeAspect="1" noChangeArrowheads="1"/>
          </p:cNvPicPr>
          <p:nvPr/>
        </p:nvPicPr>
        <p:blipFill>
          <a:blip r:embed="rId2" cstate="print"/>
          <a:srcRect/>
          <a:stretch>
            <a:fillRect/>
          </a:stretch>
        </p:blipFill>
        <p:spPr bwMode="auto">
          <a:xfrm>
            <a:off x="2123728" y="1340768"/>
            <a:ext cx="5112568" cy="5138259"/>
          </a:xfrm>
          <a:prstGeom prst="rect">
            <a:avLst/>
          </a:prstGeom>
          <a:noFill/>
          <a:ln w="9525">
            <a:solidFill>
              <a:schemeClr val="tx1"/>
            </a:solidFill>
            <a:miter lim="800000"/>
            <a:headEnd/>
            <a:tailEnd/>
          </a:ln>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Tree>
    <p:extLst>
      <p:ext uri="{BB962C8B-B14F-4D97-AF65-F5344CB8AC3E}">
        <p14:creationId xmlns:p14="http://schemas.microsoft.com/office/powerpoint/2010/main" xmlns="" val="33075638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l-GR" smtClean="0">
                <a:ln>
                  <a:noFill/>
                </a:ln>
                <a:effectLst/>
              </a:rPr>
              <a:t>Εντερόκλυση με ΥΤ - ΜΤ</a:t>
            </a:r>
          </a:p>
        </p:txBody>
      </p:sp>
      <p:pic>
        <p:nvPicPr>
          <p:cNvPr id="139268" name="Picture 4" descr="F6"/>
          <p:cNvPicPr>
            <a:picLocks noChangeAspect="1" noChangeArrowheads="1"/>
          </p:cNvPicPr>
          <p:nvPr/>
        </p:nvPicPr>
        <p:blipFill>
          <a:blip r:embed="rId2" cstate="print"/>
          <a:srcRect/>
          <a:stretch>
            <a:fillRect/>
          </a:stretch>
        </p:blipFill>
        <p:spPr bwMode="auto">
          <a:xfrm>
            <a:off x="4860032" y="2135184"/>
            <a:ext cx="4103976" cy="4190603"/>
          </a:xfrm>
          <a:prstGeom prst="rect">
            <a:avLst/>
          </a:prstGeom>
          <a:noFill/>
          <a:ln>
            <a:solidFill>
              <a:schemeClr val="tx1"/>
            </a:solidFill>
          </a:ln>
        </p:spPr>
      </p:pic>
      <p:pic>
        <p:nvPicPr>
          <p:cNvPr id="139269" name="Picture 5" descr="F7"/>
          <p:cNvPicPr>
            <a:picLocks noChangeAspect="1" noChangeArrowheads="1"/>
          </p:cNvPicPr>
          <p:nvPr/>
        </p:nvPicPr>
        <p:blipFill>
          <a:blip r:embed="rId3" cstate="print"/>
          <a:srcRect/>
          <a:stretch>
            <a:fillRect/>
          </a:stretch>
        </p:blipFill>
        <p:spPr bwMode="auto">
          <a:xfrm>
            <a:off x="467544" y="1340768"/>
            <a:ext cx="4248596" cy="4985019"/>
          </a:xfrm>
          <a:prstGeom prst="rect">
            <a:avLst/>
          </a:prstGeom>
          <a:noFill/>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spTree>
    <p:extLst>
      <p:ext uri="{BB962C8B-B14F-4D97-AF65-F5344CB8AC3E}">
        <p14:creationId xmlns:p14="http://schemas.microsoft.com/office/powerpoint/2010/main" xmlns="" val="1187548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323528" y="1124744"/>
            <a:ext cx="8424936" cy="5472608"/>
          </a:xfrm>
        </p:spPr>
        <p:txBody>
          <a:bodyPr/>
          <a:lstStyle/>
          <a:p>
            <a:r>
              <a:rPr lang="el-GR" sz="2000" dirty="0" smtClean="0"/>
              <a:t>Νόσος του </a:t>
            </a:r>
            <a:r>
              <a:rPr lang="en-US" sz="2000" dirty="0" smtClean="0"/>
              <a:t>Crohn</a:t>
            </a:r>
            <a:endParaRPr lang="el-GR" sz="2000" dirty="0" smtClean="0"/>
          </a:p>
          <a:p>
            <a:pPr lvl="1"/>
            <a:r>
              <a:rPr lang="el-GR" sz="2000" dirty="0" smtClean="0"/>
              <a:t>Φλεγμονώδης πάθηση</a:t>
            </a:r>
          </a:p>
          <a:p>
            <a:pPr lvl="1"/>
            <a:r>
              <a:rPr lang="el-GR" sz="2000" dirty="0" smtClean="0"/>
              <a:t>Εντοπίζεται στον ειλεό</a:t>
            </a:r>
          </a:p>
          <a:p>
            <a:pPr lvl="1"/>
            <a:r>
              <a:rPr lang="el-GR" sz="2000" dirty="0" smtClean="0"/>
              <a:t>Χρόνια φάση</a:t>
            </a:r>
            <a:r>
              <a:rPr lang="en-US" sz="2000" dirty="0" smtClean="0"/>
              <a:t>:</a:t>
            </a:r>
            <a:r>
              <a:rPr lang="el-GR" sz="2000" dirty="0" smtClean="0"/>
              <a:t> Στένωση του αυλού</a:t>
            </a:r>
          </a:p>
          <a:p>
            <a:pPr marL="2244725" lvl="1" indent="-1588">
              <a:buFont typeface="Verdana" pitchFamily="34" charset="0"/>
              <a:buNone/>
            </a:pPr>
            <a:r>
              <a:rPr lang="el-GR" sz="2000" dirty="0" smtClean="0"/>
              <a:t>Συγκόλληση εντερικών ελίκων</a:t>
            </a:r>
          </a:p>
          <a:p>
            <a:pPr marL="2244725" lvl="1" indent="-1588">
              <a:buFont typeface="Verdana" pitchFamily="34" charset="0"/>
              <a:buNone/>
            </a:pPr>
            <a:r>
              <a:rPr lang="el-GR" sz="2000" dirty="0" smtClean="0"/>
              <a:t>Δημιουργία συριγγίων</a:t>
            </a:r>
            <a:endParaRPr lang="en-US" sz="2000" dirty="0" smtClean="0"/>
          </a:p>
          <a:p>
            <a:pPr lvl="1">
              <a:buFont typeface="Verdana" pitchFamily="34" charset="0"/>
              <a:buNone/>
            </a:pPr>
            <a:endParaRPr lang="en-US" sz="2000" dirty="0" smtClean="0"/>
          </a:p>
        </p:txBody>
      </p:sp>
      <p:pic>
        <p:nvPicPr>
          <p:cNvPr id="83971" name="Picture 81"/>
          <p:cNvPicPr>
            <a:picLocks noChangeAspect="1" noChangeArrowheads="1"/>
          </p:cNvPicPr>
          <p:nvPr/>
        </p:nvPicPr>
        <p:blipFill>
          <a:blip r:embed="rId2" cstate="print"/>
          <a:srcRect/>
          <a:stretch>
            <a:fillRect/>
          </a:stretch>
        </p:blipFill>
        <p:spPr bwMode="auto">
          <a:xfrm>
            <a:off x="5793676" y="351628"/>
            <a:ext cx="3098803" cy="2852046"/>
          </a:xfrm>
          <a:prstGeom prst="rect">
            <a:avLst/>
          </a:prstGeom>
          <a:noFill/>
          <a:ln w="9525">
            <a:solidFill>
              <a:schemeClr val="tx1"/>
            </a:solidFill>
            <a:miter lim="800000"/>
            <a:headEnd/>
            <a:tailEnd/>
          </a:ln>
        </p:spPr>
      </p:pic>
      <p:pic>
        <p:nvPicPr>
          <p:cNvPr id="83974" name="Picture 6" descr="336139-367666-7161"/>
          <p:cNvPicPr>
            <a:picLocks noChangeAspect="1" noChangeArrowheads="1"/>
          </p:cNvPicPr>
          <p:nvPr/>
        </p:nvPicPr>
        <p:blipFill>
          <a:blip r:embed="rId3" cstate="print"/>
          <a:srcRect/>
          <a:stretch>
            <a:fillRect/>
          </a:stretch>
        </p:blipFill>
        <p:spPr bwMode="auto">
          <a:xfrm>
            <a:off x="5796136" y="3773882"/>
            <a:ext cx="2655888" cy="3055938"/>
          </a:xfrm>
          <a:prstGeom prst="rect">
            <a:avLst/>
          </a:prstGeom>
          <a:noFill/>
          <a:ln>
            <a:solidFill>
              <a:schemeClr val="tx1"/>
            </a:solidFill>
          </a:ln>
        </p:spPr>
      </p:pic>
      <p:pic>
        <p:nvPicPr>
          <p:cNvPr id="83976" name="Picture 8" descr="336139-367666-7167"/>
          <p:cNvPicPr>
            <a:picLocks noChangeAspect="1" noChangeArrowheads="1"/>
          </p:cNvPicPr>
          <p:nvPr/>
        </p:nvPicPr>
        <p:blipFill>
          <a:blip r:embed="rId4" cstate="print"/>
          <a:srcRect/>
          <a:stretch>
            <a:fillRect/>
          </a:stretch>
        </p:blipFill>
        <p:spPr bwMode="auto">
          <a:xfrm>
            <a:off x="206309" y="4077072"/>
            <a:ext cx="4086225" cy="2743200"/>
          </a:xfrm>
          <a:prstGeom prst="rect">
            <a:avLst/>
          </a:prstGeom>
          <a:noFill/>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sp>
        <p:nvSpPr>
          <p:cNvPr id="4" name="Τίτλος 3"/>
          <p:cNvSpPr>
            <a:spLocks noGrp="1"/>
          </p:cNvSpPr>
          <p:nvPr>
            <p:ph type="title"/>
          </p:nvPr>
        </p:nvSpPr>
        <p:spPr/>
        <p:txBody>
          <a:bodyPr/>
          <a:lstStyle/>
          <a:p>
            <a:r>
              <a:rPr lang="el-GR" dirty="0"/>
              <a:t>Λεπτό έντερο - Παθολογία</a:t>
            </a:r>
          </a:p>
        </p:txBody>
      </p:sp>
    </p:spTree>
    <p:extLst>
      <p:ext uri="{BB962C8B-B14F-4D97-AF65-F5344CB8AC3E}">
        <p14:creationId xmlns:p14="http://schemas.microsoft.com/office/powerpoint/2010/main" xmlns="" val="6029612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1"/>
          </p:nvPr>
        </p:nvSpPr>
        <p:spPr/>
        <p:txBody>
          <a:bodyPr>
            <a:normAutofit/>
          </a:bodyPr>
          <a:lstStyle/>
          <a:p>
            <a:r>
              <a:rPr lang="el-GR" dirty="0" smtClean="0"/>
              <a:t>Διαιρείται σε </a:t>
            </a:r>
            <a:r>
              <a:rPr lang="en-US" dirty="0" smtClean="0"/>
              <a:t>:</a:t>
            </a:r>
            <a:endParaRPr lang="el-GR" dirty="0" smtClean="0"/>
          </a:p>
          <a:p>
            <a:pPr marL="625475" lvl="1"/>
            <a:r>
              <a:rPr lang="el-GR" dirty="0" smtClean="0"/>
              <a:t>Τυφλό </a:t>
            </a:r>
            <a:endParaRPr lang="en-US" dirty="0" smtClean="0"/>
          </a:p>
          <a:p>
            <a:pPr marL="625475" lvl="1"/>
            <a:r>
              <a:rPr lang="el-GR" dirty="0" err="1" smtClean="0"/>
              <a:t>Κόλο</a:t>
            </a:r>
            <a:r>
              <a:rPr lang="el-GR" dirty="0" smtClean="0"/>
              <a:t> </a:t>
            </a:r>
          </a:p>
          <a:p>
            <a:pPr marL="895350" lvl="3" indent="-250825"/>
            <a:r>
              <a:rPr lang="el-GR" dirty="0" smtClean="0">
                <a:solidFill>
                  <a:schemeClr val="bg1"/>
                </a:solidFill>
              </a:rPr>
              <a:t>Ανιόν</a:t>
            </a:r>
          </a:p>
          <a:p>
            <a:pPr marL="895350" lvl="3" indent="-250825"/>
            <a:r>
              <a:rPr lang="el-GR" dirty="0" smtClean="0">
                <a:solidFill>
                  <a:schemeClr val="bg1"/>
                </a:solidFill>
              </a:rPr>
              <a:t>Εγκάρσιο</a:t>
            </a:r>
          </a:p>
          <a:p>
            <a:pPr marL="895350" lvl="3" indent="-250825"/>
            <a:r>
              <a:rPr lang="el-GR" dirty="0" smtClean="0">
                <a:solidFill>
                  <a:schemeClr val="bg1"/>
                </a:solidFill>
              </a:rPr>
              <a:t>Κατιόν</a:t>
            </a:r>
          </a:p>
          <a:p>
            <a:pPr marL="895350" lvl="3" indent="-250825"/>
            <a:r>
              <a:rPr lang="el-GR" dirty="0" smtClean="0">
                <a:solidFill>
                  <a:schemeClr val="bg1"/>
                </a:solidFill>
              </a:rPr>
              <a:t>Σιγμοειδές</a:t>
            </a:r>
            <a:endParaRPr lang="en-US" dirty="0" smtClean="0">
              <a:solidFill>
                <a:schemeClr val="bg1"/>
              </a:solidFill>
            </a:endParaRPr>
          </a:p>
          <a:p>
            <a:pPr marL="625475" lvl="1"/>
            <a:r>
              <a:rPr lang="el-GR" dirty="0" smtClean="0"/>
              <a:t>Ορθό</a:t>
            </a:r>
            <a:endParaRPr lang="en-US"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
        <p:nvSpPr>
          <p:cNvPr id="4" name="Τίτλος 3"/>
          <p:cNvSpPr>
            <a:spLocks noGrp="1"/>
          </p:cNvSpPr>
          <p:nvPr>
            <p:ph type="title"/>
          </p:nvPr>
        </p:nvSpPr>
        <p:spPr/>
        <p:txBody>
          <a:bodyPr/>
          <a:lstStyle/>
          <a:p>
            <a:r>
              <a:rPr lang="el-GR" dirty="0"/>
              <a:t>Παχύ έντερο - Ανατομία</a:t>
            </a:r>
          </a:p>
        </p:txBody>
      </p:sp>
      <p:pic>
        <p:nvPicPr>
          <p:cNvPr id="11266" name="Picture 2" descr="File:Blausen 0603 LargeIntestine Anatom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23928" y="1196752"/>
            <a:ext cx="5040560" cy="504056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644008" y="6279116"/>
            <a:ext cx="3600400"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3"/>
              </a:rPr>
              <a:t>Blausen 0603 </a:t>
            </a:r>
            <a:r>
              <a:rPr lang="en-US" sz="1200" dirty="0" err="1">
                <a:latin typeface="+mn-lt"/>
                <a:hlinkClick r:id="rId3"/>
              </a:rPr>
              <a:t>LargeIntestine</a:t>
            </a:r>
            <a:r>
              <a:rPr lang="en-US" sz="1200" dirty="0">
                <a:latin typeface="+mn-lt"/>
                <a:hlinkClick r:id="rId3"/>
              </a:rPr>
              <a:t> </a:t>
            </a:r>
            <a:r>
              <a:rPr lang="en-US" sz="1200" dirty="0" smtClean="0">
                <a:latin typeface="+mn-lt"/>
                <a:hlinkClick r:id="rId3"/>
              </a:rPr>
              <a:t>Anatomy</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u="sng" dirty="0" err="1">
                <a:latin typeface="+mn-lt"/>
                <a:hlinkClick r:id="rId4" tooltip="User:BruceBlaus"/>
              </a:rPr>
              <a:t>BruceBlaus</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5"/>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9696608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Α/α κοιλίας</a:t>
            </a:r>
            <a:endParaRPr lang="el-GR" dirty="0"/>
          </a:p>
        </p:txBody>
      </p:sp>
      <p:pic>
        <p:nvPicPr>
          <p:cNvPr id="76803" name="Picture 2" descr="http://www.medicalfinals.co.uk/xrays/ScrubsAXR1_w640.jpg"/>
          <p:cNvPicPr>
            <a:picLocks noChangeAspect="1" noChangeArrowheads="1"/>
          </p:cNvPicPr>
          <p:nvPr/>
        </p:nvPicPr>
        <p:blipFill>
          <a:blip r:embed="rId2" cstate="print">
            <a:grayscl/>
          </a:blip>
          <a:srcRect/>
          <a:stretch>
            <a:fillRect/>
          </a:stretch>
        </p:blipFill>
        <p:spPr bwMode="auto">
          <a:xfrm>
            <a:off x="2291177" y="1196751"/>
            <a:ext cx="4657087" cy="5647699"/>
          </a:xfrm>
          <a:prstGeom prst="rect">
            <a:avLst/>
          </a:prstGeom>
          <a:noFill/>
          <a:ln w="9525">
            <a:solidFill>
              <a:schemeClr val="tx1"/>
            </a:solidFill>
            <a:miter lim="800000"/>
            <a:headEnd/>
            <a:tailEnd/>
          </a:ln>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Tree>
    <p:extLst>
      <p:ext uri="{BB962C8B-B14F-4D97-AF65-F5344CB8AC3E}">
        <p14:creationId xmlns:p14="http://schemas.microsoft.com/office/powerpoint/2010/main" xmlns="" val="1436922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Ανατομικά τμήματα </a:t>
            </a:r>
            <a:r>
              <a:rPr lang="el-GR" dirty="0" err="1" smtClean="0"/>
              <a:t>παχέος</a:t>
            </a:r>
            <a:r>
              <a:rPr lang="el-GR" dirty="0" smtClean="0"/>
              <a:t> εντέρου</a:t>
            </a:r>
            <a:endParaRPr lang="el-GR" dirty="0"/>
          </a:p>
        </p:txBody>
      </p:sp>
      <p:sp>
        <p:nvSpPr>
          <p:cNvPr id="140291" name="Rectangle 3"/>
          <p:cNvSpPr>
            <a:spLocks noGrp="1"/>
          </p:cNvSpPr>
          <p:nvPr>
            <p:ph idx="1"/>
          </p:nvPr>
        </p:nvSpPr>
        <p:spPr/>
        <p:txBody>
          <a:bodyPr/>
          <a:lstStyle/>
          <a:p>
            <a:pPr marL="636588" indent="-571500">
              <a:buFont typeface="Wingdings 2" pitchFamily="18" charset="2"/>
              <a:buAutoNum type="arabicPeriod"/>
            </a:pPr>
            <a:r>
              <a:rPr lang="el-GR" dirty="0" smtClean="0"/>
              <a:t>Τυφλό</a:t>
            </a:r>
          </a:p>
          <a:p>
            <a:pPr marL="636588" indent="-571500">
              <a:buFont typeface="Wingdings 2" pitchFamily="18" charset="2"/>
              <a:buAutoNum type="arabicPeriod"/>
            </a:pPr>
            <a:r>
              <a:rPr lang="el-GR" dirty="0" smtClean="0"/>
              <a:t>Ανιόν</a:t>
            </a:r>
          </a:p>
          <a:p>
            <a:pPr marL="636588" indent="-571500">
              <a:buFont typeface="Wingdings 2" pitchFamily="18" charset="2"/>
              <a:buAutoNum type="arabicPeriod"/>
            </a:pPr>
            <a:r>
              <a:rPr lang="el-GR" dirty="0" smtClean="0"/>
              <a:t>Εγκάρσιο</a:t>
            </a:r>
          </a:p>
          <a:p>
            <a:pPr marL="636588" indent="-571500">
              <a:buFont typeface="Wingdings 2" pitchFamily="18" charset="2"/>
              <a:buAutoNum type="arabicPeriod"/>
            </a:pPr>
            <a:r>
              <a:rPr lang="el-GR" dirty="0" smtClean="0"/>
              <a:t>Κατιόν</a:t>
            </a:r>
          </a:p>
          <a:p>
            <a:pPr marL="636588" indent="-571500">
              <a:buFont typeface="Wingdings 2" pitchFamily="18" charset="2"/>
              <a:buAutoNum type="arabicPeriod"/>
            </a:pPr>
            <a:r>
              <a:rPr lang="el-GR" dirty="0" smtClean="0"/>
              <a:t>Ορθό</a:t>
            </a:r>
          </a:p>
          <a:p>
            <a:pPr marL="636588" indent="-571500">
              <a:buFont typeface="Wingdings 2" pitchFamily="18" charset="2"/>
              <a:buAutoNum type="arabicPeriod"/>
            </a:pPr>
            <a:r>
              <a:rPr lang="el-GR" dirty="0" smtClean="0"/>
              <a:t>Ηπατική καμπή</a:t>
            </a:r>
          </a:p>
          <a:p>
            <a:pPr marL="636588" indent="-571500">
              <a:buFont typeface="Wingdings 2" pitchFamily="18" charset="2"/>
              <a:buAutoNum type="arabicPeriod"/>
            </a:pPr>
            <a:r>
              <a:rPr lang="el-GR" dirty="0" smtClean="0"/>
              <a:t>Σπληνική καμπή</a:t>
            </a:r>
          </a:p>
          <a:p>
            <a:pPr marL="636588" indent="-571500">
              <a:buFont typeface="Wingdings 2" pitchFamily="18" charset="2"/>
              <a:buAutoNum type="arabicPeriod"/>
            </a:pPr>
            <a:r>
              <a:rPr lang="el-GR" dirty="0" smtClean="0"/>
              <a:t>Σιγμοειδές </a:t>
            </a:r>
          </a:p>
        </p:txBody>
      </p:sp>
      <p:pic>
        <p:nvPicPr>
          <p:cNvPr id="140293" name="Picture 5" descr="image barium enema 1"/>
          <p:cNvPicPr>
            <a:picLocks noChangeAspect="1" noChangeArrowheads="1"/>
          </p:cNvPicPr>
          <p:nvPr/>
        </p:nvPicPr>
        <p:blipFill>
          <a:blip r:embed="rId2" cstate="print"/>
          <a:srcRect/>
          <a:stretch>
            <a:fillRect/>
          </a:stretch>
        </p:blipFill>
        <p:spPr bwMode="auto">
          <a:xfrm>
            <a:off x="4283968" y="1065931"/>
            <a:ext cx="4700588" cy="5459413"/>
          </a:xfrm>
          <a:prstGeom prst="rect">
            <a:avLst/>
          </a:prstGeom>
          <a:noFill/>
          <a:ln>
            <a:solidFill>
              <a:schemeClr val="tx1"/>
            </a:solidFill>
          </a:ln>
        </p:spPr>
      </p:pic>
      <p:sp>
        <p:nvSpPr>
          <p:cNvPr id="5" name="TextBox 4"/>
          <p:cNvSpPr txBox="1"/>
          <p:nvPr/>
        </p:nvSpPr>
        <p:spPr>
          <a:xfrm>
            <a:off x="6300192" y="4005064"/>
            <a:ext cx="576064" cy="400110"/>
          </a:xfrm>
          <a:prstGeom prst="rect">
            <a:avLst/>
          </a:prstGeom>
          <a:noFill/>
        </p:spPr>
        <p:txBody>
          <a:bodyPr wrap="square" rtlCol="0">
            <a:spAutoFit/>
          </a:bodyPr>
          <a:lstStyle/>
          <a:p>
            <a:r>
              <a:rPr lang="el-GR" sz="2000" b="1" dirty="0" smtClean="0"/>
              <a:t>8</a:t>
            </a:r>
            <a:endParaRPr lang="en-US" sz="2000" b="1"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Tree>
    <p:extLst>
      <p:ext uri="{BB962C8B-B14F-4D97-AF65-F5344CB8AC3E}">
        <p14:creationId xmlns:p14="http://schemas.microsoft.com/office/powerpoint/2010/main" xmlns="" val="3001949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Παχύ έντερο – Απεικόνιση </a:t>
            </a:r>
            <a:r>
              <a:rPr lang="el-GR" sz="3000" b="0" dirty="0" smtClean="0"/>
              <a:t>1/7</a:t>
            </a:r>
            <a:endParaRPr lang="el-GR" sz="3000" b="0" dirty="0"/>
          </a:p>
        </p:txBody>
      </p:sp>
      <p:sp>
        <p:nvSpPr>
          <p:cNvPr id="87042" name="Content Placeholder 2"/>
          <p:cNvSpPr>
            <a:spLocks noGrp="1"/>
          </p:cNvSpPr>
          <p:nvPr>
            <p:ph idx="1"/>
          </p:nvPr>
        </p:nvSpPr>
        <p:spPr/>
        <p:txBody>
          <a:bodyPr/>
          <a:lstStyle/>
          <a:p>
            <a:r>
              <a:rPr lang="el-GR" dirty="0" smtClean="0"/>
              <a:t>Χορήγηση βαρίου: </a:t>
            </a:r>
          </a:p>
          <a:p>
            <a:pPr>
              <a:buFont typeface="Wingdings 2" pitchFamily="18" charset="2"/>
              <a:buNone/>
            </a:pPr>
            <a:r>
              <a:rPr lang="el-GR" dirty="0" smtClean="0"/>
              <a:t>	Βαριούχος υποκλυσμός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pic>
        <p:nvPicPr>
          <p:cNvPr id="87047" name="Picture 7" descr="Normal air contrast barium enema"/>
          <p:cNvPicPr>
            <a:picLocks noChangeAspect="1" noChangeArrowheads="1"/>
          </p:cNvPicPr>
          <p:nvPr/>
        </p:nvPicPr>
        <p:blipFill>
          <a:blip r:embed="rId2" cstate="print">
            <a:grayscl/>
          </a:blip>
          <a:srcRect/>
          <a:stretch>
            <a:fillRect/>
          </a:stretch>
        </p:blipFill>
        <p:spPr bwMode="auto">
          <a:xfrm>
            <a:off x="4771206" y="1412776"/>
            <a:ext cx="3905250" cy="4686300"/>
          </a:xfrm>
          <a:prstGeom prst="rect">
            <a:avLst/>
          </a:prstGeom>
          <a:noFill/>
          <a:ln>
            <a:solidFill>
              <a:schemeClr val="tx1"/>
            </a:solidFill>
          </a:ln>
        </p:spPr>
      </p:pic>
    </p:spTree>
    <p:extLst>
      <p:ext uri="{BB962C8B-B14F-4D97-AF65-F5344CB8AC3E}">
        <p14:creationId xmlns:p14="http://schemas.microsoft.com/office/powerpoint/2010/main" xmlns="" val="5464635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prstClr val="white"/>
                </a:solidFill>
              </a:rPr>
              <a:t>Παχύ έντερο – Απεικόνιση </a:t>
            </a:r>
            <a:r>
              <a:rPr lang="el-GR" sz="3000" b="0" dirty="0" smtClean="0">
                <a:solidFill>
                  <a:prstClr val="white"/>
                </a:solidFill>
              </a:rPr>
              <a:t>2/7</a:t>
            </a:r>
            <a:endParaRPr lang="el-GR" dirty="0"/>
          </a:p>
        </p:txBody>
      </p:sp>
      <p:sp>
        <p:nvSpPr>
          <p:cNvPr id="3" name="Θέση περιεχομένου 2"/>
          <p:cNvSpPr>
            <a:spLocks noGrp="1"/>
          </p:cNvSpPr>
          <p:nvPr>
            <p:ph idx="1"/>
          </p:nvPr>
        </p:nvSpPr>
        <p:spPr>
          <a:xfrm>
            <a:off x="323528" y="1484784"/>
            <a:ext cx="4680520" cy="5112568"/>
          </a:xfrm>
        </p:spPr>
        <p:txBody>
          <a:bodyPr/>
          <a:lstStyle/>
          <a:p>
            <a:r>
              <a:rPr lang="en-US" dirty="0" smtClean="0"/>
              <a:t>CT</a:t>
            </a:r>
            <a:r>
              <a:rPr lang="el-GR" dirty="0" smtClean="0"/>
              <a:t> </a:t>
            </a:r>
            <a:r>
              <a:rPr lang="en-US" dirty="0" smtClean="0"/>
              <a:t>- </a:t>
            </a:r>
            <a:r>
              <a:rPr lang="el-GR" dirty="0" smtClean="0"/>
              <a:t>Βαριούχος υποκλυσμός</a:t>
            </a:r>
          </a:p>
          <a:p>
            <a:r>
              <a:rPr lang="el-GR" dirty="0" smtClean="0"/>
              <a:t>Πάχυνση τοιχώματος ανιόντος </a:t>
            </a:r>
            <a:r>
              <a:rPr lang="el-GR" dirty="0" err="1" smtClean="0"/>
              <a:t>κόλου</a:t>
            </a:r>
            <a:r>
              <a:rPr lang="el-GR" dirty="0" smtClean="0"/>
              <a:t> και οίδημα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pic>
        <p:nvPicPr>
          <p:cNvPr id="131078" name="Picture 6" descr="336139-367666-7171"/>
          <p:cNvPicPr>
            <a:picLocks noChangeAspect="1" noChangeArrowheads="1"/>
          </p:cNvPicPr>
          <p:nvPr/>
        </p:nvPicPr>
        <p:blipFill>
          <a:blip r:embed="rId2" cstate="print"/>
          <a:srcRect/>
          <a:stretch>
            <a:fillRect/>
          </a:stretch>
        </p:blipFill>
        <p:spPr bwMode="auto">
          <a:xfrm>
            <a:off x="5004048" y="1124744"/>
            <a:ext cx="3964682" cy="5371836"/>
          </a:xfrm>
          <a:prstGeom prst="rect">
            <a:avLst/>
          </a:prstGeom>
          <a:noFill/>
          <a:ln>
            <a:solidFill>
              <a:schemeClr val="tx1"/>
            </a:solidFill>
          </a:ln>
        </p:spPr>
      </p:pic>
      <p:pic>
        <p:nvPicPr>
          <p:cNvPr id="131080" name="Picture 8" descr="336139-367666-7174"/>
          <p:cNvPicPr>
            <a:picLocks noChangeAspect="1" noChangeArrowheads="1"/>
          </p:cNvPicPr>
          <p:nvPr/>
        </p:nvPicPr>
        <p:blipFill>
          <a:blip r:embed="rId3" cstate="print"/>
          <a:srcRect/>
          <a:stretch>
            <a:fillRect/>
          </a:stretch>
        </p:blipFill>
        <p:spPr bwMode="auto">
          <a:xfrm>
            <a:off x="323528" y="3297036"/>
            <a:ext cx="4543797" cy="3199544"/>
          </a:xfrm>
          <a:prstGeom prst="rect">
            <a:avLst/>
          </a:prstGeom>
          <a:noFill/>
          <a:ln>
            <a:solidFill>
              <a:schemeClr val="tx1"/>
            </a:solidFill>
          </a:ln>
        </p:spPr>
      </p:pic>
    </p:spTree>
    <p:extLst>
      <p:ext uri="{BB962C8B-B14F-4D97-AF65-F5344CB8AC3E}">
        <p14:creationId xmlns:p14="http://schemas.microsoft.com/office/powerpoint/2010/main" xmlns="" val="47334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Λεπτό έντερο</a:t>
            </a:r>
            <a:r>
              <a:rPr lang="en-US" dirty="0">
                <a:solidFill>
                  <a:prstClr val="white"/>
                </a:solidFill>
              </a:rPr>
              <a:t> </a:t>
            </a:r>
            <a:r>
              <a:rPr lang="en-US" sz="3000" b="0" dirty="0" smtClean="0">
                <a:solidFill>
                  <a:prstClr val="white"/>
                </a:solidFill>
              </a:rPr>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sp>
        <p:nvSpPr>
          <p:cNvPr id="5" name="Rectangle 7"/>
          <p:cNvSpPr/>
          <p:nvPr/>
        </p:nvSpPr>
        <p:spPr>
          <a:xfrm>
            <a:off x="7201785" y="5589240"/>
            <a:ext cx="1907704" cy="830997"/>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3"/>
              </a:rPr>
              <a:t>Blausen 0817 </a:t>
            </a:r>
            <a:r>
              <a:rPr lang="en-US" sz="1200" dirty="0" err="1">
                <a:latin typeface="+mn-lt"/>
                <a:hlinkClick r:id="rId3"/>
              </a:rPr>
              <a:t>SmallIntestine</a:t>
            </a:r>
            <a:r>
              <a:rPr lang="en-US" sz="1200" dirty="0">
                <a:latin typeface="+mn-lt"/>
                <a:hlinkClick r:id="rId3"/>
              </a:rPr>
              <a:t> </a:t>
            </a:r>
            <a:r>
              <a:rPr lang="en-US" sz="1200" dirty="0" smtClean="0">
                <a:latin typeface="+mn-lt"/>
                <a:hlinkClick r:id="rId3"/>
              </a:rPr>
              <a:t>Anatomy</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u="sng" dirty="0" err="1">
                <a:latin typeface="+mn-lt"/>
                <a:hlinkClick r:id="rId4" tooltip="User:BruceBlaus"/>
              </a:rPr>
              <a:t>BruceBlaus</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5"/>
              </a:rPr>
              <a:t>CC BY 3.0</a:t>
            </a:r>
            <a:endParaRPr lang="en-US" sz="1200" dirty="0">
              <a:solidFill>
                <a:schemeClr val="bg1">
                  <a:lumMod val="75000"/>
                </a:schemeClr>
              </a:solidFill>
              <a:latin typeface="+mn-lt"/>
            </a:endParaRPr>
          </a:p>
        </p:txBody>
      </p:sp>
      <p:grpSp>
        <p:nvGrpSpPr>
          <p:cNvPr id="6" name="Ομάδα 5"/>
          <p:cNvGrpSpPr/>
          <p:nvPr/>
        </p:nvGrpSpPr>
        <p:grpSpPr>
          <a:xfrm>
            <a:off x="1619672" y="1196752"/>
            <a:ext cx="5616624" cy="5544616"/>
            <a:chOff x="1619672" y="1196752"/>
            <a:chExt cx="5616624" cy="5544616"/>
          </a:xfrm>
        </p:grpSpPr>
        <p:pic>
          <p:nvPicPr>
            <p:cNvPr id="3074" name="Picture 2" descr="File:Blausen 0817 SmallIntestine Anatomy.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91680" y="1196752"/>
              <a:ext cx="5544616" cy="554461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 name="Έλλειψη 2"/>
            <p:cNvSpPr/>
            <p:nvPr/>
          </p:nvSpPr>
          <p:spPr>
            <a:xfrm>
              <a:off x="1619672" y="1916832"/>
              <a:ext cx="1728192"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xmlns="" val="1325865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Παχύ έντερο – Απεικόνιση </a:t>
            </a:r>
            <a:r>
              <a:rPr lang="el-GR" sz="3000" b="0" dirty="0" smtClean="0">
                <a:solidFill>
                  <a:prstClr val="white"/>
                </a:solidFill>
              </a:rPr>
              <a:t>3/7</a:t>
            </a:r>
            <a:endParaRPr lang="el-GR" dirty="0"/>
          </a:p>
        </p:txBody>
      </p:sp>
      <p:pic>
        <p:nvPicPr>
          <p:cNvPr id="91139" name="Picture 120"/>
          <p:cNvPicPr>
            <a:picLocks noChangeAspect="1" noChangeArrowheads="1"/>
          </p:cNvPicPr>
          <p:nvPr/>
        </p:nvPicPr>
        <p:blipFill>
          <a:blip r:embed="rId2" cstate="print"/>
          <a:srcRect/>
          <a:stretch>
            <a:fillRect/>
          </a:stretch>
        </p:blipFill>
        <p:spPr bwMode="auto">
          <a:xfrm>
            <a:off x="395288" y="1341784"/>
            <a:ext cx="3816350" cy="3781425"/>
          </a:xfrm>
          <a:prstGeom prst="rect">
            <a:avLst/>
          </a:prstGeom>
          <a:noFill/>
          <a:ln w="9525">
            <a:solidFill>
              <a:schemeClr val="tx1"/>
            </a:solidFill>
            <a:miter lim="800000"/>
            <a:headEnd/>
            <a:tailEnd/>
          </a:ln>
        </p:spPr>
      </p:pic>
      <p:pic>
        <p:nvPicPr>
          <p:cNvPr id="91140" name="Picture 5"/>
          <p:cNvPicPr>
            <a:picLocks noChangeAspect="1" noChangeArrowheads="1"/>
          </p:cNvPicPr>
          <p:nvPr/>
        </p:nvPicPr>
        <p:blipFill>
          <a:blip r:embed="rId3" cstate="print"/>
          <a:srcRect/>
          <a:stretch>
            <a:fillRect/>
          </a:stretch>
        </p:blipFill>
        <p:spPr bwMode="auto">
          <a:xfrm>
            <a:off x="4643438" y="1772816"/>
            <a:ext cx="4191000" cy="3848100"/>
          </a:xfrm>
          <a:prstGeom prst="rect">
            <a:avLst/>
          </a:prstGeom>
          <a:noFill/>
          <a:ln w="9525">
            <a:solidFill>
              <a:schemeClr val="tx1"/>
            </a:solidFill>
            <a:miter lim="800000"/>
            <a:headEnd/>
            <a:tailEnd/>
          </a:ln>
        </p:spPr>
      </p:pic>
      <p:sp>
        <p:nvSpPr>
          <p:cNvPr id="91141" name="TextBox 5"/>
          <p:cNvSpPr txBox="1">
            <a:spLocks noChangeArrowheads="1"/>
          </p:cNvSpPr>
          <p:nvPr/>
        </p:nvSpPr>
        <p:spPr bwMode="auto">
          <a:xfrm>
            <a:off x="395288" y="5123209"/>
            <a:ext cx="3096592" cy="707886"/>
          </a:xfrm>
          <a:prstGeom prst="rect">
            <a:avLst/>
          </a:prstGeom>
          <a:noFill/>
          <a:ln w="9525">
            <a:noFill/>
            <a:miter lim="800000"/>
            <a:headEnd/>
            <a:tailEnd/>
          </a:ln>
        </p:spPr>
        <p:txBody>
          <a:bodyPr wrap="square">
            <a:spAutoFit/>
          </a:bodyPr>
          <a:lstStyle/>
          <a:p>
            <a:r>
              <a:rPr lang="el-GR" sz="2000" b="1" dirty="0">
                <a:solidFill>
                  <a:schemeClr val="bg1"/>
                </a:solidFill>
                <a:latin typeface="+mn-lt"/>
              </a:rPr>
              <a:t>Βαριούχος </a:t>
            </a:r>
            <a:r>
              <a:rPr lang="el-GR" sz="2000" b="1" dirty="0" smtClean="0">
                <a:solidFill>
                  <a:schemeClr val="bg1"/>
                </a:solidFill>
                <a:latin typeface="+mn-lt"/>
              </a:rPr>
              <a:t>υποκλυσμός - Πολύποδας</a:t>
            </a:r>
            <a:endParaRPr lang="en-US" sz="2000" b="1" dirty="0">
              <a:solidFill>
                <a:schemeClr val="bg1"/>
              </a:solidFill>
              <a:latin typeface="+mn-lt"/>
            </a:endParaRPr>
          </a:p>
        </p:txBody>
      </p:sp>
      <p:sp>
        <p:nvSpPr>
          <p:cNvPr id="91142" name="TextBox 6"/>
          <p:cNvSpPr txBox="1">
            <a:spLocks noChangeArrowheads="1"/>
          </p:cNvSpPr>
          <p:nvPr/>
        </p:nvSpPr>
        <p:spPr bwMode="auto">
          <a:xfrm>
            <a:off x="4625990" y="5640457"/>
            <a:ext cx="2970346" cy="1015663"/>
          </a:xfrm>
          <a:prstGeom prst="rect">
            <a:avLst/>
          </a:prstGeom>
          <a:noFill/>
          <a:ln w="9525">
            <a:noFill/>
            <a:miter lim="800000"/>
            <a:headEnd/>
            <a:tailEnd/>
          </a:ln>
        </p:spPr>
        <p:txBody>
          <a:bodyPr wrap="square">
            <a:spAutoFit/>
          </a:bodyPr>
          <a:lstStyle/>
          <a:p>
            <a:pPr lvl="0"/>
            <a:r>
              <a:rPr lang="el-GR" sz="2000" b="1" dirty="0" smtClean="0">
                <a:solidFill>
                  <a:schemeClr val="bg1"/>
                </a:solidFill>
                <a:latin typeface="+mn-lt"/>
              </a:rPr>
              <a:t>Αξονική </a:t>
            </a:r>
            <a:r>
              <a:rPr lang="el-GR" sz="2000" b="1" dirty="0" err="1" smtClean="0">
                <a:solidFill>
                  <a:schemeClr val="bg1"/>
                </a:solidFill>
                <a:latin typeface="+mn-lt"/>
              </a:rPr>
              <a:t>κολονοσκόπηση</a:t>
            </a:r>
            <a:r>
              <a:rPr lang="el-GR" sz="2000" b="1" dirty="0" smtClean="0">
                <a:solidFill>
                  <a:schemeClr val="bg1"/>
                </a:solidFill>
                <a:latin typeface="+mn-lt"/>
              </a:rPr>
              <a:t> - </a:t>
            </a:r>
            <a:r>
              <a:rPr lang="el-GR" sz="2000" b="1" dirty="0">
                <a:solidFill>
                  <a:prstClr val="white"/>
                </a:solidFill>
                <a:latin typeface="Calibri"/>
              </a:rPr>
              <a:t>Πολύποδας</a:t>
            </a:r>
            <a:endParaRPr lang="en-US" sz="2000" b="1" dirty="0">
              <a:solidFill>
                <a:prstClr val="white"/>
              </a:solidFill>
              <a:latin typeface="Calibri"/>
            </a:endParaRPr>
          </a:p>
          <a:p>
            <a:endParaRPr lang="en-US" sz="2000" b="1" dirty="0">
              <a:solidFill>
                <a:schemeClr val="bg1"/>
              </a:solidFill>
              <a:latin typeface="+mn-lt"/>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Tree>
    <p:extLst>
      <p:ext uri="{BB962C8B-B14F-4D97-AF65-F5344CB8AC3E}">
        <p14:creationId xmlns:p14="http://schemas.microsoft.com/office/powerpoint/2010/main" xmlns="" val="12489615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l-GR" dirty="0">
                <a:solidFill>
                  <a:prstClr val="white"/>
                </a:solidFill>
              </a:rPr>
              <a:t>Παχύ έντερο – Απεικόνιση </a:t>
            </a:r>
            <a:r>
              <a:rPr lang="el-GR" sz="3000" b="0" dirty="0" smtClean="0">
                <a:solidFill>
                  <a:prstClr val="white"/>
                </a:solidFill>
              </a:rPr>
              <a:t>4/7</a:t>
            </a:r>
            <a:endParaRPr lang="el-GR" dirty="0" smtClean="0">
              <a:ln>
                <a:noFill/>
              </a:ln>
              <a:effectLst/>
            </a:endParaRPr>
          </a:p>
        </p:txBody>
      </p:sp>
      <p:sp>
        <p:nvSpPr>
          <p:cNvPr id="137219" name="Rectangle 3"/>
          <p:cNvSpPr>
            <a:spLocks noGrp="1"/>
          </p:cNvSpPr>
          <p:nvPr>
            <p:ph idx="1"/>
          </p:nvPr>
        </p:nvSpPr>
        <p:spPr/>
        <p:txBody>
          <a:bodyPr/>
          <a:lstStyle/>
          <a:p>
            <a:r>
              <a:rPr lang="el-GR" dirty="0"/>
              <a:t>Εικονική </a:t>
            </a:r>
            <a:r>
              <a:rPr lang="el-GR" dirty="0" err="1" smtClean="0"/>
              <a:t>κολονοσκόπηση</a:t>
            </a:r>
            <a:r>
              <a:rPr lang="el-GR" dirty="0" smtClean="0"/>
              <a:t> - Κατάτμηση </a:t>
            </a:r>
          </a:p>
        </p:txBody>
      </p:sp>
      <p:pic>
        <p:nvPicPr>
          <p:cNvPr id="137221" name="Picture 5"/>
          <p:cNvPicPr>
            <a:picLocks noChangeAspect="1" noChangeArrowheads="1"/>
          </p:cNvPicPr>
          <p:nvPr/>
        </p:nvPicPr>
        <p:blipFill rotWithShape="1">
          <a:blip r:embed="rId2" cstate="print"/>
          <a:srcRect l="9563" t="28955" r="40682" b="4354"/>
          <a:stretch/>
        </p:blipFill>
        <p:spPr bwMode="auto">
          <a:xfrm>
            <a:off x="1043608" y="2132856"/>
            <a:ext cx="3699510" cy="4287157"/>
          </a:xfrm>
          <a:prstGeom prst="rect">
            <a:avLst/>
          </a:prstGeom>
          <a:noFill/>
          <a:ln w="9525">
            <a:solidFill>
              <a:schemeClr val="tx1"/>
            </a:solidFill>
            <a:miter lim="800000"/>
            <a:headEnd/>
            <a:tailEnd/>
          </a:ln>
          <a:effectLst/>
        </p:spPr>
      </p:pic>
      <p:pic>
        <p:nvPicPr>
          <p:cNvPr id="137222" name="Picture 6"/>
          <p:cNvPicPr>
            <a:picLocks noChangeAspect="1" noChangeArrowheads="1"/>
          </p:cNvPicPr>
          <p:nvPr/>
        </p:nvPicPr>
        <p:blipFill rotWithShape="1">
          <a:blip r:embed="rId3" cstate="print"/>
          <a:srcRect l="18692" t="27293" r="11907" b="2069"/>
          <a:stretch/>
        </p:blipFill>
        <p:spPr bwMode="auto">
          <a:xfrm>
            <a:off x="4860032" y="2132856"/>
            <a:ext cx="3417117" cy="4287157"/>
          </a:xfrm>
          <a:prstGeom prst="rect">
            <a:avLst/>
          </a:prstGeom>
          <a:noFill/>
          <a:ln w="9525">
            <a:solidFill>
              <a:schemeClr val="tx1"/>
            </a:solidFill>
            <a:miter lim="800000"/>
            <a:headEnd/>
            <a:tailEnd/>
          </a:ln>
          <a:effec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Tree>
    <p:extLst>
      <p:ext uri="{BB962C8B-B14F-4D97-AF65-F5344CB8AC3E}">
        <p14:creationId xmlns:p14="http://schemas.microsoft.com/office/powerpoint/2010/main" xmlns="" val="38580589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Παχύ έντερο – Απεικόνιση </a:t>
            </a:r>
            <a:r>
              <a:rPr lang="el-GR" sz="3000" b="0" dirty="0" smtClean="0">
                <a:solidFill>
                  <a:prstClr val="white"/>
                </a:solidFill>
              </a:rPr>
              <a:t>5/7</a:t>
            </a:r>
            <a:endParaRPr lang="el-GR" dirty="0"/>
          </a:p>
        </p:txBody>
      </p:sp>
      <p:sp>
        <p:nvSpPr>
          <p:cNvPr id="5" name="Θέση περιεχομένου 4"/>
          <p:cNvSpPr>
            <a:spLocks noGrp="1"/>
          </p:cNvSpPr>
          <p:nvPr>
            <p:ph idx="1"/>
          </p:nvPr>
        </p:nvSpPr>
        <p:spPr>
          <a:xfrm>
            <a:off x="251520" y="1484784"/>
            <a:ext cx="3672408" cy="5256584"/>
          </a:xfrm>
        </p:spPr>
        <p:txBody>
          <a:bodyPr/>
          <a:lstStyle/>
          <a:p>
            <a:r>
              <a:rPr lang="el-GR" dirty="0"/>
              <a:t>Εικονική </a:t>
            </a:r>
            <a:r>
              <a:rPr lang="el-GR" dirty="0" err="1"/>
              <a:t>κολονοσκόπηση</a:t>
            </a:r>
            <a:r>
              <a:rPr lang="el-GR" dirty="0"/>
              <a:t> </a:t>
            </a:r>
            <a:r>
              <a:rPr lang="el-GR" dirty="0" smtClean="0"/>
              <a:t>/ </a:t>
            </a:r>
            <a:r>
              <a:rPr lang="el-GR" dirty="0" err="1" smtClean="0"/>
              <a:t>ενδο</a:t>
            </a:r>
            <a:r>
              <a:rPr lang="el-GR" dirty="0" smtClean="0"/>
              <a:t>-εικόνα </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51</a:t>
            </a:fld>
            <a:endParaRPr lang="el-GR"/>
          </a:p>
        </p:txBody>
      </p:sp>
      <p:pic>
        <p:nvPicPr>
          <p:cNvPr id="138244" name="Picture 4"/>
          <p:cNvPicPr>
            <a:picLocks noChangeAspect="1" noChangeArrowheads="1"/>
          </p:cNvPicPr>
          <p:nvPr/>
        </p:nvPicPr>
        <p:blipFill rotWithShape="1">
          <a:blip r:embed="rId2" cstate="print"/>
          <a:srcRect t="4026" b="1840"/>
          <a:stretch/>
        </p:blipFill>
        <p:spPr bwMode="auto">
          <a:xfrm>
            <a:off x="3995936" y="1484784"/>
            <a:ext cx="4953523" cy="482758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xmlns="" val="6859361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4"/>
          <p:cNvPicPr>
            <a:picLocks noChangeAspect="1" noChangeArrowheads="1"/>
          </p:cNvPicPr>
          <p:nvPr/>
        </p:nvPicPr>
        <p:blipFill>
          <a:blip r:embed="rId2" cstate="print"/>
          <a:srcRect/>
          <a:stretch>
            <a:fillRect/>
          </a:stretch>
        </p:blipFill>
        <p:spPr bwMode="auto">
          <a:xfrm>
            <a:off x="2699792" y="1928615"/>
            <a:ext cx="4896544" cy="4740745"/>
          </a:xfrm>
          <a:prstGeom prst="rect">
            <a:avLst/>
          </a:prstGeom>
          <a:noFill/>
          <a:ln w="9525">
            <a:solidFill>
              <a:schemeClr val="tx1"/>
            </a:solidFill>
            <a:miter lim="800000"/>
            <a:headEnd/>
            <a:tailEnd/>
          </a:ln>
        </p:spPr>
      </p:pic>
      <p:sp>
        <p:nvSpPr>
          <p:cNvPr id="5" name="Τίτλος 4"/>
          <p:cNvSpPr>
            <a:spLocks noGrp="1"/>
          </p:cNvSpPr>
          <p:nvPr>
            <p:ph type="title"/>
          </p:nvPr>
        </p:nvSpPr>
        <p:spPr/>
        <p:txBody>
          <a:bodyPr/>
          <a:lstStyle/>
          <a:p>
            <a:r>
              <a:rPr lang="el-GR" dirty="0">
                <a:solidFill>
                  <a:prstClr val="white"/>
                </a:solidFill>
              </a:rPr>
              <a:t>Παχύ έντερο – Απεικόνιση </a:t>
            </a:r>
            <a:r>
              <a:rPr lang="el-GR" sz="3000" b="0" dirty="0" smtClean="0">
                <a:solidFill>
                  <a:prstClr val="white"/>
                </a:solidFill>
              </a:rPr>
              <a:t>6/7</a:t>
            </a:r>
            <a:endParaRPr lang="el-GR" dirty="0"/>
          </a:p>
        </p:txBody>
      </p:sp>
      <p:sp>
        <p:nvSpPr>
          <p:cNvPr id="2" name="Θέση περιεχομένου 1"/>
          <p:cNvSpPr>
            <a:spLocks noGrp="1"/>
          </p:cNvSpPr>
          <p:nvPr>
            <p:ph idx="1"/>
          </p:nvPr>
        </p:nvSpPr>
        <p:spPr/>
        <p:txBody>
          <a:bodyPr/>
          <a:lstStyle/>
          <a:p>
            <a:r>
              <a:rPr lang="el-GR" dirty="0" smtClean="0"/>
              <a:t>Εικονική </a:t>
            </a:r>
            <a:r>
              <a:rPr lang="el-GR" dirty="0" err="1" smtClean="0"/>
              <a:t>κολονοσκόπηση</a:t>
            </a:r>
            <a:r>
              <a:rPr lang="el-GR" dirty="0" smtClean="0"/>
              <a:t> - </a:t>
            </a:r>
            <a:r>
              <a:rPr lang="en-US" dirty="0" smtClean="0"/>
              <a:t>Fillet</a:t>
            </a:r>
            <a:r>
              <a:rPr lang="el-GR" dirty="0" smtClean="0"/>
              <a:t>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spTree>
    <p:extLst>
      <p:ext uri="{BB962C8B-B14F-4D97-AF65-F5344CB8AC3E}">
        <p14:creationId xmlns:p14="http://schemas.microsoft.com/office/powerpoint/2010/main" xmlns="" val="17621517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Παχύ έντερο – Απεικόνιση </a:t>
            </a:r>
            <a:r>
              <a:rPr lang="el-GR" sz="3000" b="0" dirty="0" smtClean="0">
                <a:solidFill>
                  <a:prstClr val="white"/>
                </a:solidFill>
              </a:rPr>
              <a:t>7/7</a:t>
            </a:r>
            <a:endParaRPr lang="el-GR" dirty="0"/>
          </a:p>
        </p:txBody>
      </p:sp>
      <p:grpSp>
        <p:nvGrpSpPr>
          <p:cNvPr id="5" name="Ομάδα 4"/>
          <p:cNvGrpSpPr/>
          <p:nvPr/>
        </p:nvGrpSpPr>
        <p:grpSpPr>
          <a:xfrm>
            <a:off x="395536" y="1182389"/>
            <a:ext cx="8323262" cy="5414963"/>
            <a:chOff x="468313" y="908050"/>
            <a:chExt cx="8323262" cy="5414963"/>
          </a:xfrm>
        </p:grpSpPr>
        <p:pic>
          <p:nvPicPr>
            <p:cNvPr id="136196" name="Picture 4"/>
            <p:cNvPicPr>
              <a:picLocks noChangeAspect="1" noChangeArrowheads="1"/>
            </p:cNvPicPr>
            <p:nvPr/>
          </p:nvPicPr>
          <p:blipFill>
            <a:blip r:embed="rId2" cstate="print"/>
            <a:srcRect t="20665" b="16331"/>
            <a:stretch>
              <a:fillRect/>
            </a:stretch>
          </p:blipFill>
          <p:spPr bwMode="auto">
            <a:xfrm>
              <a:off x="468313" y="908050"/>
              <a:ext cx="8323262" cy="5414963"/>
            </a:xfrm>
            <a:prstGeom prst="rect">
              <a:avLst/>
            </a:prstGeom>
            <a:noFill/>
            <a:ln w="9525">
              <a:solidFill>
                <a:schemeClr val="tx1"/>
              </a:solidFill>
              <a:miter lim="800000"/>
              <a:headEnd/>
              <a:tailEnd/>
            </a:ln>
            <a:effectLst/>
          </p:spPr>
        </p:pic>
        <p:sp>
          <p:nvSpPr>
            <p:cNvPr id="136197" name="Rectangle 5"/>
            <p:cNvSpPr>
              <a:spLocks noChangeArrowheads="1"/>
            </p:cNvSpPr>
            <p:nvPr/>
          </p:nvSpPr>
          <p:spPr bwMode="auto">
            <a:xfrm>
              <a:off x="4643438" y="3429000"/>
              <a:ext cx="1728787" cy="287338"/>
            </a:xfrm>
            <a:prstGeom prst="rect">
              <a:avLst/>
            </a:prstGeom>
            <a:solidFill>
              <a:srgbClr val="333333"/>
            </a:solidFill>
            <a:ln w="9525">
              <a:noFill/>
              <a:miter lim="800000"/>
              <a:headEnd/>
              <a:tailEnd/>
            </a:ln>
            <a:effectLst/>
          </p:spPr>
          <p:txBody>
            <a:bodyPr wrap="none" anchor="ctr"/>
            <a:lstStyle/>
            <a:p>
              <a:endParaRPr lang="el-GR"/>
            </a:p>
          </p:txBody>
        </p:sp>
        <p:sp>
          <p:nvSpPr>
            <p:cNvPr id="136198" name="Rectangle 6"/>
            <p:cNvSpPr>
              <a:spLocks noChangeArrowheads="1"/>
            </p:cNvSpPr>
            <p:nvPr/>
          </p:nvSpPr>
          <p:spPr bwMode="auto">
            <a:xfrm>
              <a:off x="468313" y="3429000"/>
              <a:ext cx="1728787" cy="287338"/>
            </a:xfrm>
            <a:prstGeom prst="rect">
              <a:avLst/>
            </a:prstGeom>
            <a:solidFill>
              <a:srgbClr val="333333"/>
            </a:solidFill>
            <a:ln w="9525">
              <a:noFill/>
              <a:miter lim="800000"/>
              <a:headEnd/>
              <a:tailEnd/>
            </a:ln>
            <a:effectLst/>
          </p:spPr>
          <p:txBody>
            <a:bodyPr wrap="none" anchor="ctr"/>
            <a:lstStyle/>
            <a:p>
              <a:endParaRPr lang="el-GR"/>
            </a:p>
          </p:txBody>
        </p:sp>
      </p:gr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53</a:t>
            </a:fld>
            <a:endParaRPr lang="el-GR"/>
          </a:p>
        </p:txBody>
      </p:sp>
    </p:spTree>
    <p:extLst>
      <p:ext uri="{BB962C8B-B14F-4D97-AF65-F5344CB8AC3E}">
        <p14:creationId xmlns:p14="http://schemas.microsoft.com/office/powerpoint/2010/main" xmlns="" val="17737299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n-US" dirty="0" smtClean="0"/>
              <a:t>CAD</a:t>
            </a:r>
            <a:endParaRPr lang="el-GR" dirty="0"/>
          </a:p>
        </p:txBody>
      </p:sp>
      <p:pic>
        <p:nvPicPr>
          <p:cNvPr id="94211" name="Picture 2" descr="http://www.healthcare.philips.com/pwc_hc/main/shared/Assets/Images/CT/virtual_colonoscopy/ar_virtualColonoscopy_thm_en.jpg"/>
          <p:cNvPicPr>
            <a:picLocks noChangeAspect="1" noChangeArrowheads="1"/>
          </p:cNvPicPr>
          <p:nvPr/>
        </p:nvPicPr>
        <p:blipFill>
          <a:blip r:embed="rId2" cstate="print"/>
          <a:srcRect/>
          <a:stretch>
            <a:fillRect/>
          </a:stretch>
        </p:blipFill>
        <p:spPr bwMode="auto">
          <a:xfrm>
            <a:off x="1979712" y="1340768"/>
            <a:ext cx="5400600" cy="5026007"/>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spTree>
    <p:extLst>
      <p:ext uri="{BB962C8B-B14F-4D97-AF65-F5344CB8AC3E}">
        <p14:creationId xmlns:p14="http://schemas.microsoft.com/office/powerpoint/2010/main" xmlns="" val="24231009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2" descr="Colon Pictures"/>
          <p:cNvPicPr>
            <a:picLocks noChangeAspect="1" noChangeArrowheads="1"/>
          </p:cNvPicPr>
          <p:nvPr/>
        </p:nvPicPr>
        <p:blipFill>
          <a:blip r:embed="rId2" cstate="print"/>
          <a:srcRect/>
          <a:stretch>
            <a:fillRect/>
          </a:stretch>
        </p:blipFill>
        <p:spPr bwMode="auto">
          <a:xfrm>
            <a:off x="496195" y="1283640"/>
            <a:ext cx="2631501" cy="2861569"/>
          </a:xfrm>
          <a:prstGeom prst="rect">
            <a:avLst/>
          </a:prstGeom>
          <a:noFill/>
          <a:ln w="9525">
            <a:solidFill>
              <a:schemeClr val="tx1"/>
            </a:solidFill>
            <a:miter lim="800000"/>
            <a:headEnd/>
            <a:tailEnd/>
          </a:ln>
        </p:spPr>
      </p:pic>
      <p:pic>
        <p:nvPicPr>
          <p:cNvPr id="89092" name="Picture 4" descr="Colon Polyps"/>
          <p:cNvPicPr>
            <a:picLocks noChangeAspect="1" noChangeArrowheads="1"/>
          </p:cNvPicPr>
          <p:nvPr/>
        </p:nvPicPr>
        <p:blipFill>
          <a:blip r:embed="rId3" cstate="print"/>
          <a:srcRect/>
          <a:stretch>
            <a:fillRect/>
          </a:stretch>
        </p:blipFill>
        <p:spPr bwMode="auto">
          <a:xfrm>
            <a:off x="3378031" y="2581335"/>
            <a:ext cx="2592878" cy="2819586"/>
          </a:xfrm>
          <a:prstGeom prst="rect">
            <a:avLst/>
          </a:prstGeom>
          <a:noFill/>
          <a:ln w="9525">
            <a:solidFill>
              <a:schemeClr val="tx1"/>
            </a:solidFill>
            <a:miter lim="800000"/>
            <a:headEnd/>
            <a:tailEnd/>
          </a:ln>
        </p:spPr>
      </p:pic>
      <p:pic>
        <p:nvPicPr>
          <p:cNvPr id="89093" name="Picture 6" descr="Colon Cancer"/>
          <p:cNvPicPr>
            <a:picLocks noChangeAspect="1" noChangeArrowheads="1"/>
          </p:cNvPicPr>
          <p:nvPr/>
        </p:nvPicPr>
        <p:blipFill>
          <a:blip r:embed="rId4" cstate="print"/>
          <a:srcRect/>
          <a:stretch>
            <a:fillRect/>
          </a:stretch>
        </p:blipFill>
        <p:spPr bwMode="auto">
          <a:xfrm>
            <a:off x="6183932" y="3660416"/>
            <a:ext cx="2636540" cy="2864928"/>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55</a:t>
            </a:fld>
            <a:endParaRPr lang="el-GR"/>
          </a:p>
        </p:txBody>
      </p:sp>
      <p:sp>
        <p:nvSpPr>
          <p:cNvPr id="5" name="Τίτλος 4"/>
          <p:cNvSpPr>
            <a:spLocks noGrp="1"/>
          </p:cNvSpPr>
          <p:nvPr>
            <p:ph type="title"/>
          </p:nvPr>
        </p:nvSpPr>
        <p:spPr/>
        <p:txBody>
          <a:bodyPr/>
          <a:lstStyle/>
          <a:p>
            <a:r>
              <a:rPr lang="el-GR" dirty="0"/>
              <a:t>Οπτική </a:t>
            </a:r>
            <a:r>
              <a:rPr lang="el-GR" dirty="0" err="1"/>
              <a:t>κολονοσκόπηση</a:t>
            </a:r>
            <a:endParaRPr lang="el-GR" dirty="0"/>
          </a:p>
        </p:txBody>
      </p:sp>
    </p:spTree>
    <p:extLst>
      <p:ext uri="{BB962C8B-B14F-4D97-AF65-F5344CB8AC3E}">
        <p14:creationId xmlns:p14="http://schemas.microsoft.com/office/powerpoint/2010/main" xmlns="" val="31701777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06908">
              <a:defRPr/>
            </a:pPr>
            <a:r>
              <a:rPr lang="el-GR" dirty="0" smtClean="0"/>
              <a:t>Καρκίνος του </a:t>
            </a:r>
            <a:r>
              <a:rPr lang="el-GR" dirty="0" err="1" smtClean="0"/>
              <a:t>παχέος</a:t>
            </a:r>
            <a:r>
              <a:rPr lang="el-GR" dirty="0" smtClean="0"/>
              <a:t> εντέρου</a:t>
            </a:r>
          </a:p>
          <a:p>
            <a:pPr marL="897572" lvl="1" indent="-457200">
              <a:defRPr/>
            </a:pPr>
            <a:r>
              <a:rPr lang="el-GR" dirty="0" smtClean="0"/>
              <a:t>Πιο συχνός καρκίνος του πεπτικού συστήματος.</a:t>
            </a:r>
          </a:p>
          <a:p>
            <a:pPr marL="897572" lvl="1" indent="-457200">
              <a:defRPr/>
            </a:pPr>
            <a:r>
              <a:rPr lang="el-GR" b="1" dirty="0" smtClean="0"/>
              <a:t>Αίτια</a:t>
            </a:r>
            <a:r>
              <a:rPr lang="en-US" b="1" dirty="0" smtClean="0"/>
              <a:t>:</a:t>
            </a:r>
            <a:r>
              <a:rPr lang="el-GR" b="1" dirty="0" smtClean="0"/>
              <a:t> </a:t>
            </a:r>
            <a:r>
              <a:rPr lang="el-GR" dirty="0" smtClean="0"/>
              <a:t>Κληρονομικοί παράγοντες,</a:t>
            </a:r>
            <a:r>
              <a:rPr lang="el-GR" dirty="0"/>
              <a:t> κάπνισμα, το αλκοόλ, η λήψη τροφών πλούσιες σε λίπος, φλεγμονώδεις νόσοι και η έκθεση σε διάφορες χημικές </a:t>
            </a:r>
            <a:r>
              <a:rPr lang="el-GR" dirty="0" smtClean="0"/>
              <a:t>ουσίες.</a:t>
            </a:r>
          </a:p>
          <a:p>
            <a:pPr marL="897572" lvl="1" indent="-457200">
              <a:defRPr/>
            </a:pPr>
            <a:r>
              <a:rPr lang="el-GR" b="1" dirty="0" smtClean="0"/>
              <a:t>Συμπτώματα</a:t>
            </a:r>
            <a:r>
              <a:rPr lang="en-US" b="1" dirty="0" smtClean="0"/>
              <a:t>:</a:t>
            </a:r>
            <a:r>
              <a:rPr lang="el-GR" b="1" dirty="0" smtClean="0"/>
              <a:t> </a:t>
            </a:r>
            <a:r>
              <a:rPr lang="el-GR" dirty="0" smtClean="0"/>
              <a:t>εσωτερική αιμορραγία, αναιμία</a:t>
            </a:r>
            <a:r>
              <a:rPr lang="el-GR" dirty="0"/>
              <a:t>, αδυναμία, κοιλιακό </a:t>
            </a:r>
            <a:r>
              <a:rPr lang="el-GR" dirty="0" smtClean="0"/>
              <a:t>άλγος, απόφραξη </a:t>
            </a:r>
            <a:r>
              <a:rPr lang="el-GR" dirty="0"/>
              <a:t>του </a:t>
            </a:r>
            <a:r>
              <a:rPr lang="el-GR" dirty="0" smtClean="0"/>
              <a:t>εντέρου.</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56</a:t>
            </a:fld>
            <a:endParaRPr lang="el-GR"/>
          </a:p>
        </p:txBody>
      </p:sp>
      <p:sp>
        <p:nvSpPr>
          <p:cNvPr id="5" name="Τίτλος 4"/>
          <p:cNvSpPr>
            <a:spLocks noGrp="1"/>
          </p:cNvSpPr>
          <p:nvPr>
            <p:ph type="title"/>
          </p:nvPr>
        </p:nvSpPr>
        <p:spPr/>
        <p:txBody>
          <a:bodyPr/>
          <a:lstStyle/>
          <a:p>
            <a:r>
              <a:rPr lang="el-GR" dirty="0"/>
              <a:t>Παχύ έντερο - Παθολογία</a:t>
            </a:r>
          </a:p>
        </p:txBody>
      </p:sp>
    </p:spTree>
    <p:extLst>
      <p:ext uri="{BB962C8B-B14F-4D97-AF65-F5344CB8AC3E}">
        <p14:creationId xmlns:p14="http://schemas.microsoft.com/office/powerpoint/2010/main" xmlns="" val="41953257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2" descr="http://radiographics.rsna.org/content/20/2/419/F2.medium.gif"/>
          <p:cNvPicPr>
            <a:picLocks noChangeAspect="1" noChangeArrowheads="1"/>
          </p:cNvPicPr>
          <p:nvPr/>
        </p:nvPicPr>
        <p:blipFill>
          <a:blip r:embed="rId2" cstate="print"/>
          <a:srcRect/>
          <a:stretch>
            <a:fillRect/>
          </a:stretch>
        </p:blipFill>
        <p:spPr bwMode="auto">
          <a:xfrm>
            <a:off x="323850" y="260350"/>
            <a:ext cx="4191000" cy="3581400"/>
          </a:xfrm>
          <a:prstGeom prst="rect">
            <a:avLst/>
          </a:prstGeom>
          <a:noFill/>
          <a:ln w="9525">
            <a:solidFill>
              <a:schemeClr val="tx1"/>
            </a:solidFill>
            <a:miter lim="800000"/>
            <a:headEnd/>
            <a:tailEnd/>
          </a:ln>
        </p:spPr>
      </p:pic>
      <p:pic>
        <p:nvPicPr>
          <p:cNvPr id="97284" name="Picture 4" descr="http://radiographics.rsna.org/content/20/2/419/F4.medium.gif"/>
          <p:cNvPicPr>
            <a:picLocks noChangeAspect="1" noChangeArrowheads="1"/>
          </p:cNvPicPr>
          <p:nvPr/>
        </p:nvPicPr>
        <p:blipFill>
          <a:blip r:embed="rId3" cstate="print"/>
          <a:srcRect/>
          <a:stretch>
            <a:fillRect/>
          </a:stretch>
        </p:blipFill>
        <p:spPr bwMode="auto">
          <a:xfrm>
            <a:off x="3995738" y="3284538"/>
            <a:ext cx="4822825" cy="3298825"/>
          </a:xfrm>
          <a:prstGeom prst="rect">
            <a:avLst/>
          </a:prstGeom>
          <a:noFill/>
          <a:ln w="9525">
            <a:solidFill>
              <a:schemeClr val="tx1"/>
            </a:solidFill>
            <a:miter lim="800000"/>
            <a:headEnd/>
            <a:tailEnd/>
          </a:ln>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57</a:t>
            </a:fld>
            <a:endParaRPr lang="el-GR"/>
          </a:p>
        </p:txBody>
      </p:sp>
    </p:spTree>
    <p:extLst>
      <p:ext uri="{BB962C8B-B14F-4D97-AF65-F5344CB8AC3E}">
        <p14:creationId xmlns:p14="http://schemas.microsoft.com/office/powerpoint/2010/main" xmlns="" val="33600171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2" descr="http://radiographics.rsna.org/content/20/2/419/F7.medium.gif"/>
          <p:cNvPicPr>
            <a:picLocks noChangeAspect="1" noChangeArrowheads="1"/>
          </p:cNvPicPr>
          <p:nvPr/>
        </p:nvPicPr>
        <p:blipFill>
          <a:blip r:embed="rId2" cstate="print"/>
          <a:srcRect/>
          <a:stretch>
            <a:fillRect/>
          </a:stretch>
        </p:blipFill>
        <p:spPr bwMode="auto">
          <a:xfrm>
            <a:off x="1403648" y="332656"/>
            <a:ext cx="6467376" cy="6408712"/>
          </a:xfrm>
          <a:prstGeom prst="rect">
            <a:avLst/>
          </a:prstGeom>
          <a:noFill/>
          <a:ln w="9525">
            <a:solidFill>
              <a:schemeClr val="tx1"/>
            </a:solidFill>
            <a:miter lim="800000"/>
            <a:headEnd/>
            <a:tailEnd/>
          </a:ln>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spTree>
    <p:extLst>
      <p:ext uri="{BB962C8B-B14F-4D97-AF65-F5344CB8AC3E}">
        <p14:creationId xmlns:p14="http://schemas.microsoft.com/office/powerpoint/2010/main" xmlns="" val="2834686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Δωδεκαδάκτυλο </a:t>
            </a:r>
            <a:r>
              <a:rPr lang="el-GR" sz="3000" b="0" dirty="0" smtClean="0"/>
              <a:t>1/2</a:t>
            </a:r>
            <a:endParaRPr lang="el-GR" sz="3000" b="0" dirty="0"/>
          </a:p>
        </p:txBody>
      </p:sp>
      <p:sp>
        <p:nvSpPr>
          <p:cNvPr id="5" name="Θέση περιεχομένου 4"/>
          <p:cNvSpPr>
            <a:spLocks noGrp="1"/>
          </p:cNvSpPr>
          <p:nvPr>
            <p:ph idx="1"/>
          </p:nvPr>
        </p:nvSpPr>
        <p:spPr>
          <a:xfrm>
            <a:off x="251520" y="1340768"/>
            <a:ext cx="5472608" cy="5256584"/>
          </a:xfrm>
        </p:spPr>
        <p:txBody>
          <a:bodyPr>
            <a:normAutofit/>
          </a:bodyPr>
          <a:lstStyle/>
          <a:p>
            <a:r>
              <a:rPr lang="el-GR" sz="2300" dirty="0"/>
              <a:t>Αποτελεί το πρώτο τμήμα του </a:t>
            </a:r>
            <a:r>
              <a:rPr lang="el-GR" sz="2300" dirty="0" smtClean="0"/>
              <a:t>λεπτού </a:t>
            </a:r>
            <a:r>
              <a:rPr lang="el-GR" sz="2300" dirty="0"/>
              <a:t>εντέρου το οποίο βρίσκεται σε </a:t>
            </a:r>
            <a:r>
              <a:rPr lang="el-GR" sz="2300" dirty="0" smtClean="0"/>
              <a:t>πολύ </a:t>
            </a:r>
            <a:r>
              <a:rPr lang="el-GR" sz="2300" dirty="0"/>
              <a:t>στενή σχέση με το πάγκρεας. Το δωδεκαδάκτυλο ακολουθεί ημικυκλικού σχήματος πορεία, αρχίζοντας στον πυλωρό, πορεύεται γύρω από την κεφαλή </a:t>
            </a:r>
            <a:r>
              <a:rPr lang="el-GR" sz="2300" dirty="0" smtClean="0"/>
              <a:t>και </a:t>
            </a:r>
            <a:r>
              <a:rPr lang="el-GR" sz="2300" dirty="0"/>
              <a:t>τον αυχένα του παγκρέατος </a:t>
            </a:r>
            <a:r>
              <a:rPr lang="el-GR" sz="2300" dirty="0" smtClean="0"/>
              <a:t>και εκβάλει </a:t>
            </a:r>
            <a:r>
              <a:rPr lang="el-GR" sz="2300" dirty="0"/>
              <a:t>στη νήστιδα (</a:t>
            </a:r>
            <a:r>
              <a:rPr lang="el-GR" sz="2300" dirty="0" err="1"/>
              <a:t>νηστιδοδωδεκαδακτυλική</a:t>
            </a:r>
            <a:r>
              <a:rPr lang="el-GR" sz="2300" dirty="0"/>
              <a:t> συμβολή).</a:t>
            </a:r>
          </a:p>
          <a:p>
            <a:r>
              <a:rPr lang="el-GR" sz="2300" dirty="0"/>
              <a:t>Η ονομασία του οφείλεται στο γεγονός ότι συνήθως έχει μήκος όσο είναι το πλάτος 12 δακτύλων (περίπου 25 εκ</a:t>
            </a:r>
            <a:r>
              <a:rPr lang="el-GR" sz="2300" dirty="0" smtClean="0"/>
              <a:t>.).</a:t>
            </a:r>
            <a:endParaRPr lang="el-GR" sz="2300"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pic>
        <p:nvPicPr>
          <p:cNvPr id="2050" name="Picture 2" descr="File:Tractus intestinalis duodenum.sv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188" t="3748" r="6665" b="7186"/>
          <a:stretch/>
        </p:blipFill>
        <p:spPr bwMode="auto">
          <a:xfrm>
            <a:off x="5716247" y="1268760"/>
            <a:ext cx="3320249" cy="4776187"/>
          </a:xfrm>
          <a:prstGeom prst="rect">
            <a:avLst/>
          </a:prstGeom>
          <a:solidFill>
            <a:schemeClr val="bg1"/>
          </a:solidFill>
          <a:ln>
            <a:solidFill>
              <a:schemeClr val="tx1"/>
            </a:solidFill>
          </a:ln>
        </p:spPr>
      </p:pic>
      <p:sp>
        <p:nvSpPr>
          <p:cNvPr id="7" name="Rectangle 7"/>
          <p:cNvSpPr/>
          <p:nvPr/>
        </p:nvSpPr>
        <p:spPr>
          <a:xfrm>
            <a:off x="5716246" y="6044947"/>
            <a:ext cx="3320249"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3"/>
              </a:rPr>
              <a:t>Tractus intestinalis </a:t>
            </a:r>
            <a:r>
              <a:rPr lang="en-US" sz="1200" dirty="0" smtClean="0">
                <a:latin typeface="+mn-lt"/>
                <a:hlinkClick r:id="rId3"/>
              </a:rPr>
              <a:t>duodenum</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4" tooltip="User:Orem"/>
              </a:rPr>
              <a:t>Orem</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5"/>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7635000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http://radiographics.rsna.org/content/20/2/419/F8.medium.gif"/>
          <p:cNvPicPr>
            <a:picLocks noChangeAspect="1" noChangeArrowheads="1"/>
          </p:cNvPicPr>
          <p:nvPr/>
        </p:nvPicPr>
        <p:blipFill>
          <a:blip r:embed="rId2" cstate="print"/>
          <a:srcRect/>
          <a:stretch>
            <a:fillRect/>
          </a:stretch>
        </p:blipFill>
        <p:spPr bwMode="auto">
          <a:xfrm>
            <a:off x="234397" y="3365326"/>
            <a:ext cx="4191000" cy="3448050"/>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59</a:t>
            </a:fld>
            <a:endParaRPr lang="el-GR"/>
          </a:p>
        </p:txBody>
      </p:sp>
      <p:sp>
        <p:nvSpPr>
          <p:cNvPr id="5" name="Τίτλος 4"/>
          <p:cNvSpPr>
            <a:spLocks noGrp="1"/>
          </p:cNvSpPr>
          <p:nvPr>
            <p:ph type="title"/>
          </p:nvPr>
        </p:nvSpPr>
        <p:spPr/>
        <p:txBody>
          <a:bodyPr/>
          <a:lstStyle/>
          <a:p>
            <a:r>
              <a:rPr lang="el-GR" dirty="0" err="1"/>
              <a:t>Εγκολεασμός</a:t>
            </a:r>
            <a:endParaRPr lang="el-GR" dirty="0"/>
          </a:p>
        </p:txBody>
      </p:sp>
      <p:pic>
        <p:nvPicPr>
          <p:cNvPr id="2050" name="Picture 2" descr="File:Intussusception EN.sv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5398" y="233561"/>
            <a:ext cx="4552486" cy="3129834"/>
          </a:xfrm>
          <a:prstGeom prst="rect">
            <a:avLst/>
          </a:prstGeom>
          <a:solidFill>
            <a:schemeClr val="bg1"/>
          </a:solidFill>
          <a:ln>
            <a:solidFill>
              <a:schemeClr val="tx1"/>
            </a:solidFill>
          </a:ln>
        </p:spPr>
      </p:pic>
      <p:sp>
        <p:nvSpPr>
          <p:cNvPr id="9" name="Rectangle 7"/>
          <p:cNvSpPr/>
          <p:nvPr/>
        </p:nvSpPr>
        <p:spPr>
          <a:xfrm>
            <a:off x="4425398" y="3382488"/>
            <a:ext cx="4552485" cy="276999"/>
          </a:xfrm>
          <a:prstGeom prst="rect">
            <a:avLst/>
          </a:prstGeom>
        </p:spPr>
        <p:txBody>
          <a:bodyPr wrap="square">
            <a:spAutoFit/>
          </a:bodyPr>
          <a:lstStyle/>
          <a:p>
            <a:r>
              <a:rPr lang="en-US" sz="1200" dirty="0" smtClean="0">
                <a:solidFill>
                  <a:schemeClr val="bg1">
                    <a:lumMod val="75000"/>
                  </a:schemeClr>
                </a:solidFill>
                <a:latin typeface="+mj-lt"/>
              </a:rPr>
              <a:t>“</a:t>
            </a:r>
            <a:r>
              <a:rPr lang="en-US" sz="1200" dirty="0">
                <a:latin typeface="+mj-lt"/>
                <a:hlinkClick r:id="rId4"/>
              </a:rPr>
              <a:t>Intussusception </a:t>
            </a:r>
            <a:r>
              <a:rPr lang="en-US" sz="1200" dirty="0" smtClean="0">
                <a:latin typeface="+mj-lt"/>
                <a:hlinkClick r:id="rId4"/>
              </a:rPr>
              <a:t>EN</a:t>
            </a:r>
            <a:r>
              <a:rPr lang="en-US" sz="1200" dirty="0" smtClean="0">
                <a:solidFill>
                  <a:schemeClr val="bg1">
                    <a:lumMod val="75000"/>
                  </a:schemeClr>
                </a:solidFill>
                <a:latin typeface="+mj-lt"/>
              </a:rPr>
              <a:t>”, </a:t>
            </a:r>
            <a:r>
              <a:rPr lang="el-GR" sz="1200" dirty="0" smtClean="0">
                <a:solidFill>
                  <a:schemeClr val="bg1">
                    <a:lumMod val="75000"/>
                  </a:schemeClr>
                </a:solidFill>
                <a:latin typeface="+mj-lt"/>
              </a:rPr>
              <a:t>από</a:t>
            </a:r>
            <a:r>
              <a:rPr lang="en-US" sz="1200" dirty="0" smtClean="0">
                <a:solidFill>
                  <a:schemeClr val="bg1">
                    <a:lumMod val="75000"/>
                  </a:schemeClr>
                </a:solidFill>
                <a:latin typeface="+mj-lt"/>
              </a:rPr>
              <a:t> </a:t>
            </a:r>
            <a:r>
              <a:rPr lang="en-US" sz="1200" u="sng" dirty="0">
                <a:latin typeface="+mj-lt"/>
                <a:hlinkClick r:id="rId5" tooltip="User:Orem"/>
              </a:rPr>
              <a:t>Orem</a:t>
            </a:r>
            <a:r>
              <a:rPr lang="en-US" sz="1200" dirty="0">
                <a:latin typeface="+mj-lt"/>
              </a:rPr>
              <a:t> </a:t>
            </a:r>
            <a:r>
              <a:rPr lang="el-GR" sz="1200" dirty="0" smtClean="0">
                <a:solidFill>
                  <a:schemeClr val="bg1">
                    <a:lumMod val="75000"/>
                  </a:schemeClr>
                </a:solidFill>
                <a:latin typeface="+mj-lt"/>
              </a:rPr>
              <a:t>διαθέσιμο με άδεια </a:t>
            </a:r>
            <a:r>
              <a:rPr lang="en-US" sz="1200" dirty="0">
                <a:latin typeface="+mj-lt"/>
                <a:hlinkClick r:id="rId6"/>
              </a:rPr>
              <a:t>CC BY-SA 3.0</a:t>
            </a:r>
            <a:endParaRPr lang="en-US" sz="1200" dirty="0">
              <a:latin typeface="+mj-lt"/>
            </a:endParaRPr>
          </a:p>
        </p:txBody>
      </p:sp>
    </p:spTree>
    <p:extLst>
      <p:ext uri="{BB962C8B-B14F-4D97-AF65-F5344CB8AC3E}">
        <p14:creationId xmlns:p14="http://schemas.microsoft.com/office/powerpoint/2010/main" xmlns="" val="36853331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idx="1"/>
          </p:nvPr>
        </p:nvSpPr>
        <p:spPr>
          <a:xfrm>
            <a:off x="323528" y="1268760"/>
            <a:ext cx="5328592" cy="5256584"/>
          </a:xfrm>
        </p:spPr>
        <p:txBody>
          <a:bodyPr/>
          <a:lstStyle/>
          <a:p>
            <a:r>
              <a:rPr lang="el-GR" dirty="0" smtClean="0"/>
              <a:t>Κρέμεται από το τυφλό</a:t>
            </a:r>
            <a:r>
              <a:rPr lang="en-US" dirty="0" smtClean="0"/>
              <a:t>.</a:t>
            </a:r>
            <a:endParaRPr lang="el-GR" dirty="0" smtClean="0"/>
          </a:p>
          <a:p>
            <a:r>
              <a:rPr lang="el-GR" dirty="0" smtClean="0"/>
              <a:t>Η άκρη της σε διάφορες θέσεις – μήκος 10εκ.</a:t>
            </a:r>
            <a:endParaRPr lang="en-US" dirty="0" smtClean="0"/>
          </a:p>
        </p:txBody>
      </p:sp>
      <p:pic>
        <p:nvPicPr>
          <p:cNvPr id="100356" name="Picture 4" descr="http://img.medscape.com/pi/emed/ckb/radiology/336139-363550-363818-363993.jpg"/>
          <p:cNvPicPr>
            <a:picLocks noChangeAspect="1" noChangeArrowheads="1"/>
          </p:cNvPicPr>
          <p:nvPr/>
        </p:nvPicPr>
        <p:blipFill>
          <a:blip r:embed="rId2" cstate="print"/>
          <a:srcRect/>
          <a:stretch>
            <a:fillRect/>
          </a:stretch>
        </p:blipFill>
        <p:spPr bwMode="auto">
          <a:xfrm>
            <a:off x="179512" y="2780928"/>
            <a:ext cx="5486400" cy="4048125"/>
          </a:xfrm>
          <a:prstGeom prst="rect">
            <a:avLst/>
          </a:prstGeom>
          <a:noFill/>
          <a:ln w="9525">
            <a:solidFill>
              <a:schemeClr val="tx1"/>
            </a:solidFill>
            <a:miter lim="800000"/>
            <a:headEnd/>
            <a:tailEnd/>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sp>
        <p:nvSpPr>
          <p:cNvPr id="4" name="Τίτλος 3"/>
          <p:cNvSpPr>
            <a:spLocks noGrp="1"/>
          </p:cNvSpPr>
          <p:nvPr>
            <p:ph type="title"/>
          </p:nvPr>
        </p:nvSpPr>
        <p:spPr/>
        <p:txBody>
          <a:bodyPr/>
          <a:lstStyle/>
          <a:p>
            <a:r>
              <a:rPr lang="el-GR" dirty="0"/>
              <a:t>Σκωληκοειδής απόφυση</a:t>
            </a:r>
          </a:p>
        </p:txBody>
      </p:sp>
      <p:pic>
        <p:nvPicPr>
          <p:cNvPr id="3074" name="Picture 2" descr="File:Blausen 0043 Appendix Child.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 b="635"/>
          <a:stretch/>
        </p:blipFill>
        <p:spPr bwMode="auto">
          <a:xfrm>
            <a:off x="5796136" y="130222"/>
            <a:ext cx="3145532" cy="625110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ectangle 7"/>
          <p:cNvSpPr/>
          <p:nvPr/>
        </p:nvSpPr>
        <p:spPr>
          <a:xfrm>
            <a:off x="5796136" y="6367738"/>
            <a:ext cx="2882150"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Blausen 0043 Appendix </a:t>
            </a:r>
            <a:r>
              <a:rPr lang="en-US" sz="1200" dirty="0" smtClean="0">
                <a:latin typeface="+mn-lt"/>
                <a:hlinkClick r:id="rId4"/>
              </a:rPr>
              <a:t>Child</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u="sng" dirty="0" err="1">
                <a:latin typeface="+mn-lt"/>
                <a:hlinkClick r:id="rId5" tooltip="User:BruceBlaus"/>
              </a:rPr>
              <a:t>BruceBlaus</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6"/>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xmlns="" val="3499592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Ομάδα 5"/>
          <p:cNvGrpSpPr/>
          <p:nvPr/>
        </p:nvGrpSpPr>
        <p:grpSpPr>
          <a:xfrm>
            <a:off x="107504" y="2133004"/>
            <a:ext cx="9001000" cy="3024188"/>
            <a:chOff x="107504" y="2997200"/>
            <a:chExt cx="9001000" cy="3024188"/>
          </a:xfrm>
        </p:grpSpPr>
        <p:pic>
          <p:nvPicPr>
            <p:cNvPr id="101379" name="Picture 2" descr="image002"/>
            <p:cNvPicPr>
              <a:picLocks noChangeAspect="1" noChangeArrowheads="1"/>
            </p:cNvPicPr>
            <p:nvPr/>
          </p:nvPicPr>
          <p:blipFill>
            <a:blip r:embed="rId2" cstate="print"/>
            <a:srcRect l="3661" t="10077" r="3505" b="11327"/>
            <a:stretch>
              <a:fillRect/>
            </a:stretch>
          </p:blipFill>
          <p:spPr bwMode="auto">
            <a:xfrm>
              <a:off x="107504" y="2997201"/>
              <a:ext cx="9001000" cy="3024088"/>
            </a:xfrm>
            <a:prstGeom prst="rect">
              <a:avLst/>
            </a:prstGeom>
            <a:noFill/>
            <a:ln w="9525">
              <a:noFill/>
              <a:miter lim="800000"/>
              <a:headEnd/>
              <a:tailEnd/>
            </a:ln>
          </p:spPr>
        </p:pic>
        <p:pic>
          <p:nvPicPr>
            <p:cNvPr id="101380" name="Picture 2" descr="image018"/>
            <p:cNvPicPr>
              <a:picLocks noChangeAspect="1" noChangeArrowheads="1"/>
            </p:cNvPicPr>
            <p:nvPr/>
          </p:nvPicPr>
          <p:blipFill>
            <a:blip r:embed="rId3" cstate="print"/>
            <a:srcRect r="53262"/>
            <a:stretch>
              <a:fillRect/>
            </a:stretch>
          </p:blipFill>
          <p:spPr bwMode="auto">
            <a:xfrm>
              <a:off x="3059113" y="2997200"/>
              <a:ext cx="2952750" cy="3024188"/>
            </a:xfrm>
            <a:prstGeom prst="rect">
              <a:avLst/>
            </a:prstGeom>
            <a:noFill/>
            <a:ln w="9525">
              <a:noFill/>
              <a:miter lim="800000"/>
              <a:headEnd/>
              <a:tailEnd/>
            </a:ln>
          </p:spPr>
        </p:pic>
      </p:gr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sp>
        <p:nvSpPr>
          <p:cNvPr id="5" name="Τίτλος 4"/>
          <p:cNvSpPr>
            <a:spLocks noGrp="1"/>
          </p:cNvSpPr>
          <p:nvPr>
            <p:ph type="title"/>
          </p:nvPr>
        </p:nvSpPr>
        <p:spPr/>
        <p:txBody>
          <a:bodyPr/>
          <a:lstStyle/>
          <a:p>
            <a:r>
              <a:rPr lang="el-GR" dirty="0"/>
              <a:t>Φυσιολογική σκωληκοειδής </a:t>
            </a:r>
            <a:r>
              <a:rPr lang="el-GR" dirty="0" smtClean="0"/>
              <a:t>–ΥΤ</a:t>
            </a:r>
            <a:r>
              <a:rPr lang="en-US" dirty="0" smtClean="0"/>
              <a:t> </a:t>
            </a:r>
            <a:r>
              <a:rPr lang="en-US" sz="3000" b="0" dirty="0" smtClean="0"/>
              <a:t>1/2</a:t>
            </a:r>
            <a:endParaRPr lang="el-GR" sz="3000" b="0" dirty="0"/>
          </a:p>
        </p:txBody>
      </p:sp>
    </p:spTree>
    <p:extLst>
      <p:ext uri="{BB962C8B-B14F-4D97-AF65-F5344CB8AC3E}">
        <p14:creationId xmlns:p14="http://schemas.microsoft.com/office/powerpoint/2010/main" xmlns="" val="3840405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2"/>
          <p:cNvSpPr>
            <a:spLocks noGrp="1"/>
          </p:cNvSpPr>
          <p:nvPr>
            <p:ph idx="1"/>
          </p:nvPr>
        </p:nvSpPr>
        <p:spPr/>
        <p:txBody>
          <a:bodyPr/>
          <a:lstStyle/>
          <a:p>
            <a:r>
              <a:rPr lang="el-GR" smtClean="0"/>
              <a:t>Υ/Γ ιδιαίτερα χρήσιμο στα παιδιά</a:t>
            </a:r>
          </a:p>
        </p:txBody>
      </p:sp>
      <p:pic>
        <p:nvPicPr>
          <p:cNvPr id="102403" name="Picture 6" descr="Figure 3a:"/>
          <p:cNvPicPr>
            <a:picLocks noChangeAspect="1" noChangeArrowheads="1"/>
          </p:cNvPicPr>
          <p:nvPr/>
        </p:nvPicPr>
        <p:blipFill>
          <a:blip r:embed="rId2" cstate="print">
            <a:lum bright="-10000" contrast="20000"/>
          </a:blip>
          <a:srcRect/>
          <a:stretch>
            <a:fillRect/>
          </a:stretch>
        </p:blipFill>
        <p:spPr bwMode="auto">
          <a:xfrm>
            <a:off x="323850" y="2492896"/>
            <a:ext cx="4191000" cy="3438525"/>
          </a:xfrm>
          <a:prstGeom prst="rect">
            <a:avLst/>
          </a:prstGeom>
          <a:noFill/>
          <a:ln w="9525">
            <a:solidFill>
              <a:schemeClr val="tx1"/>
            </a:solidFill>
            <a:miter lim="800000"/>
            <a:headEnd/>
            <a:tailEnd/>
          </a:ln>
        </p:spPr>
      </p:pic>
      <p:pic>
        <p:nvPicPr>
          <p:cNvPr id="102404" name="Picture 8" descr="Figure 3b:"/>
          <p:cNvPicPr>
            <a:picLocks noChangeAspect="1" noChangeArrowheads="1"/>
          </p:cNvPicPr>
          <p:nvPr/>
        </p:nvPicPr>
        <p:blipFill>
          <a:blip r:embed="rId3" cstate="print">
            <a:lum bright="-10000" contrast="20000"/>
          </a:blip>
          <a:srcRect/>
          <a:stretch>
            <a:fillRect/>
          </a:stretch>
        </p:blipFill>
        <p:spPr bwMode="auto">
          <a:xfrm>
            <a:off x="4787900" y="2492896"/>
            <a:ext cx="4191000" cy="3438525"/>
          </a:xfrm>
          <a:prstGeom prst="rect">
            <a:avLst/>
          </a:prstGeom>
          <a:noFill/>
          <a:ln w="9525">
            <a:solidFill>
              <a:schemeClr val="tx1"/>
            </a:solidFill>
            <a:miter lim="800000"/>
            <a:headEnd/>
            <a:tailEnd/>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sp>
        <p:nvSpPr>
          <p:cNvPr id="4" name="Τίτλος 3"/>
          <p:cNvSpPr>
            <a:spLocks noGrp="1"/>
          </p:cNvSpPr>
          <p:nvPr>
            <p:ph type="title"/>
          </p:nvPr>
        </p:nvSpPr>
        <p:spPr/>
        <p:txBody>
          <a:bodyPr/>
          <a:lstStyle/>
          <a:p>
            <a:r>
              <a:rPr lang="el-GR" dirty="0">
                <a:solidFill>
                  <a:prstClr val="white"/>
                </a:solidFill>
              </a:rPr>
              <a:t>Φυσιολογική σκωληκοειδής –ΥΤ</a:t>
            </a:r>
            <a:r>
              <a:rPr lang="en-US" dirty="0">
                <a:solidFill>
                  <a:prstClr val="white"/>
                </a:solidFill>
              </a:rPr>
              <a:t> </a:t>
            </a:r>
            <a:r>
              <a:rPr lang="en-US" sz="3000" b="0" dirty="0" smtClean="0">
                <a:solidFill>
                  <a:prstClr val="white"/>
                </a:solidFill>
              </a:rPr>
              <a:t>2/2</a:t>
            </a:r>
            <a:endParaRPr lang="el-GR" dirty="0"/>
          </a:p>
        </p:txBody>
      </p:sp>
    </p:spTree>
    <p:extLst>
      <p:ext uri="{BB962C8B-B14F-4D97-AF65-F5344CB8AC3E}">
        <p14:creationId xmlns:p14="http://schemas.microsoft.com/office/powerpoint/2010/main" xmlns="" val="38705162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86288" y="116632"/>
            <a:ext cx="4557711" cy="1008112"/>
          </a:xfrm>
        </p:spPr>
        <p:txBody>
          <a:bodyPr>
            <a:normAutofit/>
          </a:bodyPr>
          <a:lstStyle/>
          <a:p>
            <a:r>
              <a:rPr lang="el-GR" dirty="0" err="1" smtClean="0"/>
              <a:t>Σκωληκοειδίτις</a:t>
            </a:r>
            <a:endParaRPr lang="el-GR" dirty="0"/>
          </a:p>
        </p:txBody>
      </p:sp>
      <p:pic>
        <p:nvPicPr>
          <p:cNvPr id="103427" name="Picture 4" descr="http://www.meddean.luc.edu/lumen/MedEd/Radio/Nuc_med/Appendicitis/images/mmuspa1.jpg"/>
          <p:cNvPicPr>
            <a:picLocks noChangeAspect="1" noChangeArrowheads="1"/>
          </p:cNvPicPr>
          <p:nvPr/>
        </p:nvPicPr>
        <p:blipFill>
          <a:blip r:embed="rId2" cstate="print"/>
          <a:srcRect/>
          <a:stretch>
            <a:fillRect/>
          </a:stretch>
        </p:blipFill>
        <p:spPr bwMode="auto">
          <a:xfrm>
            <a:off x="5076056" y="1656025"/>
            <a:ext cx="3571875" cy="4114800"/>
          </a:xfrm>
          <a:prstGeom prst="rect">
            <a:avLst/>
          </a:prstGeom>
          <a:noFill/>
          <a:ln w="9525">
            <a:solidFill>
              <a:schemeClr val="tx1"/>
            </a:solidFill>
            <a:miter lim="800000"/>
            <a:headEnd/>
            <a:tailEnd/>
          </a:ln>
        </p:spPr>
      </p:pic>
      <p:pic>
        <p:nvPicPr>
          <p:cNvPr id="103428" name="Picture 6" descr="Figure 3a:"/>
          <p:cNvPicPr>
            <a:picLocks noChangeAspect="1" noChangeArrowheads="1"/>
          </p:cNvPicPr>
          <p:nvPr/>
        </p:nvPicPr>
        <p:blipFill>
          <a:blip r:embed="rId3" cstate="print">
            <a:lum bright="-10000" contrast="20000"/>
          </a:blip>
          <a:srcRect/>
          <a:stretch>
            <a:fillRect/>
          </a:stretch>
        </p:blipFill>
        <p:spPr bwMode="auto">
          <a:xfrm>
            <a:off x="395288" y="188640"/>
            <a:ext cx="4003859" cy="3284984"/>
          </a:xfrm>
          <a:prstGeom prst="rect">
            <a:avLst/>
          </a:prstGeom>
          <a:noFill/>
          <a:ln w="9525">
            <a:solidFill>
              <a:schemeClr val="tx1"/>
            </a:solidFill>
            <a:miter lim="800000"/>
            <a:headEnd/>
            <a:tailEnd/>
          </a:ln>
        </p:spPr>
      </p:pic>
      <p:pic>
        <p:nvPicPr>
          <p:cNvPr id="103429" name="Picture 8" descr="Figure 3b:"/>
          <p:cNvPicPr>
            <a:picLocks noChangeAspect="1" noChangeArrowheads="1"/>
          </p:cNvPicPr>
          <p:nvPr/>
        </p:nvPicPr>
        <p:blipFill>
          <a:blip r:embed="rId4" cstate="print">
            <a:lum bright="-10000" contrast="20000"/>
          </a:blip>
          <a:srcRect/>
          <a:stretch>
            <a:fillRect/>
          </a:stretch>
        </p:blipFill>
        <p:spPr bwMode="auto">
          <a:xfrm>
            <a:off x="395288" y="3501008"/>
            <a:ext cx="4003859" cy="3284984"/>
          </a:xfrm>
          <a:prstGeom prst="rect">
            <a:avLst/>
          </a:prstGeom>
          <a:noFill/>
          <a:ln w="9525">
            <a:solidFill>
              <a:schemeClr val="tx1"/>
            </a:solidFill>
            <a:miter lim="800000"/>
            <a:headEnd/>
            <a:tailEnd/>
          </a:ln>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spTree>
    <p:extLst>
      <p:ext uri="{BB962C8B-B14F-4D97-AF65-F5344CB8AC3E}">
        <p14:creationId xmlns:p14="http://schemas.microsoft.com/office/powerpoint/2010/main" xmlns="" val="14743638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Figure 4b:"/>
          <p:cNvPicPr>
            <a:picLocks noChangeAspect="1" noChangeArrowheads="1"/>
          </p:cNvPicPr>
          <p:nvPr/>
        </p:nvPicPr>
        <p:blipFill>
          <a:blip r:embed="rId2" cstate="print"/>
          <a:srcRect/>
          <a:stretch>
            <a:fillRect/>
          </a:stretch>
        </p:blipFill>
        <p:spPr bwMode="auto">
          <a:xfrm>
            <a:off x="4067944" y="2896201"/>
            <a:ext cx="5004444" cy="3845167"/>
          </a:xfrm>
          <a:prstGeom prst="rect">
            <a:avLst/>
          </a:prstGeom>
          <a:noFill/>
          <a:ln w="9525">
            <a:solidFill>
              <a:schemeClr val="tx1"/>
            </a:solidFill>
            <a:miter lim="800000"/>
            <a:headEnd/>
            <a:tailEnd/>
          </a:ln>
        </p:spPr>
      </p:pic>
      <p:pic>
        <p:nvPicPr>
          <p:cNvPr id="104452" name="Picture 4" descr="http://img.medscape.com/pi/emed/ckb/radiology/336139-363550-363818-364008.jpg"/>
          <p:cNvPicPr>
            <a:picLocks noChangeAspect="1" noChangeArrowheads="1"/>
          </p:cNvPicPr>
          <p:nvPr/>
        </p:nvPicPr>
        <p:blipFill>
          <a:blip r:embed="rId3" cstate="print"/>
          <a:srcRect/>
          <a:stretch>
            <a:fillRect/>
          </a:stretch>
        </p:blipFill>
        <p:spPr bwMode="auto">
          <a:xfrm>
            <a:off x="3563888" y="920615"/>
            <a:ext cx="5486400" cy="1905000"/>
          </a:xfrm>
          <a:prstGeom prst="rect">
            <a:avLst/>
          </a:prstGeom>
          <a:noFill/>
          <a:ln w="9525">
            <a:solidFill>
              <a:schemeClr val="tx1"/>
            </a:solid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sp>
        <p:nvSpPr>
          <p:cNvPr id="5" name="Τίτλος 4"/>
          <p:cNvSpPr>
            <a:spLocks noGrp="1"/>
          </p:cNvSpPr>
          <p:nvPr>
            <p:ph type="title"/>
          </p:nvPr>
        </p:nvSpPr>
        <p:spPr/>
        <p:txBody>
          <a:bodyPr/>
          <a:lstStyle/>
          <a:p>
            <a:r>
              <a:rPr lang="el-GR" dirty="0" err="1"/>
              <a:t>Σκωληκοειδίτις</a:t>
            </a:r>
            <a:r>
              <a:rPr lang="el-GR" dirty="0"/>
              <a:t> - ΥΤ</a:t>
            </a:r>
          </a:p>
        </p:txBody>
      </p:sp>
      <p:pic>
        <p:nvPicPr>
          <p:cNvPr id="10" name="Picture 2" descr="image018"/>
          <p:cNvPicPr>
            <a:picLocks noChangeAspect="1" noChangeArrowheads="1"/>
          </p:cNvPicPr>
          <p:nvPr/>
        </p:nvPicPr>
        <p:blipFill>
          <a:blip r:embed="rId4" cstate="print"/>
          <a:srcRect r="53262"/>
          <a:stretch>
            <a:fillRect/>
          </a:stretch>
        </p:blipFill>
        <p:spPr bwMode="auto">
          <a:xfrm>
            <a:off x="179511" y="2896201"/>
            <a:ext cx="3713689" cy="3845167"/>
          </a:xfrm>
          <a:prstGeom prst="rect">
            <a:avLst/>
          </a:prstGeom>
          <a:noFill/>
          <a:ln w="9525">
            <a:solidFill>
              <a:schemeClr val="tx1"/>
            </a:solidFill>
            <a:miter lim="800000"/>
            <a:headEnd/>
            <a:tailEnd/>
          </a:ln>
        </p:spPr>
      </p:pic>
      <p:sp>
        <p:nvSpPr>
          <p:cNvPr id="11" name="TextBox 6"/>
          <p:cNvSpPr txBox="1">
            <a:spLocks noChangeArrowheads="1"/>
          </p:cNvSpPr>
          <p:nvPr/>
        </p:nvSpPr>
        <p:spPr bwMode="auto">
          <a:xfrm>
            <a:off x="179512" y="6371480"/>
            <a:ext cx="1655762" cy="369888"/>
          </a:xfrm>
          <a:prstGeom prst="rect">
            <a:avLst/>
          </a:prstGeom>
          <a:noFill/>
          <a:ln w="9525">
            <a:noFill/>
            <a:miter lim="800000"/>
            <a:headEnd/>
            <a:tailEnd/>
          </a:ln>
        </p:spPr>
        <p:txBody>
          <a:bodyPr>
            <a:spAutoFit/>
          </a:bodyPr>
          <a:lstStyle/>
          <a:p>
            <a:r>
              <a:rPr lang="el-GR" b="1" dirty="0">
                <a:solidFill>
                  <a:schemeClr val="bg1"/>
                </a:solidFill>
                <a:latin typeface="+mn-lt"/>
              </a:rPr>
              <a:t>φυσιολογική</a:t>
            </a:r>
            <a:endParaRPr lang="en-US" b="1" dirty="0">
              <a:solidFill>
                <a:schemeClr val="bg1"/>
              </a:solidFill>
              <a:latin typeface="+mn-lt"/>
            </a:endParaRPr>
          </a:p>
        </p:txBody>
      </p:sp>
    </p:spTree>
    <p:extLst>
      <p:ext uri="{BB962C8B-B14F-4D97-AF65-F5344CB8AC3E}">
        <p14:creationId xmlns:p14="http://schemas.microsoft.com/office/powerpoint/2010/main" xmlns="" val="27985615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l-GR" dirty="0" err="1" smtClean="0">
                <a:ln>
                  <a:noFill/>
                </a:ln>
                <a:effectLst/>
              </a:rPr>
              <a:t>Εκκολπώματα</a:t>
            </a:r>
            <a:r>
              <a:rPr lang="en-US" dirty="0" smtClean="0">
                <a:ln>
                  <a:noFill/>
                </a:ln>
                <a:effectLst/>
              </a:rPr>
              <a:t> </a:t>
            </a:r>
            <a:r>
              <a:rPr lang="en-US" sz="3000" b="0" dirty="0" smtClean="0">
                <a:ln>
                  <a:noFill/>
                </a:ln>
                <a:effectLst/>
              </a:rPr>
              <a:t>1/2</a:t>
            </a:r>
            <a:endParaRPr lang="el-GR" sz="3000" b="0" dirty="0" smtClean="0">
              <a:ln>
                <a:noFill/>
              </a:ln>
              <a:effectLst/>
            </a:endParaRPr>
          </a:p>
        </p:txBody>
      </p:sp>
      <p:pic>
        <p:nvPicPr>
          <p:cNvPr id="142340" name="Picture 4"/>
          <p:cNvPicPr>
            <a:picLocks noChangeAspect="1" noChangeArrowheads="1"/>
          </p:cNvPicPr>
          <p:nvPr/>
        </p:nvPicPr>
        <p:blipFill>
          <a:blip r:embed="rId2" cstate="print"/>
          <a:srcRect/>
          <a:stretch>
            <a:fillRect/>
          </a:stretch>
        </p:blipFill>
        <p:spPr bwMode="auto">
          <a:xfrm>
            <a:off x="4625726" y="620713"/>
            <a:ext cx="4122738" cy="5664200"/>
          </a:xfrm>
          <a:prstGeom prst="rect">
            <a:avLst/>
          </a:prstGeom>
          <a:noFill/>
          <a:ln w="9525">
            <a:solidFill>
              <a:schemeClr val="tx1"/>
            </a:solidFill>
            <a:miter lim="800000"/>
            <a:headEnd/>
            <a:tailEnd/>
          </a:ln>
          <a:effectLst/>
        </p:spPr>
      </p:pic>
      <p:pic>
        <p:nvPicPr>
          <p:cNvPr id="142342" name="Picture 6"/>
          <p:cNvPicPr>
            <a:picLocks noChangeAspect="1" noChangeArrowheads="1"/>
          </p:cNvPicPr>
          <p:nvPr/>
        </p:nvPicPr>
        <p:blipFill>
          <a:blip r:embed="rId3" cstate="print"/>
          <a:srcRect/>
          <a:stretch>
            <a:fillRect/>
          </a:stretch>
        </p:blipFill>
        <p:spPr bwMode="auto">
          <a:xfrm>
            <a:off x="468313" y="1527144"/>
            <a:ext cx="3815655" cy="4757769"/>
          </a:xfrm>
          <a:prstGeom prst="rect">
            <a:avLst/>
          </a:prstGeom>
          <a:noFill/>
          <a:ln w="9525">
            <a:solidFill>
              <a:schemeClr val="tx1"/>
            </a:solidFill>
            <a:miter lim="800000"/>
            <a:headEnd/>
            <a:tailEnd/>
          </a:ln>
          <a:effec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sp>
        <p:nvSpPr>
          <p:cNvPr id="4" name="Ορθογώνιο 3"/>
          <p:cNvSpPr/>
          <p:nvPr/>
        </p:nvSpPr>
        <p:spPr>
          <a:xfrm>
            <a:off x="4609298" y="6284913"/>
            <a:ext cx="4139166" cy="276999"/>
          </a:xfrm>
          <a:prstGeom prst="rect">
            <a:avLst/>
          </a:prstGeom>
        </p:spPr>
        <p:txBody>
          <a:bodyPr wrap="square">
            <a:spAutoFit/>
          </a:bodyPr>
          <a:lstStyle/>
          <a:p>
            <a:pPr algn="ctr"/>
            <a:r>
              <a:rPr lang="en-US" sz="1200" dirty="0" smtClean="0">
                <a:latin typeface="+mn-lt"/>
                <a:hlinkClick r:id="rId4"/>
              </a:rPr>
              <a:t>qmedicine.co.in</a:t>
            </a:r>
            <a:endParaRPr lang="el-GR" sz="1200" dirty="0">
              <a:latin typeface="+mn-lt"/>
            </a:endParaRPr>
          </a:p>
        </p:txBody>
      </p:sp>
    </p:spTree>
    <p:extLst>
      <p:ext uri="{BB962C8B-B14F-4D97-AF65-F5344CB8AC3E}">
        <p14:creationId xmlns:p14="http://schemas.microsoft.com/office/powerpoint/2010/main" xmlns="" val="3031115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l-GR" dirty="0" smtClean="0">
                <a:ln>
                  <a:noFill/>
                </a:ln>
                <a:effectLst/>
              </a:rPr>
              <a:t>Εκκολπώματα - ΥΤ</a:t>
            </a:r>
          </a:p>
        </p:txBody>
      </p:sp>
      <p:pic>
        <p:nvPicPr>
          <p:cNvPr id="143364" name="Picture 4"/>
          <p:cNvPicPr>
            <a:picLocks noChangeAspect="1" noChangeArrowheads="1"/>
          </p:cNvPicPr>
          <p:nvPr/>
        </p:nvPicPr>
        <p:blipFill>
          <a:blip r:embed="rId2" cstate="print"/>
          <a:srcRect/>
          <a:stretch>
            <a:fillRect/>
          </a:stretch>
        </p:blipFill>
        <p:spPr bwMode="auto">
          <a:xfrm>
            <a:off x="179512" y="1772816"/>
            <a:ext cx="4086225" cy="3662363"/>
          </a:xfrm>
          <a:prstGeom prst="rect">
            <a:avLst/>
          </a:prstGeom>
          <a:noFill/>
          <a:ln w="9525">
            <a:solidFill>
              <a:schemeClr val="tx1"/>
            </a:solidFill>
            <a:miter lim="800000"/>
            <a:headEnd/>
            <a:tailEnd/>
          </a:ln>
          <a:effectLst/>
        </p:spPr>
      </p:pic>
      <p:pic>
        <p:nvPicPr>
          <p:cNvPr id="143367" name="Picture 7" descr="1-s2"/>
          <p:cNvPicPr>
            <a:picLocks noChangeAspect="1" noChangeArrowheads="1"/>
          </p:cNvPicPr>
          <p:nvPr/>
        </p:nvPicPr>
        <p:blipFill>
          <a:blip r:embed="rId3" cstate="print"/>
          <a:srcRect/>
          <a:stretch>
            <a:fillRect/>
          </a:stretch>
        </p:blipFill>
        <p:spPr bwMode="auto">
          <a:xfrm>
            <a:off x="4355976" y="1772815"/>
            <a:ext cx="4716016" cy="3662439"/>
          </a:xfrm>
          <a:prstGeom prst="rect">
            <a:avLst/>
          </a:prstGeom>
          <a:noFill/>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66</a:t>
            </a:fld>
            <a:endParaRPr lang="el-GR"/>
          </a:p>
        </p:txBody>
      </p:sp>
    </p:spTree>
    <p:extLst>
      <p:ext uri="{BB962C8B-B14F-4D97-AF65-F5344CB8AC3E}">
        <p14:creationId xmlns:p14="http://schemas.microsoft.com/office/powerpoint/2010/main" xmlns="" val="22617107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r>
              <a:rPr lang="el-GR" dirty="0" err="1">
                <a:solidFill>
                  <a:prstClr val="white"/>
                </a:solidFill>
              </a:rPr>
              <a:t>Εκκολπώματα</a:t>
            </a:r>
            <a:r>
              <a:rPr lang="en-US" dirty="0">
                <a:solidFill>
                  <a:prstClr val="white"/>
                </a:solidFill>
              </a:rPr>
              <a:t> </a:t>
            </a:r>
            <a:r>
              <a:rPr lang="en-US" sz="3000" b="0" dirty="0" smtClean="0">
                <a:solidFill>
                  <a:prstClr val="white"/>
                </a:solidFill>
              </a:rPr>
              <a:t>2/2</a:t>
            </a:r>
            <a:endParaRPr lang="el-GR" dirty="0" smtClean="0">
              <a:ln>
                <a:noFill/>
              </a:ln>
              <a:effectLst/>
            </a:endParaRPr>
          </a:p>
        </p:txBody>
      </p:sp>
      <p:pic>
        <p:nvPicPr>
          <p:cNvPr id="141317" name="Picture 5" descr="336139-367320-6370"/>
          <p:cNvPicPr>
            <a:picLocks noChangeAspect="1" noChangeArrowheads="1"/>
          </p:cNvPicPr>
          <p:nvPr/>
        </p:nvPicPr>
        <p:blipFill>
          <a:blip r:embed="rId2" cstate="print">
            <a:grayscl/>
          </a:blip>
          <a:srcRect/>
          <a:stretch>
            <a:fillRect/>
          </a:stretch>
        </p:blipFill>
        <p:spPr bwMode="auto">
          <a:xfrm>
            <a:off x="6012159" y="3871927"/>
            <a:ext cx="3075165" cy="2952452"/>
          </a:xfrm>
          <a:prstGeom prst="rect">
            <a:avLst/>
          </a:prstGeom>
          <a:noFill/>
          <a:ln>
            <a:solidFill>
              <a:schemeClr val="tx1"/>
            </a:solidFill>
          </a:ln>
        </p:spPr>
      </p:pic>
      <p:pic>
        <p:nvPicPr>
          <p:cNvPr id="141318" name="Picture 6" descr="image barium enema 1"/>
          <p:cNvPicPr>
            <a:picLocks noChangeAspect="1" noChangeArrowheads="1"/>
          </p:cNvPicPr>
          <p:nvPr/>
        </p:nvPicPr>
        <p:blipFill>
          <a:blip r:embed="rId3" cstate="print"/>
          <a:srcRect l="22806" t="19682" r="21408" b="3946"/>
          <a:stretch>
            <a:fillRect/>
          </a:stretch>
        </p:blipFill>
        <p:spPr bwMode="auto">
          <a:xfrm>
            <a:off x="6711060" y="-1"/>
            <a:ext cx="2376264" cy="3778689"/>
          </a:xfrm>
          <a:prstGeom prst="rect">
            <a:avLst/>
          </a:prstGeom>
          <a:noFill/>
          <a:ln>
            <a:solidFill>
              <a:schemeClr val="tx1"/>
            </a:solidFill>
          </a:ln>
        </p:spPr>
      </p:pic>
      <p:pic>
        <p:nvPicPr>
          <p:cNvPr id="141320" name="Picture 8" descr="336139-367320-6366"/>
          <p:cNvPicPr>
            <a:picLocks noChangeAspect="1" noChangeArrowheads="1"/>
          </p:cNvPicPr>
          <p:nvPr/>
        </p:nvPicPr>
        <p:blipFill>
          <a:blip r:embed="rId4" cstate="print"/>
          <a:srcRect/>
          <a:stretch>
            <a:fillRect/>
          </a:stretch>
        </p:blipFill>
        <p:spPr bwMode="auto">
          <a:xfrm>
            <a:off x="419798" y="3553214"/>
            <a:ext cx="5448346" cy="3297486"/>
          </a:xfrm>
          <a:prstGeom prst="rect">
            <a:avLst/>
          </a:prstGeom>
          <a:noFill/>
          <a:ln>
            <a:solidFill>
              <a:schemeClr val="tx1"/>
            </a:solidFill>
          </a:ln>
        </p:spPr>
      </p:pic>
      <p:sp>
        <p:nvSpPr>
          <p:cNvPr id="7" name="TextBox 6"/>
          <p:cNvSpPr txBox="1">
            <a:spLocks noChangeArrowheads="1"/>
          </p:cNvSpPr>
          <p:nvPr/>
        </p:nvSpPr>
        <p:spPr bwMode="auto">
          <a:xfrm>
            <a:off x="5184278" y="2276872"/>
            <a:ext cx="1655762" cy="400110"/>
          </a:xfrm>
          <a:prstGeom prst="rect">
            <a:avLst/>
          </a:prstGeom>
          <a:noFill/>
          <a:ln w="9525">
            <a:noFill/>
            <a:miter lim="800000"/>
            <a:headEnd/>
            <a:tailEnd/>
          </a:ln>
        </p:spPr>
        <p:txBody>
          <a:bodyPr>
            <a:spAutoFit/>
          </a:bodyPr>
          <a:lstStyle/>
          <a:p>
            <a:r>
              <a:rPr lang="el-GR" sz="2000" dirty="0" smtClean="0">
                <a:solidFill>
                  <a:schemeClr val="bg1"/>
                </a:solidFill>
                <a:latin typeface="+mn-lt"/>
              </a:rPr>
              <a:t>φυσιολογικό</a:t>
            </a:r>
            <a:endParaRPr lang="en-US" sz="2000" dirty="0">
              <a:solidFill>
                <a:schemeClr val="bg1"/>
              </a:solidFill>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spTree>
    <p:extLst>
      <p:ext uri="{BB962C8B-B14F-4D97-AF65-F5344CB8AC3E}">
        <p14:creationId xmlns:p14="http://schemas.microsoft.com/office/powerpoint/2010/main" xmlns="" val="13941361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0" name="Picture 6" descr="Abdominal CT. image 2"/>
          <p:cNvPicPr>
            <a:picLocks noChangeAspect="1" noChangeArrowheads="1"/>
          </p:cNvPicPr>
          <p:nvPr/>
        </p:nvPicPr>
        <p:blipFill>
          <a:blip r:embed="rId2" cstate="print"/>
          <a:srcRect/>
          <a:stretch>
            <a:fillRect/>
          </a:stretch>
        </p:blipFill>
        <p:spPr bwMode="auto">
          <a:xfrm>
            <a:off x="1259632" y="188640"/>
            <a:ext cx="6552728" cy="6552728"/>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68</a:t>
            </a:fld>
            <a:endParaRPr lang="el-GR"/>
          </a:p>
        </p:txBody>
      </p:sp>
    </p:spTree>
    <p:extLst>
      <p:ext uri="{BB962C8B-B14F-4D97-AF65-F5344CB8AC3E}">
        <p14:creationId xmlns:p14="http://schemas.microsoft.com/office/powerpoint/2010/main" xmlns="" val="173956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Ομάδα 24"/>
          <p:cNvGrpSpPr/>
          <p:nvPr/>
        </p:nvGrpSpPr>
        <p:grpSpPr>
          <a:xfrm>
            <a:off x="3995936" y="1268760"/>
            <a:ext cx="5048250" cy="4819650"/>
            <a:chOff x="3995936" y="1268760"/>
            <a:chExt cx="5048250" cy="4819650"/>
          </a:xfrm>
        </p:grpSpPr>
        <p:pic>
          <p:nvPicPr>
            <p:cNvPr id="3074" name="Picture 2" descr="https://s-media-cache-ak0.pinimg.com/originals/5b/16/61/5b1661326dead2fdcf5297914f5f889f.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95936" y="1268760"/>
              <a:ext cx="5048250" cy="48196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cxnSp>
          <p:nvCxnSpPr>
            <p:cNvPr id="7" name="Ευθύγραμμο βέλος σύνδεσης 6"/>
            <p:cNvCxnSpPr>
              <a:stCxn id="2" idx="2"/>
            </p:cNvCxnSpPr>
            <p:nvPr/>
          </p:nvCxnSpPr>
          <p:spPr>
            <a:xfrm flipH="1">
              <a:off x="6228184" y="1771075"/>
              <a:ext cx="1115616" cy="79382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a:stCxn id="12" idx="3"/>
            </p:cNvCxnSpPr>
            <p:nvPr/>
          </p:nvCxnSpPr>
          <p:spPr>
            <a:xfrm flipV="1">
              <a:off x="4499992" y="4149080"/>
              <a:ext cx="792088" cy="117622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p:nvPr/>
          </p:nvCxnSpPr>
          <p:spPr>
            <a:xfrm flipH="1" flipV="1">
              <a:off x="7775848" y="3717032"/>
              <a:ext cx="828600" cy="194421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a:stCxn id="23" idx="0"/>
            </p:cNvCxnSpPr>
            <p:nvPr/>
          </p:nvCxnSpPr>
          <p:spPr>
            <a:xfrm flipV="1">
              <a:off x="4949788" y="4363363"/>
              <a:ext cx="1782452" cy="16210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Τίτλος 3"/>
          <p:cNvSpPr>
            <a:spLocks noGrp="1"/>
          </p:cNvSpPr>
          <p:nvPr>
            <p:ph type="title"/>
          </p:nvPr>
        </p:nvSpPr>
        <p:spPr/>
        <p:txBody>
          <a:bodyPr/>
          <a:lstStyle/>
          <a:p>
            <a:r>
              <a:rPr lang="el-GR" dirty="0">
                <a:solidFill>
                  <a:prstClr val="white"/>
                </a:solidFill>
              </a:rPr>
              <a:t>Δωδεκαδάκτυλο </a:t>
            </a:r>
            <a:r>
              <a:rPr lang="el-GR" sz="3000" b="0" dirty="0" smtClean="0">
                <a:solidFill>
                  <a:prstClr val="white"/>
                </a:solidFill>
              </a:rPr>
              <a:t>2/2</a:t>
            </a:r>
            <a:endParaRPr lang="el-GR" dirty="0"/>
          </a:p>
        </p:txBody>
      </p:sp>
      <p:sp>
        <p:nvSpPr>
          <p:cNvPr id="5" name="Θέση περιεχομένου 4"/>
          <p:cNvSpPr>
            <a:spLocks noGrp="1"/>
          </p:cNvSpPr>
          <p:nvPr>
            <p:ph idx="1"/>
          </p:nvPr>
        </p:nvSpPr>
        <p:spPr>
          <a:xfrm>
            <a:off x="323528" y="1340768"/>
            <a:ext cx="3672408" cy="3312368"/>
          </a:xfrm>
        </p:spPr>
        <p:txBody>
          <a:bodyPr>
            <a:normAutofit/>
          </a:bodyPr>
          <a:lstStyle/>
          <a:p>
            <a:r>
              <a:rPr lang="el-GR" sz="2300" dirty="0"/>
              <a:t>Για περιγραφικούς </a:t>
            </a:r>
            <a:r>
              <a:rPr lang="el-GR" sz="2300" dirty="0" smtClean="0"/>
              <a:t>λόγους </a:t>
            </a:r>
            <a:r>
              <a:rPr lang="el-GR" sz="2300" dirty="0"/>
              <a:t>το </a:t>
            </a:r>
            <a:r>
              <a:rPr lang="el-GR" sz="2300" dirty="0" smtClean="0"/>
              <a:t>δωδεκαδάκτυλο, διαιρείται </a:t>
            </a:r>
            <a:r>
              <a:rPr lang="el-GR" sz="2300" dirty="0"/>
              <a:t>σε 4 μοίρες την άνω </a:t>
            </a:r>
            <a:r>
              <a:rPr lang="el-GR" sz="2300" dirty="0" smtClean="0"/>
              <a:t>(1), </a:t>
            </a:r>
            <a:r>
              <a:rPr lang="el-GR" sz="2300" dirty="0"/>
              <a:t>την δεύτερη ή κατιούσα μοίρα </a:t>
            </a:r>
            <a:r>
              <a:rPr lang="el-GR" sz="2300" dirty="0" smtClean="0"/>
              <a:t>(2</a:t>
            </a:r>
            <a:r>
              <a:rPr lang="el-GR" sz="2300" dirty="0"/>
              <a:t>), την τρίτη ή οριζόντια μοίρα </a:t>
            </a:r>
            <a:r>
              <a:rPr lang="el-GR" sz="2300" dirty="0" smtClean="0"/>
              <a:t>(3</a:t>
            </a:r>
            <a:r>
              <a:rPr lang="el-GR" sz="2300" dirty="0"/>
              <a:t>) </a:t>
            </a:r>
            <a:r>
              <a:rPr lang="el-GR" sz="2300" dirty="0" smtClean="0"/>
              <a:t>και </a:t>
            </a:r>
            <a:r>
              <a:rPr lang="el-GR" sz="2300" dirty="0"/>
              <a:t>την ανιούσα ή τέταρτη μοίρα </a:t>
            </a:r>
            <a:r>
              <a:rPr lang="el-GR" sz="2300" dirty="0" smtClean="0"/>
              <a:t>(4</a:t>
            </a:r>
            <a:r>
              <a:rPr lang="el-GR" sz="2300" dirty="0"/>
              <a:t>).</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sp>
        <p:nvSpPr>
          <p:cNvPr id="2" name="Ορθογώνιο 1"/>
          <p:cNvSpPr/>
          <p:nvPr/>
        </p:nvSpPr>
        <p:spPr>
          <a:xfrm>
            <a:off x="5543600" y="1124744"/>
            <a:ext cx="3600400" cy="646331"/>
          </a:xfrm>
          <a:prstGeom prst="rect">
            <a:avLst/>
          </a:prstGeom>
          <a:solidFill>
            <a:schemeClr val="bg1"/>
          </a:solidFill>
          <a:ln>
            <a:solidFill>
              <a:schemeClr val="tx1"/>
            </a:solidFill>
          </a:ln>
        </p:spPr>
        <p:txBody>
          <a:bodyPr wrap="square">
            <a:spAutoFit/>
          </a:bodyPr>
          <a:lstStyle/>
          <a:p>
            <a:r>
              <a:rPr lang="el-GR" dirty="0" smtClean="0">
                <a:latin typeface="+mn-lt"/>
              </a:rPr>
              <a:t>Βολβός Δωδεκαδακτύλου</a:t>
            </a:r>
            <a:endParaRPr lang="el-GR" dirty="0">
              <a:latin typeface="+mn-lt"/>
            </a:endParaRPr>
          </a:p>
          <a:p>
            <a:r>
              <a:rPr lang="el-GR" dirty="0">
                <a:latin typeface="+mn-lt"/>
              </a:rPr>
              <a:t>(περιοχή συχνής εμφάνισης έλκους</a:t>
            </a:r>
            <a:r>
              <a:rPr lang="el-GR" dirty="0" smtClean="0">
                <a:latin typeface="+mn-lt"/>
              </a:rPr>
              <a:t>)</a:t>
            </a:r>
            <a:endParaRPr lang="el-GR" dirty="0">
              <a:latin typeface="+mn-lt"/>
            </a:endParaRPr>
          </a:p>
        </p:txBody>
      </p:sp>
      <p:sp>
        <p:nvSpPr>
          <p:cNvPr id="12" name="Ορθογώνιο 11"/>
          <p:cNvSpPr/>
          <p:nvPr/>
        </p:nvSpPr>
        <p:spPr>
          <a:xfrm>
            <a:off x="107504" y="4725144"/>
            <a:ext cx="4392488" cy="1200329"/>
          </a:xfrm>
          <a:prstGeom prst="rect">
            <a:avLst/>
          </a:prstGeom>
          <a:solidFill>
            <a:schemeClr val="bg1"/>
          </a:solidFill>
          <a:ln>
            <a:solidFill>
              <a:schemeClr val="tx1"/>
            </a:solidFill>
          </a:ln>
        </p:spPr>
        <p:txBody>
          <a:bodyPr wrap="square">
            <a:spAutoFit/>
          </a:bodyPr>
          <a:lstStyle/>
          <a:p>
            <a:r>
              <a:rPr lang="el-GR" dirty="0">
                <a:latin typeface="+mn-lt"/>
              </a:rPr>
              <a:t>Κορυφή μείζονος δωδεκαδακτυλικής θηλής, σημείο εκβολής της </a:t>
            </a:r>
            <a:r>
              <a:rPr lang="el-GR" dirty="0" err="1">
                <a:latin typeface="+mn-lt"/>
              </a:rPr>
              <a:t>ηπατο</a:t>
            </a:r>
            <a:r>
              <a:rPr lang="el-GR" dirty="0">
                <a:latin typeface="+mn-lt"/>
              </a:rPr>
              <a:t>- Παγκρεατικής </a:t>
            </a:r>
            <a:r>
              <a:rPr lang="el-GR" dirty="0" smtClean="0">
                <a:latin typeface="+mn-lt"/>
              </a:rPr>
              <a:t>ληκύθου </a:t>
            </a:r>
            <a:r>
              <a:rPr lang="el-GR" dirty="0">
                <a:latin typeface="+mn-lt"/>
              </a:rPr>
              <a:t>που σχηματίζεται από τον Χοληδόχο </a:t>
            </a:r>
            <a:r>
              <a:rPr lang="el-GR" dirty="0" smtClean="0">
                <a:latin typeface="+mn-lt"/>
              </a:rPr>
              <a:t>και </a:t>
            </a:r>
            <a:r>
              <a:rPr lang="el-GR" dirty="0">
                <a:latin typeface="+mn-lt"/>
              </a:rPr>
              <a:t>παγκρεατικό </a:t>
            </a:r>
            <a:r>
              <a:rPr lang="el-GR" dirty="0" smtClean="0">
                <a:latin typeface="+mn-lt"/>
              </a:rPr>
              <a:t>πόρο</a:t>
            </a:r>
            <a:endParaRPr lang="el-GR" dirty="0">
              <a:latin typeface="+mn-lt"/>
            </a:endParaRPr>
          </a:p>
        </p:txBody>
      </p:sp>
      <p:sp>
        <p:nvSpPr>
          <p:cNvPr id="17" name="Ορθογώνιο 16"/>
          <p:cNvSpPr/>
          <p:nvPr/>
        </p:nvSpPr>
        <p:spPr>
          <a:xfrm>
            <a:off x="6407696" y="5661248"/>
            <a:ext cx="2736304" cy="646331"/>
          </a:xfrm>
          <a:prstGeom prst="rect">
            <a:avLst/>
          </a:prstGeom>
          <a:solidFill>
            <a:schemeClr val="bg1"/>
          </a:solidFill>
          <a:ln>
            <a:solidFill>
              <a:schemeClr val="tx1"/>
            </a:solidFill>
          </a:ln>
        </p:spPr>
        <p:txBody>
          <a:bodyPr wrap="square">
            <a:spAutoFit/>
          </a:bodyPr>
          <a:lstStyle/>
          <a:p>
            <a:r>
              <a:rPr lang="el-GR" dirty="0" err="1" smtClean="0">
                <a:latin typeface="+mn-lt"/>
              </a:rPr>
              <a:t>Νηστιδο</a:t>
            </a:r>
            <a:r>
              <a:rPr lang="el-GR" dirty="0" smtClean="0">
                <a:latin typeface="+mn-lt"/>
              </a:rPr>
              <a:t>-Δωδεκαδακτυλική</a:t>
            </a:r>
          </a:p>
          <a:p>
            <a:r>
              <a:rPr lang="el-GR" dirty="0" smtClean="0">
                <a:latin typeface="+mn-lt"/>
              </a:rPr>
              <a:t>καμπή</a:t>
            </a:r>
            <a:endParaRPr lang="el-GR" dirty="0">
              <a:latin typeface="+mn-lt"/>
            </a:endParaRPr>
          </a:p>
        </p:txBody>
      </p:sp>
      <p:sp>
        <p:nvSpPr>
          <p:cNvPr id="23" name="Ορθογώνιο 22"/>
          <p:cNvSpPr/>
          <p:nvPr/>
        </p:nvSpPr>
        <p:spPr>
          <a:xfrm>
            <a:off x="4139952" y="5984413"/>
            <a:ext cx="1619672" cy="646331"/>
          </a:xfrm>
          <a:prstGeom prst="rect">
            <a:avLst/>
          </a:prstGeom>
          <a:solidFill>
            <a:schemeClr val="bg1"/>
          </a:solidFill>
          <a:ln>
            <a:solidFill>
              <a:schemeClr val="tx1"/>
            </a:solidFill>
          </a:ln>
        </p:spPr>
        <p:txBody>
          <a:bodyPr wrap="square">
            <a:spAutoFit/>
          </a:bodyPr>
          <a:lstStyle/>
          <a:p>
            <a:r>
              <a:rPr lang="el-GR" dirty="0" err="1">
                <a:latin typeface="+mn-lt"/>
              </a:rPr>
              <a:t>Μεσεντέρια</a:t>
            </a:r>
            <a:endParaRPr lang="el-GR" dirty="0">
              <a:latin typeface="+mn-lt"/>
            </a:endParaRPr>
          </a:p>
          <a:p>
            <a:r>
              <a:rPr lang="el-GR" dirty="0">
                <a:latin typeface="+mn-lt"/>
              </a:rPr>
              <a:t>Αγγεία</a:t>
            </a:r>
          </a:p>
        </p:txBody>
      </p:sp>
      <p:sp>
        <p:nvSpPr>
          <p:cNvPr id="27" name="Ορθογώνιο 26"/>
          <p:cNvSpPr/>
          <p:nvPr/>
        </p:nvSpPr>
        <p:spPr>
          <a:xfrm>
            <a:off x="7806423" y="6307578"/>
            <a:ext cx="1296144" cy="276999"/>
          </a:xfrm>
          <a:prstGeom prst="rect">
            <a:avLst/>
          </a:prstGeom>
        </p:spPr>
        <p:txBody>
          <a:bodyPr wrap="square">
            <a:spAutoFit/>
          </a:bodyPr>
          <a:lstStyle/>
          <a:p>
            <a:r>
              <a:rPr lang="en-US" sz="1200" dirty="0" smtClean="0">
                <a:solidFill>
                  <a:schemeClr val="bg1">
                    <a:lumMod val="75000"/>
                  </a:schemeClr>
                </a:solidFill>
                <a:latin typeface="+mn-lt"/>
              </a:rPr>
              <a:t>©</a:t>
            </a:r>
            <a:r>
              <a:rPr lang="en-US" sz="1200" dirty="0" smtClean="0">
                <a:solidFill>
                  <a:schemeClr val="bg1">
                    <a:lumMod val="75000"/>
                  </a:schemeClr>
                </a:solidFill>
                <a:latin typeface="+mn-lt"/>
                <a:hlinkClick r:id="rId3"/>
              </a:rPr>
              <a:t>pinterest.com</a:t>
            </a:r>
            <a:endParaRPr lang="el-GR" sz="1200" dirty="0">
              <a:solidFill>
                <a:schemeClr val="bg1">
                  <a:lumMod val="75000"/>
                </a:schemeClr>
              </a:solidFill>
              <a:latin typeface="+mn-lt"/>
            </a:endParaRPr>
          </a:p>
        </p:txBody>
      </p:sp>
    </p:spTree>
    <p:extLst>
      <p:ext uri="{BB962C8B-B14F-4D97-AF65-F5344CB8AC3E}">
        <p14:creationId xmlns:p14="http://schemas.microsoft.com/office/powerpoint/2010/main" xmlns="" val="2650409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bdominal CT. image 3"/>
          <p:cNvPicPr>
            <a:picLocks noChangeAspect="1" noChangeArrowheads="1"/>
          </p:cNvPicPr>
          <p:nvPr/>
        </p:nvPicPr>
        <p:blipFill>
          <a:blip r:embed="rId2" cstate="print"/>
          <a:srcRect/>
          <a:stretch>
            <a:fillRect/>
          </a:stretch>
        </p:blipFill>
        <p:spPr bwMode="auto">
          <a:xfrm>
            <a:off x="1475656" y="188640"/>
            <a:ext cx="6552728" cy="6552728"/>
          </a:xfrm>
          <a:prstGeom prst="rect">
            <a:avLst/>
          </a:prstGeom>
          <a:noFill/>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spTree>
    <p:extLst>
      <p:ext uri="{BB962C8B-B14F-4D97-AF65-F5344CB8AC3E}">
        <p14:creationId xmlns:p14="http://schemas.microsoft.com/office/powerpoint/2010/main" xmlns="" val="35677025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Abdominal CT. image 4"/>
          <p:cNvPicPr>
            <a:picLocks noChangeAspect="1" noChangeArrowheads="1"/>
          </p:cNvPicPr>
          <p:nvPr/>
        </p:nvPicPr>
        <p:blipFill>
          <a:blip r:embed="rId2" cstate="print"/>
          <a:srcRect/>
          <a:stretch>
            <a:fillRect/>
          </a:stretch>
        </p:blipFill>
        <p:spPr bwMode="auto">
          <a:xfrm>
            <a:off x="1475656" y="260648"/>
            <a:ext cx="6408712" cy="6408712"/>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spTree>
    <p:extLst>
      <p:ext uri="{BB962C8B-B14F-4D97-AF65-F5344CB8AC3E}">
        <p14:creationId xmlns:p14="http://schemas.microsoft.com/office/powerpoint/2010/main" xmlns="" val="17323393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bdominal CT. image 6"/>
          <p:cNvPicPr>
            <a:picLocks noChangeAspect="1" noChangeArrowheads="1"/>
          </p:cNvPicPr>
          <p:nvPr/>
        </p:nvPicPr>
        <p:blipFill>
          <a:blip r:embed="rId2" cstate="print"/>
          <a:srcRect/>
          <a:stretch>
            <a:fillRect/>
          </a:stretch>
        </p:blipFill>
        <p:spPr bwMode="auto">
          <a:xfrm>
            <a:off x="1403648" y="188640"/>
            <a:ext cx="6408712" cy="6408712"/>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spTree>
    <p:extLst>
      <p:ext uri="{BB962C8B-B14F-4D97-AF65-F5344CB8AC3E}">
        <p14:creationId xmlns:p14="http://schemas.microsoft.com/office/powerpoint/2010/main" xmlns="" val="278579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Abdominal CT. image 8"/>
          <p:cNvPicPr>
            <a:picLocks noChangeAspect="1" noChangeArrowheads="1"/>
          </p:cNvPicPr>
          <p:nvPr/>
        </p:nvPicPr>
        <p:blipFill>
          <a:blip r:embed="rId2" cstate="print"/>
          <a:srcRect/>
          <a:stretch>
            <a:fillRect/>
          </a:stretch>
        </p:blipFill>
        <p:spPr bwMode="auto">
          <a:xfrm>
            <a:off x="1475656" y="332656"/>
            <a:ext cx="6302896" cy="6302896"/>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72</a:t>
            </a:fld>
            <a:endParaRPr lang="el-GR"/>
          </a:p>
        </p:txBody>
      </p:sp>
    </p:spTree>
    <p:extLst>
      <p:ext uri="{BB962C8B-B14F-4D97-AF65-F5344CB8AC3E}">
        <p14:creationId xmlns:p14="http://schemas.microsoft.com/office/powerpoint/2010/main" xmlns="" val="10840759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Abdominal CT. image 11"/>
          <p:cNvPicPr>
            <a:picLocks noChangeAspect="1" noChangeArrowheads="1"/>
          </p:cNvPicPr>
          <p:nvPr/>
        </p:nvPicPr>
        <p:blipFill>
          <a:blip r:embed="rId2" cstate="print"/>
          <a:srcRect/>
          <a:stretch>
            <a:fillRect/>
          </a:stretch>
        </p:blipFill>
        <p:spPr bwMode="auto">
          <a:xfrm>
            <a:off x="1547664" y="188640"/>
            <a:ext cx="6408712" cy="6408712"/>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spTree>
    <p:extLst>
      <p:ext uri="{BB962C8B-B14F-4D97-AF65-F5344CB8AC3E}">
        <p14:creationId xmlns:p14="http://schemas.microsoft.com/office/powerpoint/2010/main" xmlns="" val="25886620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Abdominal CT. image 13"/>
          <p:cNvPicPr>
            <a:picLocks noChangeAspect="1" noChangeArrowheads="1"/>
          </p:cNvPicPr>
          <p:nvPr/>
        </p:nvPicPr>
        <p:blipFill>
          <a:blip r:embed="rId2" cstate="print"/>
          <a:srcRect/>
          <a:stretch>
            <a:fillRect/>
          </a:stretch>
        </p:blipFill>
        <p:spPr bwMode="auto">
          <a:xfrm>
            <a:off x="1619672" y="260648"/>
            <a:ext cx="6264696" cy="6264696"/>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74</a:t>
            </a:fld>
            <a:endParaRPr lang="el-GR"/>
          </a:p>
        </p:txBody>
      </p:sp>
    </p:spTree>
    <p:extLst>
      <p:ext uri="{BB962C8B-B14F-4D97-AF65-F5344CB8AC3E}">
        <p14:creationId xmlns:p14="http://schemas.microsoft.com/office/powerpoint/2010/main" xmlns="" val="7574057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eaLnBrk="1" fontAlgn="auto" hangingPunct="1">
              <a:spcAft>
                <a:spcPts val="0"/>
              </a:spcAft>
              <a:defRPr/>
            </a:pPr>
            <a:r>
              <a:rPr lang="en-US" dirty="0" smtClean="0"/>
              <a:t>CT</a:t>
            </a:r>
            <a:endParaRPr lang="en-US" dirty="0"/>
          </a:p>
        </p:txBody>
      </p:sp>
      <p:sp>
        <p:nvSpPr>
          <p:cNvPr id="86019" name="Content Placeholder 2"/>
          <p:cNvSpPr>
            <a:spLocks noGrp="1"/>
          </p:cNvSpPr>
          <p:nvPr>
            <p:ph idx="1"/>
          </p:nvPr>
        </p:nvSpPr>
        <p:spPr/>
        <p:txBody>
          <a:bodyPr/>
          <a:lstStyle/>
          <a:p>
            <a:pPr eaLnBrk="1" hangingPunct="1">
              <a:buFont typeface="Wingdings 2" pitchFamily="18" charset="2"/>
              <a:buNone/>
            </a:pPr>
            <a:r>
              <a:rPr lang="el-GR" smtClean="0"/>
              <a:t>1, καρδιά</a:t>
            </a:r>
          </a:p>
          <a:p>
            <a:pPr eaLnBrk="1" hangingPunct="1">
              <a:buFont typeface="Wingdings 2" pitchFamily="18" charset="2"/>
              <a:buNone/>
            </a:pPr>
            <a:r>
              <a:rPr lang="en-US" smtClean="0"/>
              <a:t>2, </a:t>
            </a:r>
            <a:r>
              <a:rPr lang="el-GR" smtClean="0"/>
              <a:t>Δ. Πνεύμων</a:t>
            </a:r>
          </a:p>
          <a:p>
            <a:pPr eaLnBrk="1" hangingPunct="1">
              <a:buFont typeface="Wingdings 2" pitchFamily="18" charset="2"/>
              <a:buNone/>
            </a:pPr>
            <a:r>
              <a:rPr lang="en-US" smtClean="0"/>
              <a:t>3, </a:t>
            </a:r>
            <a:r>
              <a:rPr lang="el-GR" smtClean="0"/>
              <a:t>ήπαρ</a:t>
            </a:r>
          </a:p>
          <a:p>
            <a:pPr eaLnBrk="1" hangingPunct="1">
              <a:buFont typeface="Wingdings 2" pitchFamily="18" charset="2"/>
              <a:buNone/>
            </a:pPr>
            <a:r>
              <a:rPr lang="en-US" smtClean="0"/>
              <a:t>4, </a:t>
            </a:r>
            <a:r>
              <a:rPr lang="el-GR" smtClean="0"/>
              <a:t>χοληδόχος κυστη</a:t>
            </a:r>
          </a:p>
          <a:p>
            <a:pPr eaLnBrk="1" hangingPunct="1">
              <a:buFont typeface="Wingdings 2" pitchFamily="18" charset="2"/>
              <a:buNone/>
            </a:pPr>
            <a:r>
              <a:rPr lang="en-US" smtClean="0"/>
              <a:t>5, </a:t>
            </a:r>
            <a:r>
              <a:rPr lang="el-GR" smtClean="0"/>
              <a:t>εγκάρσιο κόλον</a:t>
            </a:r>
            <a:r>
              <a:rPr lang="en-US" smtClean="0"/>
              <a:t> </a:t>
            </a:r>
            <a:endParaRPr lang="el-GR" smtClean="0"/>
          </a:p>
          <a:p>
            <a:pPr eaLnBrk="1" hangingPunct="1">
              <a:buFont typeface="Wingdings 2" pitchFamily="18" charset="2"/>
              <a:buNone/>
            </a:pPr>
            <a:r>
              <a:rPr lang="en-US" smtClean="0"/>
              <a:t>6, </a:t>
            </a:r>
            <a:r>
              <a:rPr lang="el-GR" smtClean="0"/>
              <a:t>πλευρά</a:t>
            </a:r>
          </a:p>
          <a:p>
            <a:pPr eaLnBrk="1" hangingPunct="1">
              <a:buFont typeface="Wingdings 2" pitchFamily="18" charset="2"/>
              <a:buNone/>
            </a:pPr>
            <a:r>
              <a:rPr lang="en-US" smtClean="0"/>
              <a:t>7, </a:t>
            </a:r>
            <a:r>
              <a:rPr lang="el-GR" smtClean="0"/>
              <a:t>αρ. πνεύμων</a:t>
            </a:r>
            <a:endParaRPr lang="en-US" smtClean="0"/>
          </a:p>
        </p:txBody>
      </p:sp>
      <p:pic>
        <p:nvPicPr>
          <p:cNvPr id="86020" name="Picture 2"/>
          <p:cNvPicPr>
            <a:picLocks noChangeAspect="1" noChangeArrowheads="1"/>
          </p:cNvPicPr>
          <p:nvPr/>
        </p:nvPicPr>
        <p:blipFill>
          <a:blip r:embed="rId2" cstate="print"/>
          <a:srcRect/>
          <a:stretch>
            <a:fillRect/>
          </a:stretch>
        </p:blipFill>
        <p:spPr bwMode="auto">
          <a:xfrm>
            <a:off x="3429000" y="1143000"/>
            <a:ext cx="5715000" cy="5715000"/>
          </a:xfrm>
          <a:prstGeom prst="rect">
            <a:avLst/>
          </a:prstGeom>
          <a:noFill/>
          <a:ln w="9525">
            <a:noFill/>
            <a:miter lim="800000"/>
            <a:headEnd/>
            <a:tailEnd/>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75</a:t>
            </a:fld>
            <a:endParaRPr lang="el-GR"/>
          </a:p>
        </p:txBody>
      </p:sp>
    </p:spTree>
    <p:extLst>
      <p:ext uri="{BB962C8B-B14F-4D97-AF65-F5344CB8AC3E}">
        <p14:creationId xmlns:p14="http://schemas.microsoft.com/office/powerpoint/2010/main" xmlns="" val="2837116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eaLnBrk="1" fontAlgn="auto" hangingPunct="1">
              <a:spcAft>
                <a:spcPts val="0"/>
              </a:spcAft>
              <a:defRPr/>
            </a:pPr>
            <a:r>
              <a:rPr lang="en-US" dirty="0" smtClean="0"/>
              <a:t>CT </a:t>
            </a:r>
            <a:r>
              <a:rPr lang="en-US" sz="3000" b="0" dirty="0" smtClean="0"/>
              <a:t>1/3</a:t>
            </a:r>
            <a:endParaRPr lang="en-US" sz="3000" b="0" dirty="0"/>
          </a:p>
        </p:txBody>
      </p:sp>
      <p:sp>
        <p:nvSpPr>
          <p:cNvPr id="3" name="Content Placeholder 2"/>
          <p:cNvSpPr>
            <a:spLocks noGrp="1"/>
          </p:cNvSpPr>
          <p:nvPr>
            <p:ph idx="1"/>
          </p:nvPr>
        </p:nvSpPr>
        <p:spPr/>
        <p:txBody>
          <a:bodyPr>
            <a:normAutofit/>
          </a:bodyPr>
          <a:lstStyle/>
          <a:p>
            <a:pPr marL="448056" indent="-384048" eaLnBrk="1" fontAlgn="auto" hangingPunct="1">
              <a:spcAft>
                <a:spcPts val="0"/>
              </a:spcAft>
              <a:buFont typeface="Wingdings 2"/>
              <a:buNone/>
              <a:defRPr/>
            </a:pPr>
            <a:r>
              <a:rPr lang="el-GR" sz="2200" dirty="0" smtClean="0"/>
              <a:t>1, δεξιός πνεύμων</a:t>
            </a:r>
          </a:p>
          <a:p>
            <a:pPr marL="448056" indent="-384048" eaLnBrk="1" fontAlgn="auto" hangingPunct="1">
              <a:spcAft>
                <a:spcPts val="0"/>
              </a:spcAft>
              <a:buFont typeface="Wingdings 2"/>
              <a:buNone/>
              <a:defRPr/>
            </a:pPr>
            <a:r>
              <a:rPr lang="en-US" sz="2200" dirty="0" smtClean="0"/>
              <a:t>2, </a:t>
            </a:r>
            <a:r>
              <a:rPr lang="el-GR" sz="2200" dirty="0" smtClean="0"/>
              <a:t>πυλαία φλέβα</a:t>
            </a:r>
          </a:p>
          <a:p>
            <a:pPr marL="448056" indent="-384048" eaLnBrk="1" fontAlgn="auto" hangingPunct="1">
              <a:spcAft>
                <a:spcPts val="0"/>
              </a:spcAft>
              <a:buFont typeface="Wingdings 2"/>
              <a:buNone/>
              <a:defRPr/>
            </a:pPr>
            <a:r>
              <a:rPr lang="el-GR" sz="2200" dirty="0" smtClean="0"/>
              <a:t>3, Ήπαρ</a:t>
            </a:r>
          </a:p>
          <a:p>
            <a:pPr marL="448056" indent="-384048" eaLnBrk="1" fontAlgn="auto" hangingPunct="1">
              <a:spcAft>
                <a:spcPts val="0"/>
              </a:spcAft>
              <a:buFont typeface="Wingdings 2"/>
              <a:buNone/>
              <a:defRPr/>
            </a:pPr>
            <a:r>
              <a:rPr lang="en-US" sz="2200" dirty="0" smtClean="0"/>
              <a:t>4, </a:t>
            </a:r>
            <a:r>
              <a:rPr lang="el-GR" sz="2200" dirty="0" smtClean="0"/>
              <a:t>παχύ έντερο</a:t>
            </a:r>
          </a:p>
          <a:p>
            <a:pPr marL="448056" indent="-384048" eaLnBrk="1" fontAlgn="auto" hangingPunct="1">
              <a:spcAft>
                <a:spcPts val="0"/>
              </a:spcAft>
              <a:buFont typeface="Wingdings 2"/>
              <a:buNone/>
              <a:defRPr/>
            </a:pPr>
            <a:r>
              <a:rPr lang="en-US" sz="2200" dirty="0" smtClean="0"/>
              <a:t>5, </a:t>
            </a:r>
            <a:r>
              <a:rPr lang="el-GR" sz="2200" dirty="0" smtClean="0"/>
              <a:t>ουροδόχος κύστη</a:t>
            </a:r>
          </a:p>
          <a:p>
            <a:pPr marL="448056" indent="-384048" eaLnBrk="1" fontAlgn="auto" hangingPunct="1">
              <a:spcAft>
                <a:spcPts val="0"/>
              </a:spcAft>
              <a:buFont typeface="Wingdings 2"/>
              <a:buNone/>
              <a:defRPr/>
            </a:pPr>
            <a:r>
              <a:rPr lang="en-US" sz="2200" dirty="0" smtClean="0"/>
              <a:t>6, </a:t>
            </a:r>
            <a:r>
              <a:rPr lang="el-GR" sz="2200" dirty="0" smtClean="0"/>
              <a:t>σιγμοειδές </a:t>
            </a:r>
          </a:p>
          <a:p>
            <a:pPr marL="448056" indent="-384048" eaLnBrk="1" fontAlgn="auto" hangingPunct="1">
              <a:spcAft>
                <a:spcPts val="0"/>
              </a:spcAft>
              <a:buFont typeface="Wingdings 2"/>
              <a:buNone/>
              <a:defRPr/>
            </a:pPr>
            <a:r>
              <a:rPr lang="en-US" sz="2200" dirty="0" smtClean="0"/>
              <a:t>7, </a:t>
            </a:r>
            <a:r>
              <a:rPr lang="el-GR" sz="2200" dirty="0" smtClean="0"/>
              <a:t>λεπτό έντερο</a:t>
            </a:r>
          </a:p>
          <a:p>
            <a:pPr marL="448056" indent="-384048" eaLnBrk="1" fontAlgn="auto" hangingPunct="1">
              <a:spcAft>
                <a:spcPts val="0"/>
              </a:spcAft>
              <a:buFont typeface="Wingdings 2"/>
              <a:buNone/>
              <a:defRPr/>
            </a:pPr>
            <a:r>
              <a:rPr lang="en-US" sz="2200" dirty="0" smtClean="0"/>
              <a:t>8, </a:t>
            </a:r>
            <a:r>
              <a:rPr lang="el-GR" sz="2200" dirty="0" smtClean="0"/>
              <a:t>άνω μεσεντέριος φλέβα</a:t>
            </a:r>
          </a:p>
          <a:p>
            <a:pPr marL="448056" indent="-384048" eaLnBrk="1" fontAlgn="auto" hangingPunct="1">
              <a:spcAft>
                <a:spcPts val="0"/>
              </a:spcAft>
              <a:buFont typeface="Wingdings 2"/>
              <a:buNone/>
              <a:defRPr/>
            </a:pPr>
            <a:r>
              <a:rPr lang="en-US" sz="2200" dirty="0" smtClean="0"/>
              <a:t>9, </a:t>
            </a:r>
            <a:r>
              <a:rPr lang="el-GR" sz="2200" dirty="0" smtClean="0"/>
              <a:t>καρδιά</a:t>
            </a:r>
            <a:endParaRPr lang="en-US" sz="2200" dirty="0"/>
          </a:p>
        </p:txBody>
      </p:sp>
      <p:pic>
        <p:nvPicPr>
          <p:cNvPr id="87044" name="Picture 2"/>
          <p:cNvPicPr>
            <a:picLocks noChangeAspect="1" noChangeArrowheads="1"/>
          </p:cNvPicPr>
          <p:nvPr/>
        </p:nvPicPr>
        <p:blipFill>
          <a:blip r:embed="rId2" cstate="print"/>
          <a:srcRect/>
          <a:stretch>
            <a:fillRect/>
          </a:stretch>
        </p:blipFill>
        <p:spPr bwMode="auto">
          <a:xfrm>
            <a:off x="3643313" y="1357313"/>
            <a:ext cx="5500687" cy="5500687"/>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76</a:t>
            </a:fld>
            <a:endParaRPr lang="el-GR"/>
          </a:p>
        </p:txBody>
      </p:sp>
    </p:spTree>
    <p:extLst>
      <p:ext uri="{BB962C8B-B14F-4D97-AF65-F5344CB8AC3E}">
        <p14:creationId xmlns:p14="http://schemas.microsoft.com/office/powerpoint/2010/main" xmlns="" val="20744541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a:defRPr/>
            </a:pPr>
            <a:r>
              <a:rPr lang="en-US" dirty="0">
                <a:solidFill>
                  <a:prstClr val="white"/>
                </a:solidFill>
              </a:rPr>
              <a:t>CT </a:t>
            </a:r>
            <a:r>
              <a:rPr lang="en-US" sz="3000" b="0" dirty="0" smtClean="0">
                <a:solidFill>
                  <a:prstClr val="white"/>
                </a:solidFill>
              </a:rPr>
              <a:t>2/3</a:t>
            </a:r>
            <a:endParaRPr lang="en-US" dirty="0"/>
          </a:p>
        </p:txBody>
      </p:sp>
      <p:sp>
        <p:nvSpPr>
          <p:cNvPr id="3" name="Content Placeholder 2"/>
          <p:cNvSpPr>
            <a:spLocks noGrp="1"/>
          </p:cNvSpPr>
          <p:nvPr>
            <p:ph idx="1"/>
          </p:nvPr>
        </p:nvSpPr>
        <p:spPr>
          <a:xfrm>
            <a:off x="323528" y="1340768"/>
            <a:ext cx="8424936" cy="5517232"/>
          </a:xfrm>
        </p:spPr>
        <p:txBody>
          <a:bodyPr>
            <a:normAutofit fontScale="85000" lnSpcReduction="20000"/>
          </a:bodyPr>
          <a:lstStyle/>
          <a:p>
            <a:pPr marL="448056" indent="-384048" eaLnBrk="1" fontAlgn="auto" hangingPunct="1">
              <a:spcAft>
                <a:spcPts val="0"/>
              </a:spcAft>
              <a:buFont typeface="Wingdings 2"/>
              <a:buNone/>
              <a:defRPr/>
            </a:pPr>
            <a:r>
              <a:rPr lang="en-US" dirty="0" smtClean="0"/>
              <a:t>1, </a:t>
            </a:r>
            <a:r>
              <a:rPr lang="el-GR" dirty="0" smtClean="0"/>
              <a:t>καρδιά </a:t>
            </a:r>
          </a:p>
          <a:p>
            <a:pPr marL="448056" indent="-384048" eaLnBrk="1" fontAlgn="auto" hangingPunct="1">
              <a:spcAft>
                <a:spcPts val="0"/>
              </a:spcAft>
              <a:buFont typeface="Wingdings 2"/>
              <a:buNone/>
              <a:defRPr/>
            </a:pPr>
            <a:r>
              <a:rPr lang="en-US" dirty="0" smtClean="0"/>
              <a:t>2, </a:t>
            </a:r>
            <a:r>
              <a:rPr lang="el-GR" dirty="0" smtClean="0"/>
              <a:t>στομάχι </a:t>
            </a:r>
          </a:p>
          <a:p>
            <a:pPr marL="448056" indent="-384048" eaLnBrk="1" fontAlgn="auto" hangingPunct="1">
              <a:spcAft>
                <a:spcPts val="0"/>
              </a:spcAft>
              <a:buFont typeface="Wingdings 2"/>
              <a:buNone/>
              <a:defRPr/>
            </a:pPr>
            <a:r>
              <a:rPr lang="en-US" dirty="0" smtClean="0"/>
              <a:t>3, </a:t>
            </a:r>
            <a:r>
              <a:rPr lang="el-GR" dirty="0" smtClean="0"/>
              <a:t>λεπτό έντερο</a:t>
            </a:r>
          </a:p>
          <a:p>
            <a:pPr marL="448056" indent="-384048" eaLnBrk="1" fontAlgn="auto" hangingPunct="1">
              <a:spcAft>
                <a:spcPts val="0"/>
              </a:spcAft>
              <a:buFont typeface="Wingdings 2"/>
              <a:buNone/>
              <a:defRPr/>
            </a:pPr>
            <a:r>
              <a:rPr lang="en-US" dirty="0" smtClean="0"/>
              <a:t>4, </a:t>
            </a:r>
            <a:r>
              <a:rPr lang="el-GR" dirty="0" smtClean="0"/>
              <a:t>παχύ έντερο</a:t>
            </a:r>
          </a:p>
          <a:p>
            <a:pPr marL="448056" indent="-384048" eaLnBrk="1" fontAlgn="auto" hangingPunct="1">
              <a:spcAft>
                <a:spcPts val="0"/>
              </a:spcAft>
              <a:buFont typeface="Wingdings 2"/>
              <a:buNone/>
              <a:defRPr/>
            </a:pPr>
            <a:r>
              <a:rPr lang="en-US" dirty="0" smtClean="0"/>
              <a:t>5, </a:t>
            </a:r>
            <a:r>
              <a:rPr lang="el-GR" dirty="0" smtClean="0"/>
              <a:t>αρ. Μηριαία αρτηρία</a:t>
            </a:r>
          </a:p>
          <a:p>
            <a:pPr marL="448056" indent="-384048" eaLnBrk="1" fontAlgn="auto" hangingPunct="1">
              <a:spcAft>
                <a:spcPts val="0"/>
              </a:spcAft>
              <a:buFont typeface="Wingdings 2"/>
              <a:buNone/>
              <a:defRPr/>
            </a:pPr>
            <a:r>
              <a:rPr lang="en-US" dirty="0" smtClean="0"/>
              <a:t>6, </a:t>
            </a:r>
            <a:r>
              <a:rPr lang="el-GR" dirty="0" smtClean="0"/>
              <a:t>μηριαία φλέβα</a:t>
            </a:r>
          </a:p>
          <a:p>
            <a:pPr marL="448056" indent="-384048" eaLnBrk="1" fontAlgn="auto" hangingPunct="1">
              <a:spcAft>
                <a:spcPts val="0"/>
              </a:spcAft>
              <a:buFont typeface="Wingdings 2"/>
              <a:buNone/>
              <a:defRPr/>
            </a:pPr>
            <a:r>
              <a:rPr lang="en-US" dirty="0" smtClean="0"/>
              <a:t>7, </a:t>
            </a:r>
            <a:r>
              <a:rPr lang="el-GR" dirty="0" smtClean="0"/>
              <a:t>ηβική σύμφυση</a:t>
            </a:r>
          </a:p>
          <a:p>
            <a:pPr marL="448056" indent="-384048" eaLnBrk="1" fontAlgn="auto" hangingPunct="1">
              <a:spcAft>
                <a:spcPts val="0"/>
              </a:spcAft>
              <a:buFont typeface="Wingdings 2"/>
              <a:buNone/>
              <a:defRPr/>
            </a:pPr>
            <a:r>
              <a:rPr lang="en-US" dirty="0" smtClean="0"/>
              <a:t>8, </a:t>
            </a:r>
            <a:r>
              <a:rPr lang="el-GR" dirty="0" smtClean="0"/>
              <a:t>ουροδόχος κύστη</a:t>
            </a:r>
          </a:p>
          <a:p>
            <a:pPr marL="448056" indent="-384048" eaLnBrk="1" fontAlgn="auto" hangingPunct="1">
              <a:spcAft>
                <a:spcPts val="0"/>
              </a:spcAft>
              <a:buFont typeface="Wingdings 2"/>
              <a:buNone/>
              <a:defRPr/>
            </a:pPr>
            <a:r>
              <a:rPr lang="en-US" dirty="0" smtClean="0"/>
              <a:t>9, </a:t>
            </a:r>
            <a:r>
              <a:rPr lang="el-GR" dirty="0" smtClean="0"/>
              <a:t>ανιόν κόλον</a:t>
            </a:r>
          </a:p>
          <a:p>
            <a:pPr marL="448056" indent="-384048" eaLnBrk="1" fontAlgn="auto" hangingPunct="1">
              <a:spcAft>
                <a:spcPts val="0"/>
              </a:spcAft>
              <a:buFont typeface="Wingdings 2"/>
              <a:buNone/>
              <a:defRPr/>
            </a:pPr>
            <a:r>
              <a:rPr lang="en-US" dirty="0" smtClean="0"/>
              <a:t>10, </a:t>
            </a:r>
            <a:r>
              <a:rPr lang="el-GR" dirty="0" smtClean="0"/>
              <a:t>δε. Νεφρός</a:t>
            </a:r>
          </a:p>
          <a:p>
            <a:pPr marL="448056" indent="-384048" eaLnBrk="1" fontAlgn="auto" hangingPunct="1">
              <a:spcAft>
                <a:spcPts val="0"/>
              </a:spcAft>
              <a:buFont typeface="Wingdings 2"/>
              <a:buNone/>
              <a:defRPr/>
            </a:pPr>
            <a:r>
              <a:rPr lang="en-US" dirty="0" smtClean="0"/>
              <a:t>11, </a:t>
            </a:r>
            <a:r>
              <a:rPr lang="el-GR" dirty="0" smtClean="0"/>
              <a:t>ήπαρ</a:t>
            </a:r>
          </a:p>
          <a:p>
            <a:pPr marL="448056" indent="-384048" eaLnBrk="1" fontAlgn="auto" hangingPunct="1">
              <a:spcAft>
                <a:spcPts val="0"/>
              </a:spcAft>
              <a:buFont typeface="Wingdings 2"/>
              <a:buNone/>
              <a:defRPr/>
            </a:pPr>
            <a:r>
              <a:rPr lang="en-US" dirty="0" smtClean="0"/>
              <a:t>12, </a:t>
            </a:r>
            <a:r>
              <a:rPr lang="el-GR" dirty="0" smtClean="0"/>
              <a:t>ηπατική φλέβα</a:t>
            </a:r>
          </a:p>
          <a:p>
            <a:pPr marL="448056" indent="-384048" eaLnBrk="1" fontAlgn="auto" hangingPunct="1">
              <a:spcAft>
                <a:spcPts val="0"/>
              </a:spcAft>
              <a:buFont typeface="Wingdings 2"/>
              <a:buNone/>
              <a:defRPr/>
            </a:pPr>
            <a:r>
              <a:rPr lang="en-US" dirty="0" smtClean="0"/>
              <a:t>13, </a:t>
            </a:r>
            <a:r>
              <a:rPr lang="el-GR" dirty="0" smtClean="0"/>
              <a:t>δ. πνεύμων</a:t>
            </a:r>
            <a:endParaRPr lang="en-US" dirty="0"/>
          </a:p>
        </p:txBody>
      </p:sp>
      <p:pic>
        <p:nvPicPr>
          <p:cNvPr id="88068" name="Picture 2"/>
          <p:cNvPicPr>
            <a:picLocks noChangeAspect="1" noChangeArrowheads="1"/>
          </p:cNvPicPr>
          <p:nvPr/>
        </p:nvPicPr>
        <p:blipFill>
          <a:blip r:embed="rId2" cstate="print"/>
          <a:srcRect/>
          <a:stretch>
            <a:fillRect/>
          </a:stretch>
        </p:blipFill>
        <p:spPr bwMode="auto">
          <a:xfrm>
            <a:off x="3857625" y="1571625"/>
            <a:ext cx="5286375" cy="5286375"/>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77</a:t>
            </a:fld>
            <a:endParaRPr lang="el-GR"/>
          </a:p>
        </p:txBody>
      </p:sp>
    </p:spTree>
    <p:extLst>
      <p:ext uri="{BB962C8B-B14F-4D97-AF65-F5344CB8AC3E}">
        <p14:creationId xmlns:p14="http://schemas.microsoft.com/office/powerpoint/2010/main" xmlns="" val="13151575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a:defRPr/>
            </a:pPr>
            <a:r>
              <a:rPr lang="en-US" dirty="0">
                <a:solidFill>
                  <a:prstClr val="white"/>
                </a:solidFill>
              </a:rPr>
              <a:t>CT </a:t>
            </a:r>
            <a:r>
              <a:rPr lang="en-US" sz="3000" b="0" dirty="0" smtClean="0">
                <a:solidFill>
                  <a:prstClr val="white"/>
                </a:solidFill>
              </a:rPr>
              <a:t>3/3</a:t>
            </a:r>
            <a:endParaRPr lang="en-US" dirty="0"/>
          </a:p>
        </p:txBody>
      </p:sp>
      <p:sp>
        <p:nvSpPr>
          <p:cNvPr id="3" name="Content Placeholder 2"/>
          <p:cNvSpPr>
            <a:spLocks noGrp="1"/>
          </p:cNvSpPr>
          <p:nvPr>
            <p:ph idx="1"/>
          </p:nvPr>
        </p:nvSpPr>
        <p:spPr>
          <a:xfrm>
            <a:off x="323528" y="1124744"/>
            <a:ext cx="8424936" cy="5256584"/>
          </a:xfrm>
        </p:spPr>
        <p:txBody>
          <a:bodyPr>
            <a:noAutofit/>
          </a:bodyPr>
          <a:lstStyle/>
          <a:p>
            <a:pPr marL="448056" indent="-384048" eaLnBrk="1" fontAlgn="auto" hangingPunct="1">
              <a:spcAft>
                <a:spcPts val="0"/>
              </a:spcAft>
              <a:buFont typeface="Wingdings 2"/>
              <a:buNone/>
              <a:defRPr/>
            </a:pPr>
            <a:r>
              <a:rPr lang="en-US" sz="2000" dirty="0" smtClean="0"/>
              <a:t>1, </a:t>
            </a:r>
            <a:r>
              <a:rPr lang="el-GR" sz="2000" dirty="0" smtClean="0"/>
              <a:t>αρ. Πνεύμων</a:t>
            </a:r>
          </a:p>
          <a:p>
            <a:pPr marL="448056" indent="-384048" eaLnBrk="1" fontAlgn="auto" hangingPunct="1">
              <a:spcAft>
                <a:spcPts val="0"/>
              </a:spcAft>
              <a:buFont typeface="Wingdings 2"/>
              <a:buNone/>
              <a:defRPr/>
            </a:pPr>
            <a:r>
              <a:rPr lang="en-US" sz="2000" dirty="0" smtClean="0"/>
              <a:t>2, </a:t>
            </a:r>
            <a:r>
              <a:rPr lang="el-GR" sz="2000" dirty="0" smtClean="0"/>
              <a:t>κατιόν </a:t>
            </a:r>
          </a:p>
          <a:p>
            <a:pPr marL="448056" indent="-384048" eaLnBrk="1" fontAlgn="auto" hangingPunct="1">
              <a:spcAft>
                <a:spcPts val="0"/>
              </a:spcAft>
              <a:buFont typeface="Wingdings 2"/>
              <a:buNone/>
              <a:defRPr/>
            </a:pPr>
            <a:r>
              <a:rPr lang="en-US" sz="2000" dirty="0" smtClean="0"/>
              <a:t>3, </a:t>
            </a:r>
            <a:r>
              <a:rPr lang="el-GR" sz="2000" dirty="0" smtClean="0"/>
              <a:t>έξω λοξός μυς</a:t>
            </a:r>
          </a:p>
          <a:p>
            <a:pPr marL="448056" indent="-384048" eaLnBrk="1" fontAlgn="auto" hangingPunct="1">
              <a:spcAft>
                <a:spcPts val="0"/>
              </a:spcAft>
              <a:buFont typeface="Wingdings 2"/>
              <a:buNone/>
              <a:defRPr/>
            </a:pPr>
            <a:r>
              <a:rPr lang="en-US" sz="2000" dirty="0" smtClean="0"/>
              <a:t>4, </a:t>
            </a:r>
            <a:r>
              <a:rPr lang="el-GR" sz="2000" dirty="0" smtClean="0"/>
              <a:t>έσω λοξός μυς</a:t>
            </a:r>
          </a:p>
          <a:p>
            <a:pPr marL="448056" indent="-384048" eaLnBrk="1" fontAlgn="auto" hangingPunct="1">
              <a:spcAft>
                <a:spcPts val="0"/>
              </a:spcAft>
              <a:buFont typeface="Wingdings 2"/>
              <a:buNone/>
              <a:defRPr/>
            </a:pPr>
            <a:r>
              <a:rPr lang="en-US" sz="2000" dirty="0" smtClean="0"/>
              <a:t>5, </a:t>
            </a:r>
            <a:r>
              <a:rPr lang="el-GR" sz="2000" dirty="0" smtClean="0"/>
              <a:t>εγκάρσιος λοξός μυς</a:t>
            </a:r>
          </a:p>
          <a:p>
            <a:pPr marL="448056" indent="-384048" eaLnBrk="1" fontAlgn="auto" hangingPunct="1">
              <a:spcAft>
                <a:spcPts val="0"/>
              </a:spcAft>
              <a:buFont typeface="Wingdings 2"/>
              <a:buNone/>
              <a:defRPr/>
            </a:pPr>
            <a:r>
              <a:rPr lang="en-US" sz="2000" dirty="0" smtClean="0"/>
              <a:t>6, </a:t>
            </a:r>
            <a:r>
              <a:rPr lang="el-GR" sz="2000" dirty="0" smtClean="0"/>
              <a:t>ουροδόχος κύστη</a:t>
            </a:r>
          </a:p>
          <a:p>
            <a:pPr marL="448056" indent="-384048" eaLnBrk="1" fontAlgn="auto" hangingPunct="1">
              <a:spcAft>
                <a:spcPts val="0"/>
              </a:spcAft>
              <a:buFont typeface="Wingdings 2"/>
              <a:buNone/>
              <a:defRPr/>
            </a:pPr>
            <a:r>
              <a:rPr lang="en-US" sz="2000" dirty="0" smtClean="0"/>
              <a:t>7, </a:t>
            </a:r>
            <a:r>
              <a:rPr lang="el-GR" sz="2000" dirty="0" smtClean="0"/>
              <a:t>ηβική σύμφυση</a:t>
            </a:r>
          </a:p>
          <a:p>
            <a:pPr marL="448056" indent="-384048" eaLnBrk="1" fontAlgn="auto" hangingPunct="1">
              <a:spcAft>
                <a:spcPts val="0"/>
              </a:spcAft>
              <a:buFont typeface="Wingdings 2"/>
              <a:buNone/>
              <a:defRPr/>
            </a:pPr>
            <a:r>
              <a:rPr lang="en-US" sz="2000" dirty="0" smtClean="0"/>
              <a:t>8, </a:t>
            </a:r>
            <a:r>
              <a:rPr lang="el-GR" sz="2000" dirty="0" smtClean="0"/>
              <a:t>αορτή</a:t>
            </a:r>
          </a:p>
          <a:p>
            <a:pPr marL="448056" indent="-384048" eaLnBrk="1" fontAlgn="auto" hangingPunct="1">
              <a:spcAft>
                <a:spcPts val="0"/>
              </a:spcAft>
              <a:buFont typeface="Wingdings 2"/>
              <a:buNone/>
              <a:defRPr/>
            </a:pPr>
            <a:r>
              <a:rPr lang="en-US" sz="2000" dirty="0" smtClean="0"/>
              <a:t>9, </a:t>
            </a:r>
            <a:r>
              <a:rPr lang="el-GR" sz="2000" dirty="0" smtClean="0"/>
              <a:t>κάτω κοίλη φλέβα </a:t>
            </a:r>
          </a:p>
          <a:p>
            <a:pPr marL="448056" indent="-384048" eaLnBrk="1" fontAlgn="auto" hangingPunct="1">
              <a:spcAft>
                <a:spcPts val="0"/>
              </a:spcAft>
              <a:buFont typeface="Wingdings 2"/>
              <a:buNone/>
              <a:defRPr/>
            </a:pPr>
            <a:r>
              <a:rPr lang="en-US" sz="2000" dirty="0" smtClean="0"/>
              <a:t>10, </a:t>
            </a:r>
            <a:r>
              <a:rPr lang="el-GR" sz="2000" dirty="0" smtClean="0"/>
              <a:t>δ. Νεφρός</a:t>
            </a:r>
          </a:p>
          <a:p>
            <a:pPr marL="448056" indent="-384048" eaLnBrk="1" fontAlgn="auto" hangingPunct="1">
              <a:spcAft>
                <a:spcPts val="0"/>
              </a:spcAft>
              <a:buFont typeface="Wingdings 2"/>
              <a:buNone/>
              <a:defRPr/>
            </a:pPr>
            <a:r>
              <a:rPr lang="en-US" sz="2000" dirty="0" smtClean="0"/>
              <a:t>11, </a:t>
            </a:r>
            <a:r>
              <a:rPr lang="el-GR" sz="2000" dirty="0" smtClean="0"/>
              <a:t>ήπαρ</a:t>
            </a:r>
          </a:p>
          <a:p>
            <a:pPr marL="448056" indent="-384048" eaLnBrk="1" fontAlgn="auto" hangingPunct="1">
              <a:spcAft>
                <a:spcPts val="0"/>
              </a:spcAft>
              <a:buFont typeface="Wingdings 2"/>
              <a:buNone/>
              <a:defRPr/>
            </a:pPr>
            <a:r>
              <a:rPr lang="en-US" sz="2000" dirty="0" smtClean="0"/>
              <a:t>12, </a:t>
            </a:r>
            <a:r>
              <a:rPr lang="el-GR" sz="2000" dirty="0" smtClean="0"/>
              <a:t>καρδιά</a:t>
            </a:r>
            <a:endParaRPr lang="en-US" sz="2000" dirty="0"/>
          </a:p>
        </p:txBody>
      </p:sp>
      <p:pic>
        <p:nvPicPr>
          <p:cNvPr id="89092" name="Picture 2"/>
          <p:cNvPicPr>
            <a:picLocks noChangeAspect="1" noChangeArrowheads="1"/>
          </p:cNvPicPr>
          <p:nvPr/>
        </p:nvPicPr>
        <p:blipFill>
          <a:blip r:embed="rId2" cstate="print"/>
          <a:srcRect/>
          <a:stretch>
            <a:fillRect/>
          </a:stretch>
        </p:blipFill>
        <p:spPr bwMode="auto">
          <a:xfrm>
            <a:off x="4214813" y="1928813"/>
            <a:ext cx="4929187" cy="4929187"/>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78</a:t>
            </a:fld>
            <a:endParaRPr lang="el-GR"/>
          </a:p>
        </p:txBody>
      </p:sp>
    </p:spTree>
    <p:extLst>
      <p:ext uri="{BB962C8B-B14F-4D97-AF65-F5344CB8AC3E}">
        <p14:creationId xmlns:p14="http://schemas.microsoft.com/office/powerpoint/2010/main" xmlns="" val="1856990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err="1" smtClean="0"/>
              <a:t>Νηστίδα</a:t>
            </a:r>
            <a:r>
              <a:rPr lang="el-GR" dirty="0" smtClean="0"/>
              <a:t> και ειλεός </a:t>
            </a:r>
            <a:r>
              <a:rPr lang="el-GR" sz="3000" b="0" dirty="0" smtClean="0"/>
              <a:t>1/3</a:t>
            </a:r>
            <a:endParaRPr lang="el-GR" sz="3000" b="0" dirty="0"/>
          </a:p>
        </p:txBody>
      </p:sp>
      <p:sp>
        <p:nvSpPr>
          <p:cNvPr id="5" name="Θέση περιεχομένου 4"/>
          <p:cNvSpPr>
            <a:spLocks noGrp="1"/>
          </p:cNvSpPr>
          <p:nvPr>
            <p:ph idx="1"/>
          </p:nvPr>
        </p:nvSpPr>
        <p:spPr/>
        <p:txBody>
          <a:bodyPr/>
          <a:lstStyle/>
          <a:p>
            <a:r>
              <a:rPr lang="el-GR" dirty="0"/>
              <a:t>Η νήστιδα αρχίζει από την </a:t>
            </a:r>
            <a:r>
              <a:rPr lang="el-GR" dirty="0" err="1"/>
              <a:t>νηστιδοδωδεκαδακτυλική</a:t>
            </a:r>
            <a:r>
              <a:rPr lang="el-GR" dirty="0"/>
              <a:t> καμπή </a:t>
            </a:r>
            <a:r>
              <a:rPr lang="el-GR" dirty="0" smtClean="0"/>
              <a:t>και </a:t>
            </a:r>
            <a:r>
              <a:rPr lang="el-GR" dirty="0"/>
              <a:t>μαζί με τον </a:t>
            </a:r>
            <a:r>
              <a:rPr lang="el-GR" dirty="0" smtClean="0"/>
              <a:t>ειλεό </a:t>
            </a:r>
            <a:r>
              <a:rPr lang="el-GR" dirty="0"/>
              <a:t>έχουν μήκος 6-7 μέτρα. Η νήστιδα είναι συχνά κενή, είναι παχύτερη </a:t>
            </a:r>
            <a:r>
              <a:rPr lang="el-GR" dirty="0" smtClean="0"/>
              <a:t>και </a:t>
            </a:r>
            <a:r>
              <a:rPr lang="el-GR" dirty="0"/>
              <a:t>με πάρα </a:t>
            </a:r>
            <a:r>
              <a:rPr lang="el-GR" dirty="0" smtClean="0"/>
              <a:t>πολλά </a:t>
            </a:r>
            <a:r>
              <a:rPr lang="el-GR" dirty="0"/>
              <a:t>αγγεία. Εντοπίζεται συνήθως στην ομφαλική χώρα, ενώ ο ειλεός καταλαμβάνει το μεγαλύτερο μέρος της ηβικής </a:t>
            </a:r>
            <a:r>
              <a:rPr lang="el-GR" dirty="0" smtClean="0"/>
              <a:t>(</a:t>
            </a:r>
            <a:r>
              <a:rPr lang="el-GR" dirty="0" err="1" smtClean="0"/>
              <a:t>υπογάστριας</a:t>
            </a:r>
            <a:r>
              <a:rPr lang="el-GR" dirty="0" smtClean="0"/>
              <a:t>) και </a:t>
            </a:r>
            <a:r>
              <a:rPr lang="el-GR" dirty="0"/>
              <a:t>της βουβωνικής χώρας</a:t>
            </a:r>
            <a:r>
              <a:rPr lang="el-GR" dirty="0" smtClean="0"/>
              <a:t>.</a:t>
            </a:r>
          </a:p>
          <a:p>
            <a:r>
              <a:rPr lang="el-GR" dirty="0"/>
              <a:t>Οι κυκλοτερείς πτυχές του βλεννογόνου είναι μεγάλες </a:t>
            </a:r>
            <a:r>
              <a:rPr lang="el-GR" dirty="0" smtClean="0"/>
              <a:t>και </a:t>
            </a:r>
            <a:r>
              <a:rPr lang="el-GR" dirty="0"/>
              <a:t>καλά ανεπτυγμένες στο ανώτερο τμήμα της νήστιδας, ενώ είναι μικρές στο ανώτερο τμήμα του ειλεού </a:t>
            </a:r>
            <a:r>
              <a:rPr lang="el-GR" dirty="0" smtClean="0"/>
              <a:t>και </a:t>
            </a:r>
            <a:r>
              <a:rPr lang="el-GR" dirty="0"/>
              <a:t>λείπουν στο τελικό τμήμα </a:t>
            </a:r>
            <a:r>
              <a:rPr lang="el-GR" dirty="0" smtClean="0"/>
              <a:t>του.</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spTree>
    <p:extLst>
      <p:ext uri="{BB962C8B-B14F-4D97-AF65-F5344CB8AC3E}">
        <p14:creationId xmlns:p14="http://schemas.microsoft.com/office/powerpoint/2010/main" xmlns="" val="10989443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eaLnBrk="1" fontAlgn="auto" hangingPunct="1">
              <a:spcAft>
                <a:spcPts val="0"/>
              </a:spcAft>
              <a:defRPr/>
            </a:pPr>
            <a:r>
              <a:rPr lang="el-GR" dirty="0" smtClean="0"/>
              <a:t>Μ</a:t>
            </a:r>
            <a:r>
              <a:rPr lang="en-US" dirty="0" smtClean="0"/>
              <a:t>RI </a:t>
            </a:r>
            <a:r>
              <a:rPr lang="en-US" sz="3000" b="0" dirty="0" smtClean="0"/>
              <a:t>1/6</a:t>
            </a:r>
            <a:endParaRPr lang="en-US" sz="3000" b="0" dirty="0"/>
          </a:p>
        </p:txBody>
      </p:sp>
      <p:sp>
        <p:nvSpPr>
          <p:cNvPr id="3" name="Content Placeholder 2"/>
          <p:cNvSpPr>
            <a:spLocks noGrp="1"/>
          </p:cNvSpPr>
          <p:nvPr>
            <p:ph idx="1"/>
          </p:nvPr>
        </p:nvSpPr>
        <p:spPr>
          <a:xfrm>
            <a:off x="323528" y="1340768"/>
            <a:ext cx="8424936" cy="5517232"/>
          </a:xfrm>
        </p:spPr>
        <p:txBody>
          <a:bodyPr>
            <a:normAutofit fontScale="92500" lnSpcReduction="20000"/>
          </a:bodyPr>
          <a:lstStyle/>
          <a:p>
            <a:pPr marL="448056" indent="-384048" eaLnBrk="1" fontAlgn="auto" hangingPunct="1">
              <a:spcAft>
                <a:spcPts val="0"/>
              </a:spcAft>
              <a:buFont typeface="Wingdings 2"/>
              <a:buNone/>
              <a:defRPr/>
            </a:pPr>
            <a:r>
              <a:rPr lang="en-US" dirty="0" smtClean="0"/>
              <a:t>1, </a:t>
            </a:r>
            <a:r>
              <a:rPr lang="el-GR" dirty="0" smtClean="0"/>
              <a:t>ήπαρ</a:t>
            </a:r>
          </a:p>
          <a:p>
            <a:pPr marL="448056" indent="-384048" eaLnBrk="1" fontAlgn="auto" hangingPunct="1">
              <a:spcAft>
                <a:spcPts val="0"/>
              </a:spcAft>
              <a:buFont typeface="Wingdings 2"/>
              <a:buNone/>
              <a:defRPr/>
            </a:pPr>
            <a:r>
              <a:rPr lang="en-US" dirty="0" smtClean="0"/>
              <a:t>2, </a:t>
            </a:r>
            <a:r>
              <a:rPr lang="el-GR" dirty="0" smtClean="0"/>
              <a:t>χοληδόχος</a:t>
            </a:r>
          </a:p>
          <a:p>
            <a:pPr marL="448056" indent="-384048" eaLnBrk="1" fontAlgn="auto" hangingPunct="1">
              <a:spcAft>
                <a:spcPts val="0"/>
              </a:spcAft>
              <a:buFont typeface="Wingdings 2"/>
              <a:buNone/>
              <a:defRPr/>
            </a:pPr>
            <a:r>
              <a:rPr lang="en-US" dirty="0" smtClean="0"/>
              <a:t>3, </a:t>
            </a:r>
            <a:r>
              <a:rPr lang="el-GR" dirty="0" smtClean="0"/>
              <a:t>ηπατική καμπή</a:t>
            </a:r>
          </a:p>
          <a:p>
            <a:pPr marL="448056" indent="-384048" eaLnBrk="1" fontAlgn="auto" hangingPunct="1">
              <a:spcAft>
                <a:spcPts val="0"/>
              </a:spcAft>
              <a:buFont typeface="Wingdings 2"/>
              <a:buNone/>
              <a:defRPr/>
            </a:pPr>
            <a:r>
              <a:rPr lang="en-US" dirty="0" smtClean="0"/>
              <a:t>4, </a:t>
            </a:r>
            <a:r>
              <a:rPr lang="el-GR" dirty="0" smtClean="0"/>
              <a:t>λαγόνιο οστό</a:t>
            </a:r>
          </a:p>
          <a:p>
            <a:pPr marL="448056" indent="-384048" eaLnBrk="1" fontAlgn="auto" hangingPunct="1">
              <a:spcAft>
                <a:spcPts val="0"/>
              </a:spcAft>
              <a:buFont typeface="Wingdings 2"/>
              <a:buNone/>
              <a:defRPr/>
            </a:pPr>
            <a:r>
              <a:rPr lang="en-US" dirty="0" smtClean="0"/>
              <a:t>5, </a:t>
            </a:r>
            <a:r>
              <a:rPr lang="el-GR" dirty="0" smtClean="0"/>
              <a:t>τελικός ειλεός</a:t>
            </a:r>
          </a:p>
          <a:p>
            <a:pPr marL="448056" indent="-384048" eaLnBrk="1" fontAlgn="auto" hangingPunct="1">
              <a:spcAft>
                <a:spcPts val="0"/>
              </a:spcAft>
              <a:buFont typeface="Wingdings 2"/>
              <a:buNone/>
              <a:defRPr/>
            </a:pPr>
            <a:r>
              <a:rPr lang="en-US" dirty="0" smtClean="0"/>
              <a:t>6, </a:t>
            </a:r>
            <a:r>
              <a:rPr lang="el-GR" dirty="0" smtClean="0"/>
              <a:t>τυφλό </a:t>
            </a:r>
          </a:p>
          <a:p>
            <a:pPr marL="448056" indent="-384048" eaLnBrk="1" fontAlgn="auto" hangingPunct="1">
              <a:spcAft>
                <a:spcPts val="0"/>
              </a:spcAft>
              <a:buFont typeface="Wingdings 2"/>
              <a:buNone/>
              <a:defRPr/>
            </a:pPr>
            <a:r>
              <a:rPr lang="en-US" dirty="0" smtClean="0"/>
              <a:t>7, </a:t>
            </a:r>
            <a:r>
              <a:rPr lang="el-GR" dirty="0" smtClean="0"/>
              <a:t>ουροδόχος κύστη </a:t>
            </a:r>
          </a:p>
          <a:p>
            <a:pPr marL="448056" indent="-384048" eaLnBrk="1" fontAlgn="auto" hangingPunct="1">
              <a:spcAft>
                <a:spcPts val="0"/>
              </a:spcAft>
              <a:buFont typeface="Wingdings 2"/>
              <a:buNone/>
              <a:defRPr/>
            </a:pPr>
            <a:r>
              <a:rPr lang="en-US" dirty="0" smtClean="0"/>
              <a:t>8, </a:t>
            </a:r>
            <a:r>
              <a:rPr lang="el-GR" dirty="0" smtClean="0"/>
              <a:t>σιγμοειδές</a:t>
            </a:r>
          </a:p>
          <a:p>
            <a:pPr marL="448056" indent="-384048" eaLnBrk="1" fontAlgn="auto" hangingPunct="1">
              <a:spcAft>
                <a:spcPts val="0"/>
              </a:spcAft>
              <a:buFont typeface="Wingdings 2"/>
              <a:buNone/>
              <a:defRPr/>
            </a:pPr>
            <a:r>
              <a:rPr lang="en-US" dirty="0" smtClean="0"/>
              <a:t>9, </a:t>
            </a:r>
            <a:r>
              <a:rPr lang="el-GR" dirty="0" smtClean="0"/>
              <a:t>λεπτό έντερο</a:t>
            </a:r>
          </a:p>
          <a:p>
            <a:pPr marL="448056" indent="-384048" eaLnBrk="1" fontAlgn="auto" hangingPunct="1">
              <a:spcAft>
                <a:spcPts val="0"/>
              </a:spcAft>
              <a:buFont typeface="Wingdings 2"/>
              <a:buNone/>
              <a:defRPr/>
            </a:pPr>
            <a:r>
              <a:rPr lang="en-US" dirty="0" smtClean="0"/>
              <a:t>10, </a:t>
            </a:r>
            <a:r>
              <a:rPr lang="el-GR" dirty="0" smtClean="0"/>
              <a:t>εγκάρσιο κόλον</a:t>
            </a:r>
          </a:p>
          <a:p>
            <a:pPr marL="448056" indent="-384048" eaLnBrk="1" fontAlgn="auto" hangingPunct="1">
              <a:spcAft>
                <a:spcPts val="0"/>
              </a:spcAft>
              <a:buFont typeface="Wingdings 2"/>
              <a:buNone/>
              <a:defRPr/>
            </a:pPr>
            <a:r>
              <a:rPr lang="en-US" dirty="0" smtClean="0"/>
              <a:t>11</a:t>
            </a:r>
            <a:r>
              <a:rPr lang="el-GR" dirty="0" smtClean="0"/>
              <a:t>, σπληνική καμπή</a:t>
            </a:r>
          </a:p>
          <a:p>
            <a:pPr marL="448056" indent="-384048" eaLnBrk="1" fontAlgn="auto" hangingPunct="1">
              <a:spcAft>
                <a:spcPts val="0"/>
              </a:spcAft>
              <a:buFont typeface="Wingdings 2"/>
              <a:buNone/>
              <a:defRPr/>
            </a:pPr>
            <a:r>
              <a:rPr lang="en-US" dirty="0" smtClean="0"/>
              <a:t>12, </a:t>
            </a:r>
            <a:r>
              <a:rPr lang="el-GR" dirty="0" smtClean="0"/>
              <a:t>στομάχι</a:t>
            </a:r>
            <a:r>
              <a:rPr lang="en-US" dirty="0" smtClean="0"/>
              <a:t> </a:t>
            </a:r>
            <a:endParaRPr lang="en-US" dirty="0"/>
          </a:p>
        </p:txBody>
      </p:sp>
      <p:pic>
        <p:nvPicPr>
          <p:cNvPr id="92164" name="Picture 2"/>
          <p:cNvPicPr>
            <a:picLocks noChangeAspect="1" noChangeArrowheads="1"/>
          </p:cNvPicPr>
          <p:nvPr/>
        </p:nvPicPr>
        <p:blipFill>
          <a:blip r:embed="rId2" cstate="print"/>
          <a:srcRect r="14519"/>
          <a:stretch>
            <a:fillRect/>
          </a:stretch>
        </p:blipFill>
        <p:spPr bwMode="auto">
          <a:xfrm>
            <a:off x="4097338" y="1357313"/>
            <a:ext cx="5046662" cy="5500687"/>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79</a:t>
            </a:fld>
            <a:endParaRPr lang="el-GR"/>
          </a:p>
        </p:txBody>
      </p:sp>
    </p:spTree>
    <p:extLst>
      <p:ext uri="{BB962C8B-B14F-4D97-AF65-F5344CB8AC3E}">
        <p14:creationId xmlns:p14="http://schemas.microsoft.com/office/powerpoint/2010/main" xmlns="" val="9628554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a:defRPr/>
            </a:pPr>
            <a:r>
              <a:rPr lang="el-GR" dirty="0">
                <a:solidFill>
                  <a:prstClr val="white"/>
                </a:solidFill>
              </a:rPr>
              <a:t>Μ</a:t>
            </a:r>
            <a:r>
              <a:rPr lang="en-US" dirty="0">
                <a:solidFill>
                  <a:prstClr val="white"/>
                </a:solidFill>
              </a:rPr>
              <a:t>RI </a:t>
            </a:r>
            <a:r>
              <a:rPr lang="en-US" sz="3000" b="0" dirty="0" smtClean="0">
                <a:solidFill>
                  <a:prstClr val="white"/>
                </a:solidFill>
              </a:rPr>
              <a:t>2/6</a:t>
            </a:r>
            <a:endParaRPr lang="en-US" dirty="0"/>
          </a:p>
        </p:txBody>
      </p:sp>
      <p:sp>
        <p:nvSpPr>
          <p:cNvPr id="3" name="Content Placeholder 2"/>
          <p:cNvSpPr>
            <a:spLocks noGrp="1"/>
          </p:cNvSpPr>
          <p:nvPr>
            <p:ph idx="1"/>
          </p:nvPr>
        </p:nvSpPr>
        <p:spPr>
          <a:xfrm>
            <a:off x="323528" y="1340768"/>
            <a:ext cx="8424936" cy="5517232"/>
          </a:xfrm>
        </p:spPr>
        <p:txBody>
          <a:bodyPr>
            <a:normAutofit fontScale="92500" lnSpcReduction="20000"/>
          </a:bodyPr>
          <a:lstStyle/>
          <a:p>
            <a:pPr marL="448056" indent="-384048" eaLnBrk="1" fontAlgn="auto" hangingPunct="1">
              <a:spcAft>
                <a:spcPts val="0"/>
              </a:spcAft>
              <a:buFont typeface="Wingdings 2"/>
              <a:buNone/>
              <a:defRPr/>
            </a:pPr>
            <a:r>
              <a:rPr lang="en-US" dirty="0" smtClean="0"/>
              <a:t>1, </a:t>
            </a:r>
            <a:r>
              <a:rPr lang="el-GR" dirty="0" smtClean="0"/>
              <a:t>ήπαρ</a:t>
            </a:r>
          </a:p>
          <a:p>
            <a:pPr marL="448056" indent="-384048" eaLnBrk="1" fontAlgn="auto" hangingPunct="1">
              <a:spcAft>
                <a:spcPts val="0"/>
              </a:spcAft>
              <a:buFont typeface="Wingdings 2"/>
              <a:buNone/>
              <a:defRPr/>
            </a:pPr>
            <a:r>
              <a:rPr lang="en-US" dirty="0" smtClean="0"/>
              <a:t>2, </a:t>
            </a:r>
            <a:r>
              <a:rPr lang="el-GR" dirty="0" smtClean="0"/>
              <a:t>ηπατική καμπή</a:t>
            </a:r>
          </a:p>
          <a:p>
            <a:pPr marL="448056" indent="-384048" eaLnBrk="1" fontAlgn="auto" hangingPunct="1">
              <a:spcAft>
                <a:spcPts val="0"/>
              </a:spcAft>
              <a:buFont typeface="Wingdings 2"/>
              <a:buNone/>
              <a:defRPr/>
            </a:pPr>
            <a:r>
              <a:rPr lang="en-US" dirty="0" smtClean="0"/>
              <a:t>4, </a:t>
            </a:r>
            <a:r>
              <a:rPr lang="el-GR" dirty="0" smtClean="0"/>
              <a:t>ουριδόχος κύστη</a:t>
            </a:r>
          </a:p>
          <a:p>
            <a:pPr marL="448056" indent="-384048" eaLnBrk="1" fontAlgn="auto" hangingPunct="1">
              <a:spcAft>
                <a:spcPts val="0"/>
              </a:spcAft>
              <a:buFont typeface="Wingdings 2"/>
              <a:buNone/>
              <a:defRPr/>
            </a:pPr>
            <a:r>
              <a:rPr lang="en-US" dirty="0" smtClean="0"/>
              <a:t>5, </a:t>
            </a:r>
            <a:r>
              <a:rPr lang="el-GR" dirty="0" smtClean="0"/>
              <a:t>λαγόνιο οστό</a:t>
            </a:r>
          </a:p>
          <a:p>
            <a:pPr marL="448056" indent="-384048" eaLnBrk="1" fontAlgn="auto" hangingPunct="1">
              <a:spcAft>
                <a:spcPts val="0"/>
              </a:spcAft>
              <a:buFont typeface="Wingdings 2"/>
              <a:buNone/>
              <a:defRPr/>
            </a:pPr>
            <a:r>
              <a:rPr lang="en-US" dirty="0" smtClean="0"/>
              <a:t>6, </a:t>
            </a:r>
            <a:r>
              <a:rPr lang="el-GR" dirty="0" smtClean="0"/>
              <a:t>σιγμοειδές</a:t>
            </a:r>
          </a:p>
          <a:p>
            <a:pPr marL="448056" indent="-384048" eaLnBrk="1" fontAlgn="auto" hangingPunct="1">
              <a:spcAft>
                <a:spcPts val="0"/>
              </a:spcAft>
              <a:buFont typeface="Wingdings 2"/>
              <a:buNone/>
              <a:defRPr/>
            </a:pPr>
            <a:r>
              <a:rPr lang="en-US" dirty="0" smtClean="0"/>
              <a:t>7, </a:t>
            </a:r>
            <a:r>
              <a:rPr lang="el-GR" dirty="0" smtClean="0"/>
              <a:t>άνω μεσεντλεριος φλέβα</a:t>
            </a:r>
          </a:p>
          <a:p>
            <a:pPr marL="448056" indent="-384048" eaLnBrk="1" fontAlgn="auto" hangingPunct="1">
              <a:spcAft>
                <a:spcPts val="0"/>
              </a:spcAft>
              <a:buFont typeface="Wingdings 2"/>
              <a:buNone/>
              <a:defRPr/>
            </a:pPr>
            <a:r>
              <a:rPr lang="en-US" dirty="0" smtClean="0"/>
              <a:t>8, </a:t>
            </a:r>
            <a:r>
              <a:rPr lang="el-GR" dirty="0" smtClean="0"/>
              <a:t>σπληνική φλέβα</a:t>
            </a:r>
          </a:p>
          <a:p>
            <a:pPr marL="448056" indent="-384048" eaLnBrk="1" fontAlgn="auto" hangingPunct="1">
              <a:spcAft>
                <a:spcPts val="0"/>
              </a:spcAft>
              <a:buFont typeface="Wingdings 2"/>
              <a:buNone/>
              <a:defRPr/>
            </a:pPr>
            <a:r>
              <a:rPr lang="en-US" dirty="0" smtClean="0"/>
              <a:t>9, </a:t>
            </a:r>
            <a:r>
              <a:rPr lang="el-GR" dirty="0" smtClean="0"/>
              <a:t>πυλαία φλέβα</a:t>
            </a:r>
            <a:r>
              <a:rPr lang="en-US" dirty="0" smtClean="0"/>
              <a:t>1</a:t>
            </a:r>
            <a:endParaRPr lang="el-GR" dirty="0" smtClean="0"/>
          </a:p>
          <a:p>
            <a:pPr marL="448056" indent="-384048" eaLnBrk="1" fontAlgn="auto" hangingPunct="1">
              <a:spcAft>
                <a:spcPts val="0"/>
              </a:spcAft>
              <a:buFont typeface="Wingdings 2"/>
              <a:buNone/>
              <a:defRPr/>
            </a:pPr>
            <a:r>
              <a:rPr lang="el-GR" dirty="0" smtClean="0"/>
              <a:t>1</a:t>
            </a:r>
            <a:r>
              <a:rPr lang="en-US" dirty="0" smtClean="0"/>
              <a:t>0, </a:t>
            </a:r>
            <a:r>
              <a:rPr lang="el-GR" dirty="0" smtClean="0"/>
              <a:t>λεπτό έντερο</a:t>
            </a:r>
          </a:p>
          <a:p>
            <a:pPr marL="448056" indent="-384048" eaLnBrk="1" fontAlgn="auto" hangingPunct="1">
              <a:spcAft>
                <a:spcPts val="0"/>
              </a:spcAft>
              <a:buFont typeface="Wingdings 2"/>
              <a:buNone/>
              <a:defRPr/>
            </a:pPr>
            <a:r>
              <a:rPr lang="en-US" dirty="0" smtClean="0"/>
              <a:t>11, </a:t>
            </a:r>
            <a:r>
              <a:rPr lang="el-GR" dirty="0" smtClean="0"/>
              <a:t>κατιόν κόλον</a:t>
            </a:r>
          </a:p>
          <a:p>
            <a:pPr marL="448056" indent="-384048" eaLnBrk="1" fontAlgn="auto" hangingPunct="1">
              <a:spcAft>
                <a:spcPts val="0"/>
              </a:spcAft>
              <a:buFont typeface="Wingdings 2"/>
              <a:buNone/>
              <a:defRPr/>
            </a:pPr>
            <a:r>
              <a:rPr lang="el-GR" dirty="0" smtClean="0"/>
              <a:t>1</a:t>
            </a:r>
            <a:r>
              <a:rPr lang="en-US" dirty="0" smtClean="0"/>
              <a:t>2, </a:t>
            </a:r>
            <a:r>
              <a:rPr lang="el-GR" dirty="0" smtClean="0"/>
              <a:t>σπληνική καμπή</a:t>
            </a:r>
          </a:p>
          <a:p>
            <a:pPr marL="448056" indent="-384048" eaLnBrk="1" fontAlgn="auto" hangingPunct="1">
              <a:spcAft>
                <a:spcPts val="0"/>
              </a:spcAft>
              <a:buFont typeface="Wingdings 2"/>
              <a:buNone/>
              <a:defRPr/>
            </a:pPr>
            <a:r>
              <a:rPr lang="en-US" dirty="0" smtClean="0"/>
              <a:t>13, </a:t>
            </a:r>
            <a:r>
              <a:rPr lang="el-GR" dirty="0" smtClean="0"/>
              <a:t>στομάχι</a:t>
            </a:r>
            <a:endParaRPr lang="en-US" dirty="0"/>
          </a:p>
        </p:txBody>
      </p:sp>
      <p:pic>
        <p:nvPicPr>
          <p:cNvPr id="93188" name="Picture 2"/>
          <p:cNvPicPr>
            <a:picLocks noChangeAspect="1" noChangeArrowheads="1"/>
          </p:cNvPicPr>
          <p:nvPr/>
        </p:nvPicPr>
        <p:blipFill>
          <a:blip r:embed="rId2" cstate="print"/>
          <a:srcRect l="14935"/>
          <a:stretch>
            <a:fillRect/>
          </a:stretch>
        </p:blipFill>
        <p:spPr bwMode="auto">
          <a:xfrm>
            <a:off x="4643438" y="1928813"/>
            <a:ext cx="4500562" cy="4929187"/>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80</a:t>
            </a:fld>
            <a:endParaRPr lang="el-GR"/>
          </a:p>
        </p:txBody>
      </p:sp>
    </p:spTree>
    <p:extLst>
      <p:ext uri="{BB962C8B-B14F-4D97-AF65-F5344CB8AC3E}">
        <p14:creationId xmlns:p14="http://schemas.microsoft.com/office/powerpoint/2010/main" xmlns="" val="34552292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a:defRPr/>
            </a:pPr>
            <a:r>
              <a:rPr lang="el-GR" dirty="0">
                <a:solidFill>
                  <a:prstClr val="white"/>
                </a:solidFill>
              </a:rPr>
              <a:t>Μ</a:t>
            </a:r>
            <a:r>
              <a:rPr lang="en-US" dirty="0">
                <a:solidFill>
                  <a:prstClr val="white"/>
                </a:solidFill>
              </a:rPr>
              <a:t>RI </a:t>
            </a:r>
            <a:r>
              <a:rPr lang="en-US" sz="3000" b="0" dirty="0" smtClean="0">
                <a:solidFill>
                  <a:prstClr val="white"/>
                </a:solidFill>
              </a:rPr>
              <a:t>3/6</a:t>
            </a:r>
            <a:endParaRPr lang="en-US" dirty="0"/>
          </a:p>
        </p:txBody>
      </p:sp>
      <p:sp>
        <p:nvSpPr>
          <p:cNvPr id="94211" name="Content Placeholder 2"/>
          <p:cNvSpPr>
            <a:spLocks noGrp="1"/>
          </p:cNvSpPr>
          <p:nvPr>
            <p:ph idx="1"/>
          </p:nvPr>
        </p:nvSpPr>
        <p:spPr/>
        <p:txBody>
          <a:bodyPr/>
          <a:lstStyle/>
          <a:p>
            <a:pPr eaLnBrk="1" hangingPunct="1">
              <a:buFont typeface="Wingdings 2" pitchFamily="18" charset="2"/>
              <a:buNone/>
            </a:pPr>
            <a:r>
              <a:rPr lang="en-US" dirty="0" smtClean="0"/>
              <a:t>1, </a:t>
            </a:r>
            <a:r>
              <a:rPr lang="el-GR" dirty="0" smtClean="0"/>
              <a:t>ήπαρ</a:t>
            </a:r>
          </a:p>
          <a:p>
            <a:pPr eaLnBrk="1" hangingPunct="1">
              <a:buFont typeface="Wingdings 2" pitchFamily="18" charset="2"/>
              <a:buNone/>
            </a:pPr>
            <a:r>
              <a:rPr lang="en-US" dirty="0" smtClean="0"/>
              <a:t>2, </a:t>
            </a:r>
            <a:r>
              <a:rPr lang="el-GR" dirty="0" smtClean="0"/>
              <a:t>δ. </a:t>
            </a:r>
            <a:r>
              <a:rPr lang="el-GR" dirty="0" err="1" smtClean="0"/>
              <a:t>Κολική</a:t>
            </a:r>
            <a:r>
              <a:rPr lang="el-GR" dirty="0" smtClean="0"/>
              <a:t> καμπή</a:t>
            </a:r>
          </a:p>
          <a:p>
            <a:pPr eaLnBrk="1" hangingPunct="1">
              <a:buFont typeface="Wingdings 2" pitchFamily="18" charset="2"/>
              <a:buNone/>
            </a:pPr>
            <a:r>
              <a:rPr lang="en-US" dirty="0" smtClean="0"/>
              <a:t>3, </a:t>
            </a:r>
            <a:r>
              <a:rPr lang="el-GR" dirty="0" smtClean="0"/>
              <a:t>ανιόν κόλον</a:t>
            </a:r>
          </a:p>
          <a:p>
            <a:pPr eaLnBrk="1" hangingPunct="1">
              <a:buFont typeface="Wingdings 2" pitchFamily="18" charset="2"/>
              <a:buNone/>
            </a:pPr>
            <a:r>
              <a:rPr lang="en-US" dirty="0" smtClean="0"/>
              <a:t>4, </a:t>
            </a:r>
            <a:r>
              <a:rPr lang="el-GR" dirty="0" smtClean="0"/>
              <a:t>ουροδόχος κύστη</a:t>
            </a:r>
          </a:p>
          <a:p>
            <a:pPr eaLnBrk="1" hangingPunct="1">
              <a:buFont typeface="Wingdings 2" pitchFamily="18" charset="2"/>
              <a:buNone/>
            </a:pPr>
            <a:r>
              <a:rPr lang="en-US" dirty="0" smtClean="0"/>
              <a:t>5, </a:t>
            </a:r>
            <a:r>
              <a:rPr lang="el-GR" dirty="0" smtClean="0"/>
              <a:t>σιγμοειδές</a:t>
            </a:r>
          </a:p>
          <a:p>
            <a:pPr eaLnBrk="1" hangingPunct="1">
              <a:buFont typeface="Wingdings 2" pitchFamily="18" charset="2"/>
              <a:buNone/>
            </a:pPr>
            <a:r>
              <a:rPr lang="en-US" dirty="0" smtClean="0"/>
              <a:t>6, </a:t>
            </a:r>
            <a:r>
              <a:rPr lang="el-GR" dirty="0" smtClean="0"/>
              <a:t>λεπτό έντερο</a:t>
            </a:r>
          </a:p>
          <a:p>
            <a:pPr eaLnBrk="1" hangingPunct="1">
              <a:buFont typeface="Wingdings 2" pitchFamily="18" charset="2"/>
              <a:buNone/>
            </a:pPr>
            <a:r>
              <a:rPr lang="en-US" dirty="0" smtClean="0"/>
              <a:t>7, </a:t>
            </a:r>
            <a:r>
              <a:rPr lang="el-GR" dirty="0" smtClean="0"/>
              <a:t>πυλαία φλέβα</a:t>
            </a:r>
          </a:p>
          <a:p>
            <a:pPr eaLnBrk="1" hangingPunct="1">
              <a:buFont typeface="Wingdings 2" pitchFamily="18" charset="2"/>
              <a:buNone/>
            </a:pPr>
            <a:r>
              <a:rPr lang="en-US" dirty="0" smtClean="0"/>
              <a:t>8, </a:t>
            </a:r>
            <a:r>
              <a:rPr lang="el-GR" dirty="0" smtClean="0"/>
              <a:t>στομάχι</a:t>
            </a:r>
            <a:r>
              <a:rPr lang="en-US" dirty="0" smtClean="0"/>
              <a:t> </a:t>
            </a:r>
          </a:p>
        </p:txBody>
      </p:sp>
      <p:pic>
        <p:nvPicPr>
          <p:cNvPr id="94212" name="Picture 2"/>
          <p:cNvPicPr>
            <a:picLocks noChangeAspect="1" noChangeArrowheads="1"/>
          </p:cNvPicPr>
          <p:nvPr/>
        </p:nvPicPr>
        <p:blipFill>
          <a:blip r:embed="rId2" cstate="print"/>
          <a:srcRect/>
          <a:stretch>
            <a:fillRect/>
          </a:stretch>
        </p:blipFill>
        <p:spPr bwMode="auto">
          <a:xfrm>
            <a:off x="3700463" y="1785938"/>
            <a:ext cx="5443537" cy="5072062"/>
          </a:xfrm>
          <a:prstGeom prst="rect">
            <a:avLst/>
          </a:prstGeom>
          <a:noFill/>
          <a:ln w="9525">
            <a:noFill/>
            <a:miter lim="800000"/>
            <a:headEnd/>
            <a:tailEnd/>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81</a:t>
            </a:fld>
            <a:endParaRPr lang="el-GR"/>
          </a:p>
        </p:txBody>
      </p:sp>
    </p:spTree>
    <p:extLst>
      <p:ext uri="{BB962C8B-B14F-4D97-AF65-F5344CB8AC3E}">
        <p14:creationId xmlns:p14="http://schemas.microsoft.com/office/powerpoint/2010/main" xmlns="" val="26765609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a:defRPr/>
            </a:pPr>
            <a:r>
              <a:rPr lang="el-GR" dirty="0">
                <a:solidFill>
                  <a:prstClr val="white"/>
                </a:solidFill>
              </a:rPr>
              <a:t>Μ</a:t>
            </a:r>
            <a:r>
              <a:rPr lang="en-US" dirty="0">
                <a:solidFill>
                  <a:prstClr val="white"/>
                </a:solidFill>
              </a:rPr>
              <a:t>RI </a:t>
            </a:r>
            <a:r>
              <a:rPr lang="en-US" sz="3000" b="0" dirty="0" smtClean="0">
                <a:solidFill>
                  <a:prstClr val="white"/>
                </a:solidFill>
              </a:rPr>
              <a:t>4/6</a:t>
            </a:r>
            <a:endParaRPr lang="en-US" dirty="0"/>
          </a:p>
        </p:txBody>
      </p:sp>
      <p:sp>
        <p:nvSpPr>
          <p:cNvPr id="3" name="Content Placeholder 2"/>
          <p:cNvSpPr>
            <a:spLocks noGrp="1"/>
          </p:cNvSpPr>
          <p:nvPr>
            <p:ph idx="1"/>
          </p:nvPr>
        </p:nvSpPr>
        <p:spPr>
          <a:xfrm>
            <a:off x="323528" y="1340768"/>
            <a:ext cx="8424936" cy="5517232"/>
          </a:xfrm>
        </p:spPr>
        <p:txBody>
          <a:bodyPr>
            <a:normAutofit fontScale="70000" lnSpcReduction="20000"/>
          </a:bodyPr>
          <a:lstStyle/>
          <a:p>
            <a:pPr marL="448056" indent="-384048" eaLnBrk="1" fontAlgn="auto" hangingPunct="1">
              <a:spcAft>
                <a:spcPts val="0"/>
              </a:spcAft>
              <a:buFont typeface="Wingdings 2"/>
              <a:buNone/>
              <a:defRPr/>
            </a:pPr>
            <a:r>
              <a:rPr lang="en-US" dirty="0" smtClean="0"/>
              <a:t>1, </a:t>
            </a:r>
            <a:r>
              <a:rPr lang="el-GR" dirty="0" smtClean="0"/>
              <a:t>ήπαρ,</a:t>
            </a:r>
          </a:p>
          <a:p>
            <a:pPr marL="448056" indent="-384048" eaLnBrk="1" fontAlgn="auto" hangingPunct="1">
              <a:spcAft>
                <a:spcPts val="0"/>
              </a:spcAft>
              <a:buFont typeface="Wingdings 2"/>
              <a:buNone/>
              <a:defRPr/>
            </a:pPr>
            <a:r>
              <a:rPr lang="en-US" dirty="0" smtClean="0"/>
              <a:t>2, </a:t>
            </a:r>
            <a:r>
              <a:rPr lang="el-GR" dirty="0" smtClean="0"/>
              <a:t>πυλαία φλέβα</a:t>
            </a:r>
          </a:p>
          <a:p>
            <a:pPr marL="448056" indent="-384048" eaLnBrk="1" fontAlgn="auto" hangingPunct="1">
              <a:spcAft>
                <a:spcPts val="0"/>
              </a:spcAft>
              <a:buFont typeface="Wingdings 2"/>
              <a:buNone/>
              <a:defRPr/>
            </a:pPr>
            <a:r>
              <a:rPr lang="en-US" dirty="0" smtClean="0"/>
              <a:t>3, </a:t>
            </a:r>
            <a:r>
              <a:rPr lang="el-GR" dirty="0" smtClean="0"/>
              <a:t>ηπατική καμπή</a:t>
            </a:r>
          </a:p>
          <a:p>
            <a:pPr marL="448056" indent="-384048" eaLnBrk="1" fontAlgn="auto" hangingPunct="1">
              <a:spcAft>
                <a:spcPts val="0"/>
              </a:spcAft>
              <a:buFont typeface="Wingdings 2"/>
              <a:buNone/>
              <a:defRPr/>
            </a:pPr>
            <a:r>
              <a:rPr lang="en-US" dirty="0" smtClean="0"/>
              <a:t>4, </a:t>
            </a:r>
            <a:r>
              <a:rPr lang="el-GR" dirty="0" smtClean="0"/>
              <a:t>ανιόν κόλον</a:t>
            </a:r>
          </a:p>
          <a:p>
            <a:pPr marL="448056" indent="-384048" eaLnBrk="1" fontAlgn="auto" hangingPunct="1">
              <a:spcAft>
                <a:spcPts val="0"/>
              </a:spcAft>
              <a:buFont typeface="Wingdings 2"/>
              <a:buNone/>
              <a:defRPr/>
            </a:pPr>
            <a:r>
              <a:rPr lang="en-US" dirty="0" smtClean="0"/>
              <a:t>5, </a:t>
            </a:r>
            <a:r>
              <a:rPr lang="el-GR" dirty="0" smtClean="0"/>
              <a:t>κάτω κοίλη φλέβα</a:t>
            </a:r>
          </a:p>
          <a:p>
            <a:pPr marL="448056" indent="-384048" eaLnBrk="1" fontAlgn="auto" hangingPunct="1">
              <a:spcAft>
                <a:spcPts val="0"/>
              </a:spcAft>
              <a:buFont typeface="Wingdings 2"/>
              <a:buNone/>
              <a:defRPr/>
            </a:pPr>
            <a:r>
              <a:rPr lang="en-US" dirty="0" smtClean="0"/>
              <a:t>6, </a:t>
            </a:r>
            <a:r>
              <a:rPr lang="el-GR" dirty="0" smtClean="0"/>
              <a:t>κοιλιακή αορτή</a:t>
            </a:r>
          </a:p>
          <a:p>
            <a:pPr marL="448056" indent="-384048" eaLnBrk="1" fontAlgn="auto" hangingPunct="1">
              <a:spcAft>
                <a:spcPts val="0"/>
              </a:spcAft>
              <a:buFont typeface="Wingdings 2"/>
              <a:buNone/>
              <a:defRPr/>
            </a:pPr>
            <a:r>
              <a:rPr lang="en-US" dirty="0" smtClean="0"/>
              <a:t>7, </a:t>
            </a:r>
            <a:r>
              <a:rPr lang="el-GR" dirty="0" smtClean="0"/>
              <a:t>δ. κοινή λαγόνια αρτηρία</a:t>
            </a:r>
          </a:p>
          <a:p>
            <a:pPr marL="448056" indent="-384048" eaLnBrk="1" fontAlgn="auto" hangingPunct="1">
              <a:spcAft>
                <a:spcPts val="0"/>
              </a:spcAft>
              <a:buFont typeface="Wingdings 2"/>
              <a:buNone/>
              <a:defRPr/>
            </a:pPr>
            <a:r>
              <a:rPr lang="en-US" dirty="0" smtClean="0"/>
              <a:t>8, </a:t>
            </a:r>
            <a:r>
              <a:rPr lang="el-GR" dirty="0" smtClean="0"/>
              <a:t>αρ. κοινή λαγόνια αρτηρία</a:t>
            </a:r>
          </a:p>
          <a:p>
            <a:pPr marL="448056" indent="-384048" eaLnBrk="1" fontAlgn="auto" hangingPunct="1">
              <a:spcAft>
                <a:spcPts val="0"/>
              </a:spcAft>
              <a:buFont typeface="Wingdings 2"/>
              <a:buNone/>
              <a:defRPr/>
            </a:pPr>
            <a:r>
              <a:rPr lang="en-US" dirty="0" smtClean="0"/>
              <a:t> 9, </a:t>
            </a:r>
            <a:r>
              <a:rPr lang="el-GR" dirty="0" smtClean="0"/>
              <a:t>λεπτό έντερο</a:t>
            </a:r>
          </a:p>
          <a:p>
            <a:pPr marL="448056" indent="-384048" eaLnBrk="1" fontAlgn="auto" hangingPunct="1">
              <a:spcAft>
                <a:spcPts val="0"/>
              </a:spcAft>
              <a:buFont typeface="Wingdings 2"/>
              <a:buNone/>
              <a:defRPr/>
            </a:pPr>
            <a:r>
              <a:rPr lang="en-US" dirty="0" smtClean="0"/>
              <a:t>10, </a:t>
            </a:r>
            <a:r>
              <a:rPr lang="el-GR" dirty="0" smtClean="0"/>
              <a:t>ουροδόχος κύστη</a:t>
            </a:r>
          </a:p>
          <a:p>
            <a:pPr marL="448056" indent="-384048" eaLnBrk="1" fontAlgn="auto" hangingPunct="1">
              <a:spcAft>
                <a:spcPts val="0"/>
              </a:spcAft>
              <a:buFont typeface="Wingdings 2"/>
              <a:buNone/>
              <a:defRPr/>
            </a:pPr>
            <a:r>
              <a:rPr lang="en-US" dirty="0" smtClean="0"/>
              <a:t>11, </a:t>
            </a:r>
            <a:r>
              <a:rPr lang="el-GR" dirty="0" smtClean="0"/>
              <a:t>σιγμοειδές</a:t>
            </a:r>
          </a:p>
          <a:p>
            <a:pPr marL="448056" indent="-384048" eaLnBrk="1" fontAlgn="auto" hangingPunct="1">
              <a:spcAft>
                <a:spcPts val="0"/>
              </a:spcAft>
              <a:buFont typeface="Wingdings 2"/>
              <a:buNone/>
              <a:defRPr/>
            </a:pPr>
            <a:r>
              <a:rPr lang="en-US" dirty="0" smtClean="0"/>
              <a:t>12, </a:t>
            </a:r>
            <a:r>
              <a:rPr lang="el-GR" dirty="0" smtClean="0"/>
              <a:t>13, κατιόν κόλον</a:t>
            </a:r>
          </a:p>
          <a:p>
            <a:pPr marL="448056" indent="-384048" eaLnBrk="1" fontAlgn="auto" hangingPunct="1">
              <a:spcAft>
                <a:spcPts val="0"/>
              </a:spcAft>
              <a:buFont typeface="Wingdings 2"/>
              <a:buNone/>
              <a:defRPr/>
            </a:pPr>
            <a:r>
              <a:rPr lang="en-US" dirty="0" smtClean="0"/>
              <a:t>14, </a:t>
            </a:r>
            <a:r>
              <a:rPr lang="el-GR" dirty="0" smtClean="0"/>
              <a:t>σπλην</a:t>
            </a:r>
          </a:p>
          <a:p>
            <a:pPr marL="448056" indent="-384048" eaLnBrk="1" fontAlgn="auto" hangingPunct="1">
              <a:spcAft>
                <a:spcPts val="0"/>
              </a:spcAft>
              <a:buFont typeface="Wingdings 2"/>
              <a:buNone/>
              <a:defRPr/>
            </a:pPr>
            <a:r>
              <a:rPr lang="en-US" dirty="0" smtClean="0"/>
              <a:t>15, </a:t>
            </a:r>
            <a:r>
              <a:rPr lang="el-GR" dirty="0" smtClean="0"/>
              <a:t>στομάχι</a:t>
            </a:r>
            <a:endParaRPr lang="en-US" dirty="0"/>
          </a:p>
        </p:txBody>
      </p:sp>
      <p:pic>
        <p:nvPicPr>
          <p:cNvPr id="95236" name="Picture 2"/>
          <p:cNvPicPr>
            <a:picLocks noChangeAspect="1" noChangeArrowheads="1"/>
          </p:cNvPicPr>
          <p:nvPr/>
        </p:nvPicPr>
        <p:blipFill>
          <a:blip r:embed="rId2" cstate="print"/>
          <a:srcRect/>
          <a:stretch>
            <a:fillRect/>
          </a:stretch>
        </p:blipFill>
        <p:spPr bwMode="auto">
          <a:xfrm>
            <a:off x="4313238" y="1916832"/>
            <a:ext cx="4830762" cy="4941168"/>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82</a:t>
            </a:fld>
            <a:endParaRPr lang="el-GR"/>
          </a:p>
        </p:txBody>
      </p:sp>
    </p:spTree>
    <p:extLst>
      <p:ext uri="{BB962C8B-B14F-4D97-AF65-F5344CB8AC3E}">
        <p14:creationId xmlns:p14="http://schemas.microsoft.com/office/powerpoint/2010/main" xmlns="" val="17731782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a:defRPr/>
            </a:pPr>
            <a:r>
              <a:rPr lang="el-GR" dirty="0">
                <a:solidFill>
                  <a:prstClr val="white"/>
                </a:solidFill>
              </a:rPr>
              <a:t>Μ</a:t>
            </a:r>
            <a:r>
              <a:rPr lang="en-US" dirty="0">
                <a:solidFill>
                  <a:prstClr val="white"/>
                </a:solidFill>
              </a:rPr>
              <a:t>RI </a:t>
            </a:r>
            <a:r>
              <a:rPr lang="en-US" sz="3000" b="0" dirty="0" smtClean="0">
                <a:solidFill>
                  <a:prstClr val="white"/>
                </a:solidFill>
              </a:rPr>
              <a:t>5/6</a:t>
            </a:r>
            <a:endParaRPr lang="en-US" dirty="0"/>
          </a:p>
        </p:txBody>
      </p:sp>
      <p:sp>
        <p:nvSpPr>
          <p:cNvPr id="3" name="Content Placeholder 2"/>
          <p:cNvSpPr>
            <a:spLocks noGrp="1"/>
          </p:cNvSpPr>
          <p:nvPr>
            <p:ph idx="1"/>
          </p:nvPr>
        </p:nvSpPr>
        <p:spPr>
          <a:xfrm>
            <a:off x="323528" y="1340768"/>
            <a:ext cx="8424936" cy="5517232"/>
          </a:xfrm>
        </p:spPr>
        <p:txBody>
          <a:bodyPr>
            <a:normAutofit fontScale="70000" lnSpcReduction="20000"/>
          </a:bodyPr>
          <a:lstStyle/>
          <a:p>
            <a:pPr marL="448056" indent="-384048" eaLnBrk="1" fontAlgn="auto" hangingPunct="1">
              <a:spcAft>
                <a:spcPts val="0"/>
              </a:spcAft>
              <a:buFont typeface="Wingdings 2"/>
              <a:buNone/>
              <a:defRPr/>
            </a:pPr>
            <a:r>
              <a:rPr lang="en-US" dirty="0" smtClean="0"/>
              <a:t>1, </a:t>
            </a:r>
            <a:r>
              <a:rPr lang="el-GR" dirty="0" smtClean="0"/>
              <a:t>ήπαρ</a:t>
            </a:r>
          </a:p>
          <a:p>
            <a:pPr marL="448056" indent="-384048" eaLnBrk="1" fontAlgn="auto" hangingPunct="1">
              <a:spcAft>
                <a:spcPts val="0"/>
              </a:spcAft>
              <a:buFont typeface="Wingdings 2"/>
              <a:buNone/>
              <a:defRPr/>
            </a:pPr>
            <a:r>
              <a:rPr lang="el-GR" dirty="0" smtClean="0"/>
              <a:t>2, ανιόν κόλον</a:t>
            </a:r>
          </a:p>
          <a:p>
            <a:pPr marL="448056" indent="-384048" eaLnBrk="1" fontAlgn="auto" hangingPunct="1">
              <a:spcAft>
                <a:spcPts val="0"/>
              </a:spcAft>
              <a:buFont typeface="Wingdings 2"/>
              <a:buNone/>
              <a:defRPr/>
            </a:pPr>
            <a:r>
              <a:rPr lang="en-US" dirty="0" smtClean="0"/>
              <a:t>3, </a:t>
            </a:r>
            <a:r>
              <a:rPr lang="el-GR" dirty="0" smtClean="0"/>
              <a:t>κάτω κοίλη φλέβα</a:t>
            </a:r>
          </a:p>
          <a:p>
            <a:pPr marL="448056" indent="-384048" eaLnBrk="1" fontAlgn="auto" hangingPunct="1">
              <a:spcAft>
                <a:spcPts val="0"/>
              </a:spcAft>
              <a:buFont typeface="Wingdings 2"/>
              <a:buNone/>
              <a:defRPr/>
            </a:pPr>
            <a:r>
              <a:rPr lang="en-US" dirty="0" smtClean="0"/>
              <a:t>4, </a:t>
            </a:r>
            <a:r>
              <a:rPr lang="el-GR" dirty="0" smtClean="0"/>
              <a:t>αρ. κοινή Λαγόνια φλέβα</a:t>
            </a:r>
          </a:p>
          <a:p>
            <a:pPr marL="448056" indent="-384048" eaLnBrk="1" fontAlgn="auto" hangingPunct="1">
              <a:spcAft>
                <a:spcPts val="0"/>
              </a:spcAft>
              <a:buFont typeface="Wingdings 2"/>
              <a:buNone/>
              <a:defRPr/>
            </a:pPr>
            <a:r>
              <a:rPr lang="el-GR" dirty="0" smtClean="0"/>
              <a:t> </a:t>
            </a:r>
            <a:r>
              <a:rPr lang="en-US" dirty="0" smtClean="0"/>
              <a:t>5, </a:t>
            </a:r>
            <a:r>
              <a:rPr lang="el-GR" dirty="0" smtClean="0"/>
              <a:t>δ. Ψοΐτης μυς</a:t>
            </a:r>
          </a:p>
          <a:p>
            <a:pPr marL="448056" indent="-384048" eaLnBrk="1" fontAlgn="auto" hangingPunct="1">
              <a:spcAft>
                <a:spcPts val="0"/>
              </a:spcAft>
              <a:buFont typeface="Wingdings 2"/>
              <a:buNone/>
              <a:defRPr/>
            </a:pPr>
            <a:r>
              <a:rPr lang="en-US" dirty="0" smtClean="0"/>
              <a:t>6, </a:t>
            </a:r>
            <a:r>
              <a:rPr lang="el-GR" dirty="0" smtClean="0"/>
              <a:t>λαγόνιο οστό</a:t>
            </a:r>
          </a:p>
          <a:p>
            <a:pPr marL="448056" indent="-384048" eaLnBrk="1" fontAlgn="auto" hangingPunct="1">
              <a:spcAft>
                <a:spcPts val="0"/>
              </a:spcAft>
              <a:buFont typeface="Wingdings 2"/>
              <a:buNone/>
              <a:defRPr/>
            </a:pPr>
            <a:r>
              <a:rPr lang="en-US" dirty="0" smtClean="0"/>
              <a:t>7, </a:t>
            </a:r>
            <a:r>
              <a:rPr lang="el-GR" dirty="0" smtClean="0"/>
              <a:t>κεφαλή μηριαίου</a:t>
            </a:r>
          </a:p>
          <a:p>
            <a:pPr marL="448056" indent="-384048" eaLnBrk="1" fontAlgn="auto" hangingPunct="1">
              <a:spcAft>
                <a:spcPts val="0"/>
              </a:spcAft>
              <a:buFont typeface="Wingdings 2"/>
              <a:buNone/>
              <a:defRPr/>
            </a:pPr>
            <a:r>
              <a:rPr lang="en-US" dirty="0" smtClean="0"/>
              <a:t>8, </a:t>
            </a:r>
            <a:r>
              <a:rPr lang="el-GR" dirty="0" smtClean="0"/>
              <a:t>ουροδόχος κύστη</a:t>
            </a:r>
          </a:p>
          <a:p>
            <a:pPr marL="448056" indent="-384048" eaLnBrk="1" fontAlgn="auto" hangingPunct="1">
              <a:spcAft>
                <a:spcPts val="0"/>
              </a:spcAft>
              <a:buFont typeface="Wingdings 2"/>
              <a:buNone/>
              <a:defRPr/>
            </a:pPr>
            <a:r>
              <a:rPr lang="en-US" dirty="0" smtClean="0"/>
              <a:t>9, </a:t>
            </a:r>
            <a:r>
              <a:rPr lang="el-GR" dirty="0" smtClean="0"/>
              <a:t>σιγμοειδές</a:t>
            </a:r>
          </a:p>
          <a:p>
            <a:pPr marL="448056" indent="-384048" eaLnBrk="1" fontAlgn="auto" hangingPunct="1">
              <a:spcAft>
                <a:spcPts val="0"/>
              </a:spcAft>
              <a:buFont typeface="Wingdings 2"/>
              <a:buNone/>
              <a:defRPr/>
            </a:pPr>
            <a:r>
              <a:rPr lang="en-US" dirty="0" smtClean="0"/>
              <a:t>10, </a:t>
            </a:r>
            <a:r>
              <a:rPr lang="el-GR" dirty="0" smtClean="0"/>
              <a:t>λεπτό έντερο</a:t>
            </a:r>
          </a:p>
          <a:p>
            <a:pPr marL="448056" indent="-384048" eaLnBrk="1" fontAlgn="auto" hangingPunct="1">
              <a:spcAft>
                <a:spcPts val="0"/>
              </a:spcAft>
              <a:buFont typeface="Wingdings 2"/>
              <a:buNone/>
              <a:defRPr/>
            </a:pPr>
            <a:r>
              <a:rPr lang="en-US" dirty="0" smtClean="0"/>
              <a:t>11, </a:t>
            </a:r>
            <a:r>
              <a:rPr lang="el-GR" dirty="0" smtClean="0"/>
              <a:t>κατιόν κόλον</a:t>
            </a:r>
          </a:p>
          <a:p>
            <a:pPr marL="448056" indent="-384048" eaLnBrk="1" fontAlgn="auto" hangingPunct="1">
              <a:spcAft>
                <a:spcPts val="0"/>
              </a:spcAft>
              <a:buFont typeface="Wingdings 2"/>
              <a:buNone/>
              <a:defRPr/>
            </a:pPr>
            <a:r>
              <a:rPr lang="en-US" dirty="0" smtClean="0"/>
              <a:t>12, </a:t>
            </a:r>
            <a:r>
              <a:rPr lang="el-GR" dirty="0" smtClean="0"/>
              <a:t>σπλην</a:t>
            </a:r>
          </a:p>
          <a:p>
            <a:pPr marL="448056" indent="-384048" eaLnBrk="1" fontAlgn="auto" hangingPunct="1">
              <a:spcAft>
                <a:spcPts val="0"/>
              </a:spcAft>
              <a:buFont typeface="Wingdings 2"/>
              <a:buNone/>
              <a:defRPr/>
            </a:pPr>
            <a:r>
              <a:rPr lang="en-US" dirty="0" smtClean="0"/>
              <a:t>13, </a:t>
            </a:r>
            <a:r>
              <a:rPr lang="el-GR" dirty="0" smtClean="0"/>
              <a:t>κατιόν κόλον</a:t>
            </a:r>
          </a:p>
          <a:p>
            <a:pPr marL="448056" indent="-384048" eaLnBrk="1" fontAlgn="auto" hangingPunct="1">
              <a:spcAft>
                <a:spcPts val="0"/>
              </a:spcAft>
              <a:buFont typeface="Wingdings 2"/>
              <a:buNone/>
              <a:defRPr/>
            </a:pPr>
            <a:r>
              <a:rPr lang="en-US" dirty="0" smtClean="0"/>
              <a:t>14, </a:t>
            </a:r>
            <a:r>
              <a:rPr lang="el-GR" dirty="0" smtClean="0"/>
              <a:t>στομάχι</a:t>
            </a:r>
            <a:endParaRPr lang="en-US" dirty="0"/>
          </a:p>
        </p:txBody>
      </p:sp>
      <p:pic>
        <p:nvPicPr>
          <p:cNvPr id="96260" name="Picture 2"/>
          <p:cNvPicPr>
            <a:picLocks noChangeAspect="1" noChangeArrowheads="1"/>
          </p:cNvPicPr>
          <p:nvPr/>
        </p:nvPicPr>
        <p:blipFill>
          <a:blip r:embed="rId2" cstate="print"/>
          <a:srcRect/>
          <a:stretch>
            <a:fillRect/>
          </a:stretch>
        </p:blipFill>
        <p:spPr bwMode="auto">
          <a:xfrm>
            <a:off x="3622675" y="1714500"/>
            <a:ext cx="5521325" cy="5143500"/>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83</a:t>
            </a:fld>
            <a:endParaRPr lang="el-GR"/>
          </a:p>
        </p:txBody>
      </p:sp>
    </p:spTree>
    <p:extLst>
      <p:ext uri="{BB962C8B-B14F-4D97-AF65-F5344CB8AC3E}">
        <p14:creationId xmlns:p14="http://schemas.microsoft.com/office/powerpoint/2010/main" xmlns="" val="40070649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a:defRPr/>
            </a:pPr>
            <a:r>
              <a:rPr lang="el-GR" dirty="0">
                <a:solidFill>
                  <a:prstClr val="white"/>
                </a:solidFill>
              </a:rPr>
              <a:t>Μ</a:t>
            </a:r>
            <a:r>
              <a:rPr lang="en-US" dirty="0">
                <a:solidFill>
                  <a:prstClr val="white"/>
                </a:solidFill>
              </a:rPr>
              <a:t>RI </a:t>
            </a:r>
            <a:r>
              <a:rPr lang="en-US" sz="3000" b="0" dirty="0" smtClean="0">
                <a:solidFill>
                  <a:prstClr val="white"/>
                </a:solidFill>
              </a:rPr>
              <a:t>6/6</a:t>
            </a:r>
            <a:endParaRPr lang="en-US" dirty="0"/>
          </a:p>
        </p:txBody>
      </p:sp>
      <p:sp>
        <p:nvSpPr>
          <p:cNvPr id="97283" name="Content Placeholder 2"/>
          <p:cNvSpPr>
            <a:spLocks noGrp="1"/>
          </p:cNvSpPr>
          <p:nvPr>
            <p:ph idx="1"/>
          </p:nvPr>
        </p:nvSpPr>
        <p:spPr/>
        <p:txBody>
          <a:bodyPr/>
          <a:lstStyle/>
          <a:p>
            <a:pPr eaLnBrk="1" hangingPunct="1">
              <a:buFont typeface="Wingdings 2" pitchFamily="18" charset="2"/>
              <a:buNone/>
            </a:pPr>
            <a:r>
              <a:rPr lang="en-US" dirty="0" smtClean="0"/>
              <a:t>1, </a:t>
            </a:r>
            <a:r>
              <a:rPr lang="el-GR" dirty="0" smtClean="0"/>
              <a:t>ήπαρ</a:t>
            </a:r>
          </a:p>
          <a:p>
            <a:pPr eaLnBrk="1" hangingPunct="1">
              <a:buFont typeface="Wingdings 2" pitchFamily="18" charset="2"/>
              <a:buNone/>
            </a:pPr>
            <a:r>
              <a:rPr lang="en-US" dirty="0" smtClean="0"/>
              <a:t>2, </a:t>
            </a:r>
            <a:r>
              <a:rPr lang="el-GR" dirty="0" smtClean="0"/>
              <a:t>δ. Νεφρός</a:t>
            </a:r>
          </a:p>
          <a:p>
            <a:pPr eaLnBrk="1" hangingPunct="1">
              <a:buFont typeface="Wingdings 2" pitchFamily="18" charset="2"/>
              <a:buNone/>
            </a:pPr>
            <a:r>
              <a:rPr lang="en-US" dirty="0" smtClean="0"/>
              <a:t>3, </a:t>
            </a:r>
            <a:r>
              <a:rPr lang="el-GR" dirty="0" smtClean="0"/>
              <a:t>ανιόν κόλον</a:t>
            </a:r>
          </a:p>
          <a:p>
            <a:pPr eaLnBrk="1" hangingPunct="1">
              <a:buFont typeface="Wingdings 2" pitchFamily="18" charset="2"/>
              <a:buNone/>
            </a:pPr>
            <a:r>
              <a:rPr lang="en-US" dirty="0" smtClean="0"/>
              <a:t>4, </a:t>
            </a:r>
            <a:r>
              <a:rPr lang="el-GR" dirty="0" smtClean="0"/>
              <a:t>μήτρα</a:t>
            </a:r>
          </a:p>
          <a:p>
            <a:pPr eaLnBrk="1" hangingPunct="1">
              <a:buFont typeface="Wingdings 2" pitchFamily="18" charset="2"/>
              <a:buNone/>
            </a:pPr>
            <a:r>
              <a:rPr lang="en-US" dirty="0" smtClean="0"/>
              <a:t>5, </a:t>
            </a:r>
            <a:r>
              <a:rPr lang="el-GR" dirty="0" smtClean="0"/>
              <a:t>σπονδυλικός σωλήνας ΕΝΥ</a:t>
            </a:r>
          </a:p>
          <a:p>
            <a:pPr eaLnBrk="1" hangingPunct="1">
              <a:buFont typeface="Wingdings 2" pitchFamily="18" charset="2"/>
              <a:buNone/>
            </a:pPr>
            <a:r>
              <a:rPr lang="en-US" dirty="0" smtClean="0"/>
              <a:t>6, </a:t>
            </a:r>
            <a:r>
              <a:rPr lang="el-GR" dirty="0" smtClean="0"/>
              <a:t>λεπτό έντερο</a:t>
            </a:r>
          </a:p>
          <a:p>
            <a:pPr eaLnBrk="1" hangingPunct="1">
              <a:buFont typeface="Wingdings 2" pitchFamily="18" charset="2"/>
              <a:buNone/>
            </a:pPr>
            <a:r>
              <a:rPr lang="en-US" dirty="0" smtClean="0"/>
              <a:t>7, </a:t>
            </a:r>
            <a:r>
              <a:rPr lang="el-GR" dirty="0" smtClean="0"/>
              <a:t>κατιόν κόλον</a:t>
            </a:r>
          </a:p>
          <a:p>
            <a:pPr eaLnBrk="1" hangingPunct="1">
              <a:buFont typeface="Wingdings 2" pitchFamily="18" charset="2"/>
              <a:buNone/>
            </a:pPr>
            <a:r>
              <a:rPr lang="en-US" dirty="0" smtClean="0"/>
              <a:t>8, </a:t>
            </a:r>
            <a:r>
              <a:rPr lang="el-GR" dirty="0" smtClean="0"/>
              <a:t>αρ. Νεφρός</a:t>
            </a:r>
          </a:p>
          <a:p>
            <a:pPr eaLnBrk="1" hangingPunct="1">
              <a:buFont typeface="Wingdings 2" pitchFamily="18" charset="2"/>
              <a:buNone/>
            </a:pPr>
            <a:r>
              <a:rPr lang="en-US" dirty="0" smtClean="0"/>
              <a:t>9, </a:t>
            </a:r>
            <a:r>
              <a:rPr lang="el-GR" dirty="0" err="1" smtClean="0"/>
              <a:t>σπλην</a:t>
            </a:r>
            <a:endParaRPr lang="en-US" dirty="0" smtClean="0"/>
          </a:p>
        </p:txBody>
      </p:sp>
      <p:pic>
        <p:nvPicPr>
          <p:cNvPr id="97284" name="Picture 2"/>
          <p:cNvPicPr>
            <a:picLocks noChangeAspect="1" noChangeArrowheads="1"/>
          </p:cNvPicPr>
          <p:nvPr/>
        </p:nvPicPr>
        <p:blipFill>
          <a:blip r:embed="rId2" cstate="print"/>
          <a:srcRect l="6833" r="7985"/>
          <a:stretch>
            <a:fillRect/>
          </a:stretch>
        </p:blipFill>
        <p:spPr bwMode="auto">
          <a:xfrm>
            <a:off x="4143375" y="1857375"/>
            <a:ext cx="4572000" cy="5000625"/>
          </a:xfrm>
          <a:prstGeom prst="rect">
            <a:avLst/>
          </a:prstGeom>
          <a:noFill/>
          <a:ln w="9525">
            <a:noFill/>
            <a:miter lim="800000"/>
            <a:headEnd/>
            <a:tailEnd/>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84</a:t>
            </a:fld>
            <a:endParaRPr lang="el-GR"/>
          </a:p>
        </p:txBody>
      </p:sp>
    </p:spTree>
    <p:extLst>
      <p:ext uri="{BB962C8B-B14F-4D97-AF65-F5344CB8AC3E}">
        <p14:creationId xmlns:p14="http://schemas.microsoft.com/office/powerpoint/2010/main" xmlns="" val="29355431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Abdominal CT. image 29"/>
          <p:cNvPicPr>
            <a:picLocks noChangeAspect="1" noChangeArrowheads="1"/>
          </p:cNvPicPr>
          <p:nvPr/>
        </p:nvPicPr>
        <p:blipFill>
          <a:blip r:embed="rId2" cstate="print"/>
          <a:srcRect/>
          <a:stretch>
            <a:fillRect/>
          </a:stretch>
        </p:blipFill>
        <p:spPr bwMode="auto">
          <a:xfrm>
            <a:off x="1475656" y="548680"/>
            <a:ext cx="5877272" cy="5877272"/>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85</a:t>
            </a:fld>
            <a:endParaRPr lang="el-GR"/>
          </a:p>
        </p:txBody>
      </p:sp>
    </p:spTree>
    <p:extLst>
      <p:ext uri="{BB962C8B-B14F-4D97-AF65-F5344CB8AC3E}">
        <p14:creationId xmlns:p14="http://schemas.microsoft.com/office/powerpoint/2010/main" xmlns="" val="16464242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Abdominal CT. image 32"/>
          <p:cNvPicPr>
            <a:picLocks noChangeAspect="1" noChangeArrowheads="1"/>
          </p:cNvPicPr>
          <p:nvPr/>
        </p:nvPicPr>
        <p:blipFill>
          <a:blip r:embed="rId2" cstate="print"/>
          <a:srcRect/>
          <a:stretch>
            <a:fillRect/>
          </a:stretch>
        </p:blipFill>
        <p:spPr bwMode="auto">
          <a:xfrm>
            <a:off x="1835696" y="332656"/>
            <a:ext cx="6192688" cy="6192688"/>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86</a:t>
            </a:fld>
            <a:endParaRPr lang="el-GR"/>
          </a:p>
        </p:txBody>
      </p:sp>
    </p:spTree>
    <p:extLst>
      <p:ext uri="{BB962C8B-B14F-4D97-AF65-F5344CB8AC3E}">
        <p14:creationId xmlns:p14="http://schemas.microsoft.com/office/powerpoint/2010/main" xmlns="" val="38988321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Abdominal CT. image 39"/>
          <p:cNvPicPr>
            <a:picLocks noChangeAspect="1" noChangeArrowheads="1"/>
          </p:cNvPicPr>
          <p:nvPr/>
        </p:nvPicPr>
        <p:blipFill>
          <a:blip r:embed="rId2" cstate="print"/>
          <a:srcRect/>
          <a:stretch>
            <a:fillRect/>
          </a:stretch>
        </p:blipFill>
        <p:spPr bwMode="auto">
          <a:xfrm>
            <a:off x="1547664" y="404664"/>
            <a:ext cx="6048672" cy="6048672"/>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87</a:t>
            </a:fld>
            <a:endParaRPr lang="el-GR"/>
          </a:p>
        </p:txBody>
      </p:sp>
    </p:spTree>
    <p:extLst>
      <p:ext uri="{BB962C8B-B14F-4D97-AF65-F5344CB8AC3E}">
        <p14:creationId xmlns:p14="http://schemas.microsoft.com/office/powerpoint/2010/main" xmlns="" val="30274054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Abdominal CT. image 40"/>
          <p:cNvPicPr>
            <a:picLocks noChangeAspect="1" noChangeArrowheads="1"/>
          </p:cNvPicPr>
          <p:nvPr/>
        </p:nvPicPr>
        <p:blipFill>
          <a:blip r:embed="rId2" cstate="print"/>
          <a:srcRect/>
          <a:stretch>
            <a:fillRect/>
          </a:stretch>
        </p:blipFill>
        <p:spPr bwMode="auto">
          <a:xfrm>
            <a:off x="1475656" y="332656"/>
            <a:ext cx="6264696" cy="6264696"/>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88</a:t>
            </a:fld>
            <a:endParaRPr lang="el-GR"/>
          </a:p>
        </p:txBody>
      </p:sp>
    </p:spTree>
    <p:extLst>
      <p:ext uri="{BB962C8B-B14F-4D97-AF65-F5344CB8AC3E}">
        <p14:creationId xmlns:p14="http://schemas.microsoft.com/office/powerpoint/2010/main" xmlns="" val="3247899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solidFill>
                  <a:prstClr val="white"/>
                </a:solidFill>
              </a:rPr>
              <a:t>Νηστίδα</a:t>
            </a:r>
            <a:r>
              <a:rPr lang="el-GR" dirty="0">
                <a:solidFill>
                  <a:prstClr val="white"/>
                </a:solidFill>
              </a:rPr>
              <a:t> και ειλεός </a:t>
            </a:r>
            <a:r>
              <a:rPr lang="el-GR" sz="3000" b="0" dirty="0">
                <a:solidFill>
                  <a:prstClr val="white"/>
                </a:solidFill>
              </a:rPr>
              <a:t>2</a:t>
            </a:r>
            <a:r>
              <a:rPr lang="el-GR" sz="3000" b="0" dirty="0" smtClean="0">
                <a:solidFill>
                  <a:prstClr val="white"/>
                </a:solidFill>
              </a:rPr>
              <a:t>/3</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white">
                    <a:lumMod val="95000"/>
                  </a:prstClr>
                </a:solidFill>
              </a:rPr>
              <a:pPr>
                <a:defRPr/>
              </a:pPr>
              <a:t>8</a:t>
            </a:fld>
            <a:endParaRPr lang="el-GR">
              <a:solidFill>
                <a:prstClr val="white">
                  <a:lumMod val="95000"/>
                </a:prstClr>
              </a:solidFill>
            </a:endParaRPr>
          </a:p>
        </p:txBody>
      </p:sp>
      <p:sp>
        <p:nvSpPr>
          <p:cNvPr id="5" name="Rectangle 7"/>
          <p:cNvSpPr/>
          <p:nvPr/>
        </p:nvSpPr>
        <p:spPr>
          <a:xfrm>
            <a:off x="7201785" y="5589240"/>
            <a:ext cx="1907704" cy="830997"/>
          </a:xfrm>
          <a:prstGeom prst="rect">
            <a:avLst/>
          </a:prstGeom>
        </p:spPr>
        <p:txBody>
          <a:bodyPr wrap="square">
            <a:spAutoFit/>
          </a:bodyPr>
          <a:lstStyle/>
          <a:p>
            <a:pPr algn="ctr"/>
            <a:r>
              <a:rPr lang="en-US" sz="1200" dirty="0" smtClean="0">
                <a:solidFill>
                  <a:prstClr val="white">
                    <a:lumMod val="75000"/>
                  </a:prstClr>
                </a:solidFill>
                <a:latin typeface="Calibri"/>
              </a:rPr>
              <a:t>“</a:t>
            </a:r>
            <a:r>
              <a:rPr lang="en-US" sz="1200" dirty="0">
                <a:solidFill>
                  <a:prstClr val="black"/>
                </a:solidFill>
                <a:latin typeface="Calibri"/>
                <a:hlinkClick r:id="rId3"/>
              </a:rPr>
              <a:t>Blausen 0817 </a:t>
            </a:r>
            <a:r>
              <a:rPr lang="en-US" sz="1200" dirty="0" err="1">
                <a:solidFill>
                  <a:prstClr val="black"/>
                </a:solidFill>
                <a:latin typeface="Calibri"/>
                <a:hlinkClick r:id="rId3"/>
              </a:rPr>
              <a:t>SmallIntestine</a:t>
            </a:r>
            <a:r>
              <a:rPr lang="en-US" sz="1200" dirty="0">
                <a:solidFill>
                  <a:prstClr val="black"/>
                </a:solidFill>
                <a:latin typeface="Calibri"/>
                <a:hlinkClick r:id="rId3"/>
              </a:rPr>
              <a:t> </a:t>
            </a:r>
            <a:r>
              <a:rPr lang="en-US" sz="1200" dirty="0" smtClean="0">
                <a:solidFill>
                  <a:prstClr val="black"/>
                </a:solidFill>
                <a:latin typeface="Calibri"/>
                <a:hlinkClick r:id="rId3"/>
              </a:rPr>
              <a:t>Anatomy</a:t>
            </a:r>
            <a:r>
              <a:rPr lang="en-US" sz="1200" dirty="0" smtClean="0">
                <a:solidFill>
                  <a:prstClr val="white">
                    <a:lumMod val="75000"/>
                  </a:prstClr>
                </a:solidFill>
                <a:latin typeface="Calibri"/>
              </a:rPr>
              <a:t>”, </a:t>
            </a:r>
            <a:r>
              <a:rPr lang="el-GR" sz="1200" dirty="0" smtClean="0">
                <a:solidFill>
                  <a:prstClr val="white">
                    <a:lumMod val="75000"/>
                  </a:prstClr>
                </a:solidFill>
                <a:latin typeface="Calibri"/>
              </a:rPr>
              <a:t>από</a:t>
            </a:r>
            <a:r>
              <a:rPr lang="en-US" sz="1200" dirty="0" smtClean="0">
                <a:solidFill>
                  <a:prstClr val="white">
                    <a:lumMod val="75000"/>
                  </a:prstClr>
                </a:solidFill>
                <a:latin typeface="Calibri"/>
              </a:rPr>
              <a:t> </a:t>
            </a:r>
            <a:r>
              <a:rPr lang="en-US" sz="1200" u="sng" dirty="0" err="1">
                <a:solidFill>
                  <a:prstClr val="black"/>
                </a:solidFill>
                <a:latin typeface="Calibri"/>
                <a:hlinkClick r:id="rId4" tooltip="User:BruceBlaus"/>
              </a:rPr>
              <a:t>BruceBlaus</a:t>
            </a:r>
            <a:r>
              <a:rPr lang="el-GR" sz="1200" dirty="0" smtClean="0">
                <a:solidFill>
                  <a:prstClr val="white">
                    <a:lumMod val="75000"/>
                  </a:prstClr>
                </a:solidFill>
                <a:latin typeface="Calibri"/>
              </a:rPr>
              <a:t> διαθέσιμο με άδεια </a:t>
            </a:r>
            <a:r>
              <a:rPr lang="en-US" sz="1200" dirty="0">
                <a:solidFill>
                  <a:prstClr val="white">
                    <a:lumMod val="75000"/>
                  </a:prstClr>
                </a:solidFill>
                <a:latin typeface="Calibri"/>
                <a:hlinkClick r:id="rId5"/>
              </a:rPr>
              <a:t>CC BY 3.0</a:t>
            </a:r>
            <a:endParaRPr lang="en-US" sz="1200" dirty="0">
              <a:solidFill>
                <a:prstClr val="white">
                  <a:lumMod val="75000"/>
                </a:prstClr>
              </a:solidFill>
              <a:latin typeface="Calibri"/>
            </a:endParaRPr>
          </a:p>
        </p:txBody>
      </p:sp>
      <p:grpSp>
        <p:nvGrpSpPr>
          <p:cNvPr id="7" name="Ομάδα 6"/>
          <p:cNvGrpSpPr/>
          <p:nvPr/>
        </p:nvGrpSpPr>
        <p:grpSpPr>
          <a:xfrm>
            <a:off x="1691680" y="1196752"/>
            <a:ext cx="5544616" cy="5544616"/>
            <a:chOff x="1691680" y="1196752"/>
            <a:chExt cx="5544616" cy="5544616"/>
          </a:xfrm>
        </p:grpSpPr>
        <p:grpSp>
          <p:nvGrpSpPr>
            <p:cNvPr id="6" name="Ομάδα 5"/>
            <p:cNvGrpSpPr/>
            <p:nvPr/>
          </p:nvGrpSpPr>
          <p:grpSpPr>
            <a:xfrm>
              <a:off x="1691680" y="1196752"/>
              <a:ext cx="5544616" cy="5544616"/>
              <a:chOff x="1691680" y="1196752"/>
              <a:chExt cx="5544616" cy="5544616"/>
            </a:xfrm>
          </p:grpSpPr>
          <p:pic>
            <p:nvPicPr>
              <p:cNvPr id="3074" name="Picture 2" descr="File:Blausen 0817 SmallIntestine Anatomy.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91680" y="1196752"/>
                <a:ext cx="5544616" cy="554461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 name="Έλλειψη 2"/>
              <p:cNvSpPr/>
              <p:nvPr/>
            </p:nvSpPr>
            <p:spPr>
              <a:xfrm>
                <a:off x="2267744" y="4221088"/>
                <a:ext cx="11521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
          <p:nvSpPr>
            <p:cNvPr id="8" name="Έλλειψη 7"/>
            <p:cNvSpPr/>
            <p:nvPr/>
          </p:nvSpPr>
          <p:spPr>
            <a:xfrm>
              <a:off x="2123728" y="4877544"/>
              <a:ext cx="11521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Tree>
    <p:extLst>
      <p:ext uri="{BB962C8B-B14F-4D97-AF65-F5344CB8AC3E}">
        <p14:creationId xmlns:p14="http://schemas.microsoft.com/office/powerpoint/2010/main" xmlns="" val="4435785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0867910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xmlns="" val="11813368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Γεωργία Οικονόμου </a:t>
            </a:r>
            <a:r>
              <a:rPr lang="el-GR" sz="2000" dirty="0" smtClean="0"/>
              <a:t>2014. </a:t>
            </a:r>
            <a:r>
              <a:rPr lang="el-GR" sz="2000" dirty="0"/>
              <a:t>Γεωργία Οικονόμου. «</a:t>
            </a:r>
            <a:r>
              <a:rPr lang="el-GR" sz="2000" dirty="0" err="1"/>
              <a:t>Τομογραφική</a:t>
            </a:r>
            <a:r>
              <a:rPr lang="el-GR" sz="2000" dirty="0"/>
              <a:t> Απεικονιστική Ανατομική. </a:t>
            </a:r>
            <a:r>
              <a:rPr lang="el-GR" sz="2000" dirty="0" smtClean="0"/>
              <a:t>Ενότητα 6</a:t>
            </a:r>
            <a:r>
              <a:rPr lang="en-US" sz="2000" dirty="0" smtClean="0"/>
              <a:t>:</a:t>
            </a:r>
            <a:r>
              <a:rPr lang="el-GR" sz="2000" dirty="0"/>
              <a:t> Πεπτικός σωλήνας».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xmlns="" val="27666537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xmlns="" val="11809098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626249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xmlns="" val="41719279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xmlns="" val="21395656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exo-opistho_simeiomata">
  <a:themeElements>
    <a:clrScheme name="Προσαρμοσμένο 2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Προσαρμοσμένο 2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B2A1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699</TotalTime>
  <Words>2921</Words>
  <Application>Microsoft Office PowerPoint</Application>
  <PresentationFormat>On-screen Show (4:3)</PresentationFormat>
  <Paragraphs>537</Paragraphs>
  <Slides>96</Slides>
  <Notes>18</Notes>
  <HiddenSlides>0</HiddenSlides>
  <MMClips>0</MMClips>
  <ScaleCrop>false</ScaleCrop>
  <HeadingPairs>
    <vt:vector size="4" baseType="variant">
      <vt:variant>
        <vt:lpstr>Theme</vt:lpstr>
      </vt:variant>
      <vt:variant>
        <vt:i4>2</vt:i4>
      </vt:variant>
      <vt:variant>
        <vt:lpstr>Slide Titles</vt:lpstr>
      </vt:variant>
      <vt:variant>
        <vt:i4>96</vt:i4>
      </vt:variant>
    </vt:vector>
  </HeadingPairs>
  <TitlesOfParts>
    <vt:vector size="98" baseType="lpstr">
      <vt:lpstr>exo-opistho_simeiomata</vt:lpstr>
      <vt:lpstr>OC_template_updated</vt:lpstr>
      <vt:lpstr>Τομογραφική Απεικονιστική Ανατομική</vt:lpstr>
      <vt:lpstr>Ανατομική θέση στομάχου</vt:lpstr>
      <vt:lpstr>Στόμαχος - Αιμάτωση</vt:lpstr>
      <vt:lpstr>Λεπτό έντερο 1/2</vt:lpstr>
      <vt:lpstr>Λεπτό έντερο 2/2</vt:lpstr>
      <vt:lpstr>Δωδεκαδάκτυλο 1/2</vt:lpstr>
      <vt:lpstr>Δωδεκαδάκτυλο 2/2</vt:lpstr>
      <vt:lpstr>Νηστίδα και ειλεός 1/3</vt:lpstr>
      <vt:lpstr>Νηστίδα και ειλεός 2/3</vt:lpstr>
      <vt:lpstr>Νηστίδα και ειλεός 3/3</vt:lpstr>
      <vt:lpstr>Παχύ έντερο 1/2</vt:lpstr>
      <vt:lpstr>Παχύ έντερο 2/2</vt:lpstr>
      <vt:lpstr>Άνω μεσεντέριος  αρτηρία 1/2</vt:lpstr>
      <vt:lpstr>Άνω μεσεντέριος αρτηρία 2/2</vt:lpstr>
      <vt:lpstr>Κάτω μεσεντέριος αρτηρία </vt:lpstr>
      <vt:lpstr>Φλεβικό σύστημα</vt:lpstr>
      <vt:lpstr>Λειτουργίες του ΓΕΣ</vt:lpstr>
      <vt:lpstr>Οι λειτουργίες του βλεννογόνου 1/2</vt:lpstr>
      <vt:lpstr>Οι λειτουργίες του βλεννογόνου 2/2</vt:lpstr>
      <vt:lpstr>Λάχνες και επιθήλιο βλεννογόνου</vt:lpstr>
      <vt:lpstr>Μυϊκός χιτώνας</vt:lpstr>
      <vt:lpstr>Ορογόνος χιτώνας</vt:lpstr>
      <vt:lpstr>Εγκάρσια ανατομική εντερικού σωλήνα</vt:lpstr>
      <vt:lpstr>Λεπτό έντερο</vt:lpstr>
      <vt:lpstr>Φυσιολογική α/α  κοιλίας</vt:lpstr>
      <vt:lpstr>Slide 25</vt:lpstr>
      <vt:lpstr>Slide 26</vt:lpstr>
      <vt:lpstr>Slide 27</vt:lpstr>
      <vt:lpstr>Slide 28</vt:lpstr>
      <vt:lpstr>Τομογραφικές τεχνικές απεικόνισης </vt:lpstr>
      <vt:lpstr>Υ/Γ: Φυσιολογικός οισοφάγος</vt:lpstr>
      <vt:lpstr>Στομάχι – Ανατομία </vt:lpstr>
      <vt:lpstr>Πυλωρική στένωση σε νεογνό Υ/Γ</vt:lpstr>
      <vt:lpstr>Φυσιολογικό στομάχι, 12δάκτυλο</vt:lpstr>
      <vt:lpstr>Διαφραγματοκήλη 1/2</vt:lpstr>
      <vt:lpstr>Διαφραγματοκήλη 2/2</vt:lpstr>
      <vt:lpstr>Στομάχι - Παθολογία</vt:lpstr>
      <vt:lpstr>Καρκίνος στομάχου - ΥΤ</vt:lpstr>
      <vt:lpstr>Λεπτό έντερο - Ανατομία</vt:lpstr>
      <vt:lpstr>Διάβαση λεπτού εντέρου 1/2</vt:lpstr>
      <vt:lpstr>Διάβαση λεπτού εντέρου 2/2</vt:lpstr>
      <vt:lpstr>Εντερόκλυση</vt:lpstr>
      <vt:lpstr>Εντερόκλυση με ΥΤ - ΜΤ</vt:lpstr>
      <vt:lpstr>Λεπτό έντερο - Παθολογία</vt:lpstr>
      <vt:lpstr>Παχύ έντερο - Ανατομία</vt:lpstr>
      <vt:lpstr>Α/α κοιλίας</vt:lpstr>
      <vt:lpstr>Ανατομικά τμήματα παχέος εντέρου</vt:lpstr>
      <vt:lpstr>Παχύ έντερο – Απεικόνιση 1/7</vt:lpstr>
      <vt:lpstr>Παχύ έντερο – Απεικόνιση 2/7</vt:lpstr>
      <vt:lpstr>Παχύ έντερο – Απεικόνιση 3/7</vt:lpstr>
      <vt:lpstr>Παχύ έντερο – Απεικόνιση 4/7</vt:lpstr>
      <vt:lpstr>Παχύ έντερο – Απεικόνιση 5/7</vt:lpstr>
      <vt:lpstr>Παχύ έντερο – Απεικόνιση 6/7</vt:lpstr>
      <vt:lpstr>Παχύ έντερο – Απεικόνιση 7/7</vt:lpstr>
      <vt:lpstr>CAD</vt:lpstr>
      <vt:lpstr>Οπτική κολονοσκόπηση</vt:lpstr>
      <vt:lpstr>Παχύ έντερο - Παθολογία</vt:lpstr>
      <vt:lpstr>Slide 57</vt:lpstr>
      <vt:lpstr>Slide 58</vt:lpstr>
      <vt:lpstr>Εγκολεασμός</vt:lpstr>
      <vt:lpstr>Σκωληκοειδής απόφυση</vt:lpstr>
      <vt:lpstr>Φυσιολογική σκωληκοειδής –ΥΤ 1/2</vt:lpstr>
      <vt:lpstr>Φυσιολογική σκωληκοειδής –ΥΤ 2/2</vt:lpstr>
      <vt:lpstr>Σκωληκοειδίτις</vt:lpstr>
      <vt:lpstr>Σκωληκοειδίτις - ΥΤ</vt:lpstr>
      <vt:lpstr>Εκκολπώματα 1/2</vt:lpstr>
      <vt:lpstr>Εκκολπώματα - ΥΤ</vt:lpstr>
      <vt:lpstr>Εκκολπώματα 2/2</vt:lpstr>
      <vt:lpstr>Slide 68</vt:lpstr>
      <vt:lpstr>Slide 69</vt:lpstr>
      <vt:lpstr>Slide 70</vt:lpstr>
      <vt:lpstr>Slide 71</vt:lpstr>
      <vt:lpstr>Slide 72</vt:lpstr>
      <vt:lpstr>Slide 73</vt:lpstr>
      <vt:lpstr>Slide 74</vt:lpstr>
      <vt:lpstr>CT</vt:lpstr>
      <vt:lpstr>CT 1/3</vt:lpstr>
      <vt:lpstr>CT 2/3</vt:lpstr>
      <vt:lpstr>CT 3/3</vt:lpstr>
      <vt:lpstr>ΜRI 1/6</vt:lpstr>
      <vt:lpstr>ΜRI 2/6</vt:lpstr>
      <vt:lpstr>ΜRI 3/6</vt:lpstr>
      <vt:lpstr>ΜRI 4/6</vt:lpstr>
      <vt:lpstr>ΜRI 5/6</vt:lpstr>
      <vt:lpstr>ΜRI 6/6</vt:lpstr>
      <vt:lpstr>Slide 85</vt:lpstr>
      <vt:lpstr>Slide 86</vt:lpstr>
      <vt:lpstr>Slide 87</vt:lpstr>
      <vt:lpstr>Slide 88</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Τομογραφική Απεικονιστική Ανατομική</dc:title>
  <dc:creator>opencourses@teiath.gr</dc:creator>
  <cp:lastModifiedBy>Georgia</cp:lastModifiedBy>
  <cp:revision>42</cp:revision>
  <dcterms:created xsi:type="dcterms:W3CDTF">2015-10-15T12:01:35Z</dcterms:created>
  <dcterms:modified xsi:type="dcterms:W3CDTF">2015-12-05T18:55:16Z</dcterms:modified>
</cp:coreProperties>
</file>