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57" r:id="rId20"/>
    <p:sldId id="262" r:id="rId21"/>
    <p:sldId id="264" r:id="rId22"/>
    <p:sldId id="269" r:id="rId23"/>
    <p:sldId id="270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23C669D-8BBD-43B7-9E8A-D651A44B90AF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17AA5A-E39B-4BA4-AAEF-98305D6FB6FB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D34070-2911-4E6D-87A1-BC2BE1C1295A}" type="slidenum">
              <a:rPr lang="en-US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/>
        </p:spPr>
      </p:sp>
      <p:sp>
        <p:nvSpPr>
          <p:cNvPr id="29702" name="Rectangle 4"/>
          <p:cNvSpPr>
            <a:spLocks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3374243-8EBA-4371-A623-FDB97E67A6A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16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89BF6C1-E9D8-4485-8D38-3779A5608952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</p:spPr>
      </p:sp>
      <p:sp>
        <p:nvSpPr>
          <p:cNvPr id="46085" name="Rectangle 3"/>
          <p:cNvSpPr>
            <a:spLocks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02/05/14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84C2-F6DF-4D1F-A75B-89767E231E55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032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gr/books?id=LAe3pWwSVSYC&amp;printsec=frontcover&amp;dq=library+e+journals&amp;hl=el&amp;sa=X&amp;ei=8E98U_yWHYGg0QXZ84CQAQ&amp;ved=0CEkQ6AEwAQ#v=onepage&amp;q=library%20e%20journals&amp;f=fals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92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10</a:t>
            </a:r>
            <a:r>
              <a:rPr lang="el-GR" sz="2600" dirty="0" smtClean="0"/>
              <a:t>: </a:t>
            </a:r>
            <a:r>
              <a:rPr lang="el-GR" sz="2600" dirty="0" smtClean="0"/>
              <a:t>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Παροχή πρόσβασης σε ηλεκτρονικά περιοδικά</a:t>
            </a:r>
            <a:endParaRPr lang="el-GR" sz="2600" dirty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Περιοδικά </a:t>
            </a:r>
            <a:r>
              <a:rPr lang="el-GR" altLang="el-GR" sz="3200" b="0" dirty="0" smtClean="0"/>
              <a:t>8/14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198A8A"/>
              </a:buClr>
              <a:buFont typeface="+mj-lt"/>
              <a:buAutoNum type="arabicPeriod" startAt="3"/>
            </a:pPr>
            <a:r>
              <a:rPr lang="el-GR" dirty="0" smtClean="0"/>
              <a:t>Επιλογή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Εκτός από τα Κριτήρια Αξιολόγησης λαμβάνονται υπόψη και τα εξής: 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ανάγκες </a:t>
            </a:r>
            <a:r>
              <a:rPr lang="el-GR" dirty="0"/>
              <a:t>Χρηστών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είδος </a:t>
            </a:r>
            <a:r>
              <a:rPr lang="el-GR" dirty="0"/>
              <a:t>Βιβλιοθήκης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ανάγκες </a:t>
            </a:r>
            <a:r>
              <a:rPr lang="el-GR" dirty="0"/>
              <a:t>συλλογής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συνεργασίες </a:t>
            </a:r>
            <a:r>
              <a:rPr lang="el-GR" dirty="0"/>
              <a:t>με άλλες Βιβλιοθήκες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οικονομικά</a:t>
            </a: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 smtClean="0"/>
              <a:t>ελεύθερη </a:t>
            </a:r>
            <a:r>
              <a:rPr lang="el-GR" dirty="0"/>
              <a:t>πρόσβαση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μακροπρόθεσμη </a:t>
            </a:r>
            <a:r>
              <a:rPr lang="el-GR" dirty="0"/>
              <a:t>χρήση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προηγούμενη </a:t>
            </a:r>
            <a:r>
              <a:rPr lang="el-GR" dirty="0"/>
              <a:t>καλή συνεργασία με εκδότη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8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198A8A"/>
              </a:buClr>
              <a:buFont typeface="+mj-lt"/>
              <a:buAutoNum type="arabicPeriod" startAt="4"/>
            </a:pPr>
            <a:r>
              <a:rPr lang="el-GR" altLang="el-GR" sz="2800" dirty="0" smtClean="0"/>
              <a:t>Αγορά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n-US" altLang="el-GR" sz="2800" dirty="0" smtClean="0">
                <a:hlinkClick r:id="rId2"/>
              </a:rPr>
              <a:t>http://books.google.gr/books?id=LAe3pWwSVSYC&amp;printsec=frontcover&amp;dq=library+e+journals&amp;hl=el&amp;sa=X&amp;ei=8E98U_yWHYGg0QXZ84CQAQ&amp;ved=0CEkQ6AEwAQ#v=onepage&amp;q=library%20e%20journals&amp;f=false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ή </a:t>
            </a:r>
            <a:endParaRPr lang="en-US" altLang="el-GR" sz="2800" dirty="0" smtClean="0"/>
          </a:p>
          <a:p>
            <a:pPr marL="514350" indent="-514350">
              <a:buClr>
                <a:srgbClr val="198A8A"/>
              </a:buClr>
              <a:buFont typeface="+mj-lt"/>
              <a:buAutoNum type="arabicPeriod" startAt="4"/>
            </a:pPr>
            <a:r>
              <a:rPr lang="el-GR" altLang="el-GR" sz="2800" dirty="0" smtClean="0"/>
              <a:t>Εξασφάλιση </a:t>
            </a:r>
            <a:r>
              <a:rPr lang="el-GR" altLang="el-GR" sz="2800" dirty="0"/>
              <a:t>Ελεύθερης Πρόσβασης (</a:t>
            </a:r>
            <a:r>
              <a:rPr lang="en-US" altLang="el-GR" sz="2800" dirty="0"/>
              <a:t>Open Access Journals</a:t>
            </a:r>
            <a:r>
              <a:rPr lang="el-GR" altLang="el-GR" sz="2800" dirty="0"/>
              <a:t>)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Ηλεκτρονικά Περιοδικά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9/14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Ηλεκτρονικά Περιοδικά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10/14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198A8A"/>
              </a:buClr>
              <a:buFont typeface="+mj-lt"/>
              <a:buAutoNum type="arabicPeriod" startAt="5"/>
            </a:pPr>
            <a:r>
              <a:rPr lang="el-GR" dirty="0"/>
              <a:t>Διαχείριση / Οργάνωση</a:t>
            </a:r>
          </a:p>
          <a:p>
            <a:pPr marL="0" indent="0">
              <a:buNone/>
            </a:pPr>
            <a:r>
              <a:rPr lang="el-GR" dirty="0" smtClean="0"/>
              <a:t>Προκλήσεις</a:t>
            </a:r>
            <a:r>
              <a:rPr lang="el-GR" dirty="0"/>
              <a:t>:</a:t>
            </a:r>
          </a:p>
          <a:p>
            <a:pPr>
              <a:buClr>
                <a:srgbClr val="198A8A"/>
              </a:buClr>
            </a:pPr>
            <a:r>
              <a:rPr lang="el-GR" dirty="0"/>
              <a:t>Ενσωμάτωση στη συλλογή</a:t>
            </a:r>
          </a:p>
          <a:p>
            <a:pPr>
              <a:buClr>
                <a:srgbClr val="198A8A"/>
              </a:buClr>
            </a:pPr>
            <a:r>
              <a:rPr lang="el-GR" dirty="0"/>
              <a:t>Θεματική οργάνωση</a:t>
            </a:r>
          </a:p>
          <a:p>
            <a:pPr>
              <a:buClr>
                <a:srgbClr val="198A8A"/>
              </a:buClr>
            </a:pPr>
            <a:r>
              <a:rPr lang="el-GR" dirty="0"/>
              <a:t>Ευκολία εντοπισμού</a:t>
            </a:r>
          </a:p>
          <a:p>
            <a:pPr>
              <a:buClr>
                <a:srgbClr val="198A8A"/>
              </a:buClr>
            </a:pPr>
            <a:r>
              <a:rPr lang="el-GR" dirty="0"/>
              <a:t>Επεξήγηση των δικαιωμάτων χρήσης </a:t>
            </a:r>
          </a:p>
          <a:p>
            <a:pPr>
              <a:buClr>
                <a:srgbClr val="198A8A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43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198A8A"/>
              </a:buClr>
              <a:buFont typeface="+mj-lt"/>
              <a:buAutoNum type="arabicPeriod" startAt="6"/>
            </a:pPr>
            <a:r>
              <a:rPr lang="el-GR" altLang="el-GR" dirty="0" smtClean="0"/>
              <a:t>Προσφορά </a:t>
            </a:r>
            <a:r>
              <a:rPr lang="el-GR" altLang="el-GR" dirty="0" smtClean="0"/>
              <a:t>Πρόσβασης</a:t>
            </a:r>
          </a:p>
          <a:p>
            <a:endParaRPr lang="el-GR" altLang="el-GR" dirty="0" smtClean="0"/>
          </a:p>
          <a:p>
            <a:pPr>
              <a:buClr>
                <a:srgbClr val="198A8A"/>
              </a:buClr>
            </a:pPr>
            <a:r>
              <a:rPr lang="el-GR" altLang="el-GR" dirty="0" smtClean="0"/>
              <a:t>Κοινοποίηση/ γνωστοποίηση</a:t>
            </a:r>
          </a:p>
          <a:p>
            <a:pPr>
              <a:buClr>
                <a:srgbClr val="198A8A"/>
              </a:buClr>
            </a:pPr>
            <a:r>
              <a:rPr lang="el-GR" altLang="el-GR" dirty="0" smtClean="0"/>
              <a:t>Προώθηση</a:t>
            </a:r>
          </a:p>
          <a:p>
            <a:pPr>
              <a:buClr>
                <a:srgbClr val="198A8A"/>
              </a:buClr>
            </a:pPr>
            <a:r>
              <a:rPr lang="el-GR" altLang="el-GR" dirty="0" smtClean="0"/>
              <a:t>Διαφήμιση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Ηλεκτρονικά Περιοδικά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11/14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0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Ηλεκτρονικά Περιοδικά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12/14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Προκλήσεις</a:t>
            </a:r>
          </a:p>
          <a:p>
            <a:pPr>
              <a:buClr>
                <a:srgbClr val="198A8A"/>
              </a:buClr>
            </a:pPr>
            <a:r>
              <a:rPr lang="el-GR" dirty="0"/>
              <a:t>Διαχείριση Πνευματικών Δικαιωμάτων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Πρόσβαση; Αποθήκευση; Εκτύπωση;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Πόσα αντίτυπα; </a:t>
            </a:r>
          </a:p>
          <a:p>
            <a:pPr>
              <a:buClr>
                <a:srgbClr val="198A8A"/>
              </a:buClr>
            </a:pPr>
            <a:r>
              <a:rPr lang="el-GR" dirty="0"/>
              <a:t>Πρόσβαση από πού;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Χώρο της βιβλιοθήκης;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Από οπουδήποτε με κωδικούς;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60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Ηλεκτρονικά Περιοδικά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13/14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Προκλήσεις</a:t>
            </a:r>
          </a:p>
          <a:p>
            <a:pPr>
              <a:buClr>
                <a:srgbClr val="198A8A"/>
              </a:buClr>
            </a:pPr>
            <a:r>
              <a:rPr lang="el-GR" dirty="0"/>
              <a:t>Διαχείριση όρων με εκδότη</a:t>
            </a:r>
          </a:p>
          <a:p>
            <a:pPr>
              <a:buClr>
                <a:srgbClr val="198A8A"/>
              </a:buClr>
            </a:pPr>
            <a:r>
              <a:rPr lang="el-GR" dirty="0"/>
              <a:t>Τι γίνεται αν λήξη η </a:t>
            </a:r>
            <a:r>
              <a:rPr lang="el-GR" dirty="0" smtClean="0"/>
              <a:t>συνδρομή;  </a:t>
            </a:r>
            <a:r>
              <a:rPr lang="el-GR" dirty="0"/>
              <a:t>Ή αποφασίσει η βιβλιοθήκη να λήξει τη </a:t>
            </a:r>
            <a:r>
              <a:rPr lang="el-GR" dirty="0" smtClean="0"/>
              <a:t>συνδρομή;</a:t>
            </a: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Τι γίνεται με την ανανέωση και την αναπροσαρμογή της </a:t>
            </a:r>
            <a:r>
              <a:rPr lang="el-GR" dirty="0" smtClean="0"/>
              <a:t>τιμής;</a:t>
            </a: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Σε τι εξασφαλίζεται η </a:t>
            </a:r>
            <a:r>
              <a:rPr lang="el-GR" dirty="0" smtClean="0"/>
              <a:t>πρόσβαση;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9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Περιοδικά </a:t>
            </a:r>
            <a:r>
              <a:rPr lang="el-GR" altLang="el-GR" sz="3200" b="0" dirty="0" smtClean="0"/>
              <a:t>14/14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Προκλήσεις</a:t>
            </a:r>
          </a:p>
          <a:p>
            <a:pPr>
              <a:buClr>
                <a:srgbClr val="198A8A"/>
              </a:buClr>
            </a:pPr>
            <a:r>
              <a:rPr lang="el-GR" dirty="0"/>
              <a:t>Ποικιλομορφία στον τρόπο πρόσβασης στο περιεχόμενο</a:t>
            </a:r>
          </a:p>
          <a:p>
            <a:pPr>
              <a:buClr>
                <a:srgbClr val="198A8A"/>
              </a:buClr>
            </a:pPr>
            <a:r>
              <a:rPr lang="el-GR" dirty="0"/>
              <a:t>Ποικιλομορφία της ιστοσελίδας του κάθε εκδότη/ παρόχου</a:t>
            </a:r>
          </a:p>
          <a:p>
            <a:pPr>
              <a:buClr>
                <a:srgbClr val="198A8A"/>
              </a:buClr>
            </a:pPr>
            <a:r>
              <a:rPr lang="el-GR" dirty="0"/>
              <a:t>Ποικιλομορφία δυνατοτήτων του τεκμηρίου </a:t>
            </a:r>
          </a:p>
        </p:txBody>
      </p:sp>
    </p:spTree>
    <p:extLst>
      <p:ext uri="{BB962C8B-B14F-4D97-AF65-F5344CB8AC3E}">
        <p14:creationId xmlns:p14="http://schemas.microsoft.com/office/powerpoint/2010/main" val="29733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08063" y="792163"/>
            <a:ext cx="7962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79438" indent="-496888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eaLnBrk="1" hangingPunct="1">
              <a:spcBef>
                <a:spcPts val="600"/>
              </a:spcBef>
              <a:buSzPct val="45000"/>
              <a:buFont typeface="Wingdings" pitchFamily="2" charset="2"/>
              <a:buNone/>
            </a:pPr>
            <a:endParaRPr lang="en-US" altLang="el-GR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F41BE36-9C24-4DEA-90FF-FFFC1E97BF78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16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04800" indent="-304800"/>
            <a:r>
              <a:rPr lang="en-US" altLang="el-GR" sz="1700" dirty="0"/>
              <a:t>Blecic, D.D., Brennan, M.J., Hurd, J.M., and Weller, A.C. (2002) </a:t>
            </a:r>
            <a:r>
              <a:rPr lang="en-US" altLang="en-US" sz="1700" dirty="0"/>
              <a:t>“</a:t>
            </a:r>
            <a:r>
              <a:rPr lang="en-US" altLang="el-GR" sz="1700" dirty="0"/>
              <a:t>A Snapshot of Early Adopters of E-Journals: Challenges to the Library</a:t>
            </a:r>
            <a:r>
              <a:rPr lang="en-US" altLang="en-US" sz="1700" dirty="0"/>
              <a:t>”</a:t>
            </a:r>
            <a:r>
              <a:rPr lang="en-US" altLang="el-GR" sz="1700" dirty="0"/>
              <a:t>. </a:t>
            </a:r>
            <a:r>
              <a:rPr lang="en-US" altLang="el-GR" sz="1700" i="1" dirty="0"/>
              <a:t>College and Research Libraries</a:t>
            </a:r>
            <a:r>
              <a:rPr lang="en-US" altLang="el-GR" sz="1700" dirty="0"/>
              <a:t> 63, 515–526</a:t>
            </a:r>
          </a:p>
          <a:p>
            <a:pPr marL="304800" indent="-304800"/>
            <a:r>
              <a:rPr lang="en-US" altLang="el-GR" sz="1700" dirty="0"/>
              <a:t>Chauhan, K. (2012) </a:t>
            </a:r>
            <a:r>
              <a:rPr lang="en-US" altLang="en-US" sz="1700" dirty="0"/>
              <a:t>“</a:t>
            </a:r>
            <a:r>
              <a:rPr lang="en-US" altLang="el-GR" sz="1700" dirty="0"/>
              <a:t>Selected Free E-Journals in Library and Information Science in Directory of Open Access Journals.</a:t>
            </a:r>
            <a:r>
              <a:rPr lang="en-US" altLang="en-US" sz="1700" dirty="0"/>
              <a:t>”</a:t>
            </a:r>
            <a:r>
              <a:rPr lang="en-US" altLang="el-GR" sz="1700" dirty="0"/>
              <a:t> </a:t>
            </a:r>
            <a:r>
              <a:rPr lang="en-US" altLang="el-GR" sz="1700" i="1" dirty="0"/>
              <a:t>DESIDOC Journal of Library &amp; Information Technology</a:t>
            </a:r>
            <a:r>
              <a:rPr lang="en-US" altLang="el-GR" sz="1700" dirty="0"/>
              <a:t> [online] 32, 339–346. available from &lt;http://search.ebscohost.com/login.aspx?direct=true&amp;profile=ehost&amp;scope=site&amp;authtype=crawler&amp;jrnl=09740643&amp;AN=78553843&amp;h=voZAyq%2FKHIhVuqgWy6T5xXZmict1xKuAuXRoWKB48hJUKWb7Y%2F0RkAnN5jW2wknsp%2B7B98nsKd%2BLITTb0rtOng%3D%3D&amp;crl=c&gt;</a:t>
            </a:r>
          </a:p>
          <a:p>
            <a:pPr marL="304800" indent="-304800"/>
            <a:r>
              <a:rPr lang="en-US" altLang="el-GR" sz="1700" dirty="0"/>
              <a:t>Gibson, C. (2011) </a:t>
            </a:r>
            <a:r>
              <a:rPr lang="en-US" altLang="en-US" sz="1700" dirty="0"/>
              <a:t>“</a:t>
            </a:r>
            <a:r>
              <a:rPr lang="en-US" altLang="el-GR" sz="1700" dirty="0"/>
              <a:t>Scholarly Communication in Library and Information Services: The Impacts of Open Access Journals and E-Journals on a Changing Scenario</a:t>
            </a:r>
            <a:r>
              <a:rPr lang="en-US" altLang="en-US" sz="1700" dirty="0"/>
              <a:t>”</a:t>
            </a:r>
            <a:r>
              <a:rPr lang="en-US" altLang="el-GR" sz="1700" dirty="0"/>
              <a:t>. </a:t>
            </a:r>
            <a:r>
              <a:rPr lang="en-US" altLang="el-GR" sz="1700" i="1" dirty="0"/>
              <a:t>The Journal of Academic Librarianship</a:t>
            </a:r>
            <a:r>
              <a:rPr lang="en-US" altLang="el-GR" sz="1700" dirty="0"/>
              <a:t> 37, 279</a:t>
            </a:r>
          </a:p>
          <a:p>
            <a:pPr marL="304800" indent="-304800"/>
            <a:r>
              <a:rPr lang="en-US" altLang="el-GR" sz="1700" dirty="0"/>
              <a:t>Nicholas, D., Rowlands, I., Huntington, P., Clark, D., and Jamali, H. (2009) </a:t>
            </a:r>
            <a:r>
              <a:rPr lang="en-US" altLang="en-US" sz="1700" dirty="0"/>
              <a:t>“</a:t>
            </a:r>
            <a:r>
              <a:rPr lang="en-US" altLang="el-GR" sz="1700" dirty="0"/>
              <a:t>E-Journals : Their Use , Value and Impact</a:t>
            </a:r>
            <a:r>
              <a:rPr lang="en-US" altLang="en-US" sz="1700" dirty="0"/>
              <a:t>”</a:t>
            </a:r>
            <a:r>
              <a:rPr lang="en-US" altLang="el-GR" sz="1700" dirty="0"/>
              <a:t>. </a:t>
            </a:r>
            <a:r>
              <a:rPr lang="en-US" altLang="el-GR" sz="1700" i="1" dirty="0"/>
              <a:t>Network</a:t>
            </a:r>
            <a:r>
              <a:rPr lang="en-US" altLang="el-GR" sz="1700" dirty="0"/>
              <a:t> [online] 52. available from &lt;http://www.rin.ac.uk/system/files/attachments/RIN_ejournals_event_presentation_Ian-Rowlands.pdf&gt;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8253549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827FC74F-F181-4002-A5BD-F916CE6C8A57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ΕΙΔΗ ΥΠΗΡΕΣΙΩΝ ΠΛΗΡΟΦΟΡΗΣΗΣ (ΓΕΝΙΚΑ)</a:t>
            </a:r>
          </a:p>
          <a:p>
            <a:pPr>
              <a:buClr>
                <a:srgbClr val="198A8A"/>
              </a:buClr>
            </a:pPr>
            <a:r>
              <a:rPr lang="el-GR" dirty="0"/>
              <a:t>Παροχή πρόσβασης σε: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Ηλεκτρονικά Περιοδικά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Βάσεις Δεδομένων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54764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2015. Ευγενία Βασιλακάκη. «Υπηρεσίες Πληροφόρησης. Ενότητα 10</a:t>
            </a:r>
            <a:r>
              <a:rPr lang="en-US" sz="2000" dirty="0" smtClean="0"/>
              <a:t>: </a:t>
            </a:r>
            <a:r>
              <a:rPr lang="el-GR" sz="2000" dirty="0"/>
              <a:t>Είδη υπηρεσιών πληροφόρησης – Παροχή πρόσβασης σε ηλεκτρονικά </a:t>
            </a:r>
            <a:r>
              <a:rPr lang="el-GR" sz="2000" dirty="0" smtClean="0"/>
              <a:t>περιοδικά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</a:t>
            </a:r>
            <a:r>
              <a:rPr lang="el-GR" altLang="el-GR" dirty="0" smtClean="0"/>
              <a:t>Περιοδικά </a:t>
            </a:r>
            <a:r>
              <a:rPr lang="el-GR" altLang="el-GR" sz="3200" b="0" dirty="0" smtClean="0"/>
              <a:t>1/14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Μια από τις κύριες υπηρεσίες μιας Βιβλιοθήκης είναι η παροχή πρόσβασης σε: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Ηλεκτρονικά </a:t>
            </a:r>
            <a:r>
              <a:rPr lang="el-GR" dirty="0"/>
              <a:t>Περιοδικά (e-journals)</a:t>
            </a:r>
          </a:p>
          <a:p>
            <a:pPr>
              <a:buClr>
                <a:srgbClr val="198A8A"/>
              </a:buClr>
            </a:pPr>
            <a:r>
              <a:rPr lang="el-GR" dirty="0"/>
              <a:t>Βάσεις Δεδομένων (Databases)</a:t>
            </a:r>
          </a:p>
          <a:p>
            <a:pPr>
              <a:buClr>
                <a:srgbClr val="198A8A"/>
              </a:buClr>
            </a:pPr>
            <a:r>
              <a:rPr lang="el-GR" dirty="0"/>
              <a:t>Ηλεκτρονικά Βιβλία (e-Books)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Ηλεκτρονικά Περιοδικά </a:t>
            </a:r>
            <a:r>
              <a:rPr lang="el-GR" altLang="el-GR" sz="3200" b="0" dirty="0">
                <a:solidFill>
                  <a:prstClr val="white"/>
                </a:solidFill>
              </a:rPr>
              <a:t>2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Βιβλιοθήκη ανέκαθεν διατηρούσε στη συλλογή της και παρείχε στους χρήστες της πρόσβαση σε περιοδικά.</a:t>
            </a:r>
          </a:p>
          <a:p>
            <a:endParaRPr lang="el-GR" dirty="0"/>
          </a:p>
          <a:p>
            <a:r>
              <a:rPr lang="el-GR" b="1" dirty="0"/>
              <a:t>Γιατί τόσος λόγος για τα ηλεκτρονικά περιοδικά;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2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Περιοδικά </a:t>
            </a:r>
            <a:r>
              <a:rPr lang="el-GR" altLang="el-GR" sz="3200" b="0" dirty="0" smtClean="0"/>
              <a:t>3/14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Έντυπο Περιοδικό # Ηλεκτρονικό Περιοδικό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Υπόστρωμα</a:t>
            </a: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Διαχείριση </a:t>
            </a:r>
          </a:p>
          <a:p>
            <a:pPr>
              <a:buClr>
                <a:srgbClr val="198A8A"/>
              </a:buClr>
            </a:pPr>
            <a:r>
              <a:rPr lang="el-GR" dirty="0"/>
              <a:t>Διάθεση / Πρόσβαση</a:t>
            </a:r>
          </a:p>
          <a:p>
            <a:pPr>
              <a:buClr>
                <a:srgbClr val="198A8A"/>
              </a:buClr>
            </a:pPr>
            <a:r>
              <a:rPr lang="el-GR" dirty="0"/>
              <a:t>Δυνατότητες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5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Περιοδικά </a:t>
            </a:r>
            <a:r>
              <a:rPr lang="el-GR" altLang="el-GR" sz="3200" b="0" dirty="0" smtClean="0"/>
              <a:t>4/14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Παροχή Υπηρεσίας: </a:t>
            </a:r>
            <a:r>
              <a:rPr lang="el-GR" b="1" dirty="0"/>
              <a:t>Επιμέρους Στάδια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Εντοπισμός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Αξιολόγηση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Επιλογή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Αγορά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Διαχείριση/ Οργάνωση 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Προσφορά πρόσβασης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6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Περιοδικά </a:t>
            </a:r>
            <a:r>
              <a:rPr lang="el-GR" altLang="el-GR" sz="3200" b="0" dirty="0" smtClean="0"/>
              <a:t>5/14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Εντοπισμός</a:t>
            </a:r>
          </a:p>
          <a:p>
            <a:pPr marL="400050" lvl="1" indent="0">
              <a:buClr>
                <a:srgbClr val="198A8A"/>
              </a:buClr>
              <a:buNone/>
            </a:pPr>
            <a:r>
              <a:rPr lang="el-GR" dirty="0" smtClean="0">
                <a:solidFill>
                  <a:srgbClr val="198A8A"/>
                </a:solidFill>
              </a:rPr>
              <a:t>1.1</a:t>
            </a:r>
            <a:r>
              <a:rPr lang="el-GR" dirty="0" smtClean="0"/>
              <a:t> Αιτήματα</a:t>
            </a:r>
            <a:endParaRPr lang="el-GR" dirty="0"/>
          </a:p>
          <a:p>
            <a:pPr lvl="2">
              <a:buClr>
                <a:srgbClr val="198A8A"/>
              </a:buClr>
            </a:pPr>
            <a:r>
              <a:rPr lang="el-GR" dirty="0"/>
              <a:t>Αιτήματα από χρήστες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Αιτήματα από καθηγητές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Αιτήματα από το προσωπικό της βιβλιοθήκης (subject librarian)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5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Περιοδικά </a:t>
            </a:r>
            <a:r>
              <a:rPr lang="el-GR" altLang="el-GR" sz="3200" b="0" dirty="0" smtClean="0"/>
              <a:t>6/14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/>
              <a:t>Εντοπισμός</a:t>
            </a:r>
          </a:p>
          <a:p>
            <a:pPr marL="0" indent="0">
              <a:buClr>
                <a:srgbClr val="198A8A"/>
              </a:buClr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rgbClr val="198A8A"/>
                </a:solidFill>
              </a:rPr>
              <a:t>1.2</a:t>
            </a:r>
            <a:r>
              <a:rPr lang="el-GR" dirty="0">
                <a:solidFill>
                  <a:srgbClr val="198A8A"/>
                </a:solidFill>
              </a:rPr>
              <a:t>. </a:t>
            </a:r>
            <a:r>
              <a:rPr lang="el-GR" dirty="0"/>
              <a:t>Αναζήτηση από Διαδίκτυο</a:t>
            </a:r>
          </a:p>
          <a:p>
            <a:pPr marL="0" indent="0">
              <a:buClr>
                <a:srgbClr val="198A8A"/>
              </a:buClr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rgbClr val="198A8A"/>
                </a:solidFill>
              </a:rPr>
              <a:t>1.3</a:t>
            </a:r>
            <a:r>
              <a:rPr lang="el-GR" dirty="0">
                <a:solidFill>
                  <a:srgbClr val="198A8A"/>
                </a:solidFill>
              </a:rPr>
              <a:t>. </a:t>
            </a:r>
            <a:r>
              <a:rPr lang="el-GR" dirty="0"/>
              <a:t>Ενημέρωση από Εκδότες (Newsletters)</a:t>
            </a:r>
          </a:p>
          <a:p>
            <a:pPr>
              <a:buClr>
                <a:srgbClr val="198A8A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Περιοδικά </a:t>
            </a:r>
            <a:r>
              <a:rPr lang="el-GR" altLang="el-GR" sz="3200" b="0" dirty="0" smtClean="0"/>
              <a:t>7/14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198A8A"/>
              </a:buClr>
              <a:buFont typeface="+mj-lt"/>
              <a:buAutoNum type="arabicPeriod" startAt="2"/>
            </a:pPr>
            <a:r>
              <a:rPr lang="el-GR" dirty="0" smtClean="0"/>
              <a:t>Αξιολόγηση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Χρήση </a:t>
            </a:r>
            <a:r>
              <a:rPr lang="el-GR" dirty="0"/>
              <a:t>σειράς κριτηρίων για την αξιολόγηση: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του εκδότη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του τίτλου περιοδικού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του περιεχομένου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των οικονομικών όρων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6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220</TotalTime>
  <Words>1078</Words>
  <Application>Microsoft Office PowerPoint</Application>
  <PresentationFormat>Προβολή στην οθόνη (4:3)</PresentationFormat>
  <Paragraphs>173</Paragraphs>
  <Slides>24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exo-opistho_simeiomata</vt:lpstr>
      <vt:lpstr>OC_template_updated</vt:lpstr>
      <vt:lpstr>Υπηρεσίες Πληροφόρησης</vt:lpstr>
      <vt:lpstr>Περιεχόμενα</vt:lpstr>
      <vt:lpstr>Ηλεκτρονικά Περιοδικά 1/14</vt:lpstr>
      <vt:lpstr>Ηλεκτρονικά Περιοδικά 2/14</vt:lpstr>
      <vt:lpstr>Ηλεκτρονικά Περιοδικά 3/14</vt:lpstr>
      <vt:lpstr>Ηλεκτρονικά Περιοδικά 4/14</vt:lpstr>
      <vt:lpstr>Ηλεκτρονικά Περιοδικά 5/14</vt:lpstr>
      <vt:lpstr>Ηλεκτρονικά Περιοδικά 6/14</vt:lpstr>
      <vt:lpstr>Ηλεκτρονικά Περιοδικά 7/14</vt:lpstr>
      <vt:lpstr>Ηλεκτρονικά Περιοδικά 8/14</vt:lpstr>
      <vt:lpstr>Ηλεκτρονικά Περιοδικά 9/14</vt:lpstr>
      <vt:lpstr>Ηλεκτρονικά Περιοδικά 10/14</vt:lpstr>
      <vt:lpstr>Ηλεκτρονικά Περιοδικά 11/14</vt:lpstr>
      <vt:lpstr>Ηλεκτρονικά Περιοδικά 12/14</vt:lpstr>
      <vt:lpstr>Ηλεκτρονικά Περιοδικά 13/14</vt:lpstr>
      <vt:lpstr>Ηλεκτρονικά Περιοδικά 14/14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47</cp:revision>
  <dcterms:created xsi:type="dcterms:W3CDTF">2015-08-04T07:17:47Z</dcterms:created>
  <dcterms:modified xsi:type="dcterms:W3CDTF">2015-08-04T11:21:33Z</dcterms:modified>
</cp:coreProperties>
</file>