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57" r:id="rId23"/>
    <p:sldId id="262" r:id="rId24"/>
    <p:sldId id="264" r:id="rId25"/>
    <p:sldId id="269" r:id="rId26"/>
    <p:sldId id="270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E7EEE1-221E-4588-B3E2-2037BC5AA30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224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929193-41C3-4D39-B680-652E0B9F20C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59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m_Gear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MGA73bot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Περιστροφική κίνηση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Ένα </a:t>
            </a:r>
            <a:r>
              <a:rPr lang="el-GR" altLang="el-GR" dirty="0"/>
              <a:t>παιδί περιστρέφει ένα τροχό γύρω από σταθερό άξονα.  Η γωνία του τροχού μεταβάλλεται σύμφωνα με την σχέση θ</a:t>
            </a:r>
            <a:r>
              <a:rPr lang="en-US" altLang="el-GR" dirty="0"/>
              <a:t>(t)=0,4t+0,012t</a:t>
            </a:r>
            <a:r>
              <a:rPr lang="en-US" altLang="el-GR" baseline="30000" dirty="0"/>
              <a:t>3</a:t>
            </a:r>
            <a:r>
              <a:rPr lang="el-GR" altLang="el-GR" dirty="0"/>
              <a:t>.  </a:t>
            </a:r>
          </a:p>
          <a:p>
            <a:r>
              <a:rPr lang="el-GR" altLang="el-GR" dirty="0"/>
              <a:t>Βρείτε τη σχέση </a:t>
            </a:r>
            <a:r>
              <a:rPr lang="el-GR" altLang="el-GR" dirty="0" smtClean="0"/>
              <a:t>της </a:t>
            </a:r>
            <a:r>
              <a:rPr lang="el-GR" altLang="el-GR" dirty="0"/>
              <a:t>γωνιακής ταχύτητας με το χρόνο.  </a:t>
            </a:r>
          </a:p>
          <a:p>
            <a:r>
              <a:rPr lang="el-GR" altLang="el-GR" dirty="0"/>
              <a:t>Ποια η αρχική τιμή της γωνιακής ταχύτητας;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κύκλωμα ασφαλείας ενός κινητήρα σταματάει τις πτέρυγές του από ταχύτητα ω</a:t>
            </a:r>
            <a:r>
              <a:rPr lang="el-GR" altLang="el-GR" baseline="-25000" dirty="0"/>
              <a:t>1</a:t>
            </a:r>
            <a:r>
              <a:rPr lang="el-GR" altLang="el-GR" dirty="0"/>
              <a:t> σε 1 περιστροφή.  </a:t>
            </a:r>
          </a:p>
          <a:p>
            <a:r>
              <a:rPr lang="el-GR" altLang="el-GR" dirty="0" smtClean="0"/>
              <a:t>Εάν </a:t>
            </a:r>
            <a:r>
              <a:rPr lang="el-GR" altLang="el-GR" dirty="0"/>
              <a:t>η αρχική γωνιακή ταχύτητα είναι 3ω</a:t>
            </a:r>
            <a:r>
              <a:rPr lang="el-GR" altLang="el-GR" baseline="-25000" dirty="0"/>
              <a:t>1</a:t>
            </a:r>
            <a:r>
              <a:rPr lang="el-GR" altLang="el-GR" dirty="0"/>
              <a:t> σε πόσες περιστροφές θα σταματήσουν οι πτέρυγες με την ίδια επιβράδυνση;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Ένας </a:t>
            </a:r>
            <a:r>
              <a:rPr lang="el-GR" altLang="el-GR" dirty="0"/>
              <a:t>τροχός διαμέτρου 40</a:t>
            </a:r>
            <a:r>
              <a:rPr lang="en-US" altLang="el-GR" dirty="0"/>
              <a:t>cm</a:t>
            </a:r>
            <a:r>
              <a:rPr lang="el-GR" altLang="el-GR" dirty="0"/>
              <a:t> ξεκινά από την ηρεμία και περιστρέφεται με σταθερή γωνιακή επιτάχυνση 3</a:t>
            </a:r>
            <a:r>
              <a:rPr lang="en-US" altLang="el-GR" dirty="0"/>
              <a:t>rad/s</a:t>
            </a:r>
            <a:r>
              <a:rPr lang="en-US" altLang="el-GR" baseline="30000" dirty="0"/>
              <a:t>2</a:t>
            </a:r>
            <a:r>
              <a:rPr lang="el-GR" altLang="el-GR" dirty="0"/>
              <a:t>.  Τη στιγμή που ο τροχός έχει συμπληρώσει τη δεύτερη περιστροφή του βρείτε την κεντρομόλο του επιτάχυνση.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Κινητική ενέργεια στη μεταφορική </a:t>
            </a:r>
            <a:r>
              <a:rPr lang="el-GR" dirty="0" smtClean="0"/>
              <a:t>κίνηση</a:t>
            </a:r>
            <a:endParaRPr lang="el-GR" dirty="0"/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210050" y="3519488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519488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4246" y="1052736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+mj-lt"/>
              </a:rPr>
              <a:t>Κινητική </a:t>
            </a:r>
            <a:r>
              <a:rPr lang="el-GR" altLang="el-GR" sz="2400" b="1" dirty="0">
                <a:latin typeface="+mj-lt"/>
              </a:rPr>
              <a:t>ενέργεια στην περιστροφική κίνηση</a:t>
            </a: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522158"/>
              </p:ext>
            </p:extLst>
          </p:nvPr>
        </p:nvGraphicFramePr>
        <p:xfrm>
          <a:off x="324246" y="1628998"/>
          <a:ext cx="6119813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981080" imgH="812520" progId="Equation.3">
                  <p:embed/>
                </p:oleObj>
              </mc:Choice>
              <mc:Fallback>
                <p:oleObj name="Equation" r:id="rId5" imgW="19810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46" y="1628998"/>
                        <a:ext cx="6119813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8577" y="4508996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latin typeface="+mj-lt"/>
              </a:rPr>
              <a:t>Ροπή αδράνειας</a:t>
            </a:r>
          </a:p>
        </p:txBody>
      </p:sp>
      <p:graphicFrame>
        <p:nvGraphicFramePr>
          <p:cNvPr id="153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916874"/>
              </p:ext>
            </p:extLst>
          </p:nvPr>
        </p:nvGraphicFramePr>
        <p:xfrm>
          <a:off x="3492152" y="4293096"/>
          <a:ext cx="3240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7" imgW="711000" imgH="253800" progId="Equation.3">
                  <p:embed/>
                </p:oleObj>
              </mc:Choice>
              <mc:Fallback>
                <p:oleObj name="Equation" r:id="rId7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152" y="4293096"/>
                        <a:ext cx="3240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0" y="5661025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latin typeface="+mj-lt"/>
              </a:rPr>
              <a:t>Κινητκή ενέργεια στην περιστροφική κίνηση</a:t>
            </a:r>
          </a:p>
        </p:txBody>
      </p:sp>
      <p:graphicFrame>
        <p:nvGraphicFramePr>
          <p:cNvPr id="153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31726"/>
              </p:ext>
            </p:extLst>
          </p:nvPr>
        </p:nvGraphicFramePr>
        <p:xfrm>
          <a:off x="6300192" y="5233193"/>
          <a:ext cx="2471737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9" imgW="698400" imgH="393480" progId="Equation.3">
                  <p:embed/>
                </p:oleObj>
              </mc:Choice>
              <mc:Fallback>
                <p:oleObj name="Equation" r:id="rId9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233193"/>
                        <a:ext cx="2471737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2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8781" y="1235869"/>
            <a:ext cx="7848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Χωρίζουμε το σώμα σε </a:t>
            </a:r>
            <a:r>
              <a:rPr lang="el-GR" altLang="el-GR" sz="2200" dirty="0" smtClean="0">
                <a:latin typeface="+mn-lt"/>
              </a:rPr>
              <a:t>στοιχειώδεις </a:t>
            </a:r>
            <a:r>
              <a:rPr lang="el-GR" altLang="el-GR" sz="2200" dirty="0">
                <a:latin typeface="+mn-lt"/>
              </a:rPr>
              <a:t>μάζες </a:t>
            </a:r>
            <a:r>
              <a:rPr lang="en-US" altLang="el-GR" sz="2200" dirty="0" err="1">
                <a:latin typeface="+mn-lt"/>
              </a:rPr>
              <a:t>dm</a:t>
            </a:r>
            <a:r>
              <a:rPr lang="el-GR" altLang="el-GR" sz="2200" dirty="0">
                <a:latin typeface="+mn-lt"/>
              </a:rPr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Υπολογισμός ροπής </a:t>
            </a:r>
            <a:r>
              <a:rPr lang="el-GR" dirty="0" smtClean="0"/>
              <a:t>αδράνειας</a:t>
            </a:r>
            <a:endParaRPr lang="el-GR" dirty="0"/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16681"/>
              </p:ext>
            </p:extLst>
          </p:nvPr>
        </p:nvGraphicFramePr>
        <p:xfrm>
          <a:off x="3635896" y="1766140"/>
          <a:ext cx="2058188" cy="87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660240" imgH="279360" progId="Equation.3">
                  <p:embed/>
                </p:oleObj>
              </mc:Choice>
              <mc:Fallback>
                <p:oleObj name="Equation" r:id="rId3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766140"/>
                        <a:ext cx="2058188" cy="870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62361" y="2706305"/>
            <a:ext cx="856863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Εάν </a:t>
            </a:r>
            <a:r>
              <a:rPr lang="el-GR" altLang="el-GR" sz="2200" dirty="0">
                <a:latin typeface="+mn-lt"/>
              </a:rPr>
              <a:t>το στερεό έχει όγκο </a:t>
            </a:r>
            <a:r>
              <a:rPr lang="en-US" altLang="el-GR" sz="2200" dirty="0">
                <a:latin typeface="+mn-lt"/>
              </a:rPr>
              <a:t>V </a:t>
            </a:r>
            <a:r>
              <a:rPr lang="el-GR" altLang="el-GR" sz="2200" dirty="0">
                <a:latin typeface="+mn-lt"/>
              </a:rPr>
              <a:t> χρησιμοποιώ την πυκνότητα ρ=</a:t>
            </a:r>
            <a:r>
              <a:rPr lang="en-US" altLang="el-GR" sz="2200" dirty="0">
                <a:latin typeface="+mn-lt"/>
              </a:rPr>
              <a:t>m/V</a:t>
            </a:r>
            <a:r>
              <a:rPr lang="el-GR" altLang="el-GR" sz="2200" dirty="0">
                <a:latin typeface="+mn-lt"/>
              </a:rPr>
              <a:t>,   </a:t>
            </a:r>
          </a:p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Ο όγκος θα συνδέεται με την διάσταση </a:t>
            </a:r>
            <a:r>
              <a:rPr lang="en-US" altLang="el-GR" sz="2200" dirty="0">
                <a:latin typeface="+mn-lt"/>
              </a:rPr>
              <a:t>r</a:t>
            </a:r>
            <a:r>
              <a:rPr lang="el-GR" altLang="el-GR" sz="2200" dirty="0">
                <a:latin typeface="+mn-lt"/>
              </a:rPr>
              <a:t>.</a:t>
            </a:r>
            <a:r>
              <a:rPr lang="en-US" altLang="el-GR" sz="2200" dirty="0">
                <a:latin typeface="+mn-lt"/>
              </a:rPr>
              <a:t> </a:t>
            </a:r>
            <a:endParaRPr lang="el-GR" altLang="el-GR" sz="2200" dirty="0">
              <a:latin typeface="+mn-lt"/>
            </a:endParaRP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04720"/>
              </p:ext>
            </p:extLst>
          </p:nvPr>
        </p:nvGraphicFramePr>
        <p:xfrm>
          <a:off x="684213" y="3755765"/>
          <a:ext cx="7776095" cy="125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777680" imgH="279360" progId="Equation.3">
                  <p:embed/>
                </p:oleObj>
              </mc:Choice>
              <mc:Fallback>
                <p:oleObj name="Equation" r:id="rId5" imgW="1777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55765"/>
                        <a:ext cx="7776095" cy="1257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84213" y="5949950"/>
            <a:ext cx="51831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*υποθέτοντας ομοιόμορφη πυκνότητα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2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6036"/>
            <a:ext cx="8229600" cy="4842190"/>
          </a:xfrm>
          <a:noFill/>
          <a:ln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628800"/>
            <a:ext cx="1840089" cy="1952978"/>
          </a:xfrm>
          <a:noFill/>
          <a:ln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72378" y="4149080"/>
            <a:ext cx="7632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Υπολογίστε τη ροπή αδράνειας του τροχού.</a:t>
            </a:r>
          </a:p>
          <a:p>
            <a:pPr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m </a:t>
            </a:r>
            <a:r>
              <a:rPr lang="el-GR" altLang="el-GR" sz="2400" dirty="0">
                <a:latin typeface="+mn-lt"/>
              </a:rPr>
              <a:t>στεφάνης</a:t>
            </a:r>
            <a:r>
              <a:rPr lang="en-US" altLang="el-GR" sz="2400" dirty="0">
                <a:latin typeface="+mn-lt"/>
              </a:rPr>
              <a:t>=</a:t>
            </a:r>
            <a:r>
              <a:rPr lang="el-GR" altLang="el-GR" sz="2400" dirty="0">
                <a:latin typeface="+mn-lt"/>
              </a:rPr>
              <a:t>1,4</a:t>
            </a:r>
            <a:r>
              <a:rPr lang="en-US" altLang="el-GR" sz="2400" dirty="0">
                <a:latin typeface="+mn-lt"/>
              </a:rPr>
              <a:t>kg</a:t>
            </a:r>
            <a:endParaRPr lang="el-GR" alt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el-GR" sz="2400" dirty="0">
                <a:latin typeface="+mn-lt"/>
              </a:rPr>
              <a:t>m </a:t>
            </a:r>
            <a:r>
              <a:rPr lang="el-GR" altLang="el-GR" sz="2400" dirty="0">
                <a:latin typeface="+mn-lt"/>
              </a:rPr>
              <a:t>αξόνων (καθένας από τους 8)</a:t>
            </a:r>
            <a:r>
              <a:rPr lang="en-US" altLang="el-GR" sz="2400" dirty="0">
                <a:latin typeface="+mn-lt"/>
              </a:rPr>
              <a:t> = </a:t>
            </a:r>
            <a:r>
              <a:rPr lang="el-GR" altLang="el-GR" sz="2400" dirty="0">
                <a:latin typeface="+mn-lt"/>
              </a:rPr>
              <a:t>0,280</a:t>
            </a:r>
            <a:r>
              <a:rPr lang="en-US" altLang="el-GR" sz="2400" dirty="0">
                <a:latin typeface="+mn-lt"/>
              </a:rPr>
              <a:t>kg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0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Τροχαλία χωρίς τριβές έχει σχήμα ομοιόμορφου δίσκου μάζας 2,5</a:t>
            </a:r>
            <a:r>
              <a:rPr lang="en-US" altLang="el-GR" dirty="0"/>
              <a:t>kg</a:t>
            </a:r>
            <a:r>
              <a:rPr lang="el-GR" altLang="el-GR" dirty="0"/>
              <a:t> και ακτίνας </a:t>
            </a:r>
            <a:r>
              <a:rPr lang="en-US" altLang="el-GR" dirty="0"/>
              <a:t>20cm</a:t>
            </a:r>
            <a:r>
              <a:rPr lang="el-GR" altLang="el-GR" dirty="0" smtClean="0"/>
              <a:t>. </a:t>
            </a:r>
            <a:r>
              <a:rPr lang="el-GR" altLang="el-GR" dirty="0"/>
              <a:t>Μια πέτρα 1,5</a:t>
            </a:r>
            <a:r>
              <a:rPr lang="en-US" altLang="el-GR" dirty="0"/>
              <a:t>kg</a:t>
            </a:r>
            <a:r>
              <a:rPr lang="el-GR" altLang="el-GR" dirty="0"/>
              <a:t> κρέμεται από αβαρές σκοινί περασμένο στην τροχαλία. </a:t>
            </a:r>
            <a:r>
              <a:rPr lang="el-GR" altLang="el-GR" dirty="0" smtClean="0"/>
              <a:t>Το </a:t>
            </a:r>
            <a:r>
              <a:rPr lang="el-GR" altLang="el-GR" dirty="0"/>
              <a:t>σύστημα αφήνεται ελεύθερο από την ηρεμία.</a:t>
            </a:r>
          </a:p>
          <a:p>
            <a:r>
              <a:rPr lang="el-GR" altLang="el-GR" dirty="0"/>
              <a:t>Πόσο πρέπει να κατέβει η πέτρα ώστε η τροχαλία να έχει ενέργεια 4,5</a:t>
            </a:r>
            <a:r>
              <a:rPr lang="en-US" altLang="el-GR" dirty="0"/>
              <a:t>J</a:t>
            </a:r>
            <a:r>
              <a:rPr lang="el-GR" altLang="el-GR" dirty="0"/>
              <a:t>.  </a:t>
            </a:r>
            <a:endParaRPr lang="en-US" altLang="el-GR" dirty="0"/>
          </a:p>
          <a:p>
            <a:r>
              <a:rPr lang="el-GR" altLang="el-GR" dirty="0"/>
              <a:t>Πόση κινητική ενέργεια έχει η πέτρα εκείνη τη στιγμή;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2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Τυλίγουμε ένα ελαφρύ, μη εκτατό σκοινί γύρω από κύλινδρο μάζας Μ και ακτίνας R.  Ο κύλινδρος περιστρέφεται χωρίς τριβή γύρω από οριζόντιο άξονα.  Στο ελεύθερο άκρο του σκοινιού δένουμε μάζα m και αφήνουμε το </a:t>
            </a:r>
            <a:r>
              <a:rPr lang="el-GR" dirty="0" smtClean="0"/>
              <a:t>σύστημα </a:t>
            </a:r>
            <a:r>
              <a:rPr lang="el-GR" dirty="0"/>
              <a:t>ελεύθερο σε ύψος h από το έδαφος.  Βρείτε εκφράσεις για την ταχύτητα του βάρους m και τη γωνιακή ταχύτητα του κυλίνδρου τη στιγμή που το βάρος χτυπάει στο </a:t>
            </a:r>
            <a:r>
              <a:rPr lang="el-GR" dirty="0" smtClean="0"/>
              <a:t>έδαφος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743532"/>
              </p:ext>
            </p:extLst>
          </p:nvPr>
        </p:nvGraphicFramePr>
        <p:xfrm>
          <a:off x="3141116" y="2348880"/>
          <a:ext cx="260923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558720" imgH="215640" progId="Equation.3">
                  <p:embed/>
                </p:oleObj>
              </mc:Choice>
              <mc:Fallback>
                <p:oleObj name="Equation" r:id="rId3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116" y="2348880"/>
                        <a:ext cx="2609231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340768"/>
            <a:ext cx="8353425" cy="1900238"/>
          </a:xfrm>
        </p:spPr>
        <p:txBody>
          <a:bodyPr/>
          <a:lstStyle/>
          <a:p>
            <a:r>
              <a:rPr lang="el-GR" altLang="el-GR" sz="2600" dirty="0"/>
              <a:t>Ροπή δύναμης τ=</a:t>
            </a:r>
            <a:r>
              <a:rPr lang="en-US" altLang="el-GR" sz="2600" dirty="0" err="1"/>
              <a:t>Fl</a:t>
            </a:r>
            <a:r>
              <a:rPr lang="el-GR" altLang="el-GR" sz="2600" dirty="0"/>
              <a:t>, όπου το </a:t>
            </a:r>
            <a:r>
              <a:rPr lang="en-US" altLang="el-GR" sz="2600" dirty="0"/>
              <a:t>l</a:t>
            </a:r>
            <a:r>
              <a:rPr lang="el-GR" altLang="el-GR" sz="2600" dirty="0"/>
              <a:t> είναι η κάθετη απόσταση του άξονα περιστροφής από τη γραμμή εφαρμογής της δύναμης </a:t>
            </a:r>
            <a:r>
              <a:rPr lang="en-US" altLang="el-GR" sz="2600" dirty="0"/>
              <a:t>F.</a:t>
            </a:r>
            <a:r>
              <a:rPr lang="el-GR" altLang="el-GR" sz="2600" dirty="0"/>
              <a:t> 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138452"/>
              </p:ext>
            </p:extLst>
          </p:nvPr>
        </p:nvGraphicFramePr>
        <p:xfrm>
          <a:off x="2771800" y="4581128"/>
          <a:ext cx="3601070" cy="163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583920" imgH="253800" progId="Equation.3">
                  <p:embed/>
                </p:oleObj>
              </mc:Choice>
              <mc:Fallback>
                <p:oleObj name="Equation" r:id="rId5" imgW="583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581128"/>
                        <a:ext cx="3601070" cy="1631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11560" y="3861048"/>
            <a:ext cx="76683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600" b="1" dirty="0">
                <a:latin typeface="+mn-lt"/>
              </a:rPr>
              <a:t>O 2</a:t>
            </a:r>
            <a:r>
              <a:rPr lang="el-GR" altLang="el-GR" sz="2600" b="1" baseline="30000" dirty="0" err="1" smtClean="0">
                <a:latin typeface="+mn-lt"/>
              </a:rPr>
              <a:t>ος</a:t>
            </a:r>
            <a:r>
              <a:rPr lang="el-GR" altLang="el-GR" sz="2600" b="1" dirty="0" smtClean="0">
                <a:latin typeface="+mn-lt"/>
              </a:rPr>
              <a:t> </a:t>
            </a:r>
            <a:r>
              <a:rPr lang="el-GR" altLang="el-GR" sz="2600" b="1" dirty="0">
                <a:latin typeface="+mn-lt"/>
              </a:rPr>
              <a:t>νόμος του </a:t>
            </a:r>
            <a:r>
              <a:rPr lang="en-US" altLang="el-GR" sz="2600" b="1" dirty="0">
                <a:latin typeface="+mn-lt"/>
              </a:rPr>
              <a:t>Newton</a:t>
            </a:r>
            <a:r>
              <a:rPr lang="el-GR" altLang="el-GR" sz="2600" b="1" dirty="0">
                <a:latin typeface="+mn-lt"/>
              </a:rPr>
              <a:t> για περιστροφική κίνηση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55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7" name="Picture 5" descr="File:Worm Ge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124744"/>
            <a:ext cx="74295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857250" y="6464369"/>
            <a:ext cx="742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Worm </a:t>
            </a:r>
            <a:r>
              <a:rPr lang="en-US" sz="1200" dirty="0" smtClean="0">
                <a:latin typeface="+mn-lt"/>
                <a:hlinkClick r:id="rId3"/>
              </a:rPr>
              <a:t>Gear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GA73bot2"/>
              </a:rPr>
              <a:t>MGA73bot2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21" name="Picture 5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95301"/>
            <a:ext cx="7775575" cy="47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4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Περιστροφική </a:t>
            </a:r>
            <a:r>
              <a:rPr lang="el-GR" sz="2000" dirty="0" smtClean="0"/>
              <a:t>κίνηση».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5" y="1918833"/>
            <a:ext cx="6408711" cy="3405289"/>
          </a:xfrm>
          <a:noFill/>
          <a:ln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4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2195736" y="2420888"/>
            <a:ext cx="4968875" cy="3824287"/>
            <a:chOff x="2195736" y="2420888"/>
            <a:chExt cx="4968875" cy="3824287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V="1">
              <a:off x="2627536" y="3933775"/>
              <a:ext cx="3097212" cy="19446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4" name="Arc 8"/>
            <p:cNvSpPr>
              <a:spLocks/>
            </p:cNvSpPr>
            <p:nvPr/>
          </p:nvSpPr>
          <p:spPr bwMode="auto">
            <a:xfrm>
              <a:off x="2627536" y="2639963"/>
              <a:ext cx="3744912" cy="3289300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245 w 21600"/>
                <a:gd name="T1" fmla="*/ 0 h 22430"/>
                <a:gd name="T2" fmla="*/ 21584 w 21600"/>
                <a:gd name="T3" fmla="*/ 22430 h 22430"/>
                <a:gd name="T4" fmla="*/ 0 w 21600"/>
                <a:gd name="T5" fmla="*/ 21599 h 2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430" fill="none" extrusionOk="0">
                  <a:moveTo>
                    <a:pt x="244" y="0"/>
                  </a:moveTo>
                  <a:cubicBezTo>
                    <a:pt x="12078" y="134"/>
                    <a:pt x="21600" y="9765"/>
                    <a:pt x="21600" y="21599"/>
                  </a:cubicBezTo>
                  <a:cubicBezTo>
                    <a:pt x="21600" y="21876"/>
                    <a:pt x="21594" y="22153"/>
                    <a:pt x="21584" y="22430"/>
                  </a:cubicBezTo>
                </a:path>
                <a:path w="21600" h="22430" stroke="0" extrusionOk="0">
                  <a:moveTo>
                    <a:pt x="244" y="0"/>
                  </a:moveTo>
                  <a:cubicBezTo>
                    <a:pt x="12078" y="134"/>
                    <a:pt x="21600" y="9765"/>
                    <a:pt x="21600" y="21599"/>
                  </a:cubicBezTo>
                  <a:cubicBezTo>
                    <a:pt x="21600" y="21876"/>
                    <a:pt x="21594" y="22153"/>
                    <a:pt x="21584" y="22430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2627536" y="2997150"/>
              <a:ext cx="1728787" cy="28813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4572223" y="4510038"/>
              <a:ext cx="7921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>
                  <a:solidFill>
                    <a:srgbClr val="FF0000"/>
                  </a:solidFill>
                </a:rPr>
                <a:t>r</a:t>
              </a:r>
              <a:endParaRPr lang="el-GR" altLang="el-GR" sz="2400" b="1">
                <a:solidFill>
                  <a:srgbClr val="FF0000"/>
                </a:solidFill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3851498" y="3789313"/>
              <a:ext cx="7921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b="1">
                  <a:solidFill>
                    <a:srgbClr val="FF0000"/>
                  </a:solidFill>
                </a:rPr>
                <a:t>r</a:t>
              </a:r>
              <a:endParaRPr lang="el-GR" altLang="el-GR" sz="2400" b="1">
                <a:solidFill>
                  <a:srgbClr val="FF0000"/>
                </a:solidFill>
              </a:endParaRPr>
            </a:p>
          </p:txBody>
        </p:sp>
        <p:sp>
          <p:nvSpPr>
            <p:cNvPr id="4109" name="Arc 13"/>
            <p:cNvSpPr>
              <a:spLocks/>
            </p:cNvSpPr>
            <p:nvPr/>
          </p:nvSpPr>
          <p:spPr bwMode="auto">
            <a:xfrm>
              <a:off x="3492723" y="5302200"/>
              <a:ext cx="215900" cy="503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3203798" y="5446663"/>
              <a:ext cx="503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>
                  <a:solidFill>
                    <a:srgbClr val="CC0066"/>
                  </a:solidFill>
                </a:rPr>
                <a:t>θ</a:t>
              </a:r>
              <a:r>
                <a:rPr lang="el-GR" altLang="el-GR" baseline="-25000">
                  <a:solidFill>
                    <a:srgbClr val="CC0066"/>
                  </a:solidFill>
                </a:rPr>
                <a:t>1</a:t>
              </a:r>
            </a:p>
          </p:txBody>
        </p:sp>
        <p:sp>
          <p:nvSpPr>
            <p:cNvPr id="4111" name="Arc 15"/>
            <p:cNvSpPr>
              <a:spLocks/>
            </p:cNvSpPr>
            <p:nvPr/>
          </p:nvSpPr>
          <p:spPr bwMode="auto">
            <a:xfrm>
              <a:off x="3348261" y="4654500"/>
              <a:ext cx="792162" cy="12239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3492723" y="4941838"/>
              <a:ext cx="5032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>
                  <a:solidFill>
                    <a:schemeClr val="accent2"/>
                  </a:solidFill>
                </a:rPr>
                <a:t>θ</a:t>
              </a:r>
              <a:r>
                <a:rPr lang="el-GR" altLang="el-GR" b="1" baseline="-25000">
                  <a:solidFill>
                    <a:schemeClr val="accent2"/>
                  </a:solidFill>
                </a:rPr>
                <a:t>2</a:t>
              </a:r>
            </a:p>
          </p:txBody>
        </p:sp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195736" y="2420888"/>
              <a:ext cx="4968875" cy="3824287"/>
              <a:chOff x="1383" y="1207"/>
              <a:chExt cx="3130" cy="2409"/>
            </a:xfrm>
          </p:grpSpPr>
          <p:grpSp>
            <p:nvGrpSpPr>
              <p:cNvPr id="4103" name="Group 7"/>
              <p:cNvGrpSpPr>
                <a:grpSpLocks/>
              </p:cNvGrpSpPr>
              <p:nvPr/>
            </p:nvGrpSpPr>
            <p:grpSpPr bwMode="auto">
              <a:xfrm>
                <a:off x="1565" y="1207"/>
                <a:ext cx="2948" cy="2359"/>
                <a:chOff x="1565" y="1207"/>
                <a:chExt cx="2948" cy="2359"/>
              </a:xfrm>
            </p:grpSpPr>
            <p:sp>
              <p:nvSpPr>
                <p:cNvPr id="4100" name="Line 4"/>
                <p:cNvSpPr>
                  <a:spLocks noChangeShapeType="1"/>
                </p:cNvSpPr>
                <p:nvPr/>
              </p:nvSpPr>
              <p:spPr bwMode="auto">
                <a:xfrm>
                  <a:off x="1655" y="1207"/>
                  <a:ext cx="0" cy="23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auto">
                <a:xfrm>
                  <a:off x="1565" y="3385"/>
                  <a:ext cx="29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1383" y="129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/>
                  <a:t>χ</a:t>
                </a:r>
              </a:p>
            </p:txBody>
          </p:sp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4195" y="3385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/>
                  <a:t>y</a:t>
                </a:r>
                <a:endParaRPr lang="el-GR" altLang="el-GR"/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r>
              <a:rPr lang="el-GR" dirty="0"/>
              <a:t>Αντί για συντεταγμένες </a:t>
            </a:r>
            <a:r>
              <a:rPr lang="el-GR" dirty="0" err="1"/>
              <a:t>χ,y</a:t>
            </a:r>
            <a:r>
              <a:rPr lang="el-GR" dirty="0"/>
              <a:t> χρησιμοποιώ τη γωνία θ, </a:t>
            </a:r>
            <a:r>
              <a:rPr lang="el-GR" dirty="0" smtClean="0"/>
              <a:t>καθορίζοντας </a:t>
            </a:r>
            <a:r>
              <a:rPr lang="el-GR" dirty="0"/>
              <a:t>θετική φορά </a:t>
            </a:r>
            <a:r>
              <a:rPr lang="el-GR" dirty="0" smtClean="0"/>
              <a:t>περιστροφής.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6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755650" y="1268413"/>
            <a:ext cx="3529013" cy="3529012"/>
            <a:chOff x="476" y="799"/>
            <a:chExt cx="2223" cy="2223"/>
          </a:xfrm>
        </p:grpSpPr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476" y="935"/>
              <a:ext cx="2223" cy="20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565" y="935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1565" y="1525"/>
              <a:ext cx="1043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882" y="1797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/>
                <a:t>r</a:t>
              </a:r>
              <a:endParaRPr lang="el-GR" altLang="el-GR" sz="2400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109" y="79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/>
                <a:t>s</a:t>
              </a:r>
              <a:endParaRPr lang="el-GR" altLang="el-GR" sz="2400"/>
            </a:p>
          </p:txBody>
        </p:sp>
        <p:sp>
          <p:nvSpPr>
            <p:cNvPr id="5130" name="Arc 10"/>
            <p:cNvSpPr>
              <a:spLocks/>
            </p:cNvSpPr>
            <p:nvPr/>
          </p:nvSpPr>
          <p:spPr bwMode="auto">
            <a:xfrm>
              <a:off x="1565" y="1525"/>
              <a:ext cx="408" cy="31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1565" y="1616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/>
                <a:t>θ</a:t>
              </a:r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71550" y="508476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400" b="1">
                <a:latin typeface="+mn-lt"/>
              </a:rPr>
              <a:t>r=s,</a:t>
            </a:r>
            <a:r>
              <a:rPr lang="el-GR" altLang="el-GR" sz="2400" b="1">
                <a:latin typeface="+mn-lt"/>
              </a:rPr>
              <a:t> τότε θ=</a:t>
            </a:r>
            <a:r>
              <a:rPr lang="en-US" altLang="el-GR" sz="2400" b="1">
                <a:latin typeface="+mn-lt"/>
              </a:rPr>
              <a:t>1 rad</a:t>
            </a:r>
            <a:endParaRPr lang="el-GR" altLang="el-GR" sz="2400" b="1">
              <a:latin typeface="+mn-lt"/>
            </a:endParaRPr>
          </a:p>
        </p:txBody>
      </p:sp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4787900" y="1412875"/>
            <a:ext cx="3529013" cy="3384550"/>
            <a:chOff x="3016" y="890"/>
            <a:chExt cx="2223" cy="2132"/>
          </a:xfrm>
        </p:grpSpPr>
        <p:grpSp>
          <p:nvGrpSpPr>
            <p:cNvPr id="5147" name="Group 27"/>
            <p:cNvGrpSpPr>
              <a:grpSpLocks/>
            </p:cNvGrpSpPr>
            <p:nvPr/>
          </p:nvGrpSpPr>
          <p:grpSpPr bwMode="auto">
            <a:xfrm>
              <a:off x="3016" y="890"/>
              <a:ext cx="2223" cy="2132"/>
              <a:chOff x="3016" y="890"/>
              <a:chExt cx="2223" cy="2132"/>
            </a:xfrm>
          </p:grpSpPr>
          <p:grpSp>
            <p:nvGrpSpPr>
              <p:cNvPr id="5146" name="Group 26"/>
              <p:cNvGrpSpPr>
                <a:grpSpLocks/>
              </p:cNvGrpSpPr>
              <p:nvPr/>
            </p:nvGrpSpPr>
            <p:grpSpPr bwMode="auto">
              <a:xfrm>
                <a:off x="3016" y="890"/>
                <a:ext cx="2223" cy="2132"/>
                <a:chOff x="3016" y="890"/>
                <a:chExt cx="2223" cy="2132"/>
              </a:xfrm>
            </p:grpSpPr>
            <p:grpSp>
              <p:nvGrpSpPr>
                <p:cNvPr id="5145" name="Group 25"/>
                <p:cNvGrpSpPr>
                  <a:grpSpLocks/>
                </p:cNvGrpSpPr>
                <p:nvPr/>
              </p:nvGrpSpPr>
              <p:grpSpPr bwMode="auto">
                <a:xfrm>
                  <a:off x="3016" y="890"/>
                  <a:ext cx="2223" cy="2132"/>
                  <a:chOff x="3016" y="890"/>
                  <a:chExt cx="2223" cy="2132"/>
                </a:xfrm>
              </p:grpSpPr>
              <p:sp>
                <p:nvSpPr>
                  <p:cNvPr id="5125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935"/>
                    <a:ext cx="2223" cy="20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513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5" y="1661"/>
                    <a:ext cx="4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altLang="el-GR" sz="2400"/>
                      <a:t>θ</a:t>
                    </a:r>
                  </a:p>
                </p:txBody>
              </p:sp>
              <p:sp>
                <p:nvSpPr>
                  <p:cNvPr id="514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3" y="2069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2400"/>
                      <a:t>r</a:t>
                    </a:r>
                    <a:endParaRPr lang="el-GR" altLang="el-GR" sz="2400"/>
                  </a:p>
                </p:txBody>
              </p:sp>
              <p:sp>
                <p:nvSpPr>
                  <p:cNvPr id="514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5" y="890"/>
                    <a:ext cx="40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2400"/>
                      <a:t>s</a:t>
                    </a:r>
                    <a:endParaRPr lang="el-GR" altLang="el-GR" sz="2400"/>
                  </a:p>
                </p:txBody>
              </p:sp>
            </p:grpSp>
            <p:sp>
              <p:nvSpPr>
                <p:cNvPr id="5137" name="Line 17"/>
                <p:cNvSpPr>
                  <a:spLocks noChangeShapeType="1"/>
                </p:cNvSpPr>
                <p:nvPr/>
              </p:nvSpPr>
              <p:spPr bwMode="auto">
                <a:xfrm>
                  <a:off x="4105" y="1979"/>
                  <a:ext cx="1088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4105" y="935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138" name="Arc 18"/>
            <p:cNvSpPr>
              <a:spLocks/>
            </p:cNvSpPr>
            <p:nvPr/>
          </p:nvSpPr>
          <p:spPr bwMode="auto">
            <a:xfrm>
              <a:off x="4105" y="1525"/>
              <a:ext cx="363" cy="4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435600" y="5084763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latin typeface="+mn-lt"/>
              </a:rPr>
              <a:t>θ=</a:t>
            </a:r>
            <a:r>
              <a:rPr lang="en-US" altLang="el-GR" sz="2400" b="1">
                <a:latin typeface="+mn-lt"/>
              </a:rPr>
              <a:t>s/r</a:t>
            </a:r>
            <a:r>
              <a:rPr lang="en-US" altLang="el-GR" sz="2400" b="1">
                <a:latin typeface="+mn-lt"/>
                <a:sym typeface="Wingdings" pitchFamily="2" charset="2"/>
              </a:rPr>
              <a:t> s=r</a:t>
            </a:r>
            <a:r>
              <a:rPr lang="el-GR" altLang="el-GR" sz="2400" b="1">
                <a:latin typeface="+mn-lt"/>
                <a:sym typeface="Wingdings" pitchFamily="2" charset="2"/>
              </a:rPr>
              <a:t>θ</a:t>
            </a:r>
            <a:endParaRPr lang="el-GR" altLang="el-GR" sz="2400" b="1">
              <a:latin typeface="+mn-lt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051050" y="6021388"/>
            <a:ext cx="583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latin typeface="+mn-lt"/>
              </a:rPr>
              <a:t>360</a:t>
            </a:r>
            <a:r>
              <a:rPr lang="el-GR" altLang="el-GR" sz="2400" b="1" baseline="30000">
                <a:latin typeface="+mn-lt"/>
              </a:rPr>
              <a:t>0</a:t>
            </a:r>
            <a:r>
              <a:rPr lang="el-GR" altLang="el-GR" sz="2400" b="1">
                <a:latin typeface="+mn-lt"/>
              </a:rPr>
              <a:t>=2π</a:t>
            </a:r>
            <a:r>
              <a:rPr lang="en-US" altLang="el-GR" sz="2400" b="1">
                <a:latin typeface="+mn-lt"/>
              </a:rPr>
              <a:t>r</a:t>
            </a:r>
            <a:r>
              <a:rPr lang="el-GR" altLang="el-GR" sz="2400" b="1">
                <a:latin typeface="+mn-lt"/>
              </a:rPr>
              <a:t>/</a:t>
            </a:r>
            <a:r>
              <a:rPr lang="en-US" altLang="el-GR" sz="2400" b="1">
                <a:latin typeface="+mn-lt"/>
              </a:rPr>
              <a:t>r </a:t>
            </a:r>
            <a:r>
              <a:rPr lang="en-US" altLang="el-GR" sz="2400" b="1">
                <a:latin typeface="+mn-lt"/>
                <a:sym typeface="Wingdings" pitchFamily="2" charset="2"/>
              </a:rPr>
              <a:t> </a:t>
            </a:r>
            <a:r>
              <a:rPr lang="el-GR" altLang="el-GR" sz="2400" b="1">
                <a:latin typeface="+mn-lt"/>
                <a:sym typeface="Wingdings" pitchFamily="2" charset="2"/>
              </a:rPr>
              <a:t>1 </a:t>
            </a:r>
            <a:r>
              <a:rPr lang="en-US" altLang="el-GR" sz="2400" b="1">
                <a:latin typeface="+mn-lt"/>
                <a:sym typeface="Wingdings" pitchFamily="2" charset="2"/>
              </a:rPr>
              <a:t>rad = 360</a:t>
            </a:r>
            <a:r>
              <a:rPr lang="en-US" altLang="el-GR" sz="2400" b="1" baseline="30000">
                <a:latin typeface="+mn-lt"/>
                <a:sym typeface="Wingdings" pitchFamily="2" charset="2"/>
              </a:rPr>
              <a:t>0</a:t>
            </a:r>
            <a:r>
              <a:rPr lang="en-US" altLang="el-GR" sz="2400" b="1">
                <a:latin typeface="+mn-lt"/>
                <a:sym typeface="Wingdings" pitchFamily="2" charset="2"/>
              </a:rPr>
              <a:t>/2</a:t>
            </a:r>
            <a:r>
              <a:rPr lang="el-GR" altLang="el-GR" sz="2400" b="1">
                <a:latin typeface="+mn-lt"/>
                <a:sym typeface="Wingdings" pitchFamily="2" charset="2"/>
              </a:rPr>
              <a:t>π = 57,3</a:t>
            </a:r>
            <a:r>
              <a:rPr lang="el-GR" altLang="el-GR" sz="2400" b="1" baseline="30000">
                <a:latin typeface="+mn-lt"/>
                <a:sym typeface="Wingdings" pitchFamily="2" charset="2"/>
              </a:rPr>
              <a:t>0</a:t>
            </a:r>
            <a:endParaRPr lang="el-GR" altLang="el-GR" sz="2400" b="1" baseline="3000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4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33136"/>
              </p:ext>
            </p:extLst>
          </p:nvPr>
        </p:nvGraphicFramePr>
        <p:xfrm>
          <a:off x="683568" y="1484784"/>
          <a:ext cx="3096344" cy="421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596880" imgH="812520" progId="Equation.3">
                  <p:embed/>
                </p:oleObj>
              </mc:Choice>
              <mc:Fallback>
                <p:oleObj name="Equation" r:id="rId3" imgW="596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4784"/>
                        <a:ext cx="3096344" cy="4216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6021388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latin typeface="+mn-lt"/>
              </a:rPr>
              <a:t>1</a:t>
            </a:r>
            <a:r>
              <a:rPr lang="en-US" altLang="el-GR" sz="2400" b="1">
                <a:latin typeface="+mn-lt"/>
              </a:rPr>
              <a:t>rpm=2</a:t>
            </a:r>
            <a:r>
              <a:rPr lang="el-GR" altLang="el-GR" sz="2400" b="1">
                <a:latin typeface="+mn-lt"/>
              </a:rPr>
              <a:t>π</a:t>
            </a:r>
            <a:r>
              <a:rPr lang="en-US" altLang="el-GR" sz="2400" b="1">
                <a:latin typeface="+mn-lt"/>
              </a:rPr>
              <a:t>rad/60</a:t>
            </a:r>
            <a:endParaRPr lang="el-GR" altLang="el-GR" sz="2400" b="1">
              <a:latin typeface="+mn-lt"/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05580"/>
              </p:ext>
            </p:extLst>
          </p:nvPr>
        </p:nvGraphicFramePr>
        <p:xfrm>
          <a:off x="4427984" y="1556792"/>
          <a:ext cx="430514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914400" imgH="838080" progId="Equation.3">
                  <p:embed/>
                </p:oleObj>
              </mc:Choice>
              <mc:Fallback>
                <p:oleObj name="Equation" r:id="rId5" imgW="914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556792"/>
                        <a:ext cx="4305149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2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142589"/>
              </p:ext>
            </p:extLst>
          </p:nvPr>
        </p:nvGraphicFramePr>
        <p:xfrm>
          <a:off x="1959420" y="2034027"/>
          <a:ext cx="5225161" cy="369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Εικόνα bitmap" r:id="rId3" imgW="2152951" imgH="1523810" progId="Paint.Picture">
                  <p:embed/>
                </p:oleObj>
              </mc:Choice>
              <mc:Fallback>
                <p:oleObj name="Εικόνα bitmap" r:id="rId3" imgW="2152951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20" y="2034027"/>
                        <a:ext cx="5225161" cy="3699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6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23528" y="2132856"/>
            <a:ext cx="3529012" cy="3384550"/>
            <a:chOff x="884" y="1434"/>
            <a:chExt cx="2223" cy="2132"/>
          </a:xfrm>
        </p:grpSpPr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884" y="1434"/>
              <a:ext cx="2223" cy="2132"/>
              <a:chOff x="3016" y="890"/>
              <a:chExt cx="2223" cy="2132"/>
            </a:xfrm>
          </p:grpSpPr>
          <p:grpSp>
            <p:nvGrpSpPr>
              <p:cNvPr id="12294" name="Group 6"/>
              <p:cNvGrpSpPr>
                <a:grpSpLocks/>
              </p:cNvGrpSpPr>
              <p:nvPr/>
            </p:nvGrpSpPr>
            <p:grpSpPr bwMode="auto">
              <a:xfrm>
                <a:off x="3016" y="890"/>
                <a:ext cx="2223" cy="2132"/>
                <a:chOff x="3016" y="890"/>
                <a:chExt cx="2223" cy="2132"/>
              </a:xfrm>
            </p:grpSpPr>
            <p:grpSp>
              <p:nvGrpSpPr>
                <p:cNvPr id="12295" name="Group 7"/>
                <p:cNvGrpSpPr>
                  <a:grpSpLocks/>
                </p:cNvGrpSpPr>
                <p:nvPr/>
              </p:nvGrpSpPr>
              <p:grpSpPr bwMode="auto">
                <a:xfrm>
                  <a:off x="3016" y="890"/>
                  <a:ext cx="2223" cy="2132"/>
                  <a:chOff x="3016" y="890"/>
                  <a:chExt cx="2223" cy="2132"/>
                </a:xfrm>
              </p:grpSpPr>
              <p:sp>
                <p:nvSpPr>
                  <p:cNvPr id="1229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935"/>
                    <a:ext cx="2223" cy="20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229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5" y="1661"/>
                    <a:ext cx="45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altLang="el-GR" sz="2400"/>
                      <a:t>θ</a:t>
                    </a:r>
                  </a:p>
                </p:txBody>
              </p:sp>
              <p:sp>
                <p:nvSpPr>
                  <p:cNvPr id="1229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3" y="2069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2400"/>
                      <a:t>r</a:t>
                    </a:r>
                    <a:endParaRPr lang="el-GR" altLang="el-GR" sz="2400"/>
                  </a:p>
                </p:txBody>
              </p:sp>
              <p:sp>
                <p:nvSpPr>
                  <p:cNvPr id="1229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5" y="890"/>
                    <a:ext cx="40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2400"/>
                      <a:t>s</a:t>
                    </a:r>
                    <a:endParaRPr lang="el-GR" altLang="el-GR" sz="2400"/>
                  </a:p>
                </p:txBody>
              </p:sp>
            </p:grpSp>
            <p:sp>
              <p:nvSpPr>
                <p:cNvPr id="12300" name="Line 12"/>
                <p:cNvSpPr>
                  <a:spLocks noChangeShapeType="1"/>
                </p:cNvSpPr>
                <p:nvPr/>
              </p:nvSpPr>
              <p:spPr bwMode="auto">
                <a:xfrm>
                  <a:off x="4105" y="1979"/>
                  <a:ext cx="1088" cy="2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4105" y="935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303" name="Arc 15"/>
            <p:cNvSpPr>
              <a:spLocks/>
            </p:cNvSpPr>
            <p:nvPr/>
          </p:nvSpPr>
          <p:spPr bwMode="auto">
            <a:xfrm>
              <a:off x="1973" y="2069"/>
              <a:ext cx="363" cy="5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2305" name="Object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165305"/>
              </p:ext>
            </p:extLst>
          </p:nvPr>
        </p:nvGraphicFramePr>
        <p:xfrm>
          <a:off x="2595042" y="1104206"/>
          <a:ext cx="6328568" cy="131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892160" imgH="393480" progId="Equation.3">
                  <p:embed/>
                </p:oleObj>
              </mc:Choice>
              <mc:Fallback>
                <p:oleObj name="Equation" r:id="rId3" imgW="1892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042" y="1104206"/>
                        <a:ext cx="6328568" cy="1316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3995738" y="2997200"/>
          <a:ext cx="4703762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282680" imgH="812520" progId="Equation.3">
                  <p:embed/>
                </p:oleObj>
              </mc:Choice>
              <mc:Fallback>
                <p:oleObj name="Equation" r:id="rId5" imgW="12826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997200"/>
                        <a:ext cx="4703762" cy="313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2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Η έλικα ενός αεροπλάνου θα περιστρέφεται με 2400</a:t>
            </a:r>
            <a:r>
              <a:rPr lang="en-US" altLang="el-GR" dirty="0"/>
              <a:t>rpm</a:t>
            </a:r>
            <a:r>
              <a:rPr lang="el-GR" altLang="el-GR" dirty="0"/>
              <a:t>.  Η ευθύγραμμη ταχύτητά του θα είναι 75</a:t>
            </a:r>
            <a:r>
              <a:rPr lang="en-US" altLang="el-GR" dirty="0" smtClean="0"/>
              <a:t>m/s</a:t>
            </a:r>
            <a:r>
              <a:rPr lang="el-GR" altLang="el-GR" dirty="0" smtClean="0"/>
              <a:t>. </a:t>
            </a:r>
            <a:r>
              <a:rPr lang="el-GR" altLang="el-GR" dirty="0"/>
              <a:t>Η ταχύτητα των άκρων της έλικας δεν πρέπει να ξεπερνά τα 270</a:t>
            </a:r>
            <a:r>
              <a:rPr lang="en-US" altLang="el-GR" dirty="0"/>
              <a:t>m/s</a:t>
            </a:r>
            <a:r>
              <a:rPr lang="el-GR" altLang="el-GR" dirty="0"/>
              <a:t>. Πόση είναι η μέγιστη επιτρεπόμενη ακτίνα για την έλικα; Πόση η επιτάχυνση</a:t>
            </a:r>
            <a:r>
              <a:rPr lang="el-GR" altLang="el-GR" dirty="0" smtClean="0"/>
              <a:t>;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5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52ab36557f79b5421e6e7c23e2528fe9582c24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</TotalTime>
  <Words>1071</Words>
  <Application>Microsoft Office PowerPoint</Application>
  <PresentationFormat>On-screen Show (4:3)</PresentationFormat>
  <Paragraphs>130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template</vt:lpstr>
      <vt:lpstr>OC_template_updated</vt:lpstr>
      <vt:lpstr>Equation</vt:lpstr>
      <vt:lpstr>Εικόνα bitmap</vt:lpstr>
      <vt:lpstr>Φυσική (Θ)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Κινητική ενέργεια στη μεταφορική κίνηση</vt:lpstr>
      <vt:lpstr>Υπολογισμός ροπής αδράνειας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alex</cp:lastModifiedBy>
  <cp:revision>6</cp:revision>
  <dcterms:created xsi:type="dcterms:W3CDTF">2015-07-14T08:26:28Z</dcterms:created>
  <dcterms:modified xsi:type="dcterms:W3CDTF">2015-07-30T08:32:45Z</dcterms:modified>
</cp:coreProperties>
</file>