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2"/>
  </p:notesMasterIdLst>
  <p:handoutMasterIdLst>
    <p:handoutMasterId r:id="rId23"/>
  </p:handoutMasterIdLst>
  <p:sldIdLst>
    <p:sldId id="256" r:id="rId4"/>
    <p:sldId id="268" r:id="rId5"/>
    <p:sldId id="269" r:id="rId6"/>
    <p:sldId id="270" r:id="rId7"/>
    <p:sldId id="271" r:id="rId8"/>
    <p:sldId id="272" r:id="rId9"/>
    <p:sldId id="273" r:id="rId10"/>
    <p:sldId id="274" r:id="rId11"/>
    <p:sldId id="275" r:id="rId12"/>
    <p:sldId id="276" r:id="rId13"/>
    <p:sldId id="277" r:id="rId14"/>
    <p:sldId id="257" r:id="rId15"/>
    <p:sldId id="262" r:id="rId16"/>
    <p:sldId id="264" r:id="rId17"/>
    <p:sldId id="278" r:id="rId18"/>
    <p:sldId id="279" r:id="rId19"/>
    <p:sldId id="266"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64F607B4-AD5B-4962-9B43-38484C196E90}" type="slidenum">
              <a:rPr lang="el-GR">
                <a:solidFill>
                  <a:prstClr val="black"/>
                </a:solidFill>
              </a:rPr>
              <a:pPr>
                <a:defRPr/>
              </a:pPr>
              <a:t>1</a:t>
            </a:fld>
            <a:endParaRPr lang="el-G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33E441DD-947C-43E4-B699-98335ED0C676}" type="slidenum">
              <a:rPr lang="el-GR">
                <a:solidFill>
                  <a:prstClr val="black"/>
                </a:solidFill>
              </a:rPr>
              <a:pPr>
                <a:defRPr/>
              </a:pPr>
              <a:t>2</a:t>
            </a:fld>
            <a:endParaRPr lang="el-G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BB1A4E4E-11C8-46CD-9577-E0135E1BE3AB}" type="slidenum">
              <a:rPr lang="el-GR">
                <a:solidFill>
                  <a:prstClr val="black"/>
                </a:solidFill>
              </a:rPr>
              <a:pPr>
                <a:defRPr/>
              </a:pPr>
              <a:t>3</a:t>
            </a:fld>
            <a:endParaRPr lang="el-GR"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DEA070BD-7C9D-4A98-AE48-320917F4EC24}" type="slidenum">
              <a:rPr lang="el-GR">
                <a:solidFill>
                  <a:prstClr val="black"/>
                </a:solidFill>
              </a:rPr>
              <a:pPr>
                <a:defRPr/>
              </a:pPr>
              <a:t>10</a:t>
            </a:fld>
            <a:endParaRPr lang="el-G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73854A-62E1-413A-913C-8D78BCF7FB2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6622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701DF5-86B1-4C88-A474-D3D3E8473EB3}"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16046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741651-658C-46E1-8BC0-D02C0650F095}"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87954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1080B8-DE7B-4328-98C9-1566CEFC247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6758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D045352-2208-4590-A4B1-DD86B3CE352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85734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B8323AD-B599-401D-9A35-CD41F2A580C2}"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5623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5502B5-8AA0-4F76-A092-6449E9E45A18}"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1098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329962-F0E6-4650-BEF2-45202BB7174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94135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36E989-45C4-4A92-9DE4-C4EB49C1B162}"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1780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22AE9E-1F47-427C-B218-A8530C6C6C0B}"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77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10004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19395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52495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51055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46138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26352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999667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41568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971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7149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1CF4480E-75FB-43B0-B2C9-261C1F066938}"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812390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004A82"/>
          </a:solidFill>
          <a:latin typeface="+mj-lt"/>
          <a:ea typeface="+mj-ea"/>
          <a:cs typeface="+mj-cs"/>
        </a:defRPr>
      </a:lvl1pPr>
      <a:lvl2pPr algn="ctr" rtl="0" eaLnBrk="0" fontAlgn="base" hangingPunct="0">
        <a:spcBef>
          <a:spcPct val="0"/>
        </a:spcBef>
        <a:spcAft>
          <a:spcPct val="0"/>
        </a:spcAft>
        <a:defRPr sz="4000" b="1">
          <a:solidFill>
            <a:srgbClr val="004A82"/>
          </a:solidFill>
          <a:latin typeface="Calibri" pitchFamily="34" charset="0"/>
        </a:defRPr>
      </a:lvl2pPr>
      <a:lvl3pPr algn="ctr" rtl="0" eaLnBrk="0" fontAlgn="base" hangingPunct="0">
        <a:spcBef>
          <a:spcPct val="0"/>
        </a:spcBef>
        <a:spcAft>
          <a:spcPct val="0"/>
        </a:spcAft>
        <a:defRPr sz="4000" b="1">
          <a:solidFill>
            <a:srgbClr val="004A82"/>
          </a:solidFill>
          <a:latin typeface="Calibri" pitchFamily="34" charset="0"/>
        </a:defRPr>
      </a:lvl3pPr>
      <a:lvl4pPr algn="ctr" rtl="0" eaLnBrk="0" fontAlgn="base" hangingPunct="0">
        <a:spcBef>
          <a:spcPct val="0"/>
        </a:spcBef>
        <a:spcAft>
          <a:spcPct val="0"/>
        </a:spcAft>
        <a:defRPr sz="4000" b="1">
          <a:solidFill>
            <a:srgbClr val="004A82"/>
          </a:solidFill>
          <a:latin typeface="Calibri" pitchFamily="34" charset="0"/>
        </a:defRPr>
      </a:lvl4pPr>
      <a:lvl5pPr algn="ctr" rtl="0" eaLnBrk="0" fontAlgn="base" hangingPunct="0">
        <a:spcBef>
          <a:spcPct val="0"/>
        </a:spcBef>
        <a:spcAft>
          <a:spcPct val="0"/>
        </a:spcAft>
        <a:defRPr sz="4000" b="1">
          <a:solidFill>
            <a:srgbClr val="004A82"/>
          </a:solidFill>
          <a:latin typeface="Calibri" pitchFamily="34" charset="0"/>
        </a:defRPr>
      </a:lvl5pPr>
      <a:lvl6pPr marL="457200" algn="ctr" rtl="0" fontAlgn="base">
        <a:spcBef>
          <a:spcPct val="0"/>
        </a:spcBef>
        <a:spcAft>
          <a:spcPct val="0"/>
        </a:spcAft>
        <a:defRPr sz="4000" b="1">
          <a:solidFill>
            <a:srgbClr val="004A82"/>
          </a:solidFill>
          <a:latin typeface="Calibri" pitchFamily="34" charset="0"/>
        </a:defRPr>
      </a:lvl6pPr>
      <a:lvl7pPr marL="914400" algn="ctr" rtl="0" fontAlgn="base">
        <a:spcBef>
          <a:spcPct val="0"/>
        </a:spcBef>
        <a:spcAft>
          <a:spcPct val="0"/>
        </a:spcAft>
        <a:defRPr sz="4000" b="1">
          <a:solidFill>
            <a:srgbClr val="004A82"/>
          </a:solidFill>
          <a:latin typeface="Calibri" pitchFamily="34" charset="0"/>
        </a:defRPr>
      </a:lvl7pPr>
      <a:lvl8pPr marL="1371600" algn="ctr" rtl="0" fontAlgn="base">
        <a:spcBef>
          <a:spcPct val="0"/>
        </a:spcBef>
        <a:spcAft>
          <a:spcPct val="0"/>
        </a:spcAft>
        <a:defRPr sz="4000" b="1">
          <a:solidFill>
            <a:srgbClr val="004A82"/>
          </a:solidFill>
          <a:latin typeface="Calibri" pitchFamily="34" charset="0"/>
        </a:defRPr>
      </a:lvl8pPr>
      <a:lvl9pPr marL="1828800" algn="ctr" rtl="0" fontAlgn="base">
        <a:spcBef>
          <a:spcPct val="0"/>
        </a:spcBef>
        <a:spcAft>
          <a:spcPct val="0"/>
        </a:spcAft>
        <a:defRPr sz="4000" b="1">
          <a:solidFill>
            <a:srgbClr val="004A8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66699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Jacobolus" TargetMode="External"/><Relationship Id="rId4" Type="http://schemas.openxmlformats.org/officeDocument/2006/relationships/hyperlink" Target="http://commons.wikimedia.org/wiki/File:Munsell-system.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196752"/>
            <a:ext cx="7772400" cy="1470025"/>
          </a:xfrm>
        </p:spPr>
        <p:txBody>
          <a:bodyPr>
            <a:normAutofit/>
          </a:bodyPr>
          <a:lstStyle/>
          <a:p>
            <a:pPr lvl="1" algn="ctr"/>
            <a:r>
              <a:rPr kumimoji="0" lang="el-GR" altLang="el-GR" sz="4400" b="1" i="0" u="none" strike="noStrike" kern="1200" cap="none" spc="0" normalizeH="0" baseline="0" noProof="0" dirty="0" smtClean="0">
                <a:ln>
                  <a:noFill/>
                </a:ln>
                <a:solidFill>
                  <a:prstClr val="black"/>
                </a:solidFill>
                <a:effectLst/>
                <a:uLnTx/>
                <a:uFillTx/>
                <a:latin typeface="Calibri"/>
                <a:ea typeface="+mj-ea"/>
                <a:cs typeface="+mj-cs"/>
              </a:rPr>
              <a:t>Χρώμα Γραφικ</a:t>
            </a:r>
            <a:r>
              <a:rPr kumimoji="0" lang="el-GR" altLang="ja-JP" sz="4400" b="1" i="0" u="none" strike="noStrike" kern="1200" cap="none" spc="0" normalizeH="0" baseline="0" noProof="0" dirty="0" smtClean="0">
                <a:ln>
                  <a:noFill/>
                </a:ln>
                <a:solidFill>
                  <a:prstClr val="black"/>
                </a:solidFill>
                <a:effectLst/>
                <a:uLnTx/>
                <a:uFillTx/>
                <a:latin typeface="Calibri"/>
                <a:ea typeface="ＭＳ Ｐゴシック"/>
                <a:cs typeface="+mj-cs"/>
              </a:rPr>
              <a:t>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2376263"/>
          </a:xfrm>
        </p:spPr>
        <p:txBody>
          <a:bodyPr>
            <a:normAutofit/>
          </a:bodyPr>
          <a:lstStyle/>
          <a:p>
            <a:pPr>
              <a:spcBef>
                <a:spcPts val="0"/>
              </a:spcBef>
              <a:spcAft>
                <a:spcPts val="1200"/>
              </a:spcAft>
            </a:pPr>
            <a:r>
              <a:rPr lang="el-GR" sz="2800" b="1" dirty="0" smtClean="0"/>
              <a:t>Ενότητα </a:t>
            </a:r>
            <a:r>
              <a:rPr lang="el-GR" sz="2800" b="1" dirty="0"/>
              <a:t>5</a:t>
            </a:r>
            <a:r>
              <a:rPr lang="el-GR" sz="2800" dirty="0" smtClean="0"/>
              <a:t>:</a:t>
            </a:r>
            <a:r>
              <a:rPr lang="en-US" sz="2800" dirty="0" smtClean="0"/>
              <a:t> </a:t>
            </a:r>
            <a:r>
              <a:rPr lang="el-GR" sz="2800" dirty="0"/>
              <a:t>Η υποκειμενικότητα στην δημιουργία του χρωματικού αισθήματος  στον άνθρωπο – </a:t>
            </a:r>
            <a:r>
              <a:rPr lang="el-GR" sz="2800" dirty="0" smtClean="0"/>
              <a:t>παρατηρητή</a:t>
            </a:r>
          </a:p>
          <a:p>
            <a:pPr lvl="0">
              <a:spcBef>
                <a:spcPts val="1200"/>
              </a:spcBef>
              <a:spcAft>
                <a:spcPts val="600"/>
              </a:spcAft>
            </a:pPr>
            <a:r>
              <a:rPr lang="el-GR" altLang="el-GR" sz="2400" dirty="0">
                <a:solidFill>
                  <a:prstClr val="black"/>
                </a:solidFill>
              </a:rPr>
              <a:t>Δρ. Αναστάσιος Ε</a:t>
            </a:r>
            <a:r>
              <a:rPr lang="el-GR" altLang="el-GR" sz="2400" dirty="0" smtClean="0">
                <a:solidFill>
                  <a:prstClr val="black"/>
                </a:solidFill>
              </a:rPr>
              <a:t>.</a:t>
            </a:r>
            <a:r>
              <a:rPr lang="en-US" altLang="el-GR" sz="2400" dirty="0" smtClean="0">
                <a:solidFill>
                  <a:prstClr val="black"/>
                </a:solidFill>
              </a:rPr>
              <a:t> </a:t>
            </a:r>
            <a:r>
              <a:rPr lang="el-GR" altLang="el-GR" sz="2400" dirty="0" smtClean="0">
                <a:solidFill>
                  <a:prstClr val="black"/>
                </a:solidFill>
              </a:rPr>
              <a:t>Πολίτης</a:t>
            </a:r>
            <a:endParaRPr lang="el-GR" altLang="el-GR" sz="2400" dirty="0">
              <a:solidFill>
                <a:prstClr val="black"/>
              </a:solidFill>
            </a:endParaRPr>
          </a:p>
          <a:p>
            <a:pPr>
              <a:spcBef>
                <a:spcPts val="0"/>
              </a:spcBef>
            </a:pPr>
            <a:r>
              <a:rPr lang="el-GR" sz="2400" dirty="0"/>
              <a:t>Τεχνολογία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a:xfrm>
            <a:off x="468313" y="115888"/>
            <a:ext cx="8229600" cy="1009650"/>
          </a:xfrm>
        </p:spPr>
        <p:txBody>
          <a:bodyPr/>
          <a:lstStyle/>
          <a:p>
            <a:pPr eaLnBrk="1" hangingPunct="1"/>
            <a:r>
              <a:rPr lang="el-GR" altLang="el-GR" dirty="0" smtClean="0"/>
              <a:t>Η φωτεινότητα ή λαμπρότητα ή ένταση</a:t>
            </a:r>
          </a:p>
        </p:txBody>
      </p:sp>
      <p:sp>
        <p:nvSpPr>
          <p:cNvPr id="11267" name="Θέση περιεχομένου 2"/>
          <p:cNvSpPr>
            <a:spLocks noGrp="1"/>
          </p:cNvSpPr>
          <p:nvPr>
            <p:ph idx="1"/>
          </p:nvPr>
        </p:nvSpPr>
        <p:spPr>
          <a:xfrm>
            <a:off x="468313" y="1412875"/>
            <a:ext cx="8289925" cy="5256213"/>
          </a:xfrm>
        </p:spPr>
        <p:txBody>
          <a:bodyPr/>
          <a:lstStyle/>
          <a:p>
            <a:pPr marL="0" indent="0" eaLnBrk="1" hangingPunct="1">
              <a:lnSpc>
                <a:spcPct val="114000"/>
              </a:lnSpc>
              <a:buFont typeface="Arial" charset="0"/>
              <a:buNone/>
            </a:pPr>
            <a:r>
              <a:rPr lang="el-GR" altLang="el-GR" sz="2200" dirty="0" smtClean="0"/>
              <a:t>Η φωτεινότητα ή λαμπρότητα ή ένταση (</a:t>
            </a:r>
            <a:r>
              <a:rPr lang="en-US" altLang="el-GR" sz="2200" dirty="0" smtClean="0"/>
              <a:t>brightness, lightness, value</a:t>
            </a:r>
            <a:r>
              <a:rPr lang="el-GR" altLang="el-GR" sz="2200" dirty="0" smtClean="0"/>
              <a:t>) σχετίζεται με τις ιδιότητες της φωτεινής πηγής. Η Λαμπρότητα ή Φωτεινότητα προσδιορίζει ένα χρώμα με βάση τη μία από τις τρείς ιδιότητες – τιμές οι οποίες χαρακτηρίζουν ένα χρώμα σε ένα χρωματικό χώρο (συνήθως την πρώτη στην σειρά των μαθηματικών προσδιορισμών των τιμών όπως για παράδειγμα στον χρωματικό χώρο LCH (όπου L = λαμπρότητα   ή φωτεινότητα, C = κορεσμός ή βαθμός κόρου και H = απόχρωση ή χροιά). Ουσιαστικά προσδιορίζει το πόσο φωτεινό ή σκούρο είναι συγκεκριμένο χρώμα.  Η Φωτεινότητα ή Λαμπρότητα μετράται με τιμές από το 0 = Μαύρο έως το 100 = Λευκό με τις ενδιάμεσες τιμές των γκρι. Στον τρισδιάστατο χρωματικό χώρο βρίσκεται στον άξονα που τοποθετείται κάθετα στις άλλες δύο τιμές (βαθμό κόρου ή κορεσμό και απόχρωση ή χροιά). </a:t>
            </a:r>
          </a:p>
        </p:txBody>
      </p:sp>
      <p:sp>
        <p:nvSpPr>
          <p:cNvPr id="4" name="Θέση αριθμού διαφάνειας 3"/>
          <p:cNvSpPr>
            <a:spLocks noGrp="1"/>
          </p:cNvSpPr>
          <p:nvPr>
            <p:ph type="sldNum" sz="quarter" idx="12"/>
          </p:nvPr>
        </p:nvSpPr>
        <p:spPr/>
        <p:txBody>
          <a:bodyPr/>
          <a:lstStyle/>
          <a:p>
            <a:pPr>
              <a:defRPr/>
            </a:pPr>
            <a:fld id="{9300825E-ACDC-4B5E-905D-1069193AD3CA}"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667003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4"/>
          <p:cNvSpPr>
            <a:spLocks noGrp="1"/>
          </p:cNvSpPr>
          <p:nvPr>
            <p:ph type="title"/>
          </p:nvPr>
        </p:nvSpPr>
        <p:spPr/>
        <p:txBody>
          <a:bodyPr/>
          <a:lstStyle/>
          <a:p>
            <a:pPr eaLnBrk="1" hangingPunct="1"/>
            <a:r>
              <a:rPr lang="el-GR" altLang="el-GR" dirty="0" smtClean="0"/>
              <a:t>Ο χρωματικός χώρος του Munsell </a:t>
            </a:r>
          </a:p>
        </p:txBody>
      </p:sp>
      <p:sp>
        <p:nvSpPr>
          <p:cNvPr id="12291" name="Θέση περιεχομένου 5"/>
          <p:cNvSpPr>
            <a:spLocks noGrp="1"/>
          </p:cNvSpPr>
          <p:nvPr>
            <p:ph idx="1"/>
          </p:nvPr>
        </p:nvSpPr>
        <p:spPr>
          <a:xfrm>
            <a:off x="107950" y="2644775"/>
            <a:ext cx="4895850" cy="4141788"/>
          </a:xfrm>
        </p:spPr>
        <p:txBody>
          <a:bodyPr/>
          <a:lstStyle/>
          <a:p>
            <a:pPr eaLnBrk="1" hangingPunct="1">
              <a:spcBef>
                <a:spcPts val="800"/>
              </a:spcBef>
              <a:buClr>
                <a:srgbClr val="004A82"/>
              </a:buClr>
            </a:pPr>
            <a:r>
              <a:rPr lang="el-GR" altLang="el-GR" sz="2200" dirty="0" smtClean="0"/>
              <a:t>Τι χρώμα είναι αυτό; (Προσδιορισμός της απόχρωσης.)</a:t>
            </a:r>
          </a:p>
          <a:p>
            <a:pPr eaLnBrk="1" hangingPunct="1">
              <a:spcBef>
                <a:spcPts val="800"/>
              </a:spcBef>
              <a:buClr>
                <a:srgbClr val="004A82"/>
              </a:buClr>
            </a:pPr>
            <a:r>
              <a:rPr lang="el-GR" altLang="el-GR" sz="2200" dirty="0" smtClean="0"/>
              <a:t>Πόσο δυνατό, έντονο  - κορεσμένο είναι το χρώμα; (Προσδιορισμός του βαθμού κόρου ή κορεσμού του χρώματος.)</a:t>
            </a:r>
          </a:p>
          <a:p>
            <a:pPr eaLnBrk="1" hangingPunct="1">
              <a:spcBef>
                <a:spcPts val="800"/>
              </a:spcBef>
              <a:buClr>
                <a:srgbClr val="004A82"/>
              </a:buClr>
            </a:pPr>
            <a:r>
              <a:rPr lang="el-GR" altLang="el-GR" sz="2200" dirty="0" smtClean="0"/>
              <a:t>Πόσο σκούρο ή φωτεινό είναι το χρώμα; (Προσδιορισμός της φωτεινότητας ή λαμπρότητας του χρώματος.)</a:t>
            </a:r>
          </a:p>
        </p:txBody>
      </p:sp>
      <p:sp>
        <p:nvSpPr>
          <p:cNvPr id="4" name="Θέση αριθμού διαφάνειας 3"/>
          <p:cNvSpPr>
            <a:spLocks noGrp="1"/>
          </p:cNvSpPr>
          <p:nvPr>
            <p:ph type="sldNum" sz="quarter" idx="12"/>
          </p:nvPr>
        </p:nvSpPr>
        <p:spPr>
          <a:xfrm>
            <a:off x="6588125" y="6467475"/>
            <a:ext cx="2133600" cy="365125"/>
          </a:xfrm>
        </p:spPr>
        <p:txBody>
          <a:bodyPr/>
          <a:lstStyle/>
          <a:p>
            <a:pPr>
              <a:defRPr/>
            </a:pPr>
            <a:fld id="{41CAEEAF-361B-4E7D-8175-AFEB6E59A737}" type="slidenum">
              <a:rPr lang="el-GR" smtClean="0">
                <a:solidFill>
                  <a:prstClr val="black"/>
                </a:solidFill>
              </a:rPr>
              <a:pPr>
                <a:defRPr/>
              </a:pPr>
              <a:t>10</a:t>
            </a:fld>
            <a:endParaRPr lang="el-GR" dirty="0">
              <a:solidFill>
                <a:prstClr val="black"/>
              </a:solidFill>
            </a:endParaRPr>
          </a:p>
        </p:txBody>
      </p:sp>
      <p:pic>
        <p:nvPicPr>
          <p:cNvPr id="12293" name="Picture 2" descr="File:Munsell-system.svg"/>
          <p:cNvPicPr>
            <a:picLocks noChangeAspect="1" noChangeArrowheads="1"/>
          </p:cNvPicPr>
          <p:nvPr/>
        </p:nvPicPr>
        <p:blipFill>
          <a:blip r:embed="rId3">
            <a:extLst>
              <a:ext uri="{28A0092B-C50C-407E-A947-70E740481C1C}">
                <a14:useLocalDpi xmlns:a14="http://schemas.microsoft.com/office/drawing/2010/main" val="0"/>
              </a:ext>
            </a:extLst>
          </a:blip>
          <a:srcRect t="2216" b="1950"/>
          <a:stretch>
            <a:fillRect/>
          </a:stretch>
        </p:blipFill>
        <p:spPr bwMode="auto">
          <a:xfrm>
            <a:off x="4865688" y="2300288"/>
            <a:ext cx="4275137" cy="4095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4" name="Ορθογώνιο 1"/>
          <p:cNvSpPr>
            <a:spLocks noChangeArrowheads="1"/>
          </p:cNvSpPr>
          <p:nvPr/>
        </p:nvSpPr>
        <p:spPr bwMode="auto">
          <a:xfrm>
            <a:off x="355600" y="1125538"/>
            <a:ext cx="87852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800"/>
              </a:spcBef>
              <a:buFontTx/>
              <a:buNone/>
            </a:pPr>
            <a:r>
              <a:rPr lang="el-GR" altLang="el-GR" sz="2200" dirty="0" smtClean="0">
                <a:solidFill>
                  <a:srgbClr val="000000"/>
                </a:solidFill>
                <a:cs typeface="Arial" charset="0"/>
              </a:rPr>
              <a:t>Στην εικόνα παρουσιάζεται σχηματικά ένας χρωματικός χώρος με την απεικόνιση των τριών τιμών με τις οποίες προσδιορίζεται ένα χρώμα από τον άνθρωπο – παρατηρητή με τις ακόλουθες υποκειμενικές με τις οποίες δίδονται απαντήσεις στα ερωτήματα:</a:t>
            </a:r>
          </a:p>
        </p:txBody>
      </p:sp>
      <p:sp>
        <p:nvSpPr>
          <p:cNvPr id="8" name="Rectangle 8"/>
          <p:cNvSpPr/>
          <p:nvPr/>
        </p:nvSpPr>
        <p:spPr>
          <a:xfrm>
            <a:off x="5867400" y="6396038"/>
            <a:ext cx="2665413" cy="457200"/>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Munsell-system</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tooltip="User:Jacobolus"/>
              </a:rPr>
              <a:t>Jacobolus</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 </a:t>
            </a:r>
            <a:r>
              <a:rPr lang="en-US" sz="1200" dirty="0" smtClean="0">
                <a:solidFill>
                  <a:prstClr val="black"/>
                </a:solidFill>
                <a:latin typeface="Calibri"/>
                <a:cs typeface="Arial" charset="0"/>
                <a:hlinkClick r:id="rId6"/>
              </a:rPr>
              <a:t>CC </a:t>
            </a:r>
            <a:r>
              <a:rPr lang="en-US" sz="1200" dirty="0">
                <a:solidFill>
                  <a:prstClr val="black"/>
                </a:solidFill>
                <a:latin typeface="Calibri"/>
                <a:cs typeface="Arial" charset="0"/>
                <a:hlinkClick r:id="rId6"/>
              </a:rPr>
              <a:t>BY-SA 3.0</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1427433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Αναστάσιος </a:t>
            </a:r>
            <a:r>
              <a:rPr lang="el-GR" sz="2000" dirty="0" smtClean="0"/>
              <a:t>Ε.Πολίτης 2014. </a:t>
            </a:r>
            <a:r>
              <a:rPr lang="el-GR" sz="2000" dirty="0"/>
              <a:t>Αναστάσιος Ε.Πολίτης. </a:t>
            </a:r>
            <a:r>
              <a:rPr lang="el-GR" sz="2000" dirty="0" smtClean="0"/>
              <a:t>«Χρώμα Γραφικών Τεχνών. Ενότητα 5</a:t>
            </a:r>
            <a:r>
              <a:rPr lang="en-US" sz="2000" dirty="0" smtClean="0"/>
              <a:t>:</a:t>
            </a:r>
            <a:r>
              <a:rPr lang="el-GR" sz="2000" dirty="0" smtClean="0"/>
              <a:t> </a:t>
            </a:r>
            <a:r>
              <a:rPr lang="el-GR" sz="2000" dirty="0"/>
              <a:t>Η υποκειμενικότητα στην δημιουργία του χρωματικού αισθήματος  στον άνθρωπο – </a:t>
            </a:r>
            <a:r>
              <a:rPr lang="el-GR" sz="2000" dirty="0" smtClean="0"/>
              <a:t>παρατηρητή».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26283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015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altLang="el-GR" dirty="0" smtClean="0"/>
              <a:t>Ο άνθρωπος ως παρατηρητής </a:t>
            </a:r>
            <a:r>
              <a:rPr lang="el-GR" altLang="el-GR" sz="3200" b="0" dirty="0" smtClean="0"/>
              <a:t>(1 από 3)</a:t>
            </a:r>
          </a:p>
        </p:txBody>
      </p:sp>
      <p:sp>
        <p:nvSpPr>
          <p:cNvPr id="3075" name="Θέση περιεχομένου 2"/>
          <p:cNvSpPr>
            <a:spLocks noGrp="1"/>
          </p:cNvSpPr>
          <p:nvPr>
            <p:ph idx="1"/>
          </p:nvPr>
        </p:nvSpPr>
        <p:spPr>
          <a:xfrm>
            <a:off x="457200" y="1196975"/>
            <a:ext cx="8291513" cy="5327650"/>
          </a:xfrm>
        </p:spPr>
        <p:txBody>
          <a:bodyPr/>
          <a:lstStyle/>
          <a:p>
            <a:pPr marL="0" indent="0" eaLnBrk="1" hangingPunct="1">
              <a:lnSpc>
                <a:spcPct val="114000"/>
              </a:lnSpc>
              <a:buFont typeface="Arial" charset="0"/>
              <a:buNone/>
            </a:pPr>
            <a:r>
              <a:rPr lang="el-GR" altLang="el-GR" sz="2400" dirty="0" smtClean="0"/>
              <a:t>Ο άνθρωπος είναι ο τελικός παρατηρητής και αξιολογητής ενός χρώματος. Ωστόσο, η παρατήρηση του χρώματος είναι απόλυτα υποκειμενική και εξαρτάται από πολλούς παράγοντες. Διαφορετικοί άνθρωποι, μπορεί να παρατηρήσουν το ίδιο χρώμα και να το ονομάσουν ή και να το κατατάξουν διαφορετικά, ακόμη και αν συντρέχουν οι ίδιες συνθήκες παρατήρησης.</a:t>
            </a:r>
          </a:p>
        </p:txBody>
      </p:sp>
      <p:sp>
        <p:nvSpPr>
          <p:cNvPr id="4" name="Θέση αριθμού διαφάνειας 3"/>
          <p:cNvSpPr>
            <a:spLocks noGrp="1"/>
          </p:cNvSpPr>
          <p:nvPr>
            <p:ph type="sldNum" sz="quarter" idx="12"/>
          </p:nvPr>
        </p:nvSpPr>
        <p:spPr/>
        <p:txBody>
          <a:bodyPr/>
          <a:lstStyle/>
          <a:p>
            <a:pPr>
              <a:defRPr/>
            </a:pPr>
            <a:fld id="{B79AEFCA-7609-4CB0-AB9C-4A68022375F0}"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999850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altLang="el-GR" dirty="0"/>
              <a:t>Ο άνθρωπος ως παρατηρητής </a:t>
            </a:r>
            <a:r>
              <a:rPr lang="el-GR" altLang="el-GR" sz="3200" b="0" dirty="0" smtClean="0"/>
              <a:t>(2 </a:t>
            </a:r>
            <a:r>
              <a:rPr lang="el-GR" altLang="el-GR" sz="3200" b="0" dirty="0"/>
              <a:t>από 3)</a:t>
            </a:r>
            <a:endParaRPr lang="el-GR" altLang="el-GR" dirty="0" smtClean="0"/>
          </a:p>
        </p:txBody>
      </p:sp>
      <p:sp>
        <p:nvSpPr>
          <p:cNvPr id="4099" name="Θέση περιεχομένου 2"/>
          <p:cNvSpPr>
            <a:spLocks noGrp="1"/>
          </p:cNvSpPr>
          <p:nvPr>
            <p:ph idx="1"/>
          </p:nvPr>
        </p:nvSpPr>
        <p:spPr>
          <a:xfrm>
            <a:off x="457200" y="1196975"/>
            <a:ext cx="8291513" cy="5327650"/>
          </a:xfrm>
        </p:spPr>
        <p:txBody>
          <a:bodyPr/>
          <a:lstStyle/>
          <a:p>
            <a:pPr marL="0" indent="0" eaLnBrk="1" hangingPunct="1">
              <a:lnSpc>
                <a:spcPct val="114000"/>
              </a:lnSpc>
              <a:buFont typeface="Arial" charset="0"/>
              <a:buNone/>
            </a:pPr>
            <a:r>
              <a:rPr lang="el-GR" altLang="el-GR" sz="2400" dirty="0" smtClean="0"/>
              <a:t>Επιπρόσθετοι παράγοντες οι οποίοι επηρεάζουν την παρατήρηση και την αντίληψη ενός χρώματος είναι η μορφή και το είδος της φωτεινής πηγής και της εκπεμπόμενης από αυτήν ακτινοβολίας, η ύπαρξη του περιβάλλοντος χώρου με διαφορετικά χρώματα, η ηλικία των ανθρώπων αλλά και η χώρα στην οποία ζει ένας άνθρωπος (π.χ. Σκανδιναβικές χώρες ή Μεσόγειος).</a:t>
            </a:r>
          </a:p>
        </p:txBody>
      </p:sp>
      <p:sp>
        <p:nvSpPr>
          <p:cNvPr id="4" name="Θέση αριθμού διαφάνειας 3"/>
          <p:cNvSpPr>
            <a:spLocks noGrp="1"/>
          </p:cNvSpPr>
          <p:nvPr>
            <p:ph type="sldNum" sz="quarter" idx="12"/>
          </p:nvPr>
        </p:nvSpPr>
        <p:spPr/>
        <p:txBody>
          <a:bodyPr/>
          <a:lstStyle/>
          <a:p>
            <a:pPr>
              <a:defRPr/>
            </a:pPr>
            <a:fld id="{AF498612-34A1-448A-802B-C2E7A67B7F12}"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113189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pPr eaLnBrk="1" hangingPunct="1"/>
            <a:r>
              <a:rPr lang="el-GR" altLang="el-GR" dirty="0"/>
              <a:t>Ο άνθρωπος ως παρατηρητής </a:t>
            </a:r>
            <a:r>
              <a:rPr lang="el-GR" altLang="el-GR" sz="3200" b="0" dirty="0" smtClean="0"/>
              <a:t>(3 </a:t>
            </a:r>
            <a:r>
              <a:rPr lang="el-GR" altLang="el-GR" sz="3200" b="0" dirty="0"/>
              <a:t>από 3)</a:t>
            </a:r>
            <a:endParaRPr lang="el-GR" altLang="el-GR" dirty="0" smtClean="0"/>
          </a:p>
        </p:txBody>
      </p:sp>
      <p:sp>
        <p:nvSpPr>
          <p:cNvPr id="5123"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Επίσης, </a:t>
            </a:r>
            <a:r>
              <a:rPr lang="el-GR" altLang="el-GR" sz="2400" b="1" dirty="0" smtClean="0"/>
              <a:t>ψυχολογικά αίτια </a:t>
            </a:r>
            <a:r>
              <a:rPr lang="el-GR" altLang="el-GR" sz="2400" dirty="0" smtClean="0"/>
              <a:t>και </a:t>
            </a:r>
            <a:r>
              <a:rPr lang="el-GR" altLang="el-GR" sz="2400" b="1" dirty="0" smtClean="0"/>
              <a:t>χρωματικές μνήμες </a:t>
            </a:r>
            <a:r>
              <a:rPr lang="el-GR" altLang="el-GR" sz="2400" dirty="0" smtClean="0"/>
              <a:t>εμπλέκονται στην χρωματική αίσθηση. Έτσι, παρατηρείται ευκολότερος εντοπισμός στην απόκλιση της απόχρωσης – χροιάς (</a:t>
            </a:r>
            <a:r>
              <a:rPr lang="en-US" altLang="el-GR" sz="2400" dirty="0" smtClean="0"/>
              <a:t>hue</a:t>
            </a:r>
            <a:r>
              <a:rPr lang="el-GR" altLang="el-GR" sz="2400" dirty="0" smtClean="0"/>
              <a:t>) ενός χρώματος παρά του βαθμού κόρου (</a:t>
            </a:r>
            <a:r>
              <a:rPr lang="en-US" altLang="el-GR" sz="2400" dirty="0" smtClean="0"/>
              <a:t>saturation</a:t>
            </a:r>
            <a:r>
              <a:rPr lang="el-GR" altLang="el-GR" sz="2400" dirty="0" smtClean="0"/>
              <a:t>). Ακόμη χρώματα του ουρανού, του δέρματος, του δάσους και της θάλασσας που είναι βαθιά εντυπωμένα στην ανθρώπινη μνήμη γίνονται πιο εύκολα αντιληπτά από άλλα χρώματα.</a:t>
            </a:r>
          </a:p>
        </p:txBody>
      </p:sp>
      <p:sp>
        <p:nvSpPr>
          <p:cNvPr id="4" name="Θέση αριθμού διαφάνειας 3"/>
          <p:cNvSpPr>
            <a:spLocks noGrp="1"/>
          </p:cNvSpPr>
          <p:nvPr>
            <p:ph type="sldNum" sz="quarter" idx="12"/>
          </p:nvPr>
        </p:nvSpPr>
        <p:spPr/>
        <p:txBody>
          <a:bodyPr/>
          <a:lstStyle/>
          <a:p>
            <a:pPr>
              <a:defRPr/>
            </a:pPr>
            <a:fld id="{5E75D684-2F64-4146-BF17-B81EE1D67C9C}"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967794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altLang="el-GR" dirty="0" smtClean="0"/>
              <a:t>Τα κύρια χαρακτηριστικά του φωτός </a:t>
            </a:r>
          </a:p>
        </p:txBody>
      </p:sp>
      <p:sp>
        <p:nvSpPr>
          <p:cNvPr id="3" name="Θέση περιεχομένου 2"/>
          <p:cNvSpPr>
            <a:spLocks noGrp="1"/>
          </p:cNvSpPr>
          <p:nvPr>
            <p:ph idx="1"/>
          </p:nvPr>
        </p:nvSpPr>
        <p:spPr/>
        <p:txBody>
          <a:bodyPr/>
          <a:lstStyle/>
          <a:p>
            <a:pPr marL="0" indent="0" eaLnBrk="1" hangingPunct="1">
              <a:spcBef>
                <a:spcPts val="1800"/>
              </a:spcBef>
              <a:buFont typeface="Arial" charset="0"/>
              <a:buNone/>
              <a:defRPr/>
            </a:pPr>
            <a:r>
              <a:rPr lang="el-GR" sz="2400" dirty="0"/>
              <a:t>Κύρια χαρακτηριστικά του φωτός είναι </a:t>
            </a:r>
            <a:r>
              <a:rPr lang="el-GR" sz="2400" dirty="0" smtClean="0"/>
              <a:t>: </a:t>
            </a:r>
          </a:p>
          <a:p>
            <a:pPr eaLnBrk="1" hangingPunct="1">
              <a:spcBef>
                <a:spcPts val="1800"/>
              </a:spcBef>
              <a:buClr>
                <a:srgbClr val="004A82"/>
              </a:buClr>
              <a:buFont typeface="Arial" panose="020B0604020202020204" pitchFamily="34" charset="0"/>
              <a:buChar char="•"/>
              <a:defRPr/>
            </a:pPr>
            <a:r>
              <a:rPr lang="el-GR" sz="2400" dirty="0" smtClean="0"/>
              <a:t>Η </a:t>
            </a:r>
            <a:r>
              <a:rPr lang="el-GR" sz="2400" b="1" dirty="0"/>
              <a:t>χροιά ή απόχρωση </a:t>
            </a:r>
            <a:r>
              <a:rPr lang="el-GR" sz="2400" b="1" dirty="0" smtClean="0"/>
              <a:t>(</a:t>
            </a:r>
            <a:r>
              <a:rPr lang="en-US" sz="2400" b="1" dirty="0" smtClean="0"/>
              <a:t>hue</a:t>
            </a:r>
            <a:r>
              <a:rPr lang="el-GR" sz="2400" b="1" dirty="0" smtClean="0"/>
              <a:t>)</a:t>
            </a:r>
            <a:r>
              <a:rPr lang="el-GR" sz="2400" dirty="0" smtClean="0"/>
              <a:t>,</a:t>
            </a:r>
          </a:p>
          <a:p>
            <a:pPr eaLnBrk="1" hangingPunct="1">
              <a:spcBef>
                <a:spcPts val="1800"/>
              </a:spcBef>
              <a:buClr>
                <a:srgbClr val="004A82"/>
              </a:buClr>
              <a:buFont typeface="Arial" panose="020B0604020202020204" pitchFamily="34" charset="0"/>
              <a:buChar char="•"/>
              <a:defRPr/>
            </a:pPr>
            <a:r>
              <a:rPr lang="el-GR" sz="2400" dirty="0" smtClean="0"/>
              <a:t>Ο </a:t>
            </a:r>
            <a:r>
              <a:rPr lang="el-GR" sz="2400" dirty="0"/>
              <a:t>βαθμός κόρου ή </a:t>
            </a:r>
            <a:r>
              <a:rPr lang="el-GR" sz="2400" b="1" dirty="0"/>
              <a:t>κορεσμός </a:t>
            </a:r>
            <a:r>
              <a:rPr lang="el-GR" sz="2400" b="1" dirty="0" smtClean="0"/>
              <a:t>(</a:t>
            </a:r>
            <a:r>
              <a:rPr lang="en-US" sz="2400" b="1" dirty="0" smtClean="0"/>
              <a:t>saturation</a:t>
            </a:r>
            <a:r>
              <a:rPr lang="el-GR" sz="2400" b="1" dirty="0" smtClean="0"/>
              <a:t>)</a:t>
            </a:r>
            <a:r>
              <a:rPr lang="el-GR" sz="2400" dirty="0" smtClean="0"/>
              <a:t> </a:t>
            </a:r>
            <a:r>
              <a:rPr lang="el-GR" sz="2400" dirty="0"/>
              <a:t>και </a:t>
            </a:r>
            <a:endParaRPr lang="el-GR" sz="2400" dirty="0" smtClean="0"/>
          </a:p>
          <a:p>
            <a:pPr eaLnBrk="1" hangingPunct="1">
              <a:spcBef>
                <a:spcPts val="1800"/>
              </a:spcBef>
              <a:buClr>
                <a:srgbClr val="004A82"/>
              </a:buClr>
              <a:buFont typeface="Arial" panose="020B0604020202020204" pitchFamily="34" charset="0"/>
              <a:buChar char="•"/>
              <a:defRPr/>
            </a:pPr>
            <a:r>
              <a:rPr lang="el-GR" sz="2400" dirty="0" smtClean="0"/>
              <a:t>Η </a:t>
            </a:r>
            <a:r>
              <a:rPr lang="el-GR" sz="2400" b="1" dirty="0"/>
              <a:t>φωτεινότητα ή λαμπρότητα ή ένταση </a:t>
            </a:r>
            <a:r>
              <a:rPr lang="el-GR" sz="2400" b="1" dirty="0" smtClean="0"/>
              <a:t>(</a:t>
            </a:r>
            <a:r>
              <a:rPr lang="en-US" sz="2400" b="1" dirty="0" smtClean="0"/>
              <a:t>lightness</a:t>
            </a:r>
            <a:r>
              <a:rPr lang="el-GR" sz="2400" b="1" dirty="0" smtClean="0"/>
              <a:t> </a:t>
            </a:r>
            <a:r>
              <a:rPr lang="el-GR" sz="2400" b="1" dirty="0"/>
              <a:t>ή </a:t>
            </a:r>
            <a:r>
              <a:rPr lang="en-US" sz="2400" b="1" dirty="0" smtClean="0"/>
              <a:t>brightness</a:t>
            </a:r>
            <a:r>
              <a:rPr lang="el-GR" sz="2400" b="1" dirty="0" smtClean="0"/>
              <a:t> </a:t>
            </a:r>
            <a:r>
              <a:rPr lang="el-GR" sz="2400" b="1" dirty="0"/>
              <a:t>ή </a:t>
            </a:r>
            <a:r>
              <a:rPr lang="en-US" sz="2400" b="1" dirty="0" smtClean="0"/>
              <a:t>value</a:t>
            </a:r>
            <a:r>
              <a:rPr lang="el-GR" sz="2400" b="1" dirty="0" smtClean="0"/>
              <a:t>)</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967ED212-1962-4605-9FBC-87D96BD0197D}"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739231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eaLnBrk="1" hangingPunct="1"/>
            <a:r>
              <a:rPr lang="el-GR" altLang="el-GR" dirty="0" smtClean="0"/>
              <a:t>Χροιά ή απόχρωση </a:t>
            </a:r>
            <a:r>
              <a:rPr lang="el-GR" altLang="el-GR" sz="3200" b="0" dirty="0" smtClean="0"/>
              <a:t>(1 από 2)</a:t>
            </a:r>
          </a:p>
        </p:txBody>
      </p:sp>
      <p:sp>
        <p:nvSpPr>
          <p:cNvPr id="7171" name="Θέση περιεχομένου 2"/>
          <p:cNvSpPr>
            <a:spLocks noGrp="1"/>
          </p:cNvSpPr>
          <p:nvPr>
            <p:ph idx="1"/>
          </p:nvPr>
        </p:nvSpPr>
        <p:spPr>
          <a:xfrm>
            <a:off x="457200" y="1196975"/>
            <a:ext cx="8147050" cy="5040313"/>
          </a:xfrm>
        </p:spPr>
        <p:txBody>
          <a:bodyPr/>
          <a:lstStyle/>
          <a:p>
            <a:pPr marL="0" indent="0" eaLnBrk="1" hangingPunct="1">
              <a:lnSpc>
                <a:spcPct val="114000"/>
              </a:lnSpc>
              <a:buFont typeface="Arial" charset="0"/>
              <a:buNone/>
            </a:pPr>
            <a:r>
              <a:rPr lang="el-GR" altLang="el-GR" sz="2400" dirty="0" smtClean="0"/>
              <a:t>Η χροιά ή απόχρωση (hue) καθορίζει το όνομα του χρώματος και ορίζει το κυρίαρχο μήκος κύματος που επικρατεί στη σύστασή του. Για παράδειγμα, αν ένα χρώμα περιγράφεται ως μπλε, τότε διακρίνεται από το κίτρινο, το κόκκινο, το πράσινο ή άλλα χρώματα. Προσδιορισμός ενός χρώματος με βάση τη μία από τις τρείς ιδιότητες – τιμές οι οποίες χαρακτηρίζουν ένα χρώμα σε ένα χρωματικό χώρο (συνήθως την τρίτη στην σειρά των μαθηματικών προσδιορισμών των τιμών με περιγραφών όπως για παράδειγμα στον χρωματικό χώρο HSV όπου Η = φωτεινότητα ή λαμπρότητα, S = κορεσμός ή βαθμός κόρου και V = απόχρωση ή χροιά και σε ορισμένους χρωματικούς χώρους αξία ή Value). </a:t>
            </a:r>
          </a:p>
        </p:txBody>
      </p:sp>
      <p:sp>
        <p:nvSpPr>
          <p:cNvPr id="4" name="Θέση αριθμού διαφάνειας 3"/>
          <p:cNvSpPr>
            <a:spLocks noGrp="1"/>
          </p:cNvSpPr>
          <p:nvPr>
            <p:ph type="sldNum" sz="quarter" idx="12"/>
          </p:nvPr>
        </p:nvSpPr>
        <p:spPr/>
        <p:txBody>
          <a:bodyPr/>
          <a:lstStyle/>
          <a:p>
            <a:pPr>
              <a:defRPr/>
            </a:pPr>
            <a:fld id="{ABCD49AE-338C-4241-979E-11E2DACD8DA1}"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599377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altLang="el-GR" dirty="0" smtClean="0"/>
              <a:t>Χροιά ή απόχρωση </a:t>
            </a:r>
            <a:r>
              <a:rPr lang="el-GR" altLang="el-GR" sz="3200" b="0" dirty="0" smtClean="0"/>
              <a:t>(2 από 2)</a:t>
            </a:r>
            <a:endParaRPr lang="el-GR" altLang="el-GR" dirty="0" smtClean="0"/>
          </a:p>
        </p:txBody>
      </p:sp>
      <p:sp>
        <p:nvSpPr>
          <p:cNvPr id="8195"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Η Χροιά η οποία αναφέρεται και ως Απόχρωση προσδιορίζει το “τι χρώμα είναι αυτό” δηλαδή αν είναι χρώμα είναι κόκκινο, μπλε, κίτρινο, πορτοκαλί. Αποδίδει ουσιαστικά την υποκειμενική ιδιότητα που προσδίδει ο παρατηρητής σε ένα χρώμα. Η χροιά ή απόχρωση καθορίζει το όνομα του χρώματος και ορίζει το κυρίαρχο μήκος κύματος που επικρατεί στη σύστασή του. Στον χρωματικό χώρο, η Χροιά ή Απόχρωση προσδιορίζεται στην περιφέρεια του τρισδιάστατου χρωματικού χώρου, στην μέγιστη τιμή του βαθμού κόρου ή κορεσμού (Saturation). </a:t>
            </a:r>
          </a:p>
        </p:txBody>
      </p:sp>
      <p:sp>
        <p:nvSpPr>
          <p:cNvPr id="4" name="Θέση αριθμού διαφάνειας 3"/>
          <p:cNvSpPr>
            <a:spLocks noGrp="1"/>
          </p:cNvSpPr>
          <p:nvPr>
            <p:ph type="sldNum" sz="quarter" idx="12"/>
          </p:nvPr>
        </p:nvSpPr>
        <p:spPr/>
        <p:txBody>
          <a:bodyPr/>
          <a:lstStyle/>
          <a:p>
            <a:pPr>
              <a:defRPr/>
            </a:pPr>
            <a:fld id="{5B0DD981-4F4F-4F41-80BF-C2A61E248EE2}"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810132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pPr eaLnBrk="1" hangingPunct="1"/>
            <a:r>
              <a:rPr lang="el-GR" altLang="el-GR" dirty="0" smtClean="0"/>
              <a:t>Ο βαθμός κόρου ή κορεσμός </a:t>
            </a:r>
            <a:r>
              <a:rPr lang="el-GR" altLang="el-GR" sz="3200" b="0" dirty="0" smtClean="0"/>
              <a:t>(1 από 2)</a:t>
            </a:r>
          </a:p>
        </p:txBody>
      </p:sp>
      <p:sp>
        <p:nvSpPr>
          <p:cNvPr id="9219"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b="1" dirty="0" smtClean="0"/>
              <a:t>Ο βαθμός κόρου ή κορεσμός (</a:t>
            </a:r>
            <a:r>
              <a:rPr lang="en-US" altLang="el-GR" sz="2400" b="1" dirty="0" smtClean="0"/>
              <a:t>saturation</a:t>
            </a:r>
            <a:r>
              <a:rPr lang="el-GR" altLang="el-GR" sz="2400" b="1" dirty="0" smtClean="0"/>
              <a:t>)</a:t>
            </a:r>
            <a:r>
              <a:rPr lang="el-GR" altLang="el-GR" sz="2400" dirty="0" smtClean="0"/>
              <a:t> περιγράφει την καθαρότητα του κυρίαρχου χρώματος στο πλαίσιο προσδιορισμού των χρωμάτων σε ένα τριασδιάστατο χρωματικό χώρο. Αναφέρεται στο βαθμό της έντασης σε ένα χρώμα ή στη δύναμη ενός χρώματος – γενικότερα προσδιορίζει την ένταση ή το πόσο “δυνατό” χρώμα” είναι αυτό. Ο κορεσμός ή βαθμός κόρου αποτελεί τη μία από τις τρεις ιδιότητες – τιμές οι οποίες χαρακτηρίζουν ένα χρώμα σε ένα χρωματικό χώρο για παράδειγμα στον χρωματικό χώρο </a:t>
            </a:r>
            <a:r>
              <a:rPr lang="en-US" altLang="el-GR" sz="2400" dirty="0" smtClean="0"/>
              <a:t>HSV</a:t>
            </a:r>
            <a:r>
              <a:rPr lang="el-GR" altLang="el-GR" sz="2400" dirty="0" smtClean="0"/>
              <a:t> (όπου Η = φωτεινότητα ή λαμπρότητα, </a:t>
            </a:r>
            <a:r>
              <a:rPr lang="en-US" altLang="el-GR" sz="2400" dirty="0" smtClean="0"/>
              <a:t>S</a:t>
            </a:r>
            <a:r>
              <a:rPr lang="el-GR" altLang="el-GR" sz="2400" dirty="0" smtClean="0"/>
              <a:t> = κορεσμός ή βαθμός κόρου και </a:t>
            </a:r>
            <a:r>
              <a:rPr lang="en-US" altLang="el-GR" sz="2400" dirty="0" smtClean="0"/>
              <a:t>V</a:t>
            </a:r>
            <a:r>
              <a:rPr lang="el-GR" altLang="el-GR" sz="2400" dirty="0" smtClean="0"/>
              <a:t> = απόχρωση ή χροιά και σε ορισμένους χρωματικούς χώρους αξία ή </a:t>
            </a:r>
            <a:r>
              <a:rPr lang="en-US" altLang="el-GR" sz="2400" dirty="0" smtClean="0"/>
              <a:t>Value</a:t>
            </a:r>
            <a:r>
              <a:rPr lang="el-GR" altLang="el-GR" sz="2400" dirty="0" smtClean="0"/>
              <a:t>). </a:t>
            </a:r>
          </a:p>
        </p:txBody>
      </p:sp>
      <p:sp>
        <p:nvSpPr>
          <p:cNvPr id="4" name="Θέση αριθμού διαφάνειας 3"/>
          <p:cNvSpPr>
            <a:spLocks noGrp="1"/>
          </p:cNvSpPr>
          <p:nvPr>
            <p:ph type="sldNum" sz="quarter" idx="12"/>
          </p:nvPr>
        </p:nvSpPr>
        <p:spPr/>
        <p:txBody>
          <a:bodyPr/>
          <a:lstStyle/>
          <a:p>
            <a:pPr>
              <a:defRPr/>
            </a:pPr>
            <a:fld id="{5E88F91F-BA1B-4AE4-955E-2E7641F6CCA8}"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4160622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pPr eaLnBrk="1" hangingPunct="1"/>
            <a:r>
              <a:rPr lang="el-GR" altLang="el-GR" dirty="0" smtClean="0"/>
              <a:t>Ο βαθμός κόρου ή κορεσμός </a:t>
            </a:r>
            <a:r>
              <a:rPr lang="el-GR" altLang="el-GR" sz="3200" b="0" dirty="0" smtClean="0"/>
              <a:t>(2 από 2)</a:t>
            </a:r>
          </a:p>
        </p:txBody>
      </p:sp>
      <p:sp>
        <p:nvSpPr>
          <p:cNvPr id="10243"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Ουσιαστικά προσδιορίζει το πόσο έντονο ή δυνατό είναι το χρώμα, στον άξονα που ορίζεται από την ελάχιστη- μηδενική τιμή στο αχρωματικό σημείο στο κέντρο του χρωματικού χώρου και στη μέγιστη τιμή στην περιφέρεια του χρωματικού χώρου (για παράδειγμα στον χρωματικό χώρο </a:t>
            </a:r>
            <a:r>
              <a:rPr lang="en-US" altLang="el-GR" sz="2400" dirty="0" smtClean="0"/>
              <a:t>CIELAB</a:t>
            </a:r>
            <a:r>
              <a:rPr lang="el-GR" altLang="el-GR" sz="2400" dirty="0" smtClean="0"/>
              <a:t>). Για παράδειγμα ένα γκρι θεωρείται ότι έχει μηδενικό κορεσμό ενώ ένα έντονο πορτοκαλί θεωρείται ότι έχει μεγάλο βαθμό κόρου ή κορεσμό. </a:t>
            </a:r>
          </a:p>
        </p:txBody>
      </p:sp>
      <p:sp>
        <p:nvSpPr>
          <p:cNvPr id="4" name="Θέση αριθμού διαφάνειας 3"/>
          <p:cNvSpPr>
            <a:spLocks noGrp="1"/>
          </p:cNvSpPr>
          <p:nvPr>
            <p:ph type="sldNum" sz="quarter" idx="12"/>
          </p:nvPr>
        </p:nvSpPr>
        <p:spPr/>
        <p:txBody>
          <a:bodyPr/>
          <a:lstStyle/>
          <a:p>
            <a:pPr>
              <a:defRPr/>
            </a:pPr>
            <a:fld id="{B83B5139-9167-4E7E-8F7A-46114B42C827}"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42794456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
  <a:themeElements>
    <a:clrScheme name="Προσαρμοσμένο 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TotalTime>
  <Words>1538</Words>
  <Application>Microsoft Office PowerPoint</Application>
  <PresentationFormat>Προβολή στην οθόνη (4:3)</PresentationFormat>
  <Paragraphs>106</Paragraphs>
  <Slides>18</Slides>
  <Notes>11</Notes>
  <HiddenSlides>0</HiddenSlides>
  <MMClips>0</MMClips>
  <ScaleCrop>false</ScaleCrop>
  <HeadingPairs>
    <vt:vector size="4" baseType="variant">
      <vt:variant>
        <vt:lpstr>Θέμα</vt:lpstr>
      </vt:variant>
      <vt:variant>
        <vt:i4>3</vt:i4>
      </vt:variant>
      <vt:variant>
        <vt:lpstr>Τίτλοι διαφανειών</vt:lpstr>
      </vt:variant>
      <vt:variant>
        <vt:i4>18</vt:i4>
      </vt:variant>
    </vt:vector>
  </HeadingPairs>
  <TitlesOfParts>
    <vt:vector size="21" baseType="lpstr">
      <vt:lpstr>OC_template_updated</vt:lpstr>
      <vt:lpstr>OC_template</vt:lpstr>
      <vt:lpstr>1_OC_template_updated</vt:lpstr>
      <vt:lpstr>Χρώμα Γραφικών Τεχνών</vt:lpstr>
      <vt:lpstr>Ο άνθρωπος ως παρατηρητής (1 από 3)</vt:lpstr>
      <vt:lpstr>Ο άνθρωπος ως παρατηρητής (2 από 3)</vt:lpstr>
      <vt:lpstr>Ο άνθρωπος ως παρατηρητής (3 από 3)</vt:lpstr>
      <vt:lpstr>Τα κύρια χαρακτηριστικά του φωτός </vt:lpstr>
      <vt:lpstr>Χροιά ή απόχρωση (1 από 2)</vt:lpstr>
      <vt:lpstr>Χροιά ή απόχρωση (2 από 2)</vt:lpstr>
      <vt:lpstr>Ο βαθμός κόρου ή κορεσμός (1 από 2)</vt:lpstr>
      <vt:lpstr>Ο βαθμός κόρου ή κορεσμός (2 από 2)</vt:lpstr>
      <vt:lpstr>Η φωτεινότητα ή λαμπρότητα ή ένταση</vt:lpstr>
      <vt:lpstr>Ο χρωματικός χώρος του Munsell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39</cp:revision>
  <dcterms:created xsi:type="dcterms:W3CDTF">2013-03-04T13:35:19Z</dcterms:created>
  <dcterms:modified xsi:type="dcterms:W3CDTF">2015-06-26T11:40:36Z</dcterms:modified>
</cp:coreProperties>
</file>