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 id="2147483696" r:id="rId2"/>
  </p:sldMasterIdLst>
  <p:notesMasterIdLst>
    <p:notesMasterId r:id="rId26"/>
  </p:notesMasterIdLst>
  <p:handoutMasterIdLst>
    <p:handoutMasterId r:id="rId27"/>
  </p:handoutMasterIdLst>
  <p:sldIdLst>
    <p:sldId id="256" r:id="rId3"/>
    <p:sldId id="348" r:id="rId4"/>
    <p:sldId id="364" r:id="rId5"/>
    <p:sldId id="365" r:id="rId6"/>
    <p:sldId id="366" r:id="rId7"/>
    <p:sldId id="367" r:id="rId8"/>
    <p:sldId id="368" r:id="rId9"/>
    <p:sldId id="369" r:id="rId10"/>
    <p:sldId id="370" r:id="rId11"/>
    <p:sldId id="371" r:id="rId12"/>
    <p:sldId id="372" r:id="rId13"/>
    <p:sldId id="373" r:id="rId14"/>
    <p:sldId id="374" r:id="rId15"/>
    <p:sldId id="375" r:id="rId16"/>
    <p:sldId id="376" r:id="rId17"/>
    <p:sldId id="377" r:id="rId18"/>
    <p:sldId id="305" r:id="rId19"/>
    <p:sldId id="306" r:id="rId20"/>
    <p:sldId id="307" r:id="rId21"/>
    <p:sldId id="308" r:id="rId22"/>
    <p:sldId id="309" r:id="rId23"/>
    <p:sldId id="310" r:id="rId24"/>
    <p:sldId id="312" r:id="rId25"/>
  </p:sldIdLst>
  <p:sldSz cx="9144000" cy="6858000" type="screen4x3"/>
  <p:notesSz cx="7104063" cy="10234613"/>
  <p:custDataLst>
    <p:tags r:id="rId28"/>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2"/>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12135" autoAdjust="0"/>
    <p:restoredTop sz="94629" autoAdjust="0"/>
  </p:normalViewPr>
  <p:slideViewPr>
    <p:cSldViewPr>
      <p:cViewPr varScale="1">
        <p:scale>
          <a:sx n="107" d="100"/>
          <a:sy n="107" d="100"/>
        </p:scale>
        <p:origin x="-1638" y="-84"/>
      </p:cViewPr>
      <p:guideLst>
        <p:guide orient="horz" pos="2160"/>
        <p:guide pos="2880"/>
      </p:guideLst>
    </p:cSldViewPr>
  </p:slideViewPr>
  <p:outlineViewPr>
    <p:cViewPr>
      <p:scale>
        <a:sx n="33" d="100"/>
        <a:sy n="33" d="100"/>
      </p:scale>
      <p:origin x="48" y="66"/>
    </p:cViewPr>
  </p:outlineViewPr>
  <p:notesTextViewPr>
    <p:cViewPr>
      <p:scale>
        <a:sx n="100" d="100"/>
        <a:sy n="100" d="100"/>
      </p:scale>
      <p:origin x="0" y="0"/>
    </p:cViewPr>
  </p:notesTextViewPr>
  <p:sorterViewPr>
    <p:cViewPr>
      <p:scale>
        <a:sx n="100" d="100"/>
        <a:sy n="100" d="100"/>
      </p:scale>
      <p:origin x="0" y="10428"/>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ags" Target="tags/tag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handoutMaster" Target="handoutMasters/handout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16/4/2015</a:t>
            </a:fld>
            <a:endParaRPr lang="el-GR"/>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16/4/2015</a:t>
            </a:fld>
            <a:endParaRPr lang="el-GR"/>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a:p>
        </p:txBody>
      </p:sp>
    </p:spTree>
    <p:extLst>
      <p:ext uri="{BB962C8B-B14F-4D97-AF65-F5344CB8AC3E}">
        <p14:creationId xmlns:p14="http://schemas.microsoft.com/office/powerpoint/2010/main" val="39928127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16</a:t>
            </a:fld>
            <a:endParaRPr lang="el-GR"/>
          </a:p>
        </p:txBody>
      </p:sp>
    </p:spTree>
    <p:extLst>
      <p:ext uri="{BB962C8B-B14F-4D97-AF65-F5344CB8AC3E}">
        <p14:creationId xmlns:p14="http://schemas.microsoft.com/office/powerpoint/2010/main" val="3017940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17</a:t>
            </a:fld>
            <a:endParaRPr lang="el-GR"/>
          </a:p>
        </p:txBody>
      </p:sp>
    </p:spTree>
    <p:extLst>
      <p:ext uri="{BB962C8B-B14F-4D97-AF65-F5344CB8AC3E}">
        <p14:creationId xmlns:p14="http://schemas.microsoft.com/office/powerpoint/2010/main" val="27497211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18</a:t>
            </a:fld>
            <a:endParaRPr lang="el-GR"/>
          </a:p>
        </p:txBody>
      </p:sp>
    </p:spTree>
    <p:extLst>
      <p:ext uri="{BB962C8B-B14F-4D97-AF65-F5344CB8AC3E}">
        <p14:creationId xmlns:p14="http://schemas.microsoft.com/office/powerpoint/2010/main" val="15375097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19</a:t>
            </a:fld>
            <a:endParaRPr lang="el-GR"/>
          </a:p>
        </p:txBody>
      </p:sp>
    </p:spTree>
    <p:extLst>
      <p:ext uri="{BB962C8B-B14F-4D97-AF65-F5344CB8AC3E}">
        <p14:creationId xmlns:p14="http://schemas.microsoft.com/office/powerpoint/2010/main" val="33101659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a:p>
        </p:txBody>
      </p:sp>
      <p:sp>
        <p:nvSpPr>
          <p:cNvPr id="4" name="Slide Number Placeholder 3"/>
          <p:cNvSpPr>
            <a:spLocks noGrp="1"/>
          </p:cNvSpPr>
          <p:nvPr>
            <p:ph type="sldNum" sz="quarter" idx="10"/>
          </p:nvPr>
        </p:nvSpPr>
        <p:spPr/>
        <p:txBody>
          <a:bodyPr/>
          <a:lstStyle/>
          <a:p>
            <a:fld id="{EBA60D4E-153C-481E-9C52-31B1E4926C1F}" type="slidenum">
              <a:rPr lang="el-GR" smtClean="0"/>
              <a:t>21</a:t>
            </a:fld>
            <a:endParaRPr lang="el-GR"/>
          </a:p>
        </p:txBody>
      </p:sp>
    </p:spTree>
    <p:extLst>
      <p:ext uri="{BB962C8B-B14F-4D97-AF65-F5344CB8AC3E}">
        <p14:creationId xmlns:p14="http://schemas.microsoft.com/office/powerpoint/2010/main" val="407537072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t>22</a:t>
            </a:fld>
            <a:endParaRPr lang="el-GR"/>
          </a:p>
        </p:txBody>
      </p:sp>
    </p:spTree>
    <p:extLst>
      <p:ext uri="{BB962C8B-B14F-4D97-AF65-F5344CB8AC3E}">
        <p14:creationId xmlns:p14="http://schemas.microsoft.com/office/powerpoint/2010/main" val="24459846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l-GR" smtClean="0"/>
              <a:t>Στυλ κύριου τίτλου</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smtClean="0"/>
              <a:t>Στυλ κύριου υπότιτλου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l-GR" smtClean="0"/>
              <a:t>Στυλ κύριου τίτλου</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685800" y="2130425"/>
            <a:ext cx="7772400" cy="1470025"/>
          </a:xfrm>
        </p:spPr>
        <p:txBody>
          <a:bodyPr/>
          <a:lstStyle>
            <a:lvl1pPr algn="ctr">
              <a:defRPr>
                <a:latin typeface="Verdana" pitchFamily="34" charset="0"/>
              </a:defRPr>
            </a:lvl1pPr>
          </a:lstStyle>
          <a:p>
            <a:endParaRPr lang="en-GB"/>
          </a:p>
        </p:txBody>
      </p:sp>
      <p:sp>
        <p:nvSpPr>
          <p:cNvPr id="4099"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endParaRPr lang="en-GB"/>
          </a:p>
        </p:txBody>
      </p:sp>
      <p:sp>
        <p:nvSpPr>
          <p:cNvPr id="4" name="Rectangle 4"/>
          <p:cNvSpPr>
            <a:spLocks noGrp="1" noChangeArrowheads="1"/>
          </p:cNvSpPr>
          <p:nvPr>
            <p:ph type="dt" sz="half" idx="10"/>
          </p:nvPr>
        </p:nvSpPr>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xfrm>
            <a:off x="6553200" y="6245225"/>
            <a:ext cx="2133600" cy="476250"/>
          </a:xfrm>
        </p:spPr>
        <p:txBody>
          <a:bodyPr/>
          <a:lstStyle>
            <a:lvl1pPr>
              <a:defRPr/>
            </a:lvl1pPr>
          </a:lstStyle>
          <a:p>
            <a:fld id="{FF2DDF39-B344-4D87-8993-1FC083A84DE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2271984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188640"/>
            <a:ext cx="9144000" cy="864096"/>
          </a:xfrm>
          <a:solidFill>
            <a:schemeClr val="bg1"/>
          </a:solidFill>
        </p:spPr>
        <p:txBody>
          <a:bodyPr/>
          <a:lstStyle>
            <a:lvl1pPr algn="ctr">
              <a:defRPr sz="3200" b="1">
                <a:solidFill>
                  <a:srgbClr val="004A82"/>
                </a:solidFill>
                <a:latin typeface="Calibri" panose="020F0502020204030204" pitchFamily="34" charset="0"/>
              </a:defRPr>
            </a:lvl1pPr>
          </a:lstStyle>
          <a:p>
            <a:r>
              <a:rPr lang="en-US" dirty="0" smtClean="0"/>
              <a:t>Click to edit Master title style</a:t>
            </a:r>
            <a:endParaRPr lang="el-GR" dirty="0"/>
          </a:p>
        </p:txBody>
      </p:sp>
      <p:sp>
        <p:nvSpPr>
          <p:cNvPr id="3" name="Content Placeholder 2"/>
          <p:cNvSpPr>
            <a:spLocks noGrp="1"/>
          </p:cNvSpPr>
          <p:nvPr>
            <p:ph idx="1"/>
          </p:nvPr>
        </p:nvSpPr>
        <p:spPr>
          <a:xfrm>
            <a:off x="323528" y="1268412"/>
            <a:ext cx="8352928" cy="5184924"/>
          </a:xfrm>
        </p:spPr>
        <p:txBody>
          <a:bodyPr/>
          <a:lstStyle>
            <a:lvl1pPr marL="342900" indent="-342900">
              <a:lnSpc>
                <a:spcPct val="110000"/>
              </a:lnSpc>
              <a:spcBef>
                <a:spcPts val="900"/>
              </a:spcBef>
              <a:buFont typeface="Wingdings" panose="05000000000000000000" pitchFamily="2" charset="2"/>
              <a:buChar char="v"/>
              <a:defRPr sz="2200">
                <a:latin typeface="Calibri" panose="020F0502020204030204" pitchFamily="34" charset="0"/>
              </a:defRPr>
            </a:lvl1pPr>
            <a:lvl2pPr marL="742950" indent="-285750">
              <a:lnSpc>
                <a:spcPct val="110000"/>
              </a:lnSpc>
              <a:spcBef>
                <a:spcPts val="900"/>
              </a:spcBef>
              <a:buFont typeface="Courier New" panose="02070309020205020404" pitchFamily="49" charset="0"/>
              <a:buChar char="o"/>
              <a:defRPr sz="2200">
                <a:latin typeface="Calibri" panose="020F0502020204030204" pitchFamily="34" charset="0"/>
              </a:defRPr>
            </a:lvl2pPr>
            <a:lvl3pPr>
              <a:lnSpc>
                <a:spcPct val="110000"/>
              </a:lnSpc>
              <a:spcBef>
                <a:spcPts val="900"/>
              </a:spcBef>
              <a:defRPr sz="2200">
                <a:latin typeface="Calibri" panose="020F0502020204030204" pitchFamily="34" charset="0"/>
              </a:defRPr>
            </a:lvl3pPr>
            <a:lvl4pPr>
              <a:lnSpc>
                <a:spcPct val="110000"/>
              </a:lnSpc>
              <a:spcBef>
                <a:spcPts val="900"/>
              </a:spcBef>
              <a:defRPr sz="2200">
                <a:latin typeface="Calibri" panose="020F0502020204030204" pitchFamily="34" charset="0"/>
              </a:defRPr>
            </a:lvl4pPr>
            <a:lvl5pPr>
              <a:lnSpc>
                <a:spcPct val="110000"/>
              </a:lnSpc>
              <a:spcBef>
                <a:spcPts val="900"/>
              </a:spcBef>
              <a:defRPr sz="2200">
                <a:latin typeface="Calibri" panose="020F0502020204030204"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l-GR"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9A4E1628-C28E-42FF-9E0B-4B613A76FD8F}"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34559496"/>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69083683-DB08-450B-9640-F5753097ED3A}"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1098362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11160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84713" y="1268413"/>
            <a:ext cx="3416300" cy="48577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537D370A-D5DB-4EAD-887E-39E5E43B9260}"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664485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6"/>
          <p:cNvSpPr>
            <a:spLocks noGrp="1" noChangeArrowheads="1"/>
          </p:cNvSpPr>
          <p:nvPr>
            <p:ph type="sldNum" sz="quarter" idx="11"/>
          </p:nvPr>
        </p:nvSpPr>
        <p:spPr>
          <a:ln/>
        </p:spPr>
        <p:txBody>
          <a:bodyPr/>
          <a:lstStyle>
            <a:lvl1pPr>
              <a:defRPr/>
            </a:lvl1pPr>
          </a:lstStyle>
          <a:p>
            <a:fld id="{4A86CF14-207A-43CD-99F9-EFC93A33334E}"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39492707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1"/>
          </p:nvPr>
        </p:nvSpPr>
        <p:spPr>
          <a:ln/>
        </p:spPr>
        <p:txBody>
          <a:bodyPr/>
          <a:lstStyle>
            <a:lvl1pPr>
              <a:defRPr/>
            </a:lvl1pPr>
          </a:lstStyle>
          <a:p>
            <a:fld id="{2A97B9DE-3650-417A-8AF7-1C928A761C88}"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2754400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6"/>
          <p:cNvSpPr>
            <a:spLocks noGrp="1" noChangeArrowheads="1"/>
          </p:cNvSpPr>
          <p:nvPr>
            <p:ph type="sldNum" sz="quarter" idx="11"/>
          </p:nvPr>
        </p:nvSpPr>
        <p:spPr>
          <a:ln/>
        </p:spPr>
        <p:txBody>
          <a:bodyPr/>
          <a:lstStyle>
            <a:lvl1pPr>
              <a:defRPr/>
            </a:lvl1pPr>
          </a:lstStyle>
          <a:p>
            <a:fld id="{9A1D8761-F5A4-4780-A906-4F960C1BA53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205047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6A5B3F9D-2268-4259-824F-D28105C5FCC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71218369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1"/>
          </p:nvPr>
        </p:nvSpPr>
        <p:spPr>
          <a:ln/>
        </p:spPr>
        <p:txBody>
          <a:bodyPr/>
          <a:lstStyle>
            <a:lvl1pPr>
              <a:defRPr/>
            </a:lvl1pPr>
          </a:lstStyle>
          <a:p>
            <a:fld id="{7FC58CD8-2CDE-4A42-90EE-B1CED75C3F83}"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257173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dirty="0"/>
          </a:p>
        </p:txBody>
      </p:sp>
      <p:sp>
        <p:nvSpPr>
          <p:cNvPr id="3" name="Content Placeholder 2"/>
          <p:cNvSpPr>
            <a:spLocks noGrp="1"/>
          </p:cNvSpPr>
          <p:nvPr>
            <p:ph idx="1"/>
          </p:nvPr>
        </p:nvSpPr>
        <p:spPr/>
        <p:txBody>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374C7296-BD6F-43B7-964E-DD01976F8C89}"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1763019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4763" y="274638"/>
            <a:ext cx="174625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1116013" y="274638"/>
            <a:ext cx="508635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1"/>
          </p:nvPr>
        </p:nvSpPr>
        <p:spPr>
          <a:ln/>
        </p:spPr>
        <p:txBody>
          <a:bodyPr/>
          <a:lstStyle>
            <a:lvl1pPr>
              <a:defRPr/>
            </a:lvl1pPr>
          </a:lstStyle>
          <a:p>
            <a:fld id="{7052186D-FEA1-445A-9DE6-007C518509D5}" type="slidenum">
              <a:rPr lang="en-US" altLang="el-GR">
                <a:solidFill>
                  <a:srgbClr val="000000"/>
                </a:solidFill>
              </a:rPr>
              <a:pPr/>
              <a:t>‹#›</a:t>
            </a:fld>
            <a:endParaRPr lang="en-US" altLang="el-GR">
              <a:solidFill>
                <a:srgbClr val="000000"/>
              </a:solidFill>
            </a:endParaRPr>
          </a:p>
        </p:txBody>
      </p:sp>
    </p:spTree>
    <p:extLst>
      <p:ext uri="{BB962C8B-B14F-4D97-AF65-F5344CB8AC3E}">
        <p14:creationId xmlns:p14="http://schemas.microsoft.com/office/powerpoint/2010/main" val="34975381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l-GR" smtClean="0"/>
              <a:t>Στυλ κύριου τίτλου</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smtClean="0"/>
              <a:t>Στυλ υποδείγματος κειμένου</a:t>
            </a: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smtClean="0"/>
              <a:t>Στυλ κύριου τίτλου</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Date Placeholder 6"/>
          <p:cNvSpPr>
            <a:spLocks noGrp="1"/>
          </p:cNvSpPr>
          <p:nvPr>
            <p:ph type="dt" sz="half" idx="10"/>
          </p:nvPr>
        </p:nvSpPr>
        <p:spPr/>
        <p:txBody>
          <a:bodyPr/>
          <a:lstStyle/>
          <a:p>
            <a:pPr>
              <a:defRPr/>
            </a:pPr>
            <a:endParaRPr lang="el-GR"/>
          </a:p>
        </p:txBody>
      </p:sp>
      <p:sp>
        <p:nvSpPr>
          <p:cNvPr id="8" name="Footer Placeholder 7"/>
          <p:cNvSpPr>
            <a:spLocks noGrp="1"/>
          </p:cNvSpPr>
          <p:nvPr>
            <p:ph type="ftr" sz="quarter" idx="11"/>
          </p:nvPr>
        </p:nvSpPr>
        <p:spPr/>
        <p:txBody>
          <a:bodyPr/>
          <a:lstStyle/>
          <a:p>
            <a:pPr>
              <a:defRPr/>
            </a:pPr>
            <a:endParaRPr lang="el-GR"/>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l-GR" smtClean="0"/>
              <a:t>Στυλ κύριου τίτλου</a:t>
            </a:r>
            <a:endParaRPr lang="el-GR" dirty="0"/>
          </a:p>
        </p:txBody>
      </p:sp>
      <p:sp>
        <p:nvSpPr>
          <p:cNvPr id="3" name="Date Placeholder 2"/>
          <p:cNvSpPr>
            <a:spLocks noGrp="1"/>
          </p:cNvSpPr>
          <p:nvPr>
            <p:ph type="dt" sz="half" idx="10"/>
          </p:nvPr>
        </p:nvSpPr>
        <p:spPr/>
        <p:txBody>
          <a:bodyPr/>
          <a:lstStyle/>
          <a:p>
            <a:pPr>
              <a:defRPr/>
            </a:pPr>
            <a:endParaRPr lang="el-GR"/>
          </a:p>
        </p:txBody>
      </p:sp>
      <p:sp>
        <p:nvSpPr>
          <p:cNvPr id="4" name="Footer Placeholder 3"/>
          <p:cNvSpPr>
            <a:spLocks noGrp="1"/>
          </p:cNvSpPr>
          <p:nvPr>
            <p:ph type="ftr" sz="quarter" idx="11"/>
          </p:nvPr>
        </p:nvSpPr>
        <p:spPr/>
        <p:txBody>
          <a:bodyPr/>
          <a:lstStyle/>
          <a:p>
            <a:pPr>
              <a:defRPr/>
            </a:pPr>
            <a:endParaRPr lang="el-GR"/>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l-GR" smtClean="0"/>
              <a:t>Στυλ κύριου τίτλου</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l-GR" smtClean="0"/>
              <a:t>Στυλ κύριου τίτλου</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l-GR" smtClean="0"/>
              <a:t>Κάντε κλικ στο εικονίδιο για να προσθέσετε μια εικόνα</a:t>
            </a:r>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Στυλ υποδείγματος κειμένου</a:t>
            </a:r>
          </a:p>
        </p:txBody>
      </p:sp>
      <p:sp>
        <p:nvSpPr>
          <p:cNvPr id="5" name="Date Placeholder 4"/>
          <p:cNvSpPr>
            <a:spLocks noGrp="1"/>
          </p:cNvSpPr>
          <p:nvPr>
            <p:ph type="dt" sz="half" idx="10"/>
          </p:nvPr>
        </p:nvSpPr>
        <p:spPr/>
        <p:txBody>
          <a:bodyPr/>
          <a:lstStyle/>
          <a:p>
            <a:pPr>
              <a:defRPr/>
            </a:pPr>
            <a:endParaRPr lang="el-GR"/>
          </a:p>
        </p:txBody>
      </p:sp>
      <p:sp>
        <p:nvSpPr>
          <p:cNvPr id="6" name="Footer Placeholder 5"/>
          <p:cNvSpPr>
            <a:spLocks noGrp="1"/>
          </p:cNvSpPr>
          <p:nvPr>
            <p:ph type="ftr" sz="quarter" idx="11"/>
          </p:nvPr>
        </p:nvSpPr>
        <p:spPr/>
        <p:txBody>
          <a:bodyPr/>
          <a:lstStyle/>
          <a:p>
            <a:pPr>
              <a:defRPr/>
            </a:pPr>
            <a:endParaRPr lang="el-GR"/>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l-GR" smtClean="0"/>
              <a:t>Στυλ κύριου τίτλου</a:t>
            </a:r>
            <a:endParaRPr lang="el-GR"/>
          </a:p>
        </p:txBody>
      </p:sp>
      <p:sp>
        <p:nvSpPr>
          <p:cNvPr id="3" name="Vertical Text Placeholder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Date Placeholder 3"/>
          <p:cNvSpPr>
            <a:spLocks noGrp="1"/>
          </p:cNvSpPr>
          <p:nvPr>
            <p:ph type="dt" sz="half" idx="10"/>
          </p:nvPr>
        </p:nvSpPr>
        <p:spPr/>
        <p:txBody>
          <a:bodyPr/>
          <a:lstStyle/>
          <a:p>
            <a:pPr>
              <a:defRPr/>
            </a:pPr>
            <a:endParaRPr lang="el-GR"/>
          </a:p>
        </p:txBody>
      </p:sp>
      <p:sp>
        <p:nvSpPr>
          <p:cNvPr id="5" name="Footer Placeholder 4"/>
          <p:cNvSpPr>
            <a:spLocks noGrp="1"/>
          </p:cNvSpPr>
          <p:nvPr>
            <p:ph type="ftr" sz="quarter" idx="11"/>
          </p:nvPr>
        </p:nvSpPr>
        <p:spPr/>
        <p:txBody>
          <a:bodyPr/>
          <a:lstStyle/>
          <a:p>
            <a:pPr>
              <a:defRPr/>
            </a:pPr>
            <a:endParaRPr lang="el-GR"/>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l-GR" smtClean="0"/>
              <a:t>Στυλ κύριου τίτλου</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116013" y="274638"/>
            <a:ext cx="6985000" cy="77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l-GR" smtClean="0"/>
              <a:t>Click to edit Master title style</a:t>
            </a:r>
          </a:p>
        </p:txBody>
      </p:sp>
      <p:sp>
        <p:nvSpPr>
          <p:cNvPr id="1027" name="Rectangle 3"/>
          <p:cNvSpPr>
            <a:spLocks noGrp="1" noChangeArrowheads="1"/>
          </p:cNvSpPr>
          <p:nvPr>
            <p:ph type="body" idx="1"/>
          </p:nvPr>
        </p:nvSpPr>
        <p:spPr bwMode="auto">
          <a:xfrm>
            <a:off x="1116013" y="1268413"/>
            <a:ext cx="6985000" cy="485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l-GR" smtClean="0"/>
              <a:t>Click to edit Master text styles</a:t>
            </a:r>
          </a:p>
          <a:p>
            <a:pPr lvl="1"/>
            <a:r>
              <a:rPr lang="en-US" altLang="el-GR" smtClean="0"/>
              <a:t>Second level</a:t>
            </a:r>
          </a:p>
          <a:p>
            <a:pPr lvl="2"/>
            <a:r>
              <a:rPr lang="en-US" altLang="el-GR" smtClean="0"/>
              <a:t>Third level</a:t>
            </a:r>
          </a:p>
          <a:p>
            <a:pPr lvl="3"/>
            <a:r>
              <a:rPr lang="en-US" altLang="el-GR" smtClean="0"/>
              <a:t>Fourth level</a:t>
            </a:r>
          </a:p>
          <a:p>
            <a:pPr lvl="4"/>
            <a:r>
              <a:rPr lang="en-US" altLang="el-GR"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b="0">
                <a:latin typeface="Arial" charset="0"/>
                <a:ea typeface="+mn-ea"/>
                <a:cs typeface="+mn-cs"/>
              </a:defRPr>
            </a:lvl1pPr>
          </a:lstStyle>
          <a:p>
            <a:pPr>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410325"/>
            <a:ext cx="2133600" cy="2587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a:lvl1pPr>
          </a:lstStyle>
          <a:p>
            <a:fld id="{0339BF04-3AA5-47CD-BA32-11F46FEEF48B}" type="slidenum">
              <a:rPr lang="en-US" altLang="el-GR" smtClean="0">
                <a:solidFill>
                  <a:srgbClr val="000000"/>
                </a:solidFill>
                <a:latin typeface="Arial" pitchFamily="34" charset="0"/>
                <a:ea typeface="ＭＳ Ｐゴシック" pitchFamily="34" charset="-128"/>
              </a:rPr>
              <a:pPr/>
              <a:t>‹#›</a:t>
            </a:fld>
            <a:endParaRPr lang="en-US" altLang="el-GR" smtClean="0">
              <a:solidFill>
                <a:srgbClr val="000000"/>
              </a:solidFill>
              <a:latin typeface="Arial" pitchFamily="34" charset="0"/>
              <a:ea typeface="ＭＳ Ｐゴシック" pitchFamily="34" charset="-128"/>
            </a:endParaRPr>
          </a:p>
        </p:txBody>
      </p:sp>
      <p:sp>
        <p:nvSpPr>
          <p:cNvPr id="2" name="Line 8"/>
          <p:cNvSpPr>
            <a:spLocks noChangeShapeType="1"/>
          </p:cNvSpPr>
          <p:nvPr userDrawn="1"/>
        </p:nvSpPr>
        <p:spPr bwMode="auto">
          <a:xfrm>
            <a:off x="34925" y="1125538"/>
            <a:ext cx="9036050" cy="0"/>
          </a:xfrm>
          <a:prstGeom prst="line">
            <a:avLst/>
          </a:prstGeom>
          <a:noFill/>
          <a:ln w="28575">
            <a:solidFill>
              <a:schemeClr val="tx1"/>
            </a:solidFill>
            <a:round/>
            <a:headEnd/>
            <a:tailEnd/>
          </a:ln>
          <a:extLst>
            <a:ext uri="{909E8E84-426E-40DD-AFC4-6F175D3DCCD1}">
              <a14:hiddenFill xmlns:a14="http://schemas.microsoft.com/office/drawing/2010/main">
                <a:noFill/>
              </a14:hiddenFill>
            </a:ext>
          </a:extLst>
        </p:spPr>
        <p:txBody>
          <a:bodyPr/>
          <a:lstStyle/>
          <a:p>
            <a:endParaRPr lang="el-GR" sz="2400" b="1" smtClean="0">
              <a:solidFill>
                <a:srgbClr val="000000"/>
              </a:solidFill>
              <a:latin typeface="Arial" pitchFamily="34" charset="0"/>
              <a:ea typeface="ＭＳ Ｐゴシック" pitchFamily="34" charset="-128"/>
            </a:endParaRPr>
          </a:p>
        </p:txBody>
      </p:sp>
      <p:sp>
        <p:nvSpPr>
          <p:cNvPr id="1031" name="Rectangle 9"/>
          <p:cNvSpPr>
            <a:spLocks noChangeArrowheads="1"/>
          </p:cNvSpPr>
          <p:nvPr userDrawn="1"/>
        </p:nvSpPr>
        <p:spPr bwMode="auto">
          <a:xfrm>
            <a:off x="0" y="-26988"/>
            <a:ext cx="9144000" cy="288926"/>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
        <p:nvSpPr>
          <p:cNvPr id="1032" name="Rectangle 10"/>
          <p:cNvSpPr>
            <a:spLocks noChangeArrowheads="1"/>
          </p:cNvSpPr>
          <p:nvPr userDrawn="1"/>
        </p:nvSpPr>
        <p:spPr bwMode="auto">
          <a:xfrm>
            <a:off x="-36513" y="6742113"/>
            <a:ext cx="9180513" cy="115887"/>
          </a:xfrm>
          <a:prstGeom prst="rect">
            <a:avLst/>
          </a:prstGeom>
          <a:solidFill>
            <a:schemeClr val="accent1"/>
          </a:solidFill>
          <a:ln w="9525">
            <a:solidFill>
              <a:schemeClr val="accent1"/>
            </a:solidFill>
            <a:miter lim="800000"/>
            <a:headEnd/>
            <a:tailEnd/>
          </a:ln>
        </p:spPr>
        <p:txBody>
          <a:bodyPr wrap="none" anchor="ctr"/>
          <a:lstStyle>
            <a:lvl1pPr eaLnBrk="0" hangingPunct="0">
              <a:defRPr sz="2400" b="1">
                <a:solidFill>
                  <a:schemeClr val="tx1"/>
                </a:solidFill>
                <a:latin typeface="Arial" pitchFamily="34" charset="0"/>
                <a:ea typeface="ＭＳ Ｐゴシック" pitchFamily="34" charset="-128"/>
              </a:defRPr>
            </a:lvl1pPr>
            <a:lvl2pPr marL="742950" indent="-285750" eaLnBrk="0" hangingPunct="0">
              <a:defRPr sz="2400" b="1">
                <a:solidFill>
                  <a:schemeClr val="tx1"/>
                </a:solidFill>
                <a:latin typeface="Arial" pitchFamily="34" charset="0"/>
                <a:ea typeface="ＭＳ Ｐゴシック" pitchFamily="34" charset="-128"/>
              </a:defRPr>
            </a:lvl2pPr>
            <a:lvl3pPr marL="1143000" indent="-228600" eaLnBrk="0" hangingPunct="0">
              <a:defRPr sz="2400" b="1">
                <a:solidFill>
                  <a:schemeClr val="tx1"/>
                </a:solidFill>
                <a:latin typeface="Arial" pitchFamily="34" charset="0"/>
                <a:ea typeface="ＭＳ Ｐゴシック" pitchFamily="34" charset="-128"/>
              </a:defRPr>
            </a:lvl3pPr>
            <a:lvl4pPr marL="1600200" indent="-228600" eaLnBrk="0" hangingPunct="0">
              <a:defRPr sz="2400" b="1">
                <a:solidFill>
                  <a:schemeClr val="tx1"/>
                </a:solidFill>
                <a:latin typeface="Arial" pitchFamily="34" charset="0"/>
                <a:ea typeface="ＭＳ Ｐゴシック" pitchFamily="34" charset="-128"/>
              </a:defRPr>
            </a:lvl4pPr>
            <a:lvl5pPr marL="2057400" indent="-228600" eaLnBrk="0" hangingPunct="0">
              <a:defRPr sz="2400" b="1">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b="1">
                <a:solidFill>
                  <a:schemeClr val="tx1"/>
                </a:solidFill>
                <a:latin typeface="Arial" pitchFamily="34" charset="0"/>
                <a:ea typeface="ＭＳ Ｐゴシック" pitchFamily="34" charset="-128"/>
              </a:defRPr>
            </a:lvl9pPr>
          </a:lstStyle>
          <a:p>
            <a:pPr eaLnBrk="1" hangingPunct="1"/>
            <a:endParaRPr lang="el-GR" altLang="el-GR" smtClean="0">
              <a:solidFill>
                <a:srgbClr val="000000"/>
              </a:solidFill>
            </a:endParaRPr>
          </a:p>
        </p:txBody>
      </p:sp>
    </p:spTree>
    <p:extLst>
      <p:ext uri="{BB962C8B-B14F-4D97-AF65-F5344CB8AC3E}">
        <p14:creationId xmlns:p14="http://schemas.microsoft.com/office/powerpoint/2010/main" val="26873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iming>
    <p:tnLst>
      <p:par>
        <p:cTn id="1" dur="indefinite" restart="never" nodeType="tmRoot"/>
      </p:par>
    </p:tnLst>
  </p:timing>
  <p:hf hdr="0" ftr="0" dt="0"/>
  <p:txStyles>
    <p:titleStyle>
      <a:lvl1pPr algn="l" rtl="0" eaLnBrk="0" fontAlgn="base" hangingPunct="0">
        <a:spcBef>
          <a:spcPct val="0"/>
        </a:spcBef>
        <a:spcAft>
          <a:spcPct val="0"/>
        </a:spcAft>
        <a:defRPr sz="28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2pPr>
      <a:lvl3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3pPr>
      <a:lvl4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4pPr>
      <a:lvl5pPr algn="l" rtl="0" eaLnBrk="0" fontAlgn="base" hangingPunct="0">
        <a:spcBef>
          <a:spcPct val="0"/>
        </a:spcBef>
        <a:spcAft>
          <a:spcPct val="0"/>
        </a:spcAft>
        <a:defRPr sz="2800">
          <a:solidFill>
            <a:schemeClr val="tx2"/>
          </a:solidFill>
          <a:latin typeface="Arial" charset="0"/>
          <a:ea typeface="ＭＳ Ｐゴシック" charset="0"/>
          <a:cs typeface="ＭＳ Ｐゴシック" charset="0"/>
        </a:defRPr>
      </a:lvl5pPr>
      <a:lvl6pPr marL="457200" algn="l" rtl="0" fontAlgn="base">
        <a:spcBef>
          <a:spcPct val="0"/>
        </a:spcBef>
        <a:spcAft>
          <a:spcPct val="0"/>
        </a:spcAft>
        <a:defRPr sz="2800">
          <a:solidFill>
            <a:schemeClr val="tx2"/>
          </a:solidFill>
          <a:latin typeface="Arial" charset="0"/>
        </a:defRPr>
      </a:lvl6pPr>
      <a:lvl7pPr marL="914400" algn="l" rtl="0" fontAlgn="base">
        <a:spcBef>
          <a:spcPct val="0"/>
        </a:spcBef>
        <a:spcAft>
          <a:spcPct val="0"/>
        </a:spcAft>
        <a:defRPr sz="2800">
          <a:solidFill>
            <a:schemeClr val="tx2"/>
          </a:solidFill>
          <a:latin typeface="Arial" charset="0"/>
        </a:defRPr>
      </a:lvl7pPr>
      <a:lvl8pPr marL="1371600" algn="l" rtl="0" fontAlgn="base">
        <a:spcBef>
          <a:spcPct val="0"/>
        </a:spcBef>
        <a:spcAft>
          <a:spcPct val="0"/>
        </a:spcAft>
        <a:defRPr sz="2800">
          <a:solidFill>
            <a:schemeClr val="tx2"/>
          </a:solidFill>
          <a:latin typeface="Arial" charset="0"/>
        </a:defRPr>
      </a:lvl8pPr>
      <a:lvl9pPr marL="1828800" algn="l" rtl="0" fontAlgn="base">
        <a:spcBef>
          <a:spcPct val="0"/>
        </a:spcBef>
        <a:spcAft>
          <a:spcPct val="0"/>
        </a:spcAft>
        <a:defRPr sz="28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ＭＳ Ｐゴシック" charset="0"/>
          <a:cs typeface="ＭＳ Ｐゴシック" charset="0"/>
        </a:defRPr>
      </a:lvl1pPr>
      <a:lvl2pPr marL="742950" indent="-285750" algn="l" rtl="0" eaLnBrk="0" fontAlgn="base" hangingPunct="0">
        <a:spcBef>
          <a:spcPct val="20000"/>
        </a:spcBef>
        <a:spcAft>
          <a:spcPct val="0"/>
        </a:spcAft>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600">
          <a:solidFill>
            <a:schemeClr val="tx1"/>
          </a:solidFill>
          <a:latin typeface="+mn-lt"/>
          <a:ea typeface="ＭＳ Ｐゴシック" charset="0"/>
        </a:defRPr>
      </a:lvl3pPr>
      <a:lvl4pPr marL="1600200" indent="-228600" algn="l" rtl="0" eaLnBrk="0" fontAlgn="base" hangingPunct="0">
        <a:spcBef>
          <a:spcPct val="20000"/>
        </a:spcBef>
        <a:spcAft>
          <a:spcPct val="0"/>
        </a:spcAft>
        <a:buChar char="–"/>
        <a:defRPr sz="1600">
          <a:solidFill>
            <a:schemeClr val="tx1"/>
          </a:solidFill>
          <a:latin typeface="+mn-lt"/>
          <a:ea typeface="ＭＳ Ｐゴシック" charset="0"/>
        </a:defRPr>
      </a:lvl4pPr>
      <a:lvl5pPr marL="2057400" indent="-228600" algn="l" rtl="0" eaLnBrk="0" fontAlgn="base" hangingPunct="0">
        <a:spcBef>
          <a:spcPct val="20000"/>
        </a:spcBef>
        <a:spcAft>
          <a:spcPct val="0"/>
        </a:spcAft>
        <a:buChar char="»"/>
        <a:defRPr sz="1600">
          <a:solidFill>
            <a:schemeClr val="tx1"/>
          </a:solidFill>
          <a:latin typeface="+mn-lt"/>
          <a:ea typeface="ＭＳ Ｐゴシック" charset="0"/>
        </a:defRPr>
      </a:lvl5pPr>
      <a:lvl6pPr marL="2514600" indent="-228600" algn="l" rtl="0" fontAlgn="base">
        <a:spcBef>
          <a:spcPct val="20000"/>
        </a:spcBef>
        <a:spcAft>
          <a:spcPct val="0"/>
        </a:spcAft>
        <a:buChar char="»"/>
        <a:defRPr sz="1600">
          <a:solidFill>
            <a:schemeClr val="tx1"/>
          </a:solidFill>
          <a:latin typeface="+mn-lt"/>
        </a:defRPr>
      </a:lvl6pPr>
      <a:lvl7pPr marL="2971800" indent="-228600" algn="l" rtl="0" fontAlgn="base">
        <a:spcBef>
          <a:spcPct val="20000"/>
        </a:spcBef>
        <a:spcAft>
          <a:spcPct val="0"/>
        </a:spcAft>
        <a:buChar char="»"/>
        <a:defRPr sz="1600">
          <a:solidFill>
            <a:schemeClr val="tx1"/>
          </a:solidFill>
          <a:latin typeface="+mn-lt"/>
        </a:defRPr>
      </a:lvl7pPr>
      <a:lvl8pPr marL="3429000" indent="-228600" algn="l" rtl="0" fontAlgn="base">
        <a:spcBef>
          <a:spcPct val="20000"/>
        </a:spcBef>
        <a:spcAft>
          <a:spcPct val="0"/>
        </a:spcAft>
        <a:buChar char="»"/>
        <a:defRPr sz="1600">
          <a:solidFill>
            <a:schemeClr val="tx1"/>
          </a:solidFill>
          <a:latin typeface="+mn-lt"/>
        </a:defRPr>
      </a:lvl8pPr>
      <a:lvl9pPr marL="3886200" indent="-228600" algn="l" rtl="0" fontAlgn="base">
        <a:spcBef>
          <a:spcPct val="20000"/>
        </a:spcBef>
        <a:spcAft>
          <a:spcPct val="0"/>
        </a:spcAft>
        <a:buChar char="»"/>
        <a:defRPr sz="16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0" y="1340768"/>
            <a:ext cx="9144000" cy="1470025"/>
          </a:xfrm>
        </p:spPr>
        <p:txBody>
          <a:bodyPr>
            <a:normAutofit/>
          </a:bodyPr>
          <a:lstStyle/>
          <a:p>
            <a:pPr lvl="1" algn="ctr"/>
            <a:r>
              <a:rPr lang="el-GR" sz="3600" b="1" dirty="0" smtClean="0">
                <a:solidFill>
                  <a:schemeClr val="tx1"/>
                </a:solidFill>
                <a:latin typeface="+mn-lt"/>
              </a:rPr>
              <a:t>Συνέντευξη</a:t>
            </a:r>
            <a:endParaRPr lang="el-GR" sz="3600"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a:bodyPr>
          <a:lstStyle/>
          <a:p>
            <a:pPr>
              <a:spcBef>
                <a:spcPts val="0"/>
              </a:spcBef>
              <a:spcAft>
                <a:spcPts val="1200"/>
              </a:spcAft>
            </a:pPr>
            <a:r>
              <a:rPr lang="el-GR" sz="2600" b="1" dirty="0" smtClean="0"/>
              <a:t>Ενότητα </a:t>
            </a:r>
            <a:r>
              <a:rPr lang="el-GR" sz="2600" b="1" dirty="0"/>
              <a:t>5</a:t>
            </a:r>
            <a:r>
              <a:rPr lang="el-GR" sz="2600" dirty="0" smtClean="0"/>
              <a:t>:</a:t>
            </a:r>
            <a:r>
              <a:rPr lang="en-US" sz="2600" dirty="0" smtClean="0"/>
              <a:t> </a:t>
            </a:r>
            <a:r>
              <a:rPr lang="el-GR" sz="2800"/>
              <a:t>Δεξιότητες της </a:t>
            </a:r>
            <a:r>
              <a:rPr lang="el-GR" sz="2800" smtClean="0"/>
              <a:t>συνέντευξης</a:t>
            </a:r>
            <a:endParaRPr lang="el-GR" sz="2600" dirty="0" smtClean="0"/>
          </a:p>
          <a:p>
            <a:pPr>
              <a:spcBef>
                <a:spcPts val="0"/>
              </a:spcBef>
              <a:spcAft>
                <a:spcPts val="1200"/>
              </a:spcAft>
            </a:pPr>
            <a:r>
              <a:rPr lang="el-GR" sz="2200" dirty="0" smtClean="0"/>
              <a:t>Δέσποινα </a:t>
            </a:r>
            <a:r>
              <a:rPr lang="el-GR" sz="2200" dirty="0" err="1" smtClean="0"/>
              <a:t>Κομπότη</a:t>
            </a:r>
            <a:endParaRPr lang="el-GR" sz="2200" dirty="0" smtClean="0"/>
          </a:p>
          <a:p>
            <a:pPr>
              <a:spcBef>
                <a:spcPts val="0"/>
              </a:spcBef>
              <a:spcAft>
                <a:spcPts val="1200"/>
              </a:spcAft>
            </a:pPr>
            <a:r>
              <a:rPr lang="el-GR" sz="2200" dirty="0" smtClean="0"/>
              <a:t>Τμήμα Κοινωνικής Εργασίας</a:t>
            </a:r>
            <a:endParaRPr lang="el-GR" sz="2200" dirty="0"/>
          </a:p>
        </p:txBody>
      </p:sp>
      <p:pic>
        <p:nvPicPr>
          <p:cNvPr id="6" name="Picture 5" descr="Λογότυπο έργου Ανοικτών Ακαδημαϊκών Μαθημάτων" title="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027" name="Picture 3" descr="Λογότυπο Τεχνολογικού Ιδρύματος Αθήνας" title="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sp>
        <p:nvSpPr>
          <p:cNvPr id="10" name="Rectangle 9"/>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graphicFrame>
        <p:nvGraphicFramePr>
          <p:cNvPr id="4" name="Table 3"/>
          <p:cNvGraphicFramePr>
            <a:graphicFrameLocks noGrp="1"/>
          </p:cNvGraphicFramePr>
          <p:nvPr>
            <p:extLst>
              <p:ext uri="{D42A27DB-BD31-4B8C-83A1-F6EECF244321}">
                <p14:modId xmlns:p14="http://schemas.microsoft.com/office/powerpoint/2010/main" val="3688144402"/>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2" name="Picture 11"/>
          <p:cNvPicPr/>
          <p:nvPr/>
        </p:nvPicPr>
        <p:blipFill>
          <a:blip r:embed="rId5">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1" name="Picture 2" descr="C:\Users\alex\Desktop\logo.png"/>
          <p:cNvPicPr>
            <a:picLocks noChangeAspect="1" noChangeArrowheads="1"/>
          </p:cNvPicPr>
          <p:nvPr/>
        </p:nvPicPr>
        <p:blipFill rotWithShape="1">
          <a:blip r:embed="rId6">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Ανοιχτή πρόσκληση για </a:t>
            </a:r>
            <a:r>
              <a:rPr lang="el-GR" dirty="0" smtClean="0"/>
              <a:t>συζήτηση </a:t>
            </a:r>
            <a:r>
              <a:rPr lang="el-GR" sz="3000" b="0" dirty="0" smtClean="0"/>
              <a:t>4/5</a:t>
            </a:r>
            <a:endParaRPr lang="el-GR" dirty="0"/>
          </a:p>
        </p:txBody>
      </p:sp>
      <p:sp>
        <p:nvSpPr>
          <p:cNvPr id="3" name="Θέση περιεχομένου 2"/>
          <p:cNvSpPr>
            <a:spLocks noGrp="1"/>
          </p:cNvSpPr>
          <p:nvPr>
            <p:ph idx="1"/>
          </p:nvPr>
        </p:nvSpPr>
        <p:spPr/>
        <p:txBody>
          <a:bodyPr/>
          <a:lstStyle/>
          <a:p>
            <a:r>
              <a:rPr lang="el-GR" dirty="0"/>
              <a:t>Οι ανοικτές προσκλήσεις για συζήτηση είναι πολύ χρήσιμες σε διάφορες </a:t>
            </a:r>
            <a:r>
              <a:rPr lang="el-GR" dirty="0" smtClean="0"/>
              <a:t>περιπτώσεις:</a:t>
            </a:r>
          </a:p>
          <a:p>
            <a:pPr marL="457200" indent="-457200">
              <a:buFont typeface="+mj-lt"/>
              <a:buAutoNum type="arabicPeriod" startAt="4"/>
            </a:pPr>
            <a:r>
              <a:rPr lang="el-GR" b="1" dirty="0" smtClean="0"/>
              <a:t>Βοηθούν </a:t>
            </a:r>
            <a:r>
              <a:rPr lang="el-GR" b="1" dirty="0"/>
              <a:t>στη συγκέντρωση της προσοχής του πελάτη στα συναισθήματά του</a:t>
            </a:r>
            <a:r>
              <a:rPr lang="el-GR" dirty="0"/>
              <a:t>:  Πως αισθανθήκατε όταν έγινε </a:t>
            </a:r>
            <a:r>
              <a:rPr lang="el-GR" dirty="0" smtClean="0"/>
              <a:t>..;», </a:t>
            </a:r>
            <a:r>
              <a:rPr lang="el-GR" dirty="0"/>
              <a:t>Τι αισθάνεστε όταν μου λέτε</a:t>
            </a:r>
            <a:r>
              <a:rPr lang="el-GR" dirty="0" smtClean="0"/>
              <a:t>…;»</a:t>
            </a:r>
            <a:endParaRPr lang="el-GR" dirty="0"/>
          </a:p>
          <a:p>
            <a:pPr marL="400050" lvl="1" indent="0">
              <a:buNone/>
            </a:pPr>
            <a:r>
              <a:rPr lang="el-GR" dirty="0"/>
              <a:t>Ερωτήσεις που αρχίζουν με το </a:t>
            </a:r>
            <a:r>
              <a:rPr lang="el-GR" b="1" dirty="0"/>
              <a:t>«Τι» </a:t>
            </a:r>
            <a:r>
              <a:rPr lang="el-GR" dirty="0"/>
              <a:t>οδηγούν το άτομο να μιλήσει για γεγονότα και λεπτομέρειες μιας κατάστασης.</a:t>
            </a:r>
          </a:p>
          <a:p>
            <a:pPr marL="400050" lvl="1" indent="0">
              <a:buNone/>
            </a:pPr>
            <a:r>
              <a:rPr lang="el-GR" dirty="0"/>
              <a:t> Ερωτήσεις που αρχίζουν με </a:t>
            </a:r>
            <a:r>
              <a:rPr lang="el-GR" b="1" dirty="0"/>
              <a:t>«Πως» </a:t>
            </a:r>
            <a:r>
              <a:rPr lang="el-GR" dirty="0"/>
              <a:t>συχνά οδηγούν τον ερωτώμενο  να μιλήσει για την πορεία και τη σειρά, τη διαδοχή των συναισθημάτων του (πως έγινε </a:t>
            </a:r>
            <a:r>
              <a:rPr lang="el-GR" dirty="0" smtClean="0"/>
              <a:t>αυτό;, </a:t>
            </a:r>
            <a:r>
              <a:rPr lang="el-GR" dirty="0"/>
              <a:t>πως αισθάνεστε </a:t>
            </a:r>
            <a:r>
              <a:rPr lang="el-GR" dirty="0" err="1" smtClean="0"/>
              <a:t>γι’αυτό</a:t>
            </a:r>
            <a:r>
              <a:rPr lang="el-GR" dirty="0" smtClean="0"/>
              <a:t>;). </a:t>
            </a:r>
            <a:endParaRPr lang="el-GR" dirty="0"/>
          </a:p>
          <a:p>
            <a:pPr marL="400050" lvl="1" indent="0">
              <a:buNone/>
            </a:pPr>
            <a:r>
              <a:rPr lang="el-GR" dirty="0"/>
              <a:t>Ερωτήσεις που αρχίζουν με </a:t>
            </a:r>
            <a:r>
              <a:rPr lang="el-GR" b="1" dirty="0"/>
              <a:t>«Θα» </a:t>
            </a:r>
            <a:r>
              <a:rPr lang="el-GR" dirty="0"/>
              <a:t>τείνουν να είναι πάρα πολύ ανοικτές (θα μπορούσατε να μου πείτε </a:t>
            </a:r>
            <a:r>
              <a:rPr lang="el-GR" dirty="0" smtClean="0"/>
              <a:t>περισσότερα;) </a:t>
            </a:r>
            <a:r>
              <a:rPr lang="el-GR" dirty="0"/>
              <a:t>και λιγότερο καθοδηγητικές.</a:t>
            </a:r>
          </a:p>
          <a:p>
            <a:pPr marL="857250" lvl="1" indent="-457200">
              <a:buFont typeface="+mj-lt"/>
              <a:buAutoNum type="arabicPeriod" startAt="4"/>
            </a:pPr>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9</a:t>
            </a:fld>
            <a:endParaRPr lang="en-US" altLang="el-GR">
              <a:solidFill>
                <a:srgbClr val="000000"/>
              </a:solidFill>
            </a:endParaRPr>
          </a:p>
        </p:txBody>
      </p:sp>
    </p:spTree>
    <p:extLst>
      <p:ext uri="{BB962C8B-B14F-4D97-AF65-F5344CB8AC3E}">
        <p14:creationId xmlns:p14="http://schemas.microsoft.com/office/powerpoint/2010/main" val="25991242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Ανοιχτή πρόσκληση για </a:t>
            </a:r>
            <a:r>
              <a:rPr lang="el-GR" dirty="0" smtClean="0"/>
              <a:t>συζήτηση </a:t>
            </a:r>
            <a:r>
              <a:rPr lang="el-GR" sz="3000" b="0" dirty="0" smtClean="0"/>
              <a:t>5/5</a:t>
            </a:r>
            <a:endParaRPr lang="el-GR" dirty="0"/>
          </a:p>
        </p:txBody>
      </p:sp>
      <p:sp>
        <p:nvSpPr>
          <p:cNvPr id="3" name="Θέση περιεχομένου 2"/>
          <p:cNvSpPr>
            <a:spLocks noGrp="1"/>
          </p:cNvSpPr>
          <p:nvPr>
            <p:ph idx="1"/>
          </p:nvPr>
        </p:nvSpPr>
        <p:spPr/>
        <p:txBody>
          <a:bodyPr/>
          <a:lstStyle/>
          <a:p>
            <a:pPr marL="0" indent="0">
              <a:buNone/>
            </a:pPr>
            <a:r>
              <a:rPr lang="el-GR" dirty="0"/>
              <a:t>Οι ερωτήσεις που αρχίζουν με </a:t>
            </a:r>
            <a:r>
              <a:rPr lang="el-GR" b="1" dirty="0"/>
              <a:t>«Γιατί» </a:t>
            </a:r>
            <a:r>
              <a:rPr lang="el-GR" dirty="0"/>
              <a:t>συχνά μοιάζουν να βάζουν τον πελάτη στο στόχαστρο, είναι επίσης δύσκολο να απαντηθούν γιατί δεν γνωρίζουμε πάντα το «γιατί».</a:t>
            </a:r>
          </a:p>
          <a:p>
            <a:pPr marL="0" indent="0">
              <a:buNone/>
            </a:pPr>
            <a:r>
              <a:rPr lang="el-GR" dirty="0"/>
              <a:t>Ερωτήσεις  του </a:t>
            </a:r>
            <a:r>
              <a:rPr lang="el-GR" b="1" dirty="0"/>
              <a:t>«Τι»</a:t>
            </a:r>
            <a:r>
              <a:rPr lang="el-GR" dirty="0"/>
              <a:t>, </a:t>
            </a:r>
            <a:r>
              <a:rPr lang="el-GR" b="1" dirty="0"/>
              <a:t>«Πως»</a:t>
            </a:r>
            <a:r>
              <a:rPr lang="el-GR" dirty="0"/>
              <a:t> και </a:t>
            </a:r>
            <a:r>
              <a:rPr lang="el-GR" b="1" dirty="0"/>
              <a:t>«Θα»</a:t>
            </a:r>
            <a:r>
              <a:rPr lang="el-GR" dirty="0"/>
              <a:t> αφήνουν μεγαλύτερα περιθώρια για ανάπτυξη γεγονός που αποτελεί για τον σύμβουλο βασική διάσταση της αποτελεσματικής συμβουλευτικής.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10</a:t>
            </a:fld>
            <a:endParaRPr lang="en-US" altLang="el-GR">
              <a:solidFill>
                <a:srgbClr val="000000"/>
              </a:solidFill>
            </a:endParaRPr>
          </a:p>
        </p:txBody>
      </p:sp>
    </p:spTree>
    <p:extLst>
      <p:ext uri="{BB962C8B-B14F-4D97-AF65-F5344CB8AC3E}">
        <p14:creationId xmlns:p14="http://schemas.microsoft.com/office/powerpoint/2010/main" val="115085913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3. Διευκρίνιση</a:t>
            </a:r>
            <a:endParaRPr lang="el-GR" dirty="0"/>
          </a:p>
        </p:txBody>
      </p:sp>
      <p:sp>
        <p:nvSpPr>
          <p:cNvPr id="3" name="Θέση περιεχομένου 2"/>
          <p:cNvSpPr>
            <a:spLocks noGrp="1"/>
          </p:cNvSpPr>
          <p:nvPr>
            <p:ph idx="1"/>
          </p:nvPr>
        </p:nvSpPr>
        <p:spPr/>
        <p:txBody>
          <a:bodyPr/>
          <a:lstStyle/>
          <a:p>
            <a:pPr marL="0" indent="0">
              <a:buNone/>
            </a:pPr>
            <a:r>
              <a:rPr lang="el-GR" u="sng" dirty="0"/>
              <a:t>Η Στοιχειώδης Ενθάρρυνση και η Παράφραση</a:t>
            </a:r>
          </a:p>
          <a:p>
            <a:r>
              <a:rPr lang="el-GR" dirty="0" smtClean="0"/>
              <a:t>Η </a:t>
            </a:r>
            <a:r>
              <a:rPr lang="el-GR" dirty="0"/>
              <a:t>στοιχειώδης ενθάρρυνση είναι χρήσιμη γιατί διευκολύνει την εξέλιξη της συζήτησης ενώ η παράφραση είναι σημαντική διότι δείχνει στον πελάτη ότι ακούσαμε αυτό το οποίο είπε.</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11</a:t>
            </a:fld>
            <a:endParaRPr lang="en-US" altLang="el-GR">
              <a:solidFill>
                <a:srgbClr val="000000"/>
              </a:solidFill>
            </a:endParaRPr>
          </a:p>
        </p:txBody>
      </p:sp>
    </p:spTree>
    <p:extLst>
      <p:ext uri="{BB962C8B-B14F-4D97-AF65-F5344CB8AC3E}">
        <p14:creationId xmlns:p14="http://schemas.microsoft.com/office/powerpoint/2010/main" val="219750762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Στοιχειώδεις ενθαρρύνσεις</a:t>
            </a:r>
            <a:endParaRPr lang="el-GR" dirty="0"/>
          </a:p>
        </p:txBody>
      </p:sp>
      <p:sp>
        <p:nvSpPr>
          <p:cNvPr id="3" name="Θέση περιεχομένου 2"/>
          <p:cNvSpPr>
            <a:spLocks noGrp="1"/>
          </p:cNvSpPr>
          <p:nvPr>
            <p:ph idx="1"/>
          </p:nvPr>
        </p:nvSpPr>
        <p:spPr/>
        <p:txBody>
          <a:bodyPr/>
          <a:lstStyle/>
          <a:p>
            <a:r>
              <a:rPr lang="el-GR" dirty="0"/>
              <a:t>Οι στοιχειώδεις ενθαρρύνσεις αποτελούν νύξεις (μικρές ενδείξεις) ώστε να κατανοήσει το άτομο ότι το παρακολουθούμε, ότι βρισκόμαστε στο ίδιο μήκος κύματος. Μερικά παραδείγματα:</a:t>
            </a:r>
          </a:p>
          <a:p>
            <a:pPr lvl="1">
              <a:buFont typeface="Arial" panose="020B0604020202020204" pitchFamily="34" charset="0"/>
              <a:buChar char="•"/>
            </a:pPr>
            <a:r>
              <a:rPr lang="el-GR" dirty="0" smtClean="0"/>
              <a:t>«</a:t>
            </a:r>
            <a:r>
              <a:rPr lang="el-GR" dirty="0"/>
              <a:t>Α!», «</a:t>
            </a:r>
            <a:r>
              <a:rPr lang="el-GR" dirty="0" smtClean="0"/>
              <a:t>Έτσι;», </a:t>
            </a:r>
            <a:r>
              <a:rPr lang="el-GR" dirty="0"/>
              <a:t>«</a:t>
            </a:r>
            <a:r>
              <a:rPr lang="el-GR" dirty="0" smtClean="0"/>
              <a:t>Τότε;», </a:t>
            </a:r>
            <a:r>
              <a:rPr lang="el-GR" dirty="0"/>
              <a:t>«</a:t>
            </a:r>
            <a:r>
              <a:rPr lang="el-GR" dirty="0" smtClean="0"/>
              <a:t>Και;»</a:t>
            </a:r>
            <a:endParaRPr lang="el-GR" dirty="0"/>
          </a:p>
          <a:p>
            <a:pPr lvl="1">
              <a:buFont typeface="Arial" panose="020B0604020202020204" pitchFamily="34" charset="0"/>
              <a:buChar char="•"/>
            </a:pPr>
            <a:r>
              <a:rPr lang="el-GR" dirty="0"/>
              <a:t>Η επανάληψη μιας ή δυο λέξεων κλειδιών</a:t>
            </a:r>
          </a:p>
          <a:p>
            <a:pPr lvl="1">
              <a:buFont typeface="Arial" panose="020B0604020202020204" pitchFamily="34" charset="0"/>
              <a:buChar char="•"/>
            </a:pPr>
            <a:r>
              <a:rPr lang="el-GR" dirty="0"/>
              <a:t>«Πείτε μου περισσότερα»</a:t>
            </a:r>
          </a:p>
          <a:p>
            <a:pPr lvl="1">
              <a:buFont typeface="Arial" panose="020B0604020202020204" pitchFamily="34" charset="0"/>
              <a:buChar char="•"/>
            </a:pPr>
            <a:r>
              <a:rPr lang="el-GR" dirty="0"/>
              <a:t>«</a:t>
            </a:r>
            <a:r>
              <a:rPr lang="el-GR" dirty="0" err="1"/>
              <a:t>Χμμμ</a:t>
            </a:r>
            <a:r>
              <a:rPr lang="el-GR" dirty="0"/>
              <a:t>-</a:t>
            </a:r>
            <a:r>
              <a:rPr lang="el-GR" dirty="0" err="1"/>
              <a:t>Χμμμ</a:t>
            </a:r>
            <a:r>
              <a:rPr lang="el-GR" dirty="0"/>
              <a:t>», «Α-χα»</a:t>
            </a:r>
          </a:p>
          <a:p>
            <a:pPr lvl="1">
              <a:buFont typeface="Arial" panose="020B0604020202020204" pitchFamily="34" charset="0"/>
              <a:buChar char="•"/>
            </a:pPr>
            <a:r>
              <a:rPr lang="el-GR" dirty="0"/>
              <a:t>Απλή επανάληψη ακριβώς των ίδιων λέξεων της τελευταίας φράσης του βοηθούμενου</a:t>
            </a:r>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12</a:t>
            </a:fld>
            <a:endParaRPr lang="en-US" altLang="el-GR">
              <a:solidFill>
                <a:srgbClr val="000000"/>
              </a:solidFill>
            </a:endParaRPr>
          </a:p>
        </p:txBody>
      </p:sp>
    </p:spTree>
    <p:extLst>
      <p:ext uri="{BB962C8B-B14F-4D97-AF65-F5344CB8AC3E}">
        <p14:creationId xmlns:p14="http://schemas.microsoft.com/office/powerpoint/2010/main" val="334884423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Παράφραση</a:t>
            </a:r>
            <a:endParaRPr lang="el-GR" dirty="0"/>
          </a:p>
        </p:txBody>
      </p:sp>
      <p:sp>
        <p:nvSpPr>
          <p:cNvPr id="3" name="Θέση περιεχομένου 2"/>
          <p:cNvSpPr>
            <a:spLocks noGrp="1"/>
          </p:cNvSpPr>
          <p:nvPr>
            <p:ph idx="1"/>
          </p:nvPr>
        </p:nvSpPr>
        <p:spPr/>
        <p:txBody>
          <a:bodyPr/>
          <a:lstStyle/>
          <a:p>
            <a:r>
              <a:rPr lang="el-GR" dirty="0"/>
              <a:t>Η Παράφραση: συνδέεται στενά με τη στοιχειώδη ενθάρρυνση. Προσπαθούμε να χρησιμοποιούμε τις ίδιες λέξεις κλειδιά αλλά </a:t>
            </a:r>
            <a:r>
              <a:rPr lang="el-GR" b="1" dirty="0"/>
              <a:t>να προσθέτουμε </a:t>
            </a:r>
            <a:r>
              <a:rPr lang="el-GR" dirty="0"/>
              <a:t>και δικές μας παρατηρήσεις σχετικά με τον πελάτη, παραμένοντας πάντα στην ουσία αυτού που ο ίδιος έχει πει. Η παράφραση αποτελεί έναν ειδικό τύπο προσεκτικής παρακολούθησης του άλλου ατόμου που απαιτεί να επιδείξουμε την ικανότητά μας να «αποδίδουμε» στο άτομο με ακρίβεια αυτό που μας έχει πει. </a:t>
            </a:r>
          </a:p>
          <a:p>
            <a:r>
              <a:rPr lang="el-GR" dirty="0"/>
              <a:t>Δομή παράφρασης: </a:t>
            </a:r>
          </a:p>
          <a:p>
            <a:pPr lvl="1">
              <a:buFont typeface="Arial" panose="020B0604020202020204" pitchFamily="34" charset="0"/>
              <a:buChar char="•"/>
            </a:pPr>
            <a:r>
              <a:rPr lang="el-GR" dirty="0"/>
              <a:t>Το όνομα του πελάτη ή «εσείς»</a:t>
            </a:r>
          </a:p>
          <a:p>
            <a:pPr lvl="1">
              <a:buFont typeface="Arial" panose="020B0604020202020204" pitchFamily="34" charset="0"/>
              <a:buChar char="•"/>
            </a:pPr>
            <a:r>
              <a:rPr lang="el-GR" dirty="0"/>
              <a:t>Τις πιο σημαντικές ακριβείς λέξεις που χρησιμοποίησε</a:t>
            </a:r>
          </a:p>
          <a:p>
            <a:pPr lvl="1">
              <a:buFont typeface="Arial" panose="020B0604020202020204" pitchFamily="34" charset="0"/>
              <a:buChar char="•"/>
            </a:pPr>
            <a:r>
              <a:rPr lang="el-GR" dirty="0"/>
              <a:t>Σύντομη και σαφή δήλωση του συμβούλου που αποδίδει το νόημα αυτών που λέχθηκαν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13</a:t>
            </a:fld>
            <a:endParaRPr lang="en-US" altLang="el-GR">
              <a:solidFill>
                <a:srgbClr val="000000"/>
              </a:solidFill>
            </a:endParaRPr>
          </a:p>
        </p:txBody>
      </p:sp>
    </p:spTree>
    <p:extLst>
      <p:ext uri="{BB962C8B-B14F-4D97-AF65-F5344CB8AC3E}">
        <p14:creationId xmlns:p14="http://schemas.microsoft.com/office/powerpoint/2010/main" val="68395026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4. Αντανάκλαση συναισθημάτων</a:t>
            </a:r>
            <a:endParaRPr lang="el-GR" dirty="0"/>
          </a:p>
        </p:txBody>
      </p:sp>
      <p:sp>
        <p:nvSpPr>
          <p:cNvPr id="3" name="Θέση περιεχομένου 2"/>
          <p:cNvSpPr>
            <a:spLocks noGrp="1"/>
          </p:cNvSpPr>
          <p:nvPr>
            <p:ph idx="1"/>
          </p:nvPr>
        </p:nvSpPr>
        <p:spPr/>
        <p:txBody>
          <a:bodyPr/>
          <a:lstStyle/>
          <a:p>
            <a:r>
              <a:rPr lang="el-GR" dirty="0" smtClean="0"/>
              <a:t>Η </a:t>
            </a:r>
            <a:r>
              <a:rPr lang="el-GR" dirty="0"/>
              <a:t>αντανάκλαση των συναισθημάτων  (</a:t>
            </a:r>
            <a:r>
              <a:rPr lang="el-GR" dirty="0" err="1"/>
              <a:t>reflecting</a:t>
            </a:r>
            <a:r>
              <a:rPr lang="el-GR" dirty="0"/>
              <a:t> </a:t>
            </a:r>
            <a:r>
              <a:rPr lang="el-GR" dirty="0" err="1"/>
              <a:t>feelings</a:t>
            </a:r>
            <a:r>
              <a:rPr lang="el-GR" dirty="0"/>
              <a:t>) αποτελεί έκφραση της ικανότητας του συμβούλου για ενσυναίσθηση (</a:t>
            </a:r>
            <a:r>
              <a:rPr lang="el-GR" dirty="0" err="1"/>
              <a:t>empathy</a:t>
            </a:r>
            <a:r>
              <a:rPr lang="el-GR" dirty="0"/>
              <a:t>) και επικοινωνία. </a:t>
            </a:r>
            <a:r>
              <a:rPr lang="el-GR" dirty="0" err="1"/>
              <a:t>Π.χ</a:t>
            </a:r>
            <a:r>
              <a:rPr lang="el-GR" dirty="0"/>
              <a:t> καταλαβαίνω πως αισθάνεστε. Είναι πράγματι πολύ οδυνηρό και πολύ δύσκολο να το ξεπεράσετε. </a:t>
            </a:r>
          </a:p>
          <a:p>
            <a:r>
              <a:rPr lang="el-GR" dirty="0"/>
              <a:t>Σε αυτή τη δεξιότητα είναι πολύ σημαντικό να βρισκόμαστε σε επιφυλακή και να απαντάμε στο συναίσθημα που εκφράζεται παρά στις πληροφορίες που δίνονται. Το </a:t>
            </a:r>
            <a:r>
              <a:rPr lang="el-GR" b="1" dirty="0"/>
              <a:t>τι</a:t>
            </a:r>
            <a:r>
              <a:rPr lang="el-GR" dirty="0"/>
              <a:t> λέει ο πελάτης αποτελεί μέρος του περιεχομένου του μηνύματος, πρέπει να προσέχουμε και </a:t>
            </a:r>
            <a:r>
              <a:rPr lang="el-GR" b="1" dirty="0"/>
              <a:t>πως</a:t>
            </a:r>
            <a:r>
              <a:rPr lang="el-GR" dirty="0"/>
              <a:t> το λέει. Δίνουμε προσοχή στο συναισθηματικό μέρος του μηνύματος.</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14</a:t>
            </a:fld>
            <a:endParaRPr lang="en-US" altLang="el-GR">
              <a:solidFill>
                <a:srgbClr val="000000"/>
              </a:solidFill>
            </a:endParaRPr>
          </a:p>
        </p:txBody>
      </p:sp>
    </p:spTree>
    <p:extLst>
      <p:ext uri="{BB962C8B-B14F-4D97-AF65-F5344CB8AC3E}">
        <p14:creationId xmlns:p14="http://schemas.microsoft.com/office/powerpoint/2010/main" val="69178157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5. Περίληψη</a:t>
            </a:r>
            <a:endParaRPr lang="el-GR" dirty="0"/>
          </a:p>
        </p:txBody>
      </p:sp>
      <p:sp>
        <p:nvSpPr>
          <p:cNvPr id="3" name="Θέση περιεχομένου 2"/>
          <p:cNvSpPr>
            <a:spLocks noGrp="1"/>
          </p:cNvSpPr>
          <p:nvPr>
            <p:ph idx="1"/>
          </p:nvPr>
        </p:nvSpPr>
        <p:spPr/>
        <p:txBody>
          <a:bodyPr/>
          <a:lstStyle/>
          <a:p>
            <a:r>
              <a:rPr lang="el-GR" dirty="0"/>
              <a:t>Η ανατροφοδότηση του πελάτη με τα μεγαλύτερα τμήματα αυτών που λέχθηκαν μέσω της παράφρασης και της αντανάκλασης του συναισθήματος.</a:t>
            </a:r>
          </a:p>
          <a:p>
            <a:r>
              <a:rPr lang="el-GR" dirty="0"/>
              <a:t>Με την περίληψη προσπαθούμε να ανακεφαλαιώσουμε, να συμπτύξουμε και να αποκρυσταλλώσουμε την ουσία των όσων ελέχθησαν. Χρησιμοποιώντας κατά διαστήματα τις περιλήψεις ελέγχουμε τις αντιλήψεις μας με τον εξυπηρετούμενο για να διαπιστώσουμε πόσο ακριβής υπήρξε η προσεκτική μας ακρόαση. Χρήσιμη η περίληψη για το άνοιγμα ή το κλείσιμο της συνέντευξης .</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15</a:t>
            </a:fld>
            <a:endParaRPr lang="en-US" altLang="el-GR">
              <a:solidFill>
                <a:srgbClr val="000000"/>
              </a:solidFill>
            </a:endParaRPr>
          </a:p>
        </p:txBody>
      </p:sp>
    </p:spTree>
    <p:extLst>
      <p:ext uri="{BB962C8B-B14F-4D97-AF65-F5344CB8AC3E}">
        <p14:creationId xmlns:p14="http://schemas.microsoft.com/office/powerpoint/2010/main" val="7899829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287930628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a:p>
        </p:txBody>
      </p:sp>
    </p:spTree>
    <p:extLst>
      <p:ext uri="{BB962C8B-B14F-4D97-AF65-F5344CB8AC3E}">
        <p14:creationId xmlns:p14="http://schemas.microsoft.com/office/powerpoint/2010/main" val="4194075037"/>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smtClean="0"/>
              <a:t>Δέσποινα </a:t>
            </a:r>
            <a:r>
              <a:rPr lang="el-GR" sz="2000" dirty="0" err="1" smtClean="0"/>
              <a:t>Κομπότη</a:t>
            </a:r>
            <a:r>
              <a:rPr lang="el-GR" sz="2000" dirty="0" smtClean="0"/>
              <a:t> 2014</a:t>
            </a:r>
            <a:r>
              <a:rPr lang="el-GR" sz="2000" dirty="0"/>
              <a:t>. </a:t>
            </a:r>
            <a:r>
              <a:rPr lang="el-GR" sz="2000" dirty="0" smtClean="0"/>
              <a:t>Δέσποινα </a:t>
            </a:r>
            <a:r>
              <a:rPr lang="el-GR" sz="2000" dirty="0" err="1" smtClean="0"/>
              <a:t>Κομπότη</a:t>
            </a:r>
            <a:r>
              <a:rPr lang="el-GR" sz="2000" dirty="0" smtClean="0"/>
              <a:t>. «Συνέντευξη, Ενότητα 5: Δεξιότητες της συνέντευξης».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335452072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Δεξιότητες της συνέντευξης </a:t>
            </a:r>
            <a:r>
              <a:rPr lang="el-GR" sz="3000" b="0" dirty="0" smtClean="0"/>
              <a:t>1/3</a:t>
            </a:r>
            <a:endParaRPr lang="el-GR" sz="3000" b="0"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670917837"/>
              </p:ext>
            </p:extLst>
          </p:nvPr>
        </p:nvGraphicFramePr>
        <p:xfrm>
          <a:off x="323850" y="1268412"/>
          <a:ext cx="8424613" cy="4968899"/>
        </p:xfrm>
        <a:graphic>
          <a:graphicData uri="http://schemas.openxmlformats.org/drawingml/2006/table">
            <a:tbl>
              <a:tblPr firstRow="1" bandRow="1">
                <a:tableStyleId>{5C22544A-7EE6-4342-B048-85BDC9FD1C3A}</a:tableStyleId>
              </a:tblPr>
              <a:tblGrid>
                <a:gridCol w="2251374"/>
                <a:gridCol w="2106428"/>
                <a:gridCol w="4066811"/>
              </a:tblGrid>
              <a:tr h="447262">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chemeClr val="bg1"/>
                          </a:solidFill>
                          <a:effectLst/>
                          <a:latin typeface="Calibri" pitchFamily="34" charset="0"/>
                          <a:ea typeface="ＭＳ Ｐゴシック" pitchFamily="34" charset="-128"/>
                          <a:cs typeface="Arial" pitchFamily="34" charset="0"/>
                        </a:rPr>
                        <a:t>Τύπος  Δεξιότητας</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Ορισμός</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Λειτουργία  στη  Συνέντευξη</a:t>
                      </a:r>
                    </a:p>
                  </a:txBody>
                  <a:tcPr horzOverflow="overflow"/>
                </a:tc>
              </a:tr>
              <a:tr h="2095393">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1. Συμπεριφορά </a:t>
                      </a:r>
                      <a:r>
                        <a:rPr kumimoji="0" lang="el-GR" altLang="el-GR" sz="1800" b="1" i="0" u="none" strike="noStrike" cap="none" normalizeH="0" baseline="0" dirty="0" smtClean="0">
                          <a:ln>
                            <a:noFill/>
                          </a:ln>
                          <a:solidFill>
                            <a:srgbClr val="404040"/>
                          </a:solidFill>
                          <a:effectLst/>
                          <a:latin typeface="Calibri" pitchFamily="34" charset="0"/>
                          <a:ea typeface="ＭＳ Ｐゴシック" pitchFamily="34" charset="-128"/>
                          <a:cs typeface="Arial" pitchFamily="34" charset="0"/>
                        </a:rPr>
                        <a:t>Προσεκτικής</a:t>
                      </a: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 Παρακολούθησης</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Πολιτισμικά – κοινωνικά αρμόζουσα λεκτική και μη λεκτική συμπεριφορά κατά τη συνέντευξη</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Δείχνει στον πελάτη ότι βρισκόμαστε  μαζί του και ότι πράγματι τον παρακολουθούμε προσεκτικά. Δίνει τη δυνατότητα στον εξυπηρετούμενο να μιλήσει πιο ελεύθερα</a:t>
                      </a:r>
                    </a:p>
                  </a:txBody>
                  <a:tcPr horzOverflow="overflow"/>
                </a:tc>
              </a:tr>
              <a:tr h="2426244">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2. Ανοικτή πρόσκληση για συζήτηση</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Ανοικτές ερωτήσεις που αρχίζουν με «θα μπορούσατε, πως, τι και γιατί». Κλειστές ερωτήσεις που αρχίζουν με «είναι και κάνεις»</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Οι ανοικτές ερωτήσεις ενθαρρύνουν τους πελάτες να μιλήσουν περισσότερο και εναποθέτουν την ευθύνη στα χέρια του πελάτη. Οι κλειστές ερωτήσεις είναι  χρήσιμες για τη συγκέντρωση συγκεκριμένων πληροφοριών</a:t>
                      </a:r>
                    </a:p>
                  </a:txBody>
                  <a:tcPr horzOverflow="overflow"/>
                </a:tc>
              </a:tr>
            </a:tbl>
          </a:graphicData>
        </a:graphic>
      </p:graphicFrame>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1</a:t>
            </a:fld>
            <a:endParaRPr lang="en-US" altLang="el-GR">
              <a:solidFill>
                <a:srgbClr val="000000"/>
              </a:solidFill>
            </a:endParaRPr>
          </a:p>
        </p:txBody>
      </p:sp>
    </p:spTree>
    <p:extLst>
      <p:ext uri="{BB962C8B-B14F-4D97-AF65-F5344CB8AC3E}">
        <p14:creationId xmlns:p14="http://schemas.microsoft.com/office/powerpoint/2010/main" val="9880128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457200" y="1052736"/>
            <a:ext cx="8229600" cy="5184576"/>
          </a:xfrm>
          <a:noFill/>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a:t>
            </a:r>
            <a:r>
              <a:rPr lang="el-GR" sz="1800" dirty="0" err="1"/>
              <a:t>κ.λ.π</a:t>
            </a:r>
            <a:r>
              <a:rPr lang="el-GR" sz="1800" dirty="0"/>
              <a:t>., </a:t>
            </a:r>
            <a:r>
              <a:rPr lang="el-GR" sz="1800" dirty="0" smtClean="0"/>
              <a:t>τα </a:t>
            </a:r>
            <a:r>
              <a:rPr lang="el-GR" sz="1800" dirty="0"/>
              <a:t>οποία εμπεριέχονται σε </a:t>
            </a:r>
            <a:r>
              <a:rPr lang="el-GR" sz="1800" dirty="0" smtClean="0"/>
              <a:t>αυτό. </a:t>
            </a:r>
            <a:r>
              <a:rPr lang="el-GR" sz="1800" dirty="0"/>
              <a:t>Οι όροι χρήσης των </a:t>
            </a:r>
            <a:r>
              <a:rPr lang="el-GR" sz="1800" dirty="0" smtClean="0"/>
              <a:t>έργων τρίτων </a:t>
            </a:r>
            <a:r>
              <a:rPr lang="el-GR" sz="1800" dirty="0"/>
              <a:t>επεξηγούνται στη διαφάνεια  «Επεξήγηση όρων χρήσης έργων </a:t>
            </a:r>
            <a:r>
              <a:rPr lang="el-GR" sz="1800" dirty="0" smtClean="0"/>
              <a:t>τρίτων». </a:t>
            </a:r>
          </a:p>
          <a:p>
            <a:pPr marL="0" indent="0">
              <a:buNone/>
            </a:pPr>
            <a:r>
              <a:rPr lang="el-GR" sz="1800" dirty="0" smtClean="0"/>
              <a:t>Τα έργα για τα οποία έχει ζητηθεί άδεια  αναφέρονται στο «Σημείωμα  </a:t>
            </a:r>
            <a:r>
              <a:rPr lang="el-GR" sz="1800" dirty="0"/>
              <a:t>Χρήσης Έργων Τρίτων</a:t>
            </a:r>
            <a:r>
              <a:rPr lang="el-GR" sz="1800" dirty="0" smtClean="0"/>
              <a:t>». </a:t>
            </a:r>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22085" y="2904475"/>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284984"/>
            <a:ext cx="9036496" cy="3573016"/>
          </a:xfrm>
          <a:prstGeom prst="rect">
            <a:avLst/>
          </a:prstGeom>
        </p:spPr>
        <p:txBody>
          <a:bodyPr vert="horz" wrap="square" lIns="91440" tIns="45720" rIns="91440" bIns="45720" rtlCol="0" anchor="ctr">
            <a:normAutofit/>
          </a:bodyPr>
          <a:lstStyle/>
          <a:p>
            <a:pPr>
              <a:spcBef>
                <a:spcPts val="600"/>
              </a:spcBef>
            </a:pPr>
            <a:r>
              <a:rPr lang="el-GR" dirty="0">
                <a:latin typeface="+mn-lt"/>
              </a:rPr>
              <a:t>[1] http://creativecommons.org/licenses/by-nc-sa/4.0/ </a:t>
            </a:r>
            <a:endParaRPr lang="en-US" dirty="0" smtClean="0">
              <a:latin typeface="+mn-lt"/>
            </a:endParaRPr>
          </a:p>
          <a:p>
            <a:pPr>
              <a:spcBef>
                <a:spcPts val="600"/>
              </a:spcBef>
            </a:pPr>
            <a:r>
              <a:rPr lang="el-GR" dirty="0" smtClean="0">
                <a:latin typeface="+mn-lt"/>
              </a:rPr>
              <a:t>Ως </a:t>
            </a:r>
            <a:r>
              <a:rPr lang="el-GR" b="1" dirty="0">
                <a:latin typeface="+mn-lt"/>
              </a:rPr>
              <a:t>Μη Εμπορική</a:t>
            </a:r>
            <a:r>
              <a:rPr lang="el-GR" dirty="0">
                <a:latin typeface="+mn-lt"/>
              </a:rPr>
              <a:t> ορίζεται η χρήση:</a:t>
            </a:r>
          </a:p>
          <a:p>
            <a:pPr marL="342900" lvl="0" indent="-342900">
              <a:spcBef>
                <a:spcPts val="600"/>
              </a:spcBef>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a:t>
            </a:r>
            <a:r>
              <a:rPr lang="el-GR" dirty="0" err="1">
                <a:latin typeface="+mn-lt"/>
              </a:rPr>
              <a:t>αδειοδόχο</a:t>
            </a:r>
            <a:endParaRPr lang="el-GR" dirty="0">
              <a:latin typeface="+mn-lt"/>
            </a:endParaRP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spcBef>
                <a:spcPts val="600"/>
              </a:spcBef>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err="1">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a:spcBef>
                <a:spcPts val="600"/>
              </a:spcBef>
            </a:pPr>
            <a:r>
              <a:rPr lang="el-GR" dirty="0" smtClean="0">
                <a:latin typeface="+mn-lt"/>
              </a:rPr>
              <a:t>Ο </a:t>
            </a:r>
            <a:r>
              <a:rPr lang="el-GR" dirty="0">
                <a:latin typeface="+mn-lt"/>
              </a:rPr>
              <a:t>δικαιούχος μπορεί να παρέχει στον </a:t>
            </a:r>
            <a:r>
              <a:rPr lang="el-GR" dirty="0" err="1">
                <a:latin typeface="+mn-lt"/>
              </a:rPr>
              <a:t>αδειοδόχο</a:t>
            </a:r>
            <a:r>
              <a:rPr lang="el-GR" dirty="0">
                <a:latin typeface="+mn-lt"/>
              </a:rPr>
              <a:t>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463230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noFill/>
        </p:spPr>
        <p:txBody>
          <a:bodyPr>
            <a:normAutofit fontScale="90000"/>
          </a:bodyPr>
          <a:lstStyle/>
          <a:p>
            <a:r>
              <a:rPr lang="el-GR" dirty="0" smtClean="0"/>
              <a:t>Επεξήγηση όρων χρήσης έργων τρίτων</a:t>
            </a:r>
            <a:endParaRPr lang="el-GR" dirty="0"/>
          </a:p>
        </p:txBody>
      </p:sp>
      <p:sp>
        <p:nvSpPr>
          <p:cNvPr id="4" name="Slide Number Placeholder 3"/>
          <p:cNvSpPr>
            <a:spLocks noGrp="1"/>
          </p:cNvSpPr>
          <p:nvPr>
            <p:ph type="sldNum" sz="quarter" idx="12"/>
          </p:nvPr>
        </p:nvSpPr>
        <p:spPr/>
        <p:txBody>
          <a:bodyPr/>
          <a:lstStyle/>
          <a:p>
            <a:pPr>
              <a:defRPr/>
            </a:pPr>
            <a:fld id="{7E55E3B3-0445-4CFC-BED8-763D4409E61F}" type="slidenum">
              <a:rPr lang="el-GR" smtClean="0"/>
              <a:pPr>
                <a:defRPr/>
              </a:pPr>
              <a:t>20</a:t>
            </a:fld>
            <a:endParaRPr lang="el-GR" dirty="0"/>
          </a:p>
        </p:txBody>
      </p:sp>
      <p:sp>
        <p:nvSpPr>
          <p:cNvPr id="6" name="Rectangle 5"/>
          <p:cNvSpPr/>
          <p:nvPr/>
        </p:nvSpPr>
        <p:spPr>
          <a:xfrm>
            <a:off x="2088230" y="823372"/>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Δεν επιτρέπεται η επαναχρησιμοποίηση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παρά μόνο εάν ζητηθεί εκ νέου άδεια από το δημιουργό.</a:t>
            </a:r>
            <a:endParaRPr lang="el-GR" sz="3200" dirty="0">
              <a:latin typeface="+mn-lt"/>
            </a:endParaRPr>
          </a:p>
        </p:txBody>
      </p:sp>
      <p:sp>
        <p:nvSpPr>
          <p:cNvPr id="7" name="Rectangle 6"/>
          <p:cNvSpPr/>
          <p:nvPr/>
        </p:nvSpPr>
        <p:spPr>
          <a:xfrm>
            <a:off x="1688763" y="914631"/>
            <a:ext cx="399468" cy="400110"/>
          </a:xfrm>
          <a:prstGeom prst="rect">
            <a:avLst/>
          </a:prstGeom>
        </p:spPr>
        <p:txBody>
          <a:bodyPr wrap="none">
            <a:spAutoFit/>
          </a:bodyPr>
          <a:lstStyle/>
          <a:p>
            <a:pPr algn="r"/>
            <a:r>
              <a:rPr lang="en-US" sz="2000" dirty="0">
                <a:solidFill>
                  <a:schemeClr val="tx1">
                    <a:lumMod val="75000"/>
                    <a:lumOff val="25000"/>
                  </a:schemeClr>
                </a:solidFill>
                <a:latin typeface="+mn-lt"/>
              </a:rPr>
              <a:t>©</a:t>
            </a:r>
            <a:endParaRPr lang="el-GR" sz="2000" dirty="0">
              <a:solidFill>
                <a:schemeClr val="tx1">
                  <a:lumMod val="75000"/>
                  <a:lumOff val="25000"/>
                </a:schemeClr>
              </a:solidFill>
              <a:latin typeface="+mn-lt"/>
            </a:endParaRPr>
          </a:p>
        </p:txBody>
      </p:sp>
      <p:sp>
        <p:nvSpPr>
          <p:cNvPr id="8" name="Rectangle 7"/>
          <p:cNvSpPr/>
          <p:nvPr/>
        </p:nvSpPr>
        <p:spPr>
          <a:xfrm>
            <a:off x="666552" y="1360947"/>
            <a:ext cx="142167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endParaRPr lang="el-GR" dirty="0">
              <a:solidFill>
                <a:schemeClr val="tx1">
                  <a:lumMod val="75000"/>
                  <a:lumOff val="25000"/>
                </a:schemeClr>
              </a:solidFill>
              <a:latin typeface="+mn-lt"/>
            </a:endParaRPr>
          </a:p>
        </p:txBody>
      </p:sp>
      <p:sp>
        <p:nvSpPr>
          <p:cNvPr id="9" name="Rectangle 8"/>
          <p:cNvSpPr/>
          <p:nvPr/>
        </p:nvSpPr>
        <p:spPr>
          <a:xfrm>
            <a:off x="293932" y="1945722"/>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CC-BY-SA</a:t>
            </a:r>
            <a:endParaRPr lang="el-GR" dirty="0">
              <a:solidFill>
                <a:schemeClr val="tx1">
                  <a:lumMod val="75000"/>
                  <a:lumOff val="25000"/>
                </a:schemeClr>
              </a:solidFill>
              <a:latin typeface="+mn-lt"/>
            </a:endParaRPr>
          </a:p>
        </p:txBody>
      </p:sp>
      <p:sp>
        <p:nvSpPr>
          <p:cNvPr id="10" name="Rectangle 9"/>
          <p:cNvSpPr/>
          <p:nvPr/>
        </p:nvSpPr>
        <p:spPr>
          <a:xfrm>
            <a:off x="206220" y="3829842"/>
            <a:ext cx="1882011"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NC-SA</a:t>
            </a:r>
            <a:endParaRPr lang="el-GR" dirty="0">
              <a:solidFill>
                <a:schemeClr val="tx1">
                  <a:lumMod val="75000"/>
                  <a:lumOff val="25000"/>
                </a:schemeClr>
              </a:solidFill>
              <a:latin typeface="+mn-lt"/>
            </a:endParaRPr>
          </a:p>
        </p:txBody>
      </p:sp>
      <p:sp>
        <p:nvSpPr>
          <p:cNvPr id="12" name="Rectangle 11"/>
          <p:cNvSpPr/>
          <p:nvPr/>
        </p:nvSpPr>
        <p:spPr>
          <a:xfrm>
            <a:off x="261245" y="3132000"/>
            <a:ext cx="1826986"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a:t>
            </a:r>
            <a:endParaRPr lang="el-GR" dirty="0">
              <a:solidFill>
                <a:schemeClr val="tx1">
                  <a:lumMod val="75000"/>
                  <a:lumOff val="25000"/>
                </a:schemeClr>
              </a:solidFill>
              <a:latin typeface="+mn-lt"/>
            </a:endParaRPr>
          </a:p>
        </p:txBody>
      </p:sp>
      <p:sp>
        <p:nvSpPr>
          <p:cNvPr id="15" name="Rectangle 14"/>
          <p:cNvSpPr/>
          <p:nvPr/>
        </p:nvSpPr>
        <p:spPr>
          <a:xfrm>
            <a:off x="2088000" y="1404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και η δημιουργία παραγώγων αυτού με απλή αναφορά του δημιουργού.</a:t>
            </a:r>
            <a:endParaRPr lang="el-GR" sz="3200" dirty="0">
              <a:latin typeface="+mn-lt"/>
            </a:endParaRPr>
          </a:p>
        </p:txBody>
      </p:sp>
      <p:sp>
        <p:nvSpPr>
          <p:cNvPr id="16" name="Rectangle 15"/>
          <p:cNvSpPr/>
          <p:nvPr/>
        </p:nvSpPr>
        <p:spPr>
          <a:xfrm>
            <a:off x="2088000" y="1980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 και διάθεση του έργου ή του παράγωγου αυτού με την ίδια άδεια.</a:t>
            </a:r>
            <a:endParaRPr lang="el-GR" sz="3200" dirty="0">
              <a:latin typeface="+mn-lt"/>
            </a:endParaRPr>
          </a:p>
        </p:txBody>
      </p:sp>
      <p:sp>
        <p:nvSpPr>
          <p:cNvPr id="17" name="Rectangle 16"/>
          <p:cNvSpPr/>
          <p:nvPr/>
        </p:nvSpPr>
        <p:spPr>
          <a:xfrm>
            <a:off x="2088000" y="3168000"/>
            <a:ext cx="6624736"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r>
              <a:rPr lang="el-GR" sz="1400" dirty="0" smtClean="0">
                <a:solidFill>
                  <a:schemeClr val="tx1">
                    <a:lumMod val="75000"/>
                    <a:lumOff val="25000"/>
                  </a:schemeClr>
                </a:solidFill>
                <a:latin typeface="+mn-lt"/>
              </a:rPr>
              <a:t> </a:t>
            </a:r>
            <a:endParaRPr lang="el-GR" sz="1400" dirty="0">
              <a:solidFill>
                <a:schemeClr val="tx1">
                  <a:lumMod val="75000"/>
                  <a:lumOff val="25000"/>
                </a:schemeClr>
              </a:solidFill>
              <a:latin typeface="+mn-lt"/>
            </a:endParaRP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18" name="Rectangle 17"/>
          <p:cNvSpPr/>
          <p:nvPr/>
        </p:nvSpPr>
        <p:spPr>
          <a:xfrm>
            <a:off x="2088230" y="3752897"/>
            <a:ext cx="6624736" cy="738664"/>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a:solidFill>
                  <a:schemeClr val="tx1">
                    <a:lumMod val="75000"/>
                    <a:lumOff val="25000"/>
                  </a:schemeClr>
                </a:solidFill>
                <a:latin typeface="+mn-lt"/>
              </a:rPr>
              <a:t>και διάθεση του έργου ή του παράγωγου αυτού με την ίδια άδεια</a:t>
            </a:r>
          </a:p>
          <a:p>
            <a:r>
              <a:rPr lang="el-GR" sz="1400" dirty="0" smtClean="0">
                <a:solidFill>
                  <a:schemeClr val="tx1">
                    <a:lumMod val="75000"/>
                    <a:lumOff val="25000"/>
                  </a:schemeClr>
                </a:solidFill>
                <a:latin typeface="+mn-lt"/>
              </a:rPr>
              <a:t>Δεν επιτρέπεται η εμπορική χρήση του έργου.</a:t>
            </a:r>
            <a:endParaRPr lang="el-GR" sz="3200" dirty="0">
              <a:latin typeface="+mn-lt"/>
            </a:endParaRPr>
          </a:p>
        </p:txBody>
      </p:sp>
      <p:sp>
        <p:nvSpPr>
          <p:cNvPr id="20" name="Rectangle 19"/>
          <p:cNvSpPr/>
          <p:nvPr/>
        </p:nvSpPr>
        <p:spPr>
          <a:xfrm>
            <a:off x="293932" y="2530497"/>
            <a:ext cx="1794299"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CC-BY-ND</a:t>
            </a:r>
            <a:endParaRPr lang="el-GR" dirty="0">
              <a:solidFill>
                <a:schemeClr val="tx1">
                  <a:lumMod val="75000"/>
                  <a:lumOff val="25000"/>
                </a:schemeClr>
              </a:solidFill>
              <a:latin typeface="+mn-lt"/>
            </a:endParaRPr>
          </a:p>
        </p:txBody>
      </p:sp>
      <p:sp>
        <p:nvSpPr>
          <p:cNvPr id="21" name="Rectangle 20"/>
          <p:cNvSpPr/>
          <p:nvPr/>
        </p:nvSpPr>
        <p:spPr>
          <a:xfrm>
            <a:off x="2088230" y="2561274"/>
            <a:ext cx="6624736" cy="523220"/>
          </a:xfrm>
          <a:prstGeom prst="rect">
            <a:avLst/>
          </a:prstGeom>
        </p:spPr>
        <p:txBody>
          <a:bodyPr wrap="square">
            <a:spAutoFit/>
          </a:bodyPr>
          <a:lstStyle/>
          <a:p>
            <a:r>
              <a:rPr lang="el-GR" sz="1400" dirty="0">
                <a:solidFill>
                  <a:schemeClr val="tx1">
                    <a:lumMod val="75000"/>
                    <a:lumOff val="25000"/>
                  </a:schemeClr>
                </a:solidFill>
                <a:latin typeface="+mn-lt"/>
              </a:rPr>
              <a:t>Επιτρέπεται η επαναχρησιμοποίηση του έργου με αναφορά του </a:t>
            </a:r>
            <a:r>
              <a:rPr lang="el-GR" sz="1400" dirty="0" smtClean="0">
                <a:solidFill>
                  <a:schemeClr val="tx1">
                    <a:lumMod val="75000"/>
                    <a:lumOff val="25000"/>
                  </a:schemeClr>
                </a:solidFill>
                <a:latin typeface="+mn-lt"/>
              </a:rPr>
              <a:t>δημιουργού. </a:t>
            </a:r>
          </a:p>
          <a:p>
            <a:r>
              <a:rPr lang="el-GR" sz="1400" dirty="0" smtClean="0">
                <a:solidFill>
                  <a:schemeClr val="tx1">
                    <a:lumMod val="75000"/>
                    <a:lumOff val="25000"/>
                  </a:schemeClr>
                </a:solidFill>
                <a:latin typeface="+mn-lt"/>
              </a:rPr>
              <a:t>Δεν </a:t>
            </a:r>
            <a:r>
              <a:rPr lang="el-GR" sz="1400" dirty="0">
                <a:solidFill>
                  <a:schemeClr val="tx1">
                    <a:lumMod val="75000"/>
                    <a:lumOff val="25000"/>
                  </a:schemeClr>
                </a:solidFill>
                <a:latin typeface="+mn-lt"/>
              </a:rPr>
              <a:t>επιτρέπεται η </a:t>
            </a:r>
            <a:r>
              <a:rPr lang="el-GR" sz="1400" dirty="0" smtClean="0">
                <a:solidFill>
                  <a:schemeClr val="tx1">
                    <a:lumMod val="75000"/>
                    <a:lumOff val="25000"/>
                  </a:schemeClr>
                </a:solidFill>
                <a:latin typeface="+mn-lt"/>
              </a:rPr>
              <a:t>δημιουργία παραγώγων του έργου.</a:t>
            </a:r>
            <a:endParaRPr lang="el-GR" sz="1400" dirty="0">
              <a:solidFill>
                <a:schemeClr val="tx1">
                  <a:lumMod val="75000"/>
                  <a:lumOff val="25000"/>
                </a:schemeClr>
              </a:solidFill>
              <a:latin typeface="+mn-lt"/>
            </a:endParaRPr>
          </a:p>
        </p:txBody>
      </p:sp>
      <p:sp>
        <p:nvSpPr>
          <p:cNvPr id="22" name="Rectangle 21"/>
          <p:cNvSpPr/>
          <p:nvPr/>
        </p:nvSpPr>
        <p:spPr>
          <a:xfrm>
            <a:off x="405954" y="4513900"/>
            <a:ext cx="1682277" cy="584775"/>
          </a:xfrm>
          <a:prstGeom prst="rect">
            <a:avLst/>
          </a:prstGeom>
        </p:spPr>
        <p:txBody>
          <a:bodyPr wrap="square">
            <a:spAutoFit/>
          </a:bodyPr>
          <a:lstStyle/>
          <a:p>
            <a:pPr algn="r"/>
            <a:r>
              <a:rPr lang="el-GR" sz="1400" dirty="0" smtClean="0">
                <a:solidFill>
                  <a:schemeClr val="tx1">
                    <a:lumMod val="75000"/>
                    <a:lumOff val="25000"/>
                  </a:schemeClr>
                </a:solidFill>
                <a:latin typeface="+mn-lt"/>
              </a:rPr>
              <a:t>διαθέσιμο με άδεια </a:t>
            </a:r>
            <a:r>
              <a:rPr lang="en-US" dirty="0" smtClean="0">
                <a:solidFill>
                  <a:schemeClr val="tx1">
                    <a:lumMod val="75000"/>
                    <a:lumOff val="25000"/>
                  </a:schemeClr>
                </a:solidFill>
                <a:latin typeface="+mn-lt"/>
              </a:rPr>
              <a:t>CC-BY</a:t>
            </a:r>
            <a:r>
              <a:rPr lang="el-GR" dirty="0" smtClean="0">
                <a:solidFill>
                  <a:schemeClr val="tx1">
                    <a:lumMod val="75000"/>
                    <a:lumOff val="25000"/>
                  </a:schemeClr>
                </a:solidFill>
                <a:latin typeface="+mn-lt"/>
              </a:rPr>
              <a:t>-</a:t>
            </a:r>
            <a:r>
              <a:rPr lang="en-US" dirty="0" smtClean="0">
                <a:solidFill>
                  <a:schemeClr val="tx1">
                    <a:lumMod val="75000"/>
                    <a:lumOff val="25000"/>
                  </a:schemeClr>
                </a:solidFill>
                <a:latin typeface="+mn-lt"/>
              </a:rPr>
              <a:t>NC-ND</a:t>
            </a:r>
            <a:endParaRPr lang="el-GR" dirty="0">
              <a:solidFill>
                <a:schemeClr val="tx1">
                  <a:lumMod val="75000"/>
                  <a:lumOff val="25000"/>
                </a:schemeClr>
              </a:solidFill>
              <a:latin typeface="+mn-lt"/>
            </a:endParaRPr>
          </a:p>
        </p:txBody>
      </p:sp>
      <p:sp>
        <p:nvSpPr>
          <p:cNvPr id="23" name="Rectangle 22"/>
          <p:cNvSpPr/>
          <p:nvPr/>
        </p:nvSpPr>
        <p:spPr>
          <a:xfrm>
            <a:off x="2088230" y="4544678"/>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με αναφορά του δημιουργού</a:t>
            </a:r>
            <a:r>
              <a:rPr lang="en-US" sz="1400" dirty="0" smtClean="0">
                <a:solidFill>
                  <a:schemeClr val="tx1">
                    <a:lumMod val="75000"/>
                    <a:lumOff val="25000"/>
                  </a:schemeClr>
                </a:solidFill>
                <a:latin typeface="+mn-lt"/>
              </a:rPr>
              <a:t>.</a:t>
            </a:r>
          </a:p>
          <a:p>
            <a:r>
              <a:rPr lang="el-GR" sz="1400" dirty="0" smtClean="0">
                <a:solidFill>
                  <a:schemeClr val="tx1">
                    <a:lumMod val="75000"/>
                    <a:lumOff val="25000"/>
                  </a:schemeClr>
                </a:solidFill>
                <a:latin typeface="+mn-lt"/>
              </a:rPr>
              <a:t>Δεν επιτρέπεται η εμπορική χρήση του έργου</a:t>
            </a:r>
            <a:r>
              <a:rPr lang="en-US" sz="1400" dirty="0" smtClean="0">
                <a:solidFill>
                  <a:schemeClr val="tx1">
                    <a:lumMod val="75000"/>
                    <a:lumOff val="25000"/>
                  </a:schemeClr>
                </a:solidFill>
                <a:latin typeface="+mn-lt"/>
              </a:rPr>
              <a:t> </a:t>
            </a:r>
            <a:r>
              <a:rPr lang="el-GR" sz="1400" dirty="0" smtClean="0">
                <a:solidFill>
                  <a:schemeClr val="tx1">
                    <a:lumMod val="75000"/>
                    <a:lumOff val="25000"/>
                  </a:schemeClr>
                </a:solidFill>
                <a:latin typeface="+mn-lt"/>
              </a:rPr>
              <a:t>και η δημιουργία παραγώγων του.</a:t>
            </a:r>
            <a:endParaRPr lang="el-GR" sz="3200" dirty="0">
              <a:latin typeface="+mn-lt"/>
            </a:endParaRPr>
          </a:p>
        </p:txBody>
      </p:sp>
      <p:sp>
        <p:nvSpPr>
          <p:cNvPr id="24" name="Rectangle 23"/>
          <p:cNvSpPr/>
          <p:nvPr/>
        </p:nvSpPr>
        <p:spPr>
          <a:xfrm>
            <a:off x="0" y="5112000"/>
            <a:ext cx="2088231" cy="584775"/>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με </a:t>
            </a:r>
            <a:r>
              <a:rPr lang="el-GR" sz="1400" dirty="0" smtClean="0">
                <a:solidFill>
                  <a:schemeClr val="tx1">
                    <a:lumMod val="75000"/>
                    <a:lumOff val="25000"/>
                  </a:schemeClr>
                </a:solidFill>
                <a:latin typeface="+mn-lt"/>
              </a:rPr>
              <a:t>άδεια </a:t>
            </a:r>
          </a:p>
          <a:p>
            <a:pPr algn="r"/>
            <a:r>
              <a:rPr lang="en-US" dirty="0" smtClean="0">
                <a:solidFill>
                  <a:schemeClr val="tx1">
                    <a:lumMod val="75000"/>
                    <a:lumOff val="25000"/>
                  </a:schemeClr>
                </a:solidFill>
                <a:latin typeface="+mn-lt"/>
              </a:rPr>
              <a:t>CC0 </a:t>
            </a:r>
            <a:r>
              <a:rPr lang="en-US" dirty="0">
                <a:solidFill>
                  <a:schemeClr val="tx1">
                    <a:lumMod val="75000"/>
                    <a:lumOff val="25000"/>
                  </a:schemeClr>
                </a:solidFill>
                <a:latin typeface="+mn-lt"/>
              </a:rPr>
              <a:t>Public Domain</a:t>
            </a:r>
            <a:endParaRPr lang="el-GR" dirty="0">
              <a:solidFill>
                <a:schemeClr val="tx1">
                  <a:lumMod val="75000"/>
                  <a:lumOff val="25000"/>
                </a:schemeClr>
              </a:solidFill>
              <a:latin typeface="+mn-lt"/>
            </a:endParaRPr>
          </a:p>
        </p:txBody>
      </p:sp>
      <p:sp>
        <p:nvSpPr>
          <p:cNvPr id="25" name="Rectangle 24"/>
          <p:cNvSpPr/>
          <p:nvPr/>
        </p:nvSpPr>
        <p:spPr>
          <a:xfrm>
            <a:off x="0" y="5791105"/>
            <a:ext cx="2088231" cy="307777"/>
          </a:xfrm>
          <a:prstGeom prst="rect">
            <a:avLst/>
          </a:prstGeom>
        </p:spPr>
        <p:txBody>
          <a:bodyPr wrap="square">
            <a:spAutoFit/>
          </a:bodyPr>
          <a:lstStyle/>
          <a:p>
            <a:pPr algn="r"/>
            <a:r>
              <a:rPr lang="el-GR" sz="1400" dirty="0">
                <a:solidFill>
                  <a:schemeClr val="tx1">
                    <a:lumMod val="75000"/>
                    <a:lumOff val="25000"/>
                  </a:schemeClr>
                </a:solidFill>
                <a:latin typeface="+mn-lt"/>
              </a:rPr>
              <a:t>διαθέσιμο </a:t>
            </a:r>
            <a:r>
              <a:rPr lang="el-GR" sz="1400" dirty="0" smtClean="0">
                <a:solidFill>
                  <a:schemeClr val="tx1">
                    <a:lumMod val="75000"/>
                    <a:lumOff val="25000"/>
                  </a:schemeClr>
                </a:solidFill>
                <a:latin typeface="+mn-lt"/>
              </a:rPr>
              <a:t>ως κοινό κτήμα</a:t>
            </a:r>
            <a:endParaRPr lang="el-GR" dirty="0">
              <a:solidFill>
                <a:schemeClr val="tx1">
                  <a:lumMod val="75000"/>
                  <a:lumOff val="25000"/>
                </a:schemeClr>
              </a:solidFill>
              <a:latin typeface="+mn-lt"/>
            </a:endParaRPr>
          </a:p>
        </p:txBody>
      </p:sp>
      <p:sp>
        <p:nvSpPr>
          <p:cNvPr id="26" name="Rectangle 25"/>
          <p:cNvSpPr/>
          <p:nvPr/>
        </p:nvSpPr>
        <p:spPr>
          <a:xfrm>
            <a:off x="2088000" y="5112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7" name="Rectangle 26"/>
          <p:cNvSpPr/>
          <p:nvPr/>
        </p:nvSpPr>
        <p:spPr>
          <a:xfrm>
            <a:off x="2088231" y="5688000"/>
            <a:ext cx="7062962" cy="523220"/>
          </a:xfrm>
          <a:prstGeom prst="rect">
            <a:avLst/>
          </a:prstGeom>
        </p:spPr>
        <p:txBody>
          <a:bodyPr wrap="square">
            <a:spAutoFit/>
          </a:bodyPr>
          <a:lstStyle/>
          <a:p>
            <a:r>
              <a:rPr lang="el-GR" sz="1400" dirty="0" smtClean="0">
                <a:solidFill>
                  <a:schemeClr val="tx1">
                    <a:lumMod val="75000"/>
                    <a:lumOff val="25000"/>
                  </a:schemeClr>
                </a:solidFill>
                <a:latin typeface="+mn-lt"/>
              </a:rPr>
              <a:t>Επιτρέπεται η επαναχρησιμοποίηση του έργου, η δημιουργία παραγώγων αυτού και η εμπορική του χρήση, χωρίς αναφορά του δημιουργού.</a:t>
            </a:r>
            <a:endParaRPr lang="en-US" sz="1400" dirty="0" smtClean="0">
              <a:solidFill>
                <a:schemeClr val="tx1">
                  <a:lumMod val="75000"/>
                  <a:lumOff val="25000"/>
                </a:schemeClr>
              </a:solidFill>
              <a:latin typeface="+mn-lt"/>
            </a:endParaRPr>
          </a:p>
        </p:txBody>
      </p:sp>
      <p:sp>
        <p:nvSpPr>
          <p:cNvPr id="28" name="Rectangle 27"/>
          <p:cNvSpPr/>
          <p:nvPr/>
        </p:nvSpPr>
        <p:spPr>
          <a:xfrm>
            <a:off x="0" y="6334511"/>
            <a:ext cx="2088231" cy="307777"/>
          </a:xfrm>
          <a:prstGeom prst="rect">
            <a:avLst/>
          </a:prstGeom>
        </p:spPr>
        <p:txBody>
          <a:bodyPr wrap="square">
            <a:spAutoFit/>
          </a:bodyPr>
          <a:lstStyle/>
          <a:p>
            <a:pPr algn="r"/>
            <a:r>
              <a:rPr lang="el-GR" sz="1400" dirty="0" smtClean="0">
                <a:solidFill>
                  <a:schemeClr val="tx1">
                    <a:lumMod val="75000"/>
                    <a:lumOff val="25000"/>
                  </a:schemeClr>
                </a:solidFill>
                <a:latin typeface="+mn-lt"/>
              </a:rPr>
              <a:t>χωρίς σήμανση</a:t>
            </a:r>
            <a:endParaRPr lang="el-GR" dirty="0">
              <a:solidFill>
                <a:schemeClr val="tx1">
                  <a:lumMod val="75000"/>
                  <a:lumOff val="25000"/>
                </a:schemeClr>
              </a:solidFill>
              <a:latin typeface="+mn-lt"/>
            </a:endParaRPr>
          </a:p>
        </p:txBody>
      </p:sp>
      <p:sp>
        <p:nvSpPr>
          <p:cNvPr id="29" name="Rectangle 28"/>
          <p:cNvSpPr/>
          <p:nvPr/>
        </p:nvSpPr>
        <p:spPr>
          <a:xfrm>
            <a:off x="2088231" y="6334512"/>
            <a:ext cx="7062962" cy="307777"/>
          </a:xfrm>
          <a:prstGeom prst="rect">
            <a:avLst/>
          </a:prstGeom>
        </p:spPr>
        <p:txBody>
          <a:bodyPr wrap="square">
            <a:spAutoFit/>
          </a:bodyPr>
          <a:lstStyle/>
          <a:p>
            <a:r>
              <a:rPr lang="el-GR" sz="1400" dirty="0" smtClean="0">
                <a:solidFill>
                  <a:schemeClr val="tx1">
                    <a:lumMod val="75000"/>
                    <a:lumOff val="25000"/>
                  </a:schemeClr>
                </a:solidFill>
                <a:latin typeface="+mn-lt"/>
              </a:rPr>
              <a:t>Συνήθως δεν επιτρέπεται η επαναχρησιμοποίηση του έργου.</a:t>
            </a:r>
            <a:endParaRPr lang="en-US" sz="1400" dirty="0" smtClean="0">
              <a:solidFill>
                <a:schemeClr val="tx1">
                  <a:lumMod val="75000"/>
                  <a:lumOff val="25000"/>
                </a:schemeClr>
              </a:solidFill>
              <a:latin typeface="+mn-lt"/>
            </a:endParaRPr>
          </a:p>
        </p:txBody>
      </p:sp>
      <p:cxnSp>
        <p:nvCxnSpPr>
          <p:cNvPr id="31" name="Straight Connector 30"/>
          <p:cNvCxnSpPr/>
          <p:nvPr/>
        </p:nvCxnSpPr>
        <p:spPr>
          <a:xfrm>
            <a:off x="71243" y="1383775"/>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5" name="Straight Connector 34"/>
          <p:cNvCxnSpPr/>
          <p:nvPr/>
        </p:nvCxnSpPr>
        <p:spPr>
          <a:xfrm>
            <a:off x="71243" y="1968481"/>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6" name="Straight Connector 35"/>
          <p:cNvCxnSpPr/>
          <p:nvPr/>
        </p:nvCxnSpPr>
        <p:spPr>
          <a:xfrm>
            <a:off x="71243" y="253945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71243" y="3107253"/>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8" name="Straight Connector 37"/>
          <p:cNvCxnSpPr/>
          <p:nvPr/>
        </p:nvCxnSpPr>
        <p:spPr>
          <a:xfrm>
            <a:off x="71243" y="3722806"/>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71243" y="451432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1" y="5111310"/>
            <a:ext cx="8532000"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1" name="Straight Connector 40"/>
          <p:cNvCxnSpPr/>
          <p:nvPr/>
        </p:nvCxnSpPr>
        <p:spPr>
          <a:xfrm>
            <a:off x="71244" y="569777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a:off x="71244" y="6220998"/>
            <a:ext cx="8533204" cy="0"/>
          </a:xfrm>
          <a:prstGeom prst="line">
            <a:avLst/>
          </a:prstGeom>
          <a:ln>
            <a:solidFill>
              <a:schemeClr val="tx2">
                <a:lumMod val="40000"/>
                <a:lumOff val="6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4661010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Αναφοράς</a:t>
            </a:r>
            <a:endParaRPr lang="el-GR" sz="2000" dirty="0"/>
          </a:p>
          <a:p>
            <a:pPr lvl="1">
              <a:buFont typeface="Wingdings" panose="05000000000000000000" pitchFamily="2" charset="2"/>
              <a:buChar char="§"/>
            </a:pPr>
            <a:r>
              <a:rPr lang="el-GR" sz="2000" dirty="0" err="1"/>
              <a:t>τ</a:t>
            </a:r>
            <a:r>
              <a:rPr lang="en-US" sz="2000" dirty="0" smtClean="0"/>
              <a:t>ο </a:t>
            </a:r>
            <a:r>
              <a:rPr lang="en-US" sz="2000" dirty="0" err="1"/>
              <a:t>Σημείωμ</a:t>
            </a:r>
            <a:r>
              <a:rPr lang="en-US" sz="2000" dirty="0"/>
              <a:t>α Αδειοδότησης</a:t>
            </a:r>
            <a:endParaRPr lang="el-GR" sz="2000" dirty="0"/>
          </a:p>
          <a:p>
            <a:pPr lvl="1">
              <a:buFont typeface="Wingdings" panose="05000000000000000000" pitchFamily="2" charset="2"/>
              <a:buChar char="§"/>
            </a:pPr>
            <a:r>
              <a:rPr lang="el-GR" sz="2000" dirty="0" err="1"/>
              <a:t>τ</a:t>
            </a:r>
            <a:r>
              <a:rPr lang="en-US" sz="2000" dirty="0" smtClean="0"/>
              <a:t>η </a:t>
            </a:r>
            <a:r>
              <a:rPr lang="en-US" sz="2000" dirty="0" err="1"/>
              <a:t>δήλωση</a:t>
            </a:r>
            <a:r>
              <a:rPr lang="en-US" sz="2000" dirty="0"/>
              <a:t> </a:t>
            </a:r>
            <a:r>
              <a:rPr lang="el-GR" sz="2000" dirty="0" err="1"/>
              <a:t>Δ</a:t>
            </a:r>
            <a:r>
              <a:rPr lang="en-US" sz="2000" dirty="0" smtClean="0"/>
              <a:t>ια</a:t>
            </a:r>
            <a:r>
              <a:rPr lang="en-US" sz="2000" dirty="0" err="1" smtClean="0"/>
              <a:t>τήρησης</a:t>
            </a:r>
            <a:r>
              <a:rPr lang="en-US" sz="2000" dirty="0" smtClean="0"/>
              <a:t>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a:t>
            </a:r>
            <a:r>
              <a:rPr lang="el-GR" sz="2400" dirty="0" err="1"/>
              <a:t>υπερσυνδέσμους</a:t>
            </a:r>
            <a:r>
              <a:rPr lang="el-GR" sz="2400" dirty="0"/>
              <a:t>.</a:t>
            </a:r>
          </a:p>
          <a:p>
            <a:endParaRPr lang="el-GR" sz="2000" dirty="0"/>
          </a:p>
        </p:txBody>
      </p:sp>
    </p:spTree>
    <p:extLst>
      <p:ext uri="{BB962C8B-B14F-4D97-AF65-F5344CB8AC3E}">
        <p14:creationId xmlns:p14="http://schemas.microsoft.com/office/powerpoint/2010/main" val="256958968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p:txBody>
          <a:bodyPr>
            <a:normAutofit/>
          </a:bodyPr>
          <a:lstStyle/>
          <a:p>
            <a:r>
              <a:rPr lang="el-GR" sz="2000" dirty="0" smtClean="0"/>
              <a:t>Το παρόν εκπαιδευτικό υλικό έχει αναπτυχθεί </a:t>
            </a:r>
            <a:r>
              <a:rPr lang="el-GR" sz="2000" dirty="0" err="1" smtClean="0"/>
              <a:t>στ</a:t>
            </a:r>
            <a:r>
              <a:rPr lang="en-US" sz="2000" dirty="0" smtClean="0"/>
              <a:t>o</a:t>
            </a:r>
            <a:r>
              <a:rPr lang="el-GR" sz="2000" dirty="0" smtClean="0"/>
              <a:t> </a:t>
            </a:r>
            <a:r>
              <a:rPr lang="el-GR" sz="2000" dirty="0" err="1" smtClean="0"/>
              <a:t>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a:t>
            </a:r>
            <a:r>
              <a:rPr lang="el-GR" sz="2000" b="1" smtClean="0"/>
              <a:t>ΤΕΙ Αθήνας</a:t>
            </a:r>
            <a:r>
              <a:rPr lang="el-GR" sz="2000" smtClean="0"/>
              <a:t>» </a:t>
            </a:r>
            <a:r>
              <a:rPr lang="el-GR" sz="2000" dirty="0" smtClean="0"/>
              <a:t>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9807257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Δεξιότητες </a:t>
            </a:r>
            <a:r>
              <a:rPr lang="el-GR" dirty="0" smtClean="0"/>
              <a:t>της συνέντευξης </a:t>
            </a:r>
            <a:r>
              <a:rPr lang="el-GR" sz="3000" b="0" dirty="0" smtClean="0"/>
              <a:t>2/3</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2072764763"/>
              </p:ext>
            </p:extLst>
          </p:nvPr>
        </p:nvGraphicFramePr>
        <p:xfrm>
          <a:off x="431540" y="1268412"/>
          <a:ext cx="8280921" cy="5401050"/>
        </p:xfrm>
        <a:graphic>
          <a:graphicData uri="http://schemas.openxmlformats.org/drawingml/2006/table">
            <a:tbl>
              <a:tblPr firstRow="1" bandRow="1">
                <a:tableStyleId>{5C22544A-7EE6-4342-B048-85BDC9FD1C3A}</a:tableStyleId>
              </a:tblPr>
              <a:tblGrid>
                <a:gridCol w="1769178"/>
                <a:gridCol w="3255872"/>
                <a:gridCol w="3255871"/>
              </a:tblGrid>
              <a:tr h="613532">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chemeClr val="bg1"/>
                          </a:solidFill>
                          <a:effectLst/>
                          <a:latin typeface="Calibri" pitchFamily="34" charset="0"/>
                          <a:ea typeface="ＭＳ Ｐゴシック" pitchFamily="34" charset="-128"/>
                          <a:cs typeface="Arial" pitchFamily="34" charset="0"/>
                        </a:rPr>
                        <a:t>Τύπος  Δεξιότητας</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Ορισμός</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Λειτουργία  στη  Συνέντευξη</a:t>
                      </a:r>
                    </a:p>
                  </a:txBody>
                  <a:tcPr horzOverflow="overflow"/>
                </a:tc>
              </a:tr>
              <a:tr h="271707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3. Διευκρίνιση</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 Στοιχειώδης ενθάρρυνση</a:t>
                      </a:r>
                    </a:p>
                    <a:p>
                      <a:pPr marL="0" marR="0" lvl="0" indent="0" algn="ctr" defTabSz="914400" rtl="0" eaLnBrk="1" fontAlgn="base" latinLnBrk="0" hangingPunct="1">
                        <a:lnSpc>
                          <a:spcPct val="100000"/>
                        </a:lnSpc>
                        <a:spcBef>
                          <a:spcPct val="0"/>
                        </a:spcBef>
                        <a:spcAft>
                          <a:spcPct val="0"/>
                        </a:spcAft>
                        <a:buClrTx/>
                        <a:buSzTx/>
                        <a:buFont typeface="Arial" pitchFamily="34" charset="0"/>
                        <a:buChar char="•"/>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 Παρότρυνση</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Οι στοιχειώδεις ενθαρρύνσεις είναι σύντομες απαντήσεις, όπως τα νεύματα του κεφαλιού, «χμ-χμμ» και μεμονωμένες λέξεις ή φράσεις. Οι παραφράσεις ανατροφοδοτούν τον πελάτη με το ουσιαστικό νόημα όσων λέχθηκαν</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Οι στοιχειώδεις ενθαρρύνσεις προτρέπουν για περισσότερη συζήτηση. Η παράφραση παρέχει ένα «τσεκάρισμα», δηλαδή έναν έλεγχο για την ακρίβεια της  προσεκτικής μας παρακολούθησης και μπορεί να βοηθήσει τον πελάτη να προχωρήσει σε ένα καινούργιο θέμα</a:t>
                      </a:r>
                    </a:p>
                  </a:txBody>
                  <a:tcPr horzOverflow="overflow"/>
                </a:tc>
              </a:tr>
              <a:tr h="1926330">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4. Αντανάκλαση συναισθημάτων</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Η αντανάκλαση  συναισθημάτων ενδιαφέρεται να αναγνωρίσει και να ανατροφοδοτήσει τον πελάτη με την υποκείμενη συναισθηματική εμπειρία</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Επιτρέπει στον πελάτη να κατανοήσει πληρέστερα τα συναισθηματικά στοιχεία των περιστάσεων</a:t>
                      </a:r>
                    </a:p>
                  </a:txBody>
                  <a:tcPr horzOverflow="overflow"/>
                </a:tc>
              </a:tr>
            </a:tbl>
          </a:graphicData>
        </a:graphic>
      </p:graphicFrame>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2</a:t>
            </a:fld>
            <a:endParaRPr lang="en-US" altLang="el-GR">
              <a:solidFill>
                <a:srgbClr val="000000"/>
              </a:solidFill>
            </a:endParaRPr>
          </a:p>
        </p:txBody>
      </p:sp>
    </p:spTree>
    <p:extLst>
      <p:ext uri="{BB962C8B-B14F-4D97-AF65-F5344CB8AC3E}">
        <p14:creationId xmlns:p14="http://schemas.microsoft.com/office/powerpoint/2010/main" val="3147259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Δεξιότητες </a:t>
            </a:r>
            <a:r>
              <a:rPr lang="el-GR" dirty="0" smtClean="0"/>
              <a:t>της συνέντευξης </a:t>
            </a:r>
            <a:r>
              <a:rPr lang="el-GR" sz="3000" b="0" dirty="0" smtClean="0"/>
              <a:t>3/3</a:t>
            </a:r>
            <a:endParaRPr lang="el-GR" dirty="0"/>
          </a:p>
        </p:txBody>
      </p:sp>
      <p:graphicFrame>
        <p:nvGraphicFramePr>
          <p:cNvPr id="5" name="Θέση περιεχομένου 4"/>
          <p:cNvGraphicFramePr>
            <a:graphicFrameLocks noGrp="1"/>
          </p:cNvGraphicFramePr>
          <p:nvPr>
            <p:ph idx="1"/>
            <p:extLst>
              <p:ext uri="{D42A27DB-BD31-4B8C-83A1-F6EECF244321}">
                <p14:modId xmlns:p14="http://schemas.microsoft.com/office/powerpoint/2010/main" val="1007569191"/>
              </p:ext>
            </p:extLst>
          </p:nvPr>
        </p:nvGraphicFramePr>
        <p:xfrm>
          <a:off x="323850" y="1268412"/>
          <a:ext cx="8424613" cy="4968899"/>
        </p:xfrm>
        <a:graphic>
          <a:graphicData uri="http://schemas.openxmlformats.org/drawingml/2006/table">
            <a:tbl>
              <a:tblPr firstRow="1" bandRow="1">
                <a:tableStyleId>{5C22544A-7EE6-4342-B048-85BDC9FD1C3A}</a:tableStyleId>
              </a:tblPr>
              <a:tblGrid>
                <a:gridCol w="2251374"/>
                <a:gridCol w="2788864"/>
                <a:gridCol w="3384375"/>
              </a:tblGrid>
              <a:tr h="447262">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chemeClr val="bg1"/>
                          </a:solidFill>
                          <a:effectLst/>
                          <a:latin typeface="Calibri" pitchFamily="34" charset="0"/>
                          <a:ea typeface="ＭＳ Ｐゴシック" pitchFamily="34" charset="-128"/>
                          <a:cs typeface="Arial" pitchFamily="34" charset="0"/>
                        </a:rPr>
                        <a:t>Τύπος  Δεξιότητας</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Ορισμός</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FFFFFF"/>
                          </a:solidFill>
                          <a:effectLst/>
                          <a:latin typeface="Calibri" pitchFamily="34" charset="0"/>
                          <a:ea typeface="ＭＳ Ｐゴシック" pitchFamily="34" charset="-128"/>
                          <a:cs typeface="Arial" pitchFamily="34" charset="0"/>
                        </a:rPr>
                        <a:t>Λειτουργία  στη  Συνέντευξη</a:t>
                      </a:r>
                    </a:p>
                  </a:txBody>
                  <a:tcPr horzOverflow="overflow"/>
                </a:tc>
              </a:tr>
              <a:tr h="2095393">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5. Περίληψη</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Η ανατροφοδότηση του πελάτη με μεγαλύτερα τμήματα αυτών που λέχθηκαν μέσω  της παράφρασης και της αντανάκλασης του συναισθήματος</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Χρήσιμη για το άνοιγμα ή το κλείσιμο της συνέντευξης και της αποσαφήνισης του τι συνέβη κατά τη διάρκεια μερικών τμημάτων –κλειδιών στη συνέντευξη</a:t>
                      </a:r>
                    </a:p>
                  </a:txBody>
                  <a:tcPr horzOverflow="overflow"/>
                </a:tc>
              </a:tr>
              <a:tr h="2426244">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6. Σύνθεση δεξιοτήτων</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Το τελευταίο αυτό μέρος ασχολείται με τη συγκέντρωση των διαφόρων δεξιοτήτων σε μια ολοκληρωμένη συνέντευξη</a:t>
                      </a:r>
                    </a:p>
                  </a:txBody>
                  <a:tcPr horzOverflow="overflow"/>
                </a:tc>
                <a:tc>
                  <a:txBody>
                    <a:bodyPr/>
                    <a:lstStyle>
                      <a:lvl1pPr eaLnBrk="0" hangingPunct="0">
                        <a:spcBef>
                          <a:spcPct val="20000"/>
                        </a:spcBef>
                        <a:defRPr sz="2800">
                          <a:solidFill>
                            <a:schemeClr val="tx1"/>
                          </a:solidFill>
                          <a:latin typeface="Arial" pitchFamily="34" charset="0"/>
                          <a:ea typeface="ＭＳ Ｐゴシック" pitchFamily="34" charset="-128"/>
                        </a:defRPr>
                      </a:lvl1pPr>
                      <a:lvl2pPr marL="742950" indent="-285750" eaLnBrk="0" hangingPunct="0">
                        <a:spcBef>
                          <a:spcPct val="20000"/>
                        </a:spcBef>
                        <a:defRPr sz="2400">
                          <a:solidFill>
                            <a:schemeClr val="tx1"/>
                          </a:solidFill>
                          <a:latin typeface="Arial" pitchFamily="34" charset="0"/>
                          <a:ea typeface="ＭＳ Ｐゴシック" pitchFamily="34" charset="-128"/>
                        </a:defRPr>
                      </a:lvl2pPr>
                      <a:lvl3pPr marL="1143000" indent="-228600" eaLnBrk="0" hangingPunct="0">
                        <a:spcBef>
                          <a:spcPct val="20000"/>
                        </a:spcBef>
                        <a:defRPr sz="2000">
                          <a:solidFill>
                            <a:schemeClr val="tx1"/>
                          </a:solidFill>
                          <a:latin typeface="Arial" pitchFamily="34" charset="0"/>
                          <a:ea typeface="ＭＳ Ｐゴシック" pitchFamily="34" charset="-128"/>
                        </a:defRPr>
                      </a:lvl3pPr>
                      <a:lvl4pPr marL="1600200" indent="-228600" eaLnBrk="0" hangingPunct="0">
                        <a:spcBef>
                          <a:spcPct val="20000"/>
                        </a:spcBef>
                        <a:defRPr>
                          <a:solidFill>
                            <a:schemeClr val="tx1"/>
                          </a:solidFill>
                          <a:latin typeface="Arial" pitchFamily="34" charset="0"/>
                          <a:ea typeface="ＭＳ Ｐゴシック" pitchFamily="34" charset="-128"/>
                        </a:defRPr>
                      </a:lvl4pPr>
                      <a:lvl5pPr marL="2057400" indent="-228600" eaLnBrk="0" hangingPunct="0">
                        <a:spcBef>
                          <a:spcPct val="20000"/>
                        </a:spcBef>
                        <a:defRPr>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defRPr>
                          <a:solidFill>
                            <a:schemeClr val="tx1"/>
                          </a:solidFill>
                          <a:latin typeface="Arial" pitchFamily="34" charset="0"/>
                          <a:ea typeface="ＭＳ Ｐゴシック" pitchFamily="34" charset="-128"/>
                        </a:defRPr>
                      </a:lvl9p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l-GR" altLang="el-GR" sz="1800" b="1" i="0" u="none" strike="noStrike" cap="none" normalizeH="0" baseline="0" dirty="0" smtClean="0">
                          <a:ln>
                            <a:noFill/>
                          </a:ln>
                          <a:solidFill>
                            <a:srgbClr val="595959"/>
                          </a:solidFill>
                          <a:effectLst/>
                          <a:latin typeface="Calibri" pitchFamily="34" charset="0"/>
                          <a:ea typeface="ＭＳ Ｐゴシック" pitchFamily="34" charset="-128"/>
                          <a:cs typeface="Arial" pitchFamily="34" charset="0"/>
                        </a:rPr>
                        <a:t>Διευκολύνει την εξέλιξη του πελάτη</a:t>
                      </a:r>
                    </a:p>
                  </a:txBody>
                  <a:tcPr horzOverflow="overflow"/>
                </a:tc>
              </a:tr>
            </a:tbl>
          </a:graphicData>
        </a:graphic>
      </p:graphicFrame>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3</a:t>
            </a:fld>
            <a:endParaRPr lang="en-US" altLang="el-GR">
              <a:solidFill>
                <a:srgbClr val="000000"/>
              </a:solidFill>
            </a:endParaRPr>
          </a:p>
        </p:txBody>
      </p:sp>
    </p:spTree>
    <p:extLst>
      <p:ext uri="{BB962C8B-B14F-4D97-AF65-F5344CB8AC3E}">
        <p14:creationId xmlns:p14="http://schemas.microsoft.com/office/powerpoint/2010/main" val="32119018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1. Συμπεριφορά προσεκτικής παρακολούθησης</a:t>
            </a:r>
            <a:endParaRPr lang="el-GR" dirty="0"/>
          </a:p>
        </p:txBody>
      </p:sp>
      <p:sp>
        <p:nvSpPr>
          <p:cNvPr id="3" name="Θέση περιεχομένου 2"/>
          <p:cNvSpPr>
            <a:spLocks noGrp="1"/>
          </p:cNvSpPr>
          <p:nvPr>
            <p:ph idx="1"/>
          </p:nvPr>
        </p:nvSpPr>
        <p:spPr/>
        <p:txBody>
          <a:bodyPr/>
          <a:lstStyle/>
          <a:p>
            <a:pPr marL="0" indent="0">
              <a:buNone/>
            </a:pPr>
            <a:r>
              <a:rPr lang="el-GR" dirty="0" smtClean="0"/>
              <a:t>Τέσσερις </a:t>
            </a:r>
            <a:r>
              <a:rPr lang="el-GR" dirty="0"/>
              <a:t>βασικές διαστάσεις:</a:t>
            </a:r>
          </a:p>
          <a:p>
            <a:pPr marL="457200" indent="-457200">
              <a:buFont typeface="+mj-lt"/>
              <a:buAutoNum type="arabicPeriod"/>
            </a:pPr>
            <a:r>
              <a:rPr lang="el-GR" dirty="0" smtClean="0"/>
              <a:t>Οπτική </a:t>
            </a:r>
            <a:r>
              <a:rPr lang="el-GR" dirty="0"/>
              <a:t>επαφή: </a:t>
            </a:r>
            <a:r>
              <a:rPr lang="el-GR" dirty="0" smtClean="0"/>
              <a:t>Κοιτάζουμε </a:t>
            </a:r>
            <a:r>
              <a:rPr lang="el-GR" dirty="0"/>
              <a:t>το άτομο κατά πρόσωπο, όχι επίμονα, προσέχουμε τα «διαλείμματα οπτικής επαφής» - τόσο τα δικά μας όσο και του πελάτη.</a:t>
            </a:r>
          </a:p>
          <a:p>
            <a:pPr marL="457200" indent="-457200">
              <a:buFont typeface="+mj-lt"/>
              <a:buAutoNum type="arabicPeriod"/>
            </a:pPr>
            <a:r>
              <a:rPr lang="el-GR" dirty="0" smtClean="0"/>
              <a:t>Σωματική </a:t>
            </a:r>
            <a:r>
              <a:rPr lang="el-GR" dirty="0"/>
              <a:t>γλώσσα: </a:t>
            </a:r>
            <a:r>
              <a:rPr lang="el-GR" dirty="0" smtClean="0"/>
              <a:t>Υιοθετούμε </a:t>
            </a:r>
            <a:r>
              <a:rPr lang="el-GR" dirty="0"/>
              <a:t>μια άνετη θέση με ελαφρά κλίση του σώματός μας προς τα εμπρός, το κυριότερο όμως είναι να ΒΡΟΥΜΕ ΤΟ ΔΙΚΟ ΜΑΣ </a:t>
            </a:r>
            <a:r>
              <a:rPr lang="el-GR" dirty="0" smtClean="0"/>
              <a:t>ΣΤΙΛ.</a:t>
            </a:r>
            <a:endParaRPr lang="el-GR" dirty="0"/>
          </a:p>
          <a:p>
            <a:pPr marL="0" indent="0">
              <a:buNone/>
            </a:pPr>
            <a:endParaRPr lang="el-GR" dirty="0" smtClean="0"/>
          </a:p>
          <a:p>
            <a:pPr marL="0" indent="0">
              <a:buNone/>
            </a:pPr>
            <a:endParaRPr lang="el-GR" dirty="0"/>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4</a:t>
            </a:fld>
            <a:endParaRPr lang="en-US" altLang="el-GR">
              <a:solidFill>
                <a:srgbClr val="000000"/>
              </a:solidFill>
            </a:endParaRPr>
          </a:p>
        </p:txBody>
      </p:sp>
    </p:spTree>
    <p:extLst>
      <p:ext uri="{BB962C8B-B14F-4D97-AF65-F5344CB8AC3E}">
        <p14:creationId xmlns:p14="http://schemas.microsoft.com/office/powerpoint/2010/main" val="24791818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1. Συμπεριφορά προσεκτικής παρακολούθησης</a:t>
            </a:r>
          </a:p>
        </p:txBody>
      </p:sp>
      <p:sp>
        <p:nvSpPr>
          <p:cNvPr id="3" name="Θέση περιεχομένου 2"/>
          <p:cNvSpPr>
            <a:spLocks noGrp="1"/>
          </p:cNvSpPr>
          <p:nvPr>
            <p:ph idx="1"/>
          </p:nvPr>
        </p:nvSpPr>
        <p:spPr/>
        <p:txBody>
          <a:bodyPr/>
          <a:lstStyle/>
          <a:p>
            <a:pPr marL="0" indent="0">
              <a:buNone/>
            </a:pPr>
            <a:r>
              <a:rPr lang="el-GR" dirty="0" smtClean="0"/>
              <a:t>Τέσσερις </a:t>
            </a:r>
            <a:r>
              <a:rPr lang="el-GR" dirty="0"/>
              <a:t>βασικές διαστάσεις:</a:t>
            </a:r>
          </a:p>
          <a:p>
            <a:pPr marL="457200" indent="-457200">
              <a:buFont typeface="+mj-lt"/>
              <a:buAutoNum type="arabicPeriod" startAt="3"/>
            </a:pPr>
            <a:r>
              <a:rPr lang="el-GR" dirty="0" smtClean="0"/>
              <a:t>Φωνητικό ύφος: Αλλαγές </a:t>
            </a:r>
            <a:r>
              <a:rPr lang="el-GR" dirty="0"/>
              <a:t>στο ρυθμό της ομιλίας, στην ένταση και στον τόνο συχνά υποδηλώνουν ενδιαφέρον ή αδιαφορία. Δισταγμοί ή κομπιάσματα συμβαίνουν σε στιγμές </a:t>
            </a:r>
            <a:r>
              <a:rPr lang="el-GR" dirty="0" smtClean="0"/>
              <a:t>έντασης.</a:t>
            </a:r>
          </a:p>
          <a:p>
            <a:pPr marL="457200" indent="-457200">
              <a:buFont typeface="+mj-lt"/>
              <a:buAutoNum type="arabicPeriod" startAt="3"/>
            </a:pPr>
            <a:r>
              <a:rPr lang="el-GR" dirty="0" smtClean="0"/>
              <a:t>Λεκτική ακολουθία:  Κατευθύνουμε αυτά που έχουμε να πούμε σε αυτά που μόλις είπε ο πελάτης ή σε ότι είπε προηγουμένως κατά τη διάρκεια της συνέντευξης. Ο σύμβουλος δεν χρειάζεται να εισάγει ένα νέο θέμα για συζήτηση… απλά και μόνο να σταθεί σε ότι έχει ήδη ειπωθεί.</a:t>
            </a:r>
          </a:p>
          <a:p>
            <a:pPr marL="457200" indent="-457200">
              <a:buFont typeface="+mj-lt"/>
              <a:buAutoNum type="arabicPeriod" startAt="3"/>
            </a:pPr>
            <a:endParaRPr lang="el-GR" dirty="0"/>
          </a:p>
          <a:p>
            <a:pPr marL="0" indent="0">
              <a:buNone/>
            </a:pPr>
            <a:r>
              <a:rPr lang="el-GR" dirty="0"/>
              <a:t>Η συμπεριφορά προσεκτικής παρακολούθησης διαφόρων κοινωνικών και εθνικών ομάδων διαφέρει.</a:t>
            </a:r>
          </a:p>
          <a:p>
            <a:pPr marL="457200" indent="-457200">
              <a:buFont typeface="+mj-lt"/>
              <a:buAutoNum type="arabicPeriod" startAt="3"/>
            </a:pPr>
            <a:endParaRPr lang="el-GR" dirty="0" smtClean="0"/>
          </a:p>
          <a:p>
            <a:pPr marL="0" indent="0">
              <a:buNone/>
            </a:pPr>
            <a:endParaRPr lang="el-GR" dirty="0" smtClean="0"/>
          </a:p>
          <a:p>
            <a:pPr marL="0" indent="0">
              <a:buNone/>
            </a:pPr>
            <a:endParaRPr lang="el-GR" dirty="0"/>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5</a:t>
            </a:fld>
            <a:endParaRPr lang="en-US" altLang="el-GR">
              <a:solidFill>
                <a:srgbClr val="000000"/>
              </a:solidFill>
            </a:endParaRPr>
          </a:p>
        </p:txBody>
      </p:sp>
    </p:spTree>
    <p:extLst>
      <p:ext uri="{BB962C8B-B14F-4D97-AF65-F5344CB8AC3E}">
        <p14:creationId xmlns:p14="http://schemas.microsoft.com/office/powerpoint/2010/main" val="35202336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smtClean="0"/>
              <a:t>2. Ανοιχτή πρόσκληση για συζήτηση </a:t>
            </a:r>
            <a:r>
              <a:rPr lang="el-GR" sz="3000" b="0" dirty="0" smtClean="0"/>
              <a:t>1/5</a:t>
            </a:r>
            <a:endParaRPr lang="el-GR" sz="3000" b="0" dirty="0"/>
          </a:p>
        </p:txBody>
      </p:sp>
      <p:sp>
        <p:nvSpPr>
          <p:cNvPr id="3" name="Θέση περιεχομένου 2"/>
          <p:cNvSpPr>
            <a:spLocks noGrp="1"/>
          </p:cNvSpPr>
          <p:nvPr>
            <p:ph idx="1"/>
          </p:nvPr>
        </p:nvSpPr>
        <p:spPr/>
        <p:txBody>
          <a:bodyPr/>
          <a:lstStyle/>
          <a:p>
            <a:r>
              <a:rPr lang="el-GR" dirty="0"/>
              <a:t>Οι ερωτήσεις είναι χρήσιμες στη </a:t>
            </a:r>
            <a:r>
              <a:rPr lang="el-GR" dirty="0" smtClean="0"/>
              <a:t>συνέντευξη, </a:t>
            </a:r>
            <a:r>
              <a:rPr lang="el-GR" dirty="0"/>
              <a:t>αυτό δεν σημαίνει ότι υποβάλουμε συνεχώς ερωτήσεις. Οι ανοικτές ερωτήσεις παρέχουν στο σύμβουλο στοιχεία για το βοηθούμενο κατά ένα τρόπο γενικό ενώ οι κλειστές ερωτήσεις παρέχουν τις απαραίτητες ειδικές λεπτομέρειες.</a:t>
            </a:r>
          </a:p>
          <a:p>
            <a:r>
              <a:rPr lang="el-GR" dirty="0"/>
              <a:t>Παράδειγμα ανοικτής ερώτησης: «Θα μπορούσατε να μου μιλήσετε για το γάμο </a:t>
            </a:r>
            <a:r>
              <a:rPr lang="el-GR" dirty="0" smtClean="0"/>
              <a:t>σας;», </a:t>
            </a:r>
            <a:r>
              <a:rPr lang="el-GR" dirty="0"/>
              <a:t>«Πώς αισθάνεστε </a:t>
            </a:r>
            <a:r>
              <a:rPr lang="el-GR" dirty="0" smtClean="0"/>
              <a:t>γι’ αυτό;» </a:t>
            </a:r>
            <a:endParaRPr lang="el-GR" dirty="0"/>
          </a:p>
          <a:p>
            <a:r>
              <a:rPr lang="el-GR" dirty="0"/>
              <a:t>Παράδειγμα κλειστής ερώτησης: «Είστε </a:t>
            </a:r>
            <a:r>
              <a:rPr lang="el-GR" dirty="0" smtClean="0"/>
              <a:t>παντρεμένη;», </a:t>
            </a:r>
            <a:r>
              <a:rPr lang="el-GR" dirty="0"/>
              <a:t>«Τα πάτε καλά με το σύζυγό </a:t>
            </a:r>
            <a:r>
              <a:rPr lang="el-GR" dirty="0" smtClean="0"/>
              <a:t>σας;». Οι </a:t>
            </a:r>
            <a:r>
              <a:rPr lang="el-GR" dirty="0"/>
              <a:t>κλειστές ερωτήσεις συνήθως απαντώνται με ΝΑΙ ή ΌΧΙ.</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6</a:t>
            </a:fld>
            <a:endParaRPr lang="en-US" altLang="el-GR">
              <a:solidFill>
                <a:srgbClr val="000000"/>
              </a:solidFill>
            </a:endParaRPr>
          </a:p>
        </p:txBody>
      </p:sp>
    </p:spTree>
    <p:extLst>
      <p:ext uri="{BB962C8B-B14F-4D97-AF65-F5344CB8AC3E}">
        <p14:creationId xmlns:p14="http://schemas.microsoft.com/office/powerpoint/2010/main" val="114225940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Ανοιχτή πρόσκληση για </a:t>
            </a:r>
            <a:r>
              <a:rPr lang="el-GR" dirty="0" smtClean="0"/>
              <a:t>συζήτηση </a:t>
            </a:r>
            <a:r>
              <a:rPr lang="el-GR" sz="3000" b="0" dirty="0" smtClean="0"/>
              <a:t>2/5</a:t>
            </a:r>
            <a:endParaRPr lang="el-GR" dirty="0"/>
          </a:p>
        </p:txBody>
      </p:sp>
      <p:sp>
        <p:nvSpPr>
          <p:cNvPr id="3" name="Θέση περιεχομένου 2"/>
          <p:cNvSpPr>
            <a:spLocks noGrp="1"/>
          </p:cNvSpPr>
          <p:nvPr>
            <p:ph idx="1"/>
          </p:nvPr>
        </p:nvSpPr>
        <p:spPr/>
        <p:txBody>
          <a:bodyPr/>
          <a:lstStyle/>
          <a:p>
            <a:r>
              <a:rPr lang="el-GR" dirty="0"/>
              <a:t>Ένα πρόβλημα με τις κλειστές ερωτήσεις είναι ότι επικεντρώνεται περισσότερο στις ανησυχίες του συμβούλου για τον εξυπηρετούμενο παρά στις ανησυχίες του ίδιου του εξυπηρετούμενου. </a:t>
            </a:r>
          </a:p>
          <a:p>
            <a:r>
              <a:rPr lang="el-GR" dirty="0"/>
              <a:t>Οι ερωτήσεις πρέπει να γίνονται με τέτοιο τρόπο ώστε να βοηθιέται ο πελάτης να ξεκαθαρίσει τα δικά του προβλήματα παρά να παρέχουν πληροφορίες στο σύμβουλο.</a:t>
            </a:r>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7</a:t>
            </a:fld>
            <a:endParaRPr lang="en-US" altLang="el-GR">
              <a:solidFill>
                <a:srgbClr val="000000"/>
              </a:solidFill>
            </a:endParaRPr>
          </a:p>
        </p:txBody>
      </p:sp>
    </p:spTree>
    <p:extLst>
      <p:ext uri="{BB962C8B-B14F-4D97-AF65-F5344CB8AC3E}">
        <p14:creationId xmlns:p14="http://schemas.microsoft.com/office/powerpoint/2010/main" val="39691148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l-GR" dirty="0"/>
              <a:t>2. Ανοιχτή πρόσκληση για </a:t>
            </a:r>
            <a:r>
              <a:rPr lang="el-GR" dirty="0" smtClean="0"/>
              <a:t>συζήτηση </a:t>
            </a:r>
            <a:r>
              <a:rPr lang="el-GR" sz="3000" b="0" dirty="0"/>
              <a:t>3</a:t>
            </a:r>
            <a:r>
              <a:rPr lang="el-GR" sz="3000" b="0" dirty="0" smtClean="0"/>
              <a:t>/5</a:t>
            </a:r>
            <a:endParaRPr lang="el-GR" dirty="0"/>
          </a:p>
        </p:txBody>
      </p:sp>
      <p:sp>
        <p:nvSpPr>
          <p:cNvPr id="3" name="Θέση περιεχομένου 2"/>
          <p:cNvSpPr>
            <a:spLocks noGrp="1"/>
          </p:cNvSpPr>
          <p:nvPr>
            <p:ph idx="1"/>
          </p:nvPr>
        </p:nvSpPr>
        <p:spPr/>
        <p:txBody>
          <a:bodyPr/>
          <a:lstStyle/>
          <a:p>
            <a:r>
              <a:rPr lang="el-GR" dirty="0"/>
              <a:t>Οι ανοικτές προσκλήσεις για συζήτηση είναι πολύ χρήσιμες σε διάφορες περιπτώσεις:</a:t>
            </a:r>
          </a:p>
          <a:p>
            <a:pPr marL="857250" lvl="1" indent="-457200">
              <a:buFont typeface="+mj-lt"/>
              <a:buAutoNum type="arabicPeriod"/>
            </a:pPr>
            <a:r>
              <a:rPr lang="el-GR" b="1" dirty="0"/>
              <a:t>Βοηθούν στην έναρξη της συνέντευξης</a:t>
            </a:r>
            <a:r>
              <a:rPr lang="el-GR" dirty="0"/>
              <a:t>: Για ποιο θέμα θα θέλατε να μιλήσετε </a:t>
            </a:r>
            <a:r>
              <a:rPr lang="el-GR" dirty="0" smtClean="0"/>
              <a:t>σήμερα;, </a:t>
            </a:r>
            <a:r>
              <a:rPr lang="el-GR" dirty="0"/>
              <a:t>Πως πάνε τα πράγματα από την τελευταία φορά που </a:t>
            </a:r>
            <a:r>
              <a:rPr lang="el-GR" dirty="0" smtClean="0"/>
              <a:t>μιλήσαμε;</a:t>
            </a:r>
            <a:endParaRPr lang="el-GR" dirty="0"/>
          </a:p>
          <a:p>
            <a:pPr marL="857250" lvl="1" indent="-457200">
              <a:buFont typeface="+mj-lt"/>
              <a:buAutoNum type="arabicPeriod"/>
            </a:pPr>
            <a:r>
              <a:rPr lang="el-GR" b="1" dirty="0"/>
              <a:t>Βοηθούν τον ερωτώμενο να αναπτύξει ένα σημείο</a:t>
            </a:r>
            <a:r>
              <a:rPr lang="el-GR" dirty="0"/>
              <a:t>: Μπορείτε να μου πείτε περισσότερα για </a:t>
            </a:r>
            <a:r>
              <a:rPr lang="el-GR" dirty="0" smtClean="0"/>
              <a:t>αυτό; </a:t>
            </a:r>
            <a:r>
              <a:rPr lang="el-GR" dirty="0"/>
              <a:t>Πως νιώσατε όταν έγινε </a:t>
            </a:r>
            <a:r>
              <a:rPr lang="el-GR" dirty="0" smtClean="0"/>
              <a:t>αυτό;</a:t>
            </a:r>
            <a:endParaRPr lang="el-GR" dirty="0"/>
          </a:p>
          <a:p>
            <a:pPr marL="857250" lvl="1" indent="-457200">
              <a:buFont typeface="+mj-lt"/>
              <a:buAutoNum type="arabicPeriod"/>
            </a:pPr>
            <a:r>
              <a:rPr lang="el-GR" b="1" dirty="0"/>
              <a:t>Βοηθούν στην απόσπαση παραδειγμάτων συγκεκριμένης συμπεριφοράς</a:t>
            </a:r>
            <a:r>
              <a:rPr lang="el-GR" dirty="0"/>
              <a:t>: Μπορείτε να μου δώσετε ένα συγκεκριμένο </a:t>
            </a:r>
            <a:r>
              <a:rPr lang="el-GR" dirty="0" smtClean="0"/>
              <a:t>παράδειγμα; </a:t>
            </a:r>
            <a:r>
              <a:rPr lang="el-GR" dirty="0"/>
              <a:t>Τι εννοείτε όταν λέτε ότι είναι δύσκολο να συνεννοηθεί κανείς με τον πατέρα </a:t>
            </a:r>
            <a:r>
              <a:rPr lang="el-GR" dirty="0" smtClean="0"/>
              <a:t>σας;</a:t>
            </a:r>
            <a:endParaRPr lang="el-GR" dirty="0"/>
          </a:p>
          <a:p>
            <a:endParaRPr lang="el-GR" dirty="0"/>
          </a:p>
        </p:txBody>
      </p:sp>
      <p:sp>
        <p:nvSpPr>
          <p:cNvPr id="4" name="Θέση αριθμού διαφάνειας 3"/>
          <p:cNvSpPr>
            <a:spLocks noGrp="1"/>
          </p:cNvSpPr>
          <p:nvPr>
            <p:ph type="sldNum" sz="quarter" idx="11"/>
          </p:nvPr>
        </p:nvSpPr>
        <p:spPr/>
        <p:txBody>
          <a:bodyPr/>
          <a:lstStyle/>
          <a:p>
            <a:fld id="{9A4E1628-C28E-42FF-9E0B-4B613A76FD8F}" type="slidenum">
              <a:rPr lang="en-US" altLang="el-GR" smtClean="0">
                <a:solidFill>
                  <a:srgbClr val="000000"/>
                </a:solidFill>
              </a:rPr>
              <a:pPr/>
              <a:t>8</a:t>
            </a:fld>
            <a:endParaRPr lang="en-US" altLang="el-GR">
              <a:solidFill>
                <a:srgbClr val="000000"/>
              </a:solidFill>
            </a:endParaRPr>
          </a:p>
        </p:txBody>
      </p:sp>
    </p:spTree>
    <p:extLst>
      <p:ext uri="{BB962C8B-B14F-4D97-AF65-F5344CB8AC3E}">
        <p14:creationId xmlns:p14="http://schemas.microsoft.com/office/powerpoint/2010/main" val="302038862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2" val="e63e9eec434b6a22ddb5216a25ec256f5ce4e1fb"/>
  <p:tag name="ISPRING_RESOURCE_PATHS_HASH_PRESENTER" val="513f03a25b867a59ef3423383fded9f9d2c495"/>
</p:tagLst>
</file>

<file path=ppt/theme/theme1.xml><?xml version="1.0" encoding="utf-8"?>
<a:theme xmlns:a="http://schemas.openxmlformats.org/drawingml/2006/main" name="template final">
  <a:themeElements>
    <a:clrScheme name="Προσαρμοσμένο 17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Custom 1">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7F7F7F"/>
      </a:hlink>
      <a:folHlink>
        <a:srgbClr val="80008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1"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498</TotalTime>
  <Words>1888</Words>
  <Application>Microsoft Office PowerPoint</Application>
  <PresentationFormat>On-screen Show (4:3)</PresentationFormat>
  <Paragraphs>169</Paragraphs>
  <Slides>23</Slides>
  <Notes>7</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template final</vt:lpstr>
      <vt:lpstr>Default Design</vt:lpstr>
      <vt:lpstr>Συνέντευξη</vt:lpstr>
      <vt:lpstr>Δεξιότητες της συνέντευξης 1/3</vt:lpstr>
      <vt:lpstr>Δεξιότητες της συνέντευξης 2/3</vt:lpstr>
      <vt:lpstr>Δεξιότητες της συνέντευξης 3/3</vt:lpstr>
      <vt:lpstr>1. Συμπεριφορά προσεκτικής παρακολούθησης</vt:lpstr>
      <vt:lpstr>1. Συμπεριφορά προσεκτικής παρακολούθησης</vt:lpstr>
      <vt:lpstr>2. Ανοιχτή πρόσκληση για συζήτηση 1/5</vt:lpstr>
      <vt:lpstr>2. Ανοιχτή πρόσκληση για συζήτηση 2/5</vt:lpstr>
      <vt:lpstr>2. Ανοιχτή πρόσκληση για συζήτηση 3/5</vt:lpstr>
      <vt:lpstr>2. Ανοιχτή πρόσκληση για συζήτηση 4/5</vt:lpstr>
      <vt:lpstr>2. Ανοιχτή πρόσκληση για συζήτηση 5/5</vt:lpstr>
      <vt:lpstr>3. Διευκρίνιση</vt:lpstr>
      <vt:lpstr>Στοιχειώδεις ενθαρρύνσεις</vt:lpstr>
      <vt:lpstr>Παράφραση</vt:lpstr>
      <vt:lpstr>4. Αντανάκλαση συναισθημάτων</vt:lpstr>
      <vt:lpstr>5. Περίληψη</vt:lpstr>
      <vt:lpstr>Τέλος Ενότητας</vt:lpstr>
      <vt:lpstr>Σημειώματα</vt:lpstr>
      <vt:lpstr>Σημείωμα Αναφοράς</vt:lpstr>
      <vt:lpstr>Σημείωμα Αδειοδότησης</vt:lpstr>
      <vt:lpstr>Επεξήγηση όρων χρήσης έργων τρίτων</vt:lpstr>
      <vt:lpstr>Διατήρηση Σημειωμάτων</vt:lpstr>
      <vt:lpstr>Χρηματοδότηση</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Κοινωνική Εργασία με Εξαρτημένα Άτομα</dc:title>
  <dc:creator>opencourses@teiath.gr</dc:creator>
  <cp:lastModifiedBy>alex</cp:lastModifiedBy>
  <cp:revision>70</cp:revision>
  <dcterms:created xsi:type="dcterms:W3CDTF">2014-10-15T10:57:23Z</dcterms:created>
  <dcterms:modified xsi:type="dcterms:W3CDTF">2015-04-16T07:53:12Z</dcterms:modified>
</cp:coreProperties>
</file>