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onthenet.com/articles/The-Key-to-Weight-Management--The-Energy-Balance-Equation-and-RMR-1765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de-DE" sz="2600" b="1" dirty="0" smtClean="0"/>
              <a:t>3</a:t>
            </a:r>
            <a:r>
              <a:rPr lang="el-GR" sz="2600" dirty="0" smtClean="0"/>
              <a:t>: </a:t>
            </a:r>
            <a:r>
              <a:rPr lang="el-GR" sz="2600" dirty="0"/>
              <a:t>Yπέρβαρος / παχυσαρκία &amp;</a:t>
            </a:r>
            <a:r>
              <a:rPr lang="el-GR" sz="2600" dirty="0" smtClean="0"/>
              <a:t> </a:t>
            </a:r>
            <a:r>
              <a:rPr lang="el-GR" sz="2600" dirty="0"/>
              <a:t>απώλεια </a:t>
            </a:r>
            <a:r>
              <a:rPr lang="el-GR" sz="2600" dirty="0" smtClean="0"/>
              <a:t>βάρους</a:t>
            </a:r>
            <a:endParaRPr lang="de-DE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Διατροφικά πυκνές τροφές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Τροφές με χαμηλή ενεργειακή αξία και υψηλή περιεκτικότητα σε βιταμίνες, μέταλλα, ιχνοστοιχεία, διαιτητικές ίνες</a:t>
            </a:r>
          </a:p>
          <a:p>
            <a:r>
              <a:rPr lang="el-GR" dirty="0" smtClean="0"/>
              <a:t>λαχανικά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πατάτες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όσπρια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προϊόντα </a:t>
            </a:r>
            <a:r>
              <a:rPr lang="el-GR" dirty="0"/>
              <a:t>ολικής άλεσης, </a:t>
            </a:r>
          </a:p>
          <a:p>
            <a:r>
              <a:rPr lang="el-GR" dirty="0" smtClean="0"/>
              <a:t>γάλα </a:t>
            </a:r>
            <a:r>
              <a:rPr lang="el-GR" dirty="0"/>
              <a:t>και γαλακτοκομικά, </a:t>
            </a:r>
            <a:endParaRPr lang="el-GR" dirty="0" smtClean="0"/>
          </a:p>
          <a:p>
            <a:r>
              <a:rPr lang="el-GR" dirty="0" smtClean="0"/>
              <a:t>ψαχνό </a:t>
            </a:r>
            <a:r>
              <a:rPr lang="el-GR" dirty="0"/>
              <a:t>κρέας και ψάρι. </a:t>
            </a:r>
          </a:p>
        </p:txBody>
      </p:sp>
    </p:spTree>
    <p:extLst>
      <p:ext uri="{BB962C8B-B14F-4D97-AF65-F5344CB8AC3E}">
        <p14:creationId xmlns:p14="http://schemas.microsoft.com/office/powerpoint/2010/main" val="17243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Κενές θερμίδες και τροφές με υψηλή ενεργειακή αξία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Κενές θερμίδες : ζάχαρη, λευκό αλεύρι</a:t>
            </a:r>
          </a:p>
          <a:p>
            <a:r>
              <a:rPr lang="el-GR" dirty="0" smtClean="0"/>
              <a:t>Ενεργειακά πυκνές = τροφές με πολλά</a:t>
            </a:r>
          </a:p>
          <a:p>
            <a:r>
              <a:rPr lang="el-GR" dirty="0" smtClean="0"/>
              <a:t>Λιπίδια</a:t>
            </a:r>
          </a:p>
          <a:p>
            <a:r>
              <a:rPr lang="el-GR" dirty="0" smtClean="0"/>
              <a:t>Ζάχαρη,</a:t>
            </a:r>
          </a:p>
          <a:p>
            <a:r>
              <a:rPr lang="el-GR" dirty="0" smtClean="0"/>
              <a:t>Οινόπνευμα</a:t>
            </a:r>
          </a:p>
          <a:p>
            <a:pPr marL="0" indent="0">
              <a:buNone/>
            </a:pPr>
            <a:r>
              <a:rPr lang="el-GR" dirty="0" smtClean="0"/>
              <a:t>και παράλληλα με λίγα θρεπτικά συστατικά</a:t>
            </a:r>
          </a:p>
        </p:txBody>
      </p:sp>
    </p:spTree>
    <p:extLst>
      <p:ext uri="{BB962C8B-B14F-4D97-AF65-F5344CB8AC3E}">
        <p14:creationId xmlns:p14="http://schemas.microsoft.com/office/powerpoint/2010/main" val="397797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τροφών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340768"/>
            <a:ext cx="3466728" cy="489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απαραίτητα</a:t>
            </a:r>
            <a:endParaRPr lang="el-GR" dirty="0">
              <a:latin typeface="Times New Roman"/>
              <a:ea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λαχανικά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Φυσικο γιαούρτι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φρούτα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πατάτες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τυρί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δημητριακά ολικής άλεσης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50000"/>
              </a:lnSpc>
              <a:buSzPts val="800"/>
              <a:buFont typeface="Wingdings"/>
              <a:buChar char=""/>
            </a:pPr>
            <a:r>
              <a:rPr lang="el-GR" dirty="0">
                <a:latin typeface="Arial"/>
                <a:ea typeface="Times New Roman"/>
                <a:cs typeface="Arial"/>
              </a:rPr>
              <a:t>Λίγα γαλακτοκομικά 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" name="Θέση περιεχομένου 4"/>
          <p:cNvSpPr txBox="1">
            <a:spLocks/>
          </p:cNvSpPr>
          <p:nvPr/>
        </p:nvSpPr>
        <p:spPr>
          <a:xfrm>
            <a:off x="4788024" y="1340768"/>
            <a:ext cx="3466728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συμπληρωματικά</a:t>
            </a:r>
            <a:endParaRPr lang="el-GR" dirty="0">
              <a:latin typeface="Times New Roman"/>
              <a:ea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ψάρι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αβγό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ελαιόλαδο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κρέας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SzPts val="800"/>
              <a:buFont typeface="Wingdings"/>
              <a:buChar char=""/>
              <a:tabLst>
                <a:tab pos="457200" algn="l"/>
              </a:tabLst>
            </a:pPr>
            <a:r>
              <a:rPr lang="el-GR" dirty="0">
                <a:latin typeface="Arial"/>
                <a:ea typeface="Times New Roman"/>
                <a:cs typeface="Arial"/>
              </a:rPr>
              <a:t>όσπρια</a:t>
            </a:r>
            <a:endParaRPr lang="el-GR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l-GR" b="1" dirty="0">
                <a:latin typeface="Arial"/>
                <a:ea typeface="Times New Roman"/>
              </a:rPr>
              <a:t>περιττά</a:t>
            </a:r>
            <a:endParaRPr lang="el-GR" dirty="0">
              <a:latin typeface="Times New Roman"/>
              <a:ea typeface="Times New Roman"/>
            </a:endParaRPr>
          </a:p>
          <a:p>
            <a:pPr lvl="0"/>
            <a:r>
              <a:rPr lang="el-GR" dirty="0"/>
              <a:t>οινόπνευμα</a:t>
            </a:r>
          </a:p>
          <a:p>
            <a:pPr lvl="0"/>
            <a:r>
              <a:rPr lang="el-GR" dirty="0"/>
              <a:t>γλυκά</a:t>
            </a:r>
          </a:p>
          <a:p>
            <a:pPr lvl="0"/>
            <a:r>
              <a:rPr lang="el-GR" dirty="0"/>
              <a:t>ζάχαρη</a:t>
            </a:r>
          </a:p>
          <a:p>
            <a:endParaRPr lang="el-GR" dirty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Συνήθειες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Προσθήκη ελαιολάδου, μυρωδικών, μπαχαρικών, όχι αλατιού</a:t>
            </a:r>
          </a:p>
          <a:p>
            <a:r>
              <a:rPr lang="el-GR" dirty="0" smtClean="0"/>
              <a:t>Κατανομή γευμάτων σε 5 μικρά</a:t>
            </a:r>
          </a:p>
          <a:p>
            <a:r>
              <a:rPr lang="el-GR" dirty="0" smtClean="0"/>
              <a:t>Φρέσκες τροφές, μαγειρεμένες στον ατμό</a:t>
            </a:r>
          </a:p>
          <a:p>
            <a:r>
              <a:rPr lang="el-GR" dirty="0" smtClean="0"/>
              <a:t>1,5 λίτρα νερό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408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«Διατροφή. Ενότητα 1</a:t>
            </a:r>
            <a:r>
              <a:rPr lang="de-DE" sz="2000" dirty="0" smtClean="0"/>
              <a:t>3</a:t>
            </a:r>
            <a:r>
              <a:rPr lang="en-US" sz="2000" dirty="0" smtClean="0"/>
              <a:t>:</a:t>
            </a:r>
            <a:r>
              <a:rPr lang="el-GR" sz="2000" dirty="0"/>
              <a:t> Yπέρβαρος / παχυσαρκία &amp; απώλεια </a:t>
            </a:r>
            <a:r>
              <a:rPr lang="el-GR" sz="2000" dirty="0" smtClean="0"/>
              <a:t>βάρους».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Θετικό ενεργειακό ισοζύγιο </a:t>
            </a:r>
          </a:p>
          <a:p>
            <a:pPr lvl="1"/>
            <a:r>
              <a:rPr lang="el-GR" dirty="0" smtClean="0"/>
              <a:t>Περίσσεια ενέργειας μετατρέπεται σε λίπος</a:t>
            </a:r>
          </a:p>
          <a:p>
            <a:pPr lvl="1"/>
            <a:r>
              <a:rPr lang="el-GR" dirty="0" smtClean="0"/>
              <a:t>Ελαφρύτερη απασχόληση</a:t>
            </a:r>
          </a:p>
          <a:p>
            <a:pPr lvl="1"/>
            <a:r>
              <a:rPr lang="el-GR" dirty="0" smtClean="0"/>
              <a:t>Μείωση φυσικής δραστηριότητας</a:t>
            </a:r>
          </a:p>
          <a:p>
            <a:pPr lvl="1"/>
            <a:r>
              <a:rPr lang="el-GR" dirty="0" smtClean="0"/>
              <a:t>-60-70 </a:t>
            </a:r>
            <a:r>
              <a:rPr lang="en-US" dirty="0" smtClean="0"/>
              <a:t>kcal</a:t>
            </a:r>
            <a:r>
              <a:rPr lang="el-GR" dirty="0" smtClean="0"/>
              <a:t>/</a:t>
            </a:r>
            <a:r>
              <a:rPr lang="en-US" dirty="0" smtClean="0"/>
              <a:t>d </a:t>
            </a:r>
            <a:r>
              <a:rPr lang="el-GR" dirty="0" smtClean="0"/>
              <a:t>προκαλούν αύξηση 3,6</a:t>
            </a:r>
            <a:r>
              <a:rPr lang="en-US" dirty="0" smtClean="0"/>
              <a:t> kg/</a:t>
            </a:r>
            <a:r>
              <a:rPr lang="el-GR" dirty="0" smtClean="0"/>
              <a:t>έτος</a:t>
            </a:r>
          </a:p>
          <a:p>
            <a:pPr lvl="1"/>
            <a:endParaRPr lang="el-GR" dirty="0"/>
          </a:p>
          <a:p>
            <a:r>
              <a:rPr lang="el-GR" dirty="0" smtClean="0"/>
              <a:t>Διαταραχή αίσθησης πείνας, κορεσμού</a:t>
            </a:r>
          </a:p>
        </p:txBody>
      </p:sp>
    </p:spTree>
    <p:extLst>
      <p:ext uri="{BB962C8B-B14F-4D97-AF65-F5344CB8AC3E}">
        <p14:creationId xmlns:p14="http://schemas.microsoft.com/office/powerpoint/2010/main" val="17867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Ενεργειακό ισοζύγιο για διατήρηση σωματικού βάρους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5450845" cy="4895850"/>
          </a:xfrm>
        </p:spPr>
      </p:pic>
      <p:sp>
        <p:nvSpPr>
          <p:cNvPr id="5" name="Ορθογώνιο 4"/>
          <p:cNvSpPr/>
          <p:nvPr/>
        </p:nvSpPr>
        <p:spPr>
          <a:xfrm>
            <a:off x="5605336" y="5445224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  <a:hlinkClick r:id="rId3"/>
              </a:rPr>
              <a:t>http://www.ptonthenet.com/articles/The-Key-to-Weight-Management--The-Energy-Balance-Equation-and-RMR-1765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5621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Σπανιότερα αίτια αυξημένου </a:t>
            </a:r>
            <a:r>
              <a:rPr lang="en-US" dirty="0" smtClean="0"/>
              <a:t>BMI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Βαρύς σκελετός</a:t>
            </a:r>
          </a:p>
          <a:p>
            <a:r>
              <a:rPr lang="el-GR" dirty="0" smtClean="0"/>
              <a:t>Αυξημένη μυϊκή μάζα</a:t>
            </a:r>
          </a:p>
          <a:p>
            <a:r>
              <a:rPr lang="el-GR" dirty="0" smtClean="0"/>
              <a:t>Κατακράτηση υγρών</a:t>
            </a:r>
          </a:p>
          <a:p>
            <a:r>
              <a:rPr lang="el-GR" dirty="0" smtClean="0"/>
              <a:t>Διαταραχές λειτουργίας θυρεοειδούς</a:t>
            </a:r>
          </a:p>
          <a:p>
            <a:r>
              <a:rPr lang="el-GR" dirty="0" smtClean="0"/>
              <a:t>Διαταραχές εντερικής λειτουργίας-&gt; δυσκοιλιότητα</a:t>
            </a:r>
          </a:p>
          <a:p>
            <a:r>
              <a:rPr lang="el-GR" dirty="0" smtClean="0"/>
              <a:t>Διαταραχές στο μεταβολισμό των λιπιδίων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902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Εναπόθεση λίπους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Υπερπλασία</a:t>
            </a:r>
          </a:p>
          <a:p>
            <a:r>
              <a:rPr lang="el-GR" dirty="0" smtClean="0"/>
              <a:t>Υπερτροφία</a:t>
            </a:r>
          </a:p>
          <a:p>
            <a:r>
              <a:rPr lang="el-GR" dirty="0" smtClean="0"/>
              <a:t>Συνδυασμός των παραπάνω</a:t>
            </a:r>
          </a:p>
          <a:p>
            <a:pPr marL="0" indent="0">
              <a:buNone/>
            </a:pPr>
            <a:r>
              <a:rPr lang="el-GR" dirty="0" smtClean="0"/>
              <a:t>Εκτίμηση γίνεται με </a:t>
            </a:r>
          </a:p>
          <a:p>
            <a:r>
              <a:rPr lang="el-GR" dirty="0" smtClean="0"/>
              <a:t>ΒΜΙ</a:t>
            </a:r>
            <a:endParaRPr lang="el-GR" dirty="0"/>
          </a:p>
          <a:p>
            <a:r>
              <a:rPr lang="el-GR" dirty="0" smtClean="0"/>
              <a:t>Λιπομέτρηση (βιοηλεκτρική εμπέδιση)</a:t>
            </a:r>
          </a:p>
          <a:p>
            <a:r>
              <a:rPr lang="el-GR" dirty="0" smtClean="0"/>
              <a:t>Περίμετρος μέσης (ως Γ 80</a:t>
            </a:r>
            <a:r>
              <a:rPr lang="en-US" dirty="0" smtClean="0"/>
              <a:t>cm</a:t>
            </a:r>
            <a:r>
              <a:rPr lang="el-GR" dirty="0" smtClean="0"/>
              <a:t>, Α 102</a:t>
            </a:r>
            <a:r>
              <a:rPr lang="en-US" dirty="0" smtClean="0"/>
              <a:t>cm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Παλιότερα: δερματοπτυχόμετρα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62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Ισορροπημένη δίαιτα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Υποθερμιδική δίαιτα =</a:t>
            </a:r>
          </a:p>
          <a:p>
            <a:r>
              <a:rPr lang="el-GR" dirty="0" smtClean="0"/>
              <a:t>Ισορροπημένο συμμετοχή θερμιδογόνων θρεπτικών συστατικών</a:t>
            </a:r>
          </a:p>
          <a:p>
            <a:r>
              <a:rPr lang="el-GR" dirty="0" smtClean="0"/>
              <a:t>Ποικιλία στην επιλογή τροφίμων</a:t>
            </a:r>
          </a:p>
          <a:p>
            <a:r>
              <a:rPr lang="el-GR" dirty="0" smtClean="0"/>
              <a:t>Περιορισμένη πρόσληψη ενέργειας</a:t>
            </a:r>
          </a:p>
          <a:p>
            <a:pPr marL="0" indent="0">
              <a:buNone/>
            </a:pPr>
            <a:r>
              <a:rPr lang="el-GR" dirty="0" smtClean="0"/>
              <a:t>Τροφοδοτεί οργανισμό σε επάρκεια με όλα τα θρεπτικά συστατικά </a:t>
            </a:r>
          </a:p>
          <a:p>
            <a:pPr marL="0" indent="0">
              <a:buNone/>
            </a:pPr>
            <a:r>
              <a:rPr lang="el-GR" dirty="0" smtClean="0"/>
              <a:t>Γίνεται απώλεια βάρους λόγω μείωσης λίπους όχι νερού ή μυϊκού ιστού</a:t>
            </a:r>
          </a:p>
        </p:txBody>
      </p:sp>
    </p:spTree>
    <p:extLst>
      <p:ext uri="{BB962C8B-B14F-4D97-AF65-F5344CB8AC3E}">
        <p14:creationId xmlns:p14="http://schemas.microsoft.com/office/powerpoint/2010/main" val="40924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Κριτήρια προτεινόμενης δίαιτας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Χωρίς παρενέργειες ή αρνητικές επιπτώσεις</a:t>
            </a:r>
          </a:p>
          <a:p>
            <a:r>
              <a:rPr lang="el-GR" dirty="0" smtClean="0"/>
              <a:t>Μέγιστη δυνατή απώλεια βάρους</a:t>
            </a:r>
          </a:p>
          <a:p>
            <a:r>
              <a:rPr lang="el-GR" dirty="0" smtClean="0"/>
              <a:t>Πραγματοποιήσιμο για μεγαλύτερο χρονικό διάστημα</a:t>
            </a:r>
          </a:p>
          <a:p>
            <a:r>
              <a:rPr lang="el-GR" dirty="0" smtClean="0"/>
              <a:t>Να εκπαιδεύει σε νέο τρόπο διατροφής/ζωής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210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Συμμετοχή βασικών θρεπτικών συστατικών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15-20% πρωτεΐνη</a:t>
            </a:r>
          </a:p>
          <a:p>
            <a:r>
              <a:rPr lang="el-GR" dirty="0" smtClean="0"/>
              <a:t>30% λιπίδια</a:t>
            </a:r>
          </a:p>
          <a:p>
            <a:r>
              <a:rPr lang="el-GR" dirty="0" smtClean="0"/>
              <a:t>50-55% σύμπλοκοι υδατάνθρακες </a:t>
            </a:r>
          </a:p>
          <a:p>
            <a:endParaRPr lang="el-GR" dirty="0"/>
          </a:p>
          <a:p>
            <a:r>
              <a:rPr lang="el-GR" dirty="0" smtClean="0"/>
              <a:t>Επάρκεια σε βιταμίνες, μέταλλα/ιχνοστοιχεία, διαιτητικές ίνες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985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Ρυθμός απώλειας βάρους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: 1kg/</a:t>
            </a:r>
            <a:r>
              <a:rPr lang="el-GR" dirty="0" smtClean="0"/>
              <a:t>μήνα</a:t>
            </a:r>
          </a:p>
          <a:p>
            <a:r>
              <a:rPr lang="el-GR" dirty="0" smtClean="0"/>
              <a:t>1% σωματικού βάρους /εβδομάδα</a:t>
            </a:r>
          </a:p>
          <a:p>
            <a:r>
              <a:rPr lang="en-US" dirty="0" smtClean="0"/>
              <a:t>Max </a:t>
            </a:r>
            <a:r>
              <a:rPr lang="el-GR" dirty="0" smtClean="0"/>
              <a:t>1 κιλό/εβδομάδα</a:t>
            </a:r>
          </a:p>
          <a:p>
            <a:r>
              <a:rPr lang="el-GR" dirty="0" smtClean="0"/>
              <a:t>-1000 </a:t>
            </a:r>
            <a:r>
              <a:rPr lang="en-US" dirty="0" smtClean="0"/>
              <a:t>kcal/</a:t>
            </a:r>
            <a:r>
              <a:rPr lang="el-GR" dirty="0" smtClean="0"/>
              <a:t>ημέρα</a:t>
            </a:r>
          </a:p>
          <a:p>
            <a:r>
              <a:rPr lang="el-GR" dirty="0" smtClean="0"/>
              <a:t>~1500 </a:t>
            </a:r>
            <a:r>
              <a:rPr lang="en-US" dirty="0" smtClean="0"/>
              <a:t>kcal / d</a:t>
            </a:r>
            <a:r>
              <a:rPr lang="el-GR" dirty="0" smtClean="0"/>
              <a:t> άντρες</a:t>
            </a:r>
            <a:endParaRPr lang="en-US" dirty="0" smtClean="0"/>
          </a:p>
          <a:p>
            <a:r>
              <a:rPr lang="en-US" dirty="0" smtClean="0"/>
              <a:t>~1200 kcal /d </a:t>
            </a:r>
            <a:r>
              <a:rPr lang="el-GR" dirty="0" smtClean="0"/>
              <a:t>γυναίκες</a:t>
            </a:r>
          </a:p>
        </p:txBody>
      </p:sp>
    </p:spTree>
    <p:extLst>
      <p:ext uri="{BB962C8B-B14F-4D97-AF65-F5344CB8AC3E}">
        <p14:creationId xmlns:p14="http://schemas.microsoft.com/office/powerpoint/2010/main" val="10507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</TotalTime>
  <Words>924</Words>
  <Application>Microsoft Office PowerPoint</Application>
  <PresentationFormat>Προβολή στην οθόνη (4:3)</PresentationFormat>
  <Paragraphs>155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template</vt:lpstr>
      <vt:lpstr>OC_template_updated</vt:lpstr>
      <vt:lpstr>Διατροφή</vt:lpstr>
      <vt:lpstr>Αίτια</vt:lpstr>
      <vt:lpstr>Ενεργειακό ισοζύγιο για διατήρηση σωματικού βάρους</vt:lpstr>
      <vt:lpstr>Σπανιότερα αίτια αυξημένου BMI</vt:lpstr>
      <vt:lpstr>Εναπόθεση λίπους</vt:lpstr>
      <vt:lpstr>Ισορροπημένη δίαιτα απώλειας βάρους</vt:lpstr>
      <vt:lpstr>Κριτήρια προτεινόμενης δίαιτας</vt:lpstr>
      <vt:lpstr>Συμμετοχή βασικών θρεπτικών συστατικών </vt:lpstr>
      <vt:lpstr>Ρυθμός απώλειας βάρους</vt:lpstr>
      <vt:lpstr>Διατροφικά πυκνές τροφές </vt:lpstr>
      <vt:lpstr>Κενές θερμίδες και τροφές με υψηλή ενεργειακή αξία </vt:lpstr>
      <vt:lpstr>Επιλογή τροφών</vt:lpstr>
      <vt:lpstr>Συνήθειες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17</cp:revision>
  <dcterms:created xsi:type="dcterms:W3CDTF">2015-07-21T13:01:13Z</dcterms:created>
  <dcterms:modified xsi:type="dcterms:W3CDTF">2015-12-23T12:27:58Z</dcterms:modified>
</cp:coreProperties>
</file>