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26" r:id="rId2"/>
    <p:sldMasterId id="2147483737" r:id="rId3"/>
    <p:sldMasterId id="2147483748" r:id="rId4"/>
  </p:sldMasterIdLst>
  <p:notesMasterIdLst>
    <p:notesMasterId r:id="rId51"/>
  </p:notesMasterIdLst>
  <p:handoutMasterIdLst>
    <p:handoutMasterId r:id="rId52"/>
  </p:handoutMasterIdLst>
  <p:sldIdLst>
    <p:sldId id="297" r:id="rId5"/>
    <p:sldId id="263" r:id="rId6"/>
    <p:sldId id="264" r:id="rId7"/>
    <p:sldId id="265" r:id="rId8"/>
    <p:sldId id="298" r:id="rId9"/>
    <p:sldId id="300" r:id="rId10"/>
    <p:sldId id="299" r:id="rId11"/>
    <p:sldId id="301" r:id="rId12"/>
    <p:sldId id="309" r:id="rId13"/>
    <p:sldId id="307" r:id="rId14"/>
    <p:sldId id="316" r:id="rId15"/>
    <p:sldId id="308" r:id="rId16"/>
    <p:sldId id="302" r:id="rId17"/>
    <p:sldId id="303" r:id="rId18"/>
    <p:sldId id="304" r:id="rId19"/>
    <p:sldId id="305" r:id="rId20"/>
    <p:sldId id="317" r:id="rId21"/>
    <p:sldId id="324" r:id="rId22"/>
    <p:sldId id="326" r:id="rId23"/>
    <p:sldId id="327" r:id="rId24"/>
    <p:sldId id="328" r:id="rId25"/>
    <p:sldId id="329" r:id="rId26"/>
    <p:sldId id="330" r:id="rId27"/>
    <p:sldId id="312" r:id="rId28"/>
    <p:sldId id="313" r:id="rId29"/>
    <p:sldId id="314" r:id="rId30"/>
    <p:sldId id="319" r:id="rId31"/>
    <p:sldId id="315" r:id="rId32"/>
    <p:sldId id="318" r:id="rId33"/>
    <p:sldId id="325" r:id="rId34"/>
    <p:sldId id="331" r:id="rId35"/>
    <p:sldId id="310" r:id="rId36"/>
    <p:sldId id="322" r:id="rId37"/>
    <p:sldId id="323" r:id="rId38"/>
    <p:sldId id="311" r:id="rId39"/>
    <p:sldId id="332" r:id="rId40"/>
    <p:sldId id="320" r:id="rId41"/>
    <p:sldId id="321" r:id="rId42"/>
    <p:sldId id="260" r:id="rId43"/>
    <p:sldId id="333" r:id="rId44"/>
    <p:sldId id="334" r:id="rId45"/>
    <p:sldId id="335" r:id="rId46"/>
    <p:sldId id="336" r:id="rId47"/>
    <p:sldId id="337" r:id="rId48"/>
    <p:sldId id="339" r:id="rId49"/>
    <p:sldId id="338" r:id="rId50"/>
  </p:sldIdLst>
  <p:sldSz cx="9144000" cy="6858000" type="screen4x3"/>
  <p:notesSz cx="7104063" cy="10234613"/>
  <p:custDataLst>
    <p:tags r:id="rId5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A82"/>
    <a:srgbClr val="800000"/>
    <a:srgbClr val="A50021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2686" autoAdjust="0"/>
  </p:normalViewPr>
  <p:slideViewPr>
    <p:cSldViewPr>
      <p:cViewPr varScale="1">
        <p:scale>
          <a:sx n="104" d="100"/>
          <a:sy n="104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78" y="-8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>
              <a:solidFill>
                <a:srgbClr val="FF0000"/>
              </a:solidFill>
            </a:endParaRPr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E0F38F-E7E3-49C2-9AA5-40BAC35B4C60}" type="slidenum">
              <a:rPr lang="el-GR" altLang="el-GR">
                <a:solidFill>
                  <a:srgbClr val="000000"/>
                </a:solidFill>
              </a:rPr>
              <a:pPr eaLnBrk="1" hangingPunct="1"/>
              <a:t>0</a:t>
            </a:fld>
            <a:endParaRPr lang="el-GR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endParaRPr lang="el-GR" sz="500" b="1" kern="0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3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14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86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396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87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799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758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9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3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38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70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1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8" marR="0" indent="-17938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94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80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7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9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4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38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5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52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6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1FAB-2BBE-4D1C-AAEE-EA13A02C01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3403218"/>
      </p:ext>
    </p:extLst>
  </p:cSld>
  <p:clrMapOvr>
    <a:masterClrMapping/>
  </p:clrMapOvr>
  <p:transition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3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2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7602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4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9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9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4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1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9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4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9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70794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28091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6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1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4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5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4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9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6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5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78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4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1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1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2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2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3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3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1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1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942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4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23" r:id="rId11"/>
    <p:sldLayoutId id="2147483707" r:id="rId12"/>
    <p:sldLayoutId id="2147483708" r:id="rId13"/>
    <p:sldLayoutId id="2147483709" r:id="rId14"/>
    <p:sldLayoutId id="2147483710" r:id="rId15"/>
    <p:sldLayoutId id="2147483725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0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2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raf-noniu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43669" y="1340768"/>
            <a:ext cx="8856662" cy="8382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l-G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Ηλεκτροθεραπεία (Θ) </a:t>
            </a:r>
            <a:endParaRPr lang="el-G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708920"/>
            <a:ext cx="9144000" cy="10088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Ενότητα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«Ρεύματα Συμβολής –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Interferential Currents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endParaRPr lang="el-G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333375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826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3"/>
          <p:cNvSpPr txBox="1">
            <a:spLocks noChangeArrowheads="1"/>
          </p:cNvSpPr>
          <p:nvPr/>
        </p:nvSpPr>
        <p:spPr bwMode="auto">
          <a:xfrm>
            <a:off x="2627783" y="3717032"/>
            <a:ext cx="4200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Arial Narrow" pitchFamily="34" charset="0"/>
              </a:rPr>
              <a:t>Δρ.</a:t>
            </a:r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altLang="el-GR" b="1" dirty="0">
                <a:solidFill>
                  <a:srgbClr val="000000"/>
                </a:solidFill>
                <a:latin typeface="Arial Narrow" pitchFamily="34" charset="0"/>
              </a:rPr>
              <a:t>Γεώργιος Παπαθανασίου</a:t>
            </a:r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el-GR" altLang="el-GR" dirty="0" smtClean="0">
                <a:solidFill>
                  <a:srgbClr val="000000"/>
                </a:solidFill>
                <a:latin typeface="Arial Narrow" pitchFamily="34" charset="0"/>
              </a:rPr>
              <a:t>ΦΘ, </a:t>
            </a:r>
            <a:r>
              <a:rPr lang="en-US" altLang="el-GR" dirty="0" smtClean="0">
                <a:solidFill>
                  <a:srgbClr val="000000"/>
                </a:solidFill>
                <a:latin typeface="Arial Narrow" pitchFamily="34" charset="0"/>
              </a:rPr>
              <a:t>MSc</a:t>
            </a:r>
            <a:r>
              <a:rPr lang="en-US" altLang="el-GR" dirty="0">
                <a:solidFill>
                  <a:srgbClr val="000000"/>
                </a:solidFill>
                <a:latin typeface="Arial Narrow" pitchFamily="34" charset="0"/>
              </a:rPr>
              <a:t>, PhD</a:t>
            </a:r>
            <a:endParaRPr lang="el-GR" altLang="el-GR" dirty="0">
              <a:solidFill>
                <a:srgbClr val="000000"/>
              </a:solidFill>
              <a:latin typeface="Arial Narrow" pitchFamily="34" charset="0"/>
            </a:endParaRPr>
          </a:p>
          <a:p>
            <a:pPr eaLnBrk="1" hangingPunct="1"/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Αναπληρωτής Καθηγητής</a:t>
            </a:r>
          </a:p>
          <a:p>
            <a:pPr eaLnBrk="1" hangingPunct="1"/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Τμήμα Φυσικοθεραπείας – ΤΕΙ Αθήνας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srgbClr val="000000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8359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3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7</a:t>
            </a:r>
            <a:r>
              <a:rPr lang="el-GR" baseline="-16000" dirty="0" smtClean="0"/>
              <a:t>/15]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267744" y="1700808"/>
            <a:ext cx="4608512" cy="4907683"/>
            <a:chOff x="4716016" y="1916832"/>
            <a:chExt cx="4266474" cy="4226986"/>
          </a:xfrm>
        </p:grpSpPr>
        <p:pic>
          <p:nvPicPr>
            <p:cNvPr id="7" name="Picture 2" descr="\\gus\opencourses\Α_ΜΑΘΗΜΑΤΑ\ΥΛΙΚΟ\ΣΕΥΠ\ΠΑΠΑΘΑΝΑΣΙΟΥ ΓΕΩΡΓΙΟΣ\ΗΛΕΚΤΡΟΘΕΡΑΠΕΙΑ - Θ\ΕΚΠΑΙΔΕΥΤΙΚΟ ΥΛΙΚΟ\ΕΠΕΞ\εικονες\4_2Γ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4" b="11363"/>
            <a:stretch/>
          </p:blipFill>
          <p:spPr bwMode="auto">
            <a:xfrm>
              <a:off x="4716016" y="1916832"/>
              <a:ext cx="4266474" cy="4127863"/>
            </a:xfrm>
            <a:prstGeom prst="rect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72400" y="1959934"/>
              <a:ext cx="810090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4000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Hz</a:t>
              </a:r>
              <a:endParaRPr lang="el-GR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53047" y="3162454"/>
              <a:ext cx="811441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4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1</a:t>
              </a:r>
              <a:r>
                <a:rPr lang="el-GR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00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Hz</a:t>
              </a:r>
              <a:endParaRPr lang="el-GR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52320" y="5805264"/>
              <a:ext cx="873957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0-1</a:t>
              </a:r>
              <a:r>
                <a:rPr lang="el-GR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00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Hz</a:t>
              </a:r>
              <a:endParaRPr lang="el-GR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Θέση κειμένου 1"/>
          <p:cNvSpPr txBox="1">
            <a:spLocks/>
          </p:cNvSpPr>
          <p:nvPr/>
        </p:nvSpPr>
        <p:spPr bwMode="auto">
          <a:xfrm>
            <a:off x="2211000" y="6563482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8</a:t>
            </a:r>
            <a:r>
              <a:rPr lang="el-GR" baseline="-16000" dirty="0" smtClean="0"/>
              <a:t>/15]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72816"/>
                <a:ext cx="8229600" cy="4582542"/>
              </a:xfrm>
            </p:spPr>
            <p:txBody>
              <a:bodyPr/>
              <a:lstStyle/>
              <a:p>
                <a:pPr marL="447675" lvl="0" indent="-358775">
                  <a:lnSpc>
                    <a:spcPct val="105000"/>
                  </a:lnSpc>
                  <a:spcBef>
                    <a:spcPts val="1000"/>
                  </a:spcBef>
                  <a:buSzPct val="100000"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Στο προηγούμενο παράδειγμα, με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βάση 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τα αρχικά χαρακτηριστικά των ρευμάτων επιφανείας (Ρ</a:t>
                </a:r>
                <a:r>
                  <a:rPr lang="el-GR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1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 με ν</a:t>
                </a:r>
                <a:r>
                  <a:rPr lang="el-GR" baseline="-25000" dirty="0">
                    <a:solidFill>
                      <a:srgbClr val="DADADA">
                        <a:lumMod val="10000"/>
                      </a:srgbClr>
                    </a:solidFill>
                  </a:rPr>
                  <a:t>1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=4000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Hz 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και Ρ</a:t>
                </a:r>
                <a:r>
                  <a:rPr lang="el-GR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2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 με ν</a:t>
                </a:r>
                <a:r>
                  <a:rPr lang="el-GR" baseline="-25000" dirty="0">
                    <a:solidFill>
                      <a:srgbClr val="DADADA">
                        <a:lumMod val="10000"/>
                      </a:srgbClr>
                    </a:solidFill>
                  </a:rPr>
                  <a:t>2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=41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0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0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Hz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) οι συχνότητες του θεραπευτικού ρεύματος (Ρ</a:t>
                </a:r>
                <a:r>
                  <a:rPr lang="el-GR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θ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) που θα προκύψουν είναι:</a:t>
                </a:r>
                <a:endParaRPr lang="el-GR" sz="600" dirty="0">
                  <a:solidFill>
                    <a:srgbClr val="DADADA">
                      <a:lumMod val="10000"/>
                    </a:srgbClr>
                  </a:solidFill>
                </a:endParaRPr>
              </a:p>
              <a:p>
                <a:pPr marL="804863" lvl="0" indent="-357188">
                  <a:lnSpc>
                    <a:spcPct val="105000"/>
                  </a:lnSpc>
                  <a:spcBef>
                    <a:spcPts val="10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Φέρουσα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συχνότητα (</a:t>
                </a:r>
                <a:r>
                  <a:rPr lang="en-US" dirty="0">
                    <a:solidFill>
                      <a:srgbClr val="DADADA">
                        <a:lumMod val="10000"/>
                      </a:srgbClr>
                    </a:solidFill>
                  </a:rPr>
                  <a:t>resultant carrying frequency)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ίση με το </a:t>
                </a:r>
                <a:r>
                  <a:rPr lang="en-US" dirty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ήμισυ του αθροίσματος των αρχικών εντάσεων: </a:t>
                </a:r>
              </a:p>
              <a:p>
                <a:pPr marL="804863" lvl="0" indent="-357188" algn="ctr">
                  <a:lnSpc>
                    <a:spcPct val="105000"/>
                  </a:lnSpc>
                  <a:spcBef>
                    <a:spcPts val="1000"/>
                  </a:spcBef>
                  <a:buSzPct val="100000"/>
                  <a:buNone/>
                </a:pPr>
                <a:r>
                  <a:rPr lang="el-GR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φέρουσα </a:t>
                </a:r>
                <a:r>
                  <a:rPr lang="el-GR" b="1" dirty="0">
                    <a:solidFill>
                      <a:srgbClr val="DADADA">
                        <a:lumMod val="10000"/>
                      </a:srgbClr>
                    </a:solidFill>
                  </a:rPr>
                  <a:t>συχνότητα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el-GR" b="1" i="1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b="1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𝛎</m:t>
                        </m:r>
                        <m:r>
                          <a:rPr lang="el-GR" b="1" i="1" baseline="-2500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l-GR" b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b="1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𝛎</m:t>
                        </m:r>
                        <m:r>
                          <a:rPr lang="el-GR" b="1" i="1" baseline="-2500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GB" b="1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l-GR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𝟒𝟎𝟎𝟎</m:t>
                        </m:r>
                        <m:r>
                          <a:rPr lang="el-GR" b="1" i="1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b="1" i="1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𝟒𝟏𝟎𝟎</m:t>
                        </m:r>
                      </m:num>
                      <m:den>
                        <m:r>
                          <a:rPr lang="en-GB" b="1" i="1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 = 4075 </a:t>
                </a:r>
                <a:r>
                  <a:rPr lang="en-US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Hz</a:t>
                </a:r>
                <a:endParaRPr lang="el-GR" b="1" dirty="0" smtClean="0">
                  <a:solidFill>
                    <a:srgbClr val="DADADA">
                      <a:lumMod val="10000"/>
                    </a:srgbClr>
                  </a:solidFill>
                </a:endParaRPr>
              </a:p>
              <a:p>
                <a:pPr marL="804863" lvl="0" indent="-357188">
                  <a:lnSpc>
                    <a:spcPct val="105000"/>
                  </a:lnSpc>
                  <a:spcBef>
                    <a:spcPts val="10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Θεραπευτική συχνότητα (ν</a:t>
                </a:r>
                <a:r>
                  <a:rPr lang="el-GR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θ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, συχνότητα μεταβολής του ύψους της έντασης του διακροτήματος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, amplitude treatment frequency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):</a:t>
                </a:r>
              </a:p>
              <a:p>
                <a:pPr marL="357188" lvl="0" indent="0" algn="ctr">
                  <a:lnSpc>
                    <a:spcPct val="105000"/>
                  </a:lnSpc>
                  <a:spcBef>
                    <a:spcPts val="1000"/>
                  </a:spcBef>
                  <a:buSzPct val="100000"/>
                  <a:buNone/>
                </a:pPr>
                <a:r>
                  <a:rPr lang="el-GR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ν</a:t>
                </a:r>
                <a:r>
                  <a:rPr lang="el-GR" b="1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θ</a:t>
                </a:r>
                <a:r>
                  <a:rPr lang="el-GR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:r>
                  <a:rPr lang="el-GR" b="1" dirty="0">
                    <a:solidFill>
                      <a:srgbClr val="DADADA">
                        <a:lumMod val="10000"/>
                      </a:srgbClr>
                    </a:solidFill>
                  </a:rPr>
                  <a:t>= ν</a:t>
                </a:r>
                <a:r>
                  <a:rPr lang="el-GR" b="1" baseline="-25000" dirty="0">
                    <a:solidFill>
                      <a:srgbClr val="DADADA">
                        <a:lumMod val="10000"/>
                      </a:srgbClr>
                    </a:solidFill>
                  </a:rPr>
                  <a:t>2 </a:t>
                </a:r>
                <a:r>
                  <a:rPr lang="el-GR" b="1" dirty="0">
                    <a:solidFill>
                      <a:srgbClr val="DADADA">
                        <a:lumMod val="10000"/>
                      </a:srgbClr>
                    </a:solidFill>
                  </a:rPr>
                  <a:t>- ν</a:t>
                </a:r>
                <a:r>
                  <a:rPr lang="en-US" b="1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1 </a:t>
                </a:r>
                <a:r>
                  <a:rPr lang="en-US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=</a:t>
                </a:r>
                <a:r>
                  <a:rPr lang="en-US" b="1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4100 – 4000 = 100Hz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72816"/>
                <a:ext cx="8229600" cy="4582542"/>
              </a:xfrm>
              <a:blipFill rotWithShape="1">
                <a:blip r:embed="rId2"/>
                <a:stretch>
                  <a:fillRect t="-798" r="-148" b="-33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89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9</a:t>
            </a:r>
            <a:r>
              <a:rPr lang="el-GR" baseline="-16000" dirty="0" smtClean="0"/>
              <a:t>/15]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700808"/>
            <a:ext cx="8352928" cy="4680520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10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Στην περιοχή συμβολής των δύο σε φάση αρχικών μέσης συχνότητας ημιτονοειδών ρευμάτων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προκύπτει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ένα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νέο «θεραπευτικό» εναλλασσόμενο ημιτονοειδές ρεύμα (Ρ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 με χαρακτηριστικά:</a:t>
            </a:r>
          </a:p>
          <a:p>
            <a:pPr marL="630238" lvl="0" indent="-273050">
              <a:lnSpc>
                <a:spcPct val="10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Ένταση = με το άθροισμα των αρχικών εντάσεων.</a:t>
            </a:r>
          </a:p>
          <a:p>
            <a:pPr marL="630238" lvl="0" indent="-273050">
              <a:lnSpc>
                <a:spcPct val="105000"/>
              </a:lnSpc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Συχνότητα = με τη διαφορά των αρχικών συχνοτήτων. </a:t>
            </a:r>
          </a:p>
          <a:p>
            <a:pPr marL="357188" lvl="0" indent="0" algn="ctr">
              <a:lnSpc>
                <a:spcPct val="105000"/>
              </a:lnSpc>
              <a:spcBef>
                <a:spcPts val="1000"/>
              </a:spcBef>
              <a:buSzPct val="100000"/>
              <a:buNone/>
            </a:pPr>
            <a:r>
              <a:rPr lang="el-GR" b="1" dirty="0" smtClean="0">
                <a:solidFill>
                  <a:srgbClr val="DADADA">
                    <a:lumMod val="10000"/>
                  </a:srgbClr>
                </a:solidFill>
              </a:rPr>
              <a:t>Ι</a:t>
            </a:r>
            <a:r>
              <a:rPr lang="el-GR" b="1" baseline="-25000" dirty="0" smtClean="0">
                <a:solidFill>
                  <a:srgbClr val="DADADA">
                    <a:lumMod val="10000"/>
                  </a:srgbClr>
                </a:solidFill>
              </a:rPr>
              <a:t>θ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</a:rPr>
              <a:t>= 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</a:rPr>
              <a:t>I</a:t>
            </a:r>
            <a:r>
              <a:rPr lang="en-US" b="1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n-US" b="1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</a:rPr>
              <a:t>+ Ι</a:t>
            </a:r>
            <a:r>
              <a:rPr lang="el-GR" b="1" baseline="-25000" dirty="0">
                <a:solidFill>
                  <a:srgbClr val="DADADA">
                    <a:lumMod val="10000"/>
                  </a:srgbClr>
                </a:solidFill>
              </a:rPr>
              <a:t>2      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και 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     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l-GR" b="1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</a:rPr>
              <a:t> = ν</a:t>
            </a:r>
            <a:r>
              <a:rPr lang="el-GR" b="1" baseline="-25000" dirty="0">
                <a:solidFill>
                  <a:srgbClr val="DADADA">
                    <a:lumMod val="10000"/>
                  </a:srgbClr>
                </a:solidFill>
              </a:rPr>
              <a:t>2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</a:rPr>
              <a:t>- ν</a:t>
            </a:r>
            <a:r>
              <a:rPr lang="en-US" b="1" baseline="-25000" dirty="0" smtClean="0">
                <a:solidFill>
                  <a:srgbClr val="DADADA">
                    <a:lumMod val="10000"/>
                  </a:srgbClr>
                </a:solidFill>
              </a:rPr>
              <a:t>1</a:t>
            </a:r>
            <a:endParaRPr lang="el-GR" baseline="-25000" dirty="0">
              <a:solidFill>
                <a:srgbClr val="DADADA">
                  <a:lumMod val="10000"/>
                </a:srgbClr>
              </a:solidFill>
            </a:endParaRPr>
          </a:p>
          <a:p>
            <a:pPr marL="357188" lvl="0" indent="-357188">
              <a:lnSpc>
                <a:spcPct val="105000"/>
              </a:lnSpc>
              <a:spcBef>
                <a:spcPts val="10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Έτσι, το νέο εναλλασσόμενο «θεραπευτικό» ρεύμα (Ρ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 έχει διπλάσια ένταση (Ι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 από την εφαρμοζόμενη αρχική, και συχνότητα (ν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 μέσα στο θεραπευτικό φάσμα συχνοτήτων ικανή να διεγείρει τους διεγέρσιμους ιστούς, κυμαινόμενη από 1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έως 150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.</a:t>
            </a:r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4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10</a:t>
            </a:r>
            <a:r>
              <a:rPr lang="el-GR" baseline="-16000" dirty="0" smtClean="0"/>
              <a:t>/15]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98786"/>
            <a:ext cx="8568952" cy="434901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/>
              <a:t>Θεραπευτικό Ρεύμα Συμβολής</a:t>
            </a:r>
          </a:p>
          <a:p>
            <a:pPr marL="6254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Με την κατάλληλη τοποθέτηση των ηλεκτροδίων (σταυρωτή διάταξη), τα αρχικά μέσης συχνότητας και μικρής σχετικά έντασης εναλλασσόμενα ρεύματα συμβάλλουν μέσα στους ιστούς.</a:t>
            </a:r>
            <a:endParaRPr lang="en-US" dirty="0" smtClean="0"/>
          </a:p>
          <a:p>
            <a:pPr marL="6254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Προκύπτει έτσι «εν </a:t>
            </a:r>
            <a:r>
              <a:rPr lang="el-GR" dirty="0"/>
              <a:t>τω </a:t>
            </a:r>
            <a:r>
              <a:rPr lang="el-GR" dirty="0" err="1" smtClean="0"/>
              <a:t>βάθει</a:t>
            </a:r>
            <a:r>
              <a:rPr lang="el-GR" dirty="0" smtClean="0"/>
              <a:t>» ένα νέο, ισχυρής έντασης αλλά ασφαλές, εναλλασσόμενο ρεύμα με συχνότητα </a:t>
            </a:r>
            <a:r>
              <a:rPr lang="el-GR" dirty="0"/>
              <a:t>τη διαφορά των αρχικών συχνοτήτων </a:t>
            </a:r>
            <a:r>
              <a:rPr lang="el-GR" dirty="0" smtClean="0"/>
              <a:t>ικανή να διεγείρει αποτελεσματικά το νευρικό και το μυϊκό ιστό και να προκαλέσει έντονο αισθητικό ή μυϊκό ερεθισμό, ανάλογα με το σκοπό της θεραπείας και την αντίστοιχη ρύθμιση των παραμέτρων.</a:t>
            </a:r>
            <a:endParaRPr lang="el-GR" baseline="30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7020272" y="5949280"/>
            <a:ext cx="154882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10000"/>
              </a:lnSpc>
              <a:buSzPct val="90000"/>
              <a:buNone/>
              <a:defRPr/>
            </a:pPr>
            <a:r>
              <a:rPr lang="el-GR" altLang="el-GR" b="1" dirty="0" err="1">
                <a:solidFill>
                  <a:srgbClr val="800000"/>
                </a:solidFill>
                <a:latin typeface="Arial Narrow" panose="020B0606020202030204" pitchFamily="34" charset="0"/>
              </a:rPr>
              <a:t>Γιόκαρης</a:t>
            </a:r>
            <a:r>
              <a:rPr lang="el-GR" altLang="el-GR" b="1" dirty="0">
                <a:solidFill>
                  <a:srgbClr val="800000"/>
                </a:solidFill>
                <a:latin typeface="Arial Narrow" panose="020B0606020202030204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6095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11</a:t>
            </a:r>
            <a:r>
              <a:rPr lang="el-GR" baseline="-16000" dirty="0" smtClean="0"/>
              <a:t>/15]</a:t>
            </a:r>
            <a:endParaRPr lang="el-GR" baseline="-16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 bwMode="auto">
          <a:xfrm>
            <a:off x="323528" y="1700808"/>
            <a:ext cx="8820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 typeface="Wingdings" panose="05000000000000000000" pitchFamily="2" charset="2"/>
              <a:buChar char="Ø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anose="05000000000000000000" pitchFamily="2" charset="2"/>
              <a:buChar char="§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Tx/>
              <a:buChar char="•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Tahoma" pitchFamily="34" charset="0"/>
              <a:buChar char="–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v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kern="0" dirty="0">
                <a:solidFill>
                  <a:srgbClr val="DADADA">
                    <a:lumMod val="10000"/>
                  </a:srgbClr>
                </a:solidFill>
              </a:rPr>
              <a:t>Περιοχή Μέγιστου Αποτελέσματος Συμβολής</a:t>
            </a:r>
          </a:p>
          <a:p>
            <a:pPr marL="357188" lvl="0" indent="0">
              <a:lnSpc>
                <a:spcPct val="110000"/>
              </a:lnSpc>
              <a:spcBef>
                <a:spcPts val="1200"/>
              </a:spcBef>
              <a:buSzPct val="100000"/>
              <a:buNone/>
            </a:pPr>
            <a:r>
              <a:rPr lang="el-GR" kern="0" dirty="0">
                <a:solidFill>
                  <a:srgbClr val="DADADA">
                    <a:lumMod val="10000"/>
                  </a:srgbClr>
                </a:solidFill>
              </a:rPr>
              <a:t>Στην περιοχή της συμβολής των δύο αρχικών </a:t>
            </a: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</a:rPr>
              <a:t>ρευμάτων παρουσιάζεται </a:t>
            </a:r>
            <a:r>
              <a:rPr lang="el-GR" kern="0" dirty="0">
                <a:solidFill>
                  <a:srgbClr val="DADADA">
                    <a:lumMod val="10000"/>
                  </a:srgbClr>
                </a:solidFill>
              </a:rPr>
              <a:t>η μεγαλύτερη ένταση του νέου ρεύματος. </a:t>
            </a:r>
            <a:endParaRPr lang="el-GR" kern="0" dirty="0"/>
          </a:p>
        </p:txBody>
      </p:sp>
      <p:pic>
        <p:nvPicPr>
          <p:cNvPr id="3074" name="Picture 2" descr="\\gus\opencourses\Α_ΜΑΘΗΜΑΤΑ\ΥΛΙΚΟ\ΣΕΥΠ\ΠΑΠΑΘΑΝΑΣΙΟΥ ΓΕΩΡΓΙΟΣ\ΗΛΕΚΤΡΟΘΕΡΑΠΕΙΑ - Θ\ΕΚΠΑΙΔΕΥΤΙΚΟ ΥΛΙΚΟ\ΕΠΕΞ\εικονες\4_6Γ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13351" r="13008" b="20217"/>
          <a:stretch/>
        </p:blipFill>
        <p:spPr bwMode="auto">
          <a:xfrm>
            <a:off x="1877025" y="3068960"/>
            <a:ext cx="5389951" cy="339634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κειμένου 1"/>
          <p:cNvSpPr txBox="1">
            <a:spLocks/>
          </p:cNvSpPr>
          <p:nvPr/>
        </p:nvSpPr>
        <p:spPr bwMode="auto">
          <a:xfrm>
            <a:off x="2209800" y="6525344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1</a:t>
            </a:r>
            <a:r>
              <a:rPr lang="el-GR" baseline="-16000" dirty="0" smtClean="0"/>
              <a:t>2/15]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 bwMode="auto">
          <a:xfrm>
            <a:off x="251520" y="1844824"/>
            <a:ext cx="87129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 typeface="Wingdings" panose="05000000000000000000" pitchFamily="2" charset="2"/>
              <a:buChar char="Ø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anose="05000000000000000000" pitchFamily="2" charset="2"/>
              <a:buChar char="§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Tx/>
              <a:buChar char="•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Tahoma" pitchFamily="34" charset="0"/>
              <a:buChar char="–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v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kern="0" dirty="0" smtClean="0">
                <a:solidFill>
                  <a:srgbClr val="DADADA">
                    <a:lumMod val="10000"/>
                  </a:srgbClr>
                </a:solidFill>
              </a:rPr>
              <a:t>Βάθος Διαμόρφωσης Συμβολής (</a:t>
            </a:r>
            <a:r>
              <a:rPr lang="en-US" b="1" kern="0" dirty="0">
                <a:solidFill>
                  <a:srgbClr val="DADADA">
                    <a:lumMod val="10000"/>
                  </a:srgbClr>
                </a:solidFill>
                <a:cs typeface="+mn-cs"/>
              </a:rPr>
              <a:t>Amplitude</a:t>
            </a:r>
            <a:r>
              <a:rPr lang="en-US" kern="0" dirty="0">
                <a:solidFill>
                  <a:srgbClr val="DADADA">
                    <a:lumMod val="10000"/>
                  </a:srgbClr>
                </a:solidFill>
                <a:cs typeface="+mn-cs"/>
              </a:rPr>
              <a:t> </a:t>
            </a:r>
            <a:r>
              <a:rPr lang="en-US" b="1" kern="0" dirty="0" smtClean="0">
                <a:solidFill>
                  <a:srgbClr val="DADADA">
                    <a:lumMod val="10000"/>
                  </a:srgbClr>
                </a:solidFill>
              </a:rPr>
              <a:t>Modulation Depth)</a:t>
            </a:r>
            <a:endParaRPr lang="el-GR" b="1" kern="0" dirty="0">
              <a:solidFill>
                <a:srgbClr val="DADADA">
                  <a:lumMod val="10000"/>
                </a:srgbClr>
              </a:solidFill>
            </a:endParaRPr>
          </a:p>
          <a:p>
            <a:pPr marL="536575" lvl="0" indent="-26670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</a:rPr>
              <a:t>Το βάθος διαμόρφωσης του προκύπτοντος ρεύματος εκφράζεται ως ποσοστό (0% έως 100%) της επιτευχθείσας συμβολής των δύο αρχικών ρευμάτων.</a:t>
            </a:r>
          </a:p>
          <a:p>
            <a:pPr marL="536575" lvl="0" indent="-26670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</a:rPr>
              <a:t>Ειδικότερα</a:t>
            </a:r>
            <a:r>
              <a:rPr lang="el-GR" kern="0" dirty="0">
                <a:solidFill>
                  <a:srgbClr val="DADADA">
                    <a:lumMod val="10000"/>
                  </a:srgbClr>
                </a:solidFill>
              </a:rPr>
              <a:t>, το μεγαλύτερο </a:t>
            </a: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</a:rPr>
              <a:t>ποσοστό </a:t>
            </a:r>
            <a:r>
              <a:rPr lang="el-GR" kern="0" dirty="0">
                <a:solidFill>
                  <a:srgbClr val="DADADA">
                    <a:lumMod val="10000"/>
                  </a:srgbClr>
                </a:solidFill>
              </a:rPr>
              <a:t>της </a:t>
            </a: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</a:rPr>
              <a:t>επιτευχθείσας συμβολής (</a:t>
            </a:r>
            <a:r>
              <a:rPr lang="en-US" kern="0" dirty="0" smtClean="0">
                <a:solidFill>
                  <a:srgbClr val="DADADA">
                    <a:lumMod val="10000"/>
                  </a:srgbClr>
                </a:solidFill>
                <a:cs typeface="Arial" panose="020B0604020202020204" pitchFamily="34" charset="0"/>
              </a:rPr>
              <a:t>Amplitude</a:t>
            </a:r>
            <a:r>
              <a:rPr lang="en-US" kern="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kern="0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Modulation Depth 100%</a:t>
            </a: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) </a:t>
            </a: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</a:rPr>
              <a:t>γίνεται </a:t>
            </a:r>
            <a:r>
              <a:rPr lang="el-GR" kern="0" dirty="0">
                <a:solidFill>
                  <a:srgbClr val="DADADA">
                    <a:lumMod val="10000"/>
                  </a:srgbClr>
                </a:solidFill>
              </a:rPr>
              <a:t>σε γωνία 45</a:t>
            </a:r>
            <a:r>
              <a:rPr lang="el-GR" kern="0" baseline="30000" dirty="0">
                <a:solidFill>
                  <a:srgbClr val="DADADA">
                    <a:lumMod val="10000"/>
                  </a:srgbClr>
                </a:solidFill>
              </a:rPr>
              <a:t>0 </a:t>
            </a:r>
            <a:r>
              <a:rPr lang="el-GR" kern="0" dirty="0">
                <a:solidFill>
                  <a:srgbClr val="DADADA">
                    <a:lumMod val="10000"/>
                  </a:srgbClr>
                </a:solidFill>
              </a:rPr>
              <a:t> σε σχέση με τους κάθετους άξονες τοποθέτησης των </a:t>
            </a: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</a:rPr>
              <a:t>ηλεκτροδίων</a:t>
            </a:r>
            <a:r>
              <a:rPr lang="en-US" kern="0" dirty="0" smtClean="0">
                <a:solidFill>
                  <a:srgbClr val="DADADA">
                    <a:lumMod val="10000"/>
                  </a:srgbClr>
                </a:solidFill>
              </a:rPr>
              <a:t>.</a:t>
            </a:r>
          </a:p>
          <a:p>
            <a:pPr marL="536575" lvl="0" indent="-266700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</a:rPr>
              <a:t>Το καλύτερο θεραπευτικό αποτέλεσμα προκύπτει στις περιοχές μεταξύ των ηλεκτροδίων όπου παρουσιάζεται η μεγαλύτερη ένταση συμβολής και βάθος διαμόρφωσης 100%.</a:t>
            </a:r>
          </a:p>
        </p:txBody>
      </p:sp>
    </p:spTree>
    <p:extLst>
      <p:ext uri="{BB962C8B-B14F-4D97-AF65-F5344CB8AC3E}">
        <p14:creationId xmlns:p14="http://schemas.microsoft.com/office/powerpoint/2010/main" val="29257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1</a:t>
            </a:r>
            <a:r>
              <a:rPr lang="el-GR" baseline="-16000" dirty="0" smtClean="0"/>
              <a:t>3/15]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4098" name="Picture 2" descr="\\gus\opencourses\Α_ΜΑΘΗΜΑΤΑ\ΥΛΙΚΟ\ΣΕΥΠ\ΠΑΠΑΘΑΝΑΣΙΟΥ ΓΕΩΡΓΙΟΣ\ΗΛΕΚΤΡΟΘΕΡΑΠΕΙΑ - Θ\ΕΚΠΑΙΔΕΥΤΙΚΟ ΥΛΙΚΟ\ΕΠΕΞ\εικονες\4_3Γ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15383" r="14384" b="9765"/>
          <a:stretch/>
        </p:blipFill>
        <p:spPr bwMode="auto">
          <a:xfrm>
            <a:off x="1796046" y="1844824"/>
            <a:ext cx="5551909" cy="433711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2367880" y="6237312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/>
              <a:t>[</a:t>
            </a:r>
            <a:r>
              <a:rPr lang="en-US" baseline="-16000" dirty="0" smtClean="0"/>
              <a:t>1</a:t>
            </a:r>
            <a:r>
              <a:rPr lang="el-GR" baseline="-16000" dirty="0" smtClean="0"/>
              <a:t>4/15]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/>
              <a:t>Διασπορά του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  <a:cs typeface="+mn-cs"/>
              </a:rPr>
              <a:t>Μέγιστου Αποτελέσματος </a:t>
            </a:r>
            <a:r>
              <a:rPr lang="el-GR" b="1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και του Βάθους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  <a:cs typeface="+mn-cs"/>
              </a:rPr>
              <a:t>Διαμόρφωσης </a:t>
            </a:r>
            <a:r>
              <a:rPr lang="el-GR" b="1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της Συμβολής</a:t>
            </a:r>
            <a:endParaRPr lang="el-GR" sz="1200" b="1" dirty="0" smtClean="0">
              <a:solidFill>
                <a:srgbClr val="DADADA">
                  <a:lumMod val="10000"/>
                </a:srgbClr>
              </a:solidFill>
              <a:cs typeface="+mn-cs"/>
            </a:endParaRP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Στις περισσότερες συσκευές ρευμάτων συμβολής υπάρχει η τεχνική δυνατότητα ενεργοποίησης μηχανισμού «</a:t>
            </a:r>
            <a:r>
              <a:rPr lang="en-US" b="1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vector-scan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» ο οποίος δίνει τη δυνατότητα της διασποράς του 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100%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του βάθους διαμόρφωσης της συστολής σε όλη την περιοχή μεταξύ των ηλεκτροδίων.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  <a:cs typeface="+mn-cs"/>
              </a:rPr>
              <a:t>Με τον τρόπο αυτό, διευκολύνεται σημαντικά η τοποθέτηση των ηλεκτροδίων και εξασφαλίζεται η αποτελεσματική εφαρμογή του ρεύματος συμβολής σε όλη την περιοχή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στόχο.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57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/>
              <a:t>[</a:t>
            </a:r>
            <a:r>
              <a:rPr lang="en-US" baseline="-16000" dirty="0" smtClean="0"/>
              <a:t>1</a:t>
            </a:r>
            <a:r>
              <a:rPr lang="el-GR" baseline="-16000" dirty="0" smtClean="0"/>
              <a:t>5/15]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82542"/>
          </a:xfrm>
        </p:spPr>
        <p:txBody>
          <a:bodyPr/>
          <a:lstStyle/>
          <a:p>
            <a:pPr marL="0" indent="0" algn="ctr">
              <a:buSzPct val="100000"/>
              <a:buNone/>
            </a:pPr>
            <a:r>
              <a:rPr lang="el-GR" b="1" dirty="0" smtClean="0"/>
              <a:t>Διασπορά του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  <a:cs typeface="+mn-cs"/>
              </a:rPr>
              <a:t>Μέγιστου Αποτελέσματος </a:t>
            </a:r>
            <a:r>
              <a:rPr lang="el-GR" b="1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και του Βάθους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  <a:cs typeface="+mn-cs"/>
              </a:rPr>
              <a:t>Διαμόρφωσης </a:t>
            </a:r>
            <a:r>
              <a:rPr lang="el-GR" b="1" dirty="0" smtClean="0">
                <a:solidFill>
                  <a:srgbClr val="DADADA">
                    <a:lumMod val="10000"/>
                  </a:srgbClr>
                </a:solidFill>
                <a:cs typeface="+mn-cs"/>
              </a:rPr>
              <a:t>της Συμβολής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pSp>
        <p:nvGrpSpPr>
          <p:cNvPr id="14" name="Ομάδα 13"/>
          <p:cNvGrpSpPr/>
          <p:nvPr/>
        </p:nvGrpSpPr>
        <p:grpSpPr>
          <a:xfrm>
            <a:off x="2051720" y="2705943"/>
            <a:ext cx="4941542" cy="3747393"/>
            <a:chOff x="2051720" y="2705943"/>
            <a:chExt cx="4941542" cy="3747393"/>
          </a:xfrm>
        </p:grpSpPr>
        <p:sp>
          <p:nvSpPr>
            <p:cNvPr id="5" name="Ορθογώνιο 4"/>
            <p:cNvSpPr/>
            <p:nvPr/>
          </p:nvSpPr>
          <p:spPr>
            <a:xfrm>
              <a:off x="3563888" y="2963118"/>
              <a:ext cx="576064" cy="14739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26" name="Picture 2" descr="C:\Users\fkaram2\Desktop\Εικόνα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705943"/>
              <a:ext cx="4941542" cy="374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Ελεύθερη σχεδίαση 8"/>
            <p:cNvSpPr/>
            <p:nvPr/>
          </p:nvSpPr>
          <p:spPr>
            <a:xfrm>
              <a:off x="3368233" y="4803494"/>
              <a:ext cx="474562" cy="335665"/>
            </a:xfrm>
            <a:custGeom>
              <a:avLst/>
              <a:gdLst>
                <a:gd name="connsiteX0" fmla="*/ 0 w 474562"/>
                <a:gd name="connsiteY0" fmla="*/ 0 h 335665"/>
                <a:gd name="connsiteX1" fmla="*/ 266218 w 474562"/>
                <a:gd name="connsiteY1" fmla="*/ 69448 h 335665"/>
                <a:gd name="connsiteX2" fmla="*/ 474562 w 474562"/>
                <a:gd name="connsiteY2" fmla="*/ 312516 h 335665"/>
                <a:gd name="connsiteX3" fmla="*/ 474562 w 474562"/>
                <a:gd name="connsiteY3" fmla="*/ 312516 h 335665"/>
                <a:gd name="connsiteX4" fmla="*/ 474562 w 474562"/>
                <a:gd name="connsiteY4" fmla="*/ 335665 h 3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562" h="335665">
                  <a:moveTo>
                    <a:pt x="0" y="0"/>
                  </a:moveTo>
                  <a:cubicBezTo>
                    <a:pt x="93562" y="8681"/>
                    <a:pt x="187124" y="17362"/>
                    <a:pt x="266218" y="69448"/>
                  </a:cubicBezTo>
                  <a:cubicBezTo>
                    <a:pt x="345312" y="121534"/>
                    <a:pt x="474562" y="312516"/>
                    <a:pt x="474562" y="312516"/>
                  </a:cubicBezTo>
                  <a:lnTo>
                    <a:pt x="474562" y="312516"/>
                  </a:lnTo>
                  <a:lnTo>
                    <a:pt x="474562" y="335665"/>
                  </a:lnTo>
                </a:path>
              </a:pathLst>
            </a:custGeom>
            <a:noFill/>
            <a:ln>
              <a:headEnd type="triangl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3377358" y="4635661"/>
              <a:ext cx="618578" cy="503498"/>
            </a:xfrm>
            <a:custGeom>
              <a:avLst/>
              <a:gdLst>
                <a:gd name="connsiteX0" fmla="*/ 0 w 474562"/>
                <a:gd name="connsiteY0" fmla="*/ 0 h 335665"/>
                <a:gd name="connsiteX1" fmla="*/ 266218 w 474562"/>
                <a:gd name="connsiteY1" fmla="*/ 69448 h 335665"/>
                <a:gd name="connsiteX2" fmla="*/ 474562 w 474562"/>
                <a:gd name="connsiteY2" fmla="*/ 312516 h 335665"/>
                <a:gd name="connsiteX3" fmla="*/ 474562 w 474562"/>
                <a:gd name="connsiteY3" fmla="*/ 312516 h 335665"/>
                <a:gd name="connsiteX4" fmla="*/ 474562 w 474562"/>
                <a:gd name="connsiteY4" fmla="*/ 335665 h 33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562" h="335665">
                  <a:moveTo>
                    <a:pt x="0" y="0"/>
                  </a:moveTo>
                  <a:cubicBezTo>
                    <a:pt x="93562" y="8681"/>
                    <a:pt x="187124" y="17362"/>
                    <a:pt x="266218" y="69448"/>
                  </a:cubicBezTo>
                  <a:cubicBezTo>
                    <a:pt x="345312" y="121534"/>
                    <a:pt x="474562" y="312516"/>
                    <a:pt x="474562" y="312516"/>
                  </a:cubicBezTo>
                  <a:lnTo>
                    <a:pt x="474562" y="312516"/>
                  </a:lnTo>
                  <a:lnTo>
                    <a:pt x="474562" y="335665"/>
                  </a:lnTo>
                </a:path>
              </a:pathLst>
            </a:custGeom>
            <a:noFill/>
            <a:ln>
              <a:headEnd type="triangl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Καμπύλο βέλος προς τα κάτω 9"/>
            <p:cNvSpPr/>
            <p:nvPr/>
          </p:nvSpPr>
          <p:spPr>
            <a:xfrm>
              <a:off x="4644008" y="3104964"/>
              <a:ext cx="504056" cy="36004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1" name="Καμπύλο βέλος προς τα επάνω 10"/>
            <p:cNvSpPr/>
            <p:nvPr/>
          </p:nvSpPr>
          <p:spPr>
            <a:xfrm rot="20952365">
              <a:off x="4673144" y="3906327"/>
              <a:ext cx="517561" cy="360040"/>
            </a:xfrm>
            <a:prstGeom prst="curvedUpArrow">
              <a:avLst/>
            </a:prstGeom>
            <a:scene3d>
              <a:camera prst="orthographicFront">
                <a:rot lat="0" lon="8700002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6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Εφαρμογής </a:t>
            </a:r>
            <a:br>
              <a:rPr lang="el-GR" dirty="0" smtClean="0"/>
            </a:br>
            <a:r>
              <a:rPr lang="el-GR" dirty="0" smtClean="0"/>
              <a:t>των Ρευμάτων Συμβολής </a:t>
            </a:r>
            <a:r>
              <a:rPr lang="el-GR" baseline="-16000" dirty="0"/>
              <a:t>[</a:t>
            </a:r>
            <a:r>
              <a:rPr lang="en-US" baseline="-16000" dirty="0" smtClean="0"/>
              <a:t>1</a:t>
            </a:r>
            <a:r>
              <a:rPr lang="el-GR" baseline="-16000" dirty="0" smtClean="0"/>
              <a:t>/5]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844824"/>
            <a:ext cx="8496944" cy="458254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Η εφαρμογή των ρευμάτων συμβολής χαρακτηρίζεται από μία σειρά πλεονεκτημάτων που τα καθιστούν απόλυτα ασφαλή, εύκολα αποδεκτά από τους ασθενείς και </a:t>
            </a:r>
            <a:r>
              <a:rPr lang="el-GR" dirty="0"/>
              <a:t>ταυτοχρόνως </a:t>
            </a:r>
            <a:r>
              <a:rPr lang="el-GR" dirty="0" smtClean="0"/>
              <a:t>ιδιαίτερα αποτελεσματικά τόσο στην ηλεκτροαναλγησία όσο και στον μυϊκό ερεθισμό:</a:t>
            </a:r>
          </a:p>
          <a:p>
            <a:pPr marL="536575" indent="-357188">
              <a:lnSpc>
                <a:spcPct val="11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l-GR" b="1" dirty="0" smtClean="0"/>
              <a:t>Είναι εναλλασσόμενα ρεύματα</a:t>
            </a:r>
            <a:r>
              <a:rPr lang="el-GR" dirty="0" smtClean="0"/>
              <a:t>, με συνέπεια την απουσία «χημικών αποτελεσμάτων» και τη σημαντική μείωση του κινδύνου δερματικού ερεθισμού.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5" name="Picture 2" descr="\\gus\opencourses\Α_ΜΑΘΗΜΑΤΑ\ΥΛΙΚΟ\ΣΕΥΠ\ΠΑΠΑΘΑΝΑΣΙΟΥ ΓΕΩΡΓΙΟΣ\ΗΛΕΚΤΡΟΘΕΡΑΠΕΙΑ - Θ\ΕΚΠΑΙΔΕΥΤΙΚΟ ΥΛΙΚΟ\ΕΠΕΞ\εικονες\4_2Γ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9" b="11363"/>
          <a:stretch/>
        </p:blipFill>
        <p:spPr bwMode="auto">
          <a:xfrm>
            <a:off x="4139952" y="4725144"/>
            <a:ext cx="4266474" cy="179862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κειμένου 1"/>
          <p:cNvSpPr txBox="1">
            <a:spLocks/>
          </p:cNvSpPr>
          <p:nvPr/>
        </p:nvSpPr>
        <p:spPr bwMode="auto">
          <a:xfrm>
            <a:off x="3995936" y="6556768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Θεματική Ενότητα </a:t>
            </a:r>
            <a:r>
              <a:rPr lang="en-US" smtClean="0"/>
              <a:t>7</a:t>
            </a:r>
            <a:endParaRPr lang="el-GR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spcAft>
                <a:spcPts val="3000"/>
              </a:spcAft>
              <a:buClr>
                <a:srgbClr val="F07F09"/>
              </a:buClr>
              <a:buSzPct val="70000"/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Ρεύματα Συμβολής</a:t>
            </a:r>
            <a:r>
              <a:rPr lang="en-US" altLang="el-GR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Interferential Currents</a:t>
            </a:r>
            <a:endParaRPr lang="el-GR" altLang="el-GR" sz="32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3763" indent="-268288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/>
              <a:t>Περιγραφή</a:t>
            </a:r>
          </a:p>
          <a:p>
            <a:pPr marL="893763" indent="-268288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>
                <a:solidFill>
                  <a:srgbClr val="000000"/>
                </a:solidFill>
              </a:rPr>
              <a:t>Παράμετροι Ερεθισμού</a:t>
            </a:r>
          </a:p>
          <a:p>
            <a:pPr marL="893763" indent="-268288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/>
              <a:t>Ενδείξεις</a:t>
            </a:r>
            <a:endParaRPr lang="en-US" altLang="el-GR" sz="2400" b="1" dirty="0" smtClean="0"/>
          </a:p>
          <a:p>
            <a:pPr marL="893763" indent="-268288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/>
              <a:t>Αποτελέσματα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36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Εφαρμογής </a:t>
            </a:r>
            <a:br>
              <a:rPr lang="el-GR" dirty="0" smtClean="0"/>
            </a:br>
            <a:r>
              <a:rPr lang="el-GR" dirty="0" smtClean="0"/>
              <a:t>των Ρευμάτων Συμβολής </a:t>
            </a:r>
            <a:r>
              <a:rPr lang="el-GR" baseline="-16000" dirty="0" smtClean="0"/>
              <a:t>[2/5]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916832"/>
                <a:ext cx="8784976" cy="4680520"/>
              </a:xfrm>
            </p:spPr>
            <p:txBody>
              <a:bodyPr/>
              <a:lstStyle/>
              <a:p>
                <a:pPr marL="357188" indent="-357188">
                  <a:lnSpc>
                    <a:spcPct val="110000"/>
                  </a:lnSpc>
                  <a:spcBef>
                    <a:spcPts val="1200"/>
                  </a:spcBef>
                  <a:buSzPct val="100000"/>
                  <a:buFont typeface="+mj-lt"/>
                  <a:buAutoNum type="arabicPeriod" startAt="2"/>
                </a:pPr>
                <a:r>
                  <a:rPr lang="el-GR" b="1" dirty="0" smtClean="0"/>
                  <a:t>Τ</a:t>
                </a:r>
                <a:r>
                  <a:rPr lang="el-GR" dirty="0" smtClean="0"/>
                  <a:t>α αρχικά εναλλασσόμενα ρεύματα (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Ρ</a:t>
                </a:r>
                <a:r>
                  <a:rPr lang="el-GR" baseline="-25000" dirty="0">
                    <a:solidFill>
                      <a:srgbClr val="DADADA">
                        <a:lumMod val="10000"/>
                      </a:srgbClr>
                    </a:solidFill>
                  </a:rPr>
                  <a:t>1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 και Ρ</a:t>
                </a:r>
                <a:r>
                  <a:rPr lang="el-GR" baseline="-25000" dirty="0">
                    <a:solidFill>
                      <a:srgbClr val="DADADA">
                        <a:lumMod val="10000"/>
                      </a:srgbClr>
                    </a:solidFill>
                  </a:rPr>
                  <a:t>2</a:t>
                </a:r>
                <a:r>
                  <a:rPr lang="el-GR" dirty="0" smtClean="0"/>
                  <a:t>), τα οποία εφαρμόζονται μέσω των 4 ηλεκτροδίων στην πάσχουσα περιοχή, έχουν </a:t>
                </a:r>
                <a:r>
                  <a:rPr lang="el-GR" b="1" dirty="0" smtClean="0"/>
                  <a:t>πολύ μεγαλύτερη συχνότητα </a:t>
                </a:r>
                <a:r>
                  <a:rPr lang="en-US" dirty="0" smtClean="0"/>
                  <a:t>(2.000Hz – 10.000Hz) </a:t>
                </a:r>
                <a:r>
                  <a:rPr lang="el-GR" dirty="0" smtClean="0"/>
                  <a:t>από τις συνήθεις θεραπευτικές συχνότητες (0</a:t>
                </a:r>
                <a:r>
                  <a:rPr lang="en-US" dirty="0" smtClean="0"/>
                  <a:t>Hz – 150Hz</a:t>
                </a:r>
                <a:r>
                  <a:rPr lang="el-GR" dirty="0" smtClean="0"/>
                  <a:t>) που χρησιμοποιούνται στην κλινική φυσικοθεραπευτική πρακτική.</a:t>
                </a:r>
              </a:p>
              <a:p>
                <a:pPr marL="357188" indent="0">
                  <a:lnSpc>
                    <a:spcPct val="110000"/>
                  </a:lnSpc>
                  <a:spcBef>
                    <a:spcPts val="1200"/>
                  </a:spcBef>
                  <a:buSzPct val="100000"/>
                  <a:buNone/>
                </a:pPr>
                <a:r>
                  <a:rPr lang="el-GR" dirty="0" smtClean="0"/>
                  <a:t>Με δεδομένη την αντιστρόφως ανάλογη σχέση μεταξύ της χωρητικής αντίστασης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𝑋𝑐</m:t>
                    </m:r>
                  </m:oMath>
                </a14:m>
                <a:r>
                  <a:rPr lang="el-GR" dirty="0" smtClean="0"/>
                  <a:t>) και της συχνότητας του εναλλασσόμενου ρεύματος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l-GR" dirty="0" smtClean="0"/>
                  <a:t>)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1200"/>
                  </a:spcBef>
                  <a:buSzPct val="100000"/>
                  <a:buNone/>
                </a:pPr>
                <a:r>
                  <a:rPr lang="el-GR" dirty="0" smtClean="0"/>
                  <a:t>[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𝑿𝒄</m:t>
                    </m:r>
                    <m:r>
                      <a:rPr lang="en-GB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  <m:r>
                          <a:rPr lang="el-GR" b="1" i="1" smtClean="0">
                            <a:latin typeface="Cambria Math"/>
                          </a:rPr>
                          <m:t>𝝅</m:t>
                        </m:r>
                        <m:r>
                          <a:rPr lang="el-GR" b="1" i="1" smtClean="0">
                            <a:latin typeface="Cambria Math"/>
                          </a:rPr>
                          <m:t>.</m:t>
                        </m:r>
                        <m:r>
                          <a:rPr lang="el-GR" b="1" i="1" smtClean="0">
                            <a:latin typeface="Cambria Math"/>
                          </a:rPr>
                          <m:t>𝝂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den>
                    </m:f>
                    <m:r>
                      <a:rPr lang="el-GR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l-GR" b="1" dirty="0" smtClean="0"/>
                  <a:t> </a:t>
                </a:r>
              </a:p>
              <a:p>
                <a:pPr marL="357188" indent="0">
                  <a:lnSpc>
                    <a:spcPct val="110000"/>
                  </a:lnSpc>
                  <a:spcBef>
                    <a:spcPts val="1200"/>
                  </a:spcBef>
                  <a:buSzPct val="100000"/>
                  <a:buNone/>
                </a:pPr>
                <a:r>
                  <a:rPr lang="el-GR" dirty="0" smtClean="0"/>
                  <a:t>(όπου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:r>
                  <a:rPr lang="el-GR" dirty="0" smtClean="0"/>
                  <a:t>χωρητικότητα πόλωσης των ιστών, η οποία παραμένει σχετικά σταθερή μεταξύ των εφαρμογών στο ίδιο μέλος του ίδιου ατόμου), προκύπτει ότι: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916832"/>
                <a:ext cx="8784976" cy="4680520"/>
              </a:xfrm>
              <a:blipFill rotWithShape="1">
                <a:blip r:embed="rId2"/>
                <a:stretch>
                  <a:fillRect l="-902" t="-781" r="-485" b="-40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86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Εφαρμογής </a:t>
            </a:r>
            <a:br>
              <a:rPr lang="el-GR" dirty="0"/>
            </a:br>
            <a:r>
              <a:rPr lang="el-GR" dirty="0"/>
              <a:t>των Ρευμάτων Συμβολής </a:t>
            </a:r>
            <a:r>
              <a:rPr lang="el-GR" baseline="-16000" dirty="0" smtClean="0"/>
              <a:t>[3/5]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70794"/>
                <a:ext cx="8640960" cy="4582542"/>
              </a:xfrm>
            </p:spPr>
            <p:txBody>
              <a:bodyPr/>
              <a:lstStyle/>
              <a:p>
                <a:pPr marL="447675" lvl="0" indent="-358775">
                  <a:lnSpc>
                    <a:spcPct val="105000"/>
                  </a:lnSpc>
                  <a:spcBef>
                    <a:spcPts val="800"/>
                  </a:spcBef>
                  <a:buSzPct val="100000"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Όσο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μεγαλύτερη 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είναι η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συχνότητα εφαρμογής του εναλλασσόμενου ρεύματος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:</a:t>
                </a:r>
                <a:endParaRPr lang="el-GR" sz="800" dirty="0" smtClean="0">
                  <a:solidFill>
                    <a:srgbClr val="DADADA">
                      <a:lumMod val="10000"/>
                    </a:srgbClr>
                  </a:solidFill>
                </a:endParaRPr>
              </a:p>
              <a:p>
                <a:pPr marL="715963" lvl="0" indent="-358775">
                  <a:lnSpc>
                    <a:spcPct val="105000"/>
                  </a:lnSpc>
                  <a:spcBef>
                    <a:spcPts val="800"/>
                  </a:spcBef>
                  <a:buSzPct val="100000"/>
                  <a:buNone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  <a:latin typeface="Arial"/>
                    <a:cs typeface="Arial"/>
                  </a:rPr>
                  <a:t>→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τόσο μικρότερη είναι η χωρητική αντίσταση που προβάλλουν οι ιστοί στη διέλευση του ρεύματος,</a:t>
                </a:r>
              </a:p>
              <a:p>
                <a:pPr marL="715963" lvl="0" indent="-358775">
                  <a:lnSpc>
                    <a:spcPct val="105000"/>
                  </a:lnSpc>
                  <a:spcBef>
                    <a:spcPts val="800"/>
                  </a:spcBef>
                  <a:buSzPct val="100000"/>
                  <a:buNone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  <a:latin typeface="Arial"/>
                    <a:cs typeface="Arial"/>
                  </a:rPr>
                  <a:t>→ 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  <a:cs typeface="Arial"/>
                  </a:rPr>
                  <a:t>τόσο πιο ήπια είναι η αίσθηση του ρεύματος και πολύ πιο εύκολα ανεκτή από τον ασθενή,</a:t>
                </a:r>
              </a:p>
              <a:p>
                <a:pPr marL="357188" lvl="0" indent="0">
                  <a:lnSpc>
                    <a:spcPct val="105000"/>
                  </a:lnSpc>
                  <a:spcBef>
                    <a:spcPts val="800"/>
                  </a:spcBef>
                  <a:buSzPct val="100000"/>
                  <a:buNone/>
                </a:pP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  <a:latin typeface="Arial"/>
                    <a:cs typeface="Arial"/>
                  </a:rPr>
                  <a:t>→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  <a:cs typeface="Arial"/>
                  </a:rPr>
                  <a:t> τόσο μικρότερη η παραμόρφωση του παλμού,</a:t>
                </a:r>
              </a:p>
              <a:p>
                <a:pPr marL="357188" lvl="0" indent="0">
                  <a:lnSpc>
                    <a:spcPct val="105000"/>
                  </a:lnSpc>
                  <a:spcBef>
                    <a:spcPts val="800"/>
                  </a:spcBef>
                  <a:buSzPct val="100000"/>
                  <a:buNone/>
                </a:pP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  <a:latin typeface="Arial"/>
                    <a:cs typeface="Arial"/>
                  </a:rPr>
                  <a:t>→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  <a:cs typeface="Arial"/>
                  </a:rPr>
                  <a:t> τόσο πιο εύκολη η σε βάθος διείσδυση του ρεύματος.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:endParaRPr lang="el-GR" sz="1000" dirty="0" smtClean="0">
                  <a:solidFill>
                    <a:srgbClr val="DADADA">
                      <a:lumMod val="10000"/>
                    </a:srgbClr>
                  </a:solidFill>
                </a:endParaRPr>
              </a:p>
              <a:p>
                <a:pPr marL="447675" lvl="0" indent="-358775">
                  <a:lnSpc>
                    <a:spcPct val="105000"/>
                  </a:lnSpc>
                  <a:spcBef>
                    <a:spcPts val="800"/>
                  </a:spcBef>
                  <a:buSzPct val="100000"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Ενδεικτικά αναφέρεται ότι η αύξηση της συχνότητας του ρεύματος από τα 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5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0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Hz 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σε 5000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Hz</a:t>
                </a:r>
                <a:r>
                  <a:rPr lang="en-US" dirty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μειώνει την χωρητική αντίσταση των ιστών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𝑋𝑐</m:t>
                    </m:r>
                  </m:oMath>
                </a14:m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)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 κατά 100 φορές!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70794"/>
                <a:ext cx="8640960" cy="4582542"/>
              </a:xfrm>
              <a:blipFill rotWithShape="1">
                <a:blip r:embed="rId2"/>
                <a:stretch>
                  <a:fillRect t="-798" r="-6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42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Εφαρμογής </a:t>
            </a:r>
            <a:br>
              <a:rPr lang="el-GR" dirty="0"/>
            </a:br>
            <a:r>
              <a:rPr lang="el-GR" dirty="0"/>
              <a:t>των Ρευμάτων Συμβολής </a:t>
            </a:r>
            <a:r>
              <a:rPr lang="el-GR" baseline="-16000" dirty="0" smtClean="0"/>
              <a:t>[4/5]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086818"/>
            <a:ext cx="8640960" cy="357443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el-GR" b="1" dirty="0" smtClean="0"/>
              <a:t>Κ</a:t>
            </a:r>
            <a:r>
              <a:rPr lang="el-GR" dirty="0" smtClean="0"/>
              <a:t>ατά την εφαρμογή των αρχικών ρευμάτων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(Ρ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 και 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</a:t>
            </a:r>
            <a:r>
              <a:rPr lang="el-GR" dirty="0" smtClean="0"/>
              <a:t>, λόγω της δυνατότητας για πολύ σημαντική μείωση της χωρητικής αντίστασης των ιστών, παρέχεται η δυνατότητα </a:t>
            </a:r>
            <a:r>
              <a:rPr lang="el-GR" dirty="0"/>
              <a:t>της ασφαλούς </a:t>
            </a:r>
            <a:r>
              <a:rPr lang="el-GR" dirty="0" smtClean="0"/>
              <a:t>ρύθμισης της έντασης τους σε υψηλότερα επίπεδα.</a:t>
            </a:r>
            <a:endParaRPr lang="el-GR" sz="1000" dirty="0" smtClean="0"/>
          </a:p>
          <a:p>
            <a:pPr marL="447675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dirty="0" smtClean="0"/>
              <a:t>Με δεδομένο μάλιστα ότι η ένταση του προκύπτοντος θεραπευτικού ρεύματος συμβολής (Ρ</a:t>
            </a:r>
            <a:r>
              <a:rPr lang="el-GR" baseline="-25000" dirty="0" smtClean="0"/>
              <a:t>θ</a:t>
            </a:r>
            <a:r>
              <a:rPr lang="el-GR" dirty="0" smtClean="0"/>
              <a:t>) είναι ίση με το άθροισμα των αρχικών εντάσεων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 (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Ι</a:t>
            </a:r>
            <a:r>
              <a:rPr lang="el-GR" baseline="-25000" dirty="0" smtClean="0">
                <a:solidFill>
                  <a:srgbClr val="DADADA">
                    <a:lumMod val="10000"/>
                  </a:srgbClr>
                </a:solidFill>
              </a:rPr>
              <a:t>θ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= 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I</a:t>
            </a:r>
            <a:r>
              <a:rPr lang="en-US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+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Ι</a:t>
            </a:r>
            <a:r>
              <a:rPr lang="el-GR" baseline="-25000" dirty="0" smtClean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 smtClean="0"/>
              <a:t>), εξασφαλίζεται το επιδιωκόμενο αποτέλεσμα του </a:t>
            </a:r>
            <a:r>
              <a:rPr lang="el-GR" b="1" dirty="0" smtClean="0"/>
              <a:t>έντονου αλλά ασφαλούς ηλεκτρικού ερεθισμού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97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Εφαρμογής </a:t>
            </a:r>
            <a:br>
              <a:rPr lang="el-GR" dirty="0"/>
            </a:br>
            <a:r>
              <a:rPr lang="el-GR" dirty="0"/>
              <a:t>των Ρευμάτων Συμβολής </a:t>
            </a:r>
            <a:r>
              <a:rPr lang="el-GR" baseline="-16000" dirty="0" smtClean="0"/>
              <a:t>[5/5]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870794"/>
            <a:ext cx="8640960" cy="458254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b="1" dirty="0" smtClean="0"/>
              <a:t>Κ</a:t>
            </a:r>
            <a:r>
              <a:rPr lang="el-GR" dirty="0" smtClean="0"/>
              <a:t>ατά την εφαρμογή των ρευμάτων συμβολής, </a:t>
            </a:r>
            <a:r>
              <a:rPr lang="el-GR" b="1" dirty="0" smtClean="0"/>
              <a:t>το θεραπευτικό ρεύμα 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</a:rPr>
              <a:t>(Ρ</a:t>
            </a:r>
            <a:r>
              <a:rPr lang="el-GR" b="1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b="1" dirty="0">
                <a:solidFill>
                  <a:srgbClr val="DADADA">
                    <a:lumMod val="10000"/>
                  </a:srgbClr>
                </a:solidFill>
              </a:rPr>
              <a:t>) </a:t>
            </a:r>
            <a:r>
              <a:rPr lang="el-GR" b="1" dirty="0" smtClean="0">
                <a:solidFill>
                  <a:srgbClr val="DADADA">
                    <a:lumMod val="10000"/>
                  </a:srgbClr>
                </a:solidFill>
              </a:rPr>
              <a:t>προκύπτει και δημιουργείται στο βάθος των ιστών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, δηλαδή πλησιέστερα στην επώδυνη περιοχή στόχο, και όχι στην επιφάνεια του δέρματος, όπως συμβαίνει σε άλλες περιπτώσεις </a:t>
            </a:r>
            <a:r>
              <a:rPr lang="el-GR" dirty="0" err="1" smtClean="0">
                <a:solidFill>
                  <a:srgbClr val="DADADA">
                    <a:lumMod val="10000"/>
                  </a:srgbClr>
                </a:solidFill>
              </a:rPr>
              <a:t>ηλεκτρο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-θεραπευτικών εφαρμογών.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b="1" dirty="0" smtClean="0">
                <a:solidFill>
                  <a:srgbClr val="DADADA">
                    <a:lumMod val="10000"/>
                  </a:srgbClr>
                </a:solidFill>
              </a:rPr>
              <a:t>Η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 εφαρμογή των ρευμάτων συμβολής παρέχει τη δυνατότητα </a:t>
            </a:r>
            <a:r>
              <a:rPr lang="el-GR" b="1" dirty="0" smtClean="0">
                <a:solidFill>
                  <a:srgbClr val="DADADA">
                    <a:lumMod val="10000"/>
                  </a:srgbClr>
                </a:solidFill>
              </a:rPr>
              <a:t>ταυτόχρονης αναλγητικής δράσης και αποκατάστασης της ισορροπίας του αυτόνομου νευρικού συστήματος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(μείωση της συμπαθητικής δραστηριότητας) με έντονα μυοχαλαρωτικά αποτελέσματα. Η μυοχαλαρωτική επίδραση και η μείωση του μυϊκού σπασμού συμβάλλουν με τη σειρά τους στην περαιτέρω βελτίωση της αναλγητικής δράσης των ρευμάτων συμβολής.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5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Παράμετροι Ερεθισμού </a:t>
            </a:r>
            <a:r>
              <a:rPr lang="el-GR" baseline="-25000" dirty="0" smtClean="0"/>
              <a:t>[1/8]</a:t>
            </a:r>
            <a:endParaRPr lang="el-GR" sz="3200" baseline="-25000" dirty="0">
              <a:solidFill>
                <a:srgbClr val="8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/>
          <a:lstStyle/>
          <a:p>
            <a:pPr>
              <a:buSzPct val="100000"/>
            </a:pPr>
            <a:r>
              <a:rPr lang="el-GR" b="1" dirty="0" smtClean="0"/>
              <a:t>Ένταση Ρεύματος</a:t>
            </a:r>
            <a:r>
              <a:rPr lang="el-GR" dirty="0" smtClean="0"/>
              <a:t>:</a:t>
            </a:r>
          </a:p>
          <a:p>
            <a:pPr marL="6254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Προτείνεται η ρύθμιση της έντασης του ρεύματος σε επίπεδα τέτοια ώστε να παράγεται μία «</a:t>
            </a:r>
            <a:r>
              <a:rPr lang="el-GR" b="1" dirty="0" smtClean="0"/>
              <a:t>έντονη αλλά άνετη</a:t>
            </a:r>
            <a:r>
              <a:rPr lang="el-GR" dirty="0" smtClean="0"/>
              <a:t>» αίσθηση ερεθισμού.</a:t>
            </a:r>
          </a:p>
          <a:p>
            <a:pPr marL="6254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Σημειώνεται όμως ότι, η ένταση του ρεύματος που οδηγεί σε μία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«έντονη αλλά άνετη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» αίσθηση ερεθισμού</a:t>
            </a:r>
            <a:r>
              <a:rPr lang="el-GR" dirty="0" smtClean="0"/>
              <a:t> ποικίλει σημαντικά από άτομο σε άτομο.</a:t>
            </a:r>
            <a:endParaRPr lang="en-US" dirty="0" smtClean="0"/>
          </a:p>
          <a:p>
            <a:pPr marL="357187" indent="0" algn="r">
              <a:buSzPct val="100000"/>
              <a:buNone/>
            </a:pPr>
            <a:r>
              <a:rPr lang="en-US" sz="2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Watson, 2011</a:t>
            </a:r>
          </a:p>
          <a:p>
            <a:pPr marL="6254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Στις περισσότερες περιπτώσεις χρησιμοποιούνται αρχικές εντάσεις ρεύματος μεταξύ 15</a:t>
            </a:r>
            <a:r>
              <a:rPr lang="en-US" dirty="0" smtClean="0"/>
              <a:t>mA </a:t>
            </a:r>
            <a:r>
              <a:rPr lang="el-GR" dirty="0" smtClean="0"/>
              <a:t>και 30</a:t>
            </a:r>
            <a:r>
              <a:rPr lang="en-US" dirty="0" smtClean="0"/>
              <a:t>mA.</a:t>
            </a:r>
          </a:p>
          <a:p>
            <a:pPr marL="6254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Υπενθυμίζεται ότι η προκύπτουσα ένταση του ρεύματος συμβολής είναι (θεωρητικά) διπλάσια αυτής των αρχικών ρευμάτων εφαρμογής.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50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Ερεθισμού </a:t>
            </a:r>
            <a:r>
              <a:rPr lang="el-GR" baseline="-25000" dirty="0" smtClean="0"/>
              <a:t>[2/8]</a:t>
            </a:r>
            <a:endParaRPr lang="el-GR" sz="3200" baseline="-25000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5112568"/>
          </a:xfrm>
        </p:spPr>
        <p:txBody>
          <a:bodyPr/>
          <a:lstStyle/>
          <a:p>
            <a:pPr>
              <a:buSzPct val="100000"/>
            </a:pPr>
            <a:r>
              <a:rPr lang="el-GR" b="1" dirty="0" smtClean="0"/>
              <a:t>Συχνότητα Ρεύματος</a:t>
            </a:r>
            <a:r>
              <a:rPr lang="el-GR" dirty="0" smtClean="0"/>
              <a:t>:</a:t>
            </a:r>
          </a:p>
          <a:p>
            <a:pPr marL="6254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Οι περισσότεροι ερευνητές όταν χρησιμοποιούν τα ρεύματα συμβολής για αισθητικό ερεθισμό – αναλγησία ρυθμίζουν τις παραμέτρους ώστε να προκύπτει θεραπευτική συχνότητα μεταξύ 80</a:t>
            </a:r>
            <a:r>
              <a:rPr lang="en-US" dirty="0" smtClean="0"/>
              <a:t>Hz </a:t>
            </a:r>
            <a:r>
              <a:rPr lang="el-GR" dirty="0" smtClean="0"/>
              <a:t>και 120</a:t>
            </a:r>
            <a:r>
              <a:rPr lang="en-US" dirty="0" smtClean="0"/>
              <a:t>Hz</a:t>
            </a:r>
            <a:r>
              <a:rPr lang="en-US" dirty="0"/>
              <a:t>,</a:t>
            </a:r>
            <a:r>
              <a:rPr lang="en-US" dirty="0" smtClean="0"/>
              <a:t> (</a:t>
            </a:r>
            <a:r>
              <a:rPr lang="en-US" sz="2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Watson</a:t>
            </a:r>
            <a:r>
              <a:rPr lang="en-US" sz="2000" b="1" dirty="0">
                <a:solidFill>
                  <a:srgbClr val="800000"/>
                </a:solidFill>
                <a:latin typeface="Arial Narrow" panose="020B0606020202030204" pitchFamily="34" charset="0"/>
              </a:rPr>
              <a:t>, </a:t>
            </a:r>
            <a:r>
              <a:rPr lang="en-US" sz="2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2011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  <a:p>
            <a:pPr marL="6254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Επίσης, έχει παρατηρηθεί ότι η ρύθμιση σταθερής θεραπευτικής συχνότητας 100</a:t>
            </a:r>
            <a:r>
              <a:rPr lang="en-US" dirty="0" smtClean="0">
                <a:solidFill>
                  <a:srgbClr val="000000"/>
                </a:solidFill>
              </a:rPr>
              <a:t>Hz </a:t>
            </a:r>
            <a:r>
              <a:rPr lang="el-GR" dirty="0" smtClean="0">
                <a:solidFill>
                  <a:srgbClr val="000000"/>
                </a:solidFill>
              </a:rPr>
              <a:t>για διάρκεια 12΄- 15΄ έχει ικανοποιητικό αναλγητικό αποτέλεσμα, (</a:t>
            </a:r>
            <a:r>
              <a:rPr lang="el-GR" sz="2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Γιόκαρης, 2007</a:t>
            </a:r>
            <a:r>
              <a:rPr lang="el-GR" dirty="0" smtClean="0">
                <a:solidFill>
                  <a:srgbClr val="000000"/>
                </a:solidFill>
              </a:rPr>
              <a:t>).</a:t>
            </a:r>
          </a:p>
          <a:p>
            <a:pPr marL="6254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Εναλλακτικά, μπορεί να εφαρμοσθεί μικτό σχήμα θεραπείας με μεταβαλλόμενη θεραπευτική συχνότητα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80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-120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 smtClean="0">
                <a:solidFill>
                  <a:srgbClr val="000000"/>
                </a:solidFill>
              </a:rPr>
              <a:t>για 6΄-8΄ και σταθερή συχνότητα 100</a:t>
            </a:r>
            <a:r>
              <a:rPr lang="en-US" dirty="0" smtClean="0">
                <a:solidFill>
                  <a:srgbClr val="000000"/>
                </a:solidFill>
              </a:rPr>
              <a:t>Hz </a:t>
            </a:r>
            <a:r>
              <a:rPr lang="el-GR" dirty="0" smtClean="0">
                <a:solidFill>
                  <a:srgbClr val="000000"/>
                </a:solidFill>
              </a:rPr>
              <a:t>για άλλα 6΄-8΄, ή αντίστροφα. Επιπρόσθετα, το σχήμα αυτό συμβάλλει σημαντικά στην αποφυγή της προσαρμογής των αισθητικών ινών και κατά άλλους ερευνητές στον περιορισμό της καταπόνησής τους.  </a:t>
            </a:r>
            <a:endParaRPr lang="en-US" dirty="0" smtClean="0">
              <a:solidFill>
                <a:srgbClr val="000000"/>
              </a:solidFill>
            </a:endParaRPr>
          </a:p>
          <a:p>
            <a:pPr marL="357187" indent="0">
              <a:buSzPct val="100000"/>
              <a:buNone/>
            </a:pPr>
            <a:endParaRPr lang="en-US" dirty="0" smtClean="0"/>
          </a:p>
          <a:p>
            <a:pPr marL="357187" indent="0">
              <a:buSzPct val="100000"/>
              <a:buNone/>
            </a:pPr>
            <a:endParaRPr lang="el-GR" sz="800" b="1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70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Ερεθισμού </a:t>
            </a:r>
            <a:r>
              <a:rPr lang="el-GR" baseline="-25000" dirty="0" smtClean="0"/>
              <a:t>[3/8]</a:t>
            </a:r>
            <a:endParaRPr lang="el-GR" sz="3200" baseline="-25000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1224136"/>
          </a:xfrm>
        </p:spPr>
        <p:txBody>
          <a:bodyPr/>
          <a:lstStyle/>
          <a:p>
            <a:pPr marL="357188" indent="-357188">
              <a:buSzPct val="100000"/>
            </a:pPr>
            <a:r>
              <a:rPr lang="el-GR" b="1" dirty="0" smtClean="0">
                <a:solidFill>
                  <a:srgbClr val="000000"/>
                </a:solidFill>
              </a:rPr>
              <a:t>Τρόπος Διαμόρφωσης Συχνοτήτων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l-GR" b="1" dirty="0" smtClean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frequency </a:t>
            </a:r>
            <a:r>
              <a:rPr lang="en-US" b="1" dirty="0" smtClean="0">
                <a:solidFill>
                  <a:srgbClr val="000000"/>
                </a:solidFill>
              </a:rPr>
              <a:t>sweep mode)</a:t>
            </a:r>
            <a:r>
              <a:rPr lang="el-GR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SzPct val="100000"/>
              <a:buNone/>
            </a:pPr>
            <a:r>
              <a:rPr lang="el-GR" dirty="0" smtClean="0">
                <a:solidFill>
                  <a:srgbClr val="000000"/>
                </a:solidFill>
              </a:rPr>
              <a:t>Η μεταβολή των συχνοτήτων κατά τη θεραπεία (πχ. μεταξύ 80</a:t>
            </a:r>
            <a:r>
              <a:rPr lang="en-US" dirty="0" smtClean="0">
                <a:solidFill>
                  <a:srgbClr val="000000"/>
                </a:solidFill>
              </a:rPr>
              <a:t>Hz </a:t>
            </a:r>
            <a:r>
              <a:rPr lang="el-GR" dirty="0" smtClean="0">
                <a:solidFill>
                  <a:srgbClr val="000000"/>
                </a:solidFill>
              </a:rPr>
              <a:t>και 120</a:t>
            </a:r>
            <a:r>
              <a:rPr lang="en-US" dirty="0" smtClean="0">
                <a:solidFill>
                  <a:srgbClr val="000000"/>
                </a:solidFill>
              </a:rPr>
              <a:t>Hz) </a:t>
            </a:r>
            <a:r>
              <a:rPr lang="el-GR" dirty="0" smtClean="0">
                <a:solidFill>
                  <a:srgbClr val="000000"/>
                </a:solidFill>
              </a:rPr>
              <a:t>ακολουθεί συνήθως 3 πρότυπα (</a:t>
            </a:r>
            <a:r>
              <a:rPr lang="en-US" dirty="0" smtClean="0">
                <a:solidFill>
                  <a:srgbClr val="000000"/>
                </a:solidFill>
              </a:rPr>
              <a:t>modes)</a:t>
            </a:r>
            <a:r>
              <a:rPr lang="el-GR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SzPct val="10000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57187" indent="0">
              <a:buSzPct val="100000"/>
              <a:buNone/>
            </a:pPr>
            <a:endParaRPr lang="en-US" dirty="0" smtClean="0"/>
          </a:p>
          <a:p>
            <a:pPr marL="357187" indent="0">
              <a:buSzPct val="100000"/>
              <a:buNone/>
            </a:pPr>
            <a:endParaRPr lang="el-GR" sz="800" b="1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 bwMode="auto">
          <a:xfrm>
            <a:off x="107504" y="2852936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 typeface="Wingdings" panose="05000000000000000000" pitchFamily="2" charset="2"/>
              <a:buChar char="Ø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anose="05000000000000000000" pitchFamily="2" charset="2"/>
              <a:buChar char="§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Tx/>
              <a:buChar char="•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Tahoma" pitchFamily="34" charset="0"/>
              <a:buChar char="–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v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kern="0" dirty="0" smtClean="0">
                <a:solidFill>
                  <a:srgbClr val="000000"/>
                </a:solidFill>
              </a:rPr>
              <a:t>1/1 </a:t>
            </a:r>
            <a:r>
              <a:rPr lang="en-US" kern="0" dirty="0" smtClean="0">
                <a:solidFill>
                  <a:srgbClr val="000000"/>
                </a:solidFill>
              </a:rPr>
              <a:t>s </a:t>
            </a:r>
            <a:r>
              <a:rPr lang="el-GR" kern="0" dirty="0" smtClean="0">
                <a:solidFill>
                  <a:srgbClr val="000000"/>
                </a:solidFill>
              </a:rPr>
              <a:t>[οι συχνότητες εκλογής </a:t>
            </a:r>
            <a:r>
              <a:rPr lang="en-US" kern="0" dirty="0" smtClean="0">
                <a:solidFill>
                  <a:srgbClr val="000000"/>
                </a:solidFill>
              </a:rPr>
              <a:t>(</a:t>
            </a:r>
            <a:r>
              <a:rPr lang="el-GR" kern="0" dirty="0" smtClean="0">
                <a:solidFill>
                  <a:srgbClr val="000000"/>
                </a:solidFill>
              </a:rPr>
              <a:t>βάσης και μέγιστη</a:t>
            </a:r>
            <a:r>
              <a:rPr lang="en-US" kern="0" dirty="0" smtClean="0">
                <a:solidFill>
                  <a:srgbClr val="000000"/>
                </a:solidFill>
              </a:rPr>
              <a:t>) </a:t>
            </a:r>
            <a:r>
              <a:rPr lang="el-GR" kern="0" dirty="0" smtClean="0">
                <a:solidFill>
                  <a:srgbClr val="000000"/>
                </a:solidFill>
              </a:rPr>
              <a:t>εναλλάσσονται κάθε 1 </a:t>
            </a:r>
            <a:r>
              <a:rPr lang="en-US" kern="0" dirty="0" smtClean="0">
                <a:solidFill>
                  <a:srgbClr val="000000"/>
                </a:solidFill>
              </a:rPr>
              <a:t>second</a:t>
            </a:r>
            <a:r>
              <a:rPr lang="el-GR" kern="0" dirty="0" smtClean="0">
                <a:solidFill>
                  <a:srgbClr val="000000"/>
                </a:solidFill>
              </a:rPr>
              <a:t>].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l-GR" sz="1000" kern="0" dirty="0" smtClean="0">
              <a:solidFill>
                <a:srgbClr val="000000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</a:rPr>
              <a:t>1/5 s </a:t>
            </a:r>
            <a:r>
              <a:rPr lang="el-GR" kern="0" dirty="0" smtClean="0">
                <a:solidFill>
                  <a:srgbClr val="000000"/>
                </a:solidFill>
              </a:rPr>
              <a:t>[σε 1</a:t>
            </a:r>
            <a:r>
              <a:rPr lang="en-US" kern="0" dirty="0" smtClean="0">
                <a:solidFill>
                  <a:srgbClr val="000000"/>
                </a:solidFill>
              </a:rPr>
              <a:t>s </a:t>
            </a:r>
            <a:r>
              <a:rPr lang="el-GR" kern="0" dirty="0" smtClean="0">
                <a:solidFill>
                  <a:srgbClr val="000000"/>
                </a:solidFill>
              </a:rPr>
              <a:t>σαρώνεται όλο το φάσμα των συχνοτήτων εκλογής μέχρι τη μέγιστη συχνότητα που διατηρείται για 5</a:t>
            </a:r>
            <a:r>
              <a:rPr lang="en-US" kern="0" dirty="0" smtClean="0">
                <a:solidFill>
                  <a:srgbClr val="000000"/>
                </a:solidFill>
              </a:rPr>
              <a:t>s</a:t>
            </a:r>
            <a:r>
              <a:rPr lang="el-GR" kern="0" dirty="0" smtClean="0">
                <a:solidFill>
                  <a:srgbClr val="000000"/>
                </a:solidFill>
              </a:rPr>
              <a:t>].</a:t>
            </a:r>
            <a:endParaRPr lang="el-GR" kern="0" dirty="0" smtClean="0">
              <a:solidFill>
                <a:srgbClr val="DADADA">
                  <a:lumMod val="10000"/>
                </a:srgbClr>
              </a:solidFill>
            </a:endParaRPr>
          </a:p>
          <a:p>
            <a:pPr marL="357188" indent="-357188">
              <a:buSzPct val="100000"/>
            </a:pPr>
            <a:endParaRPr lang="en-US" kern="0" dirty="0" smtClean="0">
              <a:solidFill>
                <a:srgbClr val="000000"/>
              </a:solidFill>
            </a:endParaRPr>
          </a:p>
          <a:p>
            <a:pPr marL="357187" indent="0">
              <a:buSzPct val="100000"/>
              <a:buFont typeface="Wingdings" panose="05000000000000000000" pitchFamily="2" charset="2"/>
              <a:buNone/>
            </a:pPr>
            <a:endParaRPr lang="en-US" kern="0" dirty="0" smtClean="0"/>
          </a:p>
          <a:p>
            <a:pPr marL="357187" indent="0">
              <a:buSzPct val="100000"/>
              <a:buFont typeface="Wingdings" panose="05000000000000000000" pitchFamily="2" charset="2"/>
              <a:buNone/>
            </a:pPr>
            <a:endParaRPr lang="el-GR" sz="800" b="1" kern="0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 descr="\\gus\opencourses\Α_ΜΑΘΗΜΑΤΑ\ΥΛΙΚΟ\ΣΕΥΠ\ΠΑΠΑΘΑΝΑΣΙΟΥ ΓΕΩΡΓΙΟΣ\ΗΛΕΚΤΡΟΘΕΡΑΠΕΙΑ - Θ\ΕΚΠΑΙΔΕΥΤΙΚΟ ΥΛΙΚΟ\ΕΠΕΞ\εικονες\4_5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4594" r="6369" b="36069"/>
          <a:stretch/>
        </p:blipFill>
        <p:spPr bwMode="auto">
          <a:xfrm>
            <a:off x="4067944" y="2996952"/>
            <a:ext cx="5004048" cy="125894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gus\opencourses\Α_ΜΑΘΗΜΑΤΑ\ΥΛΙΚΟ\ΣΕΥΠ\ΠΑΠΑΘΑΝΑΣΙΟΥ ΓΕΩΡΓΙΟΣ\ΗΛΕΚΤΡΟΘΕΡΑΠΕΙΑ - Θ\ΕΚΠΑΙΔΕΥΤΙΚΟ ΥΛΙΚΟ\ΕΠΕΞ\εικονες\4_6.jpg"/>
          <p:cNvPicPr>
            <a:picLocks noChangeAspect="1" noChangeArrowheads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t="46489" r="7582" b="22483"/>
          <a:stretch/>
        </p:blipFill>
        <p:spPr bwMode="auto">
          <a:xfrm>
            <a:off x="4064817" y="4581128"/>
            <a:ext cx="5007176" cy="144016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κειμένου 1"/>
          <p:cNvSpPr txBox="1">
            <a:spLocks/>
          </p:cNvSpPr>
          <p:nvPr/>
        </p:nvSpPr>
        <p:spPr bwMode="auto">
          <a:xfrm>
            <a:off x="4419600" y="6221016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“Photography ©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Enraf-Nonius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2015</a:t>
            </a:r>
            <a:r>
              <a:rPr lang="el-GR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–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www.enraf-nonius.com”</a:t>
            </a:r>
            <a:endParaRPr lang="el-GR" sz="1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Ερεθισμού </a:t>
            </a:r>
            <a:r>
              <a:rPr lang="el-GR" baseline="-25000" dirty="0" smtClean="0"/>
              <a:t>[4/8]</a:t>
            </a:r>
            <a:endParaRPr lang="el-GR" sz="3200" baseline="-25000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00200"/>
          </a:xfrm>
        </p:spPr>
        <p:txBody>
          <a:bodyPr/>
          <a:lstStyle/>
          <a:p>
            <a:pPr marL="357188" indent="-357188">
              <a:buSzPct val="100000"/>
            </a:pPr>
            <a:r>
              <a:rPr lang="el-GR" b="1" dirty="0" smtClean="0">
                <a:solidFill>
                  <a:srgbClr val="000000"/>
                </a:solidFill>
              </a:rPr>
              <a:t>Τρόπος (</a:t>
            </a:r>
            <a:r>
              <a:rPr lang="en-US" b="1" dirty="0" smtClean="0">
                <a:solidFill>
                  <a:srgbClr val="000000"/>
                </a:solidFill>
              </a:rPr>
              <a:t>mode) </a:t>
            </a:r>
            <a:r>
              <a:rPr lang="el-GR" b="1" dirty="0" smtClean="0">
                <a:solidFill>
                  <a:srgbClr val="000000"/>
                </a:solidFill>
              </a:rPr>
              <a:t>Διαμόρφωσης Συχνοτήτων</a:t>
            </a:r>
            <a:r>
              <a:rPr lang="el-GR" dirty="0" smtClean="0">
                <a:solidFill>
                  <a:srgbClr val="000000"/>
                </a:solidFill>
              </a:rPr>
              <a:t>: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6/6</a:t>
            </a:r>
            <a:r>
              <a:rPr lang="en-US" dirty="0" smtClean="0">
                <a:solidFill>
                  <a:srgbClr val="000000"/>
                </a:solidFill>
              </a:rPr>
              <a:t> s </a:t>
            </a:r>
            <a:r>
              <a:rPr lang="el-GR" dirty="0" smtClean="0">
                <a:solidFill>
                  <a:srgbClr val="000000"/>
                </a:solidFill>
              </a:rPr>
              <a:t>[στα πρώτα 6</a:t>
            </a: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l-GR" dirty="0" smtClean="0">
                <a:solidFill>
                  <a:srgbClr val="000000"/>
                </a:solidFill>
              </a:rPr>
              <a:t>σαρώνεται ανοδικά το φάσμα των  συχνοτήτων εκλογής και αμέσως στα επόμενα 6</a:t>
            </a: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l-GR" dirty="0" smtClean="0">
                <a:solidFill>
                  <a:srgbClr val="000000"/>
                </a:solidFill>
              </a:rPr>
              <a:t>σαρώνεται καθοδικά]. Αποτελεί τη συνηθέστερη μέθοδο εφαρμογής.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1026" name="Picture 2" descr="\\gus\opencourses\Α_ΜΑΘΗΜΑΤΑ\ΥΛΙΚΟ\ΣΕΥΠ\ΠΑΠΑΘΑΝΑΣΙΟΥ ΓΕΩΡΓΙΟΣ\ΗΛΕΚΤΡΟΘΕΡΑΠΕΙΑ - Θ\ΕΚΠΑΙΔΕΥΤΙΚΟ ΥΛΙΚΟ\ΕΠΕΞ\εικονες\4_7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35587" r="4905" b="30540"/>
          <a:stretch/>
        </p:blipFill>
        <p:spPr bwMode="auto">
          <a:xfrm>
            <a:off x="1616821" y="3331257"/>
            <a:ext cx="5910359" cy="1609911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67544" y="4989598"/>
            <a:ext cx="828092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2200" b="1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Διάρκεια Θεραπείας</a:t>
            </a:r>
            <a:r>
              <a:rPr lang="el-GR" sz="22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:</a:t>
            </a:r>
            <a:endParaRPr lang="en-US" sz="2200" kern="0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</a:endParaRPr>
          </a:p>
          <a:p>
            <a:pPr lvl="0">
              <a:spcBef>
                <a:spcPct val="20000"/>
              </a:spcBef>
              <a:buClr>
                <a:srgbClr val="A50021"/>
              </a:buClr>
              <a:buSzPct val="100000"/>
            </a:pPr>
            <a:r>
              <a:rPr lang="el-GR" sz="2200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Οι περισσότεροι ερευνητές αναφέρουν διάρκειες συνεδρίας που κυμαίνεται μεταξύ των 12΄και 15΄ σε κάθε επώδυνη περιοχή στόχο.</a:t>
            </a:r>
            <a:endParaRPr lang="el-GR" sz="800" b="1" kern="0" dirty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Θέση κειμένου 1"/>
          <p:cNvSpPr txBox="1">
            <a:spLocks/>
          </p:cNvSpPr>
          <p:nvPr/>
        </p:nvSpPr>
        <p:spPr bwMode="auto">
          <a:xfrm>
            <a:off x="4283968" y="6293024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“Photography ©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Enraf-Nonius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2015</a:t>
            </a:r>
            <a:r>
              <a:rPr lang="el-GR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–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www.enraf-nonius.com”</a:t>
            </a:r>
            <a:endParaRPr lang="el-GR" sz="1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Ερεθισμού </a:t>
            </a:r>
            <a:r>
              <a:rPr lang="el-GR" baseline="-25000" dirty="0" smtClean="0"/>
              <a:t>[5/8]</a:t>
            </a:r>
            <a:endParaRPr lang="el-GR" sz="3200" baseline="-25000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00808"/>
            <a:ext cx="4608512" cy="475252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/>
              <a:t>Τετραπολική Εφαρμογή</a:t>
            </a:r>
            <a:r>
              <a:rPr lang="el-GR" dirty="0" smtClean="0"/>
              <a:t>: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Σταυρωτή διάταξη – εφαρμογή 4 ηλεκτροδίων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l-GR" dirty="0" smtClean="0">
              <a:solidFill>
                <a:srgbClr val="000000"/>
              </a:solidFill>
            </a:endParaRP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Το θεραπευτικό ρεύμα προκύπτει από τη σε βάθος συμβολή των δύο αρχικών ρευμάτων.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Το βάθος διαμόρφωσης συμβολής είναι 100% μόνο στις διαγώνιους 45</a:t>
            </a:r>
            <a:r>
              <a:rPr lang="el-GR" baseline="30000" dirty="0" smtClean="0">
                <a:solidFill>
                  <a:srgbClr val="000000"/>
                </a:solidFill>
              </a:rPr>
              <a:t>0</a:t>
            </a:r>
            <a:r>
              <a:rPr lang="el-GR" dirty="0" smtClean="0">
                <a:solidFill>
                  <a:srgbClr val="000000"/>
                </a:solidFill>
              </a:rPr>
              <a:t> μεταξύ των αξόνων των ηλεκτροδίων, εκτός εάν επιλεγεί η ρύθμιση </a:t>
            </a:r>
            <a:r>
              <a:rPr lang="en-US" dirty="0" smtClean="0">
                <a:solidFill>
                  <a:srgbClr val="000000"/>
                </a:solidFill>
              </a:rPr>
              <a:t>vector scan.</a:t>
            </a:r>
            <a:endParaRPr lang="el-GR" sz="800" b="1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2050" name="Picture 2" descr="\\gus\opencourses\Α_ΜΑΘΗΜΑΤΑ\ΥΛΙΚΟ\ΣΕΥΠ\ΠΑΠΑΘΑΝΑΣΙΟΥ ΓΕΩΡΓΙΟΣ\ΗΛΕΚΤΡΟΘΕΡΑΠΕΙΑ - Θ\ΕΚΠΑΙΔΕΥΤΙΚΟ ΥΛΙΚΟ\ΕΠΕΞ\εικονες\4_4Γ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5690" r="9296"/>
          <a:stretch/>
        </p:blipFill>
        <p:spPr bwMode="auto">
          <a:xfrm>
            <a:off x="4860032" y="2073244"/>
            <a:ext cx="4131739" cy="332275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κειμένου 1"/>
          <p:cNvSpPr txBox="1">
            <a:spLocks/>
          </p:cNvSpPr>
          <p:nvPr/>
        </p:nvSpPr>
        <p:spPr bwMode="auto">
          <a:xfrm>
            <a:off x="4600128" y="5517232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Ερεθισμού </a:t>
            </a:r>
            <a:r>
              <a:rPr lang="el-GR" baseline="-25000" dirty="0" smtClean="0"/>
              <a:t>[6/8]</a:t>
            </a:r>
            <a:endParaRPr lang="el-GR" sz="3200" baseline="-25000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326" y="1556792"/>
            <a:ext cx="5124738" cy="4968552"/>
          </a:xfrm>
        </p:spPr>
        <p:txBody>
          <a:bodyPr/>
          <a:lstStyle/>
          <a:p>
            <a:pPr marL="179388" indent="0">
              <a:buSzPct val="100000"/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l-GR" b="1" dirty="0" smtClean="0">
                <a:solidFill>
                  <a:srgbClr val="000000"/>
                </a:solidFill>
              </a:rPr>
              <a:t>Διπολική Εφαρμογή: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Το θεραπευτικό ρεύμα προκύπτει έτοιμο διαμορφωμένο, με βάθος συμβολής 100%, από τη συσκευή και διοχετεύεται στην περιοχή στόχο μέσα από 2 ηλεκτρόδια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Ευκολότερη τοποθέτηση και στόχευση της προς θεραπεία περιοχής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l-GR" dirty="0" smtClean="0">
                <a:solidFill>
                  <a:srgbClr val="000000"/>
                </a:solidFill>
              </a:rPr>
              <a:t>επιλογή εκλογής για μυϊκό ηλεκτρικό ερεθισμό.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Όμως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l-GR" dirty="0" smtClean="0">
                <a:solidFill>
                  <a:srgbClr val="000000"/>
                </a:solidFill>
              </a:rPr>
              <a:t> η συχνότητα εφαρμογής στο σώμα είναι πολύ χαμηλότερη (1-150</a:t>
            </a:r>
            <a:r>
              <a:rPr lang="en-US" dirty="0" smtClean="0">
                <a:solidFill>
                  <a:srgbClr val="000000"/>
                </a:solidFill>
              </a:rPr>
              <a:t>Hz) </a:t>
            </a:r>
            <a:r>
              <a:rPr lang="el-GR" dirty="0" smtClean="0">
                <a:solidFill>
                  <a:srgbClr val="000000"/>
                </a:solidFill>
              </a:rPr>
              <a:t>από αυτήν της </a:t>
            </a:r>
            <a:r>
              <a:rPr lang="el-GR" dirty="0">
                <a:solidFill>
                  <a:srgbClr val="000000"/>
                </a:solidFill>
              </a:rPr>
              <a:t>4</a:t>
            </a:r>
            <a:r>
              <a:rPr lang="el-GR" dirty="0" smtClean="0">
                <a:solidFill>
                  <a:srgbClr val="000000"/>
                </a:solidFill>
              </a:rPr>
              <a:t>πολικής εφαρμογής (2000</a:t>
            </a:r>
            <a:r>
              <a:rPr lang="en-US" dirty="0" smtClean="0">
                <a:solidFill>
                  <a:srgbClr val="000000"/>
                </a:solidFill>
              </a:rPr>
              <a:t>Hz</a:t>
            </a:r>
            <a:r>
              <a:rPr lang="el-GR" dirty="0" smtClean="0">
                <a:solidFill>
                  <a:srgbClr val="000000"/>
                </a:solidFill>
              </a:rPr>
              <a:t>-10000</a:t>
            </a:r>
            <a:r>
              <a:rPr lang="en-US" dirty="0" smtClean="0">
                <a:solidFill>
                  <a:srgbClr val="000000"/>
                </a:solidFill>
              </a:rPr>
              <a:t>Hz</a:t>
            </a:r>
            <a:r>
              <a:rPr lang="el-GR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357187" indent="0">
              <a:buSzPct val="100000"/>
              <a:buNone/>
            </a:pPr>
            <a:endParaRPr lang="en-US" dirty="0" smtClean="0"/>
          </a:p>
          <a:p>
            <a:pPr marL="357187" indent="0">
              <a:buSzPct val="100000"/>
              <a:buNone/>
            </a:pPr>
            <a:endParaRPr lang="el-GR" sz="800" b="1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7" name="Picture 2" descr="\\gus\opencourses\Α_ΜΑΘΗΜΑΤΑ\ΥΛΙΚΟ\ΣΕΥΠ\ΠΑΠΑΘΑΝΑΣΙΟΥ ΓΕΩΡΓΙΟΣ\ΗΛΕΚΤΡΟΘΕΡΑΠΕΙΑ - Θ\ΕΚΠΑΙΔΕΥΤΙΚΟ ΥΛΙΚΟ\ΕΠΕΞ\εικονες\4_4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7037" r="19567" b="14469"/>
          <a:stretch/>
        </p:blipFill>
        <p:spPr bwMode="auto">
          <a:xfrm>
            <a:off x="5983560" y="1700808"/>
            <a:ext cx="2431243" cy="494319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κειμένου 1"/>
          <p:cNvSpPr txBox="1">
            <a:spLocks/>
          </p:cNvSpPr>
          <p:nvPr/>
        </p:nvSpPr>
        <p:spPr bwMode="auto">
          <a:xfrm>
            <a:off x="1619672" y="6437040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“Photography ©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Enraf-Nonius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2015</a:t>
            </a:r>
            <a:r>
              <a:rPr lang="el-GR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–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www.enraf-nonius.com”</a:t>
            </a:r>
            <a:endParaRPr lang="el-GR" sz="1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543254" y="1268760"/>
            <a:ext cx="8229600" cy="2124236"/>
          </a:xfrm>
          <a:ln w="19050">
            <a:noFill/>
          </a:ln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4800"/>
              </a:spcAft>
              <a:defRPr/>
            </a:pPr>
            <a:r>
              <a:rPr lang="el-GR" altLang="el-GR" sz="4400" dirty="0"/>
              <a:t>Ρεύματα Συμβολής</a:t>
            </a:r>
            <a:r>
              <a:rPr lang="el-GR" altLang="el-G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altLang="el-G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dirty="0" smtClean="0">
                <a:solidFill>
                  <a:schemeClr val="accent4">
                    <a:lumMod val="10000"/>
                  </a:schemeClr>
                </a:solidFill>
              </a:rPr>
              <a:t>Περιγραφή</a:t>
            </a:r>
            <a:endParaRPr lang="el-GR" altLang="el-GR" sz="3200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9854" y="2420888"/>
            <a:ext cx="9144000" cy="228600"/>
            <a:chOff x="0" y="1228916"/>
            <a:chExt cx="9144000" cy="228600"/>
          </a:xfrm>
        </p:grpSpPr>
        <p:sp>
          <p:nvSpPr>
            <p:cNvPr id="5" name="7 - Ορθογώνιο"/>
            <p:cNvSpPr/>
            <p:nvPr/>
          </p:nvSpPr>
          <p:spPr>
            <a:xfrm>
              <a:off x="0" y="1228916"/>
              <a:ext cx="533400" cy="228600"/>
            </a:xfrm>
            <a:prstGeom prst="rect">
              <a:avLst/>
            </a:prstGeom>
            <a:solidFill>
              <a:srgbClr val="9F2936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" name="8 - Ορθογώνιο"/>
            <p:cNvSpPr/>
            <p:nvPr/>
          </p:nvSpPr>
          <p:spPr>
            <a:xfrm>
              <a:off x="590550" y="1228916"/>
              <a:ext cx="8553450" cy="228600"/>
            </a:xfrm>
            <a:prstGeom prst="rect">
              <a:avLst/>
            </a:prstGeom>
            <a:solidFill>
              <a:srgbClr val="F07F09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2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Ερεθισμού </a:t>
            </a:r>
            <a:r>
              <a:rPr lang="el-GR" baseline="-25000" dirty="0" smtClean="0"/>
              <a:t>[7/8]</a:t>
            </a:r>
            <a:endParaRPr lang="el-GR" sz="3200" baseline="-25000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7342" y="1484784"/>
            <a:ext cx="5340762" cy="5040560"/>
          </a:xfrm>
        </p:spPr>
        <p:txBody>
          <a:bodyPr/>
          <a:lstStyle/>
          <a:p>
            <a:pPr marL="179388" indent="0">
              <a:buSzPct val="100000"/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el-GR" b="1" dirty="0" smtClean="0">
                <a:solidFill>
                  <a:srgbClr val="000000"/>
                </a:solidFill>
              </a:rPr>
              <a:t>Ηλεκτρόδια Κενού Αέρος</a:t>
            </a:r>
          </a:p>
          <a:p>
            <a:pPr marL="88900" indent="0">
              <a:buSzPct val="100000"/>
              <a:buNone/>
            </a:pPr>
            <a:r>
              <a:rPr lang="el-GR" dirty="0" smtClean="0">
                <a:solidFill>
                  <a:srgbClr val="000000"/>
                </a:solidFill>
              </a:rPr>
              <a:t>Τα ρεύματα συμβολής μπορούν να εφαρμοστούν στην πάσχουσα περιοχή μέσω ηλεκτροδίων κενού (ηλεκτρ. αναρρόφησης - «βεντούζες»).</a:t>
            </a:r>
          </a:p>
          <a:p>
            <a:pPr marL="88900" indent="0">
              <a:buSzPct val="100000"/>
              <a:buNone/>
            </a:pPr>
            <a:r>
              <a:rPr lang="el-GR" dirty="0" smtClean="0">
                <a:solidFill>
                  <a:srgbClr val="000000"/>
                </a:solidFill>
              </a:rPr>
              <a:t>Με τον τρόπο αυτό, προάγεται: </a:t>
            </a:r>
          </a:p>
          <a:p>
            <a:pPr marL="357188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μυϊκή χαλάρωση μέσω της αργής μηχανικής μάλαξης. </a:t>
            </a:r>
          </a:p>
          <a:p>
            <a:pPr marL="357188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ο έντονος μηχανικός ερεθισμός των αισθητικών ινών πίεσης-δόνησης, οι οποίες αναχαιτίζουν το επώδυνο ερέθισμα στο επίπεδο των οπισθίων κεράτων του νωτιαίου μυελού (</a:t>
            </a:r>
            <a:r>
              <a:rPr lang="en-US" dirty="0" smtClean="0">
                <a:solidFill>
                  <a:srgbClr val="000000"/>
                </a:solidFill>
              </a:rPr>
              <a:t>gate control theory of pain</a:t>
            </a:r>
            <a:r>
              <a:rPr lang="el-GR" dirty="0" smtClean="0">
                <a:solidFill>
                  <a:srgbClr val="000000"/>
                </a:solidFill>
              </a:rPr>
              <a:t>)</a:t>
            </a:r>
            <a:r>
              <a:rPr lang="en-US" smtClean="0">
                <a:solidFill>
                  <a:srgbClr val="000000"/>
                </a:solidFill>
              </a:rPr>
              <a:t>.</a:t>
            </a:r>
            <a:endParaRPr lang="el-GR" sz="800" b="1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4098" name="Picture 2" descr="\\gus\opencourses\Α_ΜΑΘΗΜΑΤΑ\ΥΛΙΚΟ\ΣΕΥΠ\ΠΑΠΑΘΑΝΑΣΙΟΥ ΓΕΩΡΓΙΟΣ\ΗΛΕΚΤΡΟΘΕΡΑΠΕΙΑ - Θ\ΕΚΠΑΙΔΕΥΤΙΚΟ ΥΛΙΚΟ\ΕΠΕΞ\εικονες\5_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7797" r="10545" b="7318"/>
          <a:stretch/>
        </p:blipFill>
        <p:spPr bwMode="auto">
          <a:xfrm>
            <a:off x="5004048" y="2420888"/>
            <a:ext cx="4044016" cy="3312368"/>
          </a:xfrm>
          <a:prstGeom prst="rect">
            <a:avLst/>
          </a:prstGeom>
          <a:noFill/>
          <a:ln w="12700"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κειμένου 1"/>
          <p:cNvSpPr txBox="1">
            <a:spLocks/>
          </p:cNvSpPr>
          <p:nvPr/>
        </p:nvSpPr>
        <p:spPr bwMode="auto">
          <a:xfrm>
            <a:off x="4672136" y="5805264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“Photography ©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Enraf-Nonius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2015</a:t>
            </a:r>
            <a:r>
              <a:rPr lang="el-GR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–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www.enraf-nonius.com”</a:t>
            </a:r>
            <a:endParaRPr lang="el-GR" sz="1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Παράμετροι Ερεθισμού </a:t>
            </a:r>
            <a:r>
              <a:rPr lang="el-GR" baseline="-25000" dirty="0" smtClean="0"/>
              <a:t>[8/8]</a:t>
            </a:r>
            <a:endParaRPr lang="el-GR" sz="3200" baseline="-25000" dirty="0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00808"/>
            <a:ext cx="4929607" cy="493366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000000"/>
                </a:solidFill>
              </a:rPr>
              <a:t>Ηλεκτρόδια Κενού Αέρος</a:t>
            </a:r>
          </a:p>
          <a:p>
            <a:pPr marL="179388" indent="0">
              <a:lnSpc>
                <a:spcPct val="110000"/>
              </a:lnSpc>
              <a:spcBef>
                <a:spcPts val="1200"/>
              </a:spcBef>
              <a:buSzPct val="100000"/>
              <a:buNone/>
            </a:pPr>
            <a:r>
              <a:rPr lang="el-GR" dirty="0" smtClean="0">
                <a:solidFill>
                  <a:srgbClr val="000000"/>
                </a:solidFill>
              </a:rPr>
              <a:t>Η χρήση όμως των ηλεκτροδίων κενού απαιτεί ιδιαίτερη προσοχή τόσο: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στην ένταση της αναρρόφησης, η οποία πρέπει να είναι ήπια, ώστε να μην δημιουργούνται εκχυμώσεις στο δέρμα. 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στην συχνότητα αναρρόφησης, η οποία πρέπει να είναι σχετικά αργή, ώστε να προάγεται το χαλαρωτικό αποτέλεσμα της εφαρμογής. </a:t>
            </a:r>
            <a:endParaRPr lang="el-GR" sz="800" b="1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 bwMode="auto">
          <a:xfrm>
            <a:off x="6084168" y="1807704"/>
            <a:ext cx="2890664" cy="133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 typeface="Wingdings" panose="05000000000000000000" pitchFamily="2" charset="2"/>
              <a:buChar char="Ø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anose="05000000000000000000" pitchFamily="2" charset="2"/>
              <a:buChar char="§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Tx/>
              <a:buChar char="•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Tahoma" pitchFamily="34" charset="0"/>
              <a:buChar char="–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v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l-GR" kern="0" dirty="0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6" name="Picture 2" descr="\\gus\opencourses\Α_ΜΑΘΗΜΑΤΑ\ΥΛΙΚΟ\ΣΕΥΠ\ΠΑΠΑΘΑΝΑΣΙΟΥ ΓΕΩΡΓΙΟΣ\ΗΛΕΚΤΡΟΘΕΡΑΠΕΙΑ - Θ\ΕΚΠΑΙΔΕΥΤΙΚΟ ΥΛΙΚΟ\ΕΠΕΞ\εικονες\5_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7797" r="10545" b="7318"/>
          <a:stretch/>
        </p:blipFill>
        <p:spPr bwMode="auto">
          <a:xfrm>
            <a:off x="4992480" y="2276872"/>
            <a:ext cx="4044016" cy="3312368"/>
          </a:xfrm>
          <a:prstGeom prst="rect">
            <a:avLst/>
          </a:prstGeom>
          <a:noFill/>
          <a:ln w="12700"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κειμένου 1"/>
          <p:cNvSpPr txBox="1">
            <a:spLocks/>
          </p:cNvSpPr>
          <p:nvPr/>
        </p:nvSpPr>
        <p:spPr bwMode="auto">
          <a:xfrm>
            <a:off x="4644008" y="5661248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“Photography ©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Enraf-Nonius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2015</a:t>
            </a:r>
            <a:r>
              <a:rPr lang="el-GR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–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www.enraf-nonius.com”</a:t>
            </a:r>
            <a:endParaRPr lang="el-GR" sz="1200" kern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- Αποτελέσματα  Εφαρμογής</a:t>
            </a:r>
            <a:r>
              <a:rPr lang="en-US" dirty="0"/>
              <a:t>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1</a:t>
            </a:r>
            <a:r>
              <a:rPr lang="el-GR" baseline="-16000" dirty="0" smtClean="0"/>
              <a:t>/</a:t>
            </a:r>
            <a:r>
              <a:rPr lang="en-US" baseline="-16000" dirty="0" smtClean="0"/>
              <a:t>4</a:t>
            </a:r>
            <a:r>
              <a:rPr lang="el-GR" baseline="-16000" dirty="0" smtClean="0"/>
              <a:t>]</a:t>
            </a:r>
            <a:endParaRPr lang="el-GR" b="0" baseline="-25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458254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/>
              <a:t>Ηλεκτροαναλγησία</a:t>
            </a:r>
            <a:r>
              <a:rPr lang="en-US" b="1" dirty="0" smtClean="0"/>
              <a:t> </a:t>
            </a:r>
            <a:r>
              <a:rPr lang="el-GR" b="1" dirty="0" smtClean="0"/>
              <a:t>–</a:t>
            </a:r>
            <a:r>
              <a:rPr lang="en-US" b="1" dirty="0" smtClean="0"/>
              <a:t> </a:t>
            </a:r>
            <a:r>
              <a:rPr lang="el-GR" b="1" dirty="0" smtClean="0"/>
              <a:t>Αισθητικός Ηλεκτρικός Ερεθισμός</a:t>
            </a:r>
            <a:endParaRPr lang="en-US" b="1" dirty="0" smtClean="0"/>
          </a:p>
          <a:p>
            <a:pPr marL="354013" indent="0">
              <a:lnSpc>
                <a:spcPct val="110000"/>
              </a:lnSpc>
              <a:spcBef>
                <a:spcPts val="1200"/>
              </a:spcBef>
              <a:buSzPct val="100000"/>
              <a:buNone/>
            </a:pPr>
            <a:r>
              <a:rPr lang="el-GR" dirty="0" smtClean="0"/>
              <a:t>Η εφαρμογή των ρευμάτων συμβολής συνδέεται με τεκμηριωμένα σημαντικά αναλγητικά αποτελέσματα:</a:t>
            </a:r>
            <a:endParaRPr lang="el-GR" sz="1000" dirty="0" smtClean="0"/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Με την επιλογή υψηλότερων αρχικών συχνοτήτων (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n-US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και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l-GR" baseline="-25000" dirty="0" smtClean="0">
                <a:solidFill>
                  <a:srgbClr val="DADADA">
                    <a:lumMod val="10000"/>
                  </a:srgbClr>
                </a:solidFill>
              </a:rPr>
              <a:t>2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στην περιοχή των 6.000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-10.000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περίπου) διαμορφώνεται ρεύμα συμβολής με φέρουσα συχνότητα αντίστοιχα υψηλή. Προκύπτει έτσι πολύ μικρή διάρκεια παλμού (100μ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s-160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μ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s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) ικανή να διεγείρει έντονα και αποτελεσματικά τις μεγάλης διαμέτρου αισθητικές κεντρομόλες ίνες δόνησης, πίεσης, αφής παράγοντας σημαντικό αναλγητικό αποτέλεσμα σύμφωνα με τη 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Gate Control Theory of Pain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των </a:t>
            </a:r>
            <a:r>
              <a:rPr lang="en-US" dirty="0" err="1" smtClean="0">
                <a:solidFill>
                  <a:srgbClr val="DADADA">
                    <a:lumMod val="10000"/>
                  </a:srgbClr>
                </a:solidFill>
              </a:rPr>
              <a:t>Melzack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και 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Wall.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2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- Αποτελέσματα  Εφαρμογής</a:t>
            </a:r>
            <a:r>
              <a:rPr lang="en-US" dirty="0"/>
              <a:t>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2</a:t>
            </a:r>
            <a:r>
              <a:rPr lang="el-GR" baseline="-16000" dirty="0" smtClean="0"/>
              <a:t>/</a:t>
            </a:r>
            <a:r>
              <a:rPr lang="en-US" baseline="-16000" dirty="0" smtClean="0"/>
              <a:t>4</a:t>
            </a:r>
            <a:r>
              <a:rPr lang="el-GR" baseline="-16000" dirty="0" smtClean="0"/>
              <a:t>]</a:t>
            </a:r>
            <a:endParaRPr lang="el-GR" b="0" baseline="-25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896544"/>
          </a:xfrm>
        </p:spPr>
        <p:txBody>
          <a:bodyPr/>
          <a:lstStyle/>
          <a:p>
            <a:pPr>
              <a:spcBef>
                <a:spcPts val="800"/>
              </a:spcBef>
              <a:buSzPct val="100000"/>
            </a:pPr>
            <a:r>
              <a:rPr lang="el-GR" b="1" dirty="0" smtClean="0"/>
              <a:t>Ηλεκτροαναλγησία</a:t>
            </a:r>
            <a:r>
              <a:rPr lang="en-US" b="1" dirty="0" smtClean="0"/>
              <a:t> </a:t>
            </a:r>
            <a:r>
              <a:rPr lang="el-GR" b="1" dirty="0" smtClean="0"/>
              <a:t>–</a:t>
            </a:r>
            <a:r>
              <a:rPr lang="en-US" b="1" dirty="0" smtClean="0"/>
              <a:t> </a:t>
            </a:r>
            <a:r>
              <a:rPr lang="el-GR" b="1" dirty="0" smtClean="0"/>
              <a:t>Αισθητικός Ηλεκτρικός Ερεθισμός</a:t>
            </a:r>
            <a:endParaRPr lang="en-US" b="1" dirty="0" smtClean="0"/>
          </a:p>
          <a:p>
            <a:pPr marL="447675" indent="-268288">
              <a:spcBef>
                <a:spcPts val="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Με την επιλογή αρχικών συχνοτήτων (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n-US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και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l-GR" baseline="-25000" dirty="0" smtClean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)</a:t>
            </a:r>
            <a:r>
              <a:rPr lang="en-US" baseline="-250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στην περιοχή των 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4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.000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-5.000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περίπου διαμορφώνεται ρεύμα συμβολής με συχνότητα διακροτήματος (ν</a:t>
            </a:r>
            <a:r>
              <a:rPr lang="el-GR" baseline="-25000" dirty="0" smtClean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) αντίστοιχη με τη διαφορά των αρχικών, (ν</a:t>
            </a:r>
            <a:r>
              <a:rPr lang="el-GR" baseline="-25000" dirty="0" smtClean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-ν</a:t>
            </a:r>
            <a:r>
              <a:rPr lang="en-US" baseline="-25000" dirty="0" smtClean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). Το προκύπτον θεραπευτικό ρεύμα είναι ικανό να </a:t>
            </a:r>
            <a:r>
              <a:rPr lang="el-GR" dirty="0" err="1" smtClean="0">
                <a:solidFill>
                  <a:srgbClr val="DADADA">
                    <a:lumMod val="10000"/>
                  </a:srgbClr>
                </a:solidFill>
              </a:rPr>
              <a:t>υπερπολώσει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 τους υποδοχείς πόνου της επώδυνης περιοχής, ανεβάζοντας την ουδό ερεθισμού τους, καθιστώντας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τους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έτσι πρακτικά πιο ανερέθιστους (λιγότερο ευαίσθητους) στα συγκεκριμένα επώδυνα ερεθίσματα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.</a:t>
            </a:r>
            <a:endParaRPr lang="el-GR" sz="800" dirty="0" smtClean="0">
              <a:solidFill>
                <a:srgbClr val="DADADA">
                  <a:lumMod val="10000"/>
                </a:srgbClr>
              </a:solidFill>
            </a:endParaRPr>
          </a:p>
          <a:p>
            <a:pPr marL="447675" indent="-268288">
              <a:spcBef>
                <a:spcPts val="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Επίσης, με τη χρήση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αρχικών συχνοτήτων (ν</a:t>
            </a:r>
            <a:r>
              <a:rPr lang="en-US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και ν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)</a:t>
            </a:r>
            <a:r>
              <a:rPr lang="en-US" baseline="-250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στην περιοχή των 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4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.000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-5.000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διαμορφώνεται ρεύμα συμβολής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ικανό να προάγει τη </a:t>
            </a:r>
            <a:r>
              <a:rPr lang="el-GR" dirty="0" err="1" smtClean="0">
                <a:solidFill>
                  <a:srgbClr val="DADADA">
                    <a:lumMod val="10000"/>
                  </a:srgbClr>
                </a:solidFill>
              </a:rPr>
              <a:t>συμπαθητικο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-παρασυμπαθητική ισορροπία του αυτόνομου νευρικού συστήματος και να μειώσει σημαντικά τον μυϊκό σπασμό βελτιώνοντας ακόμα περισσότερο το αναλγητικό αποτέλεσμα της εφαρμογής.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9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- Αποτελέσματα  Εφαρμογής</a:t>
            </a:r>
            <a:r>
              <a:rPr lang="en-US" dirty="0"/>
              <a:t> </a:t>
            </a:r>
            <a:r>
              <a:rPr lang="el-GR" baseline="-16000" dirty="0" smtClean="0"/>
              <a:t>[3/</a:t>
            </a:r>
            <a:r>
              <a:rPr lang="en-US" baseline="-16000" dirty="0" smtClean="0"/>
              <a:t>4</a:t>
            </a:r>
            <a:r>
              <a:rPr lang="el-GR" baseline="-16000" dirty="0" smtClean="0"/>
              <a:t>]</a:t>
            </a:r>
            <a:endParaRPr lang="el-GR" b="0" baseline="-25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96544"/>
          </a:xfrm>
        </p:spPr>
        <p:txBody>
          <a:bodyPr/>
          <a:lstStyle/>
          <a:p>
            <a:pPr>
              <a:spcBef>
                <a:spcPts val="800"/>
              </a:spcBef>
              <a:buSzPct val="100000"/>
            </a:pPr>
            <a:r>
              <a:rPr lang="el-GR" b="1" dirty="0" smtClean="0"/>
              <a:t>Ηλεκτροαναλγησία</a:t>
            </a:r>
            <a:r>
              <a:rPr lang="en-US" b="1" dirty="0" smtClean="0"/>
              <a:t> </a:t>
            </a:r>
            <a:r>
              <a:rPr lang="el-GR" b="1" dirty="0" smtClean="0"/>
              <a:t>–</a:t>
            </a:r>
            <a:r>
              <a:rPr lang="en-US" b="1" dirty="0" smtClean="0"/>
              <a:t> </a:t>
            </a:r>
            <a:r>
              <a:rPr lang="el-GR" b="1" dirty="0" smtClean="0"/>
              <a:t>Αισθητικός Ηλεκτρικός Ερεθισμός</a:t>
            </a:r>
            <a:endParaRPr lang="en-US" b="1" dirty="0" smtClean="0"/>
          </a:p>
          <a:p>
            <a:pPr marL="179388" indent="0">
              <a:spcBef>
                <a:spcPts val="800"/>
              </a:spcBef>
              <a:buSzPct val="100000"/>
              <a:buNone/>
            </a:pPr>
            <a:r>
              <a:rPr lang="el-GR" dirty="0" smtClean="0"/>
              <a:t>Τα αναλγητικά αποτελέσματα των ρευμάτων συμβολής προκύπτουν συνήθως με την επιλογή παραμέτρων όπως:</a:t>
            </a:r>
            <a:endParaRPr lang="el-GR" sz="800" dirty="0" smtClean="0"/>
          </a:p>
          <a:p>
            <a:pPr marL="447675" indent="-268288">
              <a:spcBef>
                <a:spcPts val="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Σε περιπτώσεις οξέων – πρόσφατων επώδυνων συνδρόμων ή κακώσεων συστήνονται συνδυασμοί σχετικά ηπιότερης έντασης ρεύματος με ήπιο </a:t>
            </a:r>
            <a:r>
              <a:rPr lang="en-US" dirty="0">
                <a:solidFill>
                  <a:srgbClr val="000000"/>
                </a:solidFill>
              </a:rPr>
              <a:t>frequency sweep mode</a:t>
            </a:r>
            <a:r>
              <a:rPr lang="el-GR" dirty="0" smtClean="0"/>
              <a:t> (πχ. 6/6). Επιλέγονται συνδυασμοί μεταβαλλόμενων συχνοτήτων (ν</a:t>
            </a:r>
            <a:r>
              <a:rPr lang="el-GR" baseline="-25000" dirty="0" smtClean="0"/>
              <a:t>θ</a:t>
            </a:r>
            <a:r>
              <a:rPr lang="el-GR" dirty="0" smtClean="0"/>
              <a:t>) στο φάσμα των 80</a:t>
            </a:r>
            <a:r>
              <a:rPr lang="en-US" dirty="0" smtClean="0"/>
              <a:t>Hz</a:t>
            </a:r>
            <a:r>
              <a:rPr lang="el-GR" dirty="0" smtClean="0"/>
              <a:t>-150</a:t>
            </a:r>
            <a:r>
              <a:rPr lang="en-US" dirty="0" smtClean="0"/>
              <a:t>Hz</a:t>
            </a:r>
            <a:r>
              <a:rPr lang="el-GR" dirty="0" smtClean="0"/>
              <a:t> εναλλασσόμενων με σταθερή συχνότητα 100</a:t>
            </a:r>
            <a:r>
              <a:rPr lang="en-US" dirty="0" smtClean="0"/>
              <a:t>Hz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.</a:t>
            </a:r>
            <a:endParaRPr lang="el-GR" dirty="0" smtClean="0">
              <a:solidFill>
                <a:srgbClr val="DADADA">
                  <a:lumMod val="10000"/>
                </a:srgbClr>
              </a:solidFill>
            </a:endParaRPr>
          </a:p>
          <a:p>
            <a:pPr marL="447675" indent="-268288">
              <a:spcBef>
                <a:spcPts val="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Σε περιπτώσεις χρόνιων και </a:t>
            </a:r>
            <a:r>
              <a:rPr lang="el-GR" dirty="0" err="1" smtClean="0">
                <a:solidFill>
                  <a:srgbClr val="DADADA">
                    <a:lumMod val="10000"/>
                  </a:srgbClr>
                </a:solidFill>
              </a:rPr>
              <a:t>υποξέων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 επώδυνων μυοσκελετικών προβλημάτων συστήνονται συνδυασμοί σχετικά μεγαλύτερης έντασης ρεύματος με πιο επιθετικό </a:t>
            </a:r>
            <a:r>
              <a:rPr lang="en-US" dirty="0">
                <a:solidFill>
                  <a:srgbClr val="000000"/>
                </a:solidFill>
              </a:rPr>
              <a:t>frequency sweep mode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 (πχ.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1/1 ή 1/5).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Επιλέγονται συνδυασμοί μεταβαλλόμενων συχνοτήτων (ν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 στο φάσμα των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50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-100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3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Ενδείξεις - Αποτελέσματα  </a:t>
            </a:r>
            <a:r>
              <a:rPr lang="el-GR" dirty="0" smtClean="0"/>
              <a:t>Εφαρμογής</a:t>
            </a:r>
            <a:r>
              <a:rPr lang="en-US" dirty="0"/>
              <a:t> </a:t>
            </a:r>
            <a:r>
              <a:rPr lang="el-GR" baseline="-16000" dirty="0" smtClean="0"/>
              <a:t>[4/4]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/>
              <a:t>Έντονος Μυϊκός Ερεθισμός</a:t>
            </a:r>
          </a:p>
          <a:p>
            <a:pPr marL="354013" indent="0">
              <a:lnSpc>
                <a:spcPct val="110000"/>
              </a:lnSpc>
              <a:spcBef>
                <a:spcPts val="1200"/>
              </a:spcBef>
              <a:buSzPct val="100000"/>
              <a:buNone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Η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εφαρμογή των ρευμάτων συμβολής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συνδέεται, επίσης τεκμηριωμένα, με τον ασφαλή μυϊκό ερεθισμό και την πρόκληση έντονων τετανικών μυϊκών συστολών σε εννευρωμένους μύες.</a:t>
            </a:r>
          </a:p>
          <a:p>
            <a:pPr marL="447675" indent="-268288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Για το σκοπό αυτό συστήνεται η διπολική εφαρμογή με υψηλή σχετικά ένταση ρεύματος, αρχικές συχνότητες (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n-US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και ν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) στην περιοχή των 2.000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και σταθερή θεραπευτική συχνότητα 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(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)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στο φάσμα 50-100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. Η διαμορφούμενη φέρουσα συχνότητα βρίσκεται στην περιοχή των 2.000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περίπου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,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 με αποτέλεσμα την παραγωγή παλμών ρεύματος με διάρκεια πολύ κοντά στη χροναξία των εννευρωμένων μυϊκών ινών (0,3</a:t>
            </a:r>
            <a:r>
              <a:rPr lang="en-US" dirty="0" err="1" smtClean="0">
                <a:solidFill>
                  <a:srgbClr val="DADADA">
                    <a:lumMod val="10000"/>
                  </a:srgbClr>
                </a:solidFill>
              </a:rPr>
              <a:t>ms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-0,5</a:t>
            </a:r>
            <a:r>
              <a:rPr lang="en-US" dirty="0" err="1" smtClean="0">
                <a:solidFill>
                  <a:srgbClr val="DADADA">
                    <a:lumMod val="10000"/>
                  </a:srgbClr>
                </a:solidFill>
              </a:rPr>
              <a:t>ms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)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22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Αντενδείξεις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82542"/>
          </a:xfrm>
        </p:spPr>
        <p:txBody>
          <a:bodyPr/>
          <a:lstStyle/>
          <a:p>
            <a:pPr>
              <a:buSzPct val="100000"/>
            </a:pPr>
            <a:r>
              <a:rPr lang="el-GR" b="1" dirty="0" smtClean="0"/>
              <a:t>Γενικές Αντενδείξεις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Παρουσία </a:t>
            </a:r>
            <a:r>
              <a:rPr lang="el-GR" dirty="0" err="1" smtClean="0">
                <a:solidFill>
                  <a:srgbClr val="DADADA">
                    <a:lumMod val="10000"/>
                  </a:srgbClr>
                </a:solidFill>
              </a:rPr>
              <a:t>νεοπλασματικής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 νόσου,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Πυρετός,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Λοιμώδεις ασθένειες όπως η φυματίωση,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Εγκυμοσύνη,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Παρουσία βηματοδότη.</a:t>
            </a:r>
            <a:endParaRPr lang="el-GR" sz="1000" dirty="0" smtClean="0">
              <a:solidFill>
                <a:srgbClr val="DADADA">
                  <a:lumMod val="10000"/>
                </a:srgbClr>
              </a:solidFill>
            </a:endParaRPr>
          </a:p>
          <a:p>
            <a:pPr marL="357188" indent="-357188">
              <a:buSzPct val="100000"/>
            </a:pPr>
            <a:r>
              <a:rPr lang="el-GR" b="1" dirty="0" smtClean="0">
                <a:solidFill>
                  <a:srgbClr val="DADADA">
                    <a:lumMod val="10000"/>
                  </a:srgbClr>
                </a:solidFill>
              </a:rPr>
              <a:t>Ειδικές Αντενδείξεις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Τοπική φλεγμονή,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Δερματικός ερεθισμός,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Αγγειακά προβλήματα (</a:t>
            </a:r>
            <a:r>
              <a:rPr lang="el-GR" dirty="0" err="1" smtClean="0">
                <a:solidFill>
                  <a:srgbClr val="DADADA">
                    <a:lumMod val="10000"/>
                  </a:srgbClr>
                </a:solidFill>
              </a:rPr>
              <a:t>φλεβοθρόμβωση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, κλπ),</a:t>
            </a:r>
          </a:p>
          <a:p>
            <a:pPr marL="447675" indent="-268288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Μεταλλικές </a:t>
            </a:r>
            <a:r>
              <a:rPr lang="el-GR" dirty="0" err="1" smtClean="0">
                <a:solidFill>
                  <a:srgbClr val="DADADA">
                    <a:lumMod val="10000"/>
                  </a:srgbClr>
                </a:solidFill>
              </a:rPr>
              <a:t>ενδοπροθέσεις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 (σχετική και όχι απόλυτη αντένδειξη).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2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Προτεινόμενη Βιβλιογραφία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1</a:t>
            </a:r>
            <a:r>
              <a:rPr lang="el-GR" baseline="-16000" dirty="0" smtClean="0"/>
              <a:t>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>
                <a:solidFill>
                  <a:srgbClr val="DADADA">
                    <a:lumMod val="10000"/>
                  </a:srgbClr>
                </a:solidFill>
                <a:ea typeface="Times New Roman"/>
              </a:rPr>
              <a:t>Γιόκαρης Π. Θεραπευτικά Σχήματα - Κλινική Ηλεκτροθεραπεία. Αθήνα: Εκδόσεις Γράμμα A.E., 2007.</a:t>
            </a:r>
            <a:endParaRPr lang="el-GR" sz="2000" dirty="0">
              <a:solidFill>
                <a:srgbClr val="DADADA">
                  <a:lumMod val="10000"/>
                </a:srgbClr>
              </a:solidFill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</a:rPr>
              <a:t>Μπάκας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Ε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Φυσική Ιατρική και Αποκατάσταση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Τόμος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1</a:t>
            </a:r>
            <a:r>
              <a:rPr lang="el-GR" sz="2000" baseline="30000" dirty="0">
                <a:solidFill>
                  <a:srgbClr val="000000"/>
                </a:solidFill>
              </a:rPr>
              <a:t>ος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l-GR" sz="2000" dirty="0">
                <a:solidFill>
                  <a:srgbClr val="000000"/>
                </a:solidFill>
              </a:rPr>
              <a:t>Αθήνα: Ιατρικές Εκδόσεις Ζήτα, 1995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Times New Roman"/>
              </a:rPr>
              <a:t>Robertson V, Ward A, Low J, et al. 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Ηλεκτροθεραπεία - Βασικές Αρχές και Πρακτική Εφαρμογή. 4η Έκδοση. Αθήνα: Εκδόσεις </a:t>
            </a: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Παρισιάνου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 Α.Ε., 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Watson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 T. Ηλεκτροθεραπεία – Τεκμηριωμένη Πρακτική. Αθήνα: Ιατρικές Εκδόσεις Π.Χ. Πασχαλίδης, 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Times New Roman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65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Προτεινόμενη Βιβλιογραφία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2</a:t>
            </a:r>
            <a:r>
              <a:rPr lang="el-GR" baseline="-16000" dirty="0" smtClean="0"/>
              <a:t>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>
                <a:solidFill>
                  <a:srgbClr val="000000"/>
                </a:solidFill>
                <a:ea typeface="Times New Roman"/>
              </a:rPr>
              <a:t>Hogekamp M, </a:t>
            </a:r>
            <a:r>
              <a:rPr lang="en-US" sz="2000" dirty="0" err="1">
                <a:solidFill>
                  <a:srgbClr val="000000"/>
                </a:solidFill>
                <a:ea typeface="Times New Roman"/>
              </a:rPr>
              <a:t>Mittelmeijer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 E, Smits I, </a:t>
            </a:r>
            <a:r>
              <a:rPr lang="en-US" sz="2000" dirty="0" err="1">
                <a:solidFill>
                  <a:srgbClr val="000000"/>
                </a:solidFill>
                <a:ea typeface="Times New Roman"/>
              </a:rPr>
              <a:t>Stralen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 C. Interferential Therapy. The Netherlands: ENRAF NONIUS, 1990.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 err="1" smtClean="0">
                <a:solidFill>
                  <a:srgbClr val="000000"/>
                </a:solidFill>
              </a:rPr>
              <a:t>Mackler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L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Robinson A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n-US" sz="2000" dirty="0">
                <a:solidFill>
                  <a:srgbClr val="000000"/>
                </a:solidFill>
              </a:rPr>
              <a:t>Clinical Electrophysiology: Electrotherapy and Electrophysiologic Testing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n-US" sz="2000" dirty="0">
                <a:solidFill>
                  <a:srgbClr val="000000"/>
                </a:solidFill>
              </a:rPr>
              <a:t>Third Edition. Baltimore: Wolters Kluwer - </a:t>
            </a:r>
            <a:r>
              <a:rPr lang="en-GB" sz="2000" dirty="0">
                <a:solidFill>
                  <a:srgbClr val="000000"/>
                </a:solidFill>
              </a:rPr>
              <a:t>Lippincott Williams &amp; Wilkins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2008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>
                <a:solidFill>
                  <a:srgbClr val="000000"/>
                </a:solidFill>
                <a:ea typeface="Times New Roman"/>
              </a:rPr>
              <a:t>Nelson RM, Currier DP, Hayes KW. Clinical Electrotherapy. Third Edition. USA: </a:t>
            </a:r>
            <a:r>
              <a:rPr lang="en-US" sz="2000" dirty="0" err="1">
                <a:solidFill>
                  <a:srgbClr val="000000"/>
                </a:solidFill>
                <a:ea typeface="Times New Roman"/>
              </a:rPr>
              <a:t>Apleton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 &amp; Lange, 1999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>
                <a:solidFill>
                  <a:srgbClr val="000000"/>
                </a:solidFill>
                <a:ea typeface="Times New Roman"/>
              </a:rPr>
              <a:t>Robertson V, Ward A, Low J, et al. Electrotherapy Explained. Principles and Practice. 4th Edition. </a:t>
            </a: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Edinburgh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: </a:t>
            </a: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Butterworth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­ </a:t>
            </a: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Heinemann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, 2006.</a:t>
            </a:r>
            <a:endParaRPr lang="en-US" sz="2000" dirty="0">
              <a:solidFill>
                <a:srgbClr val="000000"/>
              </a:solidFill>
              <a:ea typeface="Times New Roman"/>
            </a:endParaRPr>
          </a:p>
          <a:p>
            <a:pPr marL="357188" lvl="0" indent="-357188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endParaRPr lang="en-US" sz="2000" dirty="0">
              <a:solidFill>
                <a:srgbClr val="000000"/>
              </a:solidFill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endParaRPr lang="en-US" sz="2000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84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8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Ορθογώνιο 8"/>
          <p:cNvSpPr/>
          <p:nvPr/>
        </p:nvSpPr>
        <p:spPr>
          <a:xfrm>
            <a:off x="1080849" y="3789040"/>
            <a:ext cx="6966520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Η προσπάθεια αυτή αφιερώνεται στη μνήμη του αγαπητού συναδέλφου </a:t>
            </a:r>
            <a:r>
              <a:rPr lang="el-GR" sz="2200" b="1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Παναγιώτη </a:t>
            </a:r>
            <a:r>
              <a:rPr lang="el-GR" sz="2200" b="1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Γιόκαρη</a:t>
            </a: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 ο οποίος επί χρόνια δίδασκε το μάθημα της «Ηλεκτροθεραπείας» στους φοιτητές του Τμήματος Φυσικοθεραπείας του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32525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</a:t>
            </a:r>
            <a:r>
              <a:rPr lang="el-GR" baseline="-16000" dirty="0" smtClean="0"/>
              <a:t>[1/15]</a:t>
            </a:r>
            <a:endParaRPr lang="el-GR" baseline="-160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229600" cy="4582542"/>
          </a:xfrm>
        </p:spPr>
        <p:txBody>
          <a:bodyPr/>
          <a:lstStyle/>
          <a:p>
            <a:pPr marL="268288" indent="-268288" eaLnBrk="1" hangingPunct="1">
              <a:lnSpc>
                <a:spcPct val="110000"/>
              </a:lnSpc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Σύμφωνα με τον </a:t>
            </a:r>
            <a:r>
              <a:rPr lang="en-US" altLang="el-GR" dirty="0" err="1" smtClean="0"/>
              <a:t>Nemec</a:t>
            </a:r>
            <a:r>
              <a:rPr lang="en-US" altLang="el-GR" dirty="0" smtClean="0"/>
              <a:t> (1950), </a:t>
            </a:r>
            <a:r>
              <a:rPr lang="el-GR" altLang="el-GR" dirty="0" smtClean="0"/>
              <a:t>ως </a:t>
            </a:r>
            <a:r>
              <a:rPr lang="el-GR" altLang="el-GR" b="1" dirty="0" smtClean="0"/>
              <a:t>Ρεύμα Συμβολής</a:t>
            </a:r>
            <a:r>
              <a:rPr lang="el-GR" altLang="el-GR" dirty="0" smtClean="0"/>
              <a:t> – </a:t>
            </a:r>
            <a:r>
              <a:rPr lang="en-US" altLang="el-GR" b="1" dirty="0" smtClean="0"/>
              <a:t>Interferential Currents</a:t>
            </a:r>
            <a:r>
              <a:rPr lang="el-GR" altLang="el-GR" dirty="0" smtClean="0"/>
              <a:t> (αποκαλούμενα κατά το παρελθόν και ως «διασταυρούμενα» ή «παρεμβαλλόμενα» ρεύματα) καλείται το ρεύμα που προκύπτει από τη συμβολή δύο μέσης συχνότητας εναλλασσόμενων ημιτονοειδών ρευμάτων.</a:t>
            </a:r>
          </a:p>
          <a:p>
            <a:pPr marL="268288" indent="-268288" eaLnBrk="1" hangingPunct="1">
              <a:lnSpc>
                <a:spcPct val="110000"/>
              </a:lnSpc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lang="el-GR" altLang="el-GR" sz="1000" dirty="0" smtClean="0"/>
          </a:p>
          <a:p>
            <a:pPr marL="268288" indent="-268288">
              <a:lnSpc>
                <a:spcPct val="110000"/>
              </a:lnSpc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Τα δύο </a:t>
            </a:r>
            <a:r>
              <a:rPr lang="el-GR" altLang="el-GR" dirty="0"/>
              <a:t>αρχικά </a:t>
            </a:r>
            <a:r>
              <a:rPr lang="el-GR" altLang="el-GR" dirty="0" smtClean="0"/>
              <a:t>εναλλασσόμενα ημιτονοειδή ρεύματα εφαρμόζονται στην επιφάνεια του δέρματος, συμβάλλουν στο βάθος των ιστών ώστε να προκύπτει ένα νέο ασφαλές θεραπευτικό </a:t>
            </a:r>
            <a:r>
              <a:rPr lang="el-GR" altLang="el-GR" dirty="0" smtClean="0">
                <a:solidFill>
                  <a:srgbClr val="DADADA">
                    <a:lumMod val="10000"/>
                  </a:srgbClr>
                </a:solidFill>
              </a:rPr>
              <a:t>εναλλασσόμενο ημιτονοειδές ρεύμα ικανό να διεγείρει αποτελεσματικά τον νευρικό και μυϊκό ιστό. 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876256" y="6021288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SzPct val="90000"/>
              <a:defRPr/>
            </a:pPr>
            <a:r>
              <a:rPr lang="el-GR" altLang="el-GR" sz="2000" b="1" kern="0" dirty="0" err="1">
                <a:solidFill>
                  <a:srgbClr val="800000"/>
                </a:solidFill>
                <a:latin typeface="Arial Narrow" panose="020B0606020202030204" pitchFamily="34" charset="0"/>
              </a:rPr>
              <a:t>Γιόκαρης</a:t>
            </a:r>
            <a:r>
              <a:rPr lang="el-GR" altLang="el-GR" sz="2000" b="1" kern="0" dirty="0">
                <a:solidFill>
                  <a:srgbClr val="800000"/>
                </a:solidFill>
                <a:latin typeface="Arial Narrow" panose="020B0606020202030204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2098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1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. «Ηλεκτροθεραπεία (Θ). Ενότητα 7</a:t>
            </a:r>
            <a:r>
              <a:rPr lang="en-US" sz="2000" dirty="0" smtClean="0"/>
              <a:t>:</a:t>
            </a:r>
            <a:r>
              <a:rPr lang="el-GR" sz="2000" dirty="0"/>
              <a:t> Ρεύματα Συμβολής – </a:t>
            </a:r>
            <a:r>
              <a:rPr lang="en-US" sz="2000"/>
              <a:t>Interferential Currents</a:t>
            </a:r>
            <a:r>
              <a:rPr lang="el-GR" sz="2000" smtClean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 </a:t>
            </a:r>
            <a:r>
              <a:rPr lang="el-GR" sz="2000" dirty="0"/>
              <a:t>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297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6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9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096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</a:t>
            </a:r>
            <a:r>
              <a:rPr lang="el-GR" sz="2000" dirty="0" smtClean="0"/>
              <a:t>έργων:</a:t>
            </a:r>
          </a:p>
          <a:p>
            <a:r>
              <a:rPr lang="en-US" sz="2000" dirty="0"/>
              <a:t>“Photography © </a:t>
            </a:r>
            <a:r>
              <a:rPr lang="en-US" sz="2000" dirty="0" err="1"/>
              <a:t>Enraf-Nonius</a:t>
            </a:r>
            <a:r>
              <a:rPr lang="en-US" sz="2000" dirty="0"/>
              <a:t> 2015 – </a:t>
            </a:r>
            <a:r>
              <a:rPr lang="en-US" sz="2000" dirty="0">
                <a:hlinkClick r:id="rId3"/>
              </a:rPr>
              <a:t>www.enraf-nonius.com</a:t>
            </a:r>
            <a:r>
              <a:rPr lang="en-US" sz="2000" dirty="0"/>
              <a:t>”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125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[2/15]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132856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 typeface="Wingdings" panose="05000000000000000000" pitchFamily="2" charset="2"/>
              <a:buChar char="Ø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anose="05000000000000000000" pitchFamily="2" charset="2"/>
              <a:buChar char="§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FontTx/>
              <a:buChar char="•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Tahoma" pitchFamily="34" charset="0"/>
              <a:buChar char="–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v"/>
              <a:tabLst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10000"/>
              </a:lnSpc>
              <a:buSzPct val="100000"/>
              <a:defRPr/>
            </a:pPr>
            <a:r>
              <a:rPr lang="el-GR" altLang="el-GR" kern="0" dirty="0" smtClean="0"/>
              <a:t>Τα δύο αρχικά εναλλασσόμενα ημιτονοειδή ρεύματα συμβάλλουν σε φάση, ακολουθώντας τους αντίστοιχους φυσικούς κανόνες της συμβολής των κυμάτων και τη δημιουργία του προκύπτοντος διακροτήματος. </a:t>
            </a:r>
          </a:p>
          <a:p>
            <a:pPr marL="0" indent="0">
              <a:lnSpc>
                <a:spcPct val="110000"/>
              </a:lnSpc>
              <a:buSzPct val="90000"/>
              <a:buFont typeface="Wingdings" panose="05000000000000000000" pitchFamily="2" charset="2"/>
              <a:buNone/>
              <a:defRPr/>
            </a:pPr>
            <a:r>
              <a:rPr lang="el-GR" altLang="el-GR" kern="0" dirty="0" smtClean="0"/>
              <a:t>          </a:t>
            </a:r>
          </a:p>
          <a:p>
            <a:pPr marL="0" indent="0">
              <a:lnSpc>
                <a:spcPct val="110000"/>
              </a:lnSpc>
              <a:buSzPct val="90000"/>
              <a:buFont typeface="Wingdings" panose="05000000000000000000" pitchFamily="2" charset="2"/>
              <a:buNone/>
              <a:defRPr/>
            </a:pPr>
            <a:r>
              <a:rPr lang="el-GR" altLang="el-GR" kern="0" dirty="0" smtClean="0"/>
              <a:t>                                                                                                   </a:t>
            </a:r>
            <a:endParaRPr lang="el-GR" altLang="el-GR" sz="2000" b="1" kern="0" dirty="0" smtClean="0">
              <a:solidFill>
                <a:srgbClr val="8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716016" y="1916832"/>
            <a:ext cx="4266474" cy="4226986"/>
            <a:chOff x="4716016" y="1916832"/>
            <a:chExt cx="4266474" cy="4226986"/>
          </a:xfrm>
        </p:grpSpPr>
        <p:pic>
          <p:nvPicPr>
            <p:cNvPr id="1026" name="Picture 2" descr="\\gus\opencourses\Α_ΜΑΘΗΜΑΤΑ\ΥΛΙΚΟ\ΣΕΥΠ\ΠΑΠΑΘΑΝΑΣΙΟΥ ΓΕΩΡΓΙΟΣ\ΗΛΕΚΤΡΟΘΕΡΑΠΕΙΑ - Θ\ΕΚΠΑΙΔΕΥΤΙΚΟ ΥΛΙΚΟ\ΕΠΕΞ\εικονες\4_2Γ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4" b="11363"/>
            <a:stretch/>
          </p:blipFill>
          <p:spPr bwMode="auto">
            <a:xfrm>
              <a:off x="4716016" y="1916832"/>
              <a:ext cx="4266474" cy="4127863"/>
            </a:xfrm>
            <a:prstGeom prst="rect">
              <a:avLst/>
            </a:prstGeom>
            <a:noFill/>
            <a:ln>
              <a:solidFill>
                <a:schemeClr val="accent4">
                  <a:lumMod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172400" y="1959934"/>
              <a:ext cx="810090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4000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Hz</a:t>
              </a:r>
              <a:endParaRPr lang="el-GR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53047" y="3162454"/>
              <a:ext cx="811441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4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1</a:t>
              </a:r>
              <a:r>
                <a:rPr lang="el-GR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00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Hz</a:t>
              </a:r>
              <a:endParaRPr lang="el-GR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52320" y="5805264"/>
              <a:ext cx="873957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0-1</a:t>
              </a:r>
              <a:r>
                <a:rPr lang="el-GR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00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rPr>
                <a:t>Hz</a:t>
              </a:r>
              <a:endParaRPr lang="el-GR" sz="16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Θέση κειμένου 1"/>
          <p:cNvSpPr txBox="1">
            <a:spLocks/>
          </p:cNvSpPr>
          <p:nvPr/>
        </p:nvSpPr>
        <p:spPr bwMode="auto">
          <a:xfrm>
            <a:off x="4600128" y="6221016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[3/15]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82453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/>
              <a:t>Τα αρχικά εναλλασσόμενα ημιτονοειδή ρεύματα </a:t>
            </a:r>
            <a:r>
              <a:rPr lang="el-GR" dirty="0"/>
              <a:t>(Ρ</a:t>
            </a:r>
            <a:r>
              <a:rPr lang="el-GR" baseline="-25000" dirty="0"/>
              <a:t>1</a:t>
            </a:r>
            <a:r>
              <a:rPr lang="el-GR" dirty="0"/>
              <a:t> και Ρ</a:t>
            </a:r>
            <a:r>
              <a:rPr lang="el-GR" baseline="-25000" dirty="0"/>
              <a:t>2</a:t>
            </a:r>
            <a:r>
              <a:rPr lang="el-GR" dirty="0"/>
              <a:t>) </a:t>
            </a:r>
            <a:r>
              <a:rPr lang="el-GR" dirty="0" smtClean="0"/>
              <a:t>βρίσκονται «σε φάση» και έχουν την ίδια αρχική μικρή σχετικά ένταση (</a:t>
            </a:r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και Ι</a:t>
            </a:r>
            <a:r>
              <a:rPr lang="el-GR" baseline="-25000" dirty="0" smtClean="0"/>
              <a:t>2</a:t>
            </a:r>
            <a:r>
              <a:rPr lang="el-GR" dirty="0" smtClean="0"/>
              <a:t>).</a:t>
            </a:r>
            <a:endParaRPr lang="el-GR" sz="1000" dirty="0" smtClean="0"/>
          </a:p>
          <a:p>
            <a:pPr lvl="0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Στην περιοχή συμβολής των δύο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αρχικών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ρευμάτων προκύπτει, με βάση τη φυσική των διακροτημάτων, ένα νέο «θεραπευτικό» εναλλασσόμενο ημιτονοειδές ρεύμα (Ρ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 με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ισχυρή ένταση (Ι</a:t>
            </a:r>
            <a:r>
              <a:rPr lang="el-GR" baseline="-25000" dirty="0" smtClean="0">
                <a:solidFill>
                  <a:srgbClr val="DADADA">
                    <a:lumMod val="10000"/>
                  </a:srgbClr>
                </a:solidFill>
              </a:rPr>
              <a:t>θ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) ίση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με το άθροισμα των αρχικών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εντάσεων:                                                        </a:t>
            </a:r>
            <a:endParaRPr lang="el-GR" sz="800" dirty="0" smtClean="0">
              <a:solidFill>
                <a:srgbClr val="DADADA">
                  <a:lumMod val="10000"/>
                </a:srgbClr>
              </a:solidFill>
            </a:endParaRPr>
          </a:p>
          <a:p>
            <a:pPr marL="0" lvl="0" indent="0" algn="ctr">
              <a:lnSpc>
                <a:spcPct val="110000"/>
              </a:lnSpc>
              <a:spcBef>
                <a:spcPts val="1200"/>
              </a:spcBef>
              <a:buSzPct val="100000"/>
              <a:buNone/>
            </a:pPr>
            <a:r>
              <a:rPr lang="el-GR" sz="2800" b="1" dirty="0" smtClean="0">
                <a:solidFill>
                  <a:srgbClr val="DADADA">
                    <a:lumMod val="10000"/>
                  </a:srgbClr>
                </a:solidFill>
              </a:rPr>
              <a:t>Ι</a:t>
            </a:r>
            <a:r>
              <a:rPr lang="el-GR" sz="2800" b="1" baseline="-25000" dirty="0" smtClean="0">
                <a:solidFill>
                  <a:srgbClr val="DADADA">
                    <a:lumMod val="10000"/>
                  </a:srgbClr>
                </a:solidFill>
              </a:rPr>
              <a:t>θ </a:t>
            </a:r>
            <a:r>
              <a:rPr lang="el-GR" sz="2800" b="1" dirty="0">
                <a:solidFill>
                  <a:srgbClr val="DADADA">
                    <a:lumMod val="10000"/>
                  </a:srgbClr>
                </a:solidFill>
              </a:rPr>
              <a:t>= </a:t>
            </a:r>
            <a:r>
              <a:rPr lang="en-US" sz="2800" b="1" dirty="0">
                <a:solidFill>
                  <a:srgbClr val="DADADA">
                    <a:lumMod val="10000"/>
                  </a:srgbClr>
                </a:solidFill>
              </a:rPr>
              <a:t>I</a:t>
            </a:r>
            <a:r>
              <a:rPr lang="en-US" sz="2800" b="1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n-US" sz="2800" b="1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sz="2800" b="1" dirty="0">
                <a:solidFill>
                  <a:srgbClr val="DADADA">
                    <a:lumMod val="10000"/>
                  </a:srgbClr>
                </a:solidFill>
              </a:rPr>
              <a:t>+ Ι</a:t>
            </a:r>
            <a:r>
              <a:rPr lang="el-GR" sz="2800" b="1" baseline="-25000" dirty="0">
                <a:solidFill>
                  <a:srgbClr val="DADADA">
                    <a:lumMod val="10000"/>
                  </a:srgbClr>
                </a:solidFill>
              </a:rPr>
              <a:t>2 </a:t>
            </a:r>
            <a:endParaRPr lang="el-GR" sz="2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3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[4/15]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2050" name="Picture 2" descr="\\gus\opencourses\Α_ΜΑΘΗΜΑΤΑ\ΥΛΙΚΟ\ΣΕΥΠ\ΠΑΠΑΘΑΝΑΣΙΟΥ ΓΕΩΡΓΙΟΣ\ΗΛΕΚΤΡΟΘΕΡΑΠΕΙΑ - Θ\ΕΚΠΑΙΔΕΥΤΙΚΟ ΥΛΙΚΟ\ΕΠΕΞ\εικονες\4_1Γ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9" r="48233" b="19174"/>
          <a:stretch/>
        </p:blipFill>
        <p:spPr bwMode="auto">
          <a:xfrm>
            <a:off x="2519772" y="2132856"/>
            <a:ext cx="4104456" cy="395188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2237928" y="6221016"/>
            <a:ext cx="4724400" cy="3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5</a:t>
            </a:r>
            <a:r>
              <a:rPr lang="el-GR" baseline="-16000" dirty="0" smtClean="0"/>
              <a:t>/15]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6"/>
            <a:ext cx="8219256" cy="4582542"/>
          </a:xfrm>
        </p:spPr>
        <p:txBody>
          <a:bodyPr/>
          <a:lstStyle/>
          <a:p>
            <a:pPr lvl="0">
              <a:lnSpc>
                <a:spcPct val="112000"/>
              </a:lnSpc>
              <a:spcBef>
                <a:spcPts val="1200"/>
              </a:spcBef>
              <a:buSzPct val="100000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Τα αρχικά εναλλασσόμενα ημιτονοειδή ρεύματα (Ρ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 και 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 βρίσκονται «σε φάση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», έχουν όμως διαφορετική αρχική συχνότητα (ν</a:t>
            </a:r>
            <a:r>
              <a:rPr lang="en-US" baseline="-25000" dirty="0" smtClean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και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l-GR" baseline="-25000" dirty="0" smtClean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), η οποία κυμαίνεται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συνήθως στο φάσμα των μεσαίων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συχνοτήτων, μεταξύ των 2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.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000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έως 10.000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, ανάλογα με το σκοπό της θεραπείας (μυϊκός ή αισθητικός ερεθισμός).</a:t>
            </a:r>
          </a:p>
          <a:p>
            <a:pPr lvl="0">
              <a:lnSpc>
                <a:spcPct val="112000"/>
              </a:lnSpc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Συνήθως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, το ένα αρχικό ρεύμα (Ρ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έχει σταθερή συχνότητα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(έστω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n-US" baseline="-25000" dirty="0">
                <a:solidFill>
                  <a:srgbClr val="DADADA">
                    <a:lumMod val="10000"/>
                  </a:srgbClr>
                </a:solidFill>
              </a:rPr>
              <a:t>1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 = 4000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). Η συχνότητα του άλλου αρχικού ρεύματος (Ρ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) μπορεί να μεταβάλλεται κατά τη θεραπεία ± 150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, (δηλαδή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έστω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ν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=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400</a:t>
            </a:r>
            <a:r>
              <a:rPr lang="en-US" dirty="0" smtClean="0">
                <a:solidFill>
                  <a:srgbClr val="DADADA">
                    <a:lumMod val="10000"/>
                  </a:srgbClr>
                </a:solidFill>
              </a:rPr>
              <a:t>0Hz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έως ν</a:t>
            </a:r>
            <a:r>
              <a:rPr lang="el-GR" baseline="-25000" dirty="0">
                <a:solidFill>
                  <a:srgbClr val="DADADA">
                    <a:lumMod val="10000"/>
                  </a:srgbClr>
                </a:solidFill>
              </a:rPr>
              <a:t>2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= 4150</a:t>
            </a:r>
            <a:r>
              <a:rPr lang="en-US" dirty="0">
                <a:solidFill>
                  <a:srgbClr val="DADADA">
                    <a:lumMod val="10000"/>
                  </a:srgbClr>
                </a:solidFill>
              </a:rPr>
              <a:t>Hz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).</a:t>
            </a:r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9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Περιγραφή </a:t>
            </a:r>
            <a:r>
              <a:rPr lang="el-GR" baseline="-16000" dirty="0" smtClean="0"/>
              <a:t>[</a:t>
            </a:r>
            <a:r>
              <a:rPr lang="en-US" baseline="-16000" dirty="0" smtClean="0"/>
              <a:t>6</a:t>
            </a:r>
            <a:r>
              <a:rPr lang="el-GR" baseline="-16000" dirty="0" smtClean="0"/>
              <a:t>/15]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72816"/>
                <a:ext cx="8229600" cy="4582542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  <a:buSzPct val="100000"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Στην περιοχή συμβολής των δύο αρχικών ρευμάτων προκύπτει, με βάση τη φυσική των διακροτημάτων, ένα νέο «θεραπευτικό» εναλλασσόμενο ημιτονοειδές ρεύμα (Ρ</a:t>
                </a:r>
                <a:r>
                  <a:rPr lang="el-GR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θ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) με:</a:t>
                </a:r>
                <a:endParaRPr lang="en-US" dirty="0" smtClean="0">
                  <a:solidFill>
                    <a:srgbClr val="DADADA">
                      <a:lumMod val="10000"/>
                    </a:srgbClr>
                  </a:solidFill>
                </a:endParaRPr>
              </a:p>
              <a:p>
                <a:pPr marL="630238" indent="-273050">
                  <a:lnSpc>
                    <a:spcPct val="110000"/>
                  </a:lnSpc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Φέρουσα συχνότητα (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resultant carrying frequency) 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ίση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με το </a:t>
                </a:r>
                <a:r>
                  <a:rPr lang="en-US" dirty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ήμισυ του αθροίσματος </a:t>
                </a:r>
                <a:r>
                  <a:rPr lang="el-GR" dirty="0">
                    <a:solidFill>
                      <a:srgbClr val="DADADA">
                        <a:lumMod val="10000"/>
                      </a:srgbClr>
                    </a:solidFill>
                  </a:rPr>
                  <a:t>των αρχικών εντάσεων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: </a:t>
                </a:r>
              </a:p>
              <a:p>
                <a:pPr marL="357188" lvl="0" indent="0" algn="ctr">
                  <a:lnSpc>
                    <a:spcPct val="110000"/>
                  </a:lnSpc>
                  <a:spcBef>
                    <a:spcPts val="1200"/>
                  </a:spcBef>
                  <a:buSzPct val="100000"/>
                  <a:buNone/>
                </a:pPr>
                <a:r>
                  <a:rPr lang="el-GR" sz="2400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φέρουσα συχνότητα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1" i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𝛎</m:t>
                        </m:r>
                        <m:r>
                          <a:rPr lang="el-GR" sz="2400" b="1" i="0" baseline="-2500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l-GR" sz="2400" b="1" i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l-GR" sz="2400" b="1" i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𝛎</m:t>
                        </m:r>
                        <m:r>
                          <a:rPr lang="el-GR" sz="2400" b="1" i="0" baseline="-2500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GB" sz="2400" b="1" i="0" smtClean="0">
                            <a:solidFill>
                              <a:srgbClr val="DADADA">
                                <a:lumMod val="10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sz="2400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</a:p>
              <a:p>
                <a:pPr marL="625475" lvl="0" indent="-268288">
                  <a:lnSpc>
                    <a:spcPct val="110000"/>
                  </a:lnSpc>
                  <a:spcBef>
                    <a:spcPts val="1200"/>
                  </a:spcBef>
                  <a:buSzPct val="100000"/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Θεραπευτική συχνότητα (ν</a:t>
                </a:r>
                <a:r>
                  <a:rPr lang="el-GR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θ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, συχνότητα μεταβολής του ύψους της έντασης του διακροτήματος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, </a:t>
                </a:r>
                <a:r>
                  <a:rPr lang="en-US" dirty="0">
                    <a:solidFill>
                      <a:srgbClr val="DADADA">
                        <a:lumMod val="10000"/>
                      </a:srgbClr>
                    </a:solidFill>
                  </a:rPr>
                  <a:t>amplitude treatment </a:t>
                </a:r>
                <a:r>
                  <a:rPr lang="en-US" dirty="0" smtClean="0">
                    <a:solidFill>
                      <a:srgbClr val="DADADA">
                        <a:lumMod val="10000"/>
                      </a:srgbClr>
                    </a:solidFill>
                  </a:rPr>
                  <a:t>frequency</a:t>
                </a:r>
                <a:r>
                  <a:rPr lang="el-GR" dirty="0" smtClean="0">
                    <a:solidFill>
                      <a:srgbClr val="DADADA">
                        <a:lumMod val="10000"/>
                      </a:srgbClr>
                    </a:solidFill>
                  </a:rPr>
                  <a:t>):</a:t>
                </a:r>
              </a:p>
              <a:p>
                <a:pPr marL="357187" lvl="0" indent="0" algn="ctr">
                  <a:lnSpc>
                    <a:spcPct val="110000"/>
                  </a:lnSpc>
                  <a:spcBef>
                    <a:spcPts val="600"/>
                  </a:spcBef>
                  <a:buSzPct val="100000"/>
                  <a:buNone/>
                </a:pPr>
                <a:r>
                  <a:rPr lang="el-GR" sz="2400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ν</a:t>
                </a:r>
                <a:r>
                  <a:rPr lang="el-GR" sz="2400" b="1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θ</a:t>
                </a:r>
                <a:r>
                  <a:rPr lang="el-GR" sz="2400" b="1" dirty="0" smtClean="0">
                    <a:solidFill>
                      <a:srgbClr val="DADADA">
                        <a:lumMod val="10000"/>
                      </a:srgbClr>
                    </a:solidFill>
                  </a:rPr>
                  <a:t> </a:t>
                </a:r>
                <a:r>
                  <a:rPr lang="el-GR" sz="2400" b="1" dirty="0">
                    <a:solidFill>
                      <a:srgbClr val="DADADA">
                        <a:lumMod val="10000"/>
                      </a:srgbClr>
                    </a:solidFill>
                  </a:rPr>
                  <a:t>= ν</a:t>
                </a:r>
                <a:r>
                  <a:rPr lang="el-GR" sz="2400" b="1" baseline="-25000" dirty="0">
                    <a:solidFill>
                      <a:srgbClr val="DADADA">
                        <a:lumMod val="10000"/>
                      </a:srgbClr>
                    </a:solidFill>
                  </a:rPr>
                  <a:t>2 </a:t>
                </a:r>
                <a:r>
                  <a:rPr lang="el-GR" sz="2400" b="1" dirty="0">
                    <a:solidFill>
                      <a:srgbClr val="DADADA">
                        <a:lumMod val="10000"/>
                      </a:srgbClr>
                    </a:solidFill>
                  </a:rPr>
                  <a:t>- ν</a:t>
                </a:r>
                <a:r>
                  <a:rPr lang="en-US" sz="2400" b="1" baseline="-25000" dirty="0" smtClean="0">
                    <a:solidFill>
                      <a:srgbClr val="DADADA">
                        <a:lumMod val="10000"/>
                      </a:srgbClr>
                    </a:solidFill>
                  </a:rPr>
                  <a:t>1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72816"/>
                <a:ext cx="8229600" cy="4582542"/>
              </a:xfrm>
              <a:blipFill rotWithShape="1">
                <a:blip r:embed="rId3"/>
                <a:stretch>
                  <a:fillRect l="-741" t="-532" r="-519" b="-1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0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_GP_HL1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o-opistho_simeiomata">
  <a:themeElements>
    <a:clrScheme name="Προσαρμοσμένο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2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template_GP_HL1</Template>
  <TotalTime>1059</TotalTime>
  <Words>3552</Words>
  <Application>Microsoft Office PowerPoint</Application>
  <PresentationFormat>Προβολή στην οθόνη (4:3)</PresentationFormat>
  <Paragraphs>312</Paragraphs>
  <Slides>46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46</vt:i4>
      </vt:variant>
    </vt:vector>
  </HeadingPairs>
  <TitlesOfParts>
    <vt:vector size="50" baseType="lpstr">
      <vt:lpstr>template_GP_HL1</vt:lpstr>
      <vt:lpstr>exo-opistho_simeiomata</vt:lpstr>
      <vt:lpstr>OC_template_updated</vt:lpstr>
      <vt:lpstr>1_exo-opistho_simeiomata</vt:lpstr>
      <vt:lpstr>Ηλεκτροθεραπεία (Θ) </vt:lpstr>
      <vt:lpstr>Θεματική Ενότητα 7</vt:lpstr>
      <vt:lpstr>Ρεύματα Συμβολής Περιγραφή</vt:lpstr>
      <vt:lpstr>Περιγραφή [1/15]</vt:lpstr>
      <vt:lpstr>Περιγραφή [2/15]</vt:lpstr>
      <vt:lpstr>Περιγραφή [3/15]</vt:lpstr>
      <vt:lpstr>Περιγραφή [4/15]</vt:lpstr>
      <vt:lpstr>Περιγραφή [5/15]</vt:lpstr>
      <vt:lpstr>Περιγραφή [6/15]</vt:lpstr>
      <vt:lpstr>Περιγραφή [7/15]</vt:lpstr>
      <vt:lpstr>Περιγραφή [8/15]</vt:lpstr>
      <vt:lpstr>Περιγραφή [9/15]</vt:lpstr>
      <vt:lpstr>Περιγραφή [10/15]</vt:lpstr>
      <vt:lpstr>Περιγραφή [11/15]</vt:lpstr>
      <vt:lpstr>Περιγραφή [12/15]</vt:lpstr>
      <vt:lpstr>Περιγραφή [13/15]</vt:lpstr>
      <vt:lpstr>Περιγραφή [14/15]</vt:lpstr>
      <vt:lpstr>Περιγραφή [15/15]</vt:lpstr>
      <vt:lpstr>Πλεονεκτήματα Εφαρμογής  των Ρευμάτων Συμβολής [1/5]</vt:lpstr>
      <vt:lpstr>Πλεονεκτήματα Εφαρμογής  των Ρευμάτων Συμβολής [2/5]</vt:lpstr>
      <vt:lpstr>Πλεονεκτήματα Εφαρμογής  των Ρευμάτων Συμβολής [3/5]</vt:lpstr>
      <vt:lpstr>Πλεονεκτήματα Εφαρμογής  των Ρευμάτων Συμβολής [4/5]</vt:lpstr>
      <vt:lpstr>Πλεονεκτήματα Εφαρμογής  των Ρευμάτων Συμβολής [5/5]</vt:lpstr>
      <vt:lpstr>Παράμετροι Ερεθισμού [1/8]</vt:lpstr>
      <vt:lpstr>Παράμετροι Ερεθισμού [2/8]</vt:lpstr>
      <vt:lpstr>Παράμετροι Ερεθισμού [3/8]</vt:lpstr>
      <vt:lpstr>Παράμετροι Ερεθισμού [4/8]</vt:lpstr>
      <vt:lpstr>Παράμετροι Ερεθισμού [5/8]</vt:lpstr>
      <vt:lpstr>Παράμετροι Ερεθισμού [6/8]</vt:lpstr>
      <vt:lpstr>Παράμετροι Ερεθισμού [7/8]</vt:lpstr>
      <vt:lpstr>Παράμετροι Ερεθισμού [8/8]</vt:lpstr>
      <vt:lpstr>Ενδείξεις - Αποτελέσματα  Εφαρμογής [1/4]</vt:lpstr>
      <vt:lpstr>Ενδείξεις - Αποτελέσματα  Εφαρμογής [2/4]</vt:lpstr>
      <vt:lpstr>Ενδείξεις - Αποτελέσματα  Εφαρμογής [3/4]</vt:lpstr>
      <vt:lpstr>Ενδείξεις - Αποτελέσματα  Εφαρμογής [4/4]</vt:lpstr>
      <vt:lpstr>Αντενδείξεις</vt:lpstr>
      <vt:lpstr>Προτεινόμενη Βιβλιογραφία [1/2]</vt:lpstr>
      <vt:lpstr>Προτεινόμενη Βιβλιογραφία [2/2]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Ηλεκτροθεραπεία</dc:title>
  <dc:creator>opencourses@teiath.gr</dc:creator>
  <cp:lastModifiedBy>fkaram2</cp:lastModifiedBy>
  <cp:revision>121</cp:revision>
  <dcterms:created xsi:type="dcterms:W3CDTF">2014-04-01T14:50:08Z</dcterms:created>
  <dcterms:modified xsi:type="dcterms:W3CDTF">2015-05-20T08:21:58Z</dcterms:modified>
</cp:coreProperties>
</file>