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57" r:id="rId14"/>
    <p:sldId id="262" r:id="rId15"/>
    <p:sldId id="264" r:id="rId16"/>
    <p:sldId id="278" r:id="rId17"/>
    <p:sldId id="279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035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71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652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87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1717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914400" indent="-55403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User:Piemmea&amp;action=edit&amp;redlink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deed.e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proteomics.uwosh.edu/protein%20separation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Vinocur" TargetMode="External"/><Relationship Id="rId4" Type="http://schemas.openxmlformats.org/officeDocument/2006/relationships/hyperlink" Target="http://commons.wikimedia.org/wiki/File:Gel_electrophoresis_apparatus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evegallik.org/cellbiologyolm_gelelectrophoresi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evegallik.org/cellbiologyolm_gelelectrophoresi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noProof="0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5202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Εργαστηριακή άσκηση 11:</a:t>
            </a:r>
            <a:r>
              <a:rPr lang="el-GR" sz="2600" dirty="0"/>
              <a:t> Ηλεκτροφόρηση </a:t>
            </a:r>
            <a:r>
              <a:rPr lang="el-GR" sz="2600" dirty="0" err="1"/>
              <a:t>GHOSTs</a:t>
            </a:r>
            <a:r>
              <a:rPr lang="el-GR" sz="2600" dirty="0"/>
              <a:t> σε πήκτωμα </a:t>
            </a:r>
            <a:r>
              <a:rPr lang="el-GR" sz="2600" dirty="0" err="1"/>
              <a:t>ακρυλαμίδης</a:t>
            </a:r>
            <a:r>
              <a:rPr lang="el-GR" sz="2600" dirty="0"/>
              <a:t> – Χρώση - </a:t>
            </a:r>
            <a:r>
              <a:rPr lang="el-GR" sz="2600" dirty="0" err="1"/>
              <a:t>Πυκνομέτρηση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Αναστάσιος Κριεμπάρδης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Χρώση πηκτωμάτων ηλεκτροφόρησης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Coomassie</a:t>
            </a:r>
            <a:r>
              <a:rPr lang="en-US" dirty="0"/>
              <a:t> Blue (</a:t>
            </a:r>
            <a:r>
              <a:rPr lang="en-US" dirty="0" err="1"/>
              <a:t>δμ</a:t>
            </a:r>
            <a:r>
              <a:rPr lang="en-US" dirty="0"/>
              <a:t>.  0.05% </a:t>
            </a:r>
            <a:r>
              <a:rPr lang="en-US" dirty="0" err="1"/>
              <a:t>Coomassie</a:t>
            </a:r>
            <a:r>
              <a:rPr lang="en-US" dirty="0"/>
              <a:t> blue in Acetic acid)</a:t>
            </a:r>
          </a:p>
          <a:p>
            <a:pPr lvl="1"/>
            <a:r>
              <a:rPr lang="el-GR" dirty="0"/>
              <a:t>Η χρωστική δεσμεύεται σε </a:t>
            </a:r>
            <a:r>
              <a:rPr lang="el-GR" dirty="0" smtClean="0"/>
              <a:t>πρωτεΐνες.</a:t>
            </a:r>
            <a:endParaRPr lang="el-GR" dirty="0"/>
          </a:p>
          <a:p>
            <a:pPr lvl="1"/>
            <a:r>
              <a:rPr lang="el-GR" dirty="0"/>
              <a:t>Πρότυπο </a:t>
            </a:r>
            <a:r>
              <a:rPr lang="el-GR" dirty="0" err="1" smtClean="0"/>
              <a:t>ζώνωσης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/>
              <a:t>Αποχρωματισμός με 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COOH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5" name="Picture 2" descr="File:SDS-PAGE Coomasie stai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63654"/>
            <a:ext cx="3371528" cy="24401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5177644" y="6068886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</a:rPr>
              <a:t>SDS-PAGE </a:t>
            </a:r>
            <a:r>
              <a:rPr lang="en-US" sz="1200" dirty="0" err="1">
                <a:latin typeface="+mn-lt"/>
              </a:rPr>
              <a:t>Coomasie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stained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3" tooltip="User:Piemmea (page does not exist)"/>
              </a:rPr>
              <a:t>Piemmea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4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68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Σάρωση, </a:t>
            </a:r>
            <a:r>
              <a:rPr lang="el-GR" dirty="0" err="1" smtClean="0"/>
              <a:t>πυκνομέτρηση</a:t>
            </a:r>
            <a:r>
              <a:rPr lang="el-GR" dirty="0" smtClean="0"/>
              <a:t> και ποσοτική ανάλυση πηκτωμάτων ηλεκτροφόρησης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7283152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l-GR" sz="2200" b="1" dirty="0"/>
              <a:t>Λογισμικά ανάλυσης </a:t>
            </a:r>
            <a:r>
              <a:rPr lang="el-GR" sz="2200" b="1" dirty="0" err="1"/>
              <a:t>ηλεκτροφορημάτων</a:t>
            </a:r>
            <a:endParaRPr lang="el-GR" sz="2200" b="1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sz="2200" dirty="0"/>
              <a:t>Ποσοτική συγκριτική μέτρηση πυκνότητας </a:t>
            </a:r>
            <a:r>
              <a:rPr lang="el-GR" sz="2200" dirty="0" smtClean="0"/>
              <a:t>ζωνών.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sz="2200" dirty="0"/>
              <a:t>Πυκνομετρική σάρωση κατά μήκος επιθυμητής διαδρομής στο </a:t>
            </a:r>
            <a:r>
              <a:rPr lang="el-GR" sz="2200" dirty="0" smtClean="0"/>
              <a:t>πήκτωμα.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sz="2200" dirty="0"/>
              <a:t>2 είδη πληροφορίας: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sz="2200" dirty="0"/>
              <a:t>Η απόσταση Χ κατά μήκος της γραμμής σάρωσης (0-255</a:t>
            </a:r>
            <a:r>
              <a:rPr lang="el-GR" sz="2200" dirty="0" smtClean="0"/>
              <a:t>).</a:t>
            </a:r>
            <a:endParaRPr lang="el-GR" sz="2200" dirty="0"/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sz="2200" dirty="0"/>
              <a:t>Η ένταση (φωτεινότητα) κάθε </a:t>
            </a:r>
            <a:r>
              <a:rPr lang="el-GR" sz="2200" dirty="0" smtClean="0"/>
              <a:t>σημείου.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52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 2014.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</a:t>
            </a:r>
            <a:r>
              <a:rPr lang="el-GR" sz="2000" dirty="0"/>
              <a:t>. «Αιματολογία ΙΙ </a:t>
            </a:r>
            <a:r>
              <a:rPr lang="en-US" sz="2000"/>
              <a:t>(E)</a:t>
            </a:r>
            <a:r>
              <a:rPr lang="el-GR" sz="2000" smtClean="0"/>
              <a:t>. </a:t>
            </a:r>
            <a:r>
              <a:rPr lang="el-GR" sz="2000" dirty="0"/>
              <a:t>Εργαστηριακή άσκηση </a:t>
            </a:r>
            <a:r>
              <a:rPr lang="el-GR" sz="2000" dirty="0" smtClean="0"/>
              <a:t>11</a:t>
            </a:r>
            <a:r>
              <a:rPr lang="en-US" sz="2000" dirty="0" smtClean="0"/>
              <a:t>:</a:t>
            </a:r>
            <a:r>
              <a:rPr lang="el-GR" sz="2000" dirty="0"/>
              <a:t> Ηλεκτροφόρηση </a:t>
            </a:r>
            <a:r>
              <a:rPr lang="el-GR" sz="2000" dirty="0" err="1"/>
              <a:t>GHOSTs</a:t>
            </a:r>
            <a:r>
              <a:rPr lang="el-GR" sz="2000" dirty="0"/>
              <a:t> σε πήκτωμα </a:t>
            </a:r>
            <a:r>
              <a:rPr lang="el-GR" sz="2000" dirty="0" err="1"/>
              <a:t>ακρυλαμίδης</a:t>
            </a:r>
            <a:r>
              <a:rPr lang="el-GR" sz="2000" dirty="0"/>
              <a:t> – Χρώση - </a:t>
            </a:r>
            <a:r>
              <a:rPr lang="el-GR" sz="2000" dirty="0" err="1"/>
              <a:t>Πυκνομέτρηση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Εξαρτήματα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Picture 4" descr="mini_protean_3_s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1111" y="1844824"/>
            <a:ext cx="4680520" cy="3798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File:Gel electrophoresis apparat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b="62581"/>
          <a:stretch/>
        </p:blipFill>
        <p:spPr bwMode="auto">
          <a:xfrm>
            <a:off x="258451" y="2780928"/>
            <a:ext cx="3618125" cy="20001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52527" y="4965138"/>
            <a:ext cx="3696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Gel electrophoresis </a:t>
            </a:r>
            <a:r>
              <a:rPr lang="en-US" sz="1200" dirty="0" smtClean="0">
                <a:latin typeface="+mn-lt"/>
                <a:hlinkClick r:id="rId4"/>
              </a:rPr>
              <a:t>apparatus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JVinocur"/>
              </a:rPr>
              <a:t>JVinocur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975451" y="5733256"/>
            <a:ext cx="3131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proteomics.uwosh.edu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51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Επίπεδη </a:t>
            </a:r>
            <a:r>
              <a:rPr lang="el-GR" dirty="0" err="1"/>
              <a:t>ηλεκτροφόρηση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επίπεδη </a:t>
            </a:r>
            <a:r>
              <a:rPr lang="el-GR" dirty="0" err="1"/>
              <a:t>ηλεκτροφόρηση</a:t>
            </a:r>
            <a:r>
              <a:rPr lang="el-GR" dirty="0"/>
              <a:t> έχει το πλεονέκτημα ότι όλα τα δείγματα διαχωρίζονται στο ίδιο πήκτωμα, συνεπώς στις ίδιες συνθήκες συγκέντρωσης πηκτώματος,  θερμοκρασίας κλπ κι έτσι είναι περισσότερο αξιόπιστη η ποιοτική και ποσοτική σύγκριση των ζωνών μεταξύ τους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Πήκτωμα (</a:t>
            </a:r>
            <a:r>
              <a:rPr lang="en-US" dirty="0" smtClean="0"/>
              <a:t>Gel)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/>
          <a:lstStyle/>
          <a:p>
            <a:r>
              <a:rPr lang="el-GR" dirty="0"/>
              <a:t>Μέσο ηλεκτροφόρησης: πήκτωμα </a:t>
            </a:r>
            <a:r>
              <a:rPr lang="el-GR" dirty="0" err="1" smtClean="0"/>
              <a:t>πολυακρυλαμίδης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" name="Picture 15" descr="polyacryl-gel"/>
          <p:cNvPicPr>
            <a:picLocks noChangeAspect="1" noChangeArrowheads="1"/>
          </p:cNvPicPr>
          <p:nvPr/>
        </p:nvPicPr>
        <p:blipFill>
          <a:blip r:embed="rId3">
            <a:lum contrast="48000"/>
          </a:blip>
          <a:srcRect b="3772"/>
          <a:stretch>
            <a:fillRect/>
          </a:stretch>
        </p:blipFill>
        <p:spPr bwMode="auto">
          <a:xfrm>
            <a:off x="1691680" y="1772816"/>
            <a:ext cx="5760640" cy="461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Ορθογώνιο 6"/>
          <p:cNvSpPr/>
          <p:nvPr/>
        </p:nvSpPr>
        <p:spPr>
          <a:xfrm>
            <a:off x="467544" y="6293351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latin typeface="+mn-lt"/>
              </a:rPr>
              <a:t>Μέγεθος πόρων (%Τ </a:t>
            </a:r>
            <a:r>
              <a:rPr lang="el-GR" sz="2000" dirty="0" err="1">
                <a:latin typeface="+mn-lt"/>
              </a:rPr>
              <a:t>acrylamide</a:t>
            </a:r>
            <a:r>
              <a:rPr lang="el-GR" sz="2000" dirty="0">
                <a:latin typeface="+mn-lt"/>
              </a:rPr>
              <a:t>, %C </a:t>
            </a:r>
            <a:r>
              <a:rPr lang="el-GR" sz="2000" dirty="0" err="1">
                <a:latin typeface="+mn-lt"/>
              </a:rPr>
              <a:t>bis</a:t>
            </a:r>
            <a:r>
              <a:rPr lang="el-GR" sz="2000" dirty="0">
                <a:latin typeface="+mn-lt"/>
              </a:rPr>
              <a:t>/</a:t>
            </a:r>
            <a:r>
              <a:rPr lang="el-GR" sz="2000" dirty="0" err="1">
                <a:latin typeface="+mn-lt"/>
              </a:rPr>
              <a:t>mono</a:t>
            </a:r>
            <a:r>
              <a:rPr lang="el-GR" sz="2000" dirty="0">
                <a:latin typeface="+mn-lt"/>
              </a:rPr>
              <a:t>)-Ταχύτητα πολυμερισμού</a:t>
            </a:r>
          </a:p>
        </p:txBody>
      </p:sp>
    </p:spTree>
    <p:extLst>
      <p:ext uri="{BB962C8B-B14F-4D97-AF65-F5344CB8AC3E}">
        <p14:creationId xmlns:p14="http://schemas.microsoft.com/office/powerpoint/2010/main" val="1154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Αποδιατακτικ</a:t>
            </a:r>
            <a:r>
              <a:rPr lang="el-GR" dirty="0" err="1"/>
              <a:t>ή</a:t>
            </a:r>
            <a:r>
              <a:rPr lang="el-GR" dirty="0" smtClean="0"/>
              <a:t> Ηλεκτροφόρηση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74639" y="1390586"/>
            <a:ext cx="1470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n-lt"/>
              </a:rPr>
              <a:t>Before SDS</a:t>
            </a:r>
            <a:endParaRPr lang="el-GR" sz="2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639" y="4889179"/>
            <a:ext cx="12920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n-lt"/>
              </a:rPr>
              <a:t>After SDS</a:t>
            </a:r>
            <a:endParaRPr lang="el-GR" sz="2200" b="1" dirty="0">
              <a:latin typeface="+mn-lt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654865" y="5425173"/>
            <a:ext cx="3141619" cy="754012"/>
            <a:chOff x="1278038" y="4973106"/>
            <a:chExt cx="3141619" cy="754012"/>
          </a:xfrm>
        </p:grpSpPr>
        <p:sp>
          <p:nvSpPr>
            <p:cNvPr id="8" name="Ελεύθερη σχεδίαση 7"/>
            <p:cNvSpPr/>
            <p:nvPr/>
          </p:nvSpPr>
          <p:spPr>
            <a:xfrm>
              <a:off x="1318968" y="5275877"/>
              <a:ext cx="2965876" cy="209245"/>
            </a:xfrm>
            <a:custGeom>
              <a:avLst/>
              <a:gdLst>
                <a:gd name="connsiteX0" fmla="*/ 0 w 1993392"/>
                <a:gd name="connsiteY0" fmla="*/ 100661 h 137237"/>
                <a:gd name="connsiteX1" fmla="*/ 292608 w 1993392"/>
                <a:gd name="connsiteY1" fmla="*/ 36653 h 137237"/>
                <a:gd name="connsiteX2" fmla="*/ 566928 w 1993392"/>
                <a:gd name="connsiteY2" fmla="*/ 77 h 137237"/>
                <a:gd name="connsiteX3" fmla="*/ 832104 w 1993392"/>
                <a:gd name="connsiteY3" fmla="*/ 45797 h 137237"/>
                <a:gd name="connsiteX4" fmla="*/ 1124712 w 1993392"/>
                <a:gd name="connsiteY4" fmla="*/ 100661 h 137237"/>
                <a:gd name="connsiteX5" fmla="*/ 1389888 w 1993392"/>
                <a:gd name="connsiteY5" fmla="*/ 137237 h 137237"/>
                <a:gd name="connsiteX6" fmla="*/ 1764792 w 1993392"/>
                <a:gd name="connsiteY6" fmla="*/ 100661 h 137237"/>
                <a:gd name="connsiteX7" fmla="*/ 1993392 w 1993392"/>
                <a:gd name="connsiteY7" fmla="*/ 54941 h 13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3392" h="137237">
                  <a:moveTo>
                    <a:pt x="0" y="100661"/>
                  </a:moveTo>
                  <a:cubicBezTo>
                    <a:pt x="99060" y="77039"/>
                    <a:pt x="198120" y="53417"/>
                    <a:pt x="292608" y="36653"/>
                  </a:cubicBezTo>
                  <a:cubicBezTo>
                    <a:pt x="387096" y="19889"/>
                    <a:pt x="477012" y="-1447"/>
                    <a:pt x="566928" y="77"/>
                  </a:cubicBezTo>
                  <a:cubicBezTo>
                    <a:pt x="656844" y="1601"/>
                    <a:pt x="832104" y="45797"/>
                    <a:pt x="832104" y="45797"/>
                  </a:cubicBezTo>
                  <a:cubicBezTo>
                    <a:pt x="925068" y="62561"/>
                    <a:pt x="1031748" y="85421"/>
                    <a:pt x="1124712" y="100661"/>
                  </a:cubicBezTo>
                  <a:cubicBezTo>
                    <a:pt x="1217676" y="115901"/>
                    <a:pt x="1283208" y="137237"/>
                    <a:pt x="1389888" y="137237"/>
                  </a:cubicBezTo>
                  <a:cubicBezTo>
                    <a:pt x="1496568" y="137237"/>
                    <a:pt x="1664208" y="114377"/>
                    <a:pt x="1764792" y="100661"/>
                  </a:cubicBezTo>
                  <a:cubicBezTo>
                    <a:pt x="1865376" y="86945"/>
                    <a:pt x="1929384" y="70943"/>
                    <a:pt x="1993392" y="5494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5266" y="5013176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03910" y="5022468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1460" y="4973106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65954" y="5129123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4415" y="5213231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7744" y="5189130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52714" y="5180444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17901" y="508557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8038" y="527587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78038" y="5114075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50031" y="5200866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92436" y="5157192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22445" y="5157192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87632" y="5327008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19" y="5189130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96321" y="531203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23666" y="5167473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54923" y="5285632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18198" y="5085184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2427" y="5111982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92801" y="52850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</p:grpSp>
      <p:grpSp>
        <p:nvGrpSpPr>
          <p:cNvPr id="30" name="Ομάδα 29"/>
          <p:cNvGrpSpPr/>
          <p:nvPr/>
        </p:nvGrpSpPr>
        <p:grpSpPr>
          <a:xfrm>
            <a:off x="165239" y="1878004"/>
            <a:ext cx="4804537" cy="2860701"/>
            <a:chOff x="1058038" y="1265733"/>
            <a:chExt cx="4804537" cy="2860701"/>
          </a:xfrm>
        </p:grpSpPr>
        <p:sp>
          <p:nvSpPr>
            <p:cNvPr id="31" name="Ελεύθερη σχεδίαση 30"/>
            <p:cNvSpPr/>
            <p:nvPr/>
          </p:nvSpPr>
          <p:spPr>
            <a:xfrm>
              <a:off x="1343814" y="1746504"/>
              <a:ext cx="2004050" cy="2042536"/>
            </a:xfrm>
            <a:custGeom>
              <a:avLst/>
              <a:gdLst>
                <a:gd name="connsiteX0" fmla="*/ 64362 w 865270"/>
                <a:gd name="connsiteY0" fmla="*/ 0 h 998539"/>
                <a:gd name="connsiteX1" fmla="*/ 201522 w 865270"/>
                <a:gd name="connsiteY1" fmla="*/ 64008 h 998539"/>
                <a:gd name="connsiteX2" fmla="*/ 265530 w 865270"/>
                <a:gd name="connsiteY2" fmla="*/ 164592 h 998539"/>
                <a:gd name="connsiteX3" fmla="*/ 210666 w 865270"/>
                <a:gd name="connsiteY3" fmla="*/ 246888 h 998539"/>
                <a:gd name="connsiteX4" fmla="*/ 27786 w 865270"/>
                <a:gd name="connsiteY4" fmla="*/ 338328 h 998539"/>
                <a:gd name="connsiteX5" fmla="*/ 18642 w 865270"/>
                <a:gd name="connsiteY5" fmla="*/ 539496 h 998539"/>
                <a:gd name="connsiteX6" fmla="*/ 201522 w 865270"/>
                <a:gd name="connsiteY6" fmla="*/ 612648 h 998539"/>
                <a:gd name="connsiteX7" fmla="*/ 356970 w 865270"/>
                <a:gd name="connsiteY7" fmla="*/ 557784 h 998539"/>
                <a:gd name="connsiteX8" fmla="*/ 338682 w 865270"/>
                <a:gd name="connsiteY8" fmla="*/ 365760 h 998539"/>
                <a:gd name="connsiteX9" fmla="*/ 402690 w 865270"/>
                <a:gd name="connsiteY9" fmla="*/ 210312 h 998539"/>
                <a:gd name="connsiteX10" fmla="*/ 585570 w 865270"/>
                <a:gd name="connsiteY10" fmla="*/ 237744 h 998539"/>
                <a:gd name="connsiteX11" fmla="*/ 613002 w 865270"/>
                <a:gd name="connsiteY11" fmla="*/ 484632 h 998539"/>
                <a:gd name="connsiteX12" fmla="*/ 475842 w 865270"/>
                <a:gd name="connsiteY12" fmla="*/ 658368 h 998539"/>
                <a:gd name="connsiteX13" fmla="*/ 402690 w 865270"/>
                <a:gd name="connsiteY13" fmla="*/ 758952 h 998539"/>
                <a:gd name="connsiteX14" fmla="*/ 375258 w 865270"/>
                <a:gd name="connsiteY14" fmla="*/ 886968 h 998539"/>
                <a:gd name="connsiteX15" fmla="*/ 503274 w 865270"/>
                <a:gd name="connsiteY15" fmla="*/ 996696 h 998539"/>
                <a:gd name="connsiteX16" fmla="*/ 695298 w 865270"/>
                <a:gd name="connsiteY16" fmla="*/ 941832 h 998539"/>
                <a:gd name="connsiteX17" fmla="*/ 832458 w 865270"/>
                <a:gd name="connsiteY17" fmla="*/ 768096 h 998539"/>
                <a:gd name="connsiteX18" fmla="*/ 859890 w 865270"/>
                <a:gd name="connsiteY18" fmla="*/ 621792 h 998539"/>
                <a:gd name="connsiteX19" fmla="*/ 750162 w 865270"/>
                <a:gd name="connsiteY19" fmla="*/ 521208 h 998539"/>
                <a:gd name="connsiteX20" fmla="*/ 704442 w 865270"/>
                <a:gd name="connsiteY20" fmla="*/ 438912 h 998539"/>
                <a:gd name="connsiteX21" fmla="*/ 832458 w 865270"/>
                <a:gd name="connsiteY21" fmla="*/ 292608 h 9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5270" h="998539">
                  <a:moveTo>
                    <a:pt x="64362" y="0"/>
                  </a:moveTo>
                  <a:cubicBezTo>
                    <a:pt x="116178" y="18288"/>
                    <a:pt x="167994" y="36576"/>
                    <a:pt x="201522" y="64008"/>
                  </a:cubicBezTo>
                  <a:cubicBezTo>
                    <a:pt x="235050" y="91440"/>
                    <a:pt x="264006" y="134112"/>
                    <a:pt x="265530" y="164592"/>
                  </a:cubicBezTo>
                  <a:cubicBezTo>
                    <a:pt x="267054" y="195072"/>
                    <a:pt x="250290" y="217932"/>
                    <a:pt x="210666" y="246888"/>
                  </a:cubicBezTo>
                  <a:cubicBezTo>
                    <a:pt x="171042" y="275844"/>
                    <a:pt x="59790" y="289560"/>
                    <a:pt x="27786" y="338328"/>
                  </a:cubicBezTo>
                  <a:cubicBezTo>
                    <a:pt x="-4218" y="387096"/>
                    <a:pt x="-10314" y="493776"/>
                    <a:pt x="18642" y="539496"/>
                  </a:cubicBezTo>
                  <a:cubicBezTo>
                    <a:pt x="47598" y="585216"/>
                    <a:pt x="145134" y="609600"/>
                    <a:pt x="201522" y="612648"/>
                  </a:cubicBezTo>
                  <a:cubicBezTo>
                    <a:pt x="257910" y="615696"/>
                    <a:pt x="334110" y="598932"/>
                    <a:pt x="356970" y="557784"/>
                  </a:cubicBezTo>
                  <a:cubicBezTo>
                    <a:pt x="379830" y="516636"/>
                    <a:pt x="331062" y="423672"/>
                    <a:pt x="338682" y="365760"/>
                  </a:cubicBezTo>
                  <a:cubicBezTo>
                    <a:pt x="346302" y="307848"/>
                    <a:pt x="361542" y="231648"/>
                    <a:pt x="402690" y="210312"/>
                  </a:cubicBezTo>
                  <a:cubicBezTo>
                    <a:pt x="443838" y="188976"/>
                    <a:pt x="550518" y="192024"/>
                    <a:pt x="585570" y="237744"/>
                  </a:cubicBezTo>
                  <a:cubicBezTo>
                    <a:pt x="620622" y="283464"/>
                    <a:pt x="631290" y="414528"/>
                    <a:pt x="613002" y="484632"/>
                  </a:cubicBezTo>
                  <a:cubicBezTo>
                    <a:pt x="594714" y="554736"/>
                    <a:pt x="510894" y="612648"/>
                    <a:pt x="475842" y="658368"/>
                  </a:cubicBezTo>
                  <a:cubicBezTo>
                    <a:pt x="440790" y="704088"/>
                    <a:pt x="419454" y="720852"/>
                    <a:pt x="402690" y="758952"/>
                  </a:cubicBezTo>
                  <a:cubicBezTo>
                    <a:pt x="385926" y="797052"/>
                    <a:pt x="358494" y="847344"/>
                    <a:pt x="375258" y="886968"/>
                  </a:cubicBezTo>
                  <a:cubicBezTo>
                    <a:pt x="392022" y="926592"/>
                    <a:pt x="449934" y="987552"/>
                    <a:pt x="503274" y="996696"/>
                  </a:cubicBezTo>
                  <a:cubicBezTo>
                    <a:pt x="556614" y="1005840"/>
                    <a:pt x="640434" y="979932"/>
                    <a:pt x="695298" y="941832"/>
                  </a:cubicBezTo>
                  <a:cubicBezTo>
                    <a:pt x="750162" y="903732"/>
                    <a:pt x="805026" y="821436"/>
                    <a:pt x="832458" y="768096"/>
                  </a:cubicBezTo>
                  <a:cubicBezTo>
                    <a:pt x="859890" y="714756"/>
                    <a:pt x="873606" y="662940"/>
                    <a:pt x="859890" y="621792"/>
                  </a:cubicBezTo>
                  <a:cubicBezTo>
                    <a:pt x="846174" y="580644"/>
                    <a:pt x="776070" y="551688"/>
                    <a:pt x="750162" y="521208"/>
                  </a:cubicBezTo>
                  <a:cubicBezTo>
                    <a:pt x="724254" y="490728"/>
                    <a:pt x="690726" y="477012"/>
                    <a:pt x="704442" y="438912"/>
                  </a:cubicBezTo>
                  <a:cubicBezTo>
                    <a:pt x="718158" y="400812"/>
                    <a:pt x="775308" y="346710"/>
                    <a:pt x="832458" y="2926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58038" y="2398440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/>
                <a:t>+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40079" y="3356992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84633" y="1921366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4155" y="2718212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78469" y="1561838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47664" y="1507361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31134" y="288078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-</a:t>
              </a:r>
              <a:endParaRPr lang="el-GR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19122" y="315157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Η</a:t>
              </a:r>
              <a:endParaRPr lang="el-GR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67744" y="239663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Η</a:t>
              </a:r>
              <a:endParaRPr lang="el-GR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95340" y="2398440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Η</a:t>
              </a:r>
              <a:endParaRPr lang="el-GR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35681" y="2880787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/>
                <a:t>+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19122" y="3726324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/>
                <a:t>+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00554" y="2348880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/>
                <a:t>+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90295" y="1899121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/>
                <a:t>+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84155" y="1633404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/>
                <a:t>+</a:t>
              </a:r>
            </a:p>
          </p:txBody>
        </p:sp>
        <p:cxnSp>
          <p:nvCxnSpPr>
            <p:cNvPr id="47" name="Ευθύγραμμο βέλος σύνδεσης 46"/>
            <p:cNvCxnSpPr>
              <a:stCxn id="48" idx="1"/>
            </p:cNvCxnSpPr>
            <p:nvPr/>
          </p:nvCxnSpPr>
          <p:spPr>
            <a:xfrm flipH="1">
              <a:off x="1823091" y="1450399"/>
              <a:ext cx="1461330" cy="2570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284421" y="1265733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Charged R-groups</a:t>
              </a:r>
              <a:endParaRPr lang="el-GR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41482" y="2564324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Hydrophobic areas</a:t>
              </a:r>
              <a:endParaRPr lang="el-GR" dirty="0"/>
            </a:p>
          </p:txBody>
        </p:sp>
        <p:cxnSp>
          <p:nvCxnSpPr>
            <p:cNvPr id="50" name="Ευθύγραμμο βέλος σύνδεσης 49"/>
            <p:cNvCxnSpPr>
              <a:stCxn id="48" idx="1"/>
            </p:cNvCxnSpPr>
            <p:nvPr/>
          </p:nvCxnSpPr>
          <p:spPr>
            <a:xfrm flipH="1">
              <a:off x="2689228" y="1450399"/>
              <a:ext cx="595193" cy="583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Ευθύγραμμο βέλος σύνδεσης 50"/>
            <p:cNvCxnSpPr>
              <a:stCxn id="49" idx="1"/>
              <a:endCxn id="40" idx="3"/>
            </p:cNvCxnSpPr>
            <p:nvPr/>
          </p:nvCxnSpPr>
          <p:spPr>
            <a:xfrm flipH="1" flipV="1">
              <a:off x="2638358" y="2596693"/>
              <a:ext cx="1103124" cy="1522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ύγραμμο βέλος σύνδεσης 51"/>
            <p:cNvCxnSpPr>
              <a:stCxn id="49" idx="1"/>
              <a:endCxn id="39" idx="3"/>
            </p:cNvCxnSpPr>
            <p:nvPr/>
          </p:nvCxnSpPr>
          <p:spPr>
            <a:xfrm flipH="1">
              <a:off x="2989736" y="2748990"/>
              <a:ext cx="751746" cy="6026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stevegallik.org/sites/all/images/sds_pag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81"/>
            <a:ext cx="4101960" cy="2945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Ορθογώνιο 52"/>
          <p:cNvSpPr/>
          <p:nvPr/>
        </p:nvSpPr>
        <p:spPr>
          <a:xfrm>
            <a:off x="5057060" y="5003578"/>
            <a:ext cx="3851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stevegallik.org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Αρχή ηλεκτροφόρησης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2050" name="Picture 2" descr="http://stevegallik.org/sites/all/images/gelElectrophoresi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24593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178475" y="55892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stevegallik.org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1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Ηλεκτροφόρηση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733675" y="1949449"/>
            <a:ext cx="3656013" cy="3908425"/>
            <a:chOff x="979" y="3290"/>
            <a:chExt cx="2303" cy="2462"/>
          </a:xfrm>
        </p:grpSpPr>
        <p:pic>
          <p:nvPicPr>
            <p:cNvPr id="6" name="Picture 7" descr="m071098"/>
            <p:cNvPicPr>
              <a:picLocks noChangeAspect="1" noChangeArrowheads="1"/>
            </p:cNvPicPr>
            <p:nvPr/>
          </p:nvPicPr>
          <p:blipFill>
            <a:blip r:embed="rId3"/>
            <a:srcRect l="51563" t="10463" r="40898" b="5829"/>
            <a:stretch>
              <a:fillRect/>
            </a:stretch>
          </p:blipFill>
          <p:spPr bwMode="auto">
            <a:xfrm>
              <a:off x="979" y="3290"/>
              <a:ext cx="424" cy="2462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425" y="3438"/>
              <a:ext cx="114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425" y="4107"/>
              <a:ext cx="141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425" y="4243"/>
              <a:ext cx="149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425" y="4324"/>
              <a:ext cx="0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425" y="4767"/>
              <a:ext cx="17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425" y="4911"/>
              <a:ext cx="17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425" y="5101"/>
              <a:ext cx="17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425" y="5318"/>
              <a:ext cx="17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25" y="5634"/>
              <a:ext cx="17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534" y="3321"/>
              <a:ext cx="1588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dirty="0" err="1">
                  <a:latin typeface="+mn-lt"/>
                </a:rPr>
                <a:t>σπεκτρίνες</a:t>
              </a:r>
              <a:r>
                <a:rPr lang="el-GR" dirty="0">
                  <a:latin typeface="+mn-lt"/>
                </a:rPr>
                <a:t> (1, 2) (280kd)</a:t>
              </a:r>
              <a:endParaRPr lang="en-GB" dirty="0">
                <a:latin typeface="+mn-lt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549" y="3952"/>
              <a:ext cx="1559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 err="1">
                  <a:latin typeface="+mn-lt"/>
                </a:rPr>
                <a:t>Ζώνη</a:t>
              </a:r>
              <a:r>
                <a:rPr lang="en-GB" dirty="0">
                  <a:latin typeface="+mn-lt"/>
                </a:rPr>
                <a:t> 3 (ΑΕ1) (90-100kd)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616" y="4127"/>
              <a:ext cx="379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latin typeface="+mn-lt"/>
                </a:rPr>
                <a:t>4.1</a:t>
              </a:r>
              <a:r>
                <a:rPr lang="en-US" dirty="0">
                  <a:latin typeface="+mn-lt"/>
                </a:rPr>
                <a:t>R</a:t>
              </a:r>
              <a:endParaRPr lang="en-GB" dirty="0">
                <a:latin typeface="+mn-lt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566" y="4290"/>
              <a:ext cx="1425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latin typeface="+mn-lt"/>
                </a:rPr>
                <a:t>4.2 (</a:t>
              </a:r>
              <a:r>
                <a:rPr lang="el-GR" dirty="0" err="1">
                  <a:latin typeface="+mn-lt"/>
                </a:rPr>
                <a:t>παλλιδίνη</a:t>
              </a:r>
              <a:r>
                <a:rPr lang="el-GR" dirty="0">
                  <a:latin typeface="+mn-lt"/>
                </a:rPr>
                <a:t>) (72kd)</a:t>
              </a:r>
              <a:endParaRPr lang="en-GB" dirty="0">
                <a:latin typeface="+mn-lt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425" y="3746"/>
              <a:ext cx="13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512" y="3629"/>
              <a:ext cx="1770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dirty="0">
                  <a:latin typeface="+mn-lt"/>
                </a:rPr>
                <a:t>α</a:t>
              </a:r>
              <a:r>
                <a:rPr lang="en-GB" dirty="0" err="1">
                  <a:latin typeface="+mn-lt"/>
                </a:rPr>
                <a:t>γκυρίνες</a:t>
              </a:r>
              <a:r>
                <a:rPr lang="en-GB" dirty="0">
                  <a:latin typeface="+mn-lt"/>
                </a:rPr>
                <a:t> (2.1, 2.2, 2.3 </a:t>
              </a:r>
              <a:r>
                <a:rPr lang="en-GB" dirty="0" err="1">
                  <a:latin typeface="+mn-lt"/>
                </a:rPr>
                <a:t>κλ</a:t>
              </a:r>
              <a:r>
                <a:rPr lang="en-GB" dirty="0">
                  <a:latin typeface="+mn-lt"/>
                </a:rPr>
                <a:t>π)</a:t>
              </a: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425" y="4622"/>
              <a:ext cx="184" cy="10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1609" y="4492"/>
              <a:ext cx="965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latin typeface="+mn-lt"/>
                </a:rPr>
                <a:t>4.9 (</a:t>
              </a:r>
              <a:r>
                <a:rPr lang="en-GB" dirty="0" err="1">
                  <a:latin typeface="+mn-lt"/>
                </a:rPr>
                <a:t>δεμ</a:t>
              </a:r>
              <a:r>
                <a:rPr lang="en-GB" dirty="0">
                  <a:latin typeface="+mn-lt"/>
                </a:rPr>
                <a:t>ατίνη)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1597" y="4650"/>
              <a:ext cx="1229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latin typeface="+mn-lt"/>
                </a:rPr>
                <a:t>5 (</a:t>
              </a:r>
              <a:r>
                <a:rPr lang="el-GR" dirty="0">
                  <a:latin typeface="+mn-lt"/>
                </a:rPr>
                <a:t>β-</a:t>
              </a:r>
              <a:r>
                <a:rPr lang="en-GB" dirty="0">
                  <a:latin typeface="+mn-lt"/>
                </a:rPr>
                <a:t>α</a:t>
              </a:r>
              <a:r>
                <a:rPr lang="en-GB" dirty="0" err="1">
                  <a:latin typeface="+mn-lt"/>
                </a:rPr>
                <a:t>κτίνη</a:t>
              </a:r>
              <a:r>
                <a:rPr lang="en-GB" dirty="0">
                  <a:latin typeface="+mn-lt"/>
                </a:rPr>
                <a:t>) (45</a:t>
              </a:r>
              <a:r>
                <a:rPr lang="en-US" dirty="0" err="1">
                  <a:latin typeface="+mn-lt"/>
                </a:rPr>
                <a:t>kd</a:t>
              </a:r>
              <a:r>
                <a:rPr lang="en-US" dirty="0">
                  <a:latin typeface="+mn-lt"/>
                </a:rPr>
                <a:t>)</a:t>
              </a:r>
              <a:endParaRPr lang="en-GB" dirty="0">
                <a:latin typeface="+mn-lt"/>
              </a:endParaRP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1603" y="4795"/>
              <a:ext cx="642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latin typeface="+mn-lt"/>
                </a:rPr>
                <a:t>6 (</a:t>
              </a:r>
              <a:r>
                <a:rPr lang="en-US" dirty="0">
                  <a:latin typeface="+mn-lt"/>
                </a:rPr>
                <a:t>G3PD)</a:t>
              </a:r>
              <a:endParaRPr lang="en-GB" dirty="0">
                <a:latin typeface="+mn-lt"/>
              </a:endParaRP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1609" y="4984"/>
              <a:ext cx="1626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latin typeface="+mn-lt"/>
                </a:rPr>
                <a:t>7 (7.2b </a:t>
              </a:r>
              <a:r>
                <a:rPr lang="el-GR" dirty="0" err="1">
                  <a:latin typeface="+mn-lt"/>
                </a:rPr>
                <a:t>στοματίνη</a:t>
              </a:r>
              <a:r>
                <a:rPr lang="el-GR" dirty="0">
                  <a:latin typeface="+mn-lt"/>
                </a:rPr>
                <a:t>) (32kd)</a:t>
              </a:r>
              <a:endParaRPr lang="en-GB" dirty="0">
                <a:latin typeface="+mn-lt"/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1639" y="5201"/>
              <a:ext cx="598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latin typeface="+mn-lt"/>
                </a:rPr>
                <a:t>8 </a:t>
              </a:r>
              <a:r>
                <a:rPr lang="en-US" dirty="0">
                  <a:latin typeface="+mn-lt"/>
                </a:rPr>
                <a:t>(21kd)</a:t>
              </a:r>
              <a:endParaRPr lang="en-GB" dirty="0">
                <a:latin typeface="+mn-lt"/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1621" y="5517"/>
              <a:ext cx="1316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dirty="0" err="1">
                  <a:latin typeface="+mn-lt"/>
                </a:rPr>
                <a:t>σφαιρίνες</a:t>
              </a:r>
              <a:r>
                <a:rPr lang="el-GR" dirty="0">
                  <a:latin typeface="+mn-lt"/>
                </a:rPr>
                <a:t> (12-16</a:t>
              </a:r>
              <a:r>
                <a:rPr lang="en-US" dirty="0" err="1">
                  <a:latin typeface="+mn-lt"/>
                </a:rPr>
                <a:t>kd</a:t>
              </a:r>
              <a:r>
                <a:rPr lang="en-US" dirty="0">
                  <a:latin typeface="+mn-lt"/>
                </a:rPr>
                <a:t>)</a:t>
              </a:r>
              <a:endParaRPr lang="en-GB" dirty="0">
                <a:latin typeface="+mn-lt"/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1425" y="4315"/>
              <a:ext cx="158" cy="72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4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Πρακτικό </a:t>
            </a:r>
            <a:r>
              <a:rPr lang="el-GR" dirty="0" smtClean="0"/>
              <a:t>μέρος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/>
          <a:lstStyle/>
          <a:p>
            <a:r>
              <a:rPr lang="el-GR" dirty="0"/>
              <a:t>Παρασκευή πηκτώματος διαχωρισμού και </a:t>
            </a:r>
            <a:r>
              <a:rPr lang="el-GR" dirty="0" smtClean="0"/>
              <a:t>πακεταρίσματος.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897824"/>
              </p:ext>
            </p:extLst>
          </p:nvPr>
        </p:nvGraphicFramePr>
        <p:xfrm>
          <a:off x="1043608" y="2132856"/>
          <a:ext cx="6985000" cy="3670304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822575"/>
                <a:gridCol w="1089025"/>
                <a:gridCol w="1090612"/>
                <a:gridCol w="1982788"/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Separating gels 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5mm 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(9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ml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l-GR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x L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7%</a:t>
                      </a:r>
                      <a:endParaRPr kumimoji="0" lang="el-GR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x L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10%</a:t>
                      </a:r>
                      <a:endParaRPr kumimoji="0" lang="el-GR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x Stacking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3%</a:t>
                      </a:r>
                      <a:endParaRPr kumimoji="0" lang="el-GR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Ακρυλαμίδη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30:08</a:t>
                      </a:r>
                      <a:endParaRPr kumimoji="0" lang="el-GR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4.2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0.75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1.5M Tris HCl pH 8.8 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4.5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4.5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1.875* (pH6.8)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Απεσταγμένο νερό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9.24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7.44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4.7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18ml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18ml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APS 10%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45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45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37.5</a:t>
                      </a: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λ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TEMED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12.4</a:t>
                      </a: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λ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7.3 ml/gel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7.3 ml/gel</a:t>
                      </a:r>
                      <a:endParaRPr kumimoji="0" lang="el-GR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Πρακτικό μέρος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Συσκευή ηλεκτροφόρησης </a:t>
            </a:r>
          </a:p>
          <a:p>
            <a:pPr lvl="1"/>
            <a:r>
              <a:rPr lang="el-GR" dirty="0" smtClean="0"/>
              <a:t>Προετοιμασία </a:t>
            </a:r>
            <a:r>
              <a:rPr lang="el-GR" dirty="0"/>
              <a:t>SDS-PAGE </a:t>
            </a:r>
            <a:r>
              <a:rPr lang="el-GR" dirty="0" err="1"/>
              <a:t>mini</a:t>
            </a:r>
            <a:r>
              <a:rPr lang="el-GR" dirty="0"/>
              <a:t> </a:t>
            </a:r>
            <a:r>
              <a:rPr lang="el-GR" dirty="0" err="1"/>
              <a:t>gels</a:t>
            </a:r>
            <a:r>
              <a:rPr lang="el-GR" dirty="0"/>
              <a:t> </a:t>
            </a:r>
            <a:r>
              <a:rPr lang="el-GR" dirty="0" smtClean="0"/>
              <a:t>BIO-RAD.</a:t>
            </a:r>
            <a:endParaRPr lang="el-GR" dirty="0"/>
          </a:p>
          <a:p>
            <a:pPr lvl="1"/>
            <a:r>
              <a:rPr lang="el-GR" dirty="0"/>
              <a:t>Πλένω πολύ καλά τα </a:t>
            </a:r>
            <a:r>
              <a:rPr lang="el-GR" dirty="0" err="1"/>
              <a:t>τζαμάκια</a:t>
            </a:r>
            <a:r>
              <a:rPr lang="el-GR" dirty="0"/>
              <a:t> με σαπούνι και νερό.</a:t>
            </a:r>
          </a:p>
          <a:p>
            <a:pPr lvl="1"/>
            <a:r>
              <a:rPr lang="el-GR" dirty="0"/>
              <a:t>Ξεπλένω με </a:t>
            </a:r>
            <a:r>
              <a:rPr lang="el-GR" dirty="0" err="1"/>
              <a:t>απεσταγμένο</a:t>
            </a:r>
            <a:r>
              <a:rPr lang="el-GR" dirty="0"/>
              <a:t> νερό.</a:t>
            </a:r>
          </a:p>
          <a:p>
            <a:pPr lvl="1"/>
            <a:r>
              <a:rPr lang="el-GR" dirty="0" err="1"/>
              <a:t>Kαθαρίζω</a:t>
            </a:r>
            <a:r>
              <a:rPr lang="el-GR" dirty="0"/>
              <a:t> και στεγνώνω με χαρτί.</a:t>
            </a:r>
          </a:p>
          <a:p>
            <a:pPr lvl="1"/>
            <a:r>
              <a:rPr lang="el-GR" dirty="0"/>
              <a:t>Συγκροτώ το σύστημα των τζαμιών σύμφωνα με τις οδηγίες της BIO-RAD φροντίζοντας ώστε τα </a:t>
            </a:r>
            <a:r>
              <a:rPr lang="el-GR" dirty="0" err="1"/>
              <a:t>spacers</a:t>
            </a:r>
            <a:r>
              <a:rPr lang="el-GR" dirty="0"/>
              <a:t> να είναι εντελώς ευθυγραμμισμένα με τα τζάμια. </a:t>
            </a:r>
          </a:p>
          <a:p>
            <a:r>
              <a:rPr lang="el-GR" b="1" dirty="0">
                <a:solidFill>
                  <a:srgbClr val="004A82"/>
                </a:solidFill>
              </a:rPr>
              <a:t>ΠΡΟΣΟΧΗ!! </a:t>
            </a:r>
            <a:r>
              <a:rPr lang="el-GR" dirty="0" smtClean="0"/>
              <a:t>Απαγορεύεται ρητά η χρήση οργανικών διαλυτών (αιθανόλη, </a:t>
            </a:r>
            <a:r>
              <a:rPr lang="el-GR" dirty="0" err="1" smtClean="0"/>
              <a:t>βουτανόλη</a:t>
            </a:r>
            <a:r>
              <a:rPr lang="el-GR" dirty="0" smtClean="0"/>
              <a:t> κλπ).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8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347</TotalTime>
  <Words>1050</Words>
  <Application>Microsoft Office PowerPoint</Application>
  <PresentationFormat>Προβολή στην οθόνη (4:3)</PresentationFormat>
  <Paragraphs>195</Paragraphs>
  <Slides>18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OC_template_updated</vt:lpstr>
      <vt:lpstr>1_OC_template_updated</vt:lpstr>
      <vt:lpstr>Αιματολογία ΙΙ (E)</vt:lpstr>
      <vt:lpstr>Εξαρτήματα </vt:lpstr>
      <vt:lpstr>Επίπεδη ηλεκτροφόρηση</vt:lpstr>
      <vt:lpstr>Πήκτωμα (Gel)</vt:lpstr>
      <vt:lpstr>Αποδιατακτική Ηλεκτροφόρηση</vt:lpstr>
      <vt:lpstr>Αρχή ηλεκτροφόρησης</vt:lpstr>
      <vt:lpstr>Ηλεκτροφόρηση </vt:lpstr>
      <vt:lpstr>Πρακτικό μέρος 1/2</vt:lpstr>
      <vt:lpstr>Πρακτικό μέρος 2/2</vt:lpstr>
      <vt:lpstr>Χρώση πηκτωμάτων ηλεκτροφόρησης</vt:lpstr>
      <vt:lpstr>Σάρωση, πυκνομέτρηση και ποσοτική ανάλυση πηκτωμάτων ηλεκτροφόρησης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E</dc:title>
  <dc:creator>opencourses@teiath.gr</dc:creator>
  <cp:lastModifiedBy>fkaram2</cp:lastModifiedBy>
  <cp:revision>14</cp:revision>
  <dcterms:created xsi:type="dcterms:W3CDTF">2014-11-06T08:28:10Z</dcterms:created>
  <dcterms:modified xsi:type="dcterms:W3CDTF">2015-03-02T08:08:33Z</dcterms:modified>
</cp:coreProperties>
</file>