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48"/>
  </p:notesMasterIdLst>
  <p:handoutMasterIdLst>
    <p:handoutMasterId r:id="rId49"/>
  </p:handoutMasterIdLst>
  <p:sldIdLst>
    <p:sldId id="327" r:id="rId3"/>
    <p:sldId id="283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335" r:id="rId15"/>
    <p:sldId id="297" r:id="rId16"/>
    <p:sldId id="298" r:id="rId17"/>
    <p:sldId id="299" r:id="rId18"/>
    <p:sldId id="300" r:id="rId19"/>
    <p:sldId id="301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4" r:id="rId37"/>
    <p:sldId id="325" r:id="rId38"/>
    <p:sldId id="326" r:id="rId39"/>
    <p:sldId id="328" r:id="rId40"/>
    <p:sldId id="329" r:id="rId41"/>
    <p:sldId id="330" r:id="rId42"/>
    <p:sldId id="337" r:id="rId43"/>
    <p:sldId id="338" r:id="rId44"/>
    <p:sldId id="339" r:id="rId45"/>
    <p:sldId id="333" r:id="rId46"/>
    <p:sldId id="336" r:id="rId47"/>
  </p:sldIdLst>
  <p:sldSz cx="9144000" cy="6858000" type="screen4x3"/>
  <p:notesSz cx="7104063" cy="10234613"/>
  <p:custDataLst>
    <p:tags r:id="rId50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075"/>
    <a:srgbClr val="820000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94670" autoAdjust="0"/>
  </p:normalViewPr>
  <p:slideViewPr>
    <p:cSldViewPr>
      <p:cViewPr varScale="1">
        <p:scale>
          <a:sx n="107" d="100"/>
          <a:sy n="107" d="100"/>
        </p:scale>
        <p:origin x="-165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78260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31201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3887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5987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68155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86713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62421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8813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46658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0967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71657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30505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73327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86232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640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8978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94024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71971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53643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2546E-5607-4C73-84C4-44E998CAD2A4}" type="slidenum">
              <a:rPr lang="en-US" altLang="el-GR"/>
              <a:pPr>
                <a:defRPr/>
              </a:pPr>
              <a:t>‹#›</a:t>
            </a:fld>
            <a:endParaRPr lang="en-US" altLang="el-GR" dirty="0"/>
          </a:p>
        </p:txBody>
      </p:sp>
    </p:spTree>
    <p:extLst>
      <p:ext uri="{BB962C8B-B14F-4D97-AF65-F5344CB8AC3E}">
        <p14:creationId xmlns:p14="http://schemas.microsoft.com/office/powerpoint/2010/main" val="1347321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64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32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8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27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87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85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92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3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14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99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4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1200"/>
              </a:spcAft>
            </a:pPr>
            <a:r>
              <a:rPr lang="el-GR" sz="3100" b="1" dirty="0" smtClean="0"/>
              <a:t>Ενότητα </a:t>
            </a:r>
            <a:r>
              <a:rPr lang="el-GR" sz="3100" b="1" dirty="0"/>
              <a:t>7</a:t>
            </a:r>
            <a:r>
              <a:rPr lang="el-GR" sz="3100" dirty="0" smtClean="0"/>
              <a:t>:</a:t>
            </a:r>
            <a:r>
              <a:rPr lang="en-US" sz="3100" dirty="0" smtClean="0"/>
              <a:t> </a:t>
            </a:r>
            <a:r>
              <a:rPr lang="el-GR" sz="3100" dirty="0" smtClean="0">
                <a:solidFill>
                  <a:sysClr val="windowText" lastClr="000000"/>
                </a:solidFill>
              </a:rPr>
              <a:t>Γέφυρα ολική χυτή με όψη</a:t>
            </a:r>
            <a:r>
              <a:rPr lang="en-US" sz="3100" dirty="0" smtClean="0">
                <a:solidFill>
                  <a:sysClr val="windowText" lastClr="000000"/>
                </a:solidFill>
              </a:rPr>
              <a:t> (</a:t>
            </a:r>
            <a:r>
              <a:rPr lang="el-GR" sz="3100" dirty="0" smtClean="0">
                <a:solidFill>
                  <a:sysClr val="windowText" lastClr="000000"/>
                </a:solidFill>
              </a:rPr>
              <a:t>β’ μέρος)</a:t>
            </a:r>
            <a:endParaRPr lang="el-GR" sz="31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667367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5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(8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8)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381328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752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Συγκλεισιακές σχέσεις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35696" y="1894317"/>
            <a:ext cx="1306488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Φύματα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5" name="Line 3" title="βέλος"/>
          <p:cNvSpPr>
            <a:spLocks noChangeShapeType="1"/>
          </p:cNvSpPr>
          <p:nvPr/>
        </p:nvSpPr>
        <p:spPr bwMode="auto">
          <a:xfrm>
            <a:off x="3419872" y="2173526"/>
            <a:ext cx="853752" cy="17646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6" name="Θέση περιεχομένου 2"/>
          <p:cNvSpPr txBox="1">
            <a:spLocks/>
          </p:cNvSpPr>
          <p:nvPr/>
        </p:nvSpPr>
        <p:spPr>
          <a:xfrm>
            <a:off x="4647766" y="1894317"/>
            <a:ext cx="1152128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l-GR" sz="2400" dirty="0" smtClean="0"/>
              <a:t>Βόθρια </a:t>
            </a:r>
            <a:endParaRPr lang="el-GR" sz="2400" dirty="0"/>
          </a:p>
        </p:txBody>
      </p:sp>
      <p:sp>
        <p:nvSpPr>
          <p:cNvPr id="7" name="Θέση περιεχομένου 2"/>
          <p:cNvSpPr txBox="1">
            <a:spLocks/>
          </p:cNvSpPr>
          <p:nvPr/>
        </p:nvSpPr>
        <p:spPr>
          <a:xfrm>
            <a:off x="3629310" y="2765259"/>
            <a:ext cx="434875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l-GR" sz="2400" dirty="0" smtClean="0"/>
              <a:t>ή</a:t>
            </a:r>
            <a:endParaRPr lang="el-GR" sz="2400" dirty="0"/>
          </a:p>
        </p:txBody>
      </p:sp>
      <p:sp>
        <p:nvSpPr>
          <p:cNvPr id="8" name="Θέση περιεχομένου 2"/>
          <p:cNvSpPr txBox="1">
            <a:spLocks/>
          </p:cNvSpPr>
          <p:nvPr/>
        </p:nvSpPr>
        <p:spPr>
          <a:xfrm>
            <a:off x="1835696" y="3645024"/>
            <a:ext cx="1306488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l-GR" sz="2400" dirty="0" smtClean="0"/>
              <a:t>Φύματα</a:t>
            </a:r>
            <a:endParaRPr lang="el-GR" sz="2400" dirty="0"/>
          </a:p>
        </p:txBody>
      </p:sp>
      <p:sp>
        <p:nvSpPr>
          <p:cNvPr id="10" name="Line 3" title="βέλος"/>
          <p:cNvSpPr>
            <a:spLocks noChangeShapeType="1"/>
          </p:cNvSpPr>
          <p:nvPr/>
        </p:nvSpPr>
        <p:spPr bwMode="auto">
          <a:xfrm>
            <a:off x="3275856" y="3915410"/>
            <a:ext cx="853752" cy="17646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2" name="Θέση περιεχομένου 2"/>
          <p:cNvSpPr txBox="1">
            <a:spLocks/>
          </p:cNvSpPr>
          <p:nvPr/>
        </p:nvSpPr>
        <p:spPr>
          <a:xfrm>
            <a:off x="4543745" y="3670586"/>
            <a:ext cx="4248472" cy="550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l-GR" sz="2400" dirty="0" smtClean="0"/>
              <a:t>Μασητικές οριακές ακρολοφίες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4675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sz="3600" b="0" dirty="0" smtClean="0">
                <a:solidFill>
                  <a:srgbClr val="075075"/>
                </a:solidFill>
              </a:rPr>
              <a:t>Angle I</a:t>
            </a:r>
            <a:r>
              <a:rPr lang="el-GR" b="0" dirty="0" smtClean="0">
                <a:solidFill>
                  <a:srgbClr val="075075"/>
                </a:solidFill>
              </a:rPr>
              <a:t> </a:t>
            </a:r>
            <a:r>
              <a:rPr lang="el-GR" sz="3200" b="0" dirty="0" smtClean="0">
                <a:solidFill>
                  <a:srgbClr val="075075"/>
                </a:solidFill>
              </a:rPr>
              <a:t>(1 από 10)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00009"/>
            <a:ext cx="8229600" cy="503424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923928" y="6234254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226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Εικόνα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61" r="11404" b="7286"/>
          <a:stretch>
            <a:fillRect/>
          </a:stretch>
        </p:blipFill>
        <p:spPr bwMode="auto">
          <a:xfrm>
            <a:off x="539750" y="1556792"/>
            <a:ext cx="8135938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323528" y="18864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600" b="1" dirty="0">
                <a:solidFill>
                  <a:srgbClr val="075075"/>
                </a:solidFill>
                <a:latin typeface="Calibri"/>
                <a:ea typeface="+mj-ea"/>
                <a:cs typeface="+mj-cs"/>
              </a:rPr>
              <a:t>Συγκλεισιακές σχέσεις πίσω δοντιών </a:t>
            </a:r>
            <a:r>
              <a:rPr lang="el-GR" sz="3600" dirty="0">
                <a:solidFill>
                  <a:srgbClr val="075075"/>
                </a:solidFill>
                <a:latin typeface="Calibri"/>
                <a:ea typeface="+mj-ea"/>
                <a:cs typeface="+mj-cs"/>
              </a:rPr>
              <a:t>Angle I (2 από </a:t>
            </a:r>
            <a:r>
              <a:rPr lang="el-GR" sz="3600" dirty="0" smtClean="0">
                <a:solidFill>
                  <a:srgbClr val="075075"/>
                </a:solidFill>
                <a:latin typeface="Calibri"/>
                <a:ea typeface="+mj-ea"/>
                <a:cs typeface="+mj-cs"/>
              </a:rPr>
              <a:t>10)</a:t>
            </a:r>
            <a:endParaRPr lang="el-GR" sz="3600" dirty="0"/>
          </a:p>
        </p:txBody>
      </p:sp>
      <p:sp>
        <p:nvSpPr>
          <p:cNvPr id="3" name="Ορθογώνιο 2"/>
          <p:cNvSpPr/>
          <p:nvPr/>
        </p:nvSpPr>
        <p:spPr>
          <a:xfrm>
            <a:off x="3779912" y="6410746"/>
            <a:ext cx="18508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Γαλιατσάτος</a:t>
            </a:r>
          </a:p>
        </p:txBody>
      </p:sp>
    </p:spTree>
    <p:extLst>
      <p:ext uri="{BB962C8B-B14F-4D97-AF65-F5344CB8AC3E}">
        <p14:creationId xmlns:p14="http://schemas.microsoft.com/office/powerpoint/2010/main" val="354506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10)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316037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15616" y="6453336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189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(4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10)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16561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Στο στάδιο αυτό απαιτείται </a:t>
            </a:r>
            <a:r>
              <a:rPr lang="el-GR" sz="2400" b="1" dirty="0">
                <a:solidFill>
                  <a:srgbClr val="820000"/>
                </a:solidFill>
              </a:rPr>
              <a:t>συνεχής έλεγχος της θέσης και του ύψους των λειτουργικών φυμάτων σε σύγκλειση </a:t>
            </a:r>
            <a:r>
              <a:rPr lang="el-GR" sz="2400" dirty="0"/>
              <a:t>με το εκμαγείο των ανταγωνιστών, σύμφωνα με το πλάτος των ανταγωνιστών δοντιών και των διπλανών δοντιών αν υπάρχουν.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3587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(5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10)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556792"/>
            <a:ext cx="5733279" cy="417624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411760" y="609329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92749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(6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10)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15616" y="6381328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149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(7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10)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412776"/>
            <a:ext cx="5952365" cy="446427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15616" y="5949280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772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(8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10)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923" y="1196975"/>
            <a:ext cx="632615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03648" y="6381328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210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2348880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Κέρινο ομοίωμα γέφυρας οπίσθιων δοντιών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0838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 smtClean="0">
                <a:solidFill>
                  <a:srgbClr val="075075"/>
                </a:solidFill>
              </a:rPr>
              <a:t>(</a:t>
            </a:r>
            <a:r>
              <a:rPr lang="el-GR" sz="3600" b="0" dirty="0">
                <a:solidFill>
                  <a:srgbClr val="075075"/>
                </a:solidFill>
              </a:rPr>
              <a:t>9</a:t>
            </a:r>
            <a:r>
              <a:rPr lang="el-GR" sz="3600" b="0" dirty="0" smtClean="0">
                <a:solidFill>
                  <a:srgbClr val="075075"/>
                </a:solidFill>
              </a:rPr>
              <a:t>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10)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38" y="1323900"/>
            <a:ext cx="742741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899592" y="6453336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647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Συγκλεισιακές σχέσεις πίσω δοντιών </a:t>
            </a:r>
            <a:r>
              <a:rPr lang="el-GR" b="0" dirty="0">
                <a:solidFill>
                  <a:srgbClr val="075075"/>
                </a:solidFill>
              </a:rPr>
              <a:t>Angle I </a:t>
            </a:r>
            <a:r>
              <a:rPr lang="el-GR" sz="3600" b="0" dirty="0">
                <a:solidFill>
                  <a:srgbClr val="075075"/>
                </a:solidFill>
              </a:rPr>
              <a:t>(</a:t>
            </a:r>
            <a:r>
              <a:rPr lang="el-GR" sz="3600" b="0" dirty="0" smtClean="0">
                <a:solidFill>
                  <a:srgbClr val="075075"/>
                </a:solidFill>
              </a:rPr>
              <a:t>10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10)</a:t>
            </a:r>
            <a:endParaRPr lang="el-GR" sz="36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428" y="1196975"/>
            <a:ext cx="7653144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Ορθογώνιο 4"/>
          <p:cNvSpPr/>
          <p:nvPr/>
        </p:nvSpPr>
        <p:spPr>
          <a:xfrm>
            <a:off x="755576" y="6381328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121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Διαμόρφωση των αξονικών τοιχωμάτων</a:t>
            </a:r>
            <a:br>
              <a:rPr lang="el-GR" sz="4400" dirty="0" smtClean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 από </a:t>
            </a:r>
            <a:r>
              <a:rPr lang="el-GR" sz="3600" b="0" dirty="0">
                <a:solidFill>
                  <a:srgbClr val="075075"/>
                </a:solidFill>
              </a:rPr>
              <a:t>16)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188" y="2204864"/>
            <a:ext cx="8229600" cy="1368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Μετά τη διαμόρφωση </a:t>
            </a:r>
            <a:r>
              <a:rPr lang="el-GR" sz="2400" dirty="0" smtClean="0"/>
              <a:t>της μασητικής </a:t>
            </a:r>
            <a:r>
              <a:rPr lang="el-GR" sz="2400" dirty="0"/>
              <a:t>επιφάνειας ακολουθεί η διαμόρφωση των </a:t>
            </a:r>
            <a:r>
              <a:rPr lang="el-GR" sz="2400" b="1" dirty="0" smtClean="0">
                <a:solidFill>
                  <a:srgbClr val="075075"/>
                </a:solidFill>
              </a:rPr>
              <a:t>αξονικών </a:t>
            </a:r>
            <a:r>
              <a:rPr lang="el-GR" sz="2400" b="1" dirty="0">
                <a:solidFill>
                  <a:srgbClr val="075075"/>
                </a:solidFill>
              </a:rPr>
              <a:t>τοιχωμάτων </a:t>
            </a:r>
            <a:r>
              <a:rPr lang="el-GR" sz="2400" b="1" dirty="0" smtClean="0">
                <a:solidFill>
                  <a:srgbClr val="075075"/>
                </a:solidFill>
              </a:rPr>
              <a:t>(</a:t>
            </a:r>
            <a:r>
              <a:rPr lang="el-GR" sz="2400" b="1" dirty="0">
                <a:solidFill>
                  <a:srgbClr val="075075"/>
                </a:solidFill>
              </a:rPr>
              <a:t>παρειακών και γλωσσικών επιφανειών</a:t>
            </a:r>
            <a:r>
              <a:rPr lang="el-GR" sz="2400" b="1" dirty="0" smtClean="0">
                <a:solidFill>
                  <a:srgbClr val="075075"/>
                </a:solidFill>
              </a:rPr>
              <a:t>)</a:t>
            </a:r>
            <a:r>
              <a:rPr lang="en-US" sz="2400" b="1" dirty="0" smtClean="0">
                <a:solidFill>
                  <a:srgbClr val="075075"/>
                </a:solidFill>
              </a:rPr>
              <a:t>.</a:t>
            </a:r>
            <a:endParaRPr lang="el-GR" sz="2400" b="1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1066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16) 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3600"/>
              </a:spcBef>
              <a:buNone/>
            </a:pPr>
            <a:r>
              <a:rPr lang="el-GR" sz="2400" dirty="0"/>
              <a:t>Κατά τη διαμόρφωση των αξονικών τοιχωμάτων ακολουθείται η </a:t>
            </a:r>
            <a:r>
              <a:rPr lang="el-GR" sz="2400" b="1" dirty="0">
                <a:solidFill>
                  <a:srgbClr val="820000"/>
                </a:solidFill>
              </a:rPr>
              <a:t>ΚΥΡΤΟΤΗΤΑ</a:t>
            </a:r>
            <a:r>
              <a:rPr lang="el-GR" sz="2400" dirty="0"/>
              <a:t> που τα χαρακτηρίζει και η οποία συμβάλλει ώστε, κατά τη </a:t>
            </a:r>
            <a:r>
              <a:rPr lang="el-GR" sz="2400" dirty="0" smtClean="0"/>
              <a:t>μάσηση:</a:t>
            </a:r>
          </a:p>
          <a:p>
            <a:pPr>
              <a:spcBef>
                <a:spcPts val="3600"/>
              </a:spcBef>
            </a:pPr>
            <a:r>
              <a:rPr lang="el-GR" sz="2400" dirty="0" smtClean="0"/>
              <a:t>να </a:t>
            </a:r>
            <a:r>
              <a:rPr lang="el-GR" sz="2400" dirty="0"/>
              <a:t>εκτρέπονται οι τροφές από το </a:t>
            </a:r>
            <a:r>
              <a:rPr lang="el-GR" sz="2400" dirty="0" smtClean="0"/>
              <a:t>περιοδόντιο,</a:t>
            </a:r>
          </a:p>
          <a:p>
            <a:pPr>
              <a:spcBef>
                <a:spcPts val="3600"/>
              </a:spcBef>
            </a:pPr>
            <a:r>
              <a:rPr lang="el-GR" sz="2400" dirty="0" smtClean="0"/>
              <a:t>να </a:t>
            </a:r>
            <a:r>
              <a:rPr lang="el-GR" sz="2400" dirty="0"/>
              <a:t>αποτρέπεται ο σχηματισμός της οδοντικής </a:t>
            </a:r>
            <a:r>
              <a:rPr lang="el-GR" sz="2400" dirty="0" smtClean="0"/>
              <a:t>πλάκας,</a:t>
            </a:r>
          </a:p>
          <a:p>
            <a:pPr>
              <a:spcBef>
                <a:spcPts val="3600"/>
              </a:spcBef>
            </a:pPr>
            <a:r>
              <a:rPr lang="el-GR" sz="2400" dirty="0" smtClean="0"/>
              <a:t>να </a:t>
            </a:r>
            <a:r>
              <a:rPr lang="el-GR" sz="2400" dirty="0"/>
              <a:t>διασφαλίζεται η υγεία των περιοδοντικών ιστών.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51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16)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503" y="1196975"/>
            <a:ext cx="568099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15616" y="5949280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523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(4 </a:t>
            </a:r>
            <a:r>
              <a:rPr lang="el-GR" sz="3600" b="0" dirty="0">
                <a:solidFill>
                  <a:srgbClr val="075075"/>
                </a:solidFill>
              </a:rPr>
              <a:t>από 16)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237" y="1196975"/>
            <a:ext cx="651552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635635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886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(5 </a:t>
            </a:r>
            <a:r>
              <a:rPr lang="el-GR" sz="3600" b="0" dirty="0">
                <a:solidFill>
                  <a:srgbClr val="075075"/>
                </a:solidFill>
              </a:rPr>
              <a:t>από 16)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833" y="1196975"/>
            <a:ext cx="5376334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4018258" y="4941168"/>
            <a:ext cx="1107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latin typeface="+mn-lt"/>
              </a:rPr>
              <a:t>ΛΑΘΟΣ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1115616" y="5949280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880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(6 </a:t>
            </a:r>
            <a:r>
              <a:rPr lang="el-GR" sz="3600" b="0" dirty="0">
                <a:solidFill>
                  <a:srgbClr val="075075"/>
                </a:solidFill>
              </a:rPr>
              <a:t>από 16)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412776"/>
            <a:ext cx="6048375" cy="453628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15616" y="5949280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872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(7 </a:t>
            </a:r>
            <a:r>
              <a:rPr lang="el-GR" sz="3600" b="0" dirty="0">
                <a:solidFill>
                  <a:srgbClr val="075075"/>
                </a:solidFill>
              </a:rPr>
              <a:t>από 16)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576742"/>
            <a:ext cx="8229600" cy="418454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07904" y="603935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544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(8 </a:t>
            </a:r>
            <a:r>
              <a:rPr lang="el-GR" sz="3600" b="0" dirty="0">
                <a:solidFill>
                  <a:srgbClr val="075075"/>
                </a:solidFill>
              </a:rPr>
              <a:t>από 16)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551" y="1196975"/>
            <a:ext cx="673889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35816" y="6381328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946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(1 από 8)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628800"/>
            <a:ext cx="6267577" cy="374441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889364" y="5375983"/>
            <a:ext cx="1978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94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(9 </a:t>
            </a:r>
            <a:r>
              <a:rPr lang="el-GR" sz="3600" b="0" dirty="0">
                <a:solidFill>
                  <a:srgbClr val="075075"/>
                </a:solidFill>
              </a:rPr>
              <a:t>από 16)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92" y="1196975"/>
            <a:ext cx="7433815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07904" y="627041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444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(10 </a:t>
            </a:r>
            <a:r>
              <a:rPr lang="el-GR" sz="3600" b="0" dirty="0">
                <a:solidFill>
                  <a:srgbClr val="075075"/>
                </a:solidFill>
              </a:rPr>
              <a:t>από 16) </a:t>
            </a:r>
            <a:endParaRPr lang="el-GR" sz="36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575" y="1412776"/>
            <a:ext cx="4902849" cy="5040313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138104" y="6453336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533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(11 </a:t>
            </a:r>
            <a:r>
              <a:rPr lang="el-GR" sz="3600" b="0" dirty="0">
                <a:solidFill>
                  <a:srgbClr val="075075"/>
                </a:solidFill>
              </a:rPr>
              <a:t>από 16)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093" y="1196975"/>
            <a:ext cx="391181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563887" y="6237288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865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(12 </a:t>
            </a:r>
            <a:r>
              <a:rPr lang="el-GR" sz="3600" b="0" dirty="0">
                <a:solidFill>
                  <a:srgbClr val="075075"/>
                </a:solidFill>
              </a:rPr>
              <a:t>από 16) </a:t>
            </a:r>
            <a:endParaRPr lang="el-GR" sz="36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1124768" y="6309320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906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(13 </a:t>
            </a:r>
            <a:r>
              <a:rPr lang="el-GR" sz="3600" b="0" dirty="0">
                <a:solidFill>
                  <a:srgbClr val="075075"/>
                </a:solidFill>
              </a:rPr>
              <a:t>από 16) </a:t>
            </a:r>
            <a:endParaRPr lang="el-GR" sz="36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187624" y="6309320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04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>
                <a:solidFill>
                  <a:srgbClr val="075075"/>
                </a:solidFill>
              </a:rPr>
              <a:t>(14 από 16</a:t>
            </a:r>
            <a:r>
              <a:rPr lang="el-GR" sz="3600" b="0" dirty="0" smtClean="0">
                <a:solidFill>
                  <a:srgbClr val="075075"/>
                </a:solidFill>
              </a:rPr>
              <a:t>) 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83186"/>
            <a:ext cx="8229600" cy="486789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987824" y="5013176"/>
            <a:ext cx="19812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3352800" y="4343400"/>
            <a:ext cx="12954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8" name="Line 5" title="βέλος"/>
          <p:cNvSpPr>
            <a:spLocks noChangeShapeType="1"/>
          </p:cNvSpPr>
          <p:nvPr/>
        </p:nvSpPr>
        <p:spPr bwMode="auto">
          <a:xfrm flipV="1">
            <a:off x="2267744" y="4601234"/>
            <a:ext cx="1152128" cy="699973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1043608" y="5328428"/>
            <a:ext cx="27298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b="1" dirty="0">
                <a:solidFill>
                  <a:srgbClr val="820000"/>
                </a:solidFill>
                <a:latin typeface="+mn-lt"/>
              </a:rPr>
              <a:t>1/3 της διάστασης του φυσικού δοντιού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1155812" y="6226279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673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(15 </a:t>
            </a:r>
            <a:r>
              <a:rPr lang="el-GR" sz="3600" b="0" dirty="0">
                <a:solidFill>
                  <a:srgbClr val="075075"/>
                </a:solidFill>
              </a:rPr>
              <a:t>από 16) </a:t>
            </a:r>
            <a:endParaRPr lang="el-GR" sz="36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13" y="1196975"/>
            <a:ext cx="7922574" cy="5040313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1115616" y="6368749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06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Διαμόρφωση των αξονικών τοιχωμάτων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(16 </a:t>
            </a:r>
            <a:r>
              <a:rPr lang="el-GR" sz="3600" b="0" dirty="0">
                <a:solidFill>
                  <a:srgbClr val="075075"/>
                </a:solidFill>
              </a:rPr>
              <a:t>από 16</a:t>
            </a:r>
            <a:r>
              <a:rPr lang="el-GR" sz="3600" b="0" dirty="0" smtClean="0">
                <a:solidFill>
                  <a:srgbClr val="075075"/>
                </a:solidFill>
              </a:rPr>
              <a:t>) </a:t>
            </a:r>
            <a:endParaRPr lang="el-GR" sz="36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316037"/>
            <a:ext cx="6967969" cy="5040313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107248" y="6429893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36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287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578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8)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9071" y="2564904"/>
            <a:ext cx="8229600" cy="12961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800" dirty="0" smtClean="0"/>
              <a:t>Πολύ καλή γνώση της μορφολογίας των δοντιών και  της σύγκλεισης με τους ανταγωνιστές</a:t>
            </a:r>
            <a:r>
              <a:rPr lang="en-US" sz="2800" dirty="0" smtClean="0"/>
              <a:t>.</a:t>
            </a:r>
            <a:endParaRPr lang="el-GR" sz="28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071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7</a:t>
            </a:r>
            <a:r>
              <a:rPr lang="en-US" sz="2000" dirty="0" smtClean="0"/>
              <a:t>:</a:t>
            </a:r>
            <a:r>
              <a:rPr lang="el-GR" sz="2000" dirty="0" smtClean="0"/>
              <a:t> Γέφυρα ολική χυτή με όψη β</a:t>
            </a:r>
            <a:r>
              <a:rPr lang="el-GR" sz="2000" smtClean="0"/>
              <a:t>’ μέρος».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07180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278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24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47224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Λομβαρδάς </a:t>
            </a:r>
            <a:r>
              <a:rPr lang="en-GB" sz="2000" dirty="0"/>
              <a:t>Ι. Προσθετική. Εκδόσεις Μέλισσα, Αθήνα, 1987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09252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2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8)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9552" y="2322699"/>
            <a:ext cx="8229600" cy="1368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Η διαμόρφωση της </a:t>
            </a:r>
            <a:r>
              <a:rPr lang="el-GR" sz="2400" b="1" dirty="0">
                <a:solidFill>
                  <a:srgbClr val="075075"/>
                </a:solidFill>
              </a:rPr>
              <a:t>μασητικής επιφάνειας </a:t>
            </a:r>
            <a:r>
              <a:rPr lang="el-GR" sz="2400" dirty="0"/>
              <a:t>μιας ολικής χυτής στεφάνης </a:t>
            </a:r>
            <a:r>
              <a:rPr lang="el-GR" sz="2400" b="1" dirty="0">
                <a:solidFill>
                  <a:srgbClr val="075075"/>
                </a:solidFill>
              </a:rPr>
              <a:t>οπισθίου δοντιού, </a:t>
            </a:r>
            <a:r>
              <a:rPr lang="el-GR" sz="2400" dirty="0"/>
              <a:t>αρχίζει από τα </a:t>
            </a:r>
            <a:r>
              <a:rPr lang="el-GR" sz="2400" b="1" dirty="0">
                <a:solidFill>
                  <a:srgbClr val="820000"/>
                </a:solidFill>
              </a:rPr>
              <a:t>κύρια ή λειτουργικά </a:t>
            </a:r>
            <a:r>
              <a:rPr lang="el-GR" sz="2400" b="1" dirty="0" smtClean="0">
                <a:solidFill>
                  <a:srgbClr val="820000"/>
                </a:solidFill>
              </a:rPr>
              <a:t>φύματα</a:t>
            </a:r>
            <a:r>
              <a:rPr lang="en-US" sz="2400" b="1" dirty="0" smtClean="0">
                <a:solidFill>
                  <a:srgbClr val="820000"/>
                </a:solidFill>
              </a:rPr>
              <a:t>.</a:t>
            </a:r>
            <a:endParaRPr lang="el-GR" sz="2400" b="1" dirty="0">
              <a:solidFill>
                <a:srgbClr val="82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3826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8)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13681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Τα </a:t>
            </a:r>
            <a:r>
              <a:rPr lang="el-GR" sz="2400" b="1" dirty="0">
                <a:solidFill>
                  <a:srgbClr val="075075"/>
                </a:solidFill>
              </a:rPr>
              <a:t>κύρια ή λειτουργικά φύματα </a:t>
            </a:r>
            <a:r>
              <a:rPr lang="el-GR" sz="2400" dirty="0"/>
              <a:t>των οπισθίων δοντιών της </a:t>
            </a:r>
            <a:r>
              <a:rPr lang="el-GR" sz="2400" b="1" dirty="0">
                <a:solidFill>
                  <a:srgbClr val="820000"/>
                </a:solidFill>
              </a:rPr>
              <a:t>κάτω γνάθου είναι τα παρειακά φύματα</a:t>
            </a:r>
            <a:r>
              <a:rPr lang="el-GR" sz="2400" dirty="0"/>
              <a:t> και τα αντίστοιχα των οπισθίων δοντιών της </a:t>
            </a:r>
            <a:r>
              <a:rPr lang="el-GR" sz="2400" b="1" dirty="0">
                <a:solidFill>
                  <a:srgbClr val="820000"/>
                </a:solidFill>
              </a:rPr>
              <a:t>άνω γνάθου είναι τα υπερώια.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914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8)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16561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Τα λειτουργικά φύματα των οπισθίων δοντιών της κ. γνάθου (παρειακά) </a:t>
            </a:r>
            <a:r>
              <a:rPr lang="el-GR" sz="2400" b="1" dirty="0">
                <a:solidFill>
                  <a:srgbClr val="820000"/>
                </a:solidFill>
              </a:rPr>
              <a:t>τοποθετούνται στο παρειακό τριτημόριο, </a:t>
            </a:r>
            <a:r>
              <a:rPr lang="el-GR" sz="2400" dirty="0"/>
              <a:t>κατά την παρειογλωσσική διάσταση της μασητικής επιφάνειας του δοντιού.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9024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8)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196752"/>
            <a:ext cx="6503868" cy="475230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411760" y="609329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58940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Συγκλεισιακός παράγοντας </a:t>
            </a:r>
            <a:r>
              <a:rPr lang="el-GR" sz="3200" b="0" dirty="0" smtClean="0">
                <a:solidFill>
                  <a:srgbClr val="075075"/>
                </a:solidFill>
              </a:rPr>
              <a:t>(7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8)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11560" y="2420888"/>
            <a:ext cx="8229600" cy="15841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Τα λειτουργικά φύματα των οπισθίων δοντιών της άνω γνάθου (υπερώια) </a:t>
            </a:r>
            <a:r>
              <a:rPr lang="el-GR" sz="2400" b="1" dirty="0">
                <a:solidFill>
                  <a:srgbClr val="820000"/>
                </a:solidFill>
              </a:rPr>
              <a:t>τοποθετούνται στο γλωσσικό τριτημόριο, </a:t>
            </a:r>
            <a:r>
              <a:rPr lang="el-GR" sz="2400" dirty="0"/>
              <a:t>κατά την παρειογλωσσική διάσταση της μασητικής επιφάνειας του δοντιού.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144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124</TotalTime>
  <Words>1475</Words>
  <Application>Microsoft Office PowerPoint</Application>
  <PresentationFormat>Προβολή στην οθόνη (4:3)</PresentationFormat>
  <Paragraphs>207</Paragraphs>
  <Slides>45</Slides>
  <Notes>27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45</vt:i4>
      </vt:variant>
    </vt:vector>
  </HeadingPairs>
  <TitlesOfParts>
    <vt:vector size="47" baseType="lpstr">
      <vt:lpstr>OC_template_updated</vt:lpstr>
      <vt:lpstr>1_OC_template_updated</vt:lpstr>
      <vt:lpstr>Ακίνητη Προσθετική ΙI</vt:lpstr>
      <vt:lpstr>Κέρινο ομοίωμα γέφυρας οπίσθιων δοντιών</vt:lpstr>
      <vt:lpstr>Συγκλεισιακός παράγοντας (1 από 8)</vt:lpstr>
      <vt:lpstr>Συγκλεισιακός παράγοντας (2 από 8)</vt:lpstr>
      <vt:lpstr>Συγκλεισιακός παράγοντας (3 από 8)</vt:lpstr>
      <vt:lpstr>Συγκλεισιακός παράγοντας (4 από 8)</vt:lpstr>
      <vt:lpstr>Συγκλεισιακός παράγοντας (5 από 8)</vt:lpstr>
      <vt:lpstr>Συγκλεισιακός παράγοντας (6 από 8)</vt:lpstr>
      <vt:lpstr>Συγκλεισιακός παράγοντας (7 από 8)</vt:lpstr>
      <vt:lpstr>Συγκλεισιακός παράγοντας (8 από 8)</vt:lpstr>
      <vt:lpstr>Συγκλεισιακές σχέσεις</vt:lpstr>
      <vt:lpstr>Συγκλεισιακές σχέσεις πίσω δοντιών Angle I (1 από 10)</vt:lpstr>
      <vt:lpstr>Παρουσίαση του PowerPoint</vt:lpstr>
      <vt:lpstr>Συγκλεισιακές σχέσεις πίσω δοντιών Angle I (3 από 10)</vt:lpstr>
      <vt:lpstr>Συγκλεισιακές σχέσεις πίσω δοντιών Angle I (4 από 10)</vt:lpstr>
      <vt:lpstr>Συγκλεισιακές σχέσεις πίσω δοντιών Angle I (5 από 10)</vt:lpstr>
      <vt:lpstr>Συγκλεισιακές σχέσεις πίσω δοντιών Angle I (6 από 10)</vt:lpstr>
      <vt:lpstr>Συγκλεισιακές σχέσεις πίσω δοντιών Angle I (7 από 10)</vt:lpstr>
      <vt:lpstr>Συγκλεισιακές σχέσεις πίσω δοντιών Angle I (8 από 10)</vt:lpstr>
      <vt:lpstr>Συγκλεισιακές σχέσεις πίσω δοντιών Angle I (9 από 10)</vt:lpstr>
      <vt:lpstr>Συγκλεισιακές σχέσεις πίσω δοντιών Angle I (10 από 10)</vt:lpstr>
      <vt:lpstr>Διαμόρφωση των αξονικών τοιχωμάτων (1 από 16) </vt:lpstr>
      <vt:lpstr>Διαμόρφωση των αξονικών τοιχωμάτων (2 από 16) </vt:lpstr>
      <vt:lpstr>Διαμόρφωση των αξονικών τοιχωμάτων (3 από 16) </vt:lpstr>
      <vt:lpstr>Διαμόρφωση των αξονικών τοιχωμάτων (4 από 16) </vt:lpstr>
      <vt:lpstr>Διαμόρφωση των αξονικών τοιχωμάτων (5 από 16) </vt:lpstr>
      <vt:lpstr>Διαμόρφωση των αξονικών τοιχωμάτων (6 από 16) </vt:lpstr>
      <vt:lpstr>Διαμόρφωση των αξονικών τοιχωμάτων (7 από 16) </vt:lpstr>
      <vt:lpstr>Διαμόρφωση των αξονικών τοιχωμάτων (8 από 16) </vt:lpstr>
      <vt:lpstr>Διαμόρφωση των αξονικών τοιχωμάτων (9 από 16) </vt:lpstr>
      <vt:lpstr>Διαμόρφωση των αξονικών τοιχωμάτων (10 από 16) </vt:lpstr>
      <vt:lpstr>Διαμόρφωση των αξονικών τοιχωμάτων (11 από 16) </vt:lpstr>
      <vt:lpstr>Διαμόρφωση των αξονικών τοιχωμάτων (12 από 16) </vt:lpstr>
      <vt:lpstr>Διαμόρφωση των αξονικών τοιχωμάτων (13 από 16) </vt:lpstr>
      <vt:lpstr>Διαμόρφωση των αξονικών τοιχωμάτων (14 από 16) </vt:lpstr>
      <vt:lpstr>Διαμόρφωση των αξονικών τοιχωμάτων (15 από 16) </vt:lpstr>
      <vt:lpstr>Διαμόρφωση των αξονικών τοιχωμάτων (16 από 16) 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ΙI</dc:title>
  <dc:creator>opencourses@teiath.gr</dc:creator>
  <cp:lastModifiedBy>fkaram2</cp:lastModifiedBy>
  <cp:revision>23</cp:revision>
  <dcterms:created xsi:type="dcterms:W3CDTF">2014-01-17T06:34:22Z</dcterms:created>
  <dcterms:modified xsi:type="dcterms:W3CDTF">2015-07-06T08:38:56Z</dcterms:modified>
</cp:coreProperties>
</file>