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684" r:id="rId1"/>
    <p:sldMasterId id="2147483696" r:id="rId2"/>
  </p:sldMasterIdLst>
  <p:notesMasterIdLst>
    <p:notesMasterId r:id="rId38"/>
  </p:notesMasterIdLst>
  <p:handoutMasterIdLst>
    <p:handoutMasterId r:id="rId39"/>
  </p:handoutMasterIdLst>
  <p:sldIdLst>
    <p:sldId id="32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9" r:id="rId24"/>
    <p:sldId id="280" r:id="rId25"/>
    <p:sldId id="281" r:id="rId26"/>
    <p:sldId id="282" r:id="rId27"/>
    <p:sldId id="284" r:id="rId28"/>
    <p:sldId id="285" r:id="rId29"/>
    <p:sldId id="328" r:id="rId30"/>
    <p:sldId id="329" r:id="rId31"/>
    <p:sldId id="330" r:id="rId32"/>
    <p:sldId id="337" r:id="rId33"/>
    <p:sldId id="338" r:id="rId34"/>
    <p:sldId id="339" r:id="rId35"/>
    <p:sldId id="333" r:id="rId36"/>
    <p:sldId id="336" r:id="rId37"/>
  </p:sldIdLst>
  <p:sldSz cx="9144000" cy="6858000" type="screen4x3"/>
  <p:notesSz cx="7104063" cy="10234613"/>
  <p:custDataLst>
    <p:tags r:id="rId40"/>
  </p:custDataLst>
  <p:defaultTextStyle>
    <a:defPPr>
      <a:defRPr lang="el-G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15:guide id="1" orient="horz" pos="3223">
          <p15:clr>
            <a:srgbClr val="A4A3A4"/>
          </p15:clr>
        </p15:guide>
        <p15:guide id="2" pos="2237">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75075"/>
    <a:srgbClr val="820000"/>
    <a:srgbClr val="333399"/>
    <a:srgbClr val="4545C3"/>
    <a:srgbClr val="C00000"/>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32" autoAdjust="0"/>
    <p:restoredTop sz="94670" autoAdjust="0"/>
  </p:normalViewPr>
  <p:slideViewPr>
    <p:cSldViewPr>
      <p:cViewPr varScale="1">
        <p:scale>
          <a:sx n="107" d="100"/>
          <a:sy n="107" d="100"/>
        </p:scale>
        <p:origin x="-1656" y="-84"/>
      </p:cViewPr>
      <p:guideLst>
        <p:guide orient="horz" pos="2160"/>
        <p:guide pos="2880"/>
      </p:guideLst>
    </p:cSldViewPr>
  </p:slideViewPr>
  <p:outlineViewPr>
    <p:cViewPr>
      <p:scale>
        <a:sx n="33" d="100"/>
        <a:sy n="33" d="100"/>
      </p:scale>
      <p:origin x="48"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76" d="100"/>
          <a:sy n="76" d="100"/>
        </p:scale>
        <p:origin x="-3978" y="-108"/>
      </p:cViewPr>
      <p:guideLst>
        <p:guide orient="horz" pos="3223"/>
        <p:guide pos="2237"/>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handoutMaster" Target="handoutMasters/handoutMaster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tags" Target="tags/tag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62" name="Rectangle 2"/>
          <p:cNvSpPr>
            <a:spLocks noGrp="1" noChangeArrowheads="1"/>
          </p:cNvSpPr>
          <p:nvPr>
            <p:ph type="hdr" sz="quarter"/>
          </p:nvPr>
        </p:nvSpPr>
        <p:spPr bwMode="auto">
          <a:xfrm>
            <a:off x="0" y="0"/>
            <a:ext cx="3078163" cy="511175"/>
          </a:xfrm>
          <a:prstGeom prst="rect">
            <a:avLst/>
          </a:prstGeom>
          <a:noFill/>
          <a:ln w="9525">
            <a:noFill/>
            <a:miter lim="800000"/>
            <a:headEnd/>
            <a:tailEnd/>
          </a:ln>
          <a:effectLst/>
        </p:spPr>
        <p:txBody>
          <a:bodyPr vert="horz" wrap="square" lIns="99075" tIns="49538" rIns="99075" bIns="49538" numCol="1" anchor="t" anchorCtr="0" compatLnSpc="1">
            <a:prstTxWarp prst="textNoShape">
              <a:avLst/>
            </a:prstTxWarp>
          </a:bodyPr>
          <a:lstStyle>
            <a:lvl1pPr defTabSz="990600" eaLnBrk="0" hangingPunct="0">
              <a:defRPr sz="1300"/>
            </a:lvl1pPr>
          </a:lstStyle>
          <a:p>
            <a:pPr>
              <a:defRPr/>
            </a:pPr>
            <a:endParaRPr lang="el-GR" dirty="0"/>
          </a:p>
        </p:txBody>
      </p:sp>
      <p:sp>
        <p:nvSpPr>
          <p:cNvPr id="92163" name="Rectangle 3"/>
          <p:cNvSpPr>
            <a:spLocks noGrp="1" noChangeArrowheads="1"/>
          </p:cNvSpPr>
          <p:nvPr>
            <p:ph type="dt" sz="quarter" idx="1"/>
          </p:nvPr>
        </p:nvSpPr>
        <p:spPr bwMode="auto">
          <a:xfrm>
            <a:off x="4024313" y="0"/>
            <a:ext cx="3078162" cy="511175"/>
          </a:xfrm>
          <a:prstGeom prst="rect">
            <a:avLst/>
          </a:prstGeom>
          <a:noFill/>
          <a:ln w="9525">
            <a:noFill/>
            <a:miter lim="800000"/>
            <a:headEnd/>
            <a:tailEnd/>
          </a:ln>
          <a:effectLst/>
        </p:spPr>
        <p:txBody>
          <a:bodyPr vert="horz" wrap="square" lIns="99075" tIns="49538" rIns="99075" bIns="49538" numCol="1" anchor="t" anchorCtr="0" compatLnSpc="1">
            <a:prstTxWarp prst="textNoShape">
              <a:avLst/>
            </a:prstTxWarp>
          </a:bodyPr>
          <a:lstStyle>
            <a:lvl1pPr algn="r" defTabSz="990600" eaLnBrk="0" hangingPunct="0">
              <a:defRPr sz="1300"/>
            </a:lvl1pPr>
          </a:lstStyle>
          <a:p>
            <a:pPr>
              <a:defRPr/>
            </a:pPr>
            <a:fld id="{84A79048-66B1-475A-B924-F459D231C4C3}" type="datetimeFigureOut">
              <a:rPr lang="el-GR"/>
              <a:pPr>
                <a:defRPr/>
              </a:pPr>
              <a:t>6/7/2015</a:t>
            </a:fld>
            <a:endParaRPr lang="el-GR" dirty="0"/>
          </a:p>
        </p:txBody>
      </p:sp>
      <p:sp>
        <p:nvSpPr>
          <p:cNvPr id="92164" name="Rectangle 4"/>
          <p:cNvSpPr>
            <a:spLocks noGrp="1" noChangeArrowheads="1"/>
          </p:cNvSpPr>
          <p:nvPr>
            <p:ph type="ftr" sz="quarter" idx="2"/>
          </p:nvPr>
        </p:nvSpPr>
        <p:spPr bwMode="auto">
          <a:xfrm>
            <a:off x="0" y="9721850"/>
            <a:ext cx="3078163" cy="511175"/>
          </a:xfrm>
          <a:prstGeom prst="rect">
            <a:avLst/>
          </a:prstGeom>
          <a:noFill/>
          <a:ln w="9525">
            <a:noFill/>
            <a:miter lim="800000"/>
            <a:headEnd/>
            <a:tailEnd/>
          </a:ln>
          <a:effectLst/>
        </p:spPr>
        <p:txBody>
          <a:bodyPr vert="horz" wrap="square" lIns="99075" tIns="49538" rIns="99075" bIns="49538" numCol="1" anchor="b" anchorCtr="0" compatLnSpc="1">
            <a:prstTxWarp prst="textNoShape">
              <a:avLst/>
            </a:prstTxWarp>
          </a:bodyPr>
          <a:lstStyle>
            <a:lvl1pPr defTabSz="990600" eaLnBrk="0" hangingPunct="0">
              <a:defRPr sz="1300"/>
            </a:lvl1pPr>
          </a:lstStyle>
          <a:p>
            <a:pPr>
              <a:defRPr/>
            </a:pPr>
            <a:endParaRPr lang="el-GR" dirty="0"/>
          </a:p>
        </p:txBody>
      </p:sp>
      <p:sp>
        <p:nvSpPr>
          <p:cNvPr id="92165" name="Rectangle 5"/>
          <p:cNvSpPr>
            <a:spLocks noGrp="1" noChangeArrowheads="1"/>
          </p:cNvSpPr>
          <p:nvPr>
            <p:ph type="sldNum" sz="quarter" idx="3"/>
          </p:nvPr>
        </p:nvSpPr>
        <p:spPr bwMode="auto">
          <a:xfrm>
            <a:off x="4024313" y="9721850"/>
            <a:ext cx="3078162" cy="511175"/>
          </a:xfrm>
          <a:prstGeom prst="rect">
            <a:avLst/>
          </a:prstGeom>
          <a:noFill/>
          <a:ln w="9525">
            <a:noFill/>
            <a:miter lim="800000"/>
            <a:headEnd/>
            <a:tailEnd/>
          </a:ln>
          <a:effectLst/>
        </p:spPr>
        <p:txBody>
          <a:bodyPr vert="horz" wrap="square" lIns="99075" tIns="49538" rIns="99075" bIns="49538" numCol="1" anchor="b" anchorCtr="0" compatLnSpc="1">
            <a:prstTxWarp prst="textNoShape">
              <a:avLst/>
            </a:prstTxWarp>
          </a:bodyPr>
          <a:lstStyle>
            <a:lvl1pPr algn="r" defTabSz="990600" eaLnBrk="0" hangingPunct="0">
              <a:defRPr sz="1300"/>
            </a:lvl1pPr>
          </a:lstStyle>
          <a:p>
            <a:pPr>
              <a:defRPr/>
            </a:pPr>
            <a:fld id="{2EBCFCCB-10BB-4121-80C8-1E5058FD1454}" type="slidenum">
              <a:rPr lang="el-GR"/>
              <a:pPr>
                <a:defRPr/>
              </a:pPr>
              <a:t>‹#›</a:t>
            </a:fld>
            <a:endParaRPr lang="el-GR" dirty="0"/>
          </a:p>
        </p:txBody>
      </p:sp>
    </p:spTree>
    <p:extLst>
      <p:ext uri="{BB962C8B-B14F-4D97-AF65-F5344CB8AC3E}">
        <p14:creationId xmlns:p14="http://schemas.microsoft.com/office/powerpoint/2010/main" val="419600949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bwMode="auto">
          <a:xfrm>
            <a:off x="0" y="0"/>
            <a:ext cx="3078163" cy="511175"/>
          </a:xfrm>
          <a:prstGeom prst="rect">
            <a:avLst/>
          </a:prstGeom>
          <a:noFill/>
          <a:ln w="9525">
            <a:noFill/>
            <a:miter lim="800000"/>
            <a:headEnd/>
            <a:tailEnd/>
          </a:ln>
        </p:spPr>
        <p:txBody>
          <a:bodyPr vert="horz" wrap="square" lIns="99075" tIns="49538" rIns="99075" bIns="49538" numCol="1" anchor="t" anchorCtr="0" compatLnSpc="1">
            <a:prstTxWarp prst="textNoShape">
              <a:avLst/>
            </a:prstTxWarp>
          </a:bodyPr>
          <a:lstStyle>
            <a:lvl1pPr defTabSz="990600">
              <a:defRPr sz="1300"/>
            </a:lvl1pPr>
          </a:lstStyle>
          <a:p>
            <a:pPr>
              <a:defRPr/>
            </a:pPr>
            <a:endParaRPr lang="el-GR" dirty="0"/>
          </a:p>
        </p:txBody>
      </p:sp>
      <p:sp>
        <p:nvSpPr>
          <p:cNvPr id="3" name="2 - Θέση ημερομηνίας"/>
          <p:cNvSpPr>
            <a:spLocks noGrp="1"/>
          </p:cNvSpPr>
          <p:nvPr>
            <p:ph type="dt" idx="1"/>
          </p:nvPr>
        </p:nvSpPr>
        <p:spPr bwMode="auto">
          <a:xfrm>
            <a:off x="4024313" y="0"/>
            <a:ext cx="3078162" cy="511175"/>
          </a:xfrm>
          <a:prstGeom prst="rect">
            <a:avLst/>
          </a:prstGeom>
          <a:noFill/>
          <a:ln w="9525">
            <a:noFill/>
            <a:miter lim="800000"/>
            <a:headEnd/>
            <a:tailEnd/>
          </a:ln>
        </p:spPr>
        <p:txBody>
          <a:bodyPr vert="horz" wrap="square" lIns="99075" tIns="49538" rIns="99075" bIns="49538" numCol="1" anchor="t" anchorCtr="0" compatLnSpc="1">
            <a:prstTxWarp prst="textNoShape">
              <a:avLst/>
            </a:prstTxWarp>
          </a:bodyPr>
          <a:lstStyle>
            <a:lvl1pPr algn="r" defTabSz="990600">
              <a:defRPr sz="1300"/>
            </a:lvl1pPr>
          </a:lstStyle>
          <a:p>
            <a:pPr>
              <a:defRPr/>
            </a:pPr>
            <a:fld id="{19B0F716-1969-45AD-B426-D0CBFDF13F46}" type="datetimeFigureOut">
              <a:rPr lang="el-GR"/>
              <a:pPr>
                <a:defRPr/>
              </a:pPr>
              <a:t>6/7/2015</a:t>
            </a:fld>
            <a:endParaRPr lang="el-GR" dirty="0"/>
          </a:p>
        </p:txBody>
      </p:sp>
      <p:sp>
        <p:nvSpPr>
          <p:cNvPr id="4" name="3 - Θέση εικόνας διαφάνειας"/>
          <p:cNvSpPr>
            <a:spLocks noGrp="1" noRot="1" noChangeAspect="1"/>
          </p:cNvSpPr>
          <p:nvPr>
            <p:ph type="sldImg" idx="2"/>
          </p:nvPr>
        </p:nvSpPr>
        <p:spPr>
          <a:xfrm>
            <a:off x="993775" y="768350"/>
            <a:ext cx="5116513" cy="3836988"/>
          </a:xfrm>
          <a:prstGeom prst="rect">
            <a:avLst/>
          </a:prstGeom>
          <a:noFill/>
          <a:ln w="12700">
            <a:solidFill>
              <a:prstClr val="black"/>
            </a:solidFill>
          </a:ln>
        </p:spPr>
        <p:txBody>
          <a:bodyPr vert="horz" lIns="91440" tIns="45720" rIns="91440" bIns="45720" rtlCol="0" anchor="ctr"/>
          <a:lstStyle/>
          <a:p>
            <a:pPr lvl="0"/>
            <a:endParaRPr lang="el-GR" noProof="0" dirty="0" smtClean="0"/>
          </a:p>
        </p:txBody>
      </p:sp>
      <p:sp>
        <p:nvSpPr>
          <p:cNvPr id="5" name="4 - Θέση σημειώσεων"/>
          <p:cNvSpPr>
            <a:spLocks noGrp="1"/>
          </p:cNvSpPr>
          <p:nvPr>
            <p:ph type="body" sz="quarter" idx="3"/>
          </p:nvPr>
        </p:nvSpPr>
        <p:spPr bwMode="auto">
          <a:xfrm>
            <a:off x="711200" y="4860925"/>
            <a:ext cx="5683250" cy="4605338"/>
          </a:xfrm>
          <a:prstGeom prst="rect">
            <a:avLst/>
          </a:prstGeom>
          <a:noFill/>
          <a:ln w="9525">
            <a:noFill/>
            <a:miter lim="800000"/>
            <a:headEnd/>
            <a:tailEnd/>
          </a:ln>
        </p:spPr>
        <p:txBody>
          <a:bodyPr vert="horz" wrap="square" lIns="99075" tIns="49538" rIns="99075" bIns="49538" numCol="1" anchor="t" anchorCtr="0" compatLnSpc="1">
            <a:prstTxWarp prst="textNoShape">
              <a:avLst/>
            </a:prstTxWarp>
          </a:bodyPr>
          <a:lstStyle/>
          <a:p>
            <a:pPr lvl="0"/>
            <a:r>
              <a:rPr lang="el-GR" noProof="0" smtClean="0"/>
              <a:t>Kλικ για επεξεργασία των στυλ του υποδείγματος</a:t>
            </a:r>
          </a:p>
          <a:p>
            <a:pPr lvl="1"/>
            <a:r>
              <a:rPr lang="el-GR" noProof="0" smtClean="0"/>
              <a:t>Δεύτερου επιπέδου</a:t>
            </a:r>
          </a:p>
          <a:p>
            <a:pPr lvl="2"/>
            <a:r>
              <a:rPr lang="el-GR" noProof="0" smtClean="0"/>
              <a:t>Τρίτου επιπέδου</a:t>
            </a:r>
          </a:p>
          <a:p>
            <a:pPr lvl="3"/>
            <a:r>
              <a:rPr lang="el-GR" noProof="0" smtClean="0"/>
              <a:t>Τέταρτου επιπέδου</a:t>
            </a:r>
          </a:p>
          <a:p>
            <a:pPr lvl="4"/>
            <a:r>
              <a:rPr lang="el-GR" noProof="0" smtClean="0"/>
              <a:t>Πέμπτου επιπέδου</a:t>
            </a:r>
          </a:p>
        </p:txBody>
      </p:sp>
      <p:sp>
        <p:nvSpPr>
          <p:cNvPr id="6" name="5 - Θέση υποσέλιδου"/>
          <p:cNvSpPr>
            <a:spLocks noGrp="1"/>
          </p:cNvSpPr>
          <p:nvPr>
            <p:ph type="ftr" sz="quarter" idx="4"/>
          </p:nvPr>
        </p:nvSpPr>
        <p:spPr bwMode="auto">
          <a:xfrm>
            <a:off x="0" y="9721850"/>
            <a:ext cx="3078163" cy="511175"/>
          </a:xfrm>
          <a:prstGeom prst="rect">
            <a:avLst/>
          </a:prstGeom>
          <a:noFill/>
          <a:ln w="9525">
            <a:noFill/>
            <a:miter lim="800000"/>
            <a:headEnd/>
            <a:tailEnd/>
          </a:ln>
        </p:spPr>
        <p:txBody>
          <a:bodyPr vert="horz" wrap="square" lIns="99075" tIns="49538" rIns="99075" bIns="49538" numCol="1" anchor="b" anchorCtr="0" compatLnSpc="1">
            <a:prstTxWarp prst="textNoShape">
              <a:avLst/>
            </a:prstTxWarp>
          </a:bodyPr>
          <a:lstStyle>
            <a:lvl1pPr defTabSz="990600">
              <a:defRPr sz="1300"/>
            </a:lvl1pPr>
          </a:lstStyle>
          <a:p>
            <a:pPr>
              <a:defRPr/>
            </a:pPr>
            <a:endParaRPr lang="el-GR" dirty="0"/>
          </a:p>
        </p:txBody>
      </p:sp>
      <p:sp>
        <p:nvSpPr>
          <p:cNvPr id="7" name="6 - Θέση αριθμού διαφάνειας"/>
          <p:cNvSpPr>
            <a:spLocks noGrp="1"/>
          </p:cNvSpPr>
          <p:nvPr>
            <p:ph type="sldNum" sz="quarter" idx="5"/>
          </p:nvPr>
        </p:nvSpPr>
        <p:spPr bwMode="auto">
          <a:xfrm>
            <a:off x="4024313" y="9721850"/>
            <a:ext cx="3078162" cy="511175"/>
          </a:xfrm>
          <a:prstGeom prst="rect">
            <a:avLst/>
          </a:prstGeom>
          <a:noFill/>
          <a:ln w="9525">
            <a:noFill/>
            <a:miter lim="800000"/>
            <a:headEnd/>
            <a:tailEnd/>
          </a:ln>
        </p:spPr>
        <p:txBody>
          <a:bodyPr vert="horz" wrap="square" lIns="99075" tIns="49538" rIns="99075" bIns="49538" numCol="1" anchor="b" anchorCtr="0" compatLnSpc="1">
            <a:prstTxWarp prst="textNoShape">
              <a:avLst/>
            </a:prstTxWarp>
          </a:bodyPr>
          <a:lstStyle>
            <a:lvl1pPr algn="r" defTabSz="990600">
              <a:defRPr sz="1300"/>
            </a:lvl1pPr>
          </a:lstStyle>
          <a:p>
            <a:pPr>
              <a:defRPr/>
            </a:pPr>
            <a:fld id="{71016A41-0609-40C7-9E3E-89C33107DF6A}" type="slidenum">
              <a:rPr lang="el-GR"/>
              <a:pPr>
                <a:defRPr/>
              </a:pPr>
              <a:t>‹#›</a:t>
            </a:fld>
            <a:endParaRPr lang="el-GR" dirty="0"/>
          </a:p>
        </p:txBody>
      </p:sp>
    </p:spTree>
    <p:extLst>
      <p:ext uri="{BB962C8B-B14F-4D97-AF65-F5344CB8AC3E}">
        <p14:creationId xmlns:p14="http://schemas.microsoft.com/office/powerpoint/2010/main" val="2436658440"/>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85766" indent="-185766">
              <a:buFont typeface="Arial" pitchFamily="34" charset="0"/>
              <a:buChar char="•"/>
            </a:pPr>
            <a:endParaRPr lang="el-GR" dirty="0">
              <a:solidFill>
                <a:srgbClr val="FF0000"/>
              </a:solidFill>
            </a:endParaRPr>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solidFill>
                  <a:prstClr val="black"/>
                </a:solidFill>
              </a:rPr>
              <a:pPr/>
              <a:t>0</a:t>
            </a:fld>
            <a:endParaRPr lang="el-GR" dirty="0">
              <a:solidFill>
                <a:prstClr val="black"/>
              </a:solidFill>
            </a:endParaRPr>
          </a:p>
        </p:txBody>
      </p:sp>
    </p:spTree>
    <p:extLst>
      <p:ext uri="{BB962C8B-B14F-4D97-AF65-F5344CB8AC3E}">
        <p14:creationId xmlns:p14="http://schemas.microsoft.com/office/powerpoint/2010/main" val="39928127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l-GR" dirty="0" smtClean="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10</a:t>
            </a:fld>
            <a:endParaRPr lang="el-GR" dirty="0"/>
          </a:p>
        </p:txBody>
      </p:sp>
    </p:spTree>
    <p:extLst>
      <p:ext uri="{BB962C8B-B14F-4D97-AF65-F5344CB8AC3E}">
        <p14:creationId xmlns:p14="http://schemas.microsoft.com/office/powerpoint/2010/main" val="9457699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11</a:t>
            </a:fld>
            <a:endParaRPr lang="el-GR" dirty="0"/>
          </a:p>
        </p:txBody>
      </p:sp>
    </p:spTree>
    <p:extLst>
      <p:ext uri="{BB962C8B-B14F-4D97-AF65-F5344CB8AC3E}">
        <p14:creationId xmlns:p14="http://schemas.microsoft.com/office/powerpoint/2010/main" val="7188879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12</a:t>
            </a:fld>
            <a:endParaRPr lang="el-GR" dirty="0"/>
          </a:p>
        </p:txBody>
      </p:sp>
    </p:spTree>
    <p:extLst>
      <p:ext uri="{BB962C8B-B14F-4D97-AF65-F5344CB8AC3E}">
        <p14:creationId xmlns:p14="http://schemas.microsoft.com/office/powerpoint/2010/main" val="24850406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14</a:t>
            </a:fld>
            <a:endParaRPr lang="el-GR" dirty="0"/>
          </a:p>
        </p:txBody>
      </p:sp>
    </p:spTree>
    <p:extLst>
      <p:ext uri="{BB962C8B-B14F-4D97-AF65-F5344CB8AC3E}">
        <p14:creationId xmlns:p14="http://schemas.microsoft.com/office/powerpoint/2010/main" val="28142401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15</a:t>
            </a:fld>
            <a:endParaRPr lang="el-GR" dirty="0"/>
          </a:p>
        </p:txBody>
      </p:sp>
    </p:spTree>
    <p:extLst>
      <p:ext uri="{BB962C8B-B14F-4D97-AF65-F5344CB8AC3E}">
        <p14:creationId xmlns:p14="http://schemas.microsoft.com/office/powerpoint/2010/main" val="7877375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16</a:t>
            </a:fld>
            <a:endParaRPr lang="el-GR" dirty="0"/>
          </a:p>
        </p:txBody>
      </p:sp>
    </p:spTree>
    <p:extLst>
      <p:ext uri="{BB962C8B-B14F-4D97-AF65-F5344CB8AC3E}">
        <p14:creationId xmlns:p14="http://schemas.microsoft.com/office/powerpoint/2010/main" val="23102679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19</a:t>
            </a:fld>
            <a:endParaRPr lang="el-GR" dirty="0"/>
          </a:p>
        </p:txBody>
      </p:sp>
    </p:spTree>
    <p:extLst>
      <p:ext uri="{BB962C8B-B14F-4D97-AF65-F5344CB8AC3E}">
        <p14:creationId xmlns:p14="http://schemas.microsoft.com/office/powerpoint/2010/main" val="14548719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21</a:t>
            </a:fld>
            <a:endParaRPr lang="el-GR" dirty="0"/>
          </a:p>
        </p:txBody>
      </p:sp>
    </p:spTree>
    <p:extLst>
      <p:ext uri="{BB962C8B-B14F-4D97-AF65-F5344CB8AC3E}">
        <p14:creationId xmlns:p14="http://schemas.microsoft.com/office/powerpoint/2010/main" val="5762541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22</a:t>
            </a:fld>
            <a:endParaRPr lang="el-GR" dirty="0"/>
          </a:p>
        </p:txBody>
      </p:sp>
    </p:spTree>
    <p:extLst>
      <p:ext uri="{BB962C8B-B14F-4D97-AF65-F5344CB8AC3E}">
        <p14:creationId xmlns:p14="http://schemas.microsoft.com/office/powerpoint/2010/main" val="39059247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solidFill>
                  <a:prstClr val="black"/>
                </a:solidFill>
              </a:rPr>
              <a:pPr/>
              <a:t>27</a:t>
            </a:fld>
            <a:endParaRPr lang="el-GR" dirty="0">
              <a:solidFill>
                <a:prstClr val="black"/>
              </a:solidFill>
            </a:endParaRPr>
          </a:p>
        </p:txBody>
      </p:sp>
    </p:spTree>
    <p:extLst>
      <p:ext uri="{BB962C8B-B14F-4D97-AF65-F5344CB8AC3E}">
        <p14:creationId xmlns:p14="http://schemas.microsoft.com/office/powerpoint/2010/main" val="3017940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1</a:t>
            </a:fld>
            <a:endParaRPr lang="el-GR" dirty="0"/>
          </a:p>
        </p:txBody>
      </p:sp>
    </p:spTree>
    <p:extLst>
      <p:ext uri="{BB962C8B-B14F-4D97-AF65-F5344CB8AC3E}">
        <p14:creationId xmlns:p14="http://schemas.microsoft.com/office/powerpoint/2010/main" val="1660934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EBA60D4E-153C-481E-9C52-31B1E4926C1F}" type="slidenum">
              <a:rPr lang="el-GR" smtClean="0">
                <a:solidFill>
                  <a:prstClr val="black"/>
                </a:solidFill>
              </a:rPr>
              <a:pPr/>
              <a:t>28</a:t>
            </a:fld>
            <a:endParaRPr lang="el-GR" dirty="0">
              <a:solidFill>
                <a:prstClr val="black"/>
              </a:solidFill>
            </a:endParaRPr>
          </a:p>
        </p:txBody>
      </p:sp>
    </p:spTree>
    <p:extLst>
      <p:ext uri="{BB962C8B-B14F-4D97-AF65-F5344CB8AC3E}">
        <p14:creationId xmlns:p14="http://schemas.microsoft.com/office/powerpoint/2010/main" val="27497211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EBA60D4E-153C-481E-9C52-31B1E4926C1F}" type="slidenum">
              <a:rPr lang="el-GR" smtClean="0">
                <a:solidFill>
                  <a:prstClr val="black"/>
                </a:solidFill>
              </a:rPr>
              <a:pPr/>
              <a:t>29</a:t>
            </a:fld>
            <a:endParaRPr lang="el-GR" dirty="0">
              <a:solidFill>
                <a:prstClr val="black"/>
              </a:solidFill>
            </a:endParaRPr>
          </a:p>
        </p:txBody>
      </p:sp>
    </p:spTree>
    <p:extLst>
      <p:ext uri="{BB962C8B-B14F-4D97-AF65-F5344CB8AC3E}">
        <p14:creationId xmlns:p14="http://schemas.microsoft.com/office/powerpoint/2010/main" val="15375097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EBA60D4E-153C-481E-9C52-31B1E4926C1F}" type="slidenum">
              <a:rPr lang="el-GR" smtClean="0"/>
              <a:t>30</a:t>
            </a:fld>
            <a:endParaRPr lang="el-GR" dirty="0"/>
          </a:p>
        </p:txBody>
      </p:sp>
    </p:spTree>
    <p:extLst>
      <p:ext uri="{BB962C8B-B14F-4D97-AF65-F5344CB8AC3E}">
        <p14:creationId xmlns:p14="http://schemas.microsoft.com/office/powerpoint/2010/main" val="33101659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EBA60D4E-153C-481E-9C52-31B1E4926C1F}" type="slidenum">
              <a:rPr lang="el-GR" smtClean="0"/>
              <a:t>32</a:t>
            </a:fld>
            <a:endParaRPr lang="el-GR" dirty="0"/>
          </a:p>
        </p:txBody>
      </p:sp>
    </p:spTree>
    <p:extLst>
      <p:ext uri="{BB962C8B-B14F-4D97-AF65-F5344CB8AC3E}">
        <p14:creationId xmlns:p14="http://schemas.microsoft.com/office/powerpoint/2010/main" val="40753707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EBA60D4E-153C-481E-9C52-31B1E4926C1F}" type="slidenum">
              <a:rPr lang="el-GR" smtClean="0">
                <a:solidFill>
                  <a:prstClr val="black"/>
                </a:solidFill>
              </a:rPr>
              <a:pPr/>
              <a:t>33</a:t>
            </a:fld>
            <a:endParaRPr lang="el-GR" dirty="0">
              <a:solidFill>
                <a:prstClr val="black"/>
              </a:solidFill>
            </a:endParaRPr>
          </a:p>
        </p:txBody>
      </p:sp>
    </p:spTree>
    <p:extLst>
      <p:ext uri="{BB962C8B-B14F-4D97-AF65-F5344CB8AC3E}">
        <p14:creationId xmlns:p14="http://schemas.microsoft.com/office/powerpoint/2010/main" val="21451231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85766" indent="-185766">
              <a:buFont typeface="Arial" pitchFamily="34" charset="0"/>
              <a:buChar char="•"/>
            </a:pP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34</a:t>
            </a:fld>
            <a:endParaRPr lang="el-GR" dirty="0"/>
          </a:p>
        </p:txBody>
      </p:sp>
    </p:spTree>
    <p:extLst>
      <p:ext uri="{BB962C8B-B14F-4D97-AF65-F5344CB8AC3E}">
        <p14:creationId xmlns:p14="http://schemas.microsoft.com/office/powerpoint/2010/main" val="24459846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2</a:t>
            </a:fld>
            <a:endParaRPr lang="el-GR" dirty="0"/>
          </a:p>
        </p:txBody>
      </p:sp>
    </p:spTree>
    <p:extLst>
      <p:ext uri="{BB962C8B-B14F-4D97-AF65-F5344CB8AC3E}">
        <p14:creationId xmlns:p14="http://schemas.microsoft.com/office/powerpoint/2010/main" val="42202636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3</a:t>
            </a:fld>
            <a:endParaRPr lang="el-GR" dirty="0"/>
          </a:p>
        </p:txBody>
      </p:sp>
    </p:spTree>
    <p:extLst>
      <p:ext uri="{BB962C8B-B14F-4D97-AF65-F5344CB8AC3E}">
        <p14:creationId xmlns:p14="http://schemas.microsoft.com/office/powerpoint/2010/main" val="28636088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4</a:t>
            </a:fld>
            <a:endParaRPr lang="el-GR" dirty="0"/>
          </a:p>
        </p:txBody>
      </p:sp>
    </p:spTree>
    <p:extLst>
      <p:ext uri="{BB962C8B-B14F-4D97-AF65-F5344CB8AC3E}">
        <p14:creationId xmlns:p14="http://schemas.microsoft.com/office/powerpoint/2010/main" val="21687769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6</a:t>
            </a:fld>
            <a:endParaRPr lang="el-GR" dirty="0"/>
          </a:p>
        </p:txBody>
      </p:sp>
    </p:spTree>
    <p:extLst>
      <p:ext uri="{BB962C8B-B14F-4D97-AF65-F5344CB8AC3E}">
        <p14:creationId xmlns:p14="http://schemas.microsoft.com/office/powerpoint/2010/main" val="16171923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7</a:t>
            </a:fld>
            <a:endParaRPr lang="el-GR" dirty="0"/>
          </a:p>
        </p:txBody>
      </p:sp>
    </p:spTree>
    <p:extLst>
      <p:ext uri="{BB962C8B-B14F-4D97-AF65-F5344CB8AC3E}">
        <p14:creationId xmlns:p14="http://schemas.microsoft.com/office/powerpoint/2010/main" val="13131761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8</a:t>
            </a:fld>
            <a:endParaRPr lang="el-GR" dirty="0"/>
          </a:p>
        </p:txBody>
      </p:sp>
    </p:spTree>
    <p:extLst>
      <p:ext uri="{BB962C8B-B14F-4D97-AF65-F5344CB8AC3E}">
        <p14:creationId xmlns:p14="http://schemas.microsoft.com/office/powerpoint/2010/main" val="20689741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9</a:t>
            </a:fld>
            <a:endParaRPr lang="el-GR" dirty="0"/>
          </a:p>
        </p:txBody>
      </p:sp>
    </p:spTree>
    <p:extLst>
      <p:ext uri="{BB962C8B-B14F-4D97-AF65-F5344CB8AC3E}">
        <p14:creationId xmlns:p14="http://schemas.microsoft.com/office/powerpoint/2010/main" val="17885820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a:solidFill>
                  <a:schemeClr val="tx1"/>
                </a:solidFill>
              </a:defRPr>
            </a:lvl1pPr>
          </a:lstStyle>
          <a:p>
            <a:r>
              <a:rPr lang="el-GR" smtClean="0"/>
              <a:t>Στυλ κύριου τίτλου</a:t>
            </a:r>
            <a:endParaRPr lang="el-GR"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l-GR"/>
          </a:p>
        </p:txBody>
      </p:sp>
      <p:sp>
        <p:nvSpPr>
          <p:cNvPr id="4" name="Date Placeholder 3"/>
          <p:cNvSpPr>
            <a:spLocks noGrp="1"/>
          </p:cNvSpPr>
          <p:nvPr>
            <p:ph type="dt" sz="half" idx="10"/>
          </p:nvPr>
        </p:nvSpPr>
        <p:spPr/>
        <p:txBody>
          <a:bodyPr/>
          <a:lstStyle/>
          <a:p>
            <a:pPr>
              <a:defRPr/>
            </a:pPr>
            <a:endParaRPr lang="el-GR" dirty="0"/>
          </a:p>
        </p:txBody>
      </p:sp>
      <p:sp>
        <p:nvSpPr>
          <p:cNvPr id="5" name="Footer Placeholder 4"/>
          <p:cNvSpPr>
            <a:spLocks noGrp="1"/>
          </p:cNvSpPr>
          <p:nvPr>
            <p:ph type="ftr" sz="quarter" idx="11"/>
          </p:nvPr>
        </p:nvSpPr>
        <p:spPr/>
        <p:txBody>
          <a:bodyPr/>
          <a:lstStyle/>
          <a:p>
            <a:pPr>
              <a:defRPr/>
            </a:pPr>
            <a:endParaRPr lang="el-GR" dirty="0"/>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159923134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l-GR" smtClean="0"/>
              <a:t>Στυλ κύριου τίτλου</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Date Placeholder 3"/>
          <p:cNvSpPr>
            <a:spLocks noGrp="1"/>
          </p:cNvSpPr>
          <p:nvPr>
            <p:ph type="dt" sz="half" idx="10"/>
          </p:nvPr>
        </p:nvSpPr>
        <p:spPr/>
        <p:txBody>
          <a:bodyPr/>
          <a:lstStyle/>
          <a:p>
            <a:pPr>
              <a:defRPr/>
            </a:pPr>
            <a:endParaRPr lang="el-GR" dirty="0"/>
          </a:p>
        </p:txBody>
      </p:sp>
      <p:sp>
        <p:nvSpPr>
          <p:cNvPr id="5" name="Footer Placeholder 4"/>
          <p:cNvSpPr>
            <a:spLocks noGrp="1"/>
          </p:cNvSpPr>
          <p:nvPr>
            <p:ph type="ftr" sz="quarter" idx="11"/>
          </p:nvPr>
        </p:nvSpPr>
        <p:spPr/>
        <p:txBody>
          <a:bodyPr/>
          <a:lstStyle/>
          <a:p>
            <a:pPr>
              <a:defRPr/>
            </a:pPr>
            <a:endParaRPr lang="el-GR" dirty="0"/>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4123622442"/>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a:solidFill>
                  <a:schemeClr val="tx1"/>
                </a:solidFill>
              </a:defRPr>
            </a:lvl1pPr>
          </a:lstStyle>
          <a:p>
            <a:r>
              <a:rPr lang="en-US" smtClean="0"/>
              <a:t>Click to edit Master title style</a:t>
            </a:r>
            <a:endParaRPr lang="el-GR"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l-GR"/>
          </a:p>
        </p:txBody>
      </p:sp>
      <p:sp>
        <p:nvSpPr>
          <p:cNvPr id="4" name="Date Placeholder 3"/>
          <p:cNvSpPr>
            <a:spLocks noGrp="1"/>
          </p:cNvSpPr>
          <p:nvPr>
            <p:ph type="dt" sz="half" idx="10"/>
          </p:nvPr>
        </p:nvSpPr>
        <p:spPr/>
        <p:txBody>
          <a:bodyPr/>
          <a:lstStyle/>
          <a:p>
            <a:pPr>
              <a:defRPr/>
            </a:pPr>
            <a:endParaRPr lang="el-GR"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857964909"/>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l-GR"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a:defRPr/>
            </a:pPr>
            <a:endParaRPr lang="el-GR"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2209632225"/>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solidFill>
                  <a:schemeClr val="tx1"/>
                </a:solidFill>
              </a:defRPr>
            </a:lvl1pPr>
          </a:lstStyle>
          <a:p>
            <a:r>
              <a:rPr lang="en-US" smtClean="0"/>
              <a:t>Click to edit Master title style</a:t>
            </a:r>
            <a:endParaRPr lang="el-GR"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l-GR"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183308718"/>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dirty="0"/>
          </a:p>
        </p:txBody>
      </p:sp>
      <p:sp>
        <p:nvSpPr>
          <p:cNvPr id="3" name="Content Placeholder 2"/>
          <p:cNvSpPr>
            <a:spLocks noGrp="1"/>
          </p:cNvSpPr>
          <p:nvPr>
            <p:ph sz="half" idx="1"/>
          </p:nvPr>
        </p:nvSpPr>
        <p:spPr>
          <a:xfrm>
            <a:off x="457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4" name="Content Placeholder 3"/>
          <p:cNvSpPr>
            <a:spLocks noGrp="1"/>
          </p:cNvSpPr>
          <p:nvPr>
            <p:ph sz="half" idx="2"/>
          </p:nvPr>
        </p:nvSpPr>
        <p:spPr>
          <a:xfrm>
            <a:off x="4648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5" name="Date Placeholder 4"/>
          <p:cNvSpPr>
            <a:spLocks noGrp="1"/>
          </p:cNvSpPr>
          <p:nvPr>
            <p:ph type="dt" sz="half" idx="10"/>
          </p:nvPr>
        </p:nvSpPr>
        <p:spPr/>
        <p:txBody>
          <a:bodyPr/>
          <a:lstStyle/>
          <a:p>
            <a:pPr>
              <a:defRPr/>
            </a:pPr>
            <a:endParaRPr lang="el-GR"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l-GR"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1740127270"/>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l-GR" dirty="0"/>
          </a:p>
        </p:txBody>
      </p:sp>
      <p:sp>
        <p:nvSpPr>
          <p:cNvPr id="3" name="Text Placeholder 2"/>
          <p:cNvSpPr>
            <a:spLocks noGrp="1"/>
          </p:cNvSpPr>
          <p:nvPr>
            <p:ph type="body" idx="1"/>
          </p:nvPr>
        </p:nvSpPr>
        <p:spPr>
          <a:xfrm>
            <a:off x="457200" y="1196752"/>
            <a:ext cx="4040188"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4"/>
            <a:ext cx="4040188"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quarter" idx="3"/>
          </p:nvPr>
        </p:nvSpPr>
        <p:spPr>
          <a:xfrm>
            <a:off x="4645025" y="1196752"/>
            <a:ext cx="4041775"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4"/>
            <a:ext cx="4041775"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Date Placeholder 6"/>
          <p:cNvSpPr>
            <a:spLocks noGrp="1"/>
          </p:cNvSpPr>
          <p:nvPr>
            <p:ph type="dt" sz="half" idx="10"/>
          </p:nvPr>
        </p:nvSpPr>
        <p:spPr/>
        <p:txBody>
          <a:bodyPr/>
          <a:lstStyle/>
          <a:p>
            <a:pPr>
              <a:defRPr/>
            </a:pPr>
            <a:endParaRPr lang="el-GR"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l-GR"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1697287389"/>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907200"/>
          </a:xfrm>
        </p:spPr>
        <p:txBody>
          <a:bodyPr/>
          <a:lstStyle>
            <a:lvl1pPr>
              <a:defRPr>
                <a:solidFill>
                  <a:schemeClr val="tx1"/>
                </a:solidFill>
              </a:defRPr>
            </a:lvl1pPr>
          </a:lstStyle>
          <a:p>
            <a:r>
              <a:rPr lang="en-US" smtClean="0"/>
              <a:t>Click to edit Master title style</a:t>
            </a:r>
            <a:endParaRPr lang="el-GR" dirty="0"/>
          </a:p>
        </p:txBody>
      </p:sp>
      <p:sp>
        <p:nvSpPr>
          <p:cNvPr id="3" name="Date Placeholder 2"/>
          <p:cNvSpPr>
            <a:spLocks noGrp="1"/>
          </p:cNvSpPr>
          <p:nvPr>
            <p:ph type="dt" sz="half" idx="10"/>
          </p:nvPr>
        </p:nvSpPr>
        <p:spPr/>
        <p:txBody>
          <a:bodyPr/>
          <a:lstStyle/>
          <a:p>
            <a:pPr>
              <a:defRPr/>
            </a:pPr>
            <a:endParaRPr lang="el-GR"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l-GR"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1416852722"/>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l-GR"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l-GR"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1853492662"/>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l-GR"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l-GR"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l-GR"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1151734246"/>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a:defRPr/>
            </a:pPr>
            <a:endParaRPr lang="el-GR"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346641496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l-GR" smtClean="0"/>
              <a:t>Στυλ κύριου τίτλου</a:t>
            </a:r>
            <a:endParaRPr lang="el-GR" dirty="0"/>
          </a:p>
        </p:txBody>
      </p:sp>
      <p:sp>
        <p:nvSpPr>
          <p:cNvPr id="3" name="Content Placeholder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Date Placeholder 3"/>
          <p:cNvSpPr>
            <a:spLocks noGrp="1"/>
          </p:cNvSpPr>
          <p:nvPr>
            <p:ph type="dt" sz="half" idx="10"/>
          </p:nvPr>
        </p:nvSpPr>
        <p:spPr/>
        <p:txBody>
          <a:bodyPr/>
          <a:lstStyle/>
          <a:p>
            <a:pPr>
              <a:defRPr/>
            </a:pPr>
            <a:endParaRPr lang="el-GR" dirty="0"/>
          </a:p>
        </p:txBody>
      </p:sp>
      <p:sp>
        <p:nvSpPr>
          <p:cNvPr id="5" name="Footer Placeholder 4"/>
          <p:cNvSpPr>
            <a:spLocks noGrp="1"/>
          </p:cNvSpPr>
          <p:nvPr>
            <p:ph type="ftr" sz="quarter" idx="11"/>
          </p:nvPr>
        </p:nvSpPr>
        <p:spPr/>
        <p:txBody>
          <a:bodyPr/>
          <a:lstStyle/>
          <a:p>
            <a:pPr>
              <a:defRPr/>
            </a:pPr>
            <a:endParaRPr lang="el-GR" dirty="0"/>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2046416097"/>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a:defRPr/>
            </a:pPr>
            <a:endParaRPr lang="el-GR"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110769907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solidFill>
                  <a:schemeClr val="tx1"/>
                </a:solidFill>
              </a:defRPr>
            </a:lvl1pPr>
          </a:lstStyle>
          <a:p>
            <a:r>
              <a:rPr lang="el-GR" smtClean="0"/>
              <a:t>Στυλ κύριου τίτλου</a:t>
            </a:r>
            <a:endParaRPr lang="el-GR"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Date Placeholder 3"/>
          <p:cNvSpPr>
            <a:spLocks noGrp="1"/>
          </p:cNvSpPr>
          <p:nvPr>
            <p:ph type="dt" sz="half" idx="10"/>
          </p:nvPr>
        </p:nvSpPr>
        <p:spPr/>
        <p:txBody>
          <a:bodyPr/>
          <a:lstStyle/>
          <a:p>
            <a:pPr>
              <a:defRPr/>
            </a:pPr>
            <a:endParaRPr lang="el-GR" dirty="0"/>
          </a:p>
        </p:txBody>
      </p:sp>
      <p:sp>
        <p:nvSpPr>
          <p:cNvPr id="5" name="Footer Placeholder 4"/>
          <p:cNvSpPr>
            <a:spLocks noGrp="1"/>
          </p:cNvSpPr>
          <p:nvPr>
            <p:ph type="ftr" sz="quarter" idx="11"/>
          </p:nvPr>
        </p:nvSpPr>
        <p:spPr/>
        <p:txBody>
          <a:bodyPr/>
          <a:lstStyle/>
          <a:p>
            <a:pPr>
              <a:defRPr/>
            </a:pPr>
            <a:endParaRPr lang="el-GR" dirty="0"/>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64536100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l-GR" dirty="0"/>
          </a:p>
        </p:txBody>
      </p:sp>
      <p:sp>
        <p:nvSpPr>
          <p:cNvPr id="3" name="Content Placeholder 2"/>
          <p:cNvSpPr>
            <a:spLocks noGrp="1"/>
          </p:cNvSpPr>
          <p:nvPr>
            <p:ph sz="half" idx="1"/>
          </p:nvPr>
        </p:nvSpPr>
        <p:spPr>
          <a:xfrm>
            <a:off x="457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
        <p:nvSpPr>
          <p:cNvPr id="4" name="Content Placeholder 3"/>
          <p:cNvSpPr>
            <a:spLocks noGrp="1"/>
          </p:cNvSpPr>
          <p:nvPr>
            <p:ph sz="half" idx="2"/>
          </p:nvPr>
        </p:nvSpPr>
        <p:spPr>
          <a:xfrm>
            <a:off x="4648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
        <p:nvSpPr>
          <p:cNvPr id="5" name="Date Placeholder 4"/>
          <p:cNvSpPr>
            <a:spLocks noGrp="1"/>
          </p:cNvSpPr>
          <p:nvPr>
            <p:ph type="dt" sz="half" idx="10"/>
          </p:nvPr>
        </p:nvSpPr>
        <p:spPr/>
        <p:txBody>
          <a:bodyPr/>
          <a:lstStyle/>
          <a:p>
            <a:pPr>
              <a:defRPr/>
            </a:pPr>
            <a:endParaRPr lang="el-GR" dirty="0"/>
          </a:p>
        </p:txBody>
      </p:sp>
      <p:sp>
        <p:nvSpPr>
          <p:cNvPr id="6" name="Footer Placeholder 5"/>
          <p:cNvSpPr>
            <a:spLocks noGrp="1"/>
          </p:cNvSpPr>
          <p:nvPr>
            <p:ph type="ftr" sz="quarter" idx="11"/>
          </p:nvPr>
        </p:nvSpPr>
        <p:spPr/>
        <p:txBody>
          <a:bodyPr/>
          <a:lstStyle/>
          <a:p>
            <a:pPr>
              <a:defRPr/>
            </a:pPr>
            <a:endParaRPr lang="el-GR" dirty="0"/>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4138402595"/>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l-GR" smtClean="0"/>
              <a:t>Στυλ κύριου τίτλου</a:t>
            </a:r>
            <a:endParaRPr lang="el-GR" dirty="0"/>
          </a:p>
        </p:txBody>
      </p:sp>
      <p:sp>
        <p:nvSpPr>
          <p:cNvPr id="3" name="Text Placeholder 2"/>
          <p:cNvSpPr>
            <a:spLocks noGrp="1"/>
          </p:cNvSpPr>
          <p:nvPr>
            <p:ph type="body" idx="1"/>
          </p:nvPr>
        </p:nvSpPr>
        <p:spPr>
          <a:xfrm>
            <a:off x="457200" y="1196752"/>
            <a:ext cx="4040188"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Content Placeholder 3"/>
          <p:cNvSpPr>
            <a:spLocks noGrp="1"/>
          </p:cNvSpPr>
          <p:nvPr>
            <p:ph sz="half" idx="2"/>
          </p:nvPr>
        </p:nvSpPr>
        <p:spPr>
          <a:xfrm>
            <a:off x="457200" y="2174874"/>
            <a:ext cx="4040188"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Text Placeholder 4"/>
          <p:cNvSpPr>
            <a:spLocks noGrp="1"/>
          </p:cNvSpPr>
          <p:nvPr>
            <p:ph type="body" sz="quarter" idx="3"/>
          </p:nvPr>
        </p:nvSpPr>
        <p:spPr>
          <a:xfrm>
            <a:off x="4645025" y="1196752"/>
            <a:ext cx="4041775"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Content Placeholder 5"/>
          <p:cNvSpPr>
            <a:spLocks noGrp="1"/>
          </p:cNvSpPr>
          <p:nvPr>
            <p:ph sz="quarter" idx="4"/>
          </p:nvPr>
        </p:nvSpPr>
        <p:spPr>
          <a:xfrm>
            <a:off x="4645025" y="2174874"/>
            <a:ext cx="4041775"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Date Placeholder 6"/>
          <p:cNvSpPr>
            <a:spLocks noGrp="1"/>
          </p:cNvSpPr>
          <p:nvPr>
            <p:ph type="dt" sz="half" idx="10"/>
          </p:nvPr>
        </p:nvSpPr>
        <p:spPr/>
        <p:txBody>
          <a:bodyPr/>
          <a:lstStyle/>
          <a:p>
            <a:pPr>
              <a:defRPr/>
            </a:pPr>
            <a:endParaRPr lang="el-GR" dirty="0"/>
          </a:p>
        </p:txBody>
      </p:sp>
      <p:sp>
        <p:nvSpPr>
          <p:cNvPr id="8" name="Footer Placeholder 7"/>
          <p:cNvSpPr>
            <a:spLocks noGrp="1"/>
          </p:cNvSpPr>
          <p:nvPr>
            <p:ph type="ftr" sz="quarter" idx="11"/>
          </p:nvPr>
        </p:nvSpPr>
        <p:spPr/>
        <p:txBody>
          <a:bodyPr/>
          <a:lstStyle/>
          <a:p>
            <a:pPr>
              <a:defRPr/>
            </a:pPr>
            <a:endParaRPr lang="el-GR" dirty="0"/>
          </a:p>
        </p:txBody>
      </p:sp>
      <p:sp>
        <p:nvSpPr>
          <p:cNvPr id="9" name="Slide Number Placeholder 8"/>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384734539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907200"/>
          </a:xfrm>
        </p:spPr>
        <p:txBody>
          <a:bodyPr/>
          <a:lstStyle>
            <a:lvl1pPr>
              <a:defRPr>
                <a:solidFill>
                  <a:schemeClr val="tx1"/>
                </a:solidFill>
              </a:defRPr>
            </a:lvl1pPr>
          </a:lstStyle>
          <a:p>
            <a:r>
              <a:rPr lang="el-GR" smtClean="0"/>
              <a:t>Στυλ κύριου τίτλου</a:t>
            </a:r>
            <a:endParaRPr lang="el-GR" dirty="0"/>
          </a:p>
        </p:txBody>
      </p:sp>
      <p:sp>
        <p:nvSpPr>
          <p:cNvPr id="3" name="Date Placeholder 2"/>
          <p:cNvSpPr>
            <a:spLocks noGrp="1"/>
          </p:cNvSpPr>
          <p:nvPr>
            <p:ph type="dt" sz="half" idx="10"/>
          </p:nvPr>
        </p:nvSpPr>
        <p:spPr/>
        <p:txBody>
          <a:bodyPr/>
          <a:lstStyle/>
          <a:p>
            <a:pPr>
              <a:defRPr/>
            </a:pPr>
            <a:endParaRPr lang="el-GR" dirty="0"/>
          </a:p>
        </p:txBody>
      </p:sp>
      <p:sp>
        <p:nvSpPr>
          <p:cNvPr id="4" name="Footer Placeholder 3"/>
          <p:cNvSpPr>
            <a:spLocks noGrp="1"/>
          </p:cNvSpPr>
          <p:nvPr>
            <p:ph type="ftr" sz="quarter" idx="11"/>
          </p:nvPr>
        </p:nvSpPr>
        <p:spPr/>
        <p:txBody>
          <a:bodyPr/>
          <a:lstStyle/>
          <a:p>
            <a:pPr>
              <a:defRPr/>
            </a:pPr>
            <a:endParaRPr lang="el-GR" dirty="0"/>
          </a:p>
        </p:txBody>
      </p:sp>
      <p:sp>
        <p:nvSpPr>
          <p:cNvPr id="5" name="Slide Number Placeholder 4"/>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386136804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l-GR" smtClean="0"/>
              <a:t>Στυλ κύριου τίτλου</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Date Placeholder 4"/>
          <p:cNvSpPr>
            <a:spLocks noGrp="1"/>
          </p:cNvSpPr>
          <p:nvPr>
            <p:ph type="dt" sz="half" idx="10"/>
          </p:nvPr>
        </p:nvSpPr>
        <p:spPr/>
        <p:txBody>
          <a:bodyPr/>
          <a:lstStyle/>
          <a:p>
            <a:pPr>
              <a:defRPr/>
            </a:pPr>
            <a:endParaRPr lang="el-GR" dirty="0"/>
          </a:p>
        </p:txBody>
      </p:sp>
      <p:sp>
        <p:nvSpPr>
          <p:cNvPr id="6" name="Footer Placeholder 5"/>
          <p:cNvSpPr>
            <a:spLocks noGrp="1"/>
          </p:cNvSpPr>
          <p:nvPr>
            <p:ph type="ftr" sz="quarter" idx="11"/>
          </p:nvPr>
        </p:nvSpPr>
        <p:spPr/>
        <p:txBody>
          <a:bodyPr/>
          <a:lstStyle/>
          <a:p>
            <a:pPr>
              <a:defRPr/>
            </a:pPr>
            <a:endParaRPr lang="el-GR" dirty="0"/>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2827134103"/>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dirty="0" smtClean="0"/>
              <a:t>Κάντε κλικ στο εικονίδιο για να προσθέσετε εικόνα</a:t>
            </a:r>
            <a:endParaRPr lang="el-GR"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Date Placeholder 4"/>
          <p:cNvSpPr>
            <a:spLocks noGrp="1"/>
          </p:cNvSpPr>
          <p:nvPr>
            <p:ph type="dt" sz="half" idx="10"/>
          </p:nvPr>
        </p:nvSpPr>
        <p:spPr/>
        <p:txBody>
          <a:bodyPr/>
          <a:lstStyle/>
          <a:p>
            <a:pPr>
              <a:defRPr/>
            </a:pPr>
            <a:endParaRPr lang="el-GR" dirty="0"/>
          </a:p>
        </p:txBody>
      </p:sp>
      <p:sp>
        <p:nvSpPr>
          <p:cNvPr id="6" name="Footer Placeholder 5"/>
          <p:cNvSpPr>
            <a:spLocks noGrp="1"/>
          </p:cNvSpPr>
          <p:nvPr>
            <p:ph type="ftr" sz="quarter" idx="11"/>
          </p:nvPr>
        </p:nvSpPr>
        <p:spPr/>
        <p:txBody>
          <a:bodyPr/>
          <a:lstStyle/>
          <a:p>
            <a:pPr>
              <a:defRPr/>
            </a:pPr>
            <a:endParaRPr lang="el-GR" dirty="0"/>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1802076637"/>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l-GR" smtClean="0"/>
              <a:t>Στυλ κύριου τίτλου</a:t>
            </a:r>
            <a:endParaRPr lang="el-GR"/>
          </a:p>
        </p:txBody>
      </p:sp>
      <p:sp>
        <p:nvSpPr>
          <p:cNvPr id="3" name="Vertical Text Placeholder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Date Placeholder 3"/>
          <p:cNvSpPr>
            <a:spLocks noGrp="1"/>
          </p:cNvSpPr>
          <p:nvPr>
            <p:ph type="dt" sz="half" idx="10"/>
          </p:nvPr>
        </p:nvSpPr>
        <p:spPr/>
        <p:txBody>
          <a:bodyPr/>
          <a:lstStyle/>
          <a:p>
            <a:pPr>
              <a:defRPr/>
            </a:pPr>
            <a:endParaRPr lang="el-GR" dirty="0"/>
          </a:p>
        </p:txBody>
      </p:sp>
      <p:sp>
        <p:nvSpPr>
          <p:cNvPr id="5" name="Footer Placeholder 4"/>
          <p:cNvSpPr>
            <a:spLocks noGrp="1"/>
          </p:cNvSpPr>
          <p:nvPr>
            <p:ph type="ftr" sz="quarter" idx="11"/>
          </p:nvPr>
        </p:nvSpPr>
        <p:spPr/>
        <p:txBody>
          <a:bodyPr/>
          <a:lstStyle/>
          <a:p>
            <a:pPr>
              <a:defRPr/>
            </a:pPr>
            <a:endParaRPr lang="el-GR" dirty="0"/>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3767969446"/>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theme" Target="../theme/theme2.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7544" y="116632"/>
            <a:ext cx="8229600" cy="908720"/>
          </a:xfrm>
          <a:prstGeom prst="rect">
            <a:avLst/>
          </a:prstGeom>
        </p:spPr>
        <p:txBody>
          <a:bodyPr vert="horz" lIns="91440" tIns="45720" rIns="91440" bIns="45720" rtlCol="0" anchor="ctr">
            <a:normAutofit/>
          </a:bodyPr>
          <a:lstStyle/>
          <a:p>
            <a:r>
              <a:rPr lang="el-GR" smtClean="0"/>
              <a:t>Στυλ κύριου τίτλου</a:t>
            </a:r>
            <a:endParaRPr lang="el-GR" dirty="0"/>
          </a:p>
        </p:txBody>
      </p:sp>
      <p:sp>
        <p:nvSpPr>
          <p:cNvPr id="3" name="Text Placeholder 2"/>
          <p:cNvSpPr>
            <a:spLocks noGrp="1"/>
          </p:cNvSpPr>
          <p:nvPr>
            <p:ph type="body" idx="1"/>
          </p:nvPr>
        </p:nvSpPr>
        <p:spPr>
          <a:xfrm>
            <a:off x="457200" y="1196752"/>
            <a:ext cx="8229600" cy="5040560"/>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l-GR"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l-GR"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solidFill>
              </a:defRPr>
            </a:lvl1p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284697249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2" r:id="rId7"/>
    <p:sldLayoutId id="2147483693" r:id="rId8"/>
    <p:sldLayoutId id="2147483694" r:id="rId9"/>
    <p:sldLayoutId id="2147483695" r:id="rId10"/>
  </p:sldLayoutIdLst>
  <p:timing>
    <p:tnLst>
      <p:par>
        <p:cTn id="1" dur="indefinite" restart="never" nodeType="tmRoot"/>
      </p:par>
    </p:tnLst>
  </p:timing>
  <p:hf hdr="0" ftr="0" dt="0"/>
  <p:txStyles>
    <p:titleStyle>
      <a:lvl1pPr algn="ctr" defTabSz="914400" rtl="0" eaLnBrk="1" latinLnBrk="0"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7544" y="116632"/>
            <a:ext cx="8229600" cy="908720"/>
          </a:xfrm>
          <a:prstGeom prst="rect">
            <a:avLst/>
          </a:prstGeom>
        </p:spPr>
        <p:txBody>
          <a:bodyPr vert="horz" lIns="91440" tIns="45720" rIns="91440" bIns="45720" rtlCol="0" anchor="ctr">
            <a:normAutofit/>
          </a:bodyPr>
          <a:lstStyle/>
          <a:p>
            <a:r>
              <a:rPr lang="en-US" smtClean="0"/>
              <a:t>Click to edit Master title style</a:t>
            </a:r>
            <a:endParaRPr lang="el-GR" dirty="0"/>
          </a:p>
        </p:txBody>
      </p:sp>
      <p:sp>
        <p:nvSpPr>
          <p:cNvPr id="3" name="Text Placeholder 2"/>
          <p:cNvSpPr>
            <a:spLocks noGrp="1"/>
          </p:cNvSpPr>
          <p:nvPr>
            <p:ph type="body" idx="1"/>
          </p:nvPr>
        </p:nvSpPr>
        <p:spPr>
          <a:xfrm>
            <a:off x="457200" y="1196752"/>
            <a:ext cx="8229600" cy="504056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l-GR"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l-GR"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solidFill>
              </a:defRPr>
            </a:lvl1p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354894116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Lst>
  <p:timing>
    <p:tnLst>
      <p:par>
        <p:cTn id="1" dur="indefinite" restart="never" nodeType="tmRoot"/>
      </p:par>
    </p:tnLst>
  </p:timing>
  <p:hf hdr="0" ftr="0" dt="0"/>
  <p:txStyles>
    <p:titleStyle>
      <a:lvl1pPr algn="ctr" defTabSz="914400" rtl="0" eaLnBrk="1" latinLnBrk="0"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11.xml"/><Relationship Id="rId4" Type="http://schemas.openxmlformats.org/officeDocument/2006/relationships/image" Target="../media/image27.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ocp.teiath.gr/modules/document/document.php?course=STEF100" TargetMode="External"/><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hyperlink" Target="%5b1%5d%20http:/creativecommons.org/licenses/by-nc-sa/4.0/" TargetMode="External"/><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image" Target="../media/image2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3568" y="1340768"/>
            <a:ext cx="7772400" cy="1470025"/>
          </a:xfrm>
        </p:spPr>
        <p:txBody>
          <a:bodyPr>
            <a:normAutofit/>
          </a:bodyPr>
          <a:lstStyle/>
          <a:p>
            <a:pPr lvl="1" algn="ctr"/>
            <a:r>
              <a:rPr kumimoji="0" lang="el-GR" sz="3600" b="1" i="0" u="none" strike="noStrike" kern="0" cap="none" spc="0" normalizeH="0" baseline="0" noProof="0" dirty="0" smtClean="0">
                <a:ln>
                  <a:noFill/>
                </a:ln>
                <a:solidFill>
                  <a:prstClr val="black"/>
                </a:solidFill>
                <a:effectLst/>
                <a:uLnTx/>
                <a:uFillTx/>
                <a:latin typeface="Calibri"/>
              </a:rPr>
              <a:t>Ακίνητη Προσθετική Ι</a:t>
            </a:r>
            <a:r>
              <a:rPr kumimoji="0" lang="en-US" sz="3600" b="1" i="0" u="none" strike="noStrike" kern="0" cap="none" spc="0" normalizeH="0" baseline="0" noProof="0" dirty="0" smtClean="0">
                <a:ln>
                  <a:noFill/>
                </a:ln>
                <a:solidFill>
                  <a:prstClr val="black"/>
                </a:solidFill>
                <a:effectLst/>
                <a:uLnTx/>
                <a:uFillTx/>
                <a:latin typeface="Calibri"/>
              </a:rPr>
              <a:t>I</a:t>
            </a:r>
            <a:endParaRPr lang="el-GR" sz="3600" b="1" dirty="0">
              <a:solidFill>
                <a:schemeClr val="tx1"/>
              </a:solidFill>
              <a:latin typeface="+mn-lt"/>
            </a:endParaRPr>
          </a:p>
        </p:txBody>
      </p:sp>
      <p:sp>
        <p:nvSpPr>
          <p:cNvPr id="3" name="Υπότιτλος 2"/>
          <p:cNvSpPr>
            <a:spLocks noGrp="1"/>
          </p:cNvSpPr>
          <p:nvPr>
            <p:ph type="subTitle" idx="1"/>
          </p:nvPr>
        </p:nvSpPr>
        <p:spPr>
          <a:xfrm>
            <a:off x="0" y="3096543"/>
            <a:ext cx="9144000" cy="1752600"/>
          </a:xfrm>
        </p:spPr>
        <p:txBody>
          <a:bodyPr>
            <a:normAutofit fontScale="85000" lnSpcReduction="20000"/>
          </a:bodyPr>
          <a:lstStyle/>
          <a:p>
            <a:pPr fontAlgn="auto">
              <a:spcAft>
                <a:spcPts val="1200"/>
              </a:spcAft>
            </a:pPr>
            <a:r>
              <a:rPr lang="el-GR" sz="3100" b="1" dirty="0" smtClean="0"/>
              <a:t>Ενότητα </a:t>
            </a:r>
            <a:r>
              <a:rPr lang="el-GR" sz="3100" b="1" dirty="0"/>
              <a:t>7</a:t>
            </a:r>
            <a:r>
              <a:rPr lang="el-GR" sz="3100" dirty="0" smtClean="0"/>
              <a:t>:</a:t>
            </a:r>
            <a:r>
              <a:rPr lang="en-US" sz="3100" dirty="0" smtClean="0"/>
              <a:t> </a:t>
            </a:r>
            <a:r>
              <a:rPr lang="el-GR" sz="3100" dirty="0" smtClean="0">
                <a:solidFill>
                  <a:sysClr val="windowText" lastClr="000000"/>
                </a:solidFill>
              </a:rPr>
              <a:t>Γέφυρα ολική χυτή με όψη</a:t>
            </a:r>
            <a:r>
              <a:rPr lang="el-GR" sz="3100" dirty="0">
                <a:solidFill>
                  <a:sysClr val="windowText" lastClr="000000"/>
                </a:solidFill>
              </a:rPr>
              <a:t> </a:t>
            </a:r>
            <a:r>
              <a:rPr lang="el-GR" sz="3100" dirty="0" smtClean="0">
                <a:solidFill>
                  <a:sysClr val="windowText" lastClr="000000"/>
                </a:solidFill>
              </a:rPr>
              <a:t>(α’ μέρος)</a:t>
            </a:r>
            <a:endParaRPr lang="el-GR" sz="3100" dirty="0">
              <a:solidFill>
                <a:sysClr val="windowText" lastClr="000000"/>
              </a:solidFill>
            </a:endParaRPr>
          </a:p>
          <a:p>
            <a:pPr fontAlgn="auto">
              <a:spcAft>
                <a:spcPts val="0"/>
              </a:spcAft>
            </a:pPr>
            <a:r>
              <a:rPr lang="el-GR" sz="2800" dirty="0" smtClean="0">
                <a:solidFill>
                  <a:sysClr val="windowText" lastClr="000000"/>
                </a:solidFill>
              </a:rPr>
              <a:t>Αριστείδης </a:t>
            </a:r>
            <a:r>
              <a:rPr lang="el-GR" sz="2800" dirty="0">
                <a:solidFill>
                  <a:sysClr val="windowText" lastClr="000000"/>
                </a:solidFill>
              </a:rPr>
              <a:t>Γαλιατσάτος</a:t>
            </a:r>
          </a:p>
          <a:p>
            <a:pPr fontAlgn="auto">
              <a:spcAft>
                <a:spcPts val="0"/>
              </a:spcAft>
            </a:pPr>
            <a:r>
              <a:rPr lang="en-US" sz="2800" dirty="0">
                <a:solidFill>
                  <a:sysClr val="windowText" lastClr="000000"/>
                </a:solidFill>
              </a:rPr>
              <a:t>DDs, Dr Dent. </a:t>
            </a:r>
            <a:r>
              <a:rPr lang="el-GR" sz="2800" dirty="0">
                <a:solidFill>
                  <a:sysClr val="windowText" lastClr="000000"/>
                </a:solidFill>
              </a:rPr>
              <a:t>Επίκουρος  Καθηγητής ΤΕΙ Αθήνας</a:t>
            </a:r>
          </a:p>
          <a:p>
            <a:pPr fontAlgn="auto">
              <a:spcAft>
                <a:spcPts val="0"/>
              </a:spcAft>
            </a:pPr>
            <a:r>
              <a:rPr lang="el-GR" sz="2800" dirty="0">
                <a:solidFill>
                  <a:sysClr val="windowText" lastClr="000000"/>
                </a:solidFill>
              </a:rPr>
              <a:t>Τμήμα Οδοντικής Τεχνολογίας</a:t>
            </a:r>
          </a:p>
        </p:txBody>
      </p:sp>
      <p:pic>
        <p:nvPicPr>
          <p:cNvPr id="6" name="Picture 5" descr="Λογότυπο έργου Ανοικτών Ακαδημαϊκών Μαθημάτων"/>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762318" y="476672"/>
            <a:ext cx="854197" cy="648072"/>
          </a:xfrm>
          <a:prstGeom prst="rect">
            <a:avLst/>
          </a:prstGeom>
        </p:spPr>
      </p:pic>
      <p:pic>
        <p:nvPicPr>
          <p:cNvPr id="1027" name="Picture 3" descr="Λογότυπο Τεχνολογικού Ιδρύματος Αθήνας"/>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11560" y="476673"/>
            <a:ext cx="682943" cy="694192"/>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1241425" y="631431"/>
            <a:ext cx="6661150" cy="338554"/>
          </a:xfrm>
          <a:prstGeom prst="rect">
            <a:avLst/>
          </a:prstGeom>
        </p:spPr>
        <p:txBody>
          <a:bodyPr>
            <a:spAutoFit/>
          </a:bodyPr>
          <a:lstStyle/>
          <a:p>
            <a:pPr algn="ctr"/>
            <a:r>
              <a:rPr lang="el-GR" sz="1600" dirty="0">
                <a:solidFill>
                  <a:prstClr val="black"/>
                </a:solidFill>
                <a:latin typeface="Calibri"/>
              </a:rPr>
              <a:t>Ανοικτά Ακαδημαϊκά </a:t>
            </a:r>
            <a:r>
              <a:rPr lang="el-GR" sz="1600" dirty="0" smtClean="0">
                <a:solidFill>
                  <a:prstClr val="black"/>
                </a:solidFill>
                <a:latin typeface="Calibri"/>
              </a:rPr>
              <a:t>Μαθήματα στο ΤΕΙ Αθήνας</a:t>
            </a:r>
            <a:endParaRPr lang="el-GR" sz="1600" dirty="0">
              <a:solidFill>
                <a:prstClr val="black"/>
              </a:solidFill>
              <a:latin typeface="Calibri"/>
            </a:endParaRPr>
          </a:p>
        </p:txBody>
      </p:sp>
      <p:graphicFrame>
        <p:nvGraphicFramePr>
          <p:cNvPr id="4" name="Table 3"/>
          <p:cNvGraphicFramePr>
            <a:graphicFrameLocks noGrp="1"/>
          </p:cNvGraphicFramePr>
          <p:nvPr>
            <p:extLst>
              <p:ext uri="{D42A27DB-BD31-4B8C-83A1-F6EECF244321}">
                <p14:modId xmlns:p14="http://schemas.microsoft.com/office/powerpoint/2010/main" val="4192667367"/>
              </p:ext>
            </p:extLst>
          </p:nvPr>
        </p:nvGraphicFramePr>
        <p:xfrm>
          <a:off x="1759817" y="6087984"/>
          <a:ext cx="5695950" cy="792088"/>
        </p:xfrm>
        <a:graphic>
          <a:graphicData uri="http://schemas.openxmlformats.org/drawingml/2006/table">
            <a:tbl>
              <a:tblPr firstRow="1" firstCol="1" bandRow="1">
                <a:tableStyleId>{2D5ABB26-0587-4C30-8999-92F81FD0307C}</a:tableStyleId>
              </a:tblPr>
              <a:tblGrid>
                <a:gridCol w="2138838"/>
                <a:gridCol w="3557112"/>
              </a:tblGrid>
              <a:tr h="792088">
                <a:tc>
                  <a:txBody>
                    <a:bodyPr/>
                    <a:lstStyle/>
                    <a:p>
                      <a:pPr algn="just">
                        <a:lnSpc>
                          <a:spcPct val="115000"/>
                        </a:lnSpc>
                        <a:spcBef>
                          <a:spcPts val="0"/>
                        </a:spcBef>
                        <a:spcAft>
                          <a:spcPts val="0"/>
                        </a:spcAft>
                      </a:pPr>
                      <a:r>
                        <a:rPr lang="el-GR" sz="1000" dirty="0" smtClean="0">
                          <a:effectLst/>
                        </a:rPr>
                        <a:t>Το </a:t>
                      </a:r>
                      <a:r>
                        <a:rPr lang="el-GR" sz="1000" dirty="0">
                          <a:effectLst/>
                        </a:rPr>
                        <a:t>περιεχόμενο του μαθήματος διατίθεται με άδεια </a:t>
                      </a:r>
                      <a:r>
                        <a:rPr lang="en-US" sz="1000" dirty="0">
                          <a:effectLst/>
                        </a:rPr>
                        <a:t>Creative Commons </a:t>
                      </a:r>
                      <a:r>
                        <a:rPr lang="el-GR" sz="1000" dirty="0">
                          <a:effectLst/>
                        </a:rPr>
                        <a:t>εκτός και αν αναφέρεται διαφορετικά</a:t>
                      </a:r>
                      <a:endParaRPr lang="el-GR" sz="1100" dirty="0">
                        <a:effectLst/>
                        <a:latin typeface="Arial"/>
                        <a:ea typeface="Times New Roman"/>
                        <a:cs typeface="Times New Roman"/>
                      </a:endParaRPr>
                    </a:p>
                  </a:txBody>
                  <a:tcPr marL="68580" marR="68580" marT="0" marB="0"/>
                </a:tc>
                <a:tc>
                  <a:txBody>
                    <a:bodyPr/>
                    <a:lstStyle/>
                    <a:p>
                      <a:pPr marL="111125" algn="just">
                        <a:lnSpc>
                          <a:spcPct val="115000"/>
                        </a:lnSpc>
                        <a:spcAft>
                          <a:spcPts val="0"/>
                        </a:spcAft>
                      </a:pPr>
                      <a:r>
                        <a:rPr lang="el-GR" sz="1000" dirty="0" smtClean="0">
                          <a:effectLst/>
                        </a:rPr>
                        <a:t>Το </a:t>
                      </a:r>
                      <a:r>
                        <a:rPr lang="el-GR" sz="1000" dirty="0">
                          <a:effectLst/>
                        </a:rPr>
                        <a:t>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endParaRPr lang="el-GR" sz="1100" dirty="0">
                        <a:effectLst/>
                        <a:latin typeface="Arial"/>
                        <a:ea typeface="Times New Roman"/>
                        <a:cs typeface="Times New Roman"/>
                      </a:endParaRPr>
                    </a:p>
                  </a:txBody>
                  <a:tcPr marL="68580" marR="68580" marT="0" marB="0"/>
                </a:tc>
              </a:tr>
            </a:tbl>
          </a:graphicData>
        </a:graphic>
      </p:graphicFrame>
      <p:pic>
        <p:nvPicPr>
          <p:cNvPr id="12" name="Picture 11"/>
          <p:cNvPicPr/>
          <p:nvPr/>
        </p:nvPicPr>
        <p:blipFill>
          <a:blip r:embed="rId5" cstate="email">
            <a:extLst>
              <a:ext uri="{28A0092B-C50C-407E-A947-70E740481C1C}">
                <a14:useLocalDpi xmlns:a14="http://schemas.microsoft.com/office/drawing/2010/main"/>
              </a:ext>
            </a:extLst>
          </a:blip>
          <a:srcRect/>
          <a:stretch>
            <a:fillRect/>
          </a:stretch>
        </p:blipFill>
        <p:spPr bwMode="auto">
          <a:xfrm>
            <a:off x="1853792" y="5367126"/>
            <a:ext cx="1971675" cy="702000"/>
          </a:xfrm>
          <a:prstGeom prst="rect">
            <a:avLst/>
          </a:prstGeom>
          <a:noFill/>
        </p:spPr>
      </p:pic>
      <p:pic>
        <p:nvPicPr>
          <p:cNvPr id="1026" name="Picture 2" descr="C:\Users\alex\Desktop\logo.png"/>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4045866" y="5368483"/>
            <a:ext cx="3348000" cy="7006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959135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116632"/>
            <a:ext cx="9144000" cy="908720"/>
          </a:xfrm>
        </p:spPr>
        <p:txBody>
          <a:bodyPr>
            <a:normAutofit/>
          </a:bodyPr>
          <a:lstStyle/>
          <a:p>
            <a:r>
              <a:rPr lang="el-GR" dirty="0">
                <a:solidFill>
                  <a:srgbClr val="075075"/>
                </a:solidFill>
              </a:rPr>
              <a:t>Συγκράτηση υλικού επικάλυψης </a:t>
            </a:r>
            <a:r>
              <a:rPr lang="el-GR" sz="3200" b="0" dirty="0" smtClean="0">
                <a:solidFill>
                  <a:srgbClr val="075075"/>
                </a:solidFill>
              </a:rPr>
              <a:t>(5 </a:t>
            </a:r>
            <a:r>
              <a:rPr lang="el-GR" sz="3200" b="0" dirty="0">
                <a:solidFill>
                  <a:srgbClr val="075075"/>
                </a:solidFill>
              </a:rPr>
              <a:t>από 18</a:t>
            </a:r>
            <a:r>
              <a:rPr lang="el-GR" sz="3200" b="0" dirty="0" smtClean="0">
                <a:solidFill>
                  <a:srgbClr val="075075"/>
                </a:solidFill>
              </a:rPr>
              <a:t>)</a:t>
            </a:r>
            <a:endParaRPr lang="el-GR" dirty="0"/>
          </a:p>
        </p:txBody>
      </p:sp>
      <p:pic>
        <p:nvPicPr>
          <p:cNvPr id="5" name="Θέση περιεχομένου 4"/>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2237775" y="1196975"/>
            <a:ext cx="4668450" cy="5040313"/>
          </a:xfrm>
          <a:prstGeom prst="rect">
            <a:avLst/>
          </a:prstGeom>
        </p:spPr>
      </p:pic>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9</a:t>
            </a:fld>
            <a:endParaRPr lang="el-GR" dirty="0"/>
          </a:p>
        </p:txBody>
      </p:sp>
      <p:sp>
        <p:nvSpPr>
          <p:cNvPr id="6" name="Ορθογώνιο 5"/>
          <p:cNvSpPr/>
          <p:nvPr/>
        </p:nvSpPr>
        <p:spPr>
          <a:xfrm>
            <a:off x="1259632" y="6099555"/>
            <a:ext cx="6984776" cy="276999"/>
          </a:xfrm>
          <a:prstGeom prst="rect">
            <a:avLst/>
          </a:prstGeom>
        </p:spPr>
        <p:txBody>
          <a:bodyPr wrap="square">
            <a:spAutoFit/>
          </a:bodyPr>
          <a:lstStyle/>
          <a:p>
            <a:pPr>
              <a:spcAft>
                <a:spcPts val="0"/>
              </a:spcAft>
            </a:pPr>
            <a:r>
              <a:rPr lang="el-GR" sz="1200" dirty="0">
                <a:solidFill>
                  <a:srgbClr val="595959"/>
                </a:solidFill>
                <a:latin typeface="Calibri"/>
              </a:rPr>
              <a:t>© Δημητροπούλου Ε. Η εργαστηριακή διαδικασία στην Ακίνητη Προσθετική. Αυτοέκδοση. Αθήνα 2004</a:t>
            </a:r>
            <a:endParaRPr lang="el-GR" sz="1200" dirty="0">
              <a:effectLst/>
              <a:latin typeface="Times New Roman"/>
              <a:ea typeface="Times New Roman"/>
            </a:endParaRPr>
          </a:p>
        </p:txBody>
      </p:sp>
    </p:spTree>
    <p:extLst>
      <p:ext uri="{BB962C8B-B14F-4D97-AF65-F5344CB8AC3E}">
        <p14:creationId xmlns:p14="http://schemas.microsoft.com/office/powerpoint/2010/main" val="155799921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116632"/>
            <a:ext cx="9144000" cy="908720"/>
          </a:xfrm>
        </p:spPr>
        <p:txBody>
          <a:bodyPr>
            <a:normAutofit/>
          </a:bodyPr>
          <a:lstStyle/>
          <a:p>
            <a:r>
              <a:rPr lang="el-GR" dirty="0">
                <a:solidFill>
                  <a:srgbClr val="075075"/>
                </a:solidFill>
              </a:rPr>
              <a:t>Συγκράτηση υλικού επικάλυψης </a:t>
            </a:r>
            <a:r>
              <a:rPr lang="el-GR" sz="3200" b="0" dirty="0" smtClean="0">
                <a:solidFill>
                  <a:srgbClr val="075075"/>
                </a:solidFill>
              </a:rPr>
              <a:t>(6 </a:t>
            </a:r>
            <a:r>
              <a:rPr lang="el-GR" sz="3200" b="0" dirty="0">
                <a:solidFill>
                  <a:srgbClr val="075075"/>
                </a:solidFill>
              </a:rPr>
              <a:t>από 18</a:t>
            </a:r>
            <a:r>
              <a:rPr lang="el-GR" sz="3200" b="0" dirty="0" smtClean="0">
                <a:solidFill>
                  <a:srgbClr val="075075"/>
                </a:solidFill>
              </a:rPr>
              <a:t>)</a:t>
            </a:r>
            <a:endParaRPr lang="el-GR" dirty="0"/>
          </a:p>
        </p:txBody>
      </p:sp>
      <p:pic>
        <p:nvPicPr>
          <p:cNvPr id="5" name="Θέση περιεχομένου 4"/>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2349782" y="1196975"/>
            <a:ext cx="4444436" cy="5040313"/>
          </a:xfrm>
          <a:prstGeom prst="rect">
            <a:avLst/>
          </a:prstGeom>
        </p:spPr>
      </p:pic>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10</a:t>
            </a:fld>
            <a:endParaRPr lang="el-GR" dirty="0"/>
          </a:p>
        </p:txBody>
      </p:sp>
      <p:sp>
        <p:nvSpPr>
          <p:cNvPr id="6" name="Ορθογώνιο 5"/>
          <p:cNvSpPr/>
          <p:nvPr/>
        </p:nvSpPr>
        <p:spPr>
          <a:xfrm>
            <a:off x="4018258" y="5835154"/>
            <a:ext cx="1107483" cy="461665"/>
          </a:xfrm>
          <a:prstGeom prst="rect">
            <a:avLst/>
          </a:prstGeom>
        </p:spPr>
        <p:txBody>
          <a:bodyPr wrap="none">
            <a:spAutoFit/>
          </a:bodyPr>
          <a:lstStyle/>
          <a:p>
            <a:r>
              <a:rPr lang="el-GR" sz="2400" b="1" dirty="0">
                <a:latin typeface="+mn-lt"/>
              </a:rPr>
              <a:t>ΛΑΘΟΣ</a:t>
            </a:r>
          </a:p>
        </p:txBody>
      </p:sp>
      <p:sp>
        <p:nvSpPr>
          <p:cNvPr id="7" name="Ορθογώνιο 6"/>
          <p:cNvSpPr/>
          <p:nvPr/>
        </p:nvSpPr>
        <p:spPr>
          <a:xfrm>
            <a:off x="1139248" y="6381328"/>
            <a:ext cx="6984776" cy="276999"/>
          </a:xfrm>
          <a:prstGeom prst="rect">
            <a:avLst/>
          </a:prstGeom>
        </p:spPr>
        <p:txBody>
          <a:bodyPr wrap="square">
            <a:spAutoFit/>
          </a:bodyPr>
          <a:lstStyle/>
          <a:p>
            <a:pPr>
              <a:spcAft>
                <a:spcPts val="0"/>
              </a:spcAft>
            </a:pPr>
            <a:r>
              <a:rPr lang="el-GR" sz="1200" dirty="0">
                <a:solidFill>
                  <a:srgbClr val="595959"/>
                </a:solidFill>
                <a:latin typeface="Calibri"/>
              </a:rPr>
              <a:t>© Δημητροπούλου Ε. Η εργαστηριακή διαδικασία στην Ακίνητη Προσθετική. Αυτοέκδοση. Αθήνα 2004</a:t>
            </a:r>
            <a:endParaRPr lang="el-GR" sz="1200" dirty="0">
              <a:effectLst/>
              <a:latin typeface="Times New Roman"/>
              <a:ea typeface="Times New Roman"/>
            </a:endParaRPr>
          </a:p>
        </p:txBody>
      </p:sp>
    </p:spTree>
    <p:extLst>
      <p:ext uri="{BB962C8B-B14F-4D97-AF65-F5344CB8AC3E}">
        <p14:creationId xmlns:p14="http://schemas.microsoft.com/office/powerpoint/2010/main" val="359809570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116632"/>
            <a:ext cx="9144000" cy="908720"/>
          </a:xfrm>
        </p:spPr>
        <p:txBody>
          <a:bodyPr>
            <a:normAutofit/>
          </a:bodyPr>
          <a:lstStyle/>
          <a:p>
            <a:r>
              <a:rPr lang="el-GR" dirty="0">
                <a:solidFill>
                  <a:srgbClr val="075075"/>
                </a:solidFill>
              </a:rPr>
              <a:t>Συγκράτηση υλικού επικάλυψης </a:t>
            </a:r>
            <a:r>
              <a:rPr lang="el-GR" sz="3200" b="0" dirty="0" smtClean="0">
                <a:solidFill>
                  <a:srgbClr val="075075"/>
                </a:solidFill>
              </a:rPr>
              <a:t>(7 </a:t>
            </a:r>
            <a:r>
              <a:rPr lang="el-GR" sz="3200" b="0" dirty="0">
                <a:solidFill>
                  <a:srgbClr val="075075"/>
                </a:solidFill>
              </a:rPr>
              <a:t>από 18</a:t>
            </a:r>
            <a:r>
              <a:rPr lang="el-GR" sz="3200" b="0" dirty="0" smtClean="0">
                <a:solidFill>
                  <a:srgbClr val="075075"/>
                </a:solidFill>
              </a:rPr>
              <a:t>)</a:t>
            </a:r>
            <a:endParaRPr lang="el-GR" dirty="0"/>
          </a:p>
        </p:txBody>
      </p:sp>
      <p:pic>
        <p:nvPicPr>
          <p:cNvPr id="5" name="Θέση περιεχομένου 4"/>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1211791" y="1196975"/>
            <a:ext cx="6720418" cy="5040313"/>
          </a:xfrm>
          <a:prstGeom prst="rect">
            <a:avLst/>
          </a:prstGeom>
        </p:spPr>
      </p:pic>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11</a:t>
            </a:fld>
            <a:endParaRPr lang="el-GR" dirty="0"/>
          </a:p>
        </p:txBody>
      </p:sp>
      <p:sp>
        <p:nvSpPr>
          <p:cNvPr id="6" name="Ορθογώνιο 5"/>
          <p:cNvSpPr/>
          <p:nvPr/>
        </p:nvSpPr>
        <p:spPr>
          <a:xfrm>
            <a:off x="1129344" y="6309320"/>
            <a:ext cx="6984776" cy="276999"/>
          </a:xfrm>
          <a:prstGeom prst="rect">
            <a:avLst/>
          </a:prstGeom>
        </p:spPr>
        <p:txBody>
          <a:bodyPr wrap="square">
            <a:spAutoFit/>
          </a:bodyPr>
          <a:lstStyle/>
          <a:p>
            <a:pPr>
              <a:spcAft>
                <a:spcPts val="0"/>
              </a:spcAft>
            </a:pPr>
            <a:r>
              <a:rPr lang="el-GR" sz="1200" dirty="0">
                <a:solidFill>
                  <a:srgbClr val="595959"/>
                </a:solidFill>
                <a:latin typeface="Calibri"/>
              </a:rPr>
              <a:t>© Δημητροπούλου Ε. Η εργαστηριακή διαδικασία στην Ακίνητη Προσθετική. Αυτοέκδοση. Αθήνα 2004</a:t>
            </a:r>
            <a:endParaRPr lang="el-GR" sz="1200" dirty="0">
              <a:effectLst/>
              <a:latin typeface="Times New Roman"/>
              <a:ea typeface="Times New Roman"/>
            </a:endParaRPr>
          </a:p>
        </p:txBody>
      </p:sp>
    </p:spTree>
    <p:extLst>
      <p:ext uri="{BB962C8B-B14F-4D97-AF65-F5344CB8AC3E}">
        <p14:creationId xmlns:p14="http://schemas.microsoft.com/office/powerpoint/2010/main" val="320954776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116632"/>
            <a:ext cx="9144000" cy="908720"/>
          </a:xfrm>
        </p:spPr>
        <p:txBody>
          <a:bodyPr>
            <a:normAutofit/>
          </a:bodyPr>
          <a:lstStyle/>
          <a:p>
            <a:r>
              <a:rPr lang="el-GR" dirty="0">
                <a:solidFill>
                  <a:srgbClr val="075075"/>
                </a:solidFill>
              </a:rPr>
              <a:t>Συγκράτηση υλικού επικάλυψης </a:t>
            </a:r>
            <a:r>
              <a:rPr lang="el-GR" sz="3200" b="0" dirty="0" smtClean="0">
                <a:solidFill>
                  <a:srgbClr val="075075"/>
                </a:solidFill>
              </a:rPr>
              <a:t>(8 </a:t>
            </a:r>
            <a:r>
              <a:rPr lang="el-GR" sz="3200" b="0" dirty="0">
                <a:solidFill>
                  <a:srgbClr val="075075"/>
                </a:solidFill>
              </a:rPr>
              <a:t>από 18</a:t>
            </a:r>
            <a:r>
              <a:rPr lang="el-GR" sz="3200" b="0" dirty="0" smtClean="0">
                <a:solidFill>
                  <a:srgbClr val="075075"/>
                </a:solidFill>
              </a:rPr>
              <a:t>)</a:t>
            </a:r>
            <a:endParaRPr lang="el-GR" dirty="0"/>
          </a:p>
        </p:txBody>
      </p:sp>
      <p:pic>
        <p:nvPicPr>
          <p:cNvPr id="5" name="Θέση περιεχομένου 4"/>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1475656" y="1196752"/>
            <a:ext cx="6432418" cy="4824313"/>
          </a:xfrm>
          <a:prstGeom prst="rect">
            <a:avLst/>
          </a:prstGeom>
        </p:spPr>
      </p:pic>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12</a:t>
            </a:fld>
            <a:endParaRPr lang="el-GR" dirty="0"/>
          </a:p>
        </p:txBody>
      </p:sp>
      <p:sp>
        <p:nvSpPr>
          <p:cNvPr id="6" name="Ορθογώνιο 5"/>
          <p:cNvSpPr/>
          <p:nvPr/>
        </p:nvSpPr>
        <p:spPr>
          <a:xfrm>
            <a:off x="1403648" y="6111747"/>
            <a:ext cx="6480720" cy="461665"/>
          </a:xfrm>
          <a:prstGeom prst="rect">
            <a:avLst/>
          </a:prstGeom>
        </p:spPr>
        <p:txBody>
          <a:bodyPr wrap="square">
            <a:spAutoFit/>
          </a:bodyPr>
          <a:lstStyle/>
          <a:p>
            <a:pPr>
              <a:spcAft>
                <a:spcPts val="0"/>
              </a:spcAft>
            </a:pPr>
            <a:r>
              <a:rPr lang="el-GR" sz="1200" dirty="0">
                <a:solidFill>
                  <a:srgbClr val="595959"/>
                </a:solidFill>
                <a:latin typeface="Calibri"/>
              </a:rPr>
              <a:t>© Δημητροπούλου Ε. Η εργαστηριακή διαδικασία στην Ακίνητη Προσθετική. Αυτοέκδοση. Αθήνα 2004</a:t>
            </a:r>
            <a:endParaRPr lang="el-GR" sz="1200" dirty="0">
              <a:effectLst/>
              <a:latin typeface="Times New Roman"/>
              <a:ea typeface="Times New Roman"/>
            </a:endParaRPr>
          </a:p>
        </p:txBody>
      </p:sp>
    </p:spTree>
    <p:extLst>
      <p:ext uri="{BB962C8B-B14F-4D97-AF65-F5344CB8AC3E}">
        <p14:creationId xmlns:p14="http://schemas.microsoft.com/office/powerpoint/2010/main" val="179791871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116632"/>
            <a:ext cx="9144000" cy="908720"/>
          </a:xfrm>
        </p:spPr>
        <p:txBody>
          <a:bodyPr>
            <a:normAutofit/>
          </a:bodyPr>
          <a:lstStyle/>
          <a:p>
            <a:r>
              <a:rPr lang="el-GR" dirty="0">
                <a:solidFill>
                  <a:srgbClr val="075075"/>
                </a:solidFill>
              </a:rPr>
              <a:t>Συγκράτηση υλικού επικάλυψης </a:t>
            </a:r>
            <a:r>
              <a:rPr lang="el-GR" sz="3200" b="0" dirty="0" smtClean="0">
                <a:solidFill>
                  <a:srgbClr val="075075"/>
                </a:solidFill>
              </a:rPr>
              <a:t>(9 </a:t>
            </a:r>
            <a:r>
              <a:rPr lang="el-GR" sz="3200" b="0" dirty="0">
                <a:solidFill>
                  <a:srgbClr val="075075"/>
                </a:solidFill>
              </a:rPr>
              <a:t>από 18</a:t>
            </a:r>
            <a:r>
              <a:rPr lang="el-GR" sz="3200" b="0" dirty="0" smtClean="0">
                <a:solidFill>
                  <a:srgbClr val="075075"/>
                </a:solidFill>
              </a:rPr>
              <a:t>)</a:t>
            </a:r>
            <a:endParaRPr lang="el-GR" dirty="0"/>
          </a:p>
        </p:txBody>
      </p:sp>
      <p:pic>
        <p:nvPicPr>
          <p:cNvPr id="5" name="Θέση περιεχομένου 4"/>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211791" y="1196975"/>
            <a:ext cx="6720418" cy="5040313"/>
          </a:xfrm>
          <a:prstGeom prst="rect">
            <a:avLst/>
          </a:prstGeom>
        </p:spPr>
      </p:pic>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13</a:t>
            </a:fld>
            <a:endParaRPr lang="el-GR" dirty="0"/>
          </a:p>
        </p:txBody>
      </p:sp>
      <p:sp>
        <p:nvSpPr>
          <p:cNvPr id="7" name="Ορθογώνιο 6"/>
          <p:cNvSpPr/>
          <p:nvPr/>
        </p:nvSpPr>
        <p:spPr>
          <a:xfrm>
            <a:off x="1259632" y="6342579"/>
            <a:ext cx="6480720" cy="461665"/>
          </a:xfrm>
          <a:prstGeom prst="rect">
            <a:avLst/>
          </a:prstGeom>
        </p:spPr>
        <p:txBody>
          <a:bodyPr wrap="square">
            <a:spAutoFit/>
          </a:bodyPr>
          <a:lstStyle/>
          <a:p>
            <a:pPr>
              <a:spcAft>
                <a:spcPts val="0"/>
              </a:spcAft>
            </a:pPr>
            <a:r>
              <a:rPr lang="el-GR" sz="1200" dirty="0">
                <a:solidFill>
                  <a:srgbClr val="595959"/>
                </a:solidFill>
                <a:latin typeface="Calibri"/>
              </a:rPr>
              <a:t>© Δημητροπούλου Ε. Η εργαστηριακή διαδικασία στην Ακίνητη Προσθετική. Αυτοέκδοση. Αθήνα 2004</a:t>
            </a:r>
            <a:endParaRPr lang="el-GR" sz="1200" dirty="0">
              <a:effectLst/>
              <a:latin typeface="Times New Roman"/>
              <a:ea typeface="Times New Roman"/>
            </a:endParaRPr>
          </a:p>
        </p:txBody>
      </p:sp>
    </p:spTree>
    <p:extLst>
      <p:ext uri="{BB962C8B-B14F-4D97-AF65-F5344CB8AC3E}">
        <p14:creationId xmlns:p14="http://schemas.microsoft.com/office/powerpoint/2010/main" val="349880250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116632"/>
            <a:ext cx="9144000" cy="908720"/>
          </a:xfrm>
        </p:spPr>
        <p:txBody>
          <a:bodyPr>
            <a:normAutofit/>
          </a:bodyPr>
          <a:lstStyle/>
          <a:p>
            <a:r>
              <a:rPr lang="el-GR" dirty="0">
                <a:solidFill>
                  <a:srgbClr val="075075"/>
                </a:solidFill>
              </a:rPr>
              <a:t>Συγκράτηση υλικού επικάλυψης </a:t>
            </a:r>
            <a:r>
              <a:rPr lang="el-GR" sz="3200" b="0" dirty="0" smtClean="0">
                <a:solidFill>
                  <a:srgbClr val="075075"/>
                </a:solidFill>
              </a:rPr>
              <a:t>(10 </a:t>
            </a:r>
            <a:r>
              <a:rPr lang="el-GR" sz="3200" b="0" dirty="0">
                <a:solidFill>
                  <a:srgbClr val="075075"/>
                </a:solidFill>
              </a:rPr>
              <a:t>από 18</a:t>
            </a:r>
            <a:r>
              <a:rPr lang="el-GR" sz="3200" b="0" dirty="0" smtClean="0">
                <a:solidFill>
                  <a:srgbClr val="075075"/>
                </a:solidFill>
              </a:rPr>
              <a:t>)</a:t>
            </a:r>
            <a:endParaRPr lang="el-GR" dirty="0"/>
          </a:p>
        </p:txBody>
      </p:sp>
      <p:pic>
        <p:nvPicPr>
          <p:cNvPr id="5" name="Θέση περιεχομένου 4"/>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1211791" y="1268760"/>
            <a:ext cx="6720418" cy="5040313"/>
          </a:xfrm>
          <a:prstGeom prst="rect">
            <a:avLst/>
          </a:prstGeom>
        </p:spPr>
      </p:pic>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14</a:t>
            </a:fld>
            <a:endParaRPr lang="el-GR" dirty="0"/>
          </a:p>
        </p:txBody>
      </p:sp>
      <p:sp>
        <p:nvSpPr>
          <p:cNvPr id="6" name="Ορθογώνιο 5"/>
          <p:cNvSpPr/>
          <p:nvPr/>
        </p:nvSpPr>
        <p:spPr>
          <a:xfrm>
            <a:off x="1187624" y="6453336"/>
            <a:ext cx="6984776" cy="276999"/>
          </a:xfrm>
          <a:prstGeom prst="rect">
            <a:avLst/>
          </a:prstGeom>
        </p:spPr>
        <p:txBody>
          <a:bodyPr wrap="square">
            <a:spAutoFit/>
          </a:bodyPr>
          <a:lstStyle/>
          <a:p>
            <a:pPr>
              <a:spcAft>
                <a:spcPts val="0"/>
              </a:spcAft>
            </a:pPr>
            <a:r>
              <a:rPr lang="el-GR" sz="1200" dirty="0">
                <a:solidFill>
                  <a:srgbClr val="595959"/>
                </a:solidFill>
                <a:latin typeface="Calibri"/>
              </a:rPr>
              <a:t>© Δημητροπούλου Ε. Η εργαστηριακή διαδικασία στην Ακίνητη Προσθετική. Αυτοέκδοση. Αθήνα 2004</a:t>
            </a:r>
            <a:endParaRPr lang="el-GR" sz="1200" dirty="0">
              <a:effectLst/>
              <a:latin typeface="Times New Roman"/>
              <a:ea typeface="Times New Roman"/>
            </a:endParaRPr>
          </a:p>
        </p:txBody>
      </p:sp>
    </p:spTree>
    <p:extLst>
      <p:ext uri="{BB962C8B-B14F-4D97-AF65-F5344CB8AC3E}">
        <p14:creationId xmlns:p14="http://schemas.microsoft.com/office/powerpoint/2010/main" val="27053744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116632"/>
            <a:ext cx="9144000" cy="908720"/>
          </a:xfrm>
        </p:spPr>
        <p:txBody>
          <a:bodyPr>
            <a:normAutofit/>
          </a:bodyPr>
          <a:lstStyle/>
          <a:p>
            <a:r>
              <a:rPr lang="el-GR" dirty="0">
                <a:solidFill>
                  <a:srgbClr val="075075"/>
                </a:solidFill>
              </a:rPr>
              <a:t>Συγκράτηση υλικού επικάλυψης </a:t>
            </a:r>
            <a:r>
              <a:rPr lang="el-GR" sz="3200" b="0" dirty="0">
                <a:solidFill>
                  <a:srgbClr val="075075"/>
                </a:solidFill>
              </a:rPr>
              <a:t>(</a:t>
            </a:r>
            <a:r>
              <a:rPr lang="el-GR" sz="3200" b="0" dirty="0" smtClean="0">
                <a:solidFill>
                  <a:srgbClr val="075075"/>
                </a:solidFill>
              </a:rPr>
              <a:t>11 </a:t>
            </a:r>
            <a:r>
              <a:rPr lang="el-GR" sz="3200" b="0" dirty="0">
                <a:solidFill>
                  <a:srgbClr val="075075"/>
                </a:solidFill>
              </a:rPr>
              <a:t>από 18</a:t>
            </a:r>
            <a:r>
              <a:rPr lang="el-GR" sz="3200" b="0" dirty="0" smtClean="0">
                <a:solidFill>
                  <a:srgbClr val="075075"/>
                </a:solidFill>
              </a:rPr>
              <a:t>)</a:t>
            </a:r>
            <a:endParaRPr lang="el-GR" dirty="0"/>
          </a:p>
        </p:txBody>
      </p:sp>
      <p:pic>
        <p:nvPicPr>
          <p:cNvPr id="5" name="Θέση περιεχομένου 4"/>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1211791" y="1196975"/>
            <a:ext cx="6720418" cy="5040313"/>
          </a:xfrm>
          <a:prstGeom prst="rect">
            <a:avLst/>
          </a:prstGeom>
        </p:spPr>
      </p:pic>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15</a:t>
            </a:fld>
            <a:endParaRPr lang="el-GR" dirty="0"/>
          </a:p>
        </p:txBody>
      </p:sp>
      <p:sp>
        <p:nvSpPr>
          <p:cNvPr id="6" name="Ορθογώνιο 5"/>
          <p:cNvSpPr/>
          <p:nvPr/>
        </p:nvSpPr>
        <p:spPr>
          <a:xfrm>
            <a:off x="1259632" y="6381328"/>
            <a:ext cx="6984776" cy="276999"/>
          </a:xfrm>
          <a:prstGeom prst="rect">
            <a:avLst/>
          </a:prstGeom>
        </p:spPr>
        <p:txBody>
          <a:bodyPr wrap="square">
            <a:spAutoFit/>
          </a:bodyPr>
          <a:lstStyle/>
          <a:p>
            <a:pPr>
              <a:spcAft>
                <a:spcPts val="0"/>
              </a:spcAft>
            </a:pPr>
            <a:r>
              <a:rPr lang="el-GR" sz="1200" dirty="0">
                <a:solidFill>
                  <a:srgbClr val="595959"/>
                </a:solidFill>
                <a:latin typeface="Calibri"/>
              </a:rPr>
              <a:t>© Δημητροπούλου Ε. Η εργαστηριακή διαδικασία στην Ακίνητη Προσθετική. Αυτοέκδοση. Αθήνα 2004</a:t>
            </a:r>
            <a:endParaRPr lang="el-GR" sz="1200" dirty="0">
              <a:effectLst/>
              <a:latin typeface="Times New Roman"/>
              <a:ea typeface="Times New Roman"/>
            </a:endParaRPr>
          </a:p>
        </p:txBody>
      </p:sp>
    </p:spTree>
    <p:extLst>
      <p:ext uri="{BB962C8B-B14F-4D97-AF65-F5344CB8AC3E}">
        <p14:creationId xmlns:p14="http://schemas.microsoft.com/office/powerpoint/2010/main" val="13076745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116632"/>
            <a:ext cx="9144000" cy="908720"/>
          </a:xfrm>
        </p:spPr>
        <p:txBody>
          <a:bodyPr>
            <a:normAutofit/>
          </a:bodyPr>
          <a:lstStyle/>
          <a:p>
            <a:r>
              <a:rPr lang="el-GR" dirty="0">
                <a:solidFill>
                  <a:srgbClr val="075075"/>
                </a:solidFill>
              </a:rPr>
              <a:t>Συγκράτηση υλικού επικάλυψης </a:t>
            </a:r>
            <a:r>
              <a:rPr lang="el-GR" sz="3200" b="0" dirty="0">
                <a:solidFill>
                  <a:srgbClr val="075075"/>
                </a:solidFill>
              </a:rPr>
              <a:t>(</a:t>
            </a:r>
            <a:r>
              <a:rPr lang="el-GR" sz="3200" b="0" dirty="0" smtClean="0">
                <a:solidFill>
                  <a:srgbClr val="075075"/>
                </a:solidFill>
              </a:rPr>
              <a:t>12 </a:t>
            </a:r>
            <a:r>
              <a:rPr lang="el-GR" sz="3200" b="0" dirty="0">
                <a:solidFill>
                  <a:srgbClr val="075075"/>
                </a:solidFill>
              </a:rPr>
              <a:t>από 18</a:t>
            </a:r>
            <a:r>
              <a:rPr lang="el-GR" sz="3200" b="0" dirty="0" smtClean="0">
                <a:solidFill>
                  <a:srgbClr val="075075"/>
                </a:solidFill>
              </a:rPr>
              <a:t>)</a:t>
            </a:r>
            <a:endParaRPr lang="el-GR" dirty="0"/>
          </a:p>
        </p:txBody>
      </p:sp>
      <p:pic>
        <p:nvPicPr>
          <p:cNvPr id="5" name="Θέση περιεχομένου 4"/>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57200" y="1816094"/>
            <a:ext cx="8229600" cy="3802074"/>
          </a:xfrm>
          <a:prstGeom prst="rect">
            <a:avLst/>
          </a:prstGeom>
        </p:spPr>
      </p:pic>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16</a:t>
            </a:fld>
            <a:endParaRPr lang="el-GR" dirty="0"/>
          </a:p>
        </p:txBody>
      </p:sp>
      <p:sp>
        <p:nvSpPr>
          <p:cNvPr id="6" name="Ορθογώνιο 5"/>
          <p:cNvSpPr/>
          <p:nvPr/>
        </p:nvSpPr>
        <p:spPr>
          <a:xfrm>
            <a:off x="1115616" y="5949280"/>
            <a:ext cx="6984776" cy="276999"/>
          </a:xfrm>
          <a:prstGeom prst="rect">
            <a:avLst/>
          </a:prstGeom>
        </p:spPr>
        <p:txBody>
          <a:bodyPr wrap="square">
            <a:spAutoFit/>
          </a:bodyPr>
          <a:lstStyle/>
          <a:p>
            <a:pPr>
              <a:spcAft>
                <a:spcPts val="0"/>
              </a:spcAft>
            </a:pPr>
            <a:r>
              <a:rPr lang="el-GR" sz="1200" dirty="0">
                <a:solidFill>
                  <a:srgbClr val="595959"/>
                </a:solidFill>
                <a:latin typeface="Calibri"/>
              </a:rPr>
              <a:t>© Δημητροπούλου Ε. Η εργαστηριακή διαδικασία στην Ακίνητη Προσθετική. Αυτοέκδοση. Αθήνα 2004</a:t>
            </a:r>
            <a:endParaRPr lang="el-GR" sz="1200" dirty="0">
              <a:effectLst/>
              <a:latin typeface="Times New Roman"/>
              <a:ea typeface="Times New Roman"/>
            </a:endParaRPr>
          </a:p>
        </p:txBody>
      </p:sp>
    </p:spTree>
    <p:extLst>
      <p:ext uri="{BB962C8B-B14F-4D97-AF65-F5344CB8AC3E}">
        <p14:creationId xmlns:p14="http://schemas.microsoft.com/office/powerpoint/2010/main" val="421961734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116632"/>
            <a:ext cx="9144000" cy="908720"/>
          </a:xfrm>
        </p:spPr>
        <p:txBody>
          <a:bodyPr>
            <a:normAutofit/>
          </a:bodyPr>
          <a:lstStyle/>
          <a:p>
            <a:r>
              <a:rPr lang="el-GR" dirty="0">
                <a:solidFill>
                  <a:srgbClr val="075075"/>
                </a:solidFill>
              </a:rPr>
              <a:t>Συγκράτηση υλικού επικάλυψης </a:t>
            </a:r>
            <a:r>
              <a:rPr lang="el-GR" sz="3200" b="0" dirty="0">
                <a:solidFill>
                  <a:srgbClr val="075075"/>
                </a:solidFill>
              </a:rPr>
              <a:t>(</a:t>
            </a:r>
            <a:r>
              <a:rPr lang="el-GR" sz="3200" b="0" dirty="0" smtClean="0">
                <a:solidFill>
                  <a:srgbClr val="075075"/>
                </a:solidFill>
              </a:rPr>
              <a:t>13 </a:t>
            </a:r>
            <a:r>
              <a:rPr lang="el-GR" sz="3200" b="0" dirty="0">
                <a:solidFill>
                  <a:srgbClr val="075075"/>
                </a:solidFill>
              </a:rPr>
              <a:t>από 18</a:t>
            </a:r>
            <a:r>
              <a:rPr lang="el-GR" sz="3200" b="0" dirty="0" smtClean="0">
                <a:solidFill>
                  <a:srgbClr val="075075"/>
                </a:solidFill>
              </a:rPr>
              <a:t>)</a:t>
            </a:r>
            <a:endParaRPr lang="el-GR" dirty="0"/>
          </a:p>
        </p:txBody>
      </p:sp>
      <p:pic>
        <p:nvPicPr>
          <p:cNvPr id="5" name="Θέση περιεχομένου 4"/>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106784" y="1170694"/>
            <a:ext cx="6930431" cy="5040313"/>
          </a:xfrm>
          <a:prstGeom prst="rect">
            <a:avLst/>
          </a:prstGeom>
        </p:spPr>
      </p:pic>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17</a:t>
            </a:fld>
            <a:endParaRPr lang="el-GR" dirty="0"/>
          </a:p>
        </p:txBody>
      </p:sp>
      <p:sp>
        <p:nvSpPr>
          <p:cNvPr id="6" name="TextBox 5"/>
          <p:cNvSpPr txBox="1"/>
          <p:nvPr/>
        </p:nvSpPr>
        <p:spPr>
          <a:xfrm>
            <a:off x="3851920" y="6221974"/>
            <a:ext cx="1944216" cy="276999"/>
          </a:xfrm>
          <a:prstGeom prst="rect">
            <a:avLst/>
          </a:prstGeom>
          <a:noFill/>
        </p:spPr>
        <p:txBody>
          <a:bodyPr wrap="square" rtlCol="0">
            <a:spAutoFit/>
          </a:bodyPr>
          <a:lstStyle/>
          <a:p>
            <a:pPr algn="ctr"/>
            <a:r>
              <a:rPr lang="el-GR" sz="1200" dirty="0">
                <a:solidFill>
                  <a:srgbClr val="595959"/>
                </a:solidFill>
                <a:latin typeface="Calibri"/>
              </a:rPr>
              <a:t>© </a:t>
            </a:r>
            <a:r>
              <a:rPr lang="el-GR" sz="1200" dirty="0" smtClean="0">
                <a:solidFill>
                  <a:schemeClr val="tx1">
                    <a:lumMod val="75000"/>
                    <a:lumOff val="25000"/>
                  </a:schemeClr>
                </a:solidFill>
                <a:latin typeface="+mn-lt"/>
              </a:rPr>
              <a:t>Αριστείδης  Γαλιατσάτος</a:t>
            </a:r>
            <a:endParaRPr lang="el-GR" sz="1200" dirty="0">
              <a:solidFill>
                <a:schemeClr val="tx1">
                  <a:lumMod val="75000"/>
                  <a:lumOff val="25000"/>
                </a:schemeClr>
              </a:solidFill>
              <a:latin typeface="+mn-lt"/>
            </a:endParaRPr>
          </a:p>
        </p:txBody>
      </p:sp>
    </p:spTree>
    <p:extLst>
      <p:ext uri="{BB962C8B-B14F-4D97-AF65-F5344CB8AC3E}">
        <p14:creationId xmlns:p14="http://schemas.microsoft.com/office/powerpoint/2010/main" val="145151381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116632"/>
            <a:ext cx="9144000" cy="908720"/>
          </a:xfrm>
        </p:spPr>
        <p:txBody>
          <a:bodyPr>
            <a:normAutofit/>
          </a:bodyPr>
          <a:lstStyle/>
          <a:p>
            <a:r>
              <a:rPr lang="el-GR" dirty="0">
                <a:solidFill>
                  <a:srgbClr val="075075"/>
                </a:solidFill>
              </a:rPr>
              <a:t>Συγκράτηση υλικού επικάλυψης </a:t>
            </a:r>
            <a:r>
              <a:rPr lang="el-GR" sz="3200" b="0" dirty="0">
                <a:solidFill>
                  <a:srgbClr val="075075"/>
                </a:solidFill>
              </a:rPr>
              <a:t>(</a:t>
            </a:r>
            <a:r>
              <a:rPr lang="el-GR" sz="3200" b="0" dirty="0" smtClean="0">
                <a:solidFill>
                  <a:srgbClr val="075075"/>
                </a:solidFill>
              </a:rPr>
              <a:t>14 </a:t>
            </a:r>
            <a:r>
              <a:rPr lang="el-GR" sz="3200" b="0" dirty="0">
                <a:solidFill>
                  <a:srgbClr val="075075"/>
                </a:solidFill>
              </a:rPr>
              <a:t>από 18</a:t>
            </a:r>
            <a:r>
              <a:rPr lang="el-GR" sz="3200" b="0" dirty="0" smtClean="0">
                <a:solidFill>
                  <a:srgbClr val="075075"/>
                </a:solidFill>
              </a:rPr>
              <a:t>)</a:t>
            </a:r>
            <a:endParaRPr lang="el-GR" dirty="0"/>
          </a:p>
        </p:txBody>
      </p:sp>
      <p:pic>
        <p:nvPicPr>
          <p:cNvPr id="5" name="Θέση περιεχομένου 4"/>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230423" y="1196975"/>
            <a:ext cx="6683153" cy="5040313"/>
          </a:xfrm>
          <a:prstGeom prst="rect">
            <a:avLst/>
          </a:prstGeom>
        </p:spPr>
      </p:pic>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18</a:t>
            </a:fld>
            <a:endParaRPr lang="el-GR" dirty="0"/>
          </a:p>
        </p:txBody>
      </p:sp>
      <p:sp>
        <p:nvSpPr>
          <p:cNvPr id="7" name="TextBox 6"/>
          <p:cNvSpPr txBox="1"/>
          <p:nvPr/>
        </p:nvSpPr>
        <p:spPr>
          <a:xfrm>
            <a:off x="3851920" y="6221974"/>
            <a:ext cx="1872208" cy="276999"/>
          </a:xfrm>
          <a:prstGeom prst="rect">
            <a:avLst/>
          </a:prstGeom>
          <a:noFill/>
        </p:spPr>
        <p:txBody>
          <a:bodyPr wrap="square" rtlCol="0">
            <a:spAutoFit/>
          </a:bodyPr>
          <a:lstStyle/>
          <a:p>
            <a:pPr algn="ctr"/>
            <a:r>
              <a:rPr lang="el-GR" sz="1200" dirty="0">
                <a:solidFill>
                  <a:srgbClr val="595959"/>
                </a:solidFill>
                <a:latin typeface="Calibri"/>
              </a:rPr>
              <a:t>© </a:t>
            </a:r>
            <a:r>
              <a:rPr lang="el-GR" sz="1200" dirty="0" smtClean="0">
                <a:solidFill>
                  <a:schemeClr val="tx1">
                    <a:lumMod val="75000"/>
                    <a:lumOff val="25000"/>
                  </a:schemeClr>
                </a:solidFill>
                <a:latin typeface="+mn-lt"/>
              </a:rPr>
              <a:t>Αριστείδης  Γαλιατσάτος</a:t>
            </a:r>
            <a:endParaRPr lang="el-GR" sz="1200" dirty="0">
              <a:solidFill>
                <a:schemeClr val="tx1">
                  <a:lumMod val="75000"/>
                  <a:lumOff val="25000"/>
                </a:schemeClr>
              </a:solidFill>
              <a:latin typeface="+mn-lt"/>
            </a:endParaRPr>
          </a:p>
        </p:txBody>
      </p:sp>
    </p:spTree>
    <p:extLst>
      <p:ext uri="{BB962C8B-B14F-4D97-AF65-F5344CB8AC3E}">
        <p14:creationId xmlns:p14="http://schemas.microsoft.com/office/powerpoint/2010/main" val="429211542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dirty="0" smtClean="0">
                <a:solidFill>
                  <a:srgbClr val="075075"/>
                </a:solidFill>
              </a:rPr>
              <a:t>Γέφυρα ολική χυτή με όψη </a:t>
            </a:r>
            <a:r>
              <a:rPr lang="el-GR" sz="3200" b="0" dirty="0" smtClean="0">
                <a:solidFill>
                  <a:srgbClr val="075075"/>
                </a:solidFill>
              </a:rPr>
              <a:t>(1 από 4)</a:t>
            </a:r>
            <a:endParaRPr lang="el-GR" sz="3200" b="0" dirty="0">
              <a:solidFill>
                <a:srgbClr val="075075"/>
              </a:solidFill>
            </a:endParaRPr>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1</a:t>
            </a:fld>
            <a:endParaRPr lang="el-GR" dirty="0"/>
          </a:p>
        </p:txBody>
      </p:sp>
      <p:pic>
        <p:nvPicPr>
          <p:cNvPr id="7" name="Θέση περιεχομένου 6"/>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1423337" y="1268760"/>
            <a:ext cx="6318014" cy="4102676"/>
          </a:xfrm>
          <a:prstGeom prst="rect">
            <a:avLst/>
          </a:prstGeom>
        </p:spPr>
      </p:pic>
      <p:sp>
        <p:nvSpPr>
          <p:cNvPr id="5" name="Ορθογώνιο 4"/>
          <p:cNvSpPr/>
          <p:nvPr/>
        </p:nvSpPr>
        <p:spPr>
          <a:xfrm>
            <a:off x="1979712" y="5589240"/>
            <a:ext cx="4572000" cy="276999"/>
          </a:xfrm>
          <a:prstGeom prst="rect">
            <a:avLst/>
          </a:prstGeom>
        </p:spPr>
        <p:txBody>
          <a:bodyPr>
            <a:spAutoFit/>
          </a:bodyPr>
          <a:lstStyle/>
          <a:p>
            <a:r>
              <a:rPr lang="en-GB" sz="1200" dirty="0">
                <a:solidFill>
                  <a:srgbClr val="595959"/>
                </a:solidFill>
                <a:latin typeface="Calibri"/>
              </a:rPr>
              <a:t>© Λομβαρδάς Ι. Προσθετική. Εκδόσεις Μέλισσα, Αθήνα, 1987</a:t>
            </a:r>
            <a:endParaRPr lang="el-GR" sz="1200" dirty="0"/>
          </a:p>
        </p:txBody>
      </p:sp>
    </p:spTree>
    <p:extLst>
      <p:ext uri="{BB962C8B-B14F-4D97-AF65-F5344CB8AC3E}">
        <p14:creationId xmlns:p14="http://schemas.microsoft.com/office/powerpoint/2010/main" val="232349618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133900"/>
            <a:ext cx="9144000" cy="908720"/>
          </a:xfrm>
        </p:spPr>
        <p:txBody>
          <a:bodyPr>
            <a:normAutofit/>
          </a:bodyPr>
          <a:lstStyle/>
          <a:p>
            <a:r>
              <a:rPr lang="el-GR" dirty="0">
                <a:solidFill>
                  <a:srgbClr val="075075"/>
                </a:solidFill>
              </a:rPr>
              <a:t>Συγκράτηση υλικού επικάλυψης </a:t>
            </a:r>
            <a:r>
              <a:rPr lang="el-GR" sz="3200" b="0" dirty="0">
                <a:solidFill>
                  <a:srgbClr val="075075"/>
                </a:solidFill>
              </a:rPr>
              <a:t>(</a:t>
            </a:r>
            <a:r>
              <a:rPr lang="el-GR" sz="3200" b="0" dirty="0" smtClean="0">
                <a:solidFill>
                  <a:srgbClr val="075075"/>
                </a:solidFill>
              </a:rPr>
              <a:t>15 </a:t>
            </a:r>
            <a:r>
              <a:rPr lang="el-GR" sz="3200" b="0" dirty="0">
                <a:solidFill>
                  <a:srgbClr val="075075"/>
                </a:solidFill>
              </a:rPr>
              <a:t>από 18</a:t>
            </a:r>
            <a:r>
              <a:rPr lang="el-GR" sz="3200" b="0" dirty="0" smtClean="0">
                <a:solidFill>
                  <a:srgbClr val="075075"/>
                </a:solidFill>
              </a:rPr>
              <a:t>)</a:t>
            </a:r>
            <a:endParaRPr lang="el-GR" dirty="0"/>
          </a:p>
        </p:txBody>
      </p:sp>
      <p:pic>
        <p:nvPicPr>
          <p:cNvPr id="5" name="Θέση περιεχομένου 4"/>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1211791" y="1196975"/>
            <a:ext cx="6720418" cy="5040313"/>
          </a:xfrm>
          <a:prstGeom prst="rect">
            <a:avLst/>
          </a:prstGeom>
        </p:spPr>
      </p:pic>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19</a:t>
            </a:fld>
            <a:endParaRPr lang="el-GR" dirty="0"/>
          </a:p>
        </p:txBody>
      </p:sp>
      <p:sp>
        <p:nvSpPr>
          <p:cNvPr id="6" name="Ορθογώνιο 5"/>
          <p:cNvSpPr/>
          <p:nvPr/>
        </p:nvSpPr>
        <p:spPr>
          <a:xfrm>
            <a:off x="1129344" y="6381328"/>
            <a:ext cx="6984776" cy="276999"/>
          </a:xfrm>
          <a:prstGeom prst="rect">
            <a:avLst/>
          </a:prstGeom>
        </p:spPr>
        <p:txBody>
          <a:bodyPr wrap="square">
            <a:spAutoFit/>
          </a:bodyPr>
          <a:lstStyle/>
          <a:p>
            <a:pPr>
              <a:spcAft>
                <a:spcPts val="0"/>
              </a:spcAft>
            </a:pPr>
            <a:r>
              <a:rPr lang="el-GR" sz="1200" dirty="0">
                <a:solidFill>
                  <a:srgbClr val="595959"/>
                </a:solidFill>
                <a:latin typeface="Calibri"/>
              </a:rPr>
              <a:t>© Δημητροπούλου Ε. Η εργαστηριακή διαδικασία στην Ακίνητη Προσθετική. Αυτοέκδοση. Αθήνα 2004</a:t>
            </a:r>
            <a:endParaRPr lang="el-GR" sz="1200" dirty="0">
              <a:effectLst/>
              <a:latin typeface="Times New Roman"/>
              <a:ea typeface="Times New Roman"/>
            </a:endParaRPr>
          </a:p>
        </p:txBody>
      </p:sp>
    </p:spTree>
    <p:extLst>
      <p:ext uri="{BB962C8B-B14F-4D97-AF65-F5344CB8AC3E}">
        <p14:creationId xmlns:p14="http://schemas.microsoft.com/office/powerpoint/2010/main" val="201636921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116632"/>
            <a:ext cx="9144000" cy="908720"/>
          </a:xfrm>
        </p:spPr>
        <p:txBody>
          <a:bodyPr>
            <a:normAutofit/>
          </a:bodyPr>
          <a:lstStyle/>
          <a:p>
            <a:r>
              <a:rPr lang="el-GR" dirty="0">
                <a:solidFill>
                  <a:srgbClr val="075075"/>
                </a:solidFill>
              </a:rPr>
              <a:t>Συγκράτηση υλικού επικάλυψης </a:t>
            </a:r>
            <a:r>
              <a:rPr lang="el-GR" sz="3200" b="0" dirty="0">
                <a:solidFill>
                  <a:srgbClr val="075075"/>
                </a:solidFill>
              </a:rPr>
              <a:t>(</a:t>
            </a:r>
            <a:r>
              <a:rPr lang="el-GR" sz="3200" b="0" dirty="0" smtClean="0">
                <a:solidFill>
                  <a:srgbClr val="075075"/>
                </a:solidFill>
              </a:rPr>
              <a:t>16 </a:t>
            </a:r>
            <a:r>
              <a:rPr lang="el-GR" sz="3200" b="0" dirty="0">
                <a:solidFill>
                  <a:srgbClr val="075075"/>
                </a:solidFill>
              </a:rPr>
              <a:t>από 18</a:t>
            </a:r>
            <a:r>
              <a:rPr lang="el-GR" sz="3200" b="0" dirty="0" smtClean="0">
                <a:solidFill>
                  <a:srgbClr val="075075"/>
                </a:solidFill>
              </a:rPr>
              <a:t>)</a:t>
            </a:r>
            <a:endParaRPr lang="el-GR" dirty="0"/>
          </a:p>
        </p:txBody>
      </p:sp>
      <p:pic>
        <p:nvPicPr>
          <p:cNvPr id="5" name="Θέση περιεχομένου 4"/>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331640" y="1268760"/>
            <a:ext cx="6456553" cy="4842414"/>
          </a:xfrm>
          <a:prstGeom prst="rect">
            <a:avLst/>
          </a:prstGeom>
        </p:spPr>
      </p:pic>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20</a:t>
            </a:fld>
            <a:endParaRPr lang="el-GR" dirty="0"/>
          </a:p>
        </p:txBody>
      </p:sp>
      <p:sp>
        <p:nvSpPr>
          <p:cNvPr id="6" name="Ορθογώνιο 5"/>
          <p:cNvSpPr/>
          <p:nvPr/>
        </p:nvSpPr>
        <p:spPr>
          <a:xfrm>
            <a:off x="1331640" y="6226279"/>
            <a:ext cx="6984776" cy="276999"/>
          </a:xfrm>
          <a:prstGeom prst="rect">
            <a:avLst/>
          </a:prstGeom>
        </p:spPr>
        <p:txBody>
          <a:bodyPr wrap="square">
            <a:spAutoFit/>
          </a:bodyPr>
          <a:lstStyle/>
          <a:p>
            <a:pPr>
              <a:spcAft>
                <a:spcPts val="0"/>
              </a:spcAft>
            </a:pPr>
            <a:r>
              <a:rPr lang="el-GR" sz="1200" dirty="0">
                <a:solidFill>
                  <a:srgbClr val="595959"/>
                </a:solidFill>
                <a:latin typeface="Calibri"/>
              </a:rPr>
              <a:t>© Δημητροπούλου Ε. Η εργαστηριακή διαδικασία στην Ακίνητη Προσθετική. Αυτοέκδοση. Αθήνα 2004</a:t>
            </a:r>
            <a:endParaRPr lang="el-GR" sz="1200" dirty="0">
              <a:effectLst/>
              <a:latin typeface="Times New Roman"/>
              <a:ea typeface="Times New Roman"/>
            </a:endParaRPr>
          </a:p>
        </p:txBody>
      </p:sp>
    </p:spTree>
    <p:extLst>
      <p:ext uri="{BB962C8B-B14F-4D97-AF65-F5344CB8AC3E}">
        <p14:creationId xmlns:p14="http://schemas.microsoft.com/office/powerpoint/2010/main" val="358130534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116632"/>
            <a:ext cx="9144000" cy="908720"/>
          </a:xfrm>
        </p:spPr>
        <p:txBody>
          <a:bodyPr>
            <a:normAutofit/>
          </a:bodyPr>
          <a:lstStyle/>
          <a:p>
            <a:r>
              <a:rPr lang="el-GR" dirty="0">
                <a:solidFill>
                  <a:srgbClr val="075075"/>
                </a:solidFill>
              </a:rPr>
              <a:t>Συγκράτηση υλικού επικάλυψης </a:t>
            </a:r>
            <a:r>
              <a:rPr lang="el-GR" sz="3200" b="0" dirty="0">
                <a:solidFill>
                  <a:srgbClr val="075075"/>
                </a:solidFill>
              </a:rPr>
              <a:t>(</a:t>
            </a:r>
            <a:r>
              <a:rPr lang="el-GR" sz="3200" b="0" dirty="0" smtClean="0">
                <a:solidFill>
                  <a:srgbClr val="075075"/>
                </a:solidFill>
              </a:rPr>
              <a:t>17 </a:t>
            </a:r>
            <a:r>
              <a:rPr lang="el-GR" sz="3200" b="0" dirty="0">
                <a:solidFill>
                  <a:srgbClr val="075075"/>
                </a:solidFill>
              </a:rPr>
              <a:t>από 18</a:t>
            </a:r>
            <a:r>
              <a:rPr lang="el-GR" sz="3200" b="0" dirty="0" smtClean="0">
                <a:solidFill>
                  <a:srgbClr val="075075"/>
                </a:solidFill>
              </a:rPr>
              <a:t>)</a:t>
            </a:r>
            <a:endParaRPr lang="el-GR" dirty="0"/>
          </a:p>
        </p:txBody>
      </p:sp>
      <p:pic>
        <p:nvPicPr>
          <p:cNvPr id="5" name="Θέση περιεχομένου 4"/>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1331640" y="1180000"/>
            <a:ext cx="6720418" cy="5040313"/>
          </a:xfrm>
          <a:prstGeom prst="rect">
            <a:avLst/>
          </a:prstGeom>
        </p:spPr>
      </p:pic>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21</a:t>
            </a:fld>
            <a:endParaRPr lang="el-GR" dirty="0"/>
          </a:p>
        </p:txBody>
      </p:sp>
      <p:sp>
        <p:nvSpPr>
          <p:cNvPr id="6" name="Ορθογώνιο 5"/>
          <p:cNvSpPr/>
          <p:nvPr/>
        </p:nvSpPr>
        <p:spPr>
          <a:xfrm>
            <a:off x="1331640" y="6226279"/>
            <a:ext cx="6984776" cy="276999"/>
          </a:xfrm>
          <a:prstGeom prst="rect">
            <a:avLst/>
          </a:prstGeom>
        </p:spPr>
        <p:txBody>
          <a:bodyPr wrap="square">
            <a:spAutoFit/>
          </a:bodyPr>
          <a:lstStyle/>
          <a:p>
            <a:pPr>
              <a:spcAft>
                <a:spcPts val="0"/>
              </a:spcAft>
            </a:pPr>
            <a:r>
              <a:rPr lang="el-GR" sz="1200" dirty="0">
                <a:solidFill>
                  <a:srgbClr val="595959"/>
                </a:solidFill>
                <a:latin typeface="Calibri"/>
              </a:rPr>
              <a:t>© Δημητροπούλου Ε. Η εργαστηριακή διαδικασία στην Ακίνητη Προσθετική. Αυτοέκδοση. Αθήνα 2004</a:t>
            </a:r>
            <a:endParaRPr lang="el-GR" sz="1200" dirty="0">
              <a:effectLst/>
              <a:latin typeface="Times New Roman"/>
              <a:ea typeface="Times New Roman"/>
            </a:endParaRPr>
          </a:p>
        </p:txBody>
      </p:sp>
    </p:spTree>
    <p:extLst>
      <p:ext uri="{BB962C8B-B14F-4D97-AF65-F5344CB8AC3E}">
        <p14:creationId xmlns:p14="http://schemas.microsoft.com/office/powerpoint/2010/main" val="44629318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116632"/>
            <a:ext cx="9144000" cy="908720"/>
          </a:xfrm>
        </p:spPr>
        <p:txBody>
          <a:bodyPr>
            <a:normAutofit/>
          </a:bodyPr>
          <a:lstStyle/>
          <a:p>
            <a:r>
              <a:rPr lang="el-GR" dirty="0">
                <a:solidFill>
                  <a:srgbClr val="075075"/>
                </a:solidFill>
              </a:rPr>
              <a:t>Συγκράτηση υλικού επικάλυψης </a:t>
            </a:r>
            <a:r>
              <a:rPr lang="el-GR" sz="3200" b="0" dirty="0">
                <a:solidFill>
                  <a:srgbClr val="075075"/>
                </a:solidFill>
              </a:rPr>
              <a:t>(</a:t>
            </a:r>
            <a:r>
              <a:rPr lang="el-GR" sz="3200" b="0" dirty="0" smtClean="0">
                <a:solidFill>
                  <a:srgbClr val="075075"/>
                </a:solidFill>
              </a:rPr>
              <a:t>18 </a:t>
            </a:r>
            <a:r>
              <a:rPr lang="el-GR" sz="3200" b="0" dirty="0">
                <a:solidFill>
                  <a:srgbClr val="075075"/>
                </a:solidFill>
              </a:rPr>
              <a:t>από </a:t>
            </a:r>
            <a:r>
              <a:rPr lang="el-GR" sz="3200" b="0" dirty="0" smtClean="0">
                <a:solidFill>
                  <a:srgbClr val="075075"/>
                </a:solidFill>
              </a:rPr>
              <a:t>18)</a:t>
            </a:r>
            <a:endParaRPr lang="el-GR" dirty="0"/>
          </a:p>
        </p:txBody>
      </p:sp>
      <p:pic>
        <p:nvPicPr>
          <p:cNvPr id="5" name="Θέση περιεχομένου 4"/>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850853" y="1196975"/>
            <a:ext cx="7442293" cy="5040313"/>
          </a:xfrm>
          <a:prstGeom prst="rect">
            <a:avLst/>
          </a:prstGeom>
        </p:spPr>
      </p:pic>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22</a:t>
            </a:fld>
            <a:endParaRPr lang="el-GR" dirty="0"/>
          </a:p>
        </p:txBody>
      </p:sp>
      <p:sp>
        <p:nvSpPr>
          <p:cNvPr id="6" name="Ορθογώνιο 5"/>
          <p:cNvSpPr/>
          <p:nvPr/>
        </p:nvSpPr>
        <p:spPr>
          <a:xfrm>
            <a:off x="899592" y="6381328"/>
            <a:ext cx="6984776" cy="276999"/>
          </a:xfrm>
          <a:prstGeom prst="rect">
            <a:avLst/>
          </a:prstGeom>
        </p:spPr>
        <p:txBody>
          <a:bodyPr wrap="square">
            <a:spAutoFit/>
          </a:bodyPr>
          <a:lstStyle/>
          <a:p>
            <a:pPr>
              <a:spcAft>
                <a:spcPts val="0"/>
              </a:spcAft>
            </a:pPr>
            <a:r>
              <a:rPr lang="el-GR" sz="1200" dirty="0">
                <a:solidFill>
                  <a:srgbClr val="595959"/>
                </a:solidFill>
                <a:latin typeface="Calibri"/>
              </a:rPr>
              <a:t>© Δημητροπούλου Ε. Η εργαστηριακή διαδικασία στην Ακίνητη Προσθετική. Αυτοέκδοση. Αθήνα 2004</a:t>
            </a:r>
            <a:endParaRPr lang="el-GR" sz="1200" dirty="0">
              <a:effectLst/>
              <a:latin typeface="Times New Roman"/>
              <a:ea typeface="Times New Roman"/>
            </a:endParaRPr>
          </a:p>
        </p:txBody>
      </p:sp>
    </p:spTree>
    <p:extLst>
      <p:ext uri="{BB962C8B-B14F-4D97-AF65-F5344CB8AC3E}">
        <p14:creationId xmlns:p14="http://schemas.microsoft.com/office/powerpoint/2010/main" val="182563962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solidFill>
                  <a:srgbClr val="075075"/>
                </a:solidFill>
              </a:rPr>
              <a:t>Στρέβλωση των κεριών </a:t>
            </a:r>
            <a:r>
              <a:rPr lang="el-GR" sz="3200" b="0" dirty="0" smtClean="0">
                <a:solidFill>
                  <a:srgbClr val="075075"/>
                </a:solidFill>
              </a:rPr>
              <a:t>(1 από 2)</a:t>
            </a:r>
            <a:endParaRPr lang="el-GR" sz="3200" b="0" dirty="0">
              <a:solidFill>
                <a:srgbClr val="075075"/>
              </a:solidFill>
            </a:endParaRPr>
          </a:p>
        </p:txBody>
      </p:sp>
      <p:sp>
        <p:nvSpPr>
          <p:cNvPr id="3" name="Θέση περιεχομένου 2"/>
          <p:cNvSpPr>
            <a:spLocks noGrp="1"/>
          </p:cNvSpPr>
          <p:nvPr>
            <p:ph idx="1"/>
          </p:nvPr>
        </p:nvSpPr>
        <p:spPr>
          <a:xfrm>
            <a:off x="251520" y="2204864"/>
            <a:ext cx="8229600" cy="2304256"/>
          </a:xfrm>
        </p:spPr>
        <p:txBody>
          <a:bodyPr>
            <a:normAutofit/>
          </a:bodyPr>
          <a:lstStyle/>
          <a:p>
            <a:pPr marL="0" indent="0" algn="just">
              <a:buNone/>
            </a:pPr>
            <a:r>
              <a:rPr lang="el-GR" sz="2400" dirty="0"/>
              <a:t>Είναι η ιδιότητα η οποία εκφράζει τη μόνιμη παραμόρφωση των κεριών κατά το χειρισμό τους. Αυτό οφείλεται στην παραγωγή  εσωτερικών τάσεων που συσσωρεύονται μέσα στη μάζα του κεριού και οι οποίες απελευθερώνονται κατά το χρόνο πήξης του, αλλά και μετά την πήξη του.</a:t>
            </a:r>
          </a:p>
          <a:p>
            <a:pPr marL="0" indent="0" algn="ctr">
              <a:buNone/>
            </a:pPr>
            <a:endParaRPr lang="el-GR" sz="2400"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23</a:t>
            </a:fld>
            <a:endParaRPr lang="el-GR" dirty="0"/>
          </a:p>
        </p:txBody>
      </p:sp>
    </p:spTree>
    <p:extLst>
      <p:ext uri="{BB962C8B-B14F-4D97-AF65-F5344CB8AC3E}">
        <p14:creationId xmlns:p14="http://schemas.microsoft.com/office/powerpoint/2010/main" val="401984628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solidFill>
                  <a:srgbClr val="075075"/>
                </a:solidFill>
              </a:rPr>
              <a:t>Στρέβλωση των κεριών </a:t>
            </a:r>
            <a:r>
              <a:rPr lang="el-GR" sz="3200" b="0" dirty="0" smtClean="0">
                <a:solidFill>
                  <a:srgbClr val="075075"/>
                </a:solidFill>
              </a:rPr>
              <a:t>(2 </a:t>
            </a:r>
            <a:r>
              <a:rPr lang="el-GR" sz="3200" b="0" dirty="0">
                <a:solidFill>
                  <a:srgbClr val="075075"/>
                </a:solidFill>
              </a:rPr>
              <a:t>από </a:t>
            </a:r>
            <a:r>
              <a:rPr lang="el-GR" sz="3200" b="0" dirty="0" smtClean="0">
                <a:solidFill>
                  <a:srgbClr val="075075"/>
                </a:solidFill>
              </a:rPr>
              <a:t>2)</a:t>
            </a:r>
            <a:endParaRPr lang="el-GR" dirty="0"/>
          </a:p>
        </p:txBody>
      </p:sp>
      <p:sp>
        <p:nvSpPr>
          <p:cNvPr id="3" name="Θέση περιεχομένου 2"/>
          <p:cNvSpPr>
            <a:spLocks noGrp="1"/>
          </p:cNvSpPr>
          <p:nvPr>
            <p:ph idx="1"/>
          </p:nvPr>
        </p:nvSpPr>
        <p:spPr>
          <a:xfrm>
            <a:off x="457200" y="1196752"/>
            <a:ext cx="8229600" cy="864096"/>
          </a:xfrm>
        </p:spPr>
        <p:txBody>
          <a:bodyPr>
            <a:normAutofit/>
          </a:bodyPr>
          <a:lstStyle/>
          <a:p>
            <a:pPr marL="0" indent="0" algn="ctr">
              <a:buNone/>
            </a:pPr>
            <a:r>
              <a:rPr lang="el-GR" sz="2400" dirty="0" smtClean="0"/>
              <a:t>Στρέβλωση </a:t>
            </a:r>
            <a:br>
              <a:rPr lang="el-GR" sz="2400" dirty="0" smtClean="0"/>
            </a:br>
            <a:endParaRPr lang="el-GR" sz="2400"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24</a:t>
            </a:fld>
            <a:endParaRPr lang="el-GR" dirty="0"/>
          </a:p>
        </p:txBody>
      </p:sp>
      <p:sp>
        <p:nvSpPr>
          <p:cNvPr id="5" name="Βέλος προς τα κάτω 4"/>
          <p:cNvSpPr/>
          <p:nvPr/>
        </p:nvSpPr>
        <p:spPr>
          <a:xfrm>
            <a:off x="4474332" y="1906774"/>
            <a:ext cx="216024" cy="792088"/>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6" name="Ορθογώνιο 5"/>
          <p:cNvSpPr/>
          <p:nvPr/>
        </p:nvSpPr>
        <p:spPr>
          <a:xfrm>
            <a:off x="2771800" y="2942270"/>
            <a:ext cx="4021870" cy="461665"/>
          </a:xfrm>
          <a:prstGeom prst="rect">
            <a:avLst/>
          </a:prstGeom>
        </p:spPr>
        <p:txBody>
          <a:bodyPr wrap="none">
            <a:spAutoFit/>
          </a:bodyPr>
          <a:lstStyle/>
          <a:p>
            <a:r>
              <a:rPr lang="el-GR" sz="2400" dirty="0" smtClean="0">
                <a:latin typeface="+mn-lt"/>
              </a:rPr>
              <a:t>Μεταβολή διαστάσεων κεριού</a:t>
            </a:r>
            <a:endParaRPr lang="el-GR" sz="2400" dirty="0">
              <a:latin typeface="+mn-lt"/>
            </a:endParaRPr>
          </a:p>
        </p:txBody>
      </p:sp>
      <p:sp>
        <p:nvSpPr>
          <p:cNvPr id="8" name="TextBox 7"/>
          <p:cNvSpPr txBox="1"/>
          <p:nvPr/>
        </p:nvSpPr>
        <p:spPr>
          <a:xfrm>
            <a:off x="3707904" y="6447243"/>
            <a:ext cx="1944216" cy="276999"/>
          </a:xfrm>
          <a:prstGeom prst="rect">
            <a:avLst/>
          </a:prstGeom>
          <a:noFill/>
        </p:spPr>
        <p:txBody>
          <a:bodyPr wrap="square" rtlCol="0">
            <a:spAutoFit/>
          </a:bodyPr>
          <a:lstStyle/>
          <a:p>
            <a:pPr algn="ctr"/>
            <a:r>
              <a:rPr lang="el-GR" sz="1200" dirty="0">
                <a:solidFill>
                  <a:srgbClr val="595959"/>
                </a:solidFill>
                <a:latin typeface="Calibri"/>
              </a:rPr>
              <a:t>© </a:t>
            </a:r>
            <a:r>
              <a:rPr lang="el-GR" sz="1200" dirty="0" smtClean="0">
                <a:solidFill>
                  <a:schemeClr val="tx1">
                    <a:lumMod val="75000"/>
                    <a:lumOff val="25000"/>
                  </a:schemeClr>
                </a:solidFill>
                <a:latin typeface="+mn-lt"/>
              </a:rPr>
              <a:t>Αριστείδης Γαλιατσάτος</a:t>
            </a:r>
            <a:endParaRPr lang="el-GR" sz="1200" dirty="0">
              <a:solidFill>
                <a:schemeClr val="tx1">
                  <a:lumMod val="75000"/>
                  <a:lumOff val="25000"/>
                </a:schemeClr>
              </a:solidFill>
              <a:latin typeface="+mn-lt"/>
            </a:endParaRPr>
          </a:p>
        </p:txBody>
      </p:sp>
      <p:pic>
        <p:nvPicPr>
          <p:cNvPr id="9" name="Picture 4"/>
          <p:cNvPicPr>
            <a:picLocks noChangeAspect="1" noChangeArrowheads="1"/>
          </p:cNvPicPr>
          <p:nvPr/>
        </p:nvPicPr>
        <p:blipFill>
          <a:blip r:embed="rId2" cstate="email">
            <a:duotone>
              <a:prstClr val="black"/>
              <a:srgbClr val="FFCC66">
                <a:tint val="45000"/>
                <a:satMod val="400000"/>
              </a:srgbClr>
            </a:duotone>
            <a:extLst>
              <a:ext uri="{28A0092B-C50C-407E-A947-70E740481C1C}">
                <a14:useLocalDpi xmlns:a14="http://schemas.microsoft.com/office/drawing/2010/main"/>
              </a:ext>
            </a:extLst>
          </a:blip>
          <a:srcRect/>
          <a:stretch>
            <a:fillRect/>
          </a:stretch>
        </p:blipFill>
        <p:spPr bwMode="auto">
          <a:xfrm>
            <a:off x="1336836" y="3514186"/>
            <a:ext cx="6301211" cy="295369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8330293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116632"/>
            <a:ext cx="9144000" cy="908720"/>
          </a:xfrm>
        </p:spPr>
        <p:txBody>
          <a:bodyPr>
            <a:noAutofit/>
          </a:bodyPr>
          <a:lstStyle/>
          <a:p>
            <a:r>
              <a:rPr lang="el-GR" dirty="0" smtClean="0">
                <a:solidFill>
                  <a:srgbClr val="075075"/>
                </a:solidFill>
              </a:rPr>
              <a:t>Μέτρα μείωσης της στρέβλωσης των κεριών </a:t>
            </a:r>
            <a:r>
              <a:rPr lang="el-GR" sz="3200" b="0" dirty="0" smtClean="0">
                <a:solidFill>
                  <a:srgbClr val="075075"/>
                </a:solidFill>
              </a:rPr>
              <a:t>(1 από 2)</a:t>
            </a:r>
            <a:endParaRPr lang="el-GR" sz="3200" b="0" dirty="0">
              <a:solidFill>
                <a:srgbClr val="075075"/>
              </a:solidFill>
            </a:endParaRPr>
          </a:p>
        </p:txBody>
      </p:sp>
      <p:sp>
        <p:nvSpPr>
          <p:cNvPr id="3" name="Θέση περιεχομένου 2"/>
          <p:cNvSpPr>
            <a:spLocks noGrp="1"/>
          </p:cNvSpPr>
          <p:nvPr>
            <p:ph idx="1"/>
          </p:nvPr>
        </p:nvSpPr>
        <p:spPr>
          <a:xfrm>
            <a:off x="457200" y="1412776"/>
            <a:ext cx="8229600" cy="5040560"/>
          </a:xfrm>
        </p:spPr>
        <p:txBody>
          <a:bodyPr>
            <a:normAutofit/>
          </a:bodyPr>
          <a:lstStyle/>
          <a:p>
            <a:pPr>
              <a:spcBef>
                <a:spcPts val="1200"/>
              </a:spcBef>
            </a:pPr>
            <a:r>
              <a:rPr lang="el-GR" sz="2400" dirty="0"/>
              <a:t>Να θερμαίνεται με ομοιόμορφο τρόπο (50 C για 15</a:t>
            </a:r>
            <a:r>
              <a:rPr lang="el-GR" sz="2400" dirty="0" smtClean="0"/>
              <a:t>`),</a:t>
            </a:r>
            <a:endParaRPr lang="el-GR" sz="2400" dirty="0"/>
          </a:p>
          <a:p>
            <a:pPr>
              <a:spcBef>
                <a:spcPts val="1200"/>
              </a:spcBef>
            </a:pPr>
            <a:r>
              <a:rPr lang="el-GR" sz="2400" dirty="0"/>
              <a:t>Να αποφεύγεται η παρατεταμένη θέρμανσή του (εξάχνωση συστατικών</a:t>
            </a:r>
            <a:r>
              <a:rPr lang="el-GR" sz="2400" dirty="0" smtClean="0"/>
              <a:t>),</a:t>
            </a:r>
            <a:endParaRPr lang="el-GR" sz="2400" dirty="0"/>
          </a:p>
          <a:p>
            <a:pPr>
              <a:spcBef>
                <a:spcPts val="1200"/>
              </a:spcBef>
            </a:pPr>
            <a:r>
              <a:rPr lang="el-GR" sz="2400" dirty="0"/>
              <a:t>Να αποφεύγονται οι βίαιοι χειρισμοί και </a:t>
            </a:r>
            <a:r>
              <a:rPr lang="el-GR" sz="2400" dirty="0" smtClean="0"/>
              <a:t>πιέσεις,</a:t>
            </a:r>
            <a:endParaRPr lang="el-GR" sz="2400" dirty="0"/>
          </a:p>
          <a:p>
            <a:pPr>
              <a:spcBef>
                <a:spcPts val="1200"/>
              </a:spcBef>
            </a:pPr>
            <a:r>
              <a:rPr lang="el-GR" sz="2400" dirty="0"/>
              <a:t>Τα εργαλεία κερώματος να έχουν παρόμοια </a:t>
            </a:r>
            <a:r>
              <a:rPr lang="el-GR" sz="2400" dirty="0" smtClean="0"/>
              <a:t>θερμοκρασία,</a:t>
            </a:r>
            <a:endParaRPr lang="el-GR" sz="2400" dirty="0"/>
          </a:p>
          <a:p>
            <a:pPr>
              <a:spcBef>
                <a:spcPts val="1200"/>
              </a:spcBef>
            </a:pPr>
            <a:r>
              <a:rPr lang="el-GR" sz="2400" dirty="0"/>
              <a:t>Να αποφεύγεται η προσθήκη λιωμένου κεριού στο ήδη πηγμένο κέρινο </a:t>
            </a:r>
            <a:r>
              <a:rPr lang="el-GR" sz="2400" dirty="0" smtClean="0"/>
              <a:t>πρόπλασμα,</a:t>
            </a:r>
            <a:endParaRPr lang="el-GR" sz="2400" dirty="0"/>
          </a:p>
          <a:p>
            <a:pPr>
              <a:spcBef>
                <a:spcPts val="1200"/>
              </a:spcBef>
            </a:pPr>
            <a:r>
              <a:rPr lang="el-GR" sz="2400" dirty="0"/>
              <a:t>Η διαμόρφωση του κέρινου προτύπου να γίνεται σε σύντομο χρονικό </a:t>
            </a:r>
            <a:r>
              <a:rPr lang="el-GR" sz="2400" dirty="0" smtClean="0"/>
              <a:t>διάστημα,</a:t>
            </a:r>
            <a:endParaRPr lang="el-GR" sz="2400" dirty="0"/>
          </a:p>
          <a:p>
            <a:pPr>
              <a:spcBef>
                <a:spcPts val="1200"/>
              </a:spcBef>
            </a:pPr>
            <a:r>
              <a:rPr lang="el-GR" sz="2400" dirty="0"/>
              <a:t>Να διατηρούνται σε όσον το δυνατόν χαμηλότερη και πιο σταθερή  </a:t>
            </a:r>
            <a:r>
              <a:rPr lang="el-GR" sz="2400" dirty="0" smtClean="0"/>
              <a:t>θερμοκρασία, </a:t>
            </a:r>
            <a:endParaRPr lang="el-GR" sz="2400" dirty="0"/>
          </a:p>
          <a:p>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25</a:t>
            </a:fld>
            <a:endParaRPr lang="el-GR" dirty="0"/>
          </a:p>
        </p:txBody>
      </p:sp>
    </p:spTree>
    <p:extLst>
      <p:ext uri="{BB962C8B-B14F-4D97-AF65-F5344CB8AC3E}">
        <p14:creationId xmlns:p14="http://schemas.microsoft.com/office/powerpoint/2010/main" val="409132481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116632"/>
            <a:ext cx="9144000" cy="908720"/>
          </a:xfrm>
        </p:spPr>
        <p:txBody>
          <a:bodyPr>
            <a:normAutofit fontScale="90000"/>
          </a:bodyPr>
          <a:lstStyle/>
          <a:p>
            <a:r>
              <a:rPr lang="el-GR" sz="4400" dirty="0" smtClean="0">
                <a:solidFill>
                  <a:srgbClr val="075075"/>
                </a:solidFill>
              </a:rPr>
              <a:t>Μέτρα μείωσης </a:t>
            </a:r>
            <a:r>
              <a:rPr lang="el-GR" sz="4400" dirty="0">
                <a:solidFill>
                  <a:srgbClr val="075075"/>
                </a:solidFill>
              </a:rPr>
              <a:t>της </a:t>
            </a:r>
            <a:r>
              <a:rPr lang="el-GR" sz="4400" dirty="0" smtClean="0">
                <a:solidFill>
                  <a:srgbClr val="075075"/>
                </a:solidFill>
              </a:rPr>
              <a:t>στρέβλωσης </a:t>
            </a:r>
            <a:r>
              <a:rPr lang="el-GR" sz="4400" dirty="0">
                <a:solidFill>
                  <a:srgbClr val="075075"/>
                </a:solidFill>
              </a:rPr>
              <a:t>των </a:t>
            </a:r>
            <a:r>
              <a:rPr lang="el-GR" sz="4400" dirty="0" smtClean="0">
                <a:solidFill>
                  <a:srgbClr val="075075"/>
                </a:solidFill>
              </a:rPr>
              <a:t>κεριών </a:t>
            </a:r>
            <a:r>
              <a:rPr lang="el-GR" sz="3600" b="0" dirty="0" smtClean="0">
                <a:solidFill>
                  <a:srgbClr val="075075"/>
                </a:solidFill>
              </a:rPr>
              <a:t>(2 </a:t>
            </a:r>
            <a:r>
              <a:rPr lang="el-GR" sz="3600" b="0" dirty="0">
                <a:solidFill>
                  <a:srgbClr val="075075"/>
                </a:solidFill>
              </a:rPr>
              <a:t>από </a:t>
            </a:r>
            <a:r>
              <a:rPr lang="el-GR" sz="3600" b="0" dirty="0" smtClean="0">
                <a:solidFill>
                  <a:srgbClr val="075075"/>
                </a:solidFill>
              </a:rPr>
              <a:t>2)</a:t>
            </a:r>
            <a:endParaRPr lang="el-GR" sz="3600" dirty="0"/>
          </a:p>
        </p:txBody>
      </p:sp>
      <p:sp>
        <p:nvSpPr>
          <p:cNvPr id="3" name="Θέση περιεχομένου 2"/>
          <p:cNvSpPr>
            <a:spLocks noGrp="1"/>
          </p:cNvSpPr>
          <p:nvPr>
            <p:ph idx="1"/>
          </p:nvPr>
        </p:nvSpPr>
        <p:spPr>
          <a:xfrm>
            <a:off x="457200" y="1556792"/>
            <a:ext cx="8229600" cy="5040560"/>
          </a:xfrm>
        </p:spPr>
        <p:txBody>
          <a:bodyPr>
            <a:normAutofit/>
          </a:bodyPr>
          <a:lstStyle/>
          <a:p>
            <a:pPr>
              <a:spcBef>
                <a:spcPts val="2400"/>
              </a:spcBef>
            </a:pPr>
            <a:r>
              <a:rPr lang="el-GR" sz="2400" dirty="0"/>
              <a:t>Η επένδυση του ομοιώματος με το πυρόχωμα να γίνεται αμέσως μετά το τέλος της διαμόρφωσής </a:t>
            </a:r>
            <a:r>
              <a:rPr lang="el-GR" sz="2400" dirty="0" smtClean="0"/>
              <a:t>του,</a:t>
            </a:r>
            <a:endParaRPr lang="el-GR" sz="2400" dirty="0"/>
          </a:p>
          <a:p>
            <a:pPr>
              <a:spcBef>
                <a:spcPts val="2400"/>
              </a:spcBef>
            </a:pPr>
            <a:r>
              <a:rPr lang="el-GR" sz="2400" dirty="0"/>
              <a:t>Αν καθυστερήσει, το κέρινο ομοίωμα να φυλάσσεται σε ψυγείο</a:t>
            </a:r>
            <a:r>
              <a:rPr lang="el-GR" sz="2400" dirty="0" smtClean="0"/>
              <a:t>. Όταν </a:t>
            </a:r>
            <a:r>
              <a:rPr lang="el-GR" sz="2400" dirty="0"/>
              <a:t>επαναχρησιμοποιηθεί να αφήνεται να επανέλθει στη θερμοκρασία </a:t>
            </a:r>
            <a:r>
              <a:rPr lang="el-GR" sz="2400" dirty="0" smtClean="0"/>
              <a:t>δωματίου,</a:t>
            </a:r>
            <a:endParaRPr lang="el-GR" sz="2400" dirty="0"/>
          </a:p>
          <a:p>
            <a:pPr>
              <a:spcBef>
                <a:spcPts val="2400"/>
              </a:spcBef>
            </a:pPr>
            <a:r>
              <a:rPr lang="el-GR" sz="2400" dirty="0"/>
              <a:t>Να γίνεται τελικός έλεγχος των ορίων στο κολόβωμα και να διορθώνονται τυχόν </a:t>
            </a:r>
            <a:r>
              <a:rPr lang="el-GR" sz="2400" dirty="0" smtClean="0"/>
              <a:t>ατέλειες,</a:t>
            </a:r>
            <a:endParaRPr lang="el-GR" sz="2400" dirty="0"/>
          </a:p>
          <a:p>
            <a:pPr>
              <a:spcBef>
                <a:spcPts val="2400"/>
              </a:spcBef>
            </a:pPr>
            <a:r>
              <a:rPr lang="el-GR" sz="2400" dirty="0"/>
              <a:t>Να τηρούνται οι οδηγίες του κατασκευαστή.</a:t>
            </a:r>
          </a:p>
          <a:p>
            <a:pPr>
              <a:spcBef>
                <a:spcPts val="2400"/>
              </a:spcBef>
            </a:pPr>
            <a:endParaRPr lang="el-GR" sz="2400"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26</a:t>
            </a:fld>
            <a:endParaRPr lang="el-GR" dirty="0"/>
          </a:p>
        </p:txBody>
      </p:sp>
    </p:spTree>
    <p:extLst>
      <p:ext uri="{BB962C8B-B14F-4D97-AF65-F5344CB8AC3E}">
        <p14:creationId xmlns:p14="http://schemas.microsoft.com/office/powerpoint/2010/main" val="234057440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ίτλος 6"/>
          <p:cNvSpPr>
            <a:spLocks noGrp="1"/>
          </p:cNvSpPr>
          <p:nvPr>
            <p:ph type="ctrTitle"/>
          </p:nvPr>
        </p:nvSpPr>
        <p:spPr/>
        <p:txBody>
          <a:bodyPr/>
          <a:lstStyle/>
          <a:p>
            <a:r>
              <a:rPr lang="el-GR" dirty="0" smtClean="0"/>
              <a:t>Τέλος Ενότητας</a:t>
            </a:r>
            <a:endParaRPr lang="el-GR" dirty="0"/>
          </a:p>
        </p:txBody>
      </p:sp>
      <p:sp>
        <p:nvSpPr>
          <p:cNvPr id="8" name="Υπότιτλος 7"/>
          <p:cNvSpPr>
            <a:spLocks noGrp="1"/>
          </p:cNvSpPr>
          <p:nvPr>
            <p:ph type="subTitle" idx="1"/>
          </p:nvPr>
        </p:nvSpPr>
        <p:spPr/>
        <p:txBody>
          <a:bodyPr/>
          <a:lstStyle/>
          <a:p>
            <a:endParaRPr lang="el-GR" dirty="0"/>
          </a:p>
        </p:txBody>
      </p:sp>
      <p:grpSp>
        <p:nvGrpSpPr>
          <p:cNvPr id="2" name="Ομάδα 1"/>
          <p:cNvGrpSpPr/>
          <p:nvPr/>
        </p:nvGrpSpPr>
        <p:grpSpPr>
          <a:xfrm>
            <a:off x="1767633" y="5931169"/>
            <a:ext cx="5828703" cy="768532"/>
            <a:chOff x="1767633" y="5931169"/>
            <a:chExt cx="5828703" cy="768532"/>
          </a:xfrm>
        </p:grpSpPr>
        <p:pic>
          <p:nvPicPr>
            <p:cNvPr id="6" name="Picture 5"/>
            <p:cNvPicPr/>
            <p:nvPr/>
          </p:nvPicPr>
          <p:blipFill>
            <a:blip r:embed="rId3" cstate="email">
              <a:extLst>
                <a:ext uri="{28A0092B-C50C-407E-A947-70E740481C1C}">
                  <a14:useLocalDpi xmlns:a14="http://schemas.microsoft.com/office/drawing/2010/main"/>
                </a:ext>
              </a:extLst>
            </a:blip>
            <a:srcRect/>
            <a:stretch>
              <a:fillRect/>
            </a:stretch>
          </p:blipFill>
          <p:spPr bwMode="auto">
            <a:xfrm>
              <a:off x="1767633" y="5931169"/>
              <a:ext cx="1971675" cy="702000"/>
            </a:xfrm>
            <a:prstGeom prst="rect">
              <a:avLst/>
            </a:prstGeom>
            <a:noFill/>
          </p:spPr>
        </p:pic>
        <p:pic>
          <p:nvPicPr>
            <p:cNvPr id="9" name="Picture 2" descr="C:\Users\alex\Desktop\logo.pn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3923928" y="5931169"/>
              <a:ext cx="3672408" cy="76853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17287001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l-GR" sz="4400" cap="none" dirty="0" smtClean="0"/>
              <a:t>Σημειώματα</a:t>
            </a:r>
            <a:endParaRPr lang="el-GR" sz="4400" cap="none" dirty="0"/>
          </a:p>
        </p:txBody>
      </p:sp>
      <p:sp>
        <p:nvSpPr>
          <p:cNvPr id="2" name="Subtitle 1"/>
          <p:cNvSpPr>
            <a:spLocks noGrp="1"/>
          </p:cNvSpPr>
          <p:nvPr>
            <p:ph type="subTitle" idx="1"/>
          </p:nvPr>
        </p:nvSpPr>
        <p:spPr/>
        <p:txBody>
          <a:bodyPr/>
          <a:lstStyle/>
          <a:p>
            <a:endParaRPr lang="el-GR" dirty="0"/>
          </a:p>
        </p:txBody>
      </p:sp>
    </p:spTree>
    <p:extLst>
      <p:ext uri="{BB962C8B-B14F-4D97-AF65-F5344CB8AC3E}">
        <p14:creationId xmlns:p14="http://schemas.microsoft.com/office/powerpoint/2010/main" val="335780754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solidFill>
                  <a:srgbClr val="075075"/>
                </a:solidFill>
              </a:rPr>
              <a:t>Γέφυρα ολική χυτή με όψη </a:t>
            </a:r>
            <a:r>
              <a:rPr lang="el-GR" sz="3200" b="0" dirty="0" smtClean="0">
                <a:solidFill>
                  <a:srgbClr val="075075"/>
                </a:solidFill>
              </a:rPr>
              <a:t>(</a:t>
            </a:r>
            <a:r>
              <a:rPr lang="el-GR" sz="3200" b="0" dirty="0">
                <a:solidFill>
                  <a:srgbClr val="075075"/>
                </a:solidFill>
              </a:rPr>
              <a:t>2</a:t>
            </a:r>
            <a:r>
              <a:rPr lang="el-GR" sz="3200" b="0" dirty="0" smtClean="0">
                <a:solidFill>
                  <a:srgbClr val="075075"/>
                </a:solidFill>
              </a:rPr>
              <a:t> </a:t>
            </a:r>
            <a:r>
              <a:rPr lang="el-GR" sz="3200" b="0" dirty="0">
                <a:solidFill>
                  <a:srgbClr val="075075"/>
                </a:solidFill>
              </a:rPr>
              <a:t>από </a:t>
            </a:r>
            <a:r>
              <a:rPr lang="el-GR" sz="3200" b="0" dirty="0" smtClean="0">
                <a:solidFill>
                  <a:srgbClr val="075075"/>
                </a:solidFill>
              </a:rPr>
              <a:t>4)</a:t>
            </a:r>
            <a:endParaRPr lang="el-GR" dirty="0"/>
          </a:p>
        </p:txBody>
      </p:sp>
      <p:pic>
        <p:nvPicPr>
          <p:cNvPr id="5" name="Θέση περιεχομένου 4"/>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1187624" y="1196752"/>
            <a:ext cx="7173690" cy="4682028"/>
          </a:xfrm>
          <a:prstGeom prst="rect">
            <a:avLst/>
          </a:prstGeom>
        </p:spPr>
      </p:pic>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2</a:t>
            </a:fld>
            <a:endParaRPr lang="el-GR" dirty="0"/>
          </a:p>
        </p:txBody>
      </p:sp>
      <p:sp>
        <p:nvSpPr>
          <p:cNvPr id="6" name="Ορθογώνιο 5"/>
          <p:cNvSpPr/>
          <p:nvPr/>
        </p:nvSpPr>
        <p:spPr>
          <a:xfrm>
            <a:off x="1115616" y="5949280"/>
            <a:ext cx="6984776" cy="276999"/>
          </a:xfrm>
          <a:prstGeom prst="rect">
            <a:avLst/>
          </a:prstGeom>
        </p:spPr>
        <p:txBody>
          <a:bodyPr wrap="square">
            <a:spAutoFit/>
          </a:bodyPr>
          <a:lstStyle/>
          <a:p>
            <a:pPr>
              <a:spcAft>
                <a:spcPts val="0"/>
              </a:spcAft>
            </a:pPr>
            <a:r>
              <a:rPr lang="el-GR" sz="1200" dirty="0">
                <a:solidFill>
                  <a:srgbClr val="595959"/>
                </a:solidFill>
                <a:latin typeface="Calibri"/>
              </a:rPr>
              <a:t>© Δημητροπούλου Ε. Η εργαστηριακή διαδικασία στην Ακίνητη Προσθετική. Αυτοέκδοση. Αθήνα 2004</a:t>
            </a:r>
            <a:endParaRPr lang="el-GR" sz="1200" dirty="0">
              <a:effectLst/>
              <a:latin typeface="Times New Roman"/>
              <a:ea typeface="Times New Roman"/>
            </a:endParaRPr>
          </a:p>
        </p:txBody>
      </p:sp>
    </p:spTree>
    <p:extLst>
      <p:ext uri="{BB962C8B-B14F-4D97-AF65-F5344CB8AC3E}">
        <p14:creationId xmlns:p14="http://schemas.microsoft.com/office/powerpoint/2010/main" val="288293304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Σημείωμα </a:t>
            </a:r>
            <a:r>
              <a:rPr lang="el-GR" dirty="0" smtClean="0"/>
              <a:t>Αναφοράς</a:t>
            </a:r>
            <a:endParaRPr lang="el-GR" dirty="0"/>
          </a:p>
        </p:txBody>
      </p:sp>
      <p:sp>
        <p:nvSpPr>
          <p:cNvPr id="3" name="Content Placeholder 2"/>
          <p:cNvSpPr>
            <a:spLocks noGrp="1"/>
          </p:cNvSpPr>
          <p:nvPr>
            <p:ph idx="1"/>
          </p:nvPr>
        </p:nvSpPr>
        <p:spPr/>
        <p:txBody>
          <a:bodyPr>
            <a:normAutofit/>
          </a:bodyPr>
          <a:lstStyle/>
          <a:p>
            <a:pPr marL="0" indent="0">
              <a:buNone/>
            </a:pPr>
            <a:r>
              <a:rPr lang="el-GR" sz="2000" dirty="0" smtClean="0"/>
              <a:t>Copyright Τεχνολογικό Εκπαιδευτικό Ίδρυμα Αθήνας</a:t>
            </a:r>
            <a:r>
              <a:rPr lang="en-US" sz="2000" dirty="0" smtClean="0"/>
              <a:t>, </a:t>
            </a:r>
            <a:r>
              <a:rPr lang="el-GR" sz="2000" dirty="0" smtClean="0"/>
              <a:t>Αριστείδης Γαλιατσάτος 2014. Αριστείδης Γαλιατσάτος. «Ακίνητη Προσθετική Ι</a:t>
            </a:r>
            <a:r>
              <a:rPr lang="en-US" sz="2000" dirty="0"/>
              <a:t>I</a:t>
            </a:r>
            <a:r>
              <a:rPr lang="el-GR" sz="2000" dirty="0" smtClean="0"/>
              <a:t>. Ενότητα 7</a:t>
            </a:r>
            <a:r>
              <a:rPr lang="en-US" sz="2000" dirty="0" smtClean="0"/>
              <a:t>:</a:t>
            </a:r>
            <a:r>
              <a:rPr lang="el-GR" sz="2000" dirty="0" smtClean="0"/>
              <a:t> Γέφυρα ολική χυτή με όψη α</a:t>
            </a:r>
            <a:r>
              <a:rPr lang="el-GR" sz="2000" smtClean="0"/>
              <a:t>’ μέρος». </a:t>
            </a:r>
            <a:r>
              <a:rPr lang="el-GR" sz="2000" dirty="0"/>
              <a:t>Έκδοση: </a:t>
            </a:r>
            <a:r>
              <a:rPr lang="el-GR" sz="2000" dirty="0" smtClean="0"/>
              <a:t>1.0</a:t>
            </a:r>
            <a:r>
              <a:rPr lang="el-GR" sz="2000" dirty="0"/>
              <a:t>. Αθήνα </a:t>
            </a:r>
            <a:r>
              <a:rPr lang="el-GR" sz="2000" dirty="0" smtClean="0"/>
              <a:t>2014. </a:t>
            </a:r>
            <a:r>
              <a:rPr lang="el-GR" sz="2000" dirty="0"/>
              <a:t>Διαθέσιμο από τη δικτυακή </a:t>
            </a:r>
            <a:r>
              <a:rPr lang="el-GR" sz="2000" dirty="0" smtClean="0"/>
              <a:t>διεύθυνση: </a:t>
            </a:r>
            <a:r>
              <a:rPr lang="en-US" sz="2000" dirty="0" smtClean="0">
                <a:hlinkClick r:id="rId3"/>
              </a:rPr>
              <a:t>ocp.teiath.gr</a:t>
            </a:r>
            <a:r>
              <a:rPr lang="el-GR" sz="2000" dirty="0" smtClean="0"/>
              <a:t>.</a:t>
            </a:r>
            <a:endParaRPr lang="el-GR" sz="2000" dirty="0"/>
          </a:p>
          <a:p>
            <a:endParaRPr lang="el-GR" sz="2000" dirty="0"/>
          </a:p>
        </p:txBody>
      </p:sp>
    </p:spTree>
    <p:extLst>
      <p:ext uri="{BB962C8B-B14F-4D97-AF65-F5344CB8AC3E}">
        <p14:creationId xmlns:p14="http://schemas.microsoft.com/office/powerpoint/2010/main" val="407180239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2272"/>
            <a:ext cx="8229600" cy="1143000"/>
          </a:xfrm>
        </p:spPr>
        <p:txBody>
          <a:bodyPr>
            <a:normAutofit/>
          </a:bodyPr>
          <a:lstStyle/>
          <a:p>
            <a:r>
              <a:rPr lang="el-GR" dirty="0"/>
              <a:t>Σημείωμα </a:t>
            </a:r>
            <a:r>
              <a:rPr lang="el-GR" dirty="0" smtClean="0"/>
              <a:t>Αδειοδότησης</a:t>
            </a:r>
            <a:endParaRPr lang="el-GR" dirty="0"/>
          </a:p>
        </p:txBody>
      </p:sp>
      <p:sp>
        <p:nvSpPr>
          <p:cNvPr id="3" name="Content Placeholder 2"/>
          <p:cNvSpPr>
            <a:spLocks noGrp="1"/>
          </p:cNvSpPr>
          <p:nvPr>
            <p:ph idx="1"/>
          </p:nvPr>
        </p:nvSpPr>
        <p:spPr>
          <a:xfrm>
            <a:off x="76648" y="764704"/>
            <a:ext cx="8928992" cy="2078336"/>
          </a:xfrm>
          <a:noFill/>
        </p:spPr>
        <p:txBody>
          <a:bodyPr>
            <a:noAutofit/>
          </a:bodyPr>
          <a:lstStyle/>
          <a:p>
            <a:pPr marL="0" indent="0">
              <a:buNone/>
            </a:pPr>
            <a:r>
              <a:rPr lang="el-GR" sz="1800" dirty="0" smtClean="0"/>
              <a:t>Το </a:t>
            </a:r>
            <a:r>
              <a:rPr lang="el-GR" sz="1800" dirty="0"/>
              <a:t>παρόν υλικό διατίθεται με τους όρους της άδειας χρήσης Creative Commons Αναφορά, Μη Εμπορική Χρήση Παρόμοια Διανομή 4.0 [1] ή μεταγενέστερη, Διεθνής Έκδοση.   Εξαιρούνται τα αυτοτελή έργα τρίτων π.χ. φωτογραφίες, διαγράμματα κ.λ.π., </a:t>
            </a:r>
            <a:r>
              <a:rPr lang="el-GR" sz="1800" dirty="0" smtClean="0"/>
              <a:t>τα </a:t>
            </a:r>
            <a:r>
              <a:rPr lang="el-GR" sz="1800" dirty="0"/>
              <a:t>οποία εμπεριέχονται σε </a:t>
            </a:r>
            <a:r>
              <a:rPr lang="el-GR" sz="1800" dirty="0" smtClean="0"/>
              <a:t>αυτό. </a:t>
            </a:r>
            <a:r>
              <a:rPr lang="el-GR" sz="1800" dirty="0"/>
              <a:t>Οι όροι χρήσης των </a:t>
            </a:r>
            <a:r>
              <a:rPr lang="el-GR" sz="1800" dirty="0" smtClean="0"/>
              <a:t>έργων τρίτων </a:t>
            </a:r>
            <a:r>
              <a:rPr lang="el-GR" sz="1800" dirty="0"/>
              <a:t>επεξηγούνται στη διαφάνεια  «Επεξήγηση όρων χρήσης έργων </a:t>
            </a:r>
            <a:r>
              <a:rPr lang="el-GR" sz="1800" dirty="0" smtClean="0"/>
              <a:t>τρίτων». </a:t>
            </a:r>
          </a:p>
          <a:p>
            <a:pPr marL="0" indent="0">
              <a:buNone/>
            </a:pPr>
            <a:r>
              <a:rPr lang="el-GR" sz="1800" dirty="0" smtClean="0"/>
              <a:t>Τα έργα για τα οποία έχει ζητηθεί άδεια  αναφέρονται στο «Σημείωμα  </a:t>
            </a:r>
            <a:r>
              <a:rPr lang="el-GR" sz="1800" dirty="0"/>
              <a:t>Χρήσης Έργων Τρίτων</a:t>
            </a:r>
            <a:r>
              <a:rPr lang="el-GR" sz="1800" dirty="0" smtClean="0"/>
              <a:t>». </a:t>
            </a:r>
          </a:p>
        </p:txBody>
      </p:sp>
      <p:pic>
        <p:nvPicPr>
          <p:cNvPr id="2056" name="Picture 22" descr="Λογότυπο για Άδειες χρήσης Creative Commons BY-NC-ND">
            <a:hlinkClick r:id="rId3"/>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563888" y="2843040"/>
            <a:ext cx="1648660" cy="57606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6648" y="3284984"/>
            <a:ext cx="9036496" cy="3573016"/>
          </a:xfrm>
          <a:prstGeom prst="rect">
            <a:avLst/>
          </a:prstGeom>
        </p:spPr>
        <p:txBody>
          <a:bodyPr vert="horz" wrap="square" lIns="91440" tIns="45720" rIns="91440" bIns="45720" rtlCol="0" anchor="ctr">
            <a:normAutofit/>
          </a:bodyPr>
          <a:lstStyle/>
          <a:p>
            <a:pPr>
              <a:spcBef>
                <a:spcPts val="600"/>
              </a:spcBef>
            </a:pPr>
            <a:r>
              <a:rPr lang="el-GR" dirty="0">
                <a:latin typeface="+mn-lt"/>
              </a:rPr>
              <a:t>[1] http://creativecommons.org/licenses/by-nc-sa/4.0/ </a:t>
            </a:r>
            <a:endParaRPr lang="en-US" dirty="0" smtClean="0">
              <a:latin typeface="+mn-lt"/>
            </a:endParaRPr>
          </a:p>
          <a:p>
            <a:pPr>
              <a:spcBef>
                <a:spcPts val="600"/>
              </a:spcBef>
            </a:pPr>
            <a:r>
              <a:rPr lang="el-GR" dirty="0" smtClean="0">
                <a:latin typeface="+mn-lt"/>
              </a:rPr>
              <a:t>Ως </a:t>
            </a:r>
            <a:r>
              <a:rPr lang="el-GR" b="1" dirty="0">
                <a:latin typeface="+mn-lt"/>
              </a:rPr>
              <a:t>Μη Εμπορική</a:t>
            </a:r>
            <a:r>
              <a:rPr lang="el-GR" dirty="0">
                <a:latin typeface="+mn-lt"/>
              </a:rPr>
              <a:t> ορίζεται η χρήση:</a:t>
            </a:r>
          </a:p>
          <a:p>
            <a:pPr marL="342900" lvl="0" indent="-342900">
              <a:spcBef>
                <a:spcPts val="600"/>
              </a:spcBef>
              <a:buFont typeface="Arial" panose="020B0604020202020204" pitchFamily="34" charset="0"/>
              <a:buChar char="•"/>
            </a:pPr>
            <a:r>
              <a:rPr lang="el-GR" dirty="0">
                <a:latin typeface="+mn-lt"/>
              </a:rPr>
              <a:t>που δεν περιλαμβάνει άμεσο ή έμμεσο οικονομικό όφελος από την χρήση του έργου, για το διανομέα του έργου και αδειοδόχο</a:t>
            </a:r>
          </a:p>
          <a:p>
            <a:pPr marL="342900" lvl="0" indent="-342900">
              <a:spcBef>
                <a:spcPts val="600"/>
              </a:spcBef>
              <a:buFont typeface="Arial" panose="020B0604020202020204" pitchFamily="34" charset="0"/>
              <a:buChar char="•"/>
            </a:pPr>
            <a:r>
              <a:rPr lang="el-GR" dirty="0">
                <a:latin typeface="+mn-lt"/>
              </a:rPr>
              <a:t>που</a:t>
            </a:r>
            <a:r>
              <a:rPr lang="en-GB" dirty="0">
                <a:latin typeface="+mn-lt"/>
              </a:rPr>
              <a:t> </a:t>
            </a:r>
            <a:r>
              <a:rPr lang="el-GR" dirty="0">
                <a:latin typeface="+mn-lt"/>
              </a:rPr>
              <a:t>δεν περιλαμβάνει οικονομική συναλλαγή ως προϋπόθεση για τη χρήση ή πρόσβαση στο έργο</a:t>
            </a:r>
          </a:p>
          <a:p>
            <a:pPr marL="342900" lvl="0" indent="-342900">
              <a:spcBef>
                <a:spcPts val="600"/>
              </a:spcBef>
              <a:buFont typeface="Arial" panose="020B0604020202020204" pitchFamily="34" charset="0"/>
              <a:buChar char="•"/>
            </a:pPr>
            <a:r>
              <a:rPr lang="el-GR" dirty="0">
                <a:latin typeface="+mn-lt"/>
              </a:rPr>
              <a:t>που</a:t>
            </a:r>
            <a:r>
              <a:rPr lang="en-GB" dirty="0">
                <a:latin typeface="+mn-lt"/>
              </a:rPr>
              <a:t> </a:t>
            </a:r>
            <a:r>
              <a:rPr lang="el-GR" dirty="0">
                <a:latin typeface="+mn-lt"/>
              </a:rPr>
              <a:t>δεν προσπορίζει στο διανομέα του έργου και</a:t>
            </a:r>
            <a:r>
              <a:rPr lang="en-GB" dirty="0">
                <a:latin typeface="+mn-lt"/>
              </a:rPr>
              <a:t> </a:t>
            </a:r>
            <a:r>
              <a:rPr lang="el-GR" dirty="0">
                <a:latin typeface="+mn-lt"/>
              </a:rPr>
              <a:t>αδειοδόχο</a:t>
            </a:r>
            <a:r>
              <a:rPr lang="en-GB" dirty="0">
                <a:latin typeface="+mn-lt"/>
              </a:rPr>
              <a:t> </a:t>
            </a:r>
            <a:r>
              <a:rPr lang="el-GR" dirty="0">
                <a:latin typeface="+mn-lt"/>
              </a:rPr>
              <a:t>έμμεσο οικονομικό όφελος (π.χ. διαφημίσεις) από την προβολή του έργου σε διαδικτυακό </a:t>
            </a:r>
            <a:r>
              <a:rPr lang="el-GR" dirty="0" smtClean="0">
                <a:latin typeface="+mn-lt"/>
              </a:rPr>
              <a:t>τόπο</a:t>
            </a:r>
            <a:endParaRPr lang="en-US" dirty="0" smtClean="0">
              <a:latin typeface="+mn-lt"/>
            </a:endParaRPr>
          </a:p>
          <a:p>
            <a:pPr>
              <a:spcBef>
                <a:spcPts val="600"/>
              </a:spcBef>
            </a:pPr>
            <a:r>
              <a:rPr lang="el-GR" dirty="0" smtClean="0">
                <a:latin typeface="+mn-lt"/>
              </a:rPr>
              <a:t>Ο </a:t>
            </a:r>
            <a:r>
              <a:rPr lang="el-GR" dirty="0">
                <a:latin typeface="+mn-lt"/>
              </a:rPr>
              <a:t>δικαιούχος μπορεί να παρέχει στον αδειοδόχο ξεχωριστή άδεια να χρησιμοποιεί το έργο για εμπορική χρήση, εφόσον αυτό του ζητηθεί</a:t>
            </a:r>
            <a:r>
              <a:rPr lang="el-GR" dirty="0" smtClean="0">
                <a:latin typeface="+mn-lt"/>
              </a:rPr>
              <a:t>.</a:t>
            </a:r>
            <a:endParaRPr lang="el-GR" dirty="0">
              <a:latin typeface="+mn-lt"/>
            </a:endParaRPr>
          </a:p>
        </p:txBody>
      </p:sp>
    </p:spTree>
    <p:extLst>
      <p:ext uri="{BB962C8B-B14F-4D97-AF65-F5344CB8AC3E}">
        <p14:creationId xmlns:p14="http://schemas.microsoft.com/office/powerpoint/2010/main" val="170278568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3366" y="0"/>
            <a:ext cx="8229600" cy="908720"/>
          </a:xfrm>
          <a:noFill/>
        </p:spPr>
        <p:txBody>
          <a:bodyPr>
            <a:normAutofit fontScale="90000"/>
          </a:bodyPr>
          <a:lstStyle/>
          <a:p>
            <a:r>
              <a:rPr lang="el-GR" dirty="0" smtClean="0"/>
              <a:t>Επεξήγηση όρων χρήσης έργων τρίτων</a:t>
            </a:r>
            <a:endParaRPr lang="el-GR" dirty="0"/>
          </a:p>
        </p:txBody>
      </p:sp>
      <p:sp>
        <p:nvSpPr>
          <p:cNvPr id="6" name="Rectangle 5"/>
          <p:cNvSpPr/>
          <p:nvPr/>
        </p:nvSpPr>
        <p:spPr>
          <a:xfrm>
            <a:off x="2088230" y="823372"/>
            <a:ext cx="6624736" cy="523220"/>
          </a:xfrm>
          <a:prstGeom prst="rect">
            <a:avLst/>
          </a:prstGeom>
        </p:spPr>
        <p:txBody>
          <a:bodyPr wrap="square">
            <a:spAutoFit/>
          </a:bodyPr>
          <a:lstStyle/>
          <a:p>
            <a:r>
              <a:rPr lang="el-GR" sz="1400" dirty="0" smtClean="0">
                <a:solidFill>
                  <a:schemeClr val="tx1">
                    <a:lumMod val="75000"/>
                    <a:lumOff val="25000"/>
                  </a:schemeClr>
                </a:solidFill>
                <a:latin typeface="+mn-lt"/>
              </a:rPr>
              <a:t>Δεν επιτρέπεται η επαναχρησιμοποίηση του έργου</a:t>
            </a:r>
            <a:r>
              <a:rPr lang="en-US" sz="1400" dirty="0" smtClean="0">
                <a:solidFill>
                  <a:schemeClr val="tx1">
                    <a:lumMod val="75000"/>
                    <a:lumOff val="25000"/>
                  </a:schemeClr>
                </a:solidFill>
                <a:latin typeface="+mn-lt"/>
              </a:rPr>
              <a:t>, </a:t>
            </a:r>
            <a:r>
              <a:rPr lang="el-GR" sz="1400" dirty="0" smtClean="0">
                <a:solidFill>
                  <a:schemeClr val="tx1">
                    <a:lumMod val="75000"/>
                    <a:lumOff val="25000"/>
                  </a:schemeClr>
                </a:solidFill>
                <a:latin typeface="+mn-lt"/>
              </a:rPr>
              <a:t>παρά μόνο εάν ζητηθεί εκ νέου άδεια από το δημιουργό.</a:t>
            </a:r>
            <a:endParaRPr lang="el-GR" sz="3200" dirty="0">
              <a:latin typeface="+mn-lt"/>
            </a:endParaRPr>
          </a:p>
        </p:txBody>
      </p:sp>
      <p:sp>
        <p:nvSpPr>
          <p:cNvPr id="7" name="Rectangle 6"/>
          <p:cNvSpPr/>
          <p:nvPr/>
        </p:nvSpPr>
        <p:spPr>
          <a:xfrm>
            <a:off x="1688763" y="914631"/>
            <a:ext cx="399468" cy="400110"/>
          </a:xfrm>
          <a:prstGeom prst="rect">
            <a:avLst/>
          </a:prstGeom>
        </p:spPr>
        <p:txBody>
          <a:bodyPr wrap="none">
            <a:spAutoFit/>
          </a:bodyPr>
          <a:lstStyle/>
          <a:p>
            <a:pPr algn="r"/>
            <a:r>
              <a:rPr lang="en-US" sz="2000" dirty="0">
                <a:solidFill>
                  <a:schemeClr val="tx1">
                    <a:lumMod val="75000"/>
                    <a:lumOff val="25000"/>
                  </a:schemeClr>
                </a:solidFill>
                <a:latin typeface="+mn-lt"/>
              </a:rPr>
              <a:t>©</a:t>
            </a:r>
            <a:endParaRPr lang="el-GR" sz="2000" dirty="0">
              <a:solidFill>
                <a:schemeClr val="tx1">
                  <a:lumMod val="75000"/>
                  <a:lumOff val="25000"/>
                </a:schemeClr>
              </a:solidFill>
              <a:latin typeface="+mn-lt"/>
            </a:endParaRPr>
          </a:p>
        </p:txBody>
      </p:sp>
      <p:sp>
        <p:nvSpPr>
          <p:cNvPr id="8" name="Rectangle 7"/>
          <p:cNvSpPr/>
          <p:nvPr/>
        </p:nvSpPr>
        <p:spPr>
          <a:xfrm>
            <a:off x="666552" y="1360947"/>
            <a:ext cx="1421679" cy="584775"/>
          </a:xfrm>
          <a:prstGeom prst="rect">
            <a:avLst/>
          </a:prstGeom>
        </p:spPr>
        <p:txBody>
          <a:bodyPr wrap="square">
            <a:spAutoFit/>
          </a:bodyPr>
          <a:lstStyle/>
          <a:p>
            <a:pPr algn="r"/>
            <a:r>
              <a:rPr lang="el-GR" sz="1400" dirty="0" smtClean="0">
                <a:solidFill>
                  <a:schemeClr val="tx1">
                    <a:lumMod val="75000"/>
                    <a:lumOff val="25000"/>
                  </a:schemeClr>
                </a:solidFill>
                <a:latin typeface="+mn-lt"/>
              </a:rPr>
              <a:t>διαθέσιμο με άδεια </a:t>
            </a:r>
            <a:r>
              <a:rPr lang="en-US" dirty="0" smtClean="0">
                <a:solidFill>
                  <a:schemeClr val="tx1">
                    <a:lumMod val="75000"/>
                    <a:lumOff val="25000"/>
                  </a:schemeClr>
                </a:solidFill>
                <a:latin typeface="+mn-lt"/>
              </a:rPr>
              <a:t>CC-BY</a:t>
            </a:r>
            <a:endParaRPr lang="el-GR" dirty="0">
              <a:solidFill>
                <a:schemeClr val="tx1">
                  <a:lumMod val="75000"/>
                  <a:lumOff val="25000"/>
                </a:schemeClr>
              </a:solidFill>
              <a:latin typeface="+mn-lt"/>
            </a:endParaRPr>
          </a:p>
        </p:txBody>
      </p:sp>
      <p:sp>
        <p:nvSpPr>
          <p:cNvPr id="9" name="Rectangle 8"/>
          <p:cNvSpPr/>
          <p:nvPr/>
        </p:nvSpPr>
        <p:spPr>
          <a:xfrm>
            <a:off x="293932" y="1945722"/>
            <a:ext cx="1794299" cy="584775"/>
          </a:xfrm>
          <a:prstGeom prst="rect">
            <a:avLst/>
          </a:prstGeom>
        </p:spPr>
        <p:txBody>
          <a:bodyPr wrap="square">
            <a:spAutoFit/>
          </a:bodyPr>
          <a:lstStyle/>
          <a:p>
            <a:pPr algn="r"/>
            <a:r>
              <a:rPr lang="el-GR" sz="1400" dirty="0" smtClean="0">
                <a:solidFill>
                  <a:schemeClr val="tx1">
                    <a:lumMod val="75000"/>
                    <a:lumOff val="25000"/>
                  </a:schemeClr>
                </a:solidFill>
                <a:latin typeface="+mn-lt"/>
              </a:rPr>
              <a:t>διαθέσιμο με άδεια </a:t>
            </a:r>
            <a:r>
              <a:rPr lang="en-US" dirty="0" smtClean="0">
                <a:solidFill>
                  <a:schemeClr val="tx1">
                    <a:lumMod val="75000"/>
                    <a:lumOff val="25000"/>
                  </a:schemeClr>
                </a:solidFill>
                <a:latin typeface="+mn-lt"/>
              </a:rPr>
              <a:t>CC-BY-SA</a:t>
            </a:r>
            <a:endParaRPr lang="el-GR" dirty="0">
              <a:solidFill>
                <a:schemeClr val="tx1">
                  <a:lumMod val="75000"/>
                  <a:lumOff val="25000"/>
                </a:schemeClr>
              </a:solidFill>
              <a:latin typeface="+mn-lt"/>
            </a:endParaRPr>
          </a:p>
        </p:txBody>
      </p:sp>
      <p:sp>
        <p:nvSpPr>
          <p:cNvPr id="10" name="Rectangle 9"/>
          <p:cNvSpPr/>
          <p:nvPr/>
        </p:nvSpPr>
        <p:spPr>
          <a:xfrm>
            <a:off x="206220" y="3829842"/>
            <a:ext cx="1882011" cy="584775"/>
          </a:xfrm>
          <a:prstGeom prst="rect">
            <a:avLst/>
          </a:prstGeom>
        </p:spPr>
        <p:txBody>
          <a:bodyPr wrap="square">
            <a:spAutoFit/>
          </a:bodyPr>
          <a:lstStyle/>
          <a:p>
            <a:pPr algn="r"/>
            <a:r>
              <a:rPr lang="el-GR" sz="1400" dirty="0" smtClean="0">
                <a:solidFill>
                  <a:schemeClr val="tx1">
                    <a:lumMod val="75000"/>
                    <a:lumOff val="25000"/>
                  </a:schemeClr>
                </a:solidFill>
                <a:latin typeface="+mn-lt"/>
              </a:rPr>
              <a:t>διαθέσιμο με άδεια </a:t>
            </a:r>
            <a:r>
              <a:rPr lang="en-US" dirty="0" smtClean="0">
                <a:solidFill>
                  <a:schemeClr val="tx1">
                    <a:lumMod val="75000"/>
                    <a:lumOff val="25000"/>
                  </a:schemeClr>
                </a:solidFill>
                <a:latin typeface="+mn-lt"/>
              </a:rPr>
              <a:t>CC-BY</a:t>
            </a:r>
            <a:r>
              <a:rPr lang="el-GR" dirty="0" smtClean="0">
                <a:solidFill>
                  <a:schemeClr val="tx1">
                    <a:lumMod val="75000"/>
                    <a:lumOff val="25000"/>
                  </a:schemeClr>
                </a:solidFill>
                <a:latin typeface="+mn-lt"/>
              </a:rPr>
              <a:t>-</a:t>
            </a:r>
            <a:r>
              <a:rPr lang="en-US" dirty="0" smtClean="0">
                <a:solidFill>
                  <a:schemeClr val="tx1">
                    <a:lumMod val="75000"/>
                    <a:lumOff val="25000"/>
                  </a:schemeClr>
                </a:solidFill>
                <a:latin typeface="+mn-lt"/>
              </a:rPr>
              <a:t>NC-SA</a:t>
            </a:r>
            <a:endParaRPr lang="el-GR" dirty="0">
              <a:solidFill>
                <a:schemeClr val="tx1">
                  <a:lumMod val="75000"/>
                  <a:lumOff val="25000"/>
                </a:schemeClr>
              </a:solidFill>
              <a:latin typeface="+mn-lt"/>
            </a:endParaRPr>
          </a:p>
        </p:txBody>
      </p:sp>
      <p:sp>
        <p:nvSpPr>
          <p:cNvPr id="12" name="Rectangle 11"/>
          <p:cNvSpPr/>
          <p:nvPr/>
        </p:nvSpPr>
        <p:spPr>
          <a:xfrm>
            <a:off x="261245" y="3132000"/>
            <a:ext cx="1826986" cy="584775"/>
          </a:xfrm>
          <a:prstGeom prst="rect">
            <a:avLst/>
          </a:prstGeom>
        </p:spPr>
        <p:txBody>
          <a:bodyPr wrap="square">
            <a:spAutoFit/>
          </a:bodyPr>
          <a:lstStyle/>
          <a:p>
            <a:pPr algn="r"/>
            <a:r>
              <a:rPr lang="el-GR" sz="1400" dirty="0" smtClean="0">
                <a:solidFill>
                  <a:schemeClr val="tx1">
                    <a:lumMod val="75000"/>
                    <a:lumOff val="25000"/>
                  </a:schemeClr>
                </a:solidFill>
                <a:latin typeface="+mn-lt"/>
              </a:rPr>
              <a:t>διαθέσιμο με άδεια </a:t>
            </a:r>
            <a:r>
              <a:rPr lang="en-US" dirty="0" smtClean="0">
                <a:solidFill>
                  <a:schemeClr val="tx1">
                    <a:lumMod val="75000"/>
                    <a:lumOff val="25000"/>
                  </a:schemeClr>
                </a:solidFill>
                <a:latin typeface="+mn-lt"/>
              </a:rPr>
              <a:t>CC-BY</a:t>
            </a:r>
            <a:r>
              <a:rPr lang="el-GR" dirty="0" smtClean="0">
                <a:solidFill>
                  <a:schemeClr val="tx1">
                    <a:lumMod val="75000"/>
                    <a:lumOff val="25000"/>
                  </a:schemeClr>
                </a:solidFill>
                <a:latin typeface="+mn-lt"/>
              </a:rPr>
              <a:t>-</a:t>
            </a:r>
            <a:r>
              <a:rPr lang="en-US" dirty="0" smtClean="0">
                <a:solidFill>
                  <a:schemeClr val="tx1">
                    <a:lumMod val="75000"/>
                    <a:lumOff val="25000"/>
                  </a:schemeClr>
                </a:solidFill>
                <a:latin typeface="+mn-lt"/>
              </a:rPr>
              <a:t>NC</a:t>
            </a:r>
            <a:endParaRPr lang="el-GR" dirty="0">
              <a:solidFill>
                <a:schemeClr val="tx1">
                  <a:lumMod val="75000"/>
                  <a:lumOff val="25000"/>
                </a:schemeClr>
              </a:solidFill>
              <a:latin typeface="+mn-lt"/>
            </a:endParaRPr>
          </a:p>
        </p:txBody>
      </p:sp>
      <p:sp>
        <p:nvSpPr>
          <p:cNvPr id="15" name="Rectangle 14"/>
          <p:cNvSpPr/>
          <p:nvPr/>
        </p:nvSpPr>
        <p:spPr>
          <a:xfrm>
            <a:off x="2088000" y="1404000"/>
            <a:ext cx="6624736" cy="523220"/>
          </a:xfrm>
          <a:prstGeom prst="rect">
            <a:avLst/>
          </a:prstGeom>
        </p:spPr>
        <p:txBody>
          <a:bodyPr wrap="square">
            <a:spAutoFit/>
          </a:bodyPr>
          <a:lstStyle/>
          <a:p>
            <a:r>
              <a:rPr lang="el-GR" sz="1400" dirty="0" smtClean="0">
                <a:solidFill>
                  <a:schemeClr val="tx1">
                    <a:lumMod val="75000"/>
                    <a:lumOff val="25000"/>
                  </a:schemeClr>
                </a:solidFill>
                <a:latin typeface="+mn-lt"/>
              </a:rPr>
              <a:t>Επιτρέπεται η επαναχρησιμοποίηση του έργου και η δημιουργία παραγώγων αυτού με απλή αναφορά του δημιουργού.</a:t>
            </a:r>
            <a:endParaRPr lang="el-GR" sz="3200" dirty="0">
              <a:latin typeface="+mn-lt"/>
            </a:endParaRPr>
          </a:p>
        </p:txBody>
      </p:sp>
      <p:sp>
        <p:nvSpPr>
          <p:cNvPr id="16" name="Rectangle 15"/>
          <p:cNvSpPr/>
          <p:nvPr/>
        </p:nvSpPr>
        <p:spPr>
          <a:xfrm>
            <a:off x="2088000" y="1980000"/>
            <a:ext cx="6624736" cy="523220"/>
          </a:xfrm>
          <a:prstGeom prst="rect">
            <a:avLst/>
          </a:prstGeom>
        </p:spPr>
        <p:txBody>
          <a:bodyPr wrap="square">
            <a:spAutoFit/>
          </a:bodyPr>
          <a:lstStyle/>
          <a:p>
            <a:r>
              <a:rPr lang="el-GR" sz="1400" dirty="0" smtClean="0">
                <a:solidFill>
                  <a:schemeClr val="tx1">
                    <a:lumMod val="75000"/>
                    <a:lumOff val="25000"/>
                  </a:schemeClr>
                </a:solidFill>
                <a:latin typeface="+mn-lt"/>
              </a:rPr>
              <a:t>Επιτρέπεται η επαναχρησιμοποίηση του έργου με αναφορά του δημιουργού, και διάθεση του έργου ή του παράγωγου αυτού με την ίδια άδεια.</a:t>
            </a:r>
            <a:endParaRPr lang="el-GR" sz="3200" dirty="0">
              <a:latin typeface="+mn-lt"/>
            </a:endParaRPr>
          </a:p>
        </p:txBody>
      </p:sp>
      <p:sp>
        <p:nvSpPr>
          <p:cNvPr id="17" name="Rectangle 16"/>
          <p:cNvSpPr/>
          <p:nvPr/>
        </p:nvSpPr>
        <p:spPr>
          <a:xfrm>
            <a:off x="2088000" y="3168000"/>
            <a:ext cx="6624736" cy="523220"/>
          </a:xfrm>
          <a:prstGeom prst="rect">
            <a:avLst/>
          </a:prstGeom>
        </p:spPr>
        <p:txBody>
          <a:bodyPr wrap="square">
            <a:spAutoFit/>
          </a:bodyPr>
          <a:lstStyle/>
          <a:p>
            <a:r>
              <a:rPr lang="el-GR" sz="1400" dirty="0" smtClean="0">
                <a:solidFill>
                  <a:schemeClr val="tx1">
                    <a:lumMod val="75000"/>
                    <a:lumOff val="25000"/>
                  </a:schemeClr>
                </a:solidFill>
                <a:latin typeface="+mn-lt"/>
              </a:rPr>
              <a:t>Επιτρέπεται η επαναχρησιμοποίηση του έργου με αναφορά του δημιουργού</a:t>
            </a:r>
            <a:r>
              <a:rPr lang="en-US" sz="1400" dirty="0" smtClean="0">
                <a:solidFill>
                  <a:schemeClr val="tx1">
                    <a:lumMod val="75000"/>
                    <a:lumOff val="25000"/>
                  </a:schemeClr>
                </a:solidFill>
                <a:latin typeface="+mn-lt"/>
              </a:rPr>
              <a:t>.</a:t>
            </a:r>
            <a:r>
              <a:rPr lang="el-GR" sz="1400" dirty="0" smtClean="0">
                <a:solidFill>
                  <a:schemeClr val="tx1">
                    <a:lumMod val="75000"/>
                    <a:lumOff val="25000"/>
                  </a:schemeClr>
                </a:solidFill>
                <a:latin typeface="+mn-lt"/>
              </a:rPr>
              <a:t> </a:t>
            </a:r>
            <a:endParaRPr lang="el-GR" sz="1400" dirty="0">
              <a:solidFill>
                <a:schemeClr val="tx1">
                  <a:lumMod val="75000"/>
                  <a:lumOff val="25000"/>
                </a:schemeClr>
              </a:solidFill>
              <a:latin typeface="+mn-lt"/>
            </a:endParaRPr>
          </a:p>
          <a:p>
            <a:r>
              <a:rPr lang="el-GR" sz="1400" dirty="0" smtClean="0">
                <a:solidFill>
                  <a:schemeClr val="tx1">
                    <a:lumMod val="75000"/>
                    <a:lumOff val="25000"/>
                  </a:schemeClr>
                </a:solidFill>
                <a:latin typeface="+mn-lt"/>
              </a:rPr>
              <a:t>Δεν επιτρέπεται η εμπορική χρήση του έργου.</a:t>
            </a:r>
            <a:endParaRPr lang="el-GR" sz="3200" dirty="0">
              <a:latin typeface="+mn-lt"/>
            </a:endParaRPr>
          </a:p>
        </p:txBody>
      </p:sp>
      <p:sp>
        <p:nvSpPr>
          <p:cNvPr id="18" name="Rectangle 17"/>
          <p:cNvSpPr/>
          <p:nvPr/>
        </p:nvSpPr>
        <p:spPr>
          <a:xfrm>
            <a:off x="2088230" y="3752897"/>
            <a:ext cx="6624736" cy="738664"/>
          </a:xfrm>
          <a:prstGeom prst="rect">
            <a:avLst/>
          </a:prstGeom>
        </p:spPr>
        <p:txBody>
          <a:bodyPr wrap="square">
            <a:spAutoFit/>
          </a:bodyPr>
          <a:lstStyle/>
          <a:p>
            <a:r>
              <a:rPr lang="el-GR" sz="1400" dirty="0" smtClean="0">
                <a:solidFill>
                  <a:schemeClr val="tx1">
                    <a:lumMod val="75000"/>
                    <a:lumOff val="25000"/>
                  </a:schemeClr>
                </a:solidFill>
                <a:latin typeface="+mn-lt"/>
              </a:rPr>
              <a:t>Επιτρέπεται η επαναχρησιμοποίηση του έργου με αναφορά του δημιουργού</a:t>
            </a:r>
            <a:endParaRPr lang="en-US" sz="1400" dirty="0" smtClean="0">
              <a:solidFill>
                <a:schemeClr val="tx1">
                  <a:lumMod val="75000"/>
                  <a:lumOff val="25000"/>
                </a:schemeClr>
              </a:solidFill>
              <a:latin typeface="+mn-lt"/>
            </a:endParaRPr>
          </a:p>
          <a:p>
            <a:r>
              <a:rPr lang="el-GR" sz="1400" dirty="0">
                <a:solidFill>
                  <a:schemeClr val="tx1">
                    <a:lumMod val="75000"/>
                    <a:lumOff val="25000"/>
                  </a:schemeClr>
                </a:solidFill>
                <a:latin typeface="+mn-lt"/>
              </a:rPr>
              <a:t>και διάθεση του έργου ή του παράγωγου αυτού με την ίδια </a:t>
            </a:r>
            <a:r>
              <a:rPr lang="el-GR" sz="1400" dirty="0" smtClean="0">
                <a:solidFill>
                  <a:schemeClr val="tx1">
                    <a:lumMod val="75000"/>
                    <a:lumOff val="25000"/>
                  </a:schemeClr>
                </a:solidFill>
                <a:latin typeface="+mn-lt"/>
              </a:rPr>
              <a:t>άδεια</a:t>
            </a:r>
            <a:r>
              <a:rPr lang="en-US" sz="1400" dirty="0" smtClean="0">
                <a:solidFill>
                  <a:schemeClr val="tx1">
                    <a:lumMod val="75000"/>
                    <a:lumOff val="25000"/>
                  </a:schemeClr>
                </a:solidFill>
                <a:latin typeface="+mn-lt"/>
              </a:rPr>
              <a:t>.</a:t>
            </a:r>
            <a:endParaRPr lang="el-GR" sz="1400" dirty="0">
              <a:solidFill>
                <a:schemeClr val="tx1">
                  <a:lumMod val="75000"/>
                  <a:lumOff val="25000"/>
                </a:schemeClr>
              </a:solidFill>
              <a:latin typeface="+mn-lt"/>
            </a:endParaRPr>
          </a:p>
          <a:p>
            <a:r>
              <a:rPr lang="el-GR" sz="1400" dirty="0" smtClean="0">
                <a:solidFill>
                  <a:schemeClr val="tx1">
                    <a:lumMod val="75000"/>
                    <a:lumOff val="25000"/>
                  </a:schemeClr>
                </a:solidFill>
                <a:latin typeface="+mn-lt"/>
              </a:rPr>
              <a:t>Δεν επιτρέπεται η εμπορική χρήση του έργου.</a:t>
            </a:r>
            <a:endParaRPr lang="el-GR" sz="3200" dirty="0">
              <a:latin typeface="+mn-lt"/>
            </a:endParaRPr>
          </a:p>
        </p:txBody>
      </p:sp>
      <p:sp>
        <p:nvSpPr>
          <p:cNvPr id="20" name="Rectangle 19"/>
          <p:cNvSpPr/>
          <p:nvPr/>
        </p:nvSpPr>
        <p:spPr>
          <a:xfrm>
            <a:off x="293932" y="2530497"/>
            <a:ext cx="1794299" cy="584775"/>
          </a:xfrm>
          <a:prstGeom prst="rect">
            <a:avLst/>
          </a:prstGeom>
        </p:spPr>
        <p:txBody>
          <a:bodyPr wrap="square">
            <a:spAutoFit/>
          </a:bodyPr>
          <a:lstStyle/>
          <a:p>
            <a:pPr algn="r"/>
            <a:r>
              <a:rPr lang="el-GR" sz="1400" dirty="0" smtClean="0">
                <a:solidFill>
                  <a:schemeClr val="tx1">
                    <a:lumMod val="75000"/>
                    <a:lumOff val="25000"/>
                  </a:schemeClr>
                </a:solidFill>
                <a:latin typeface="+mn-lt"/>
              </a:rPr>
              <a:t>διαθέσιμο με άδεια </a:t>
            </a:r>
            <a:r>
              <a:rPr lang="en-US" dirty="0" smtClean="0">
                <a:solidFill>
                  <a:schemeClr val="tx1">
                    <a:lumMod val="75000"/>
                    <a:lumOff val="25000"/>
                  </a:schemeClr>
                </a:solidFill>
                <a:latin typeface="+mn-lt"/>
              </a:rPr>
              <a:t>CC-BY-ND</a:t>
            </a:r>
            <a:endParaRPr lang="el-GR" dirty="0">
              <a:solidFill>
                <a:schemeClr val="tx1">
                  <a:lumMod val="75000"/>
                  <a:lumOff val="25000"/>
                </a:schemeClr>
              </a:solidFill>
              <a:latin typeface="+mn-lt"/>
            </a:endParaRPr>
          </a:p>
        </p:txBody>
      </p:sp>
      <p:sp>
        <p:nvSpPr>
          <p:cNvPr id="21" name="Rectangle 20"/>
          <p:cNvSpPr/>
          <p:nvPr/>
        </p:nvSpPr>
        <p:spPr>
          <a:xfrm>
            <a:off x="2088230" y="2561274"/>
            <a:ext cx="6624736" cy="523220"/>
          </a:xfrm>
          <a:prstGeom prst="rect">
            <a:avLst/>
          </a:prstGeom>
        </p:spPr>
        <p:txBody>
          <a:bodyPr wrap="square">
            <a:spAutoFit/>
          </a:bodyPr>
          <a:lstStyle/>
          <a:p>
            <a:r>
              <a:rPr lang="el-GR" sz="1400" dirty="0">
                <a:solidFill>
                  <a:schemeClr val="tx1">
                    <a:lumMod val="75000"/>
                    <a:lumOff val="25000"/>
                  </a:schemeClr>
                </a:solidFill>
                <a:latin typeface="+mn-lt"/>
              </a:rPr>
              <a:t>Επιτρέπεται η επαναχρησιμοποίηση του έργου με αναφορά του </a:t>
            </a:r>
            <a:r>
              <a:rPr lang="el-GR" sz="1400" dirty="0" smtClean="0">
                <a:solidFill>
                  <a:schemeClr val="tx1">
                    <a:lumMod val="75000"/>
                    <a:lumOff val="25000"/>
                  </a:schemeClr>
                </a:solidFill>
                <a:latin typeface="+mn-lt"/>
              </a:rPr>
              <a:t>δημιουργού. </a:t>
            </a:r>
          </a:p>
          <a:p>
            <a:r>
              <a:rPr lang="el-GR" sz="1400" dirty="0" smtClean="0">
                <a:solidFill>
                  <a:schemeClr val="tx1">
                    <a:lumMod val="75000"/>
                    <a:lumOff val="25000"/>
                  </a:schemeClr>
                </a:solidFill>
                <a:latin typeface="+mn-lt"/>
              </a:rPr>
              <a:t>Δεν </a:t>
            </a:r>
            <a:r>
              <a:rPr lang="el-GR" sz="1400" dirty="0">
                <a:solidFill>
                  <a:schemeClr val="tx1">
                    <a:lumMod val="75000"/>
                    <a:lumOff val="25000"/>
                  </a:schemeClr>
                </a:solidFill>
                <a:latin typeface="+mn-lt"/>
              </a:rPr>
              <a:t>επιτρέπεται η </a:t>
            </a:r>
            <a:r>
              <a:rPr lang="el-GR" sz="1400" dirty="0" smtClean="0">
                <a:solidFill>
                  <a:schemeClr val="tx1">
                    <a:lumMod val="75000"/>
                    <a:lumOff val="25000"/>
                  </a:schemeClr>
                </a:solidFill>
                <a:latin typeface="+mn-lt"/>
              </a:rPr>
              <a:t>δημιουργία παραγώγων του έργου.</a:t>
            </a:r>
            <a:endParaRPr lang="el-GR" sz="1400" dirty="0">
              <a:solidFill>
                <a:schemeClr val="tx1">
                  <a:lumMod val="75000"/>
                  <a:lumOff val="25000"/>
                </a:schemeClr>
              </a:solidFill>
              <a:latin typeface="+mn-lt"/>
            </a:endParaRPr>
          </a:p>
        </p:txBody>
      </p:sp>
      <p:sp>
        <p:nvSpPr>
          <p:cNvPr id="22" name="Rectangle 21"/>
          <p:cNvSpPr/>
          <p:nvPr/>
        </p:nvSpPr>
        <p:spPr>
          <a:xfrm>
            <a:off x="405954" y="4513900"/>
            <a:ext cx="1682277" cy="584775"/>
          </a:xfrm>
          <a:prstGeom prst="rect">
            <a:avLst/>
          </a:prstGeom>
        </p:spPr>
        <p:txBody>
          <a:bodyPr wrap="square">
            <a:spAutoFit/>
          </a:bodyPr>
          <a:lstStyle/>
          <a:p>
            <a:pPr algn="r"/>
            <a:r>
              <a:rPr lang="el-GR" sz="1400" dirty="0" smtClean="0">
                <a:solidFill>
                  <a:schemeClr val="tx1">
                    <a:lumMod val="75000"/>
                    <a:lumOff val="25000"/>
                  </a:schemeClr>
                </a:solidFill>
                <a:latin typeface="+mn-lt"/>
              </a:rPr>
              <a:t>διαθέσιμο με άδεια </a:t>
            </a:r>
            <a:r>
              <a:rPr lang="en-US" dirty="0" smtClean="0">
                <a:solidFill>
                  <a:schemeClr val="tx1">
                    <a:lumMod val="75000"/>
                    <a:lumOff val="25000"/>
                  </a:schemeClr>
                </a:solidFill>
                <a:latin typeface="+mn-lt"/>
              </a:rPr>
              <a:t>CC-BY</a:t>
            </a:r>
            <a:r>
              <a:rPr lang="el-GR" dirty="0" smtClean="0">
                <a:solidFill>
                  <a:schemeClr val="tx1">
                    <a:lumMod val="75000"/>
                    <a:lumOff val="25000"/>
                  </a:schemeClr>
                </a:solidFill>
                <a:latin typeface="+mn-lt"/>
              </a:rPr>
              <a:t>-</a:t>
            </a:r>
            <a:r>
              <a:rPr lang="en-US" dirty="0" smtClean="0">
                <a:solidFill>
                  <a:schemeClr val="tx1">
                    <a:lumMod val="75000"/>
                    <a:lumOff val="25000"/>
                  </a:schemeClr>
                </a:solidFill>
                <a:latin typeface="+mn-lt"/>
              </a:rPr>
              <a:t>NC-ND</a:t>
            </a:r>
            <a:endParaRPr lang="el-GR" dirty="0">
              <a:solidFill>
                <a:schemeClr val="tx1">
                  <a:lumMod val="75000"/>
                  <a:lumOff val="25000"/>
                </a:schemeClr>
              </a:solidFill>
              <a:latin typeface="+mn-lt"/>
            </a:endParaRPr>
          </a:p>
        </p:txBody>
      </p:sp>
      <p:sp>
        <p:nvSpPr>
          <p:cNvPr id="23" name="Rectangle 22"/>
          <p:cNvSpPr/>
          <p:nvPr/>
        </p:nvSpPr>
        <p:spPr>
          <a:xfrm>
            <a:off x="2088230" y="4544678"/>
            <a:ext cx="7062962" cy="523220"/>
          </a:xfrm>
          <a:prstGeom prst="rect">
            <a:avLst/>
          </a:prstGeom>
        </p:spPr>
        <p:txBody>
          <a:bodyPr wrap="square">
            <a:spAutoFit/>
          </a:bodyPr>
          <a:lstStyle/>
          <a:p>
            <a:r>
              <a:rPr lang="el-GR" sz="1400" dirty="0" smtClean="0">
                <a:solidFill>
                  <a:schemeClr val="tx1">
                    <a:lumMod val="75000"/>
                    <a:lumOff val="25000"/>
                  </a:schemeClr>
                </a:solidFill>
                <a:latin typeface="+mn-lt"/>
              </a:rPr>
              <a:t>Επιτρέπεται η επαναχρησιμοποίηση του έργου με αναφορά του δημιουργού</a:t>
            </a:r>
            <a:r>
              <a:rPr lang="en-US" sz="1400" dirty="0" smtClean="0">
                <a:solidFill>
                  <a:schemeClr val="tx1">
                    <a:lumMod val="75000"/>
                    <a:lumOff val="25000"/>
                  </a:schemeClr>
                </a:solidFill>
                <a:latin typeface="+mn-lt"/>
              </a:rPr>
              <a:t>.</a:t>
            </a:r>
          </a:p>
          <a:p>
            <a:r>
              <a:rPr lang="el-GR" sz="1400" dirty="0" smtClean="0">
                <a:solidFill>
                  <a:schemeClr val="tx1">
                    <a:lumMod val="75000"/>
                    <a:lumOff val="25000"/>
                  </a:schemeClr>
                </a:solidFill>
                <a:latin typeface="+mn-lt"/>
              </a:rPr>
              <a:t>Δεν επιτρέπεται η εμπορική χρήση του έργου</a:t>
            </a:r>
            <a:r>
              <a:rPr lang="en-US" sz="1400" dirty="0" smtClean="0">
                <a:solidFill>
                  <a:schemeClr val="tx1">
                    <a:lumMod val="75000"/>
                    <a:lumOff val="25000"/>
                  </a:schemeClr>
                </a:solidFill>
                <a:latin typeface="+mn-lt"/>
              </a:rPr>
              <a:t> </a:t>
            </a:r>
            <a:r>
              <a:rPr lang="el-GR" sz="1400" dirty="0" smtClean="0">
                <a:solidFill>
                  <a:schemeClr val="tx1">
                    <a:lumMod val="75000"/>
                    <a:lumOff val="25000"/>
                  </a:schemeClr>
                </a:solidFill>
                <a:latin typeface="+mn-lt"/>
              </a:rPr>
              <a:t>και η δημιουργία παραγώγων του.</a:t>
            </a:r>
            <a:endParaRPr lang="el-GR" sz="3200" dirty="0">
              <a:latin typeface="+mn-lt"/>
            </a:endParaRPr>
          </a:p>
        </p:txBody>
      </p:sp>
      <p:sp>
        <p:nvSpPr>
          <p:cNvPr id="24" name="Rectangle 23"/>
          <p:cNvSpPr/>
          <p:nvPr/>
        </p:nvSpPr>
        <p:spPr>
          <a:xfrm>
            <a:off x="0" y="5112000"/>
            <a:ext cx="2088231" cy="584775"/>
          </a:xfrm>
          <a:prstGeom prst="rect">
            <a:avLst/>
          </a:prstGeom>
        </p:spPr>
        <p:txBody>
          <a:bodyPr wrap="square">
            <a:spAutoFit/>
          </a:bodyPr>
          <a:lstStyle/>
          <a:p>
            <a:pPr algn="r"/>
            <a:r>
              <a:rPr lang="el-GR" sz="1400" dirty="0">
                <a:solidFill>
                  <a:schemeClr val="tx1">
                    <a:lumMod val="75000"/>
                    <a:lumOff val="25000"/>
                  </a:schemeClr>
                </a:solidFill>
                <a:latin typeface="+mn-lt"/>
              </a:rPr>
              <a:t>διαθέσιμο με </a:t>
            </a:r>
            <a:r>
              <a:rPr lang="el-GR" sz="1400" dirty="0" smtClean="0">
                <a:solidFill>
                  <a:schemeClr val="tx1">
                    <a:lumMod val="75000"/>
                    <a:lumOff val="25000"/>
                  </a:schemeClr>
                </a:solidFill>
                <a:latin typeface="+mn-lt"/>
              </a:rPr>
              <a:t>άδεια </a:t>
            </a:r>
          </a:p>
          <a:p>
            <a:pPr algn="r"/>
            <a:r>
              <a:rPr lang="en-US" dirty="0" smtClean="0">
                <a:solidFill>
                  <a:schemeClr val="tx1">
                    <a:lumMod val="75000"/>
                    <a:lumOff val="25000"/>
                  </a:schemeClr>
                </a:solidFill>
                <a:latin typeface="+mn-lt"/>
              </a:rPr>
              <a:t>CC0 </a:t>
            </a:r>
            <a:r>
              <a:rPr lang="en-US" dirty="0">
                <a:solidFill>
                  <a:schemeClr val="tx1">
                    <a:lumMod val="75000"/>
                    <a:lumOff val="25000"/>
                  </a:schemeClr>
                </a:solidFill>
                <a:latin typeface="+mn-lt"/>
              </a:rPr>
              <a:t>Public Domain</a:t>
            </a:r>
            <a:endParaRPr lang="el-GR" dirty="0">
              <a:solidFill>
                <a:schemeClr val="tx1">
                  <a:lumMod val="75000"/>
                  <a:lumOff val="25000"/>
                </a:schemeClr>
              </a:solidFill>
              <a:latin typeface="+mn-lt"/>
            </a:endParaRPr>
          </a:p>
        </p:txBody>
      </p:sp>
      <p:sp>
        <p:nvSpPr>
          <p:cNvPr id="25" name="Rectangle 24"/>
          <p:cNvSpPr/>
          <p:nvPr/>
        </p:nvSpPr>
        <p:spPr>
          <a:xfrm>
            <a:off x="0" y="5791105"/>
            <a:ext cx="2088231" cy="307777"/>
          </a:xfrm>
          <a:prstGeom prst="rect">
            <a:avLst/>
          </a:prstGeom>
        </p:spPr>
        <p:txBody>
          <a:bodyPr wrap="square">
            <a:spAutoFit/>
          </a:bodyPr>
          <a:lstStyle/>
          <a:p>
            <a:pPr algn="r"/>
            <a:r>
              <a:rPr lang="el-GR" sz="1400" dirty="0">
                <a:solidFill>
                  <a:schemeClr val="tx1">
                    <a:lumMod val="75000"/>
                    <a:lumOff val="25000"/>
                  </a:schemeClr>
                </a:solidFill>
                <a:latin typeface="+mn-lt"/>
              </a:rPr>
              <a:t>διαθέσιμο </a:t>
            </a:r>
            <a:r>
              <a:rPr lang="el-GR" sz="1400" dirty="0" smtClean="0">
                <a:solidFill>
                  <a:schemeClr val="tx1">
                    <a:lumMod val="75000"/>
                    <a:lumOff val="25000"/>
                  </a:schemeClr>
                </a:solidFill>
                <a:latin typeface="+mn-lt"/>
              </a:rPr>
              <a:t>ως κοινό κτήμα</a:t>
            </a:r>
            <a:endParaRPr lang="el-GR" dirty="0">
              <a:solidFill>
                <a:schemeClr val="tx1">
                  <a:lumMod val="75000"/>
                  <a:lumOff val="25000"/>
                </a:schemeClr>
              </a:solidFill>
              <a:latin typeface="+mn-lt"/>
            </a:endParaRPr>
          </a:p>
        </p:txBody>
      </p:sp>
      <p:sp>
        <p:nvSpPr>
          <p:cNvPr id="26" name="Rectangle 25"/>
          <p:cNvSpPr/>
          <p:nvPr/>
        </p:nvSpPr>
        <p:spPr>
          <a:xfrm>
            <a:off x="2088000" y="5112000"/>
            <a:ext cx="7062962" cy="523220"/>
          </a:xfrm>
          <a:prstGeom prst="rect">
            <a:avLst/>
          </a:prstGeom>
        </p:spPr>
        <p:txBody>
          <a:bodyPr wrap="square">
            <a:spAutoFit/>
          </a:bodyPr>
          <a:lstStyle/>
          <a:p>
            <a:r>
              <a:rPr lang="el-GR" sz="1400" dirty="0" smtClean="0">
                <a:solidFill>
                  <a:schemeClr val="tx1">
                    <a:lumMod val="75000"/>
                    <a:lumOff val="25000"/>
                  </a:schemeClr>
                </a:solidFill>
                <a:latin typeface="+mn-lt"/>
              </a:rPr>
              <a:t>Επιτρέπεται η επαναχρησιμοποίηση του έργου, η δημιουργία παραγώγων αυτού και η εμπορική του χρήση, χωρίς αναφορά του δημιουργού.</a:t>
            </a:r>
            <a:endParaRPr lang="en-US" sz="1400" dirty="0" smtClean="0">
              <a:solidFill>
                <a:schemeClr val="tx1">
                  <a:lumMod val="75000"/>
                  <a:lumOff val="25000"/>
                </a:schemeClr>
              </a:solidFill>
              <a:latin typeface="+mn-lt"/>
            </a:endParaRPr>
          </a:p>
        </p:txBody>
      </p:sp>
      <p:sp>
        <p:nvSpPr>
          <p:cNvPr id="27" name="Rectangle 26"/>
          <p:cNvSpPr/>
          <p:nvPr/>
        </p:nvSpPr>
        <p:spPr>
          <a:xfrm>
            <a:off x="2088231" y="5688000"/>
            <a:ext cx="7062962" cy="523220"/>
          </a:xfrm>
          <a:prstGeom prst="rect">
            <a:avLst/>
          </a:prstGeom>
        </p:spPr>
        <p:txBody>
          <a:bodyPr wrap="square">
            <a:spAutoFit/>
          </a:bodyPr>
          <a:lstStyle/>
          <a:p>
            <a:r>
              <a:rPr lang="el-GR" sz="1400" dirty="0" smtClean="0">
                <a:solidFill>
                  <a:schemeClr val="tx1">
                    <a:lumMod val="75000"/>
                    <a:lumOff val="25000"/>
                  </a:schemeClr>
                </a:solidFill>
                <a:latin typeface="+mn-lt"/>
              </a:rPr>
              <a:t>Επιτρέπεται η επαναχρησιμοποίηση του έργου, η δημιουργία παραγώγων αυτού και η εμπορική του χρήση, χωρίς αναφορά του δημιουργού.</a:t>
            </a:r>
            <a:endParaRPr lang="en-US" sz="1400" dirty="0" smtClean="0">
              <a:solidFill>
                <a:schemeClr val="tx1">
                  <a:lumMod val="75000"/>
                  <a:lumOff val="25000"/>
                </a:schemeClr>
              </a:solidFill>
              <a:latin typeface="+mn-lt"/>
            </a:endParaRPr>
          </a:p>
        </p:txBody>
      </p:sp>
      <p:sp>
        <p:nvSpPr>
          <p:cNvPr id="28" name="Rectangle 27"/>
          <p:cNvSpPr/>
          <p:nvPr/>
        </p:nvSpPr>
        <p:spPr>
          <a:xfrm>
            <a:off x="0" y="6334511"/>
            <a:ext cx="2088231" cy="307777"/>
          </a:xfrm>
          <a:prstGeom prst="rect">
            <a:avLst/>
          </a:prstGeom>
        </p:spPr>
        <p:txBody>
          <a:bodyPr wrap="square">
            <a:spAutoFit/>
          </a:bodyPr>
          <a:lstStyle/>
          <a:p>
            <a:pPr algn="r"/>
            <a:r>
              <a:rPr lang="el-GR" sz="1400" dirty="0" smtClean="0">
                <a:solidFill>
                  <a:schemeClr val="tx1">
                    <a:lumMod val="75000"/>
                    <a:lumOff val="25000"/>
                  </a:schemeClr>
                </a:solidFill>
                <a:latin typeface="+mn-lt"/>
              </a:rPr>
              <a:t>χωρίς σήμανση</a:t>
            </a:r>
            <a:endParaRPr lang="el-GR" dirty="0">
              <a:solidFill>
                <a:schemeClr val="tx1">
                  <a:lumMod val="75000"/>
                  <a:lumOff val="25000"/>
                </a:schemeClr>
              </a:solidFill>
              <a:latin typeface="+mn-lt"/>
            </a:endParaRPr>
          </a:p>
        </p:txBody>
      </p:sp>
      <p:sp>
        <p:nvSpPr>
          <p:cNvPr id="29" name="Rectangle 28"/>
          <p:cNvSpPr/>
          <p:nvPr/>
        </p:nvSpPr>
        <p:spPr>
          <a:xfrm>
            <a:off x="2088231" y="6334512"/>
            <a:ext cx="7062962" cy="307777"/>
          </a:xfrm>
          <a:prstGeom prst="rect">
            <a:avLst/>
          </a:prstGeom>
        </p:spPr>
        <p:txBody>
          <a:bodyPr wrap="square">
            <a:spAutoFit/>
          </a:bodyPr>
          <a:lstStyle/>
          <a:p>
            <a:r>
              <a:rPr lang="el-GR" sz="1400" dirty="0" smtClean="0">
                <a:solidFill>
                  <a:schemeClr val="tx1">
                    <a:lumMod val="75000"/>
                    <a:lumOff val="25000"/>
                  </a:schemeClr>
                </a:solidFill>
                <a:latin typeface="+mn-lt"/>
              </a:rPr>
              <a:t>Συνήθως δεν επιτρέπεται η επαναχρησιμοποίηση του έργου.</a:t>
            </a:r>
            <a:endParaRPr lang="en-US" sz="1400" dirty="0" smtClean="0">
              <a:solidFill>
                <a:schemeClr val="tx1">
                  <a:lumMod val="75000"/>
                  <a:lumOff val="25000"/>
                </a:schemeClr>
              </a:solidFill>
              <a:latin typeface="+mn-lt"/>
            </a:endParaRPr>
          </a:p>
        </p:txBody>
      </p:sp>
      <p:cxnSp>
        <p:nvCxnSpPr>
          <p:cNvPr id="31" name="Straight Connector 30"/>
          <p:cNvCxnSpPr/>
          <p:nvPr/>
        </p:nvCxnSpPr>
        <p:spPr>
          <a:xfrm>
            <a:off x="71243" y="1383775"/>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71243" y="1968481"/>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71243" y="2539456"/>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71243" y="3107253"/>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71243" y="3722806"/>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71243" y="4514320"/>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1" y="5111310"/>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71244" y="5697778"/>
            <a:ext cx="8533204"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71244" y="6220998"/>
            <a:ext cx="8533204"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724277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Διατήρηση </a:t>
            </a:r>
            <a:r>
              <a:rPr lang="el-GR" dirty="0" smtClean="0"/>
              <a:t>Σημειωμάτων</a:t>
            </a:r>
            <a:endParaRPr lang="el-GR" dirty="0"/>
          </a:p>
        </p:txBody>
      </p:sp>
      <p:sp>
        <p:nvSpPr>
          <p:cNvPr id="3" name="Content Placeholder 2"/>
          <p:cNvSpPr>
            <a:spLocks noGrp="1"/>
          </p:cNvSpPr>
          <p:nvPr>
            <p:ph idx="1"/>
          </p:nvPr>
        </p:nvSpPr>
        <p:spPr/>
        <p:txBody>
          <a:bodyPr>
            <a:normAutofit/>
          </a:bodyPr>
          <a:lstStyle/>
          <a:p>
            <a:pPr marL="0" indent="0">
              <a:buNone/>
            </a:pPr>
            <a:r>
              <a:rPr lang="el-GR" sz="2400" dirty="0" smtClean="0"/>
              <a:t>Οποιαδήποτε </a:t>
            </a:r>
            <a:r>
              <a:rPr lang="el-GR" sz="2400" dirty="0"/>
              <a:t>αναπαραγωγή ή διασκευή του υλικού θα πρέπει να συμπεριλαμβάνει:</a:t>
            </a:r>
          </a:p>
          <a:p>
            <a:pPr lvl="1">
              <a:buFont typeface="Wingdings" panose="05000000000000000000" pitchFamily="2" charset="2"/>
              <a:buChar char="§"/>
            </a:pPr>
            <a:r>
              <a:rPr lang="el-GR" sz="2000" dirty="0"/>
              <a:t>τ</a:t>
            </a:r>
            <a:r>
              <a:rPr lang="en-US" sz="2000" dirty="0" smtClean="0"/>
              <a:t>ο </a:t>
            </a:r>
            <a:r>
              <a:rPr lang="en-US" sz="2000" dirty="0"/>
              <a:t>Σημείωμα Αναφοράς</a:t>
            </a:r>
            <a:endParaRPr lang="el-GR" sz="2000" dirty="0"/>
          </a:p>
          <a:p>
            <a:pPr lvl="1">
              <a:buFont typeface="Wingdings" panose="05000000000000000000" pitchFamily="2" charset="2"/>
              <a:buChar char="§"/>
            </a:pPr>
            <a:r>
              <a:rPr lang="el-GR" sz="2000" dirty="0"/>
              <a:t>τ</a:t>
            </a:r>
            <a:r>
              <a:rPr lang="en-US" sz="2000" dirty="0" smtClean="0"/>
              <a:t>ο </a:t>
            </a:r>
            <a:r>
              <a:rPr lang="en-US" sz="2000" dirty="0"/>
              <a:t>Σημείωμα Αδειοδότησης</a:t>
            </a:r>
            <a:endParaRPr lang="el-GR" sz="2000" dirty="0"/>
          </a:p>
          <a:p>
            <a:pPr lvl="1">
              <a:buFont typeface="Wingdings" panose="05000000000000000000" pitchFamily="2" charset="2"/>
              <a:buChar char="§"/>
            </a:pPr>
            <a:r>
              <a:rPr lang="el-GR" sz="2000" dirty="0"/>
              <a:t>τ</a:t>
            </a:r>
            <a:r>
              <a:rPr lang="en-US" sz="2000" dirty="0" smtClean="0"/>
              <a:t>η </a:t>
            </a:r>
            <a:r>
              <a:rPr lang="en-US" sz="2000" dirty="0"/>
              <a:t>δήλωση </a:t>
            </a:r>
            <a:r>
              <a:rPr lang="el-GR" sz="2000" dirty="0"/>
              <a:t>Δ</a:t>
            </a:r>
            <a:r>
              <a:rPr lang="en-US" sz="2000" dirty="0" smtClean="0"/>
              <a:t>ιατήρησης </a:t>
            </a:r>
            <a:r>
              <a:rPr lang="en-US" sz="2000" dirty="0"/>
              <a:t>Σημειωμάτων</a:t>
            </a:r>
            <a:endParaRPr lang="el-GR" sz="2000" dirty="0"/>
          </a:p>
          <a:p>
            <a:pPr lvl="1">
              <a:buFont typeface="Wingdings" panose="05000000000000000000" pitchFamily="2" charset="2"/>
              <a:buChar char="§"/>
            </a:pPr>
            <a:r>
              <a:rPr lang="el-GR" sz="2000" dirty="0"/>
              <a:t>τ</a:t>
            </a:r>
            <a:r>
              <a:rPr lang="el-GR" sz="2000" dirty="0" smtClean="0"/>
              <a:t>ο Σημείωμα Χρήσης Έργων Τρίτων </a:t>
            </a:r>
            <a:r>
              <a:rPr lang="el-GR" sz="2000" dirty="0"/>
              <a:t>(εφόσον υπάρχει)</a:t>
            </a:r>
          </a:p>
          <a:p>
            <a:pPr marL="0" indent="0">
              <a:buNone/>
            </a:pPr>
            <a:r>
              <a:rPr lang="el-GR" sz="2400" dirty="0"/>
              <a:t>μαζί με τους συνοδευόμενους υπερσυνδέσμους.</a:t>
            </a:r>
          </a:p>
          <a:p>
            <a:endParaRPr lang="el-GR" sz="2000" dirty="0"/>
          </a:p>
        </p:txBody>
      </p:sp>
    </p:spTree>
    <p:extLst>
      <p:ext uri="{BB962C8B-B14F-4D97-AF65-F5344CB8AC3E}">
        <p14:creationId xmlns:p14="http://schemas.microsoft.com/office/powerpoint/2010/main" val="147224233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l-GR" dirty="0"/>
              <a:t>Σημείωμα Χρήσης Έργων </a:t>
            </a:r>
            <a:r>
              <a:rPr lang="el-GR" dirty="0" smtClean="0"/>
              <a:t>Τρίτων</a:t>
            </a:r>
            <a:endParaRPr lang="el-GR" dirty="0"/>
          </a:p>
        </p:txBody>
      </p:sp>
      <p:sp>
        <p:nvSpPr>
          <p:cNvPr id="3" name="Content Placeholder 2"/>
          <p:cNvSpPr>
            <a:spLocks noGrp="1"/>
          </p:cNvSpPr>
          <p:nvPr>
            <p:ph idx="1"/>
          </p:nvPr>
        </p:nvSpPr>
        <p:spPr/>
        <p:txBody>
          <a:bodyPr>
            <a:noAutofit/>
          </a:bodyPr>
          <a:lstStyle/>
          <a:p>
            <a:pPr marL="0" indent="0">
              <a:buNone/>
            </a:pPr>
            <a:r>
              <a:rPr lang="el-GR" sz="2000" dirty="0" smtClean="0"/>
              <a:t>Το </a:t>
            </a:r>
            <a:r>
              <a:rPr lang="el-GR" sz="2000" dirty="0"/>
              <a:t>Έργο αυτό κάνει χρήση </a:t>
            </a:r>
            <a:r>
              <a:rPr lang="el-GR" sz="2000" dirty="0" smtClean="0"/>
              <a:t>περιεχομένου από τα ακόλουθα έργα</a:t>
            </a:r>
            <a:r>
              <a:rPr lang="en-US" sz="2000" dirty="0" smtClean="0"/>
              <a:t>:</a:t>
            </a:r>
            <a:endParaRPr lang="el-GR" sz="2000" dirty="0" smtClean="0"/>
          </a:p>
          <a:p>
            <a:pPr marL="0" indent="0">
              <a:buNone/>
            </a:pPr>
            <a:endParaRPr lang="el-GR" sz="2000" dirty="0" smtClean="0"/>
          </a:p>
          <a:p>
            <a:pPr marL="457200" indent="-457200">
              <a:buFont typeface="+mj-lt"/>
              <a:buAutoNum type="arabicPeriod"/>
            </a:pPr>
            <a:endParaRPr lang="el-GR" sz="2000" dirty="0" smtClean="0"/>
          </a:p>
          <a:p>
            <a:pPr marL="457200" indent="-457200">
              <a:buFont typeface="+mj-lt"/>
              <a:buAutoNum type="arabicPeriod"/>
            </a:pPr>
            <a:r>
              <a:rPr lang="el-GR" sz="2000" dirty="0" smtClean="0"/>
              <a:t>Δημητροπούλου </a:t>
            </a:r>
            <a:r>
              <a:rPr lang="el-GR" sz="2000" dirty="0"/>
              <a:t>Ε. Η εργαστηριακή διαδικασία στην Ακίνητη </a:t>
            </a:r>
            <a:r>
              <a:rPr lang="el-GR" sz="2000" dirty="0" smtClean="0"/>
              <a:t>Προσθετική. Αυτοέκδοση</a:t>
            </a:r>
            <a:r>
              <a:rPr lang="el-GR" sz="2000" dirty="0"/>
              <a:t>. </a:t>
            </a:r>
            <a:r>
              <a:rPr lang="el-GR" sz="2000" dirty="0" smtClean="0"/>
              <a:t>Αθήνα 2004</a:t>
            </a:r>
            <a:r>
              <a:rPr lang="el-GR" sz="2000" dirty="0"/>
              <a:t>. </a:t>
            </a:r>
            <a:endParaRPr lang="el-GR" sz="2000" dirty="0" smtClean="0"/>
          </a:p>
          <a:p>
            <a:pPr marL="457200" indent="-457200">
              <a:buFont typeface="+mj-lt"/>
              <a:buAutoNum type="arabicPeriod"/>
            </a:pPr>
            <a:r>
              <a:rPr lang="en-GB" sz="2000" dirty="0" smtClean="0"/>
              <a:t>Λομβαρδάς </a:t>
            </a:r>
            <a:r>
              <a:rPr lang="en-GB" sz="2000" dirty="0"/>
              <a:t>Ι. Προσθετική. Εκδόσεις Μέλισσα, Αθήνα, 1987</a:t>
            </a:r>
            <a:endParaRPr lang="el-GR" sz="2000" dirty="0" smtClean="0"/>
          </a:p>
          <a:p>
            <a:pPr marL="457200" indent="-457200">
              <a:buFont typeface="+mj-lt"/>
              <a:buAutoNum type="arabicPeriod"/>
            </a:pPr>
            <a:endParaRPr lang="el-GR" sz="2000" dirty="0" smtClean="0"/>
          </a:p>
          <a:p>
            <a:pPr marL="457200" indent="-457200">
              <a:buFont typeface="+mj-lt"/>
              <a:buAutoNum type="arabicPeriod"/>
            </a:pPr>
            <a:endParaRPr lang="el-GR" sz="2000" dirty="0"/>
          </a:p>
        </p:txBody>
      </p:sp>
    </p:spTree>
    <p:extLst>
      <p:ext uri="{BB962C8B-B14F-4D97-AF65-F5344CB8AC3E}">
        <p14:creationId xmlns:p14="http://schemas.microsoft.com/office/powerpoint/2010/main" val="409252618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Χρηματοδότηση</a:t>
            </a:r>
            <a:endParaRPr lang="el-GR" dirty="0"/>
          </a:p>
        </p:txBody>
      </p:sp>
      <p:sp>
        <p:nvSpPr>
          <p:cNvPr id="3" name="Content Placeholder 2"/>
          <p:cNvSpPr>
            <a:spLocks noGrp="1"/>
          </p:cNvSpPr>
          <p:nvPr>
            <p:ph idx="1"/>
          </p:nvPr>
        </p:nvSpPr>
        <p:spPr>
          <a:xfrm>
            <a:off x="457200" y="1340768"/>
            <a:ext cx="8229600" cy="4525963"/>
          </a:xfrm>
        </p:spPr>
        <p:txBody>
          <a:bodyPr>
            <a:normAutofit/>
          </a:bodyPr>
          <a:lstStyle/>
          <a:p>
            <a:r>
              <a:rPr lang="el-GR" sz="2000" dirty="0" smtClean="0"/>
              <a:t>Το παρόν εκπαιδευτικό υλικό έχει αναπτυχθεί στ</a:t>
            </a:r>
            <a:r>
              <a:rPr lang="en-US" sz="2000" dirty="0" smtClean="0"/>
              <a:t>o</a:t>
            </a:r>
            <a:r>
              <a:rPr lang="el-GR" sz="2000" dirty="0" smtClean="0"/>
              <a:t> πλαίσι</a:t>
            </a:r>
            <a:r>
              <a:rPr lang="en-US" sz="2000" dirty="0" smtClean="0"/>
              <a:t>o</a:t>
            </a:r>
            <a:r>
              <a:rPr lang="el-GR" sz="2000" dirty="0" smtClean="0"/>
              <a:t> του εκπαιδευτικού έργου του διδάσκοντα.</a:t>
            </a:r>
            <a:endParaRPr lang="en-US" sz="2000" dirty="0" smtClean="0"/>
          </a:p>
          <a:p>
            <a:r>
              <a:rPr lang="el-GR" sz="2000" dirty="0" smtClean="0"/>
              <a:t>Το έργο «</a:t>
            </a:r>
            <a:r>
              <a:rPr lang="el-GR" sz="2000" b="1" dirty="0" smtClean="0"/>
              <a:t>Ανοικτά Ακαδημαϊκά Μαθήματα στο ΤΕΙ Αθήνας</a:t>
            </a:r>
            <a:r>
              <a:rPr lang="el-GR" sz="2000" dirty="0" smtClean="0"/>
              <a:t>» έχει χρηματοδοτήσει μόνο την αναδιαμόρφωση του εκπαιδευτικού υλικού. </a:t>
            </a:r>
            <a:endParaRPr lang="en-US" sz="2000" dirty="0" smtClean="0"/>
          </a:p>
          <a:p>
            <a:r>
              <a:rPr lang="el-GR" sz="2000" dirty="0" smtClean="0"/>
              <a:t>Το 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p>
        </p:txBody>
      </p:sp>
      <p:pic>
        <p:nvPicPr>
          <p:cNvPr id="7" name="Picture 6" descr="Λογότυπο Επιχειρησιακού Προγράμματος Εκπαίδευση και Δια βίου Μάθηση"/>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19672" y="4653136"/>
            <a:ext cx="5501640" cy="1386840"/>
          </a:xfrm>
          <a:prstGeom prst="rect">
            <a:avLst/>
          </a:prstGeom>
        </p:spPr>
      </p:pic>
    </p:spTree>
    <p:extLst>
      <p:ext uri="{BB962C8B-B14F-4D97-AF65-F5344CB8AC3E}">
        <p14:creationId xmlns:p14="http://schemas.microsoft.com/office/powerpoint/2010/main" val="352892794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solidFill>
                  <a:srgbClr val="075075"/>
                </a:solidFill>
              </a:rPr>
              <a:t>Γέφυρα ολική χυτή με όψη </a:t>
            </a:r>
            <a:r>
              <a:rPr lang="el-GR" sz="3200" b="0" dirty="0" smtClean="0">
                <a:solidFill>
                  <a:srgbClr val="075075"/>
                </a:solidFill>
              </a:rPr>
              <a:t>(3 </a:t>
            </a:r>
            <a:r>
              <a:rPr lang="el-GR" sz="3200" b="0" dirty="0">
                <a:solidFill>
                  <a:srgbClr val="075075"/>
                </a:solidFill>
              </a:rPr>
              <a:t>από </a:t>
            </a:r>
            <a:r>
              <a:rPr lang="el-GR" sz="3200" b="0" dirty="0" smtClean="0">
                <a:solidFill>
                  <a:srgbClr val="075075"/>
                </a:solidFill>
              </a:rPr>
              <a:t>4)</a:t>
            </a:r>
            <a:endParaRPr lang="el-GR" dirty="0"/>
          </a:p>
        </p:txBody>
      </p:sp>
      <p:pic>
        <p:nvPicPr>
          <p:cNvPr id="5" name="Θέση περιεχομένου 4"/>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2696147" y="1294225"/>
            <a:ext cx="3772394" cy="5040313"/>
          </a:xfrm>
          <a:prstGeom prst="rect">
            <a:avLst/>
          </a:prstGeom>
        </p:spPr>
      </p:pic>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3</a:t>
            </a:fld>
            <a:endParaRPr lang="el-GR" dirty="0"/>
          </a:p>
        </p:txBody>
      </p:sp>
      <p:sp>
        <p:nvSpPr>
          <p:cNvPr id="6" name="Ορθογώνιο 5"/>
          <p:cNvSpPr/>
          <p:nvPr/>
        </p:nvSpPr>
        <p:spPr>
          <a:xfrm>
            <a:off x="1115616" y="6226279"/>
            <a:ext cx="6984776" cy="276999"/>
          </a:xfrm>
          <a:prstGeom prst="rect">
            <a:avLst/>
          </a:prstGeom>
        </p:spPr>
        <p:txBody>
          <a:bodyPr wrap="square">
            <a:spAutoFit/>
          </a:bodyPr>
          <a:lstStyle/>
          <a:p>
            <a:pPr>
              <a:spcAft>
                <a:spcPts val="0"/>
              </a:spcAft>
            </a:pPr>
            <a:r>
              <a:rPr lang="el-GR" sz="1200" dirty="0">
                <a:solidFill>
                  <a:srgbClr val="595959"/>
                </a:solidFill>
                <a:latin typeface="Calibri"/>
              </a:rPr>
              <a:t>© Δημητροπούλου Ε. Η εργαστηριακή διαδικασία στην Ακίνητη Προσθετική. Αυτοέκδοση. Αθήνα 2004</a:t>
            </a:r>
            <a:endParaRPr lang="el-GR" sz="1200" dirty="0">
              <a:effectLst/>
              <a:latin typeface="Times New Roman"/>
              <a:ea typeface="Times New Roman"/>
            </a:endParaRPr>
          </a:p>
        </p:txBody>
      </p:sp>
    </p:spTree>
    <p:extLst>
      <p:ext uri="{BB962C8B-B14F-4D97-AF65-F5344CB8AC3E}">
        <p14:creationId xmlns:p14="http://schemas.microsoft.com/office/powerpoint/2010/main" val="117003169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solidFill>
                  <a:srgbClr val="075075"/>
                </a:solidFill>
              </a:rPr>
              <a:t>Γέφυρα ολική χυτή με όψη </a:t>
            </a:r>
            <a:r>
              <a:rPr lang="el-GR" sz="3200" b="0" dirty="0" smtClean="0">
                <a:solidFill>
                  <a:srgbClr val="075075"/>
                </a:solidFill>
              </a:rPr>
              <a:t>(4 </a:t>
            </a:r>
            <a:r>
              <a:rPr lang="el-GR" sz="3200" b="0" dirty="0">
                <a:solidFill>
                  <a:srgbClr val="075075"/>
                </a:solidFill>
              </a:rPr>
              <a:t>από </a:t>
            </a:r>
            <a:r>
              <a:rPr lang="el-GR" sz="3200" b="0" dirty="0" smtClean="0">
                <a:solidFill>
                  <a:srgbClr val="075075"/>
                </a:solidFill>
              </a:rPr>
              <a:t>4)</a:t>
            </a:r>
            <a:endParaRPr lang="el-GR" dirty="0"/>
          </a:p>
        </p:txBody>
      </p:sp>
      <p:pic>
        <p:nvPicPr>
          <p:cNvPr id="5" name="Θέση περιεχομένου 4"/>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1211791" y="1196975"/>
            <a:ext cx="6720418" cy="5040313"/>
          </a:xfrm>
          <a:prstGeom prst="rect">
            <a:avLst/>
          </a:prstGeom>
        </p:spPr>
      </p:pic>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4</a:t>
            </a:fld>
            <a:endParaRPr lang="el-GR" dirty="0"/>
          </a:p>
        </p:txBody>
      </p:sp>
      <p:sp>
        <p:nvSpPr>
          <p:cNvPr id="6" name="Ορθογώνιο 5"/>
          <p:cNvSpPr/>
          <p:nvPr/>
        </p:nvSpPr>
        <p:spPr>
          <a:xfrm>
            <a:off x="1116008" y="6213671"/>
            <a:ext cx="6984776" cy="276999"/>
          </a:xfrm>
          <a:prstGeom prst="rect">
            <a:avLst/>
          </a:prstGeom>
        </p:spPr>
        <p:txBody>
          <a:bodyPr wrap="square">
            <a:spAutoFit/>
          </a:bodyPr>
          <a:lstStyle/>
          <a:p>
            <a:pPr>
              <a:spcAft>
                <a:spcPts val="0"/>
              </a:spcAft>
            </a:pPr>
            <a:r>
              <a:rPr lang="el-GR" sz="1200" dirty="0">
                <a:solidFill>
                  <a:srgbClr val="595959"/>
                </a:solidFill>
                <a:latin typeface="Calibri"/>
              </a:rPr>
              <a:t>© Δημητροπούλου Ε. Η εργαστηριακή διαδικασία στην Ακίνητη Προσθετική. Αυτοέκδοση. Αθήνα 2004</a:t>
            </a:r>
            <a:endParaRPr lang="el-GR" sz="1200" dirty="0">
              <a:effectLst/>
              <a:latin typeface="Times New Roman"/>
              <a:ea typeface="Times New Roman"/>
            </a:endParaRPr>
          </a:p>
        </p:txBody>
      </p:sp>
    </p:spTree>
    <p:extLst>
      <p:ext uri="{BB962C8B-B14F-4D97-AF65-F5344CB8AC3E}">
        <p14:creationId xmlns:p14="http://schemas.microsoft.com/office/powerpoint/2010/main" val="68190043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116632"/>
            <a:ext cx="9144000" cy="908720"/>
          </a:xfrm>
        </p:spPr>
        <p:txBody>
          <a:bodyPr>
            <a:normAutofit/>
          </a:bodyPr>
          <a:lstStyle/>
          <a:p>
            <a:r>
              <a:rPr lang="el-GR" dirty="0" smtClean="0">
                <a:solidFill>
                  <a:srgbClr val="075075"/>
                </a:solidFill>
              </a:rPr>
              <a:t>Συγκράτηση υλικού επικάλυψης </a:t>
            </a:r>
            <a:r>
              <a:rPr lang="el-GR" sz="3200" b="0" dirty="0" smtClean="0">
                <a:solidFill>
                  <a:srgbClr val="075075"/>
                </a:solidFill>
              </a:rPr>
              <a:t>(1 από </a:t>
            </a:r>
            <a:r>
              <a:rPr lang="el-GR" sz="3200" b="0" dirty="0">
                <a:solidFill>
                  <a:srgbClr val="075075"/>
                </a:solidFill>
              </a:rPr>
              <a:t>18</a:t>
            </a:r>
            <a:r>
              <a:rPr lang="el-GR" sz="3200" b="0" dirty="0" smtClean="0">
                <a:solidFill>
                  <a:srgbClr val="075075"/>
                </a:solidFill>
              </a:rPr>
              <a:t>)</a:t>
            </a:r>
            <a:endParaRPr lang="el-GR" sz="3200" b="0" dirty="0">
              <a:solidFill>
                <a:srgbClr val="075075"/>
              </a:solidFill>
            </a:endParaRPr>
          </a:p>
        </p:txBody>
      </p:sp>
      <p:sp>
        <p:nvSpPr>
          <p:cNvPr id="3" name="Θέση περιεχομένου 2"/>
          <p:cNvSpPr>
            <a:spLocks noGrp="1"/>
          </p:cNvSpPr>
          <p:nvPr>
            <p:ph idx="1"/>
          </p:nvPr>
        </p:nvSpPr>
        <p:spPr>
          <a:xfrm>
            <a:off x="457200" y="1700808"/>
            <a:ext cx="8229600" cy="4536504"/>
          </a:xfrm>
        </p:spPr>
        <p:txBody>
          <a:bodyPr/>
          <a:lstStyle/>
          <a:p>
            <a:pPr>
              <a:spcBef>
                <a:spcPts val="3600"/>
              </a:spcBef>
            </a:pPr>
            <a:r>
              <a:rPr lang="el-GR" sz="2400" dirty="0" smtClean="0"/>
              <a:t>Μηχανική συγκράτηση,</a:t>
            </a:r>
          </a:p>
          <a:p>
            <a:pPr>
              <a:spcBef>
                <a:spcPts val="3600"/>
              </a:spcBef>
            </a:pPr>
            <a:r>
              <a:rPr lang="el-GR" sz="2400" dirty="0" smtClean="0"/>
              <a:t>Χημική σύνδεση,</a:t>
            </a:r>
          </a:p>
          <a:p>
            <a:pPr>
              <a:spcBef>
                <a:spcPts val="3600"/>
              </a:spcBef>
            </a:pPr>
            <a:r>
              <a:rPr lang="el-GR" sz="2400" dirty="0" smtClean="0"/>
              <a:t>Συνδυασμός και των δυο.</a:t>
            </a:r>
          </a:p>
          <a:p>
            <a:pPr>
              <a:spcBef>
                <a:spcPts val="3600"/>
              </a:spcBef>
            </a:pPr>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5</a:t>
            </a:fld>
            <a:endParaRPr lang="el-GR" dirty="0"/>
          </a:p>
        </p:txBody>
      </p:sp>
    </p:spTree>
    <p:extLst>
      <p:ext uri="{BB962C8B-B14F-4D97-AF65-F5344CB8AC3E}">
        <p14:creationId xmlns:p14="http://schemas.microsoft.com/office/powerpoint/2010/main" val="62204503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116632"/>
            <a:ext cx="9144000" cy="908720"/>
          </a:xfrm>
        </p:spPr>
        <p:txBody>
          <a:bodyPr>
            <a:normAutofit/>
          </a:bodyPr>
          <a:lstStyle/>
          <a:p>
            <a:r>
              <a:rPr lang="el-GR" dirty="0">
                <a:solidFill>
                  <a:srgbClr val="075075"/>
                </a:solidFill>
              </a:rPr>
              <a:t>Συγκράτηση υλικού επικάλυψης </a:t>
            </a:r>
            <a:r>
              <a:rPr lang="el-GR" sz="3200" b="0" dirty="0" smtClean="0">
                <a:solidFill>
                  <a:srgbClr val="075075"/>
                </a:solidFill>
              </a:rPr>
              <a:t>(2 </a:t>
            </a:r>
            <a:r>
              <a:rPr lang="el-GR" sz="3200" b="0" dirty="0">
                <a:solidFill>
                  <a:srgbClr val="075075"/>
                </a:solidFill>
              </a:rPr>
              <a:t>από 18</a:t>
            </a:r>
            <a:r>
              <a:rPr lang="el-GR" sz="3200" b="0" dirty="0" smtClean="0">
                <a:solidFill>
                  <a:srgbClr val="075075"/>
                </a:solidFill>
              </a:rPr>
              <a:t>)</a:t>
            </a:r>
            <a:endParaRPr lang="el-GR" dirty="0"/>
          </a:p>
        </p:txBody>
      </p:sp>
      <p:pic>
        <p:nvPicPr>
          <p:cNvPr id="5" name="Θέση περιεχομένου 4"/>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2987824" y="1316037"/>
            <a:ext cx="3286109" cy="5040313"/>
          </a:xfrm>
          <a:prstGeom prst="rect">
            <a:avLst/>
          </a:prstGeom>
        </p:spPr>
      </p:pic>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6</a:t>
            </a:fld>
            <a:endParaRPr lang="el-GR" dirty="0"/>
          </a:p>
        </p:txBody>
      </p:sp>
      <p:sp>
        <p:nvSpPr>
          <p:cNvPr id="6" name="Ορθογώνιο 5"/>
          <p:cNvSpPr/>
          <p:nvPr/>
        </p:nvSpPr>
        <p:spPr>
          <a:xfrm>
            <a:off x="1115616" y="5949280"/>
            <a:ext cx="6984776" cy="276999"/>
          </a:xfrm>
          <a:prstGeom prst="rect">
            <a:avLst/>
          </a:prstGeom>
        </p:spPr>
        <p:txBody>
          <a:bodyPr wrap="square">
            <a:spAutoFit/>
          </a:bodyPr>
          <a:lstStyle/>
          <a:p>
            <a:pPr>
              <a:spcAft>
                <a:spcPts val="0"/>
              </a:spcAft>
            </a:pPr>
            <a:r>
              <a:rPr lang="el-GR" sz="1200" dirty="0">
                <a:solidFill>
                  <a:srgbClr val="595959"/>
                </a:solidFill>
                <a:latin typeface="Calibri"/>
              </a:rPr>
              <a:t>© Δημητροπούλου Ε. Η εργαστηριακή διαδικασία στην Ακίνητη Προσθετική. Αυτοέκδοση. Αθήνα 2004</a:t>
            </a:r>
            <a:endParaRPr lang="el-GR" sz="1200" dirty="0">
              <a:effectLst/>
              <a:latin typeface="Times New Roman"/>
              <a:ea typeface="Times New Roman"/>
            </a:endParaRPr>
          </a:p>
        </p:txBody>
      </p:sp>
    </p:spTree>
    <p:extLst>
      <p:ext uri="{BB962C8B-B14F-4D97-AF65-F5344CB8AC3E}">
        <p14:creationId xmlns:p14="http://schemas.microsoft.com/office/powerpoint/2010/main" val="41398228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116632"/>
            <a:ext cx="9144000" cy="908720"/>
          </a:xfrm>
        </p:spPr>
        <p:txBody>
          <a:bodyPr>
            <a:normAutofit/>
          </a:bodyPr>
          <a:lstStyle/>
          <a:p>
            <a:r>
              <a:rPr lang="el-GR" dirty="0">
                <a:solidFill>
                  <a:srgbClr val="075075"/>
                </a:solidFill>
              </a:rPr>
              <a:t>Συγκράτηση υλικού επικάλυψης </a:t>
            </a:r>
            <a:r>
              <a:rPr lang="el-GR" sz="3200" b="0" dirty="0" smtClean="0">
                <a:solidFill>
                  <a:srgbClr val="075075"/>
                </a:solidFill>
              </a:rPr>
              <a:t>(3 </a:t>
            </a:r>
            <a:r>
              <a:rPr lang="el-GR" sz="3200" b="0" dirty="0">
                <a:solidFill>
                  <a:srgbClr val="075075"/>
                </a:solidFill>
              </a:rPr>
              <a:t>από 18</a:t>
            </a:r>
            <a:r>
              <a:rPr lang="el-GR" sz="3200" b="0" dirty="0" smtClean="0">
                <a:solidFill>
                  <a:srgbClr val="075075"/>
                </a:solidFill>
              </a:rPr>
              <a:t>)</a:t>
            </a:r>
            <a:endParaRPr lang="el-GR" dirty="0"/>
          </a:p>
        </p:txBody>
      </p:sp>
      <p:pic>
        <p:nvPicPr>
          <p:cNvPr id="5" name="Θέση περιεχομένου 4"/>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3021824" y="1303817"/>
            <a:ext cx="3100352" cy="5040313"/>
          </a:xfrm>
          <a:prstGeom prst="rect">
            <a:avLst/>
          </a:prstGeom>
        </p:spPr>
      </p:pic>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7</a:t>
            </a:fld>
            <a:endParaRPr lang="el-GR" dirty="0"/>
          </a:p>
        </p:txBody>
      </p:sp>
      <p:sp>
        <p:nvSpPr>
          <p:cNvPr id="6" name="Ορθογώνιο 5"/>
          <p:cNvSpPr/>
          <p:nvPr/>
        </p:nvSpPr>
        <p:spPr>
          <a:xfrm>
            <a:off x="1115616" y="5949280"/>
            <a:ext cx="6984776" cy="276999"/>
          </a:xfrm>
          <a:prstGeom prst="rect">
            <a:avLst/>
          </a:prstGeom>
        </p:spPr>
        <p:txBody>
          <a:bodyPr wrap="square">
            <a:spAutoFit/>
          </a:bodyPr>
          <a:lstStyle/>
          <a:p>
            <a:pPr>
              <a:spcAft>
                <a:spcPts val="0"/>
              </a:spcAft>
            </a:pPr>
            <a:r>
              <a:rPr lang="el-GR" sz="1200" dirty="0">
                <a:solidFill>
                  <a:srgbClr val="595959"/>
                </a:solidFill>
                <a:latin typeface="Calibri"/>
              </a:rPr>
              <a:t>© Δημητροπούλου Ε. Η εργαστηριακή διαδικασία στην Ακίνητη Προσθετική. Αυτοέκδοση. Αθήνα 2004</a:t>
            </a:r>
            <a:endParaRPr lang="el-GR" sz="1200" dirty="0">
              <a:effectLst/>
              <a:latin typeface="Times New Roman"/>
              <a:ea typeface="Times New Roman"/>
            </a:endParaRPr>
          </a:p>
        </p:txBody>
      </p:sp>
    </p:spTree>
    <p:extLst>
      <p:ext uri="{BB962C8B-B14F-4D97-AF65-F5344CB8AC3E}">
        <p14:creationId xmlns:p14="http://schemas.microsoft.com/office/powerpoint/2010/main" val="334064250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116632"/>
            <a:ext cx="9144000" cy="908720"/>
          </a:xfrm>
        </p:spPr>
        <p:txBody>
          <a:bodyPr>
            <a:normAutofit/>
          </a:bodyPr>
          <a:lstStyle/>
          <a:p>
            <a:r>
              <a:rPr lang="el-GR" dirty="0">
                <a:solidFill>
                  <a:srgbClr val="075075"/>
                </a:solidFill>
              </a:rPr>
              <a:t>Συγκράτηση υλικού επικάλυψης </a:t>
            </a:r>
            <a:r>
              <a:rPr lang="el-GR" sz="3200" b="0" dirty="0" smtClean="0">
                <a:solidFill>
                  <a:srgbClr val="075075"/>
                </a:solidFill>
              </a:rPr>
              <a:t>(4 </a:t>
            </a:r>
            <a:r>
              <a:rPr lang="el-GR" sz="3200" b="0" dirty="0">
                <a:solidFill>
                  <a:srgbClr val="075075"/>
                </a:solidFill>
              </a:rPr>
              <a:t>από 18</a:t>
            </a:r>
            <a:r>
              <a:rPr lang="el-GR" sz="3200" b="0" dirty="0" smtClean="0">
                <a:solidFill>
                  <a:srgbClr val="075075"/>
                </a:solidFill>
              </a:rPr>
              <a:t>)</a:t>
            </a:r>
            <a:endParaRPr lang="el-GR" dirty="0"/>
          </a:p>
        </p:txBody>
      </p:sp>
      <p:pic>
        <p:nvPicPr>
          <p:cNvPr id="5" name="Θέση περιεχομένου 4"/>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1331640" y="1196752"/>
            <a:ext cx="6336407" cy="4752305"/>
          </a:xfrm>
          <a:prstGeom prst="rect">
            <a:avLst/>
          </a:prstGeom>
        </p:spPr>
      </p:pic>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8</a:t>
            </a:fld>
            <a:endParaRPr lang="el-GR" dirty="0"/>
          </a:p>
        </p:txBody>
      </p:sp>
      <p:sp>
        <p:nvSpPr>
          <p:cNvPr id="6" name="Ορθογώνιο 5"/>
          <p:cNvSpPr/>
          <p:nvPr/>
        </p:nvSpPr>
        <p:spPr>
          <a:xfrm>
            <a:off x="1115616" y="5949280"/>
            <a:ext cx="6984776" cy="276999"/>
          </a:xfrm>
          <a:prstGeom prst="rect">
            <a:avLst/>
          </a:prstGeom>
        </p:spPr>
        <p:txBody>
          <a:bodyPr wrap="square">
            <a:spAutoFit/>
          </a:bodyPr>
          <a:lstStyle/>
          <a:p>
            <a:pPr>
              <a:spcAft>
                <a:spcPts val="0"/>
              </a:spcAft>
            </a:pPr>
            <a:r>
              <a:rPr lang="el-GR" sz="1200" dirty="0">
                <a:solidFill>
                  <a:srgbClr val="595959"/>
                </a:solidFill>
                <a:latin typeface="Calibri"/>
              </a:rPr>
              <a:t>© Δημητροπούλου Ε. Η εργαστηριακή διαδικασία στην Ακίνητη Προσθετική. Αυτοέκδοση. Αθήνα 2004</a:t>
            </a:r>
            <a:endParaRPr lang="el-GR" sz="1200" dirty="0">
              <a:effectLst/>
              <a:latin typeface="Times New Roman"/>
              <a:ea typeface="Times New Roman"/>
            </a:endParaRPr>
          </a:p>
        </p:txBody>
      </p:sp>
    </p:spTree>
    <p:extLst>
      <p:ext uri="{BB962C8B-B14F-4D97-AF65-F5344CB8AC3E}">
        <p14:creationId xmlns:p14="http://schemas.microsoft.com/office/powerpoint/2010/main" val="3466267949"/>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OC_template_update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C_template_update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Θέμα του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OC_template_updated</Template>
  <TotalTime>131</TotalTime>
  <Words>1402</Words>
  <Application>Microsoft Office PowerPoint</Application>
  <PresentationFormat>Προβολή στην οθόνη (4:3)</PresentationFormat>
  <Paragraphs>182</Paragraphs>
  <Slides>35</Slides>
  <Notes>25</Notes>
  <HiddenSlides>0</HiddenSlides>
  <MMClips>0</MMClips>
  <ScaleCrop>false</ScaleCrop>
  <HeadingPairs>
    <vt:vector size="4" baseType="variant">
      <vt:variant>
        <vt:lpstr>Θέμα</vt:lpstr>
      </vt:variant>
      <vt:variant>
        <vt:i4>2</vt:i4>
      </vt:variant>
      <vt:variant>
        <vt:lpstr>Τίτλοι διαφανειών</vt:lpstr>
      </vt:variant>
      <vt:variant>
        <vt:i4>35</vt:i4>
      </vt:variant>
    </vt:vector>
  </HeadingPairs>
  <TitlesOfParts>
    <vt:vector size="37" baseType="lpstr">
      <vt:lpstr>OC_template_updated</vt:lpstr>
      <vt:lpstr>1_OC_template_updated</vt:lpstr>
      <vt:lpstr>Ακίνητη Προσθετική ΙI</vt:lpstr>
      <vt:lpstr>Γέφυρα ολική χυτή με όψη (1 από 4)</vt:lpstr>
      <vt:lpstr>Γέφυρα ολική χυτή με όψη (2 από 4)</vt:lpstr>
      <vt:lpstr>Γέφυρα ολική χυτή με όψη (3 από 4)</vt:lpstr>
      <vt:lpstr>Γέφυρα ολική χυτή με όψη (4 από 4)</vt:lpstr>
      <vt:lpstr>Συγκράτηση υλικού επικάλυψης (1 από 18)</vt:lpstr>
      <vt:lpstr>Συγκράτηση υλικού επικάλυψης (2 από 18)</vt:lpstr>
      <vt:lpstr>Συγκράτηση υλικού επικάλυψης (3 από 18)</vt:lpstr>
      <vt:lpstr>Συγκράτηση υλικού επικάλυψης (4 από 18)</vt:lpstr>
      <vt:lpstr>Συγκράτηση υλικού επικάλυψης (5 από 18)</vt:lpstr>
      <vt:lpstr>Συγκράτηση υλικού επικάλυψης (6 από 18)</vt:lpstr>
      <vt:lpstr>Συγκράτηση υλικού επικάλυψης (7 από 18)</vt:lpstr>
      <vt:lpstr>Συγκράτηση υλικού επικάλυψης (8 από 18)</vt:lpstr>
      <vt:lpstr>Συγκράτηση υλικού επικάλυψης (9 από 18)</vt:lpstr>
      <vt:lpstr>Συγκράτηση υλικού επικάλυψης (10 από 18)</vt:lpstr>
      <vt:lpstr>Συγκράτηση υλικού επικάλυψης (11 από 18)</vt:lpstr>
      <vt:lpstr>Συγκράτηση υλικού επικάλυψης (12 από 18)</vt:lpstr>
      <vt:lpstr>Συγκράτηση υλικού επικάλυψης (13 από 18)</vt:lpstr>
      <vt:lpstr>Συγκράτηση υλικού επικάλυψης (14 από 18)</vt:lpstr>
      <vt:lpstr>Συγκράτηση υλικού επικάλυψης (15 από 18)</vt:lpstr>
      <vt:lpstr>Συγκράτηση υλικού επικάλυψης (16 από 18)</vt:lpstr>
      <vt:lpstr>Συγκράτηση υλικού επικάλυψης (17 από 18)</vt:lpstr>
      <vt:lpstr>Συγκράτηση υλικού επικάλυψης (18 από 18)</vt:lpstr>
      <vt:lpstr>Στρέβλωση των κεριών (1 από 2)</vt:lpstr>
      <vt:lpstr>Στρέβλωση των κεριών (2 από 2)</vt:lpstr>
      <vt:lpstr>Μέτρα μείωσης της στρέβλωσης των κεριών (1 από 2)</vt:lpstr>
      <vt:lpstr>Μέτρα μείωσης της στρέβλωσης των κεριών (2 από 2)</vt:lpstr>
      <vt:lpstr>Τέλος Ενότητας</vt:lpstr>
      <vt:lpstr>Σημειώματα</vt:lpstr>
      <vt:lpstr>Σημείωμα Αναφοράς</vt:lpstr>
      <vt:lpstr>Σημείωμα Αδειοδότησης</vt:lpstr>
      <vt:lpstr>Επεξήγηση όρων χρήσης έργων τρίτων</vt:lpstr>
      <vt:lpstr>Διατήρηση Σημειωμάτων</vt:lpstr>
      <vt:lpstr>Σημείωμα Χρήσης Έργων Τρίτων</vt:lpstr>
      <vt:lpstr>Χρηματοδότηση</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Ακίνητη Προσθετική ΙI</dc:title>
  <dc:creator>opencourses@teiath.gr</dc:creator>
  <cp:lastModifiedBy>fkaram2</cp:lastModifiedBy>
  <cp:revision>23</cp:revision>
  <dcterms:created xsi:type="dcterms:W3CDTF">2014-01-17T06:34:22Z</dcterms:created>
  <dcterms:modified xsi:type="dcterms:W3CDTF">2015-07-06T08:38:39Z</dcterms:modified>
</cp:coreProperties>
</file>