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5"/>
  </p:notesMasterIdLst>
  <p:handoutMasterIdLst>
    <p:handoutMasterId r:id="rId36"/>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57" r:id="rId28"/>
    <p:sldId id="262" r:id="rId29"/>
    <p:sldId id="264" r:id="rId30"/>
    <p:sldId id="269" r:id="rId31"/>
    <p:sldId id="270" r:id="rId32"/>
    <p:sldId id="266" r:id="rId33"/>
    <p:sldId id="261"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476B5A99-2826-42A1-B6E9-23C3696CAD50}" type="slidenum">
              <a:rPr lang="el-GR" altLang="el-GR"/>
              <a:pPr>
                <a:defRPr/>
              </a:pPr>
              <a:t>‹#›</a:t>
            </a:fld>
            <a:endParaRPr lang="el-GR" altLang="el-GR" dirty="0"/>
          </a:p>
        </p:txBody>
      </p:sp>
    </p:spTree>
    <p:extLst>
      <p:ext uri="{BB962C8B-B14F-4D97-AF65-F5344CB8AC3E}">
        <p14:creationId xmlns:p14="http://schemas.microsoft.com/office/powerpoint/2010/main" val="362523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Τεχνολογία και ποιότητα Λιπών-Ελαιών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a:t>
            </a:r>
            <a:r>
              <a:rPr lang="el-GR" sz="2600" b="1" dirty="0"/>
              <a:t>6</a:t>
            </a:r>
            <a:r>
              <a:rPr lang="el-GR" sz="2600" dirty="0" smtClean="0"/>
              <a:t>:</a:t>
            </a:r>
            <a:r>
              <a:rPr lang="en-US" sz="2600" dirty="0" smtClean="0"/>
              <a:t> </a:t>
            </a:r>
            <a:r>
              <a:rPr lang="el-GR" sz="2600" dirty="0" smtClean="0"/>
              <a:t>Μαγιονέζα</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solidFill>
                  <a:prstClr val="white"/>
                </a:solidFill>
              </a:rPr>
              <a:t>Μαγιονέζα </a:t>
            </a:r>
            <a:r>
              <a:rPr lang="el-GR" altLang="el-GR" sz="3000" b="0" dirty="0" smtClean="0">
                <a:solidFill>
                  <a:prstClr val="white"/>
                </a:solidFill>
              </a:rPr>
              <a:t>9/14 </a:t>
            </a:r>
            <a:endParaRPr lang="el-GR" dirty="0"/>
          </a:p>
        </p:txBody>
      </p:sp>
      <p:sp>
        <p:nvSpPr>
          <p:cNvPr id="3" name="Θέση περιεχομένου 2"/>
          <p:cNvSpPr>
            <a:spLocks noGrp="1"/>
          </p:cNvSpPr>
          <p:nvPr>
            <p:ph idx="1"/>
          </p:nvPr>
        </p:nvSpPr>
        <p:spPr>
          <a:xfrm>
            <a:off x="323528" y="1196752"/>
            <a:ext cx="8496944" cy="1152128"/>
          </a:xfrm>
        </p:spPr>
        <p:txBody>
          <a:bodyPr/>
          <a:lstStyle/>
          <a:p>
            <a:r>
              <a:rPr lang="el-GR" dirty="0"/>
              <a:t>Στον παρακάτω πίνακα δίνονται δύο τυπικές συνθέσεις μαγιονέζας </a:t>
            </a:r>
            <a:r>
              <a:rPr lang="el-GR" dirty="0" smtClean="0"/>
              <a:t>(όλα </a:t>
            </a:r>
            <a:r>
              <a:rPr lang="el-GR" dirty="0"/>
              <a:t>τα συστατικά αναφέρονται % κατά βάρος</a:t>
            </a:r>
            <a:r>
              <a:rPr lang="el-GR" dirty="0" smtClean="0"/>
              <a:t>). </a:t>
            </a:r>
            <a:endParaRPr lang="el-GR" dirty="0"/>
          </a:p>
          <a:p>
            <a:endParaRPr lang="el-GR" dirty="0"/>
          </a:p>
        </p:txBody>
      </p:sp>
      <p:sp>
        <p:nvSpPr>
          <p:cNvPr id="10242" name="Θέση αριθμού διαφάνειας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81787C-1AFB-44AD-AD20-41B1E7453FB5}" type="slidenum">
              <a:rPr lang="el-GR" altLang="el-GR"/>
              <a:pPr eaLnBrk="1" hangingPunct="1"/>
              <a:t>9</a:t>
            </a:fld>
            <a:endParaRPr lang="el-GR" alt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235518822"/>
              </p:ext>
            </p:extLst>
          </p:nvPr>
        </p:nvGraphicFramePr>
        <p:xfrm>
          <a:off x="467544" y="2204864"/>
          <a:ext cx="8229600" cy="4222107"/>
        </p:xfrm>
        <a:graphic>
          <a:graphicData uri="http://schemas.openxmlformats.org/drawingml/2006/table">
            <a:tbl>
              <a:tblPr firstRow="1"/>
              <a:tblGrid>
                <a:gridCol w="2733729"/>
                <a:gridCol w="2727683"/>
                <a:gridCol w="2768188"/>
              </a:tblGrid>
              <a:tr h="522927">
                <a:tc>
                  <a:txBody>
                    <a:bodyPr/>
                    <a:lstStyle/>
                    <a:p>
                      <a:pPr>
                        <a:spcAft>
                          <a:spcPts val="0"/>
                        </a:spcAft>
                      </a:pPr>
                      <a:r>
                        <a:rPr lang="el-GR" sz="2000" dirty="0">
                          <a:solidFill>
                            <a:srgbClr val="000000"/>
                          </a:solidFill>
                          <a:effectLst/>
                          <a:latin typeface="+mn-lt"/>
                        </a:rPr>
                        <a:t> </a:t>
                      </a: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b="1" spc="0" dirty="0">
                          <a:solidFill>
                            <a:srgbClr val="000000"/>
                          </a:solidFill>
                          <a:effectLst/>
                          <a:latin typeface="+mn-lt"/>
                          <a:ea typeface="Arial"/>
                          <a:cs typeface="Arial"/>
                        </a:rPr>
                        <a:t>Σύνθεση </a:t>
                      </a:r>
                      <a:r>
                        <a:rPr lang="en-US" sz="2000" b="1" spc="0" dirty="0">
                          <a:solidFill>
                            <a:srgbClr val="000000"/>
                          </a:solidFill>
                          <a:effectLst/>
                          <a:latin typeface="+mn-lt"/>
                          <a:ea typeface="Arial"/>
                          <a:cs typeface="Arial"/>
                        </a:rPr>
                        <a:t>A</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b="1" spc="0" dirty="0">
                          <a:solidFill>
                            <a:srgbClr val="000000"/>
                          </a:solidFill>
                          <a:effectLst/>
                          <a:latin typeface="+mn-lt"/>
                          <a:ea typeface="Arial"/>
                          <a:cs typeface="Arial"/>
                        </a:rPr>
                        <a:t>Σύνθεση Β</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98141">
                <a:tc>
                  <a:txBody>
                    <a:bodyPr/>
                    <a:lstStyle/>
                    <a:p>
                      <a:pPr marL="114300">
                        <a:lnSpc>
                          <a:spcPts val="2800"/>
                        </a:lnSpc>
                        <a:spcAft>
                          <a:spcPts val="0"/>
                        </a:spcAft>
                      </a:pPr>
                      <a:r>
                        <a:rPr lang="el-GR" sz="2000" b="1" spc="0" dirty="0">
                          <a:solidFill>
                            <a:srgbClr val="000000"/>
                          </a:solidFill>
                          <a:effectLst/>
                          <a:latin typeface="+mn-lt"/>
                          <a:ea typeface="Arial"/>
                          <a:cs typeface="Arial"/>
                        </a:rPr>
                        <a:t>Λάδι</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75,00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80,00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7085">
                <a:tc>
                  <a:txBody>
                    <a:bodyPr/>
                    <a:lstStyle/>
                    <a:p>
                      <a:pPr marL="114300">
                        <a:lnSpc>
                          <a:spcPts val="2800"/>
                        </a:lnSpc>
                        <a:spcAft>
                          <a:spcPts val="0"/>
                        </a:spcAft>
                      </a:pPr>
                      <a:r>
                        <a:rPr lang="el-GR" sz="2000" b="1" spc="0" dirty="0">
                          <a:solidFill>
                            <a:srgbClr val="000000"/>
                          </a:solidFill>
                          <a:effectLst/>
                          <a:latin typeface="+mn-lt"/>
                          <a:ea typeface="Arial"/>
                          <a:cs typeface="Arial"/>
                        </a:rPr>
                        <a:t>Ξύδι (4,5% οξικό οξύ)</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10,80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9,40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8141">
                <a:tc>
                  <a:txBody>
                    <a:bodyPr/>
                    <a:lstStyle/>
                    <a:p>
                      <a:pPr marL="114300">
                        <a:lnSpc>
                          <a:spcPts val="2800"/>
                        </a:lnSpc>
                        <a:spcAft>
                          <a:spcPts val="0"/>
                        </a:spcAft>
                      </a:pPr>
                      <a:r>
                        <a:rPr lang="el-GR" sz="2000" b="1" spc="0" dirty="0">
                          <a:solidFill>
                            <a:srgbClr val="000000"/>
                          </a:solidFill>
                          <a:effectLst/>
                          <a:latin typeface="+mn-lt"/>
                          <a:ea typeface="Arial"/>
                          <a:cs typeface="Arial"/>
                        </a:rPr>
                        <a:t>Κρόκος αυγού</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9,00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7,00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4514">
                <a:tc>
                  <a:txBody>
                    <a:bodyPr/>
                    <a:lstStyle/>
                    <a:p>
                      <a:pPr marL="114300">
                        <a:lnSpc>
                          <a:spcPts val="2800"/>
                        </a:lnSpc>
                        <a:spcAft>
                          <a:spcPts val="0"/>
                        </a:spcAft>
                      </a:pPr>
                      <a:r>
                        <a:rPr lang="el-GR" sz="2000" b="1" spc="0" dirty="0">
                          <a:solidFill>
                            <a:srgbClr val="000000"/>
                          </a:solidFill>
                          <a:effectLst/>
                          <a:latin typeface="+mn-lt"/>
                          <a:ea typeface="Arial"/>
                          <a:cs typeface="Arial"/>
                        </a:rPr>
                        <a:t>Ζάχαρη</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2,50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800"/>
                        </a:lnSpc>
                        <a:spcAft>
                          <a:spcPts val="0"/>
                        </a:spcAft>
                      </a:pPr>
                      <a:r>
                        <a:rPr lang="el-GR" sz="2000" spc="0" dirty="0" smtClean="0">
                          <a:solidFill>
                            <a:srgbClr val="000000"/>
                          </a:solidFill>
                          <a:effectLst/>
                          <a:latin typeface="+mn-lt"/>
                          <a:ea typeface="Arial"/>
                          <a:cs typeface="Arial"/>
                        </a:rPr>
                        <a:t>1,50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8141">
                <a:tc>
                  <a:txBody>
                    <a:bodyPr/>
                    <a:lstStyle/>
                    <a:p>
                      <a:pPr marL="114300">
                        <a:lnSpc>
                          <a:spcPts val="2800"/>
                        </a:lnSpc>
                        <a:spcAft>
                          <a:spcPts val="0"/>
                        </a:spcAft>
                      </a:pPr>
                      <a:r>
                        <a:rPr lang="el-GR" sz="2000" b="1" spc="0" dirty="0">
                          <a:solidFill>
                            <a:srgbClr val="000000"/>
                          </a:solidFill>
                          <a:effectLst/>
                          <a:latin typeface="+mn-lt"/>
                          <a:ea typeface="Arial"/>
                          <a:cs typeface="Arial"/>
                        </a:rPr>
                        <a:t>Αλάτι</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1,50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1,50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186">
                <a:tc>
                  <a:txBody>
                    <a:bodyPr/>
                    <a:lstStyle/>
                    <a:p>
                      <a:pPr marL="114300">
                        <a:lnSpc>
                          <a:spcPts val="2800"/>
                        </a:lnSpc>
                        <a:spcAft>
                          <a:spcPts val="0"/>
                        </a:spcAft>
                      </a:pPr>
                      <a:r>
                        <a:rPr lang="el-GR" sz="2000" b="1" spc="0" dirty="0">
                          <a:solidFill>
                            <a:srgbClr val="000000"/>
                          </a:solidFill>
                          <a:effectLst/>
                          <a:latin typeface="+mn-lt"/>
                          <a:ea typeface="Arial"/>
                          <a:cs typeface="Arial"/>
                        </a:rPr>
                        <a:t>Μουστάρδα</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1,00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0,50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8972">
                <a:tc>
                  <a:txBody>
                    <a:bodyPr/>
                    <a:lstStyle/>
                    <a:p>
                      <a:pPr marL="114300">
                        <a:lnSpc>
                          <a:spcPts val="2800"/>
                        </a:lnSpc>
                        <a:spcAft>
                          <a:spcPts val="0"/>
                        </a:spcAft>
                      </a:pPr>
                      <a:r>
                        <a:rPr lang="el-GR" sz="2000" b="1" spc="0" dirty="0">
                          <a:solidFill>
                            <a:srgbClr val="000000"/>
                          </a:solidFill>
                          <a:effectLst/>
                          <a:latin typeface="+mn-lt"/>
                          <a:ea typeface="Arial"/>
                          <a:cs typeface="Arial"/>
                        </a:rPr>
                        <a:t>Άσπρο πιπέρι</a:t>
                      </a:r>
                      <a:endParaRPr lang="el-GR" sz="2000" b="1"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0,20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800"/>
                        </a:lnSpc>
                        <a:spcAft>
                          <a:spcPts val="0"/>
                        </a:spcAft>
                      </a:pPr>
                      <a:r>
                        <a:rPr lang="el-GR" sz="2000" spc="0" dirty="0">
                          <a:solidFill>
                            <a:srgbClr val="000000"/>
                          </a:solidFill>
                          <a:effectLst/>
                          <a:latin typeface="+mn-lt"/>
                          <a:ea typeface="Arial"/>
                          <a:cs typeface="Arial"/>
                        </a:rPr>
                        <a:t>0,10</a:t>
                      </a:r>
                      <a:endParaRPr lang="el-GR" sz="2000" dirty="0">
                        <a:effectLst/>
                        <a:latin typeface="+mn-lt"/>
                        <a:ea typeface="Times New Roman"/>
                      </a:endParaRPr>
                    </a:p>
                  </a:txBody>
                  <a:tcPr marL="6045" marR="6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586387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10/14 </a:t>
            </a:r>
            <a:endParaRPr lang="el-GR" dirty="0"/>
          </a:p>
        </p:txBody>
      </p:sp>
      <p:sp>
        <p:nvSpPr>
          <p:cNvPr id="11267" name="Rectangle 3"/>
          <p:cNvSpPr>
            <a:spLocks noGrp="1" noChangeArrowheads="1"/>
          </p:cNvSpPr>
          <p:nvPr>
            <p:ph idx="1"/>
          </p:nvPr>
        </p:nvSpPr>
        <p:spPr/>
        <p:txBody>
          <a:bodyPr/>
          <a:lstStyle/>
          <a:p>
            <a:pPr eaLnBrk="1" hangingPunct="1"/>
            <a:r>
              <a:rPr lang="el-GR" altLang="el-GR" dirty="0" smtClean="0"/>
              <a:t>Φυσικοχημικά η μαγιονέζα αποτελείται από μια εσωτερική ή ασυνεχή φάση σταγονιδίων λαδιού που είναι διεσπαρμένα σε μια εξωτερική ή συνεχή υδατική φάση που αποτελείται από ξύδι, κρόκους αυγών, και άλλα συστατικά.</a:t>
            </a:r>
          </a:p>
          <a:p>
            <a:pPr eaLnBrk="1" hangingPunct="1"/>
            <a:r>
              <a:rPr lang="el-GR" altLang="el-GR" dirty="0" smtClean="0"/>
              <a:t>Το ξύδι, η ζάχαρη, το αλάτι και οι άλλες αρτυματικές ύλες διαμορφώνουν κυρίως την </a:t>
            </a:r>
            <a:r>
              <a:rPr lang="el-GR" altLang="el-GR" b="1" dirty="0" smtClean="0"/>
              <a:t>ευχυμία</a:t>
            </a:r>
            <a:r>
              <a:rPr lang="el-GR" altLang="el-GR" dirty="0" smtClean="0"/>
              <a:t> του προϊόντος. Στην ευχυμία συμβάλλουν επίσης και οι κρόκοι αλλά ο κύριος ρόλος τους είναι σαν γαλακτωματοποιητικά μέσα.</a:t>
            </a:r>
          </a:p>
        </p:txBody>
      </p:sp>
      <p:sp>
        <p:nvSpPr>
          <p:cNvPr id="1126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9840F9-5773-4447-B387-C0BFCE3CF1CD}" type="slidenum">
              <a:rPr lang="el-GR" altLang="el-GR"/>
              <a:pPr eaLnBrk="1" hangingPunct="1"/>
              <a:t>10</a:t>
            </a:fld>
            <a:endParaRPr lang="el-GR" altLang="el-GR" dirty="0"/>
          </a:p>
        </p:txBody>
      </p:sp>
    </p:spTree>
    <p:extLst>
      <p:ext uri="{BB962C8B-B14F-4D97-AF65-F5344CB8AC3E}">
        <p14:creationId xmlns:p14="http://schemas.microsoft.com/office/powerpoint/2010/main" val="2260279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11/14 </a:t>
            </a:r>
            <a:endParaRPr lang="el-GR" dirty="0"/>
          </a:p>
        </p:txBody>
      </p:sp>
      <p:sp>
        <p:nvSpPr>
          <p:cNvPr id="12291" name="Rectangle 3"/>
          <p:cNvSpPr>
            <a:spLocks noGrp="1" noChangeArrowheads="1"/>
          </p:cNvSpPr>
          <p:nvPr>
            <p:ph idx="1"/>
          </p:nvPr>
        </p:nvSpPr>
        <p:spPr/>
        <p:txBody>
          <a:bodyPr>
            <a:normAutofit/>
          </a:bodyPr>
          <a:lstStyle/>
          <a:p>
            <a:pPr eaLnBrk="1" hangingPunct="1"/>
            <a:r>
              <a:rPr lang="el-GR" altLang="el-GR" dirty="0" smtClean="0"/>
              <a:t>Κατά την παρασκευή της μαγιονέζας επιδιώκεται να παραχθεί ένα, όσο το δυνατόν περισσότερο, συνεκτικό προϊόν και την ιδιότητα αυτή καθορίζει κυρίως ο βαθμός κατάτμησης των αρχικών ελαιοσταγονιδίων.</a:t>
            </a:r>
          </a:p>
          <a:p>
            <a:pPr eaLnBrk="1" hangingPunct="1"/>
            <a:r>
              <a:rPr lang="el-GR" altLang="el-GR" dirty="0" smtClean="0"/>
              <a:t>Σε ένα καλό γαλάκτωμα μαγιονέζας, οι μεγαλύτερες σταγόνες δε θα έχουν διάμετρο μεγαλύτερη από 6-8 μικρά (μ) και πολλές θα είναι της τάξης των 2-4 μ. </a:t>
            </a:r>
          </a:p>
          <a:p>
            <a:pPr eaLnBrk="1" hangingPunct="1"/>
            <a:r>
              <a:rPr lang="el-GR" altLang="el-GR" dirty="0" smtClean="0"/>
              <a:t>Αντίθετα, σε γαλακτώματα όχι τόσο επιτυχή οι περισσότερες σταγόνες ευρίσκονται" να έχουν διάμετρο 10 μ ή ακόμη μεγαλύτερη.</a:t>
            </a:r>
          </a:p>
        </p:txBody>
      </p:sp>
      <p:sp>
        <p:nvSpPr>
          <p:cNvPr id="1229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1D473-CE32-490D-A980-7600F0B6A49A}" type="slidenum">
              <a:rPr lang="el-GR" altLang="el-GR"/>
              <a:pPr eaLnBrk="1" hangingPunct="1"/>
              <a:t>11</a:t>
            </a:fld>
            <a:endParaRPr lang="el-GR" altLang="el-GR" dirty="0"/>
          </a:p>
        </p:txBody>
      </p:sp>
    </p:spTree>
    <p:extLst>
      <p:ext uri="{BB962C8B-B14F-4D97-AF65-F5344CB8AC3E}">
        <p14:creationId xmlns:p14="http://schemas.microsoft.com/office/powerpoint/2010/main" val="1150492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12/14 </a:t>
            </a:r>
            <a:endParaRPr lang="el-GR" dirty="0"/>
          </a:p>
        </p:txBody>
      </p:sp>
      <p:sp>
        <p:nvSpPr>
          <p:cNvPr id="13315" name="Rectangle 3"/>
          <p:cNvSpPr>
            <a:spLocks noGrp="1" noChangeArrowheads="1"/>
          </p:cNvSpPr>
          <p:nvPr>
            <p:ph idx="1"/>
          </p:nvPr>
        </p:nvSpPr>
        <p:spPr/>
        <p:txBody>
          <a:bodyPr/>
          <a:lstStyle/>
          <a:p>
            <a:pPr eaLnBrk="1" hangingPunct="1"/>
            <a:r>
              <a:rPr lang="el-GR" altLang="el-GR" dirty="0" smtClean="0"/>
              <a:t>Συνήθως κατά τη διάρκεια της ανάμιξης που γίνεται για τον κατατεμαχισμό των ελαιοσταγόνων ενσωματώνεται στη μάζα του γαλακτώματος και μια ποσότητα αέρα της τάξης του 10-12% κατ' όγκο.</a:t>
            </a:r>
          </a:p>
          <a:p>
            <a:pPr eaLnBrk="1" hangingPunct="1"/>
            <a:r>
              <a:rPr lang="el-GR" altLang="el-GR" dirty="0" smtClean="0"/>
              <a:t>Όλες οι μαγιονέζες, με την πάροδο του χρόνου, γίνονται περισσότερο λεπτόρρευστες επειδή τα σωματίδια του λαδιού συσσωματώνονται βαθμιαία μεταξύ τους ώσπου κάποτε, μετά από αρκετό χρόνο να διαχωριστούν τελείως οι δύο φάσεις.</a:t>
            </a:r>
          </a:p>
        </p:txBody>
      </p:sp>
      <p:sp>
        <p:nvSpPr>
          <p:cNvPr id="1331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1B30E4-EE82-48AC-877C-86D4FA0BF219}" type="slidenum">
              <a:rPr lang="el-GR" altLang="el-GR"/>
              <a:pPr eaLnBrk="1" hangingPunct="1"/>
              <a:t>12</a:t>
            </a:fld>
            <a:endParaRPr lang="el-GR" altLang="el-GR" dirty="0"/>
          </a:p>
        </p:txBody>
      </p:sp>
    </p:spTree>
    <p:extLst>
      <p:ext uri="{BB962C8B-B14F-4D97-AF65-F5344CB8AC3E}">
        <p14:creationId xmlns:p14="http://schemas.microsoft.com/office/powerpoint/2010/main" val="2582490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13/14 </a:t>
            </a:r>
            <a:endParaRPr lang="el-GR" dirty="0"/>
          </a:p>
        </p:txBody>
      </p:sp>
      <p:sp>
        <p:nvSpPr>
          <p:cNvPr id="14339" name="Rectangle 3"/>
          <p:cNvSpPr>
            <a:spLocks noGrp="1" noChangeArrowheads="1"/>
          </p:cNvSpPr>
          <p:nvPr>
            <p:ph idx="1"/>
          </p:nvPr>
        </p:nvSpPr>
        <p:spPr/>
        <p:txBody>
          <a:bodyPr/>
          <a:lstStyle/>
          <a:p>
            <a:pPr eaLnBrk="1" hangingPunct="1"/>
            <a:r>
              <a:rPr lang="el-GR" altLang="el-GR" dirty="0" smtClean="0"/>
              <a:t>Το παραπάνω φαινόμενο επιταχύνεται αισθητά από τα μηχανικά κτυπήματα ή τις δονήσεις όπως αυτές που λαμβάνουν χώρα κατά τη μεταφορά του προϊόντος. </a:t>
            </a:r>
          </a:p>
          <a:p>
            <a:pPr eaLnBrk="1" hangingPunct="1"/>
            <a:r>
              <a:rPr lang="el-GR" altLang="el-GR" dirty="0" smtClean="0"/>
              <a:t>Το γαλάκτωμα επίσης καταστρέφεται αν αυτό εκτεθεί σε τόσο χαμηλές θερμοκρασίες ώστε να κρυσταλλωθεί το περιεχόμενο λάδι.</a:t>
            </a:r>
          </a:p>
          <a:p>
            <a:pPr eaLnBrk="1" hangingPunct="1"/>
            <a:r>
              <a:rPr lang="el-GR" altLang="el-GR" dirty="0" smtClean="0"/>
              <a:t>Ωστόσο, μαγιονέζα με διαχωρισμένες τις φάσεις ή κομμένη, όπως λέγεται, σπάνια συναντιέται σήμερα στην αγορά.</a:t>
            </a:r>
          </a:p>
        </p:txBody>
      </p:sp>
      <p:sp>
        <p:nvSpPr>
          <p:cNvPr id="1433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2A3ADC-959B-4557-8AE6-E300A4C8FAD4}" type="slidenum">
              <a:rPr lang="el-GR" altLang="el-GR"/>
              <a:pPr eaLnBrk="1" hangingPunct="1"/>
              <a:t>13</a:t>
            </a:fld>
            <a:endParaRPr lang="el-GR" altLang="el-GR" dirty="0"/>
          </a:p>
        </p:txBody>
      </p:sp>
    </p:spTree>
    <p:extLst>
      <p:ext uri="{BB962C8B-B14F-4D97-AF65-F5344CB8AC3E}">
        <p14:creationId xmlns:p14="http://schemas.microsoft.com/office/powerpoint/2010/main" val="3318283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14/14 </a:t>
            </a:r>
            <a:endParaRPr lang="el-GR" dirty="0"/>
          </a:p>
        </p:txBody>
      </p:sp>
      <p:sp>
        <p:nvSpPr>
          <p:cNvPr id="15363" name="Rectangle 3"/>
          <p:cNvSpPr>
            <a:spLocks noGrp="1" noChangeArrowheads="1"/>
          </p:cNvSpPr>
          <p:nvPr>
            <p:ph idx="1"/>
          </p:nvPr>
        </p:nvSpPr>
        <p:spPr/>
        <p:txBody>
          <a:bodyPr/>
          <a:lstStyle/>
          <a:p>
            <a:pPr eaLnBrk="1" hangingPunct="1"/>
            <a:r>
              <a:rPr lang="el-GR" altLang="el-GR" dirty="0" smtClean="0"/>
              <a:t>Η μαγιονέζα κατατάσσεται από τον ΚΤΠ στα ευαλλοίωτα προϊόντα, όμως μπορεί να παραμείνει αρκετό χρόνο εκτός ψυγείου χωρίς βέβαια η αποθήκευσή της να είναι δυνατή για απεριόριστο χρόνο. </a:t>
            </a:r>
          </a:p>
          <a:p>
            <a:pPr eaLnBrk="1" hangingPunct="1"/>
            <a:r>
              <a:rPr lang="el-GR" altLang="el-GR" dirty="0" smtClean="0"/>
              <a:t>Η μαγιονέζα γίνεται </a:t>
            </a:r>
            <a:r>
              <a:rPr lang="el-GR" altLang="el-GR" b="1" dirty="0" smtClean="0"/>
              <a:t>μη εμπορεύσιμη </a:t>
            </a:r>
            <a:r>
              <a:rPr lang="el-GR" altLang="el-GR" dirty="0" smtClean="0"/>
              <a:t>περισσότερο από λόγους όπως η καταστροφή του γαλακτώματος ή η οξείδωση παρά από τη δράση μικροοργανισμών, των οποίων η ανάπτυξη εμποδίζεται αποτελεσματικά από την οξύτητα του προϊόντος.</a:t>
            </a:r>
          </a:p>
        </p:txBody>
      </p:sp>
      <p:sp>
        <p:nvSpPr>
          <p:cNvPr id="1536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11AC5-600F-4726-B9CB-34854D51261D}" type="slidenum">
              <a:rPr lang="el-GR" altLang="el-GR"/>
              <a:pPr eaLnBrk="1" hangingPunct="1"/>
              <a:t>14</a:t>
            </a:fld>
            <a:endParaRPr lang="el-GR" altLang="el-GR" dirty="0"/>
          </a:p>
        </p:txBody>
      </p:sp>
    </p:spTree>
    <p:extLst>
      <p:ext uri="{BB962C8B-B14F-4D97-AF65-F5344CB8AC3E}">
        <p14:creationId xmlns:p14="http://schemas.microsoft.com/office/powerpoint/2010/main" val="1110753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p:txBody>
          <a:bodyPr>
            <a:normAutofit/>
          </a:bodyPr>
          <a:lstStyle/>
          <a:p>
            <a:pPr eaLnBrk="1" hangingPunct="1"/>
            <a:r>
              <a:rPr lang="el-GR" altLang="el-GR" dirty="0" smtClean="0"/>
              <a:t>Η αρχική ανάμιξη των συστατικών της μαγιονέζας γίνεται συνήθως σε μικρά δοχεία τύπου μπολ. Η συνηθισμένη διαδικασία ανάμιξης είναι η παρακάτω:</a:t>
            </a:r>
          </a:p>
          <a:p>
            <a:pPr eaLnBrk="1" hangingPunct="1">
              <a:buFont typeface="Wingdings" pitchFamily="2" charset="2"/>
              <a:buChar char="Ø"/>
            </a:pPr>
            <a:r>
              <a:rPr lang="el-GR" altLang="el-GR" dirty="0" smtClean="0"/>
              <a:t>Τοποθετούνται στο μπολ όλοι οι κρόκοι, η ζάχαρη, το αλάτι, τα αρτύματα, μικρή ποσότητα ξυδιού και ανακατεύονται.</a:t>
            </a:r>
          </a:p>
          <a:p>
            <a:pPr eaLnBrk="1" hangingPunct="1">
              <a:buFont typeface="Wingdings" pitchFamily="2" charset="2"/>
              <a:buChar char="Ø"/>
            </a:pPr>
            <a:r>
              <a:rPr lang="el-GR" altLang="el-GR" dirty="0" smtClean="0"/>
              <a:t>Βαθμιαία προστίθεται και ανακατεύεται το λάδι.</a:t>
            </a:r>
          </a:p>
          <a:p>
            <a:pPr eaLnBrk="1" hangingPunct="1">
              <a:buFont typeface="Wingdings" pitchFamily="2" charset="2"/>
              <a:buChar char="Ø"/>
            </a:pPr>
            <a:r>
              <a:rPr lang="el-GR" altLang="el-GR" dirty="0" smtClean="0"/>
              <a:t>Το προϊόν αραιώνεται με προσθήκη και ανάμιξη της υπόλοιπης ποσότητας ξυδιού.</a:t>
            </a:r>
          </a:p>
        </p:txBody>
      </p:sp>
      <p:sp>
        <p:nvSpPr>
          <p:cNvPr id="1638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56236F-4E51-4438-A4E2-C8B5836C5FA3}" type="slidenum">
              <a:rPr lang="el-GR" altLang="el-GR"/>
              <a:pPr eaLnBrk="1" hangingPunct="1"/>
              <a:t>15</a:t>
            </a:fld>
            <a:endParaRPr lang="el-GR" altLang="el-GR" dirty="0"/>
          </a:p>
        </p:txBody>
      </p:sp>
      <p:sp>
        <p:nvSpPr>
          <p:cNvPr id="2" name="Τίτλος 1"/>
          <p:cNvSpPr>
            <a:spLocks noGrp="1"/>
          </p:cNvSpPr>
          <p:nvPr>
            <p:ph type="title"/>
          </p:nvPr>
        </p:nvSpPr>
        <p:spPr/>
        <p:txBody>
          <a:bodyPr/>
          <a:lstStyle/>
          <a:p>
            <a:r>
              <a:rPr lang="el-GR" dirty="0"/>
              <a:t>Βιομηχανική </a:t>
            </a:r>
            <a:r>
              <a:rPr lang="el-GR" dirty="0" smtClean="0"/>
              <a:t>π</a:t>
            </a:r>
            <a:r>
              <a:rPr lang="el-GR" dirty="0" smtClean="0"/>
              <a:t>αρασκευή </a:t>
            </a:r>
            <a:r>
              <a:rPr lang="el-GR" sz="3000" b="0" dirty="0" smtClean="0"/>
              <a:t>1/9</a:t>
            </a:r>
            <a:r>
              <a:rPr lang="el-GR" dirty="0" smtClean="0"/>
              <a:t> </a:t>
            </a:r>
            <a:endParaRPr lang="el-GR" dirty="0"/>
          </a:p>
        </p:txBody>
      </p:sp>
    </p:spTree>
    <p:extLst>
      <p:ext uri="{BB962C8B-B14F-4D97-AF65-F5344CB8AC3E}">
        <p14:creationId xmlns:p14="http://schemas.microsoft.com/office/powerpoint/2010/main" val="379619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Βιομηχανική </a:t>
            </a:r>
            <a:r>
              <a:rPr lang="el-GR" dirty="0" smtClean="0"/>
              <a:t>παρασκευή </a:t>
            </a:r>
            <a:r>
              <a:rPr lang="el-GR" sz="3000" b="0" dirty="0" smtClean="0"/>
              <a:t>2/9</a:t>
            </a:r>
            <a:r>
              <a:rPr lang="el-GR" dirty="0" smtClean="0"/>
              <a:t> </a:t>
            </a:r>
            <a:endParaRPr lang="el-GR" dirty="0"/>
          </a:p>
        </p:txBody>
      </p:sp>
      <p:sp>
        <p:nvSpPr>
          <p:cNvPr id="17411" name="Rectangle 3"/>
          <p:cNvSpPr>
            <a:spLocks noGrp="1" noChangeArrowheads="1"/>
          </p:cNvSpPr>
          <p:nvPr>
            <p:ph idx="1"/>
          </p:nvPr>
        </p:nvSpPr>
        <p:spPr/>
        <p:txBody>
          <a:bodyPr/>
          <a:lstStyle/>
          <a:p>
            <a:pPr eaLnBrk="1" hangingPunct="1"/>
            <a:r>
              <a:rPr lang="el-GR" altLang="el-GR" dirty="0" smtClean="0"/>
              <a:t>Η μέθοδος αυτή λέγεται ότι δίνει ένα συνεκτικότερο προϊόν από εκείνο που επιτυγχάνεται αν ολόκληρη η ποσότητα του ξυδιού προστεθεί από την αρχή της διαδικασίας. </a:t>
            </a:r>
          </a:p>
          <a:p>
            <a:pPr eaLnBrk="1" hangingPunct="1"/>
            <a:r>
              <a:rPr lang="el-GR" altLang="el-GR" dirty="0" smtClean="0"/>
              <a:t>Πάντως στη βιβλιογραφία προτείνονται πολλές ακόμη τεχνικές για την ανάμιξη των πρώτων υλών της μαγιονέζας.</a:t>
            </a:r>
          </a:p>
        </p:txBody>
      </p:sp>
      <p:sp>
        <p:nvSpPr>
          <p:cNvPr id="1741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9E3F13-BD2D-456B-A0BA-16942167FEAF}" type="slidenum">
              <a:rPr lang="el-GR" altLang="el-GR"/>
              <a:pPr eaLnBrk="1" hangingPunct="1"/>
              <a:t>16</a:t>
            </a:fld>
            <a:endParaRPr lang="el-GR" altLang="el-GR" dirty="0"/>
          </a:p>
        </p:txBody>
      </p:sp>
    </p:spTree>
    <p:extLst>
      <p:ext uri="{BB962C8B-B14F-4D97-AF65-F5344CB8AC3E}">
        <p14:creationId xmlns:p14="http://schemas.microsoft.com/office/powerpoint/2010/main" val="3624623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Βιομηχανική </a:t>
            </a:r>
            <a:r>
              <a:rPr lang="el-GR" dirty="0" smtClean="0">
                <a:solidFill>
                  <a:prstClr val="white"/>
                </a:solidFill>
              </a:rPr>
              <a:t>παρασκευή </a:t>
            </a:r>
            <a:r>
              <a:rPr lang="el-GR" sz="3000" b="0" dirty="0" smtClean="0">
                <a:solidFill>
                  <a:prstClr val="white"/>
                </a:solidFill>
              </a:rPr>
              <a:t>3/9</a:t>
            </a:r>
            <a:r>
              <a:rPr lang="el-GR" dirty="0" smtClean="0">
                <a:solidFill>
                  <a:prstClr val="white"/>
                </a:solidFill>
              </a:rPr>
              <a:t> </a:t>
            </a:r>
            <a:endParaRPr lang="el-GR" dirty="0"/>
          </a:p>
        </p:txBody>
      </p:sp>
      <p:sp>
        <p:nvSpPr>
          <p:cNvPr id="18435" name="Rectangle 3"/>
          <p:cNvSpPr>
            <a:spLocks noGrp="1" noChangeArrowheads="1"/>
          </p:cNvSpPr>
          <p:nvPr>
            <p:ph idx="1"/>
          </p:nvPr>
        </p:nvSpPr>
        <p:spPr/>
        <p:txBody>
          <a:bodyPr/>
          <a:lstStyle/>
          <a:p>
            <a:pPr eaLnBrk="1" hangingPunct="1"/>
            <a:r>
              <a:rPr lang="el-GR" altLang="el-GR" dirty="0" smtClean="0"/>
              <a:t>Η θερμοκρασία του λαδιού και των άλλων συστατικών κατά τη διάρκεια της ανάμιξης επηρεάζει επίσης την υφή της μαγιονέζας.</a:t>
            </a:r>
          </a:p>
          <a:p>
            <a:pPr eaLnBrk="1" hangingPunct="1"/>
            <a:r>
              <a:rPr lang="el-GR" altLang="el-GR" dirty="0" smtClean="0"/>
              <a:t>Αν τα υλικά ανακατεύονται πολύ ζεστά, τότε θα παραχθεί ένα όχι στητό προϊόν.</a:t>
            </a:r>
          </a:p>
          <a:p>
            <a:pPr eaLnBrk="1" hangingPunct="1"/>
            <a:r>
              <a:rPr lang="el-GR" altLang="el-GR" dirty="0" smtClean="0"/>
              <a:t>Γενικά προτείνεται ως περισσότερο ευνοϊκή η θερμοκρασία των 16-21</a:t>
            </a:r>
            <a:r>
              <a:rPr lang="el-GR" altLang="el-GR" baseline="30000" dirty="0" smtClean="0"/>
              <a:t>ο</a:t>
            </a:r>
            <a:r>
              <a:rPr lang="el-GR" altLang="el-GR" dirty="0" smtClean="0"/>
              <a:t>C.</a:t>
            </a:r>
          </a:p>
        </p:txBody>
      </p:sp>
      <p:sp>
        <p:nvSpPr>
          <p:cNvPr id="1843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E39C16-56A3-417B-965E-652E32C06451}" type="slidenum">
              <a:rPr lang="el-GR" altLang="el-GR"/>
              <a:pPr eaLnBrk="1" hangingPunct="1"/>
              <a:t>17</a:t>
            </a:fld>
            <a:endParaRPr lang="el-GR" altLang="el-GR" dirty="0"/>
          </a:p>
        </p:txBody>
      </p:sp>
    </p:spTree>
    <p:extLst>
      <p:ext uri="{BB962C8B-B14F-4D97-AF65-F5344CB8AC3E}">
        <p14:creationId xmlns:p14="http://schemas.microsoft.com/office/powerpoint/2010/main" val="1699730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Βιομηχανική </a:t>
            </a:r>
            <a:r>
              <a:rPr lang="el-GR" dirty="0" smtClean="0">
                <a:solidFill>
                  <a:prstClr val="white"/>
                </a:solidFill>
              </a:rPr>
              <a:t>παρασκευή </a:t>
            </a:r>
            <a:r>
              <a:rPr lang="el-GR" sz="3000" b="0" dirty="0" smtClean="0">
                <a:solidFill>
                  <a:prstClr val="white"/>
                </a:solidFill>
              </a:rPr>
              <a:t>4/9</a:t>
            </a:r>
            <a:r>
              <a:rPr lang="el-GR" dirty="0" smtClean="0">
                <a:solidFill>
                  <a:prstClr val="white"/>
                </a:solidFill>
              </a:rPr>
              <a:t> </a:t>
            </a:r>
            <a:endParaRPr lang="el-GR" dirty="0"/>
          </a:p>
        </p:txBody>
      </p:sp>
      <p:sp>
        <p:nvSpPr>
          <p:cNvPr id="19459" name="Rectangle 3"/>
          <p:cNvSpPr>
            <a:spLocks noGrp="1" noChangeArrowheads="1"/>
          </p:cNvSpPr>
          <p:nvPr>
            <p:ph idx="1"/>
          </p:nvPr>
        </p:nvSpPr>
        <p:spPr/>
        <p:txBody>
          <a:bodyPr/>
          <a:lstStyle/>
          <a:p>
            <a:pPr eaLnBrk="1" hangingPunct="1"/>
            <a:r>
              <a:rPr lang="el-GR" altLang="el-GR" dirty="0" smtClean="0"/>
              <a:t>Κατά τη βιομηχανική παραγωγή μαγιονέζας συνηθίζεται, από μεγάλα εργοστάσια να παράγεται ένα πρώτο γαλάκτωμα, το οποίο αμέσως πριν από τη συσκευασία, περνά από μια διαδικασία μεγαλύτερης ομογενοποίησης με τη βοήθεια μηχανημάτων του τύπου κολλοειδούς μύλου.</a:t>
            </a:r>
          </a:p>
        </p:txBody>
      </p:sp>
      <p:sp>
        <p:nvSpPr>
          <p:cNvPr id="1945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FC125A-279C-47DA-805A-5C0E64BD47C2}" type="slidenum">
              <a:rPr lang="el-GR" altLang="el-GR"/>
              <a:pPr eaLnBrk="1" hangingPunct="1"/>
              <a:t>18</a:t>
            </a:fld>
            <a:endParaRPr lang="el-GR" altLang="el-GR" dirty="0"/>
          </a:p>
        </p:txBody>
      </p:sp>
    </p:spTree>
    <p:extLst>
      <p:ext uri="{BB962C8B-B14F-4D97-AF65-F5344CB8AC3E}">
        <p14:creationId xmlns:p14="http://schemas.microsoft.com/office/powerpoint/2010/main" val="420447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normAutofit/>
          </a:bodyPr>
          <a:lstStyle/>
          <a:p>
            <a:pPr eaLnBrk="1" hangingPunct="1"/>
            <a:r>
              <a:rPr lang="el-GR" altLang="el-GR" b="1" dirty="0" smtClean="0"/>
              <a:t>Μαγιονέζα </a:t>
            </a:r>
            <a:r>
              <a:rPr lang="el-GR" altLang="el-GR" sz="3000" b="0" dirty="0" smtClean="0"/>
              <a:t>1/14 </a:t>
            </a:r>
          </a:p>
        </p:txBody>
      </p:sp>
      <p:sp>
        <p:nvSpPr>
          <p:cNvPr id="2052" name="Rectangle 5"/>
          <p:cNvSpPr>
            <a:spLocks noGrp="1" noChangeArrowheads="1"/>
          </p:cNvSpPr>
          <p:nvPr>
            <p:ph idx="1"/>
          </p:nvPr>
        </p:nvSpPr>
        <p:spPr/>
        <p:txBody>
          <a:bodyPr>
            <a:normAutofit/>
          </a:bodyPr>
          <a:lstStyle/>
          <a:p>
            <a:pPr eaLnBrk="1" hangingPunct="1"/>
            <a:r>
              <a:rPr lang="el-GR" altLang="el-GR" dirty="0" smtClean="0"/>
              <a:t>Με το όνομα </a:t>
            </a:r>
            <a:r>
              <a:rPr lang="el-GR" altLang="el-GR" b="1" dirty="0" smtClean="0"/>
              <a:t>Μαγιονέζα</a:t>
            </a:r>
            <a:r>
              <a:rPr lang="el-GR" altLang="el-GR" dirty="0" smtClean="0"/>
              <a:t> νοείται το προϊόν σε μορφή ομοιογενούς πολτού, που παρασκευάζεται από εδώδιμο λάδι με προσθήκη κρόκου αυγού, μαγειρικού αλατιού, αρτυμάτων, χυμού λεμονιού ή κιτρικού οξέος και μερικές φορές ζάχαρης και ξυδιού. </a:t>
            </a:r>
          </a:p>
          <a:p>
            <a:pPr eaLnBrk="1" hangingPunct="1"/>
            <a:r>
              <a:rPr lang="el-GR" altLang="el-GR" dirty="0" smtClean="0"/>
              <a:t>Όλες οι πρώτες ύλες, που χρησιμοποιούνται για την παρασκευή μαγιονέζας πρέπει να πληρούν τους σχετικούς για κάθε μία από αυτές όρους του Κώδικα Τροφίμων και Ποτών. </a:t>
            </a:r>
          </a:p>
        </p:txBody>
      </p:sp>
      <p:sp>
        <p:nvSpPr>
          <p:cNvPr id="205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124121-ADA2-493A-803A-189B570FEA54}" type="slidenum">
              <a:rPr lang="el-GR" altLang="el-GR"/>
              <a:pPr eaLnBrk="1" hangingPunct="1"/>
              <a:t>1</a:t>
            </a:fld>
            <a:endParaRPr lang="el-GR" altLang="el-GR" dirty="0"/>
          </a:p>
        </p:txBody>
      </p:sp>
    </p:spTree>
    <p:extLst>
      <p:ext uri="{BB962C8B-B14F-4D97-AF65-F5344CB8AC3E}">
        <p14:creationId xmlns:p14="http://schemas.microsoft.com/office/powerpoint/2010/main" val="1473722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Βιομηχανική </a:t>
            </a:r>
            <a:r>
              <a:rPr lang="el-GR" dirty="0" smtClean="0">
                <a:solidFill>
                  <a:prstClr val="white"/>
                </a:solidFill>
              </a:rPr>
              <a:t>παρασκευή </a:t>
            </a:r>
            <a:r>
              <a:rPr lang="el-GR" sz="3000" b="0" dirty="0" smtClean="0">
                <a:solidFill>
                  <a:prstClr val="white"/>
                </a:solidFill>
              </a:rPr>
              <a:t>5/9</a:t>
            </a:r>
            <a:r>
              <a:rPr lang="el-GR" dirty="0" smtClean="0">
                <a:solidFill>
                  <a:prstClr val="white"/>
                </a:solidFill>
              </a:rPr>
              <a:t> </a:t>
            </a:r>
            <a:endParaRPr lang="el-GR" dirty="0"/>
          </a:p>
        </p:txBody>
      </p:sp>
      <p:sp>
        <p:nvSpPr>
          <p:cNvPr id="20483" name="Rectangle 3"/>
          <p:cNvSpPr>
            <a:spLocks noGrp="1" noChangeArrowheads="1"/>
          </p:cNvSpPr>
          <p:nvPr>
            <p:ph idx="1"/>
          </p:nvPr>
        </p:nvSpPr>
        <p:spPr/>
        <p:txBody>
          <a:bodyPr/>
          <a:lstStyle/>
          <a:p>
            <a:pPr eaLnBrk="1" hangingPunct="1"/>
            <a:r>
              <a:rPr lang="el-GR" altLang="el-GR" dirty="0" smtClean="0"/>
              <a:t>Μαγιονέζα είναι δυνατόν να παρασκευασθεί επίσης και με συνεχείς μεθόδους. </a:t>
            </a:r>
          </a:p>
          <a:p>
            <a:pPr eaLnBrk="1" hangingPunct="1"/>
            <a:r>
              <a:rPr lang="el-GR" altLang="el-GR" dirty="0" smtClean="0"/>
              <a:t>Διατίθενται για το σκοπό αυτό πολλοί τύποι συσκευών όπως η Votator CR, που αποτελεί συνδυασμό αναμικτήρα και ενσωματωμένης αντλίας για την κυκλοφορία του προϊόντος.</a:t>
            </a:r>
          </a:p>
          <a:p>
            <a:pPr eaLnBrk="1" hangingPunct="1"/>
            <a:r>
              <a:rPr lang="el-GR" altLang="el-GR" dirty="0" smtClean="0"/>
              <a:t>Ενδιαφέρον παρουσιάζουν συσκευές που παράγουν το επιθυμητό γαλάκτωμα της μαγιονέζας με υπερηχητικές δονήσεις. Μια τέτοια συσκευή είναι η Sonolator. </a:t>
            </a:r>
          </a:p>
        </p:txBody>
      </p:sp>
      <p:sp>
        <p:nvSpPr>
          <p:cNvPr id="2048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BA3930-492D-4CD7-B951-1CF4B81B1C9B}" type="slidenum">
              <a:rPr lang="el-GR" altLang="el-GR"/>
              <a:pPr eaLnBrk="1" hangingPunct="1"/>
              <a:t>19</a:t>
            </a:fld>
            <a:endParaRPr lang="el-GR" altLang="el-GR" dirty="0"/>
          </a:p>
        </p:txBody>
      </p:sp>
    </p:spTree>
    <p:extLst>
      <p:ext uri="{BB962C8B-B14F-4D97-AF65-F5344CB8AC3E}">
        <p14:creationId xmlns:p14="http://schemas.microsoft.com/office/powerpoint/2010/main" val="2047935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Υπερηχητικός δονητής </a:t>
            </a:r>
            <a:r>
              <a:rPr lang="en-US" dirty="0"/>
              <a:t>Sonolator </a:t>
            </a:r>
            <a:endParaRPr lang="el-GR" dirty="0"/>
          </a:p>
        </p:txBody>
      </p:sp>
      <p:sp>
        <p:nvSpPr>
          <p:cNvPr id="21506" name="Θέση αριθμού διαφάνειας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B7C7A6-63CF-4CBF-B9E0-8CA5D0CBBA90}" type="slidenum">
              <a:rPr lang="el-GR" altLang="el-GR"/>
              <a:pPr eaLnBrk="1" hangingPunct="1"/>
              <a:t>20</a:t>
            </a:fld>
            <a:endParaRPr lang="el-GR" altLang="el-GR" dirty="0"/>
          </a:p>
        </p:txBody>
      </p:sp>
      <p:pic>
        <p:nvPicPr>
          <p:cNvPr id="21508" name="Picture 5" descr="Page-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824"/>
            <a:ext cx="80645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617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Βιομηχανική </a:t>
            </a:r>
            <a:r>
              <a:rPr lang="el-GR" dirty="0" smtClean="0">
                <a:solidFill>
                  <a:prstClr val="white"/>
                </a:solidFill>
              </a:rPr>
              <a:t>παρασκευή </a:t>
            </a:r>
            <a:r>
              <a:rPr lang="el-GR" sz="3000" b="0" dirty="0" smtClean="0">
                <a:solidFill>
                  <a:prstClr val="white"/>
                </a:solidFill>
              </a:rPr>
              <a:t>6/9</a:t>
            </a:r>
            <a:r>
              <a:rPr lang="el-GR" dirty="0" smtClean="0">
                <a:solidFill>
                  <a:prstClr val="white"/>
                </a:solidFill>
              </a:rPr>
              <a:t> </a:t>
            </a:r>
            <a:endParaRPr lang="el-GR" dirty="0"/>
          </a:p>
        </p:txBody>
      </p:sp>
      <p:sp>
        <p:nvSpPr>
          <p:cNvPr id="22531" name="Rectangle 3"/>
          <p:cNvSpPr>
            <a:spLocks noGrp="1" noChangeArrowheads="1"/>
          </p:cNvSpPr>
          <p:nvPr>
            <p:ph idx="1"/>
          </p:nvPr>
        </p:nvSpPr>
        <p:spPr/>
        <p:txBody>
          <a:bodyPr/>
          <a:lstStyle/>
          <a:p>
            <a:pPr eaLnBrk="1" hangingPunct="1"/>
            <a:r>
              <a:rPr lang="el-GR" altLang="el-GR" dirty="0" smtClean="0"/>
              <a:t>Η μαγιονέζα συσκευάζεται συνήθως σε γυάλινα βάζα χωρητικότητας από 250 ml και πάνω.</a:t>
            </a:r>
          </a:p>
          <a:p>
            <a:pPr eaLnBrk="1" hangingPunct="1"/>
            <a:r>
              <a:rPr lang="el-GR" altLang="el-GR" dirty="0" smtClean="0"/>
              <a:t>Συχνά κατά τη συσκευασία προστίθεται και αδρανές αέριο, </a:t>
            </a:r>
            <a:r>
              <a:rPr lang="en-US" altLang="el-GR" dirty="0" smtClean="0"/>
              <a:t>CO</a:t>
            </a:r>
            <a:r>
              <a:rPr lang="en-US" altLang="el-GR" baseline="-25000" dirty="0" smtClean="0"/>
              <a:t>2</a:t>
            </a:r>
            <a:r>
              <a:rPr lang="en-US" altLang="el-GR" dirty="0" smtClean="0"/>
              <a:t> </a:t>
            </a:r>
            <a:r>
              <a:rPr lang="el-GR" altLang="el-GR" dirty="0" smtClean="0"/>
              <a:t>ή </a:t>
            </a:r>
            <a:r>
              <a:rPr lang="en-US" altLang="el-GR" dirty="0" smtClean="0"/>
              <a:t>N</a:t>
            </a:r>
            <a:r>
              <a:rPr lang="en-US" altLang="el-GR" baseline="-25000" dirty="0" smtClean="0"/>
              <a:t>2</a:t>
            </a:r>
            <a:r>
              <a:rPr lang="el-GR" altLang="el-GR" dirty="0" smtClean="0"/>
              <a:t>. Το αέριο εισάγεται κατά τη συνεχή παραγωγή της μαγιονέζας, μόλις</a:t>
            </a:r>
            <a:r>
              <a:rPr lang="en-US" altLang="el-GR" dirty="0" smtClean="0"/>
              <a:t> </a:t>
            </a:r>
            <a:r>
              <a:rPr lang="el-GR" altLang="el-GR" dirty="0" smtClean="0"/>
              <a:t>πριν από την είσοδο στον κολλοειδή μύλο.</a:t>
            </a:r>
          </a:p>
          <a:p>
            <a:pPr eaLnBrk="1" hangingPunct="1"/>
            <a:r>
              <a:rPr lang="el-GR" altLang="el-GR" dirty="0" smtClean="0"/>
              <a:t>Το ειδικό βάρος της μαγιονέζας είναι περίπου 0,94 αν δεν περιέχει αέριο. Με αέριο, το ειδικό βάρος διαμορφώνεται από 0,88 - 0,90 αμέσως μετά τη συσκευασία.</a:t>
            </a:r>
          </a:p>
        </p:txBody>
      </p:sp>
      <p:sp>
        <p:nvSpPr>
          <p:cNvPr id="2253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1AA3A9-1D1B-4738-A89F-56A5D702519B}" type="slidenum">
              <a:rPr lang="el-GR" altLang="el-GR"/>
              <a:pPr eaLnBrk="1" hangingPunct="1"/>
              <a:t>21</a:t>
            </a:fld>
            <a:endParaRPr lang="el-GR" altLang="el-GR" dirty="0"/>
          </a:p>
        </p:txBody>
      </p:sp>
    </p:spTree>
    <p:extLst>
      <p:ext uri="{BB962C8B-B14F-4D97-AF65-F5344CB8AC3E}">
        <p14:creationId xmlns:p14="http://schemas.microsoft.com/office/powerpoint/2010/main" val="233856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Βιομηχανική </a:t>
            </a:r>
            <a:r>
              <a:rPr lang="el-GR" dirty="0" smtClean="0">
                <a:solidFill>
                  <a:prstClr val="white"/>
                </a:solidFill>
              </a:rPr>
              <a:t>παρασκευή </a:t>
            </a:r>
            <a:r>
              <a:rPr lang="el-GR" sz="3000" b="0" dirty="0" smtClean="0">
                <a:solidFill>
                  <a:prstClr val="white"/>
                </a:solidFill>
              </a:rPr>
              <a:t>7/9</a:t>
            </a:r>
            <a:r>
              <a:rPr lang="el-GR" dirty="0" smtClean="0">
                <a:solidFill>
                  <a:prstClr val="white"/>
                </a:solidFill>
              </a:rPr>
              <a:t> </a:t>
            </a:r>
            <a:endParaRPr lang="el-GR" dirty="0"/>
          </a:p>
        </p:txBody>
      </p:sp>
      <p:sp>
        <p:nvSpPr>
          <p:cNvPr id="23555" name="Rectangle 3"/>
          <p:cNvSpPr>
            <a:spLocks noGrp="1" noChangeArrowheads="1"/>
          </p:cNvSpPr>
          <p:nvPr>
            <p:ph idx="1"/>
          </p:nvPr>
        </p:nvSpPr>
        <p:spPr/>
        <p:txBody>
          <a:bodyPr/>
          <a:lstStyle/>
          <a:p>
            <a:pPr eaLnBrk="1" hangingPunct="1"/>
            <a:r>
              <a:rPr lang="el-GR" altLang="el-GR" dirty="0" smtClean="0"/>
              <a:t>Πάντως κατά τη διάρκεια της αποθήκευσης και ιδιαίτερα της μεταφοράς επέρχεται σημαντική ελάττωση της ποσότητας του περιεχομένου αερίου.</a:t>
            </a:r>
          </a:p>
          <a:p>
            <a:pPr eaLnBrk="1" hangingPunct="1"/>
            <a:r>
              <a:rPr lang="el-GR" altLang="el-GR" dirty="0" smtClean="0"/>
              <a:t>Η σημαντική ιδιότητα της συνεκτικότητας της μαγιονέζας ελέγχεται με ειδικά όργανα που είναι τύποι ιξωδομέτρων ή στηρίζονται στην πτώση μιας προτύπου ράβδου επάνω στο δείγμα κάτω από ορισμένες συνθήκες οπότε μετράται το βάθος εισόδου, που είναι βέβαια αντιστρόφως ανάλογο της συνεκτικότητας.</a:t>
            </a:r>
          </a:p>
        </p:txBody>
      </p:sp>
      <p:sp>
        <p:nvSpPr>
          <p:cNvPr id="2355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D5599C-2432-43AD-B3BC-3A3E52CE967E}" type="slidenum">
              <a:rPr lang="el-GR" altLang="el-GR"/>
              <a:pPr eaLnBrk="1" hangingPunct="1"/>
              <a:t>22</a:t>
            </a:fld>
            <a:endParaRPr lang="el-GR" altLang="el-GR" dirty="0"/>
          </a:p>
        </p:txBody>
      </p:sp>
    </p:spTree>
    <p:extLst>
      <p:ext uri="{BB962C8B-B14F-4D97-AF65-F5344CB8AC3E}">
        <p14:creationId xmlns:p14="http://schemas.microsoft.com/office/powerpoint/2010/main" val="3067535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Βιομηχανική </a:t>
            </a:r>
            <a:r>
              <a:rPr lang="el-GR" dirty="0" smtClean="0">
                <a:solidFill>
                  <a:prstClr val="white"/>
                </a:solidFill>
              </a:rPr>
              <a:t>παρασκευή </a:t>
            </a:r>
            <a:r>
              <a:rPr lang="el-GR" sz="3000" b="0" dirty="0" smtClean="0">
                <a:solidFill>
                  <a:prstClr val="white"/>
                </a:solidFill>
              </a:rPr>
              <a:t>8/9</a:t>
            </a:r>
            <a:r>
              <a:rPr lang="el-GR" dirty="0" smtClean="0">
                <a:solidFill>
                  <a:prstClr val="white"/>
                </a:solidFill>
              </a:rPr>
              <a:t> </a:t>
            </a:r>
            <a:endParaRPr lang="el-GR" dirty="0"/>
          </a:p>
        </p:txBody>
      </p:sp>
      <p:sp>
        <p:nvSpPr>
          <p:cNvPr id="24579" name="Rectangle 3"/>
          <p:cNvSpPr>
            <a:spLocks noGrp="1" noChangeArrowheads="1"/>
          </p:cNvSpPr>
          <p:nvPr>
            <p:ph idx="1"/>
          </p:nvPr>
        </p:nvSpPr>
        <p:spPr/>
        <p:txBody>
          <a:bodyPr/>
          <a:lstStyle/>
          <a:p>
            <a:pPr eaLnBrk="1" hangingPunct="1"/>
            <a:r>
              <a:rPr lang="el-GR" altLang="el-GR" dirty="0" smtClean="0"/>
              <a:t>Η ικανότητα του γαλακτώματος της μαγιονέζας να ανθίσταται στους μηχανικούς κραδασμούς μπορεί να εκτιμηθεί με την ανακίνηση του δείγματος που εξετάζεται για αρκετό χρόνο από ένα εργαστηριακό δονητή.</a:t>
            </a:r>
          </a:p>
          <a:p>
            <a:pPr eaLnBrk="1" hangingPunct="1"/>
            <a:r>
              <a:rPr lang="el-GR" altLang="el-GR" dirty="0" smtClean="0"/>
              <a:t>Για την παρασκευή της μαγιονέζας πρέπει να χρησιμοποιούνται απομαργαρινωμένα λάδια άριστης ποιότητας. </a:t>
            </a:r>
          </a:p>
        </p:txBody>
      </p:sp>
      <p:sp>
        <p:nvSpPr>
          <p:cNvPr id="2457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CE69E-1942-4DF1-941D-D4F66A3C9603}" type="slidenum">
              <a:rPr lang="el-GR" altLang="el-GR"/>
              <a:pPr eaLnBrk="1" hangingPunct="1"/>
              <a:t>23</a:t>
            </a:fld>
            <a:endParaRPr lang="el-GR" altLang="el-GR" dirty="0"/>
          </a:p>
        </p:txBody>
      </p:sp>
    </p:spTree>
    <p:extLst>
      <p:ext uri="{BB962C8B-B14F-4D97-AF65-F5344CB8AC3E}">
        <p14:creationId xmlns:p14="http://schemas.microsoft.com/office/powerpoint/2010/main" val="65749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solidFill>
                  <a:prstClr val="white"/>
                </a:solidFill>
              </a:rPr>
              <a:t>Βιομηχανική </a:t>
            </a:r>
            <a:r>
              <a:rPr lang="el-GR" smtClean="0">
                <a:solidFill>
                  <a:prstClr val="white"/>
                </a:solidFill>
              </a:rPr>
              <a:t>παρασκευή </a:t>
            </a:r>
            <a:r>
              <a:rPr lang="el-GR" sz="3000" b="0" dirty="0" smtClean="0">
                <a:solidFill>
                  <a:prstClr val="white"/>
                </a:solidFill>
              </a:rPr>
              <a:t>9/9</a:t>
            </a:r>
            <a:r>
              <a:rPr lang="el-GR" dirty="0" smtClean="0">
                <a:solidFill>
                  <a:prstClr val="white"/>
                </a:solidFill>
              </a:rPr>
              <a:t> </a:t>
            </a:r>
            <a:endParaRPr lang="el-GR" dirty="0"/>
          </a:p>
        </p:txBody>
      </p:sp>
      <p:sp>
        <p:nvSpPr>
          <p:cNvPr id="25603" name="Rectangle 3"/>
          <p:cNvSpPr>
            <a:spLocks noGrp="1" noChangeArrowheads="1"/>
          </p:cNvSpPr>
          <p:nvPr>
            <p:ph idx="1"/>
          </p:nvPr>
        </p:nvSpPr>
        <p:spPr/>
        <p:txBody>
          <a:bodyPr/>
          <a:lstStyle/>
          <a:p>
            <a:pPr eaLnBrk="1" hangingPunct="1"/>
            <a:r>
              <a:rPr lang="el-GR" altLang="el-GR" dirty="0" smtClean="0"/>
              <a:t>Το ξύδι και τα άλλα αρτύματα που χρησιμοποιούνται στη μαγιονέζα δεν μπορούν να καλύψουν τα οργανοληπτικά ελαττώματα των ατελώς αποσμημένων ή μερικώς οξειδωμένων λαδιών, αντίθετα μάλιστα τα τονίζουν ακόμη περισσότερο.</a:t>
            </a:r>
          </a:p>
          <a:p>
            <a:pPr eaLnBrk="1" hangingPunct="1"/>
            <a:endParaRPr lang="el-GR" altLang="el-GR" dirty="0" smtClean="0"/>
          </a:p>
        </p:txBody>
      </p:sp>
      <p:sp>
        <p:nvSpPr>
          <p:cNvPr id="2560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08D33F-FC7D-49C1-9D1B-45194E027185}" type="slidenum">
              <a:rPr lang="el-GR" altLang="el-GR"/>
              <a:pPr eaLnBrk="1" hangingPunct="1"/>
              <a:t>24</a:t>
            </a:fld>
            <a:endParaRPr lang="el-GR" altLang="el-GR" dirty="0"/>
          </a:p>
        </p:txBody>
      </p:sp>
    </p:spTree>
    <p:extLst>
      <p:ext uri="{BB962C8B-B14F-4D97-AF65-F5344CB8AC3E}">
        <p14:creationId xmlns:p14="http://schemas.microsoft.com/office/powerpoint/2010/main" val="3071599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«Τεχνολογία και ποιότητα Λιπών-Ελαιών (Θ). Ενότητα </a:t>
            </a:r>
            <a:r>
              <a:rPr lang="el-GR" sz="2000" dirty="0" smtClean="0">
                <a:solidFill>
                  <a:prstClr val="black"/>
                </a:solidFill>
              </a:rPr>
              <a:t>6</a:t>
            </a:r>
            <a:r>
              <a:rPr lang="en-US" sz="2000" dirty="0" smtClean="0">
                <a:solidFill>
                  <a:prstClr val="black"/>
                </a:solidFill>
              </a:rPr>
              <a:t>:</a:t>
            </a:r>
            <a:r>
              <a:rPr lang="el-GR" sz="2000" dirty="0">
                <a:solidFill>
                  <a:prstClr val="black"/>
                </a:solidFill>
              </a:rPr>
              <a:t> Μαγιονέζα». 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2/14 </a:t>
            </a:r>
            <a:endParaRPr lang="el-GR" dirty="0"/>
          </a:p>
        </p:txBody>
      </p:sp>
      <p:sp>
        <p:nvSpPr>
          <p:cNvPr id="3075" name="Rectangle 3"/>
          <p:cNvSpPr>
            <a:spLocks noGrp="1" noChangeArrowheads="1"/>
          </p:cNvSpPr>
          <p:nvPr>
            <p:ph idx="1"/>
          </p:nvPr>
        </p:nvSpPr>
        <p:spPr/>
        <p:txBody>
          <a:bodyPr>
            <a:normAutofit/>
          </a:bodyPr>
          <a:lstStyle/>
          <a:p>
            <a:pPr eaLnBrk="1" hangingPunct="1"/>
            <a:r>
              <a:rPr lang="el-GR" altLang="el-GR" dirty="0" smtClean="0"/>
              <a:t>Το χρώμα της μαγιονέζας είναι αυτό που προκύπτει από τις πρώτες ύλες που έχουν χρησιμοποιηθεί και την κατεργασία τους.</a:t>
            </a:r>
          </a:p>
          <a:p>
            <a:pPr eaLnBrk="1" hangingPunct="1"/>
            <a:r>
              <a:rPr lang="el-GR" altLang="el-GR" dirty="0" smtClean="0"/>
              <a:t>Απαγορεύεται η τεχνητή χρώση με οποιαδήποτε χρωστική, έστω και αβλαβή.</a:t>
            </a:r>
          </a:p>
          <a:p>
            <a:pPr eaLnBrk="1" hangingPunct="1"/>
            <a:r>
              <a:rPr lang="el-GR" altLang="el-GR" dirty="0" smtClean="0"/>
              <a:t>Σε περίπτωση που η μαγιονέζα περιέχει μουστάρδα, αυτή δεν επιτρέπεται να είναι τεχνητά χρωματισμένη.</a:t>
            </a:r>
          </a:p>
          <a:p>
            <a:pPr eaLnBrk="1" hangingPunct="1"/>
            <a:r>
              <a:rPr lang="el-GR" altLang="el-GR" dirty="0" smtClean="0"/>
              <a:t>Οι οργανοληπτικοί χαρακτήρες της μαγιονέζας πρέπει να είναι άμεμπτοι και να μην παρέχουν ενδείξεις χρησιμοποίησης μειονεκτικών πρώτων υλών ή ατελούς επεξεργασίας.</a:t>
            </a:r>
          </a:p>
        </p:txBody>
      </p:sp>
      <p:sp>
        <p:nvSpPr>
          <p:cNvPr id="307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DE771D-5DCF-46E3-BA6F-5D2B5B68EC84}" type="slidenum">
              <a:rPr lang="el-GR" altLang="el-GR"/>
              <a:pPr eaLnBrk="1" hangingPunct="1"/>
              <a:t>2</a:t>
            </a:fld>
            <a:endParaRPr lang="el-GR" altLang="el-GR" dirty="0"/>
          </a:p>
        </p:txBody>
      </p:sp>
    </p:spTree>
    <p:extLst>
      <p:ext uri="{BB962C8B-B14F-4D97-AF65-F5344CB8AC3E}">
        <p14:creationId xmlns:p14="http://schemas.microsoft.com/office/powerpoint/2010/main" val="3274257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3/14 </a:t>
            </a:r>
            <a:endParaRPr lang="el-GR" dirty="0"/>
          </a:p>
        </p:txBody>
      </p:sp>
      <p:sp>
        <p:nvSpPr>
          <p:cNvPr id="4099" name="Rectangle 3"/>
          <p:cNvSpPr>
            <a:spLocks noGrp="1" noChangeArrowheads="1"/>
          </p:cNvSpPr>
          <p:nvPr>
            <p:ph idx="1"/>
          </p:nvPr>
        </p:nvSpPr>
        <p:spPr/>
        <p:txBody>
          <a:bodyPr/>
          <a:lstStyle/>
          <a:p>
            <a:pPr eaLnBrk="1" hangingPunct="1"/>
            <a:r>
              <a:rPr lang="el-GR" altLang="el-GR" dirty="0" smtClean="0"/>
              <a:t>Απαγορεύεται η διάθεση στην κατανάλωση μαγιονέζας, που εμφανίζει λύση της ομοιογενούς σύστασής της, δηλαδή διαχωρισμό των συστατικών που χρησιμοποιήθηκαν για την παρασκευή της. </a:t>
            </a:r>
          </a:p>
          <a:p>
            <a:pPr eaLnBrk="1" hangingPunct="1"/>
            <a:r>
              <a:rPr lang="el-GR" altLang="el-GR" dirty="0" smtClean="0"/>
              <a:t>Επιτρέπεται για την παρασκευή της μαγιονέζας η χρησιμοποίηση ορισμένων γαλακτωματοποιητών, σταθεροποιητών, πυκνωτικών και πηκτικών μέσων σε ποσοστό που να μην ξεπερνά το 1 % στο έτοιμο προϊόν.</a:t>
            </a:r>
          </a:p>
        </p:txBody>
      </p:sp>
      <p:sp>
        <p:nvSpPr>
          <p:cNvPr id="409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C11D2B-58E7-4DFF-8D9E-EF45B393B2EB}" type="slidenum">
              <a:rPr lang="el-GR" altLang="el-GR"/>
              <a:pPr eaLnBrk="1" hangingPunct="1"/>
              <a:t>3</a:t>
            </a:fld>
            <a:endParaRPr lang="el-GR" altLang="el-GR" dirty="0"/>
          </a:p>
        </p:txBody>
      </p:sp>
    </p:spTree>
    <p:extLst>
      <p:ext uri="{BB962C8B-B14F-4D97-AF65-F5344CB8AC3E}">
        <p14:creationId xmlns:p14="http://schemas.microsoft.com/office/powerpoint/2010/main" val="343191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4/14 </a:t>
            </a:r>
            <a:endParaRPr lang="el-GR" dirty="0"/>
          </a:p>
        </p:txBody>
      </p:sp>
      <p:sp>
        <p:nvSpPr>
          <p:cNvPr id="5123" name="Rectangle 3"/>
          <p:cNvSpPr>
            <a:spLocks noGrp="1" noChangeArrowheads="1"/>
          </p:cNvSpPr>
          <p:nvPr>
            <p:ph idx="1"/>
          </p:nvPr>
        </p:nvSpPr>
        <p:spPr/>
        <p:txBody>
          <a:bodyPr>
            <a:normAutofit/>
          </a:bodyPr>
          <a:lstStyle/>
          <a:p>
            <a:pPr eaLnBrk="1" hangingPunct="1"/>
            <a:r>
              <a:rPr lang="el-GR" altLang="el-GR" dirty="0" smtClean="0"/>
              <a:t>Επιτρέπεται επίσης η χρήση ορισμένων συντηρητικών σε μέγιστο ποσοστό χρήσης 1 %, στο έτοιμο προϊόν, το καθένα μόνο του ή σε μίγμα μεταξύ τους. </a:t>
            </a:r>
          </a:p>
          <a:p>
            <a:pPr eaLnBrk="1" hangingPunct="1"/>
            <a:r>
              <a:rPr lang="el-GR" altLang="el-GR" dirty="0" smtClean="0"/>
              <a:t>Τέλος επιτρέπεται η χρησιμοποίηση ορισμένων αντιοξειδωτικών ουσιών σε μέγιστο ποσοστό χρήσης 1 %, στο έτοιμο προϊόν, το καθένα μόνο του ή σε μίγμα μεταξύ τους.</a:t>
            </a:r>
          </a:p>
          <a:p>
            <a:pPr eaLnBrk="1" hangingPunct="1"/>
            <a:r>
              <a:rPr lang="el-GR" altLang="el-GR" dirty="0" smtClean="0"/>
              <a:t>Εκτός από τις παραπάνω πρώτες και πρόσθετες ύλες, απαγορεύεται η χρησιμοποίηση κάθε άλλης ανόργανης ή οργανικής ουσίας, έστω και αβλαβούς, για την παρασκευή μαγιονέζας.</a:t>
            </a:r>
          </a:p>
        </p:txBody>
      </p:sp>
      <p:sp>
        <p:nvSpPr>
          <p:cNvPr id="512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AC7F62-5A85-4B3E-83E4-89342B7EB247}" type="slidenum">
              <a:rPr lang="el-GR" altLang="el-GR"/>
              <a:pPr eaLnBrk="1" hangingPunct="1"/>
              <a:t>4</a:t>
            </a:fld>
            <a:endParaRPr lang="el-GR" altLang="el-GR" dirty="0"/>
          </a:p>
        </p:txBody>
      </p:sp>
    </p:spTree>
    <p:extLst>
      <p:ext uri="{BB962C8B-B14F-4D97-AF65-F5344CB8AC3E}">
        <p14:creationId xmlns:p14="http://schemas.microsoft.com/office/powerpoint/2010/main" val="62039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5/14 </a:t>
            </a:r>
            <a:endParaRPr lang="el-GR" dirty="0"/>
          </a:p>
        </p:txBody>
      </p:sp>
      <p:sp>
        <p:nvSpPr>
          <p:cNvPr id="6147" name="Rectangle 3"/>
          <p:cNvSpPr>
            <a:spLocks noGrp="1" noChangeArrowheads="1"/>
          </p:cNvSpPr>
          <p:nvPr>
            <p:ph idx="1"/>
          </p:nvPr>
        </p:nvSpPr>
        <p:spPr/>
        <p:txBody>
          <a:bodyPr>
            <a:normAutofit/>
          </a:bodyPr>
          <a:lstStyle/>
          <a:p>
            <a:pPr eaLnBrk="1" hangingPunct="1"/>
            <a:r>
              <a:rPr lang="el-GR" altLang="el-GR" dirty="0" smtClean="0"/>
              <a:t>Η περιεκτικότητα της μαγιονέζας σε λάδι δεν πρέπει να είναι κατώτερη από 60%. </a:t>
            </a:r>
          </a:p>
          <a:p>
            <a:pPr eaLnBrk="1" hangingPunct="1"/>
            <a:r>
              <a:rPr lang="el-GR" altLang="el-GR" dirty="0" smtClean="0"/>
              <a:t>Το λάδι που χρησιμοποιείται για την παρασκευή μαγιονέζας πρέπει να είναι αυτούσιο και το είδος του να δηλώνεται σαφώς στον καταναλωτή. </a:t>
            </a:r>
          </a:p>
          <a:p>
            <a:pPr eaLnBrk="1" hangingPunct="1"/>
            <a:r>
              <a:rPr lang="el-GR" altLang="el-GR" dirty="0" smtClean="0"/>
              <a:t>Σε περίπτωση που το λάδι δεν δηλώνεται θεωρείται ότι έχει παρασκευασθεί από ελαιόλαδο.</a:t>
            </a:r>
          </a:p>
          <a:p>
            <a:pPr eaLnBrk="1" hangingPunct="1"/>
            <a:r>
              <a:rPr lang="el-GR" altLang="el-GR" dirty="0" smtClean="0"/>
              <a:t>Η διάθεση στην κατανάλωση αναπληρώματος μαγιονέζας επιτρέπεται μόνο μετά από έγκριση του ΑΧΣ. Στη συσκευασία θα δηλώνεται ότι πρόκειται για αναπλήρωμα. </a:t>
            </a:r>
          </a:p>
        </p:txBody>
      </p:sp>
      <p:sp>
        <p:nvSpPr>
          <p:cNvPr id="614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3AE30C-1913-4425-8022-C8713B4C4D2D}" type="slidenum">
              <a:rPr lang="el-GR" altLang="el-GR"/>
              <a:pPr eaLnBrk="1" hangingPunct="1"/>
              <a:t>5</a:t>
            </a:fld>
            <a:endParaRPr lang="el-GR" altLang="el-GR" dirty="0"/>
          </a:p>
        </p:txBody>
      </p:sp>
    </p:spTree>
    <p:extLst>
      <p:ext uri="{BB962C8B-B14F-4D97-AF65-F5344CB8AC3E}">
        <p14:creationId xmlns:p14="http://schemas.microsoft.com/office/powerpoint/2010/main" val="2471227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6/14 </a:t>
            </a:r>
            <a:endParaRPr lang="el-GR" dirty="0"/>
          </a:p>
        </p:txBody>
      </p:sp>
      <p:sp>
        <p:nvSpPr>
          <p:cNvPr id="7171" name="Rectangle 3"/>
          <p:cNvSpPr>
            <a:spLocks noGrp="1" noChangeArrowheads="1"/>
          </p:cNvSpPr>
          <p:nvPr>
            <p:ph idx="1"/>
          </p:nvPr>
        </p:nvSpPr>
        <p:spPr/>
        <p:txBody>
          <a:bodyPr/>
          <a:lstStyle/>
          <a:p>
            <a:pPr eaLnBrk="1" hangingPunct="1"/>
            <a:r>
              <a:rPr lang="el-GR" altLang="el-GR" dirty="0" smtClean="0"/>
              <a:t>Απαγορεύεται η πώληση της μαγιονέζας χύμα.</a:t>
            </a:r>
          </a:p>
          <a:p>
            <a:pPr eaLnBrk="1" hangingPunct="1"/>
            <a:r>
              <a:rPr lang="el-GR" altLang="el-GR" dirty="0" smtClean="0"/>
              <a:t>Η μαγιονέζα χαρακτηρίζεται ευαλλοίωτο τρόφιμο.</a:t>
            </a:r>
          </a:p>
          <a:p>
            <a:pPr eaLnBrk="1" hangingPunct="1"/>
            <a:r>
              <a:rPr lang="el-GR" altLang="el-GR" b="1" dirty="0" smtClean="0"/>
              <a:t>Σύσταση: </a:t>
            </a:r>
            <a:r>
              <a:rPr lang="el-GR" altLang="el-GR" dirty="0" smtClean="0"/>
              <a:t>Η μαγιονέζα είναι ένα γαλάκτωμα του τύπου λάδι σε νερό. Τα συστατικά της μαγιονέζας είναι σχεδόν πάντα βαμβακέλαιο ή σογιέλαιο ή αραβοσιτέλαιο ή απομαργαρινωμένο ελαιόλαδο, ξύδι, αυγά ή μόνο ο κρόκος, ζάχαρη, αλάτι, μουστάρδα και άσπρο πιπέρι.  </a:t>
            </a:r>
          </a:p>
        </p:txBody>
      </p:sp>
      <p:sp>
        <p:nvSpPr>
          <p:cNvPr id="717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85E7C3-D23A-427F-A921-82ADAEB4232F}" type="slidenum">
              <a:rPr lang="el-GR" altLang="el-GR"/>
              <a:pPr eaLnBrk="1" hangingPunct="1"/>
              <a:t>6</a:t>
            </a:fld>
            <a:endParaRPr lang="el-GR" altLang="el-GR" dirty="0"/>
          </a:p>
        </p:txBody>
      </p:sp>
    </p:spTree>
    <p:extLst>
      <p:ext uri="{BB962C8B-B14F-4D97-AF65-F5344CB8AC3E}">
        <p14:creationId xmlns:p14="http://schemas.microsoft.com/office/powerpoint/2010/main" val="3811086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7/14 </a:t>
            </a:r>
            <a:endParaRPr lang="el-GR" dirty="0"/>
          </a:p>
        </p:txBody>
      </p:sp>
      <p:sp>
        <p:nvSpPr>
          <p:cNvPr id="8195" name="Rectangle 3"/>
          <p:cNvSpPr>
            <a:spLocks noGrp="1" noChangeArrowheads="1"/>
          </p:cNvSpPr>
          <p:nvPr>
            <p:ph idx="1"/>
          </p:nvPr>
        </p:nvSpPr>
        <p:spPr/>
        <p:txBody>
          <a:bodyPr/>
          <a:lstStyle/>
          <a:p>
            <a:pPr eaLnBrk="1" hangingPunct="1"/>
            <a:r>
              <a:rPr lang="el-GR" altLang="el-GR" dirty="0" smtClean="0"/>
              <a:t>Αν και η μαγιονέζα σύμφωνα με τον ΚΤΠ μπορεί να περιέχει 60% λάδι, η συνήθης περιεκτικότητά της είναι μεταξύ του 70 και 80%. </a:t>
            </a:r>
          </a:p>
          <a:p>
            <a:pPr eaLnBrk="1" hangingPunct="1"/>
            <a:r>
              <a:rPr lang="el-GR" altLang="el-GR" dirty="0" smtClean="0"/>
              <a:t>Η συνεκτικότητα του γαλακτώματος εξαρτάται σε κάποιο ποσοστό και από την αναλογία όγκων της ελαιώδους προς την υδατική φάση και η πείρα έχει δείξει πως δύσκολα μπορεί να παρασκευασθεί μια συνεκτική, μαγιονέζα αν η περιεκτικότητά της σε λάδι είναι μικρότερη από 70%. </a:t>
            </a:r>
          </a:p>
        </p:txBody>
      </p:sp>
      <p:sp>
        <p:nvSpPr>
          <p:cNvPr id="819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0A0186-AD2F-4091-BA46-3301017BB8D4}" type="slidenum">
              <a:rPr lang="el-GR" altLang="el-GR"/>
              <a:pPr eaLnBrk="1" hangingPunct="1"/>
              <a:t>7</a:t>
            </a:fld>
            <a:endParaRPr lang="el-GR" altLang="el-GR" dirty="0"/>
          </a:p>
        </p:txBody>
      </p:sp>
    </p:spTree>
    <p:extLst>
      <p:ext uri="{BB962C8B-B14F-4D97-AF65-F5344CB8AC3E}">
        <p14:creationId xmlns:p14="http://schemas.microsoft.com/office/powerpoint/2010/main" val="315711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Μαγιονέζα </a:t>
            </a:r>
            <a:r>
              <a:rPr lang="el-GR" altLang="el-GR" sz="3000" b="0" dirty="0" smtClean="0">
                <a:solidFill>
                  <a:prstClr val="white"/>
                </a:solidFill>
              </a:rPr>
              <a:t>8/14 </a:t>
            </a:r>
            <a:endParaRPr lang="el-GR" dirty="0"/>
          </a:p>
        </p:txBody>
      </p:sp>
      <p:sp>
        <p:nvSpPr>
          <p:cNvPr id="9219" name="Rectangle 3"/>
          <p:cNvSpPr>
            <a:spLocks noGrp="1" noChangeArrowheads="1"/>
          </p:cNvSpPr>
          <p:nvPr>
            <p:ph idx="1"/>
          </p:nvPr>
        </p:nvSpPr>
        <p:spPr/>
        <p:txBody>
          <a:bodyPr/>
          <a:lstStyle/>
          <a:p>
            <a:pPr eaLnBrk="1" hangingPunct="1"/>
            <a:r>
              <a:rPr lang="el-GR" altLang="el-GR" dirty="0" smtClean="0"/>
              <a:t>Επιπλέον η χρησιμοποίηση μικρής αναλογίας λαδιού καθιστά αναγκαία τη χρήση σχετικά μεγαλύτερης αναλογίας κρόκων αυγού, που είναι αρκετά ακριβότεροι από το λάδι.</a:t>
            </a:r>
          </a:p>
          <a:p>
            <a:pPr eaLnBrk="1" hangingPunct="1"/>
            <a:r>
              <a:rPr lang="el-GR" altLang="el-GR" dirty="0" smtClean="0"/>
              <a:t>Το χρώμα της μαγιονέζας είναι ανοικτό υποκίτρινο και οφείλεται κύρια στους κρόκους του αυγού, ελάχιστα δε στο χρησιμοποιούμενο λάδι.</a:t>
            </a:r>
          </a:p>
          <a:p>
            <a:pPr eaLnBrk="1" hangingPunct="1"/>
            <a:endParaRPr lang="el-GR" altLang="el-GR" dirty="0" smtClean="0"/>
          </a:p>
        </p:txBody>
      </p:sp>
      <p:sp>
        <p:nvSpPr>
          <p:cNvPr id="921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2C9AA4-6245-4B51-B58D-66C49C5D3C84}" type="slidenum">
              <a:rPr lang="el-GR" altLang="el-GR"/>
              <a:pPr eaLnBrk="1" hangingPunct="1"/>
              <a:t>8</a:t>
            </a:fld>
            <a:endParaRPr lang="el-GR" altLang="el-GR" dirty="0"/>
          </a:p>
        </p:txBody>
      </p:sp>
    </p:spTree>
    <p:extLst>
      <p:ext uri="{BB962C8B-B14F-4D97-AF65-F5344CB8AC3E}">
        <p14:creationId xmlns:p14="http://schemas.microsoft.com/office/powerpoint/2010/main" val="29014619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57</TotalTime>
  <Words>2049</Words>
  <Application>Microsoft Office PowerPoint</Application>
  <PresentationFormat>Προβολή στην οθόνη (4:3)</PresentationFormat>
  <Paragraphs>193</Paragraphs>
  <Slides>32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32</vt:i4>
      </vt:variant>
    </vt:vector>
  </HeadingPairs>
  <TitlesOfParts>
    <vt:vector size="34" baseType="lpstr">
      <vt:lpstr>template</vt:lpstr>
      <vt:lpstr>OC_template_updated</vt:lpstr>
      <vt:lpstr>Τεχνολογία και ποιότητα Λιπών-Ελαιών (Θ)</vt:lpstr>
      <vt:lpstr>Μαγιονέζα 1/14 </vt:lpstr>
      <vt:lpstr>Μαγιονέζα 2/14 </vt:lpstr>
      <vt:lpstr>Μαγιονέζα 3/14 </vt:lpstr>
      <vt:lpstr>Μαγιονέζα 4/14 </vt:lpstr>
      <vt:lpstr>Μαγιονέζα 5/14 </vt:lpstr>
      <vt:lpstr>Μαγιονέζα 6/14 </vt:lpstr>
      <vt:lpstr>Μαγιονέζα 7/14 </vt:lpstr>
      <vt:lpstr>Μαγιονέζα 8/14 </vt:lpstr>
      <vt:lpstr>Μαγιονέζα 9/14 </vt:lpstr>
      <vt:lpstr>Μαγιονέζα 10/14 </vt:lpstr>
      <vt:lpstr>Μαγιονέζα 11/14 </vt:lpstr>
      <vt:lpstr>Μαγιονέζα 12/14 </vt:lpstr>
      <vt:lpstr>Μαγιονέζα 13/14 </vt:lpstr>
      <vt:lpstr>Μαγιονέζα 14/14 </vt:lpstr>
      <vt:lpstr>Βιομηχανική παρασκευή 1/9 </vt:lpstr>
      <vt:lpstr>Βιομηχανική παρασκευή 2/9 </vt:lpstr>
      <vt:lpstr>Βιομηχανική παρασκευή 3/9 </vt:lpstr>
      <vt:lpstr>Βιομηχανική παρασκευή 4/9 </vt:lpstr>
      <vt:lpstr>Βιομηχανική παρασκευή 5/9 </vt:lpstr>
      <vt:lpstr>Υπερηχητικός δονητής Sonolator </vt:lpstr>
      <vt:lpstr>Βιομηχανική παρασκευή 6/9 </vt:lpstr>
      <vt:lpstr>Βιομηχανική παρασκευή 7/9 </vt:lpstr>
      <vt:lpstr>Βιομηχανική παρασκευή 8/9 </vt:lpstr>
      <vt:lpstr>Βιομηχανική παρασκευή 9/9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ποιότητα Λιπών-Ελαιών (Θ)</dc:title>
  <dc:creator>opencourses@teiath.gr</dc:creator>
  <cp:lastModifiedBy>natasakar new</cp:lastModifiedBy>
  <cp:revision>8</cp:revision>
  <dcterms:created xsi:type="dcterms:W3CDTF">2015-03-31T08:45:41Z</dcterms:created>
  <dcterms:modified xsi:type="dcterms:W3CDTF">2015-05-06T12:10:49Z</dcterms:modified>
</cp:coreProperties>
</file>