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257" r:id="rId23"/>
    <p:sldId id="262" r:id="rId24"/>
    <p:sldId id="264" r:id="rId25"/>
    <p:sldId id="265" r:id="rId26"/>
    <p:sldId id="313" r:id="rId27"/>
    <p:sldId id="266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70" d="100"/>
          <a:sy n="70" d="100"/>
        </p:scale>
        <p:origin x="-374" y="-8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10EBA8-4EC9-4031-A125-52C5BC7047C2}" type="slidenum">
              <a:rPr lang="el-GR" altLang="el-GR" smtClean="0"/>
              <a:pPr eaLnBrk="1" hangingPunct="1"/>
              <a:t>9</a:t>
            </a:fld>
            <a:endParaRPr lang="el-GR" altLang="el-G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888763-5D8F-435B-9C26-76C59099C02F}" type="slidenum">
              <a:rPr lang="el-GR" altLang="el-GR" smtClean="0"/>
              <a:pPr eaLnBrk="1" hangingPunct="1"/>
              <a:t>10</a:t>
            </a:fld>
            <a:endParaRPr lang="el-GR" altLang="el-G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FDAF26-8748-4753-8E1A-ACA29BC165B0}" type="slidenum">
              <a:rPr lang="el-GR" altLang="el-GR" smtClean="0"/>
              <a:pPr eaLnBrk="1" hangingPunct="1"/>
              <a:t>11</a:t>
            </a:fld>
            <a:endParaRPr lang="el-GR" altLang="el-G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47C4A6-FAA6-4440-A0EA-57704A70167F}" type="slidenum">
              <a:rPr lang="el-GR" altLang="el-GR" smtClean="0"/>
              <a:pPr eaLnBrk="1" hangingPunct="1"/>
              <a:t>12</a:t>
            </a:fld>
            <a:endParaRPr lang="el-GR" alt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6B776F-3184-4D50-9C74-00B4739985FE}" type="slidenum">
              <a:rPr lang="el-GR" altLang="el-GR" smtClean="0"/>
              <a:pPr eaLnBrk="1" hangingPunct="1"/>
              <a:t>13</a:t>
            </a:fld>
            <a:endParaRPr lang="el-GR" altLang="el-G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C28787-FCFD-431C-BE04-029CAF95A99A}" type="slidenum">
              <a:rPr lang="el-GR" altLang="el-GR" smtClean="0"/>
              <a:pPr eaLnBrk="1" hangingPunct="1"/>
              <a:t>14</a:t>
            </a:fld>
            <a:endParaRPr lang="el-GR" altLang="el-G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263A5A-D62D-4BD8-BB14-E589DAA87808}" type="slidenum">
              <a:rPr lang="el-GR" altLang="el-GR" smtClean="0"/>
              <a:pPr eaLnBrk="1" hangingPunct="1"/>
              <a:t>15</a:t>
            </a:fld>
            <a:endParaRPr lang="el-GR" altLang="el-G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BEB243-44D2-4F4C-916C-9463E66E7AB3}" type="slidenum">
              <a:rPr lang="el-GR" altLang="el-GR" smtClean="0"/>
              <a:pPr eaLnBrk="1" hangingPunct="1"/>
              <a:t>16</a:t>
            </a:fld>
            <a:endParaRPr lang="el-GR" altLang="el-G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E504E9-6C7C-4965-9F55-047EB2E18EFA}" type="slidenum">
              <a:rPr lang="el-GR" altLang="el-GR" smtClean="0"/>
              <a:pPr eaLnBrk="1" hangingPunct="1"/>
              <a:t>17</a:t>
            </a:fld>
            <a:endParaRPr lang="el-GR" altLang="el-G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C677E8-54AC-4CFE-AFCA-8D36BABBED8B}" type="slidenum">
              <a:rPr lang="el-GR" altLang="el-GR" smtClean="0"/>
              <a:pPr eaLnBrk="1" hangingPunct="1"/>
              <a:t>18</a:t>
            </a:fld>
            <a:endParaRPr lang="el-GR" altLang="el-G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C013BA-58A6-49FB-B19D-F5EB7E80FD72}" type="slidenum">
              <a:rPr lang="el-GR" altLang="el-GR" smtClean="0"/>
              <a:pPr eaLnBrk="1" hangingPunct="1"/>
              <a:t>1</a:t>
            </a:fld>
            <a:endParaRPr lang="el-GR" altLang="el-G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B5A57A-C0E7-41AB-BF52-6A48CCB2F07D}" type="slidenum">
              <a:rPr lang="el-GR" altLang="el-GR" smtClean="0"/>
              <a:pPr eaLnBrk="1" hangingPunct="1"/>
              <a:t>19</a:t>
            </a:fld>
            <a:endParaRPr lang="el-GR" altLang="el-G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B18706-5297-4C99-8BBE-CAED9D773DDB}" type="slidenum">
              <a:rPr lang="el-GR" altLang="el-GR" smtClean="0"/>
              <a:pPr eaLnBrk="1" hangingPunct="1"/>
              <a:t>20</a:t>
            </a:fld>
            <a:endParaRPr lang="el-GR" altLang="el-G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F6FC1D-D679-4D9C-8DC2-419FE6F954AC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64103B-AD2F-4AA6-8CC4-9C6681C7BA18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D365DF-AF49-4C5A-90AE-0499DE019F30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22D731-0289-4CE1-99D5-58CD7D430B1B}" type="slidenum">
              <a:rPr lang="el-GR" altLang="el-GR" smtClean="0"/>
              <a:pPr eaLnBrk="1" hangingPunct="1"/>
              <a:t>5</a:t>
            </a:fld>
            <a:endParaRPr lang="el-GR" altLang="el-G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A5C82E-4CCB-4DD9-AEED-F77F28B96C9C}" type="slidenum">
              <a:rPr lang="el-GR" altLang="el-GR" smtClean="0"/>
              <a:pPr eaLnBrk="1" hangingPunct="1"/>
              <a:t>6</a:t>
            </a:fld>
            <a:endParaRPr lang="el-GR" altLang="el-G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1FE35A-32C0-4D0F-B0D8-024D4833BB50}" type="slidenum">
              <a:rPr lang="el-GR" altLang="el-GR" smtClean="0"/>
              <a:pPr eaLnBrk="1" hangingPunct="1"/>
              <a:t>7</a:t>
            </a:fld>
            <a:endParaRPr lang="el-GR" altLang="el-G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F00962-95A0-476D-8856-F928620753C2}" type="slidenum">
              <a:rPr lang="el-GR" altLang="el-GR" smtClean="0"/>
              <a:pPr eaLnBrk="1" hangingPunct="1"/>
              <a:t>8</a:t>
            </a:fld>
            <a:endParaRPr lang="el-GR" altLang="el-G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3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service/terms/#usage" TargetMode="External"/><Relationship Id="rId5" Type="http://schemas.openxmlformats.org/officeDocument/2006/relationships/hyperlink" Target="https://pixabay.com/en/users/OpenClipartVectors-30363/" TargetMode="External"/><Relationship Id="rId4" Type="http://schemas.openxmlformats.org/officeDocument/2006/relationships/hyperlink" Target="https://pixabay.com/en/photos/interne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Iryna%20Harpy" TargetMode="External"/><Relationship Id="rId4" Type="http://schemas.openxmlformats.org/officeDocument/2006/relationships/hyperlink" Target="https://en.wikipedia.org/wiki/Bibliophilia#/media/File:Carl_Spitzweg_02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hotos/interac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pixabay.com/service/terms/#usage" TargetMode="External"/><Relationship Id="rId4" Type="http://schemas.openxmlformats.org/officeDocument/2006/relationships/hyperlink" Target="https://pixabay.com/en/users/geralt-9301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Πληροφοριακή παιδεία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Πρόλογος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Στέλλα </a:t>
            </a:r>
            <a:r>
              <a:rPr lang="el-GR" sz="2400" dirty="0" err="1" smtClean="0"/>
              <a:t>Κορομπίλη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Βιβλιοθηκονομίας και Συστημάτων Πληροφόρησης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Πρόλογος</a:t>
            </a:r>
            <a:endParaRPr lang="el-GR" sz="3700" dirty="0" smtClean="0">
              <a:solidFill>
                <a:srgbClr val="996633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n-US" altLang="el-GR" sz="2600" b="1" dirty="0" smtClean="0"/>
              <a:t>Saracevic</a:t>
            </a:r>
            <a:r>
              <a:rPr lang="el-GR" altLang="el-GR" sz="2600" b="1" dirty="0" smtClean="0"/>
              <a:t> (1999)  </a:t>
            </a:r>
          </a:p>
          <a:p>
            <a:pPr marL="609600" indent="-609600" eaLnBrk="1" hangingPunct="1">
              <a:buFontTx/>
              <a:buNone/>
            </a:pPr>
            <a:endParaRPr lang="el-GR" altLang="el-GR" sz="2600" dirty="0" smtClean="0"/>
          </a:p>
          <a:p>
            <a:pPr marL="609600" indent="-609600" eaLnBrk="1" hangingPunct="1"/>
            <a:r>
              <a:rPr lang="el-GR" altLang="el-GR" sz="2600" dirty="0" smtClean="0"/>
              <a:t>Η Επιστήμη της Πληροφόρησης έχει αντικείμενο ενασχόλησης, την πληροφορία, που αφορά και πολλούς άλλους επιστημονικούς τομείς. </a:t>
            </a:r>
          </a:p>
          <a:p>
            <a:pPr marL="609600" indent="-609600" eaLnBrk="1" hangingPunct="1">
              <a:buFontTx/>
              <a:buNone/>
            </a:pPr>
            <a:endParaRPr lang="el-GR" altLang="el-GR" sz="2600" dirty="0" smtClean="0"/>
          </a:p>
          <a:p>
            <a:pPr marL="609600" indent="-609600" eaLnBrk="1" hangingPunct="1"/>
            <a:r>
              <a:rPr lang="el-GR" altLang="el-GR" sz="2600" dirty="0" smtClean="0"/>
              <a:t>Η Επιστήμη της Πληροφόρησης είναι ένας τομέας επιστημονικής συστηματικής έρευνας και επαγγελματικής πρακτικής</a:t>
            </a:r>
          </a:p>
          <a:p>
            <a:pPr marL="609600" indent="-609600" eaLnBrk="1" hangingPunct="1">
              <a:buFontTx/>
              <a:buNone/>
            </a:pPr>
            <a:r>
              <a:rPr lang="el-GR" altLang="el-GR" sz="2600" dirty="0" smtClean="0"/>
              <a:t> </a:t>
            </a:r>
          </a:p>
          <a:p>
            <a:pPr marL="609600" indent="-609600" eaLnBrk="1" hangingPunct="1">
              <a:buFontTx/>
              <a:buNone/>
            </a:pPr>
            <a:endParaRPr lang="el-GR" altLang="el-GR" sz="2600" dirty="0" smtClean="0"/>
          </a:p>
          <a:p>
            <a:pPr marL="609600" indent="-609600" eaLnBrk="1" hangingPunct="1">
              <a:buFontTx/>
              <a:buNone/>
            </a:pPr>
            <a:endParaRPr lang="el-GR" altLang="el-GR" sz="26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614AE-72F6-4DEA-855B-40ABF02B903B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06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Πρόλογος</a:t>
            </a:r>
            <a:endParaRPr lang="el-GR" sz="3700" dirty="0" smtClean="0">
              <a:solidFill>
                <a:srgbClr val="996633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l-GR" altLang="el-GR" sz="2800" dirty="0" smtClean="0"/>
              <a:t>Επιστήμη της Πληροφόρησης είναι ένας τομέας παραγωγής γνώσης και ένας τομέας που χρησιμοποιεί τη γνώση που παράγεται από άλλους επιστημονικούς κλάδους:</a:t>
            </a:r>
          </a:p>
          <a:p>
            <a:pPr marL="609600" indent="-609600" eaLnBrk="1" hangingPunct="1"/>
            <a:r>
              <a:rPr lang="el-GR" altLang="el-GR" sz="2800" dirty="0" smtClean="0"/>
              <a:t>θεωρία της επικοινωνίας, </a:t>
            </a:r>
          </a:p>
          <a:p>
            <a:pPr marL="609600" indent="-609600" eaLnBrk="1" hangingPunct="1"/>
            <a:r>
              <a:rPr lang="el-GR" altLang="el-GR" sz="2800" dirty="0" smtClean="0"/>
              <a:t>Κυβερνητική, </a:t>
            </a:r>
          </a:p>
          <a:p>
            <a:pPr marL="609600" indent="-609600" eaLnBrk="1" hangingPunct="1"/>
            <a:r>
              <a:rPr lang="el-GR" altLang="el-GR" sz="2800" dirty="0" smtClean="0"/>
              <a:t>Θεωρία ελέγχου, </a:t>
            </a:r>
          </a:p>
          <a:p>
            <a:pPr marL="609600" indent="-609600" eaLnBrk="1" hangingPunct="1"/>
            <a:r>
              <a:rPr lang="el-GR" altLang="el-GR" sz="2800" dirty="0" smtClean="0"/>
              <a:t>Γνωστική θεωρία, </a:t>
            </a:r>
          </a:p>
          <a:p>
            <a:pPr marL="609600" indent="-609600" eaLnBrk="1" hangingPunct="1"/>
            <a:r>
              <a:rPr lang="el-GR" altLang="el-GR" sz="2800" dirty="0" smtClean="0"/>
              <a:t>Σημειολογία και </a:t>
            </a:r>
          </a:p>
          <a:p>
            <a:pPr marL="609600" indent="-609600" eaLnBrk="1" hangingPunct="1"/>
            <a:r>
              <a:rPr lang="el-GR" altLang="el-GR" sz="2800" dirty="0" smtClean="0"/>
              <a:t>Σημασιολογία </a:t>
            </a:r>
          </a:p>
          <a:p>
            <a:pPr marL="609600" indent="-609600" eaLnBrk="1" hangingPunct="1">
              <a:buFontTx/>
              <a:buNone/>
            </a:pPr>
            <a:endParaRPr lang="el-GR" altLang="el-GR" sz="2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E78E0-0F82-472B-9B4F-49E921575547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32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article-page-main-ehow-images-a05-s2-m4-information-technology-modern-day-business-800x800 - Αντίγραφ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124744"/>
            <a:ext cx="5173960" cy="51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9EB2C-CB0F-4D58-A43B-C74933E5A605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4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Πρόλογος</a:t>
            </a:r>
            <a:endParaRPr lang="el-GR" sz="3700" dirty="0" smtClean="0">
              <a:solidFill>
                <a:srgbClr val="996633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endParaRPr lang="el-GR" altLang="el-GR" sz="2400" dirty="0" smtClean="0">
              <a:solidFill>
                <a:srgbClr val="996633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l-GR" altLang="el-GR" sz="2400" dirty="0" smtClean="0">
              <a:solidFill>
                <a:srgbClr val="996633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l-GR" altLang="el-GR" sz="2800" dirty="0" smtClean="0"/>
              <a:t>Ενώ, όμως είναι γενικώς αποδεκτό ότι η λήψη αποφάσεων επηρεάζεται κύρια από την πληροφορία στην οποία έχουν πρόσβαση οι άνθρωποι και από το πώς κατανοούν και ερμηνεύουν την πληροφορία, η πληροφορία είναι η λιγότερη κατανοητή έννοια.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92C5A-02CC-489E-B589-678D1B8972DE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25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Πρόλογος</a:t>
            </a:r>
            <a:endParaRPr lang="el-GR" sz="3700" dirty="0" smtClean="0">
              <a:solidFill>
                <a:srgbClr val="996633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l-GR" sz="2600" b="1" dirty="0" err="1" smtClean="0"/>
              <a:t>Floridi</a:t>
            </a:r>
            <a:r>
              <a:rPr lang="el-GR" altLang="el-GR" sz="2600" dirty="0" smtClean="0"/>
              <a:t> (2004)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altLang="el-GR" sz="2600" dirty="0" smtClean="0"/>
              <a:t>ορίζει μία περιοχή έρευνας που την ονομάζει </a:t>
            </a:r>
            <a:r>
              <a:rPr lang="el-GR" altLang="el-GR" sz="2600" i="1" dirty="0" smtClean="0"/>
              <a:t>Φιλοσοφία και Πληροφορία, </a:t>
            </a:r>
            <a:r>
              <a:rPr lang="el-GR" altLang="el-GR" sz="2600" dirty="0" smtClean="0"/>
              <a:t>η  οποία αφορά </a:t>
            </a:r>
          </a:p>
          <a:p>
            <a:pPr marL="361950" indent="-36195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altLang="el-GR" sz="2600" dirty="0" smtClean="0"/>
              <a:t>α) την κριτική έρευνα της θεμελιώδους φύσης και των βασικών αρχών της πληροφορίας, περιλαμβάνοντας τις δυναμικές της  και τις χρήσεις της και </a:t>
            </a:r>
          </a:p>
          <a:p>
            <a:pPr marL="361950" indent="-36195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altLang="el-GR" sz="2600" dirty="0" smtClean="0"/>
              <a:t>β) την επεξεργασία και εφαρμογή της θεωρίας της πληροφορίας  και τις μεθοδολογίες των υπολογιστών και τις εφαρμογές τους σε φιλοσοφικά προβλήματα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196C0-0ADA-4A99-A00D-7EFDF212B65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618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Πρόλογος</a:t>
            </a:r>
            <a:endParaRPr lang="el-GR" sz="3700" dirty="0" smtClean="0">
              <a:solidFill>
                <a:srgbClr val="996633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Η </a:t>
            </a:r>
            <a:r>
              <a:rPr lang="el-GR" altLang="el-GR" sz="2800" dirty="0"/>
              <a:t>θεώρηση της πληροφορίας, η οποία περιλαμβάνει την πληροφορία   σαν αντικείμενο και την πληροφορία ως  διαδικασία ( </a:t>
            </a:r>
            <a:r>
              <a:rPr lang="en-GB" altLang="el-GR" sz="2800" dirty="0"/>
              <a:t>Buckland</a:t>
            </a:r>
            <a:r>
              <a:rPr lang="el-GR" altLang="el-GR" sz="2800" dirty="0"/>
              <a:t>, 1991), τοποθετεί την πληροφορία στην περιοχή της φιλοσοφίας και συνδέει την Επιστήμη της Πληροφόρησης με τις άλλες επιστήμες, οι οποίες παράγονται επίσης από τη φιλοσοφία.    </a:t>
            </a:r>
          </a:p>
          <a:p>
            <a:endParaRPr lang="el-GR" altLang="el-GR" sz="2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DEB3E-1CCC-4D19-AA68-C95C1E812FCC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848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Πρόλογος</a:t>
            </a:r>
            <a:endParaRPr lang="el-GR" sz="3700" dirty="0" smtClean="0">
              <a:solidFill>
                <a:srgbClr val="996633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l-GR" altLang="el-GR" sz="1800" dirty="0" smtClean="0">
              <a:solidFill>
                <a:srgbClr val="996633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l-GR" altLang="el-GR" sz="1800" dirty="0" smtClean="0">
              <a:solidFill>
                <a:srgbClr val="996633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l-GR" altLang="el-GR" sz="2400" dirty="0" smtClean="0">
              <a:solidFill>
                <a:srgbClr val="996633"/>
              </a:solidFill>
            </a:endParaRPr>
          </a:p>
          <a:p>
            <a:r>
              <a:rPr lang="el-GR" altLang="el-GR" sz="2800" dirty="0" smtClean="0"/>
              <a:t>Οι επαγγελματίες επιστήμονες της πληροφόρησης θα πρέπει να αναπτύξουν καινοτόμες ικανότητες για να ικανοποιούν τις καινούριες ανάγκες για ποιοτική πληροφόρηση.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l-GR" altLang="el-GR" sz="2400" dirty="0" smtClean="0">
              <a:solidFill>
                <a:srgbClr val="996633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F6073-F0F1-4DF3-A2EF-F365407FA38C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011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Πρόλογος</a:t>
            </a:r>
            <a:endParaRPr lang="el-GR" sz="3700" dirty="0" smtClean="0">
              <a:solidFill>
                <a:srgbClr val="996633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l-GR" altLang="el-GR" sz="2600" dirty="0" smtClean="0"/>
              <a:t> </a:t>
            </a:r>
          </a:p>
          <a:p>
            <a:pPr marL="609600" indent="-609600" eaLnBrk="1" hangingPunct="1">
              <a:buFontTx/>
              <a:buNone/>
            </a:pPr>
            <a:endParaRPr lang="el-GR" altLang="el-GR" sz="2600" dirty="0" smtClean="0"/>
          </a:p>
          <a:p>
            <a:pPr marL="609600" indent="-609600" eaLnBrk="1" hangingPunct="1">
              <a:buFontTx/>
              <a:buNone/>
            </a:pPr>
            <a:r>
              <a:rPr lang="en-US" altLang="el-GR" sz="2600" b="1" dirty="0" err="1" smtClean="0"/>
              <a:t>Feicheng</a:t>
            </a:r>
            <a:r>
              <a:rPr lang="el-GR" altLang="el-GR" sz="2600" dirty="0" smtClean="0"/>
              <a:t> (2000) </a:t>
            </a:r>
          </a:p>
          <a:p>
            <a:pPr marL="0" indent="0" eaLnBrk="1" hangingPunct="1">
              <a:buFontTx/>
              <a:buNone/>
            </a:pPr>
            <a:r>
              <a:rPr lang="el-GR" altLang="el-GR" sz="2600" dirty="0" smtClean="0"/>
              <a:t>θεωρεί ότι οι υποχρεώσεις των βιβλιοθηκονόμων και των επιστημόνων της πληροφόρησης είναι να  συμμετέχουν στη λήψη απόφασης των χρηστών και στη διαδικασία επιλογής και να παρέχουν εξειδικευμένες και καινοτόμες υπηρεσίες.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5EC8-3D39-40C0-9644-4E94F69710E6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36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Πρόλογος</a:t>
            </a:r>
            <a:endParaRPr lang="el-GR" sz="3700" dirty="0" smtClean="0">
              <a:solidFill>
                <a:srgbClr val="996633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l-GR" altLang="el-GR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Η ανάπτυξη νέων τεχνολογιών για αποθήκευση, επεξεργασία και επικοινωνία της πληροφορίας έχει επιβάλλει βασικές αλλαγές στην Επιστήμη της Βιβλιοθηκονομίας. Ωστόσο πολλοί παράγοντες μπορούν να επηρεάσουν αυτές τις αλλαγές, όπως η  κυβερνητική απόφαση, η οικονομική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 ευρωστία και το εκπαιδευτικό σύστημα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B7841-B44E-43DB-9B73-8EBF043F75A9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666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Πρόλογος</a:t>
            </a:r>
            <a:endParaRPr lang="el-GR" sz="3700" dirty="0" smtClean="0">
              <a:solidFill>
                <a:srgbClr val="996633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l-GR" altLang="el-GR" sz="2600" dirty="0" smtClean="0"/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altLang="el-GR" sz="2600" dirty="0" smtClean="0"/>
              <a:t>Οι ακαδημαϊκές βιβλιοθήκες μας χρειάζονται επαγγελματίες που θα παίξουν σημαντικό ρόλο: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 smtClean="0"/>
              <a:t>στην ελεύθερη ροή της πληροφορίας,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 smtClean="0"/>
              <a:t>στην εμπλοκή της διαδικασίας αξιολόγησης των πηγών και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 smtClean="0"/>
              <a:t>στη διαδικασία εκπαίδευσης των χρηστών στη χρήση των πληροφοριακών πηγών.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EA659-F6C2-4C7C-9C4A-D600FFCAF5C9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521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C9CBB-8677-40E2-9A9C-AE8F2DDB34F1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40962" name="Picture 2" descr="Internet, Network, Scheme, Globalisation, Net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664"/>
            <a:ext cx="60960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96256" y="6309320"/>
            <a:ext cx="315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internet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5"/>
              </a:rPr>
              <a:t>OpenClipartVectors</a:t>
            </a:r>
            <a:r>
              <a:rPr lang="en-US" sz="1200" dirty="0">
                <a:latin typeface="+mn-lt"/>
                <a:hlinkClick r:id="rId5"/>
              </a:rPr>
              <a:t> 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</a:rPr>
              <a:t> </a:t>
            </a:r>
            <a:r>
              <a:rPr lang="en-US" sz="1200" dirty="0">
                <a:latin typeface="+mn-lt"/>
                <a:hlinkClick r:id="rId6"/>
              </a:rPr>
              <a:t>CC0 Public Domain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61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Πρόλογος</a:t>
            </a:r>
            <a:endParaRPr lang="el-GR" sz="3700" dirty="0" smtClean="0">
              <a:solidFill>
                <a:srgbClr val="996633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l-GR" sz="2600" dirty="0" smtClean="0"/>
              <a:t>H </a:t>
            </a:r>
            <a:r>
              <a:rPr lang="el-GR" altLang="el-GR" sz="2600" dirty="0" smtClean="0"/>
              <a:t>κοινωνία χρειάζεται επαγγελματίες βιβλιοθηκονόμους και επιστήμονες της πληροφόρησης οι οποίοι θα υλοποιούν τους δύο παρακάτω στόχους: </a:t>
            </a:r>
          </a:p>
          <a:p>
            <a:pPr marL="361950" indent="-36195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361950" algn="l"/>
              </a:tabLst>
            </a:pPr>
            <a:r>
              <a:rPr lang="el-GR" altLang="el-GR" sz="2600" dirty="0" smtClean="0"/>
              <a:t>α) αυτούς που θα ασχολούνται με την καθημερινή πρακτική εργασία στις βιβλιοθήκες και θα κάνουν παραγωγική χρήση των πληροφοριακών πηγών, και </a:t>
            </a:r>
            <a:endParaRPr lang="en-US" altLang="el-GR" sz="2600" dirty="0" smtClean="0"/>
          </a:p>
          <a:p>
            <a:pPr marL="361950" indent="-36195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altLang="el-GR" sz="2600" dirty="0" smtClean="0"/>
              <a:t>β) αυτούς που θα ασχολούνται με την πληροφορία σε σχέση με την κοινωνία, σε σχέση με τις παρεχόμενες υπηρεσίες στους χρήστες και σε σχέση με τη μάθηση.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5D0E0-3B44-40F3-8048-48E3D1DBEF51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6348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30861-780A-4154-A5BB-4457DE8E4059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2050" name="Picture 2" descr="https://upload.wikimedia.org/wikipedia/commons/0/04/Carl_Spitzweg_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5"/>
          <a:stretch/>
        </p:blipFill>
        <p:spPr bwMode="auto">
          <a:xfrm>
            <a:off x="2382919" y="-1"/>
            <a:ext cx="4378163" cy="68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390" y="6424128"/>
            <a:ext cx="227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Carl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Spitzweg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021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Iryna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Harpy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6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Στέλλα </a:t>
            </a:r>
            <a:r>
              <a:rPr lang="el-GR" sz="2000" dirty="0" err="1"/>
              <a:t>Κορομπίλη</a:t>
            </a:r>
            <a:r>
              <a:rPr lang="el-GR" sz="2000" dirty="0"/>
              <a:t> 2014</a:t>
            </a:r>
            <a:r>
              <a:rPr lang="el-GR" sz="2000" dirty="0" smtClean="0"/>
              <a:t>. Στέλλα </a:t>
            </a:r>
            <a:r>
              <a:rPr lang="el-GR" sz="2000" dirty="0" err="1" smtClean="0"/>
              <a:t>Κορομπίλη</a:t>
            </a:r>
            <a:r>
              <a:rPr lang="el-GR" sz="2000" dirty="0" smtClean="0"/>
              <a:t>. «Πληροφοριακή Παιδεία. </a:t>
            </a:r>
            <a:r>
              <a:rPr lang="el-GR" sz="2000" dirty="0"/>
              <a:t>Ενότητα 1: </a:t>
            </a:r>
            <a:r>
              <a:rPr lang="el-GR" sz="2000" dirty="0" smtClean="0"/>
              <a:t>Πρόλογος.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Πληροφοριακός γραμματισμός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Πρόλογος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Πληροφορία και Πληροφοριακός Γραμματισμός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Πληροφοριακή Συμπεριφορά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Βιβλιοθήκες και Πληροφοριακός Γραμματισμός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Θεωρίες Μάθησης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Σχεδιασμός διδακτικής διαδικασίας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Προγράμματα Πληροφοριακού </a:t>
            </a:r>
            <a:r>
              <a:rPr lang="el-GR" sz="2400" dirty="0" err="1" smtClean="0"/>
              <a:t>γραμματισμού</a:t>
            </a:r>
            <a:r>
              <a:rPr lang="el-GR" sz="2400" dirty="0" smtClean="0"/>
              <a:t> </a:t>
            </a:r>
            <a:endParaRPr lang="el-GR" sz="1600" b="1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AE6FB-E691-458C-84CE-2605D168BC01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12954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l-GR" altLang="el-GR" sz="2000" b="1">
              <a:solidFill>
                <a:srgbClr val="996633"/>
              </a:solidFill>
            </a:endParaRPr>
          </a:p>
        </p:txBody>
      </p:sp>
      <p:sp>
        <p:nvSpPr>
          <p:cNvPr id="819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50825" y="6021288"/>
            <a:ext cx="648767" cy="611287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50192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Πρόλογος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Η πληροφορία και η τεχνολογία των επικοινωνιών αποτελούν σημαντικό παράγοντα που επηρεάζει σχεδόν κάθε πλευρά της ζωής μας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Η πληροφορία παίζει σημαντικό ρόλο στις οικονομικές δραστηριότητες και στην κοινωνική αλλαγή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Για να μπορούν οι άνθρωποι να αποδώσουν επιστημονικά ή οικονομικά είναι απαραίτητη προϋπόθεση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να έχουν πρόσβαση στην τεχνολογία της πληροφόρησης.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2D2AE-49E7-46B1-BF96-152BF1F43D18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21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Πρόλογος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l-GR" altLang="el-GR" sz="2800" dirty="0" smtClean="0">
                <a:solidFill>
                  <a:srgbClr val="996633"/>
                </a:solidFill>
              </a:rPr>
              <a:t> 	</a:t>
            </a:r>
          </a:p>
          <a:p>
            <a:pPr marL="0" indent="0" eaLnBrk="1" hangingPunct="1">
              <a:buFontTx/>
              <a:buNone/>
            </a:pPr>
            <a:r>
              <a:rPr lang="el-GR" altLang="el-GR" sz="2800" dirty="0" smtClean="0"/>
              <a:t>«Η τεχνολογία αποκαλύπτει, μεταμορφώνει, και ελέγχει τον κόσμο, συχνά σχεδιάζοντας και δημιουργώντας καινούριες πραγματικότητες στη  διαδικασία. Τείνει να υποκινήσει πρωτότυπες ιδέες, να διαμορφώσει νέες έννοιες και να δημιουργήσει μη προηγούμενα προβλήματα» (</a:t>
            </a:r>
            <a:r>
              <a:rPr lang="en-US" altLang="el-GR" sz="2800" dirty="0" err="1" smtClean="0"/>
              <a:t>Floridi</a:t>
            </a:r>
            <a:r>
              <a:rPr lang="el-GR" altLang="el-GR" sz="2800" dirty="0" smtClean="0"/>
              <a:t> 2004).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FF7F7-0B3B-4CE2-8D24-841333E717F3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28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Πρόλογος</a:t>
            </a:r>
            <a:endParaRPr lang="el-GR" dirty="0" smtClean="0">
              <a:solidFill>
                <a:srgbClr val="996633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altLang="el-GR" sz="28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Η γνώση της τεχνολογίας της πληροφόρησης και οι απαιτούμενες δεξιότητες για το χειρισμό της αποτελούν αναπόσπαστο της Βιβλιοθηκονομίας και Επιστήμης της Πληροφόρησης.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871FB-B8AC-437E-84A9-A1F9E0425AA9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49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8E0A1-6C28-49C9-AF57-A2525EA80C33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009721" y="6008325"/>
            <a:ext cx="315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interaction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4"/>
              </a:rPr>
              <a:t>geralt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</a:rPr>
              <a:t> </a:t>
            </a:r>
            <a:r>
              <a:rPr lang="en-US" sz="1200" dirty="0" smtClean="0">
                <a:latin typeface="+mn-lt"/>
                <a:hlinkClick r:id="rId5"/>
              </a:rPr>
              <a:t>CC0 Public Domain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0722" name="Picture 2" descr="E Mail, Computer, Internet, Human, Person, L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675"/>
            <a:ext cx="9170931" cy="515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Πρόλογος</a:t>
            </a:r>
            <a:endParaRPr lang="el-GR" dirty="0" smtClean="0">
              <a:solidFill>
                <a:srgbClr val="996633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sz="2800" b="1" dirty="0" smtClean="0"/>
              <a:t>Η Βιβλιοθηκονομία  και Επιστήμη της Πληροφόρησης περιλαμβάνει την ενασχόληση με: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800" dirty="0" smtClean="0"/>
              <a:t>την πληροφορία σε σχέση με τη κοινωνία,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800" dirty="0" smtClean="0"/>
              <a:t>την πληροφορία σε σχέση με τις υπηρεσίες προς τους χρήστες   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800" dirty="0" smtClean="0"/>
              <a:t>την πληροφορία σε σχέση με τη μάθηση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800" dirty="0" smtClean="0"/>
              <a:t>τη δημιουργία της πληροφορίας, τη δομή της, τη χρήση και την επεξεργασία της, 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800" dirty="0" smtClean="0"/>
              <a:t>την αναζήτηση της πληροφορίας, καθώς και την προσβασιμότητα στην πληροφορία  </a:t>
            </a:r>
            <a:endParaRPr lang="el-G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B890C-7502-411A-BB8C-84F7F842B539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70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Πρόλογος</a:t>
            </a:r>
            <a:endParaRPr lang="el-GR" dirty="0" smtClean="0">
              <a:solidFill>
                <a:srgbClr val="996633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l-GR" altLang="el-GR" sz="2600" dirty="0" smtClean="0"/>
              <a:t> </a:t>
            </a:r>
            <a:r>
              <a:rPr lang="el-GR" altLang="el-GR" sz="2600" b="1" dirty="0" smtClean="0"/>
              <a:t>Ο </a:t>
            </a:r>
            <a:r>
              <a:rPr lang="en-US" altLang="el-GR" sz="2600" b="1" dirty="0" smtClean="0"/>
              <a:t>Brier</a:t>
            </a:r>
            <a:r>
              <a:rPr lang="el-GR" altLang="el-GR" sz="2600" b="1" dirty="0" smtClean="0"/>
              <a:t> (2004) αναφέρει ότι: </a:t>
            </a:r>
          </a:p>
          <a:p>
            <a:pPr marL="609600" indent="-609600" eaLnBrk="1" hangingPunct="1">
              <a:buFontTx/>
              <a:buNone/>
            </a:pPr>
            <a:endParaRPr lang="el-GR" altLang="el-GR" sz="2600" b="1" dirty="0" smtClean="0"/>
          </a:p>
          <a:p>
            <a:pPr marL="609600" indent="-609600" eaLnBrk="1" hangingPunct="1">
              <a:buFontTx/>
              <a:buNone/>
            </a:pPr>
            <a:r>
              <a:rPr lang="el-GR" altLang="el-GR" sz="2600" b="1" dirty="0" smtClean="0"/>
              <a:t>	</a:t>
            </a:r>
            <a:r>
              <a:rPr lang="el-GR" altLang="el-GR" sz="2600" dirty="0" smtClean="0"/>
              <a:t>η Επιστήμη της Πληροφόρησης έχει σα σκοπό τη δημιουργία της πληροφορίας στο μυαλό του χρήστη για να καλύψει κοινωνική, πολιτισμική και υπαρξιακή ανάγκη (σ. 630). </a:t>
            </a:r>
          </a:p>
          <a:p>
            <a:pPr marL="609600" indent="-609600" eaLnBrk="1" hangingPunct="1">
              <a:buFontTx/>
              <a:buNone/>
            </a:pPr>
            <a:r>
              <a:rPr lang="el-GR" altLang="el-GR" sz="2600" dirty="0" smtClean="0"/>
              <a:t>	</a:t>
            </a:r>
          </a:p>
          <a:p>
            <a:pPr marL="609600" indent="-609600" eaLnBrk="1" hangingPunct="1">
              <a:buFontTx/>
              <a:buNone/>
            </a:pPr>
            <a:r>
              <a:rPr lang="el-GR" altLang="el-GR" sz="2600" dirty="0" smtClean="0"/>
              <a:t>	Αυτές οι παραδοχές καθοδηγούν γενικά τους επιστήμονες στο επιστημονικό τους αντικείμενο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167E0-079A-44C5-B639-644ED62CF5B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069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7bf15999ee9141831ba8f12259f9ff2f9e05e14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1267</Words>
  <Application>Microsoft Office PowerPoint</Application>
  <PresentationFormat>On-screen Show (4:3)</PresentationFormat>
  <Paragraphs>191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OC_template_updated</vt:lpstr>
      <vt:lpstr>Πληροφοριακή παιδεία</vt:lpstr>
      <vt:lpstr>PowerPoint Presentation</vt:lpstr>
      <vt:lpstr>Πληροφοριακός γραμματισμός</vt:lpstr>
      <vt:lpstr>Πρόλογος</vt:lpstr>
      <vt:lpstr>Πρόλογος</vt:lpstr>
      <vt:lpstr>Πρόλογος</vt:lpstr>
      <vt:lpstr>PowerPoint Presentation</vt:lpstr>
      <vt:lpstr>Πρόλογος</vt:lpstr>
      <vt:lpstr>Πρόλογος</vt:lpstr>
      <vt:lpstr>Πρόλογος</vt:lpstr>
      <vt:lpstr>Πρόλογος</vt:lpstr>
      <vt:lpstr>PowerPoint Presentation</vt:lpstr>
      <vt:lpstr>Πρόλογος</vt:lpstr>
      <vt:lpstr>Πρόλογος</vt:lpstr>
      <vt:lpstr>Πρόλογος</vt:lpstr>
      <vt:lpstr>Πρόλογος</vt:lpstr>
      <vt:lpstr>Πρόλογος</vt:lpstr>
      <vt:lpstr>Πρόλογος</vt:lpstr>
      <vt:lpstr>Πρόλογος</vt:lpstr>
      <vt:lpstr>Πρόλογος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328</cp:revision>
  <dcterms:created xsi:type="dcterms:W3CDTF">2013-03-04T13:35:19Z</dcterms:created>
  <dcterms:modified xsi:type="dcterms:W3CDTF">2015-10-20T09:58:52Z</dcterms:modified>
</cp:coreProperties>
</file>