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8" r:id="rId2"/>
  </p:sldMasterIdLst>
  <p:notesMasterIdLst>
    <p:notesMasterId r:id="rId43"/>
  </p:notesMasterIdLst>
  <p:handoutMasterIdLst>
    <p:handoutMasterId r:id="rId44"/>
  </p:handoutMasterIdLst>
  <p:sldIdLst>
    <p:sldId id="25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7" r:id="rId27"/>
    <p:sldId id="322" r:id="rId28"/>
    <p:sldId id="328" r:id="rId29"/>
    <p:sldId id="323" r:id="rId30"/>
    <p:sldId id="324" r:id="rId31"/>
    <p:sldId id="325" r:id="rId32"/>
    <p:sldId id="326" r:id="rId33"/>
    <p:sldId id="329" r:id="rId34"/>
    <p:sldId id="330" r:id="rId35"/>
    <p:sldId id="291" r:id="rId36"/>
    <p:sldId id="292" r:id="rId37"/>
    <p:sldId id="293" r:id="rId38"/>
    <p:sldId id="331" r:id="rId39"/>
    <p:sldId id="332" r:id="rId40"/>
    <p:sldId id="295" r:id="rId41"/>
    <p:sldId id="297"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111" d="100"/>
          <a:sy n="111" d="100"/>
        </p:scale>
        <p:origin x="-1782" y="-78"/>
      </p:cViewPr>
      <p:guideLst>
        <p:guide orient="horz" pos="2160"/>
        <p:guide pos="2880"/>
      </p:guideLst>
    </p:cSldViewPr>
  </p:slideViewPr>
  <p:outlineViewPr>
    <p:cViewPr>
      <p:scale>
        <a:sx n="33" d="100"/>
        <a:sy n="33" d="100"/>
      </p:scale>
      <p:origin x="48" y="3766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AFAD26C-FCC3-477E-92AA-633BCD75F221}" type="slidenum">
              <a:rPr lang="en-GB" altLang="el-GR" sz="1300">
                <a:solidFill>
                  <a:srgbClr val="000000"/>
                </a:solidFill>
                <a:latin typeface="Times New Roman" pitchFamily="18" charset="0"/>
              </a:rPr>
              <a:pPr eaLnBrk="1"/>
              <a:t>9</a:t>
            </a:fld>
            <a:endParaRPr lang="en-GB" altLang="el-GR" sz="1300" dirty="0">
              <a:solidFill>
                <a:srgbClr val="000000"/>
              </a:solidFill>
              <a:latin typeface="Times New Roman" pitchFamily="18" charset="0"/>
            </a:endParaRPr>
          </a:p>
        </p:txBody>
      </p:sp>
      <p:sp>
        <p:nvSpPr>
          <p:cNvPr id="8192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6A82FA29-F555-459B-BEB6-C4315A425A42}"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81922"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1923"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B14B771-9C54-412C-9E2D-967F644BD29C}" type="slidenum">
              <a:rPr lang="en-GB" altLang="el-GR" sz="1300">
                <a:solidFill>
                  <a:srgbClr val="000000"/>
                </a:solidFill>
                <a:latin typeface="Times New Roman" pitchFamily="18" charset="0"/>
              </a:rPr>
              <a:pPr eaLnBrk="1"/>
              <a:t>10</a:t>
            </a:fld>
            <a:endParaRPr lang="en-GB" altLang="el-GR" sz="1300" dirty="0">
              <a:solidFill>
                <a:srgbClr val="000000"/>
              </a:solidFill>
              <a:latin typeface="Times New Roman" pitchFamily="18" charset="0"/>
            </a:endParaRPr>
          </a:p>
        </p:txBody>
      </p:sp>
      <p:sp>
        <p:nvSpPr>
          <p:cNvPr id="8294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E464B9E-5B4D-4F7C-8A68-E056465CF3A2}"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82946"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2947"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8273F71-6E55-403F-804C-F28FAD95C409}" type="slidenum">
              <a:rPr lang="en-GB" altLang="el-GR" sz="1300">
                <a:solidFill>
                  <a:srgbClr val="000000"/>
                </a:solidFill>
                <a:latin typeface="Times New Roman" pitchFamily="18" charset="0"/>
              </a:rPr>
              <a:pPr eaLnBrk="1"/>
              <a:t>11</a:t>
            </a:fld>
            <a:endParaRPr lang="en-GB" altLang="el-GR" sz="1300" dirty="0">
              <a:solidFill>
                <a:srgbClr val="000000"/>
              </a:solidFill>
              <a:latin typeface="Times New Roman" pitchFamily="18" charset="0"/>
            </a:endParaRPr>
          </a:p>
        </p:txBody>
      </p:sp>
      <p:sp>
        <p:nvSpPr>
          <p:cNvPr id="8396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ACB6840-9E29-4A05-AA36-97AF9895B8DC}"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83970"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3971"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5D58C78-86F7-4756-805A-5A006449CB9D}" type="slidenum">
              <a:rPr lang="en-GB" altLang="el-GR" sz="1300">
                <a:solidFill>
                  <a:srgbClr val="000000"/>
                </a:solidFill>
                <a:latin typeface="Times New Roman" pitchFamily="18" charset="0"/>
              </a:rPr>
              <a:pPr eaLnBrk="1"/>
              <a:t>12</a:t>
            </a:fld>
            <a:endParaRPr lang="en-GB" altLang="el-GR" sz="1300" dirty="0">
              <a:solidFill>
                <a:srgbClr val="000000"/>
              </a:solidFill>
              <a:latin typeface="Times New Roman" pitchFamily="18" charset="0"/>
            </a:endParaRPr>
          </a:p>
        </p:txBody>
      </p:sp>
      <p:sp>
        <p:nvSpPr>
          <p:cNvPr id="8499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DB7E11A-F792-473D-A0B3-C2873235DF1F}"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84994"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499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136298A4-D28C-4318-8BCE-E2C90DCB6755}" type="slidenum">
              <a:rPr lang="en-GB" altLang="el-GR" sz="1300">
                <a:solidFill>
                  <a:srgbClr val="000000"/>
                </a:solidFill>
                <a:latin typeface="Times New Roman" pitchFamily="18" charset="0"/>
              </a:rPr>
              <a:pPr eaLnBrk="1"/>
              <a:t>13</a:t>
            </a:fld>
            <a:endParaRPr lang="en-GB" altLang="el-GR" sz="1300" dirty="0">
              <a:solidFill>
                <a:srgbClr val="000000"/>
              </a:solidFill>
              <a:latin typeface="Times New Roman" pitchFamily="18" charset="0"/>
            </a:endParaRPr>
          </a:p>
        </p:txBody>
      </p:sp>
      <p:sp>
        <p:nvSpPr>
          <p:cNvPr id="8601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2052EC8-9318-411E-A714-976D662BEB0B}"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86018"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6019"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E63A9E8-59D1-4153-8003-DE482B301E85}" type="slidenum">
              <a:rPr lang="en-GB" altLang="el-GR" sz="1300">
                <a:solidFill>
                  <a:srgbClr val="000000"/>
                </a:solidFill>
                <a:latin typeface="Times New Roman" pitchFamily="18" charset="0"/>
              </a:rPr>
              <a:pPr eaLnBrk="1"/>
              <a:t>14</a:t>
            </a:fld>
            <a:endParaRPr lang="en-GB" altLang="el-GR" sz="1300" dirty="0">
              <a:solidFill>
                <a:srgbClr val="000000"/>
              </a:solidFill>
              <a:latin typeface="Times New Roman" pitchFamily="18" charset="0"/>
            </a:endParaRPr>
          </a:p>
        </p:txBody>
      </p:sp>
      <p:sp>
        <p:nvSpPr>
          <p:cNvPr id="8704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DFF0A4E-8F8F-4E40-B38D-E0A0E4CF4AFB}"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87042"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7043"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7836E40-9C9F-4999-BAF4-8488B0D398E6}" type="slidenum">
              <a:rPr lang="en-GB" altLang="el-GR" sz="1300">
                <a:solidFill>
                  <a:srgbClr val="000000"/>
                </a:solidFill>
                <a:latin typeface="Times New Roman" pitchFamily="18" charset="0"/>
              </a:rPr>
              <a:pPr eaLnBrk="1"/>
              <a:t>16</a:t>
            </a:fld>
            <a:endParaRPr lang="en-GB" altLang="el-GR" sz="1300" dirty="0">
              <a:solidFill>
                <a:srgbClr val="000000"/>
              </a:solidFill>
              <a:latin typeface="Times New Roman" pitchFamily="18" charset="0"/>
            </a:endParaRPr>
          </a:p>
        </p:txBody>
      </p:sp>
      <p:sp>
        <p:nvSpPr>
          <p:cNvPr id="8908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F1D440F-EF95-4C3E-BBC8-E195AF9D534C}"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89090"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9091"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1848586-8FC2-4031-ACF4-C91605E1FE06}" type="slidenum">
              <a:rPr lang="en-GB" altLang="el-GR" sz="1300">
                <a:solidFill>
                  <a:srgbClr val="000000"/>
                </a:solidFill>
                <a:latin typeface="Times New Roman" pitchFamily="18" charset="0"/>
              </a:rPr>
              <a:pPr eaLnBrk="1"/>
              <a:t>17</a:t>
            </a:fld>
            <a:endParaRPr lang="en-GB" altLang="el-GR" sz="1300" dirty="0">
              <a:solidFill>
                <a:srgbClr val="000000"/>
              </a:solidFill>
              <a:latin typeface="Times New Roman" pitchFamily="18" charset="0"/>
            </a:endParaRPr>
          </a:p>
        </p:txBody>
      </p:sp>
      <p:sp>
        <p:nvSpPr>
          <p:cNvPr id="9011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065E9C7-32A2-47EC-9122-032B9926F273}"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90114"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011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2888174-0D0F-4A8F-8CDF-39813B3F5FC5}" type="slidenum">
              <a:rPr lang="en-GB" altLang="el-GR" sz="1300">
                <a:solidFill>
                  <a:srgbClr val="000000"/>
                </a:solidFill>
                <a:latin typeface="Times New Roman" pitchFamily="18" charset="0"/>
              </a:rPr>
              <a:pPr eaLnBrk="1"/>
              <a:t>18</a:t>
            </a:fld>
            <a:endParaRPr lang="en-GB" altLang="el-GR" sz="1300" dirty="0">
              <a:solidFill>
                <a:srgbClr val="000000"/>
              </a:solidFill>
              <a:latin typeface="Times New Roman" pitchFamily="18" charset="0"/>
            </a:endParaRPr>
          </a:p>
        </p:txBody>
      </p:sp>
      <p:sp>
        <p:nvSpPr>
          <p:cNvPr id="9113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E9D8129-AE3B-4544-98A8-F9BF33F13675}"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91138"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1139"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CF55161-AD75-499A-B608-3131FC9B93CE}" type="slidenum">
              <a:rPr lang="en-GB" altLang="el-GR" sz="1300">
                <a:solidFill>
                  <a:srgbClr val="000000"/>
                </a:solidFill>
                <a:latin typeface="Times New Roman" pitchFamily="18" charset="0"/>
              </a:rPr>
              <a:pPr eaLnBrk="1"/>
              <a:t>19</a:t>
            </a:fld>
            <a:endParaRPr lang="en-GB" altLang="el-GR" sz="1300" dirty="0">
              <a:solidFill>
                <a:srgbClr val="000000"/>
              </a:solidFill>
              <a:latin typeface="Times New Roman" pitchFamily="18" charset="0"/>
            </a:endParaRPr>
          </a:p>
        </p:txBody>
      </p:sp>
      <p:sp>
        <p:nvSpPr>
          <p:cNvPr id="9216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51C2A52-71FC-4E1E-9022-D08E409174EE}"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92162"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2163"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C062C376-94CF-4A03-9BE5-3638DDA2359E}" type="slidenum">
              <a:rPr lang="en-GB" altLang="el-GR" sz="1300">
                <a:solidFill>
                  <a:srgbClr val="000000"/>
                </a:solidFill>
                <a:latin typeface="Times New Roman" pitchFamily="18" charset="0"/>
              </a:rPr>
              <a:pPr eaLnBrk="1"/>
              <a:t>1</a:t>
            </a:fld>
            <a:endParaRPr lang="en-GB" altLang="el-GR" sz="1300" dirty="0">
              <a:solidFill>
                <a:srgbClr val="000000"/>
              </a:solidFill>
              <a:latin typeface="Times New Roman" pitchFamily="18" charset="0"/>
            </a:endParaRPr>
          </a:p>
        </p:txBody>
      </p:sp>
      <p:sp>
        <p:nvSpPr>
          <p:cNvPr id="7372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C143401-E175-4FCF-B464-32D48BDFFD30}"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73730" name="Text Box 2"/>
          <p:cNvSpPr>
            <a:spLocks noGrp="1" noRot="1" noChangeAspect="1" noChangeArrowheads="1"/>
          </p:cNvSpPr>
          <p:nvPr>
            <p:ph type="sldImg"/>
          </p:nvPr>
        </p:nvSpPr>
        <p:spPr>
          <a:xfrm>
            <a:off x="993775" y="777875"/>
            <a:ext cx="5111750" cy="3833813"/>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3731"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EC88D6EC-035D-4662-B826-617A93050CB9}" type="slidenum">
              <a:rPr lang="en-GB" altLang="el-GR" sz="1300">
                <a:solidFill>
                  <a:srgbClr val="000000"/>
                </a:solidFill>
                <a:latin typeface="Times New Roman" pitchFamily="18" charset="0"/>
              </a:rPr>
              <a:pPr eaLnBrk="1"/>
              <a:t>20</a:t>
            </a:fld>
            <a:endParaRPr lang="en-GB" altLang="el-GR" sz="1300" dirty="0">
              <a:solidFill>
                <a:srgbClr val="000000"/>
              </a:solidFill>
              <a:latin typeface="Times New Roman" pitchFamily="18" charset="0"/>
            </a:endParaRPr>
          </a:p>
        </p:txBody>
      </p:sp>
      <p:sp>
        <p:nvSpPr>
          <p:cNvPr id="9318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FA20B8A-54FF-4889-8B11-2F19ABBB65A6}"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93186"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3187"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9F517B8E-D088-4B33-B0D0-0646FE95481A}" type="slidenum">
              <a:rPr lang="en-GB" altLang="el-GR" sz="1300">
                <a:solidFill>
                  <a:srgbClr val="000000"/>
                </a:solidFill>
                <a:latin typeface="Times New Roman" pitchFamily="18" charset="0"/>
              </a:rPr>
              <a:pPr eaLnBrk="1"/>
              <a:t>21</a:t>
            </a:fld>
            <a:endParaRPr lang="en-GB" altLang="el-GR" sz="1300" dirty="0">
              <a:solidFill>
                <a:srgbClr val="000000"/>
              </a:solidFill>
              <a:latin typeface="Times New Roman" pitchFamily="18" charset="0"/>
            </a:endParaRPr>
          </a:p>
        </p:txBody>
      </p:sp>
      <p:sp>
        <p:nvSpPr>
          <p:cNvPr id="9420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E7CB930-EBA7-4AFE-9472-6EB982ED4E08}"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94210"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4211"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A2A01109-A733-4044-A366-CDD5D47B0503}" type="slidenum">
              <a:rPr lang="en-GB" altLang="el-GR" sz="1300">
                <a:solidFill>
                  <a:srgbClr val="000000"/>
                </a:solidFill>
                <a:latin typeface="Times New Roman" pitchFamily="18" charset="0"/>
              </a:rPr>
              <a:pPr eaLnBrk="1"/>
              <a:t>22</a:t>
            </a:fld>
            <a:endParaRPr lang="en-GB" altLang="el-GR" sz="1300" dirty="0">
              <a:solidFill>
                <a:srgbClr val="000000"/>
              </a:solidFill>
              <a:latin typeface="Times New Roman" pitchFamily="18" charset="0"/>
            </a:endParaRPr>
          </a:p>
        </p:txBody>
      </p:sp>
      <p:sp>
        <p:nvSpPr>
          <p:cNvPr id="9523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FDF6115-6073-4E5B-9B86-086155F98CE1}"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95234"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523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AE1561E-E642-465D-B5E8-405433C489F0}" type="slidenum">
              <a:rPr lang="en-GB" altLang="el-GR" sz="1300">
                <a:solidFill>
                  <a:srgbClr val="000000"/>
                </a:solidFill>
                <a:latin typeface="Times New Roman" pitchFamily="18" charset="0"/>
              </a:rPr>
              <a:pPr eaLnBrk="1"/>
              <a:t>23</a:t>
            </a:fld>
            <a:endParaRPr lang="en-GB" altLang="el-GR" sz="1300" dirty="0">
              <a:solidFill>
                <a:srgbClr val="000000"/>
              </a:solidFill>
              <a:latin typeface="Times New Roman" pitchFamily="18" charset="0"/>
            </a:endParaRPr>
          </a:p>
        </p:txBody>
      </p:sp>
      <p:sp>
        <p:nvSpPr>
          <p:cNvPr id="9625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86629AC-110D-4AE8-9380-F8B3A3F24C24}"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96258"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6259"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AE1561E-E642-465D-B5E8-405433C489F0}" type="slidenum">
              <a:rPr lang="en-GB" altLang="el-GR" sz="1300">
                <a:solidFill>
                  <a:srgbClr val="000000"/>
                </a:solidFill>
                <a:latin typeface="Times New Roman" pitchFamily="18" charset="0"/>
              </a:rPr>
              <a:pPr eaLnBrk="1"/>
              <a:t>24</a:t>
            </a:fld>
            <a:endParaRPr lang="en-GB" altLang="el-GR" sz="1300" dirty="0">
              <a:solidFill>
                <a:srgbClr val="000000"/>
              </a:solidFill>
              <a:latin typeface="Times New Roman" pitchFamily="18" charset="0"/>
            </a:endParaRPr>
          </a:p>
        </p:txBody>
      </p:sp>
      <p:sp>
        <p:nvSpPr>
          <p:cNvPr id="9625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86629AC-110D-4AE8-9380-F8B3A3F24C24}"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96258"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6259"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EB8C2B6-C01C-475C-B229-F8CF7EA969DF}" type="slidenum">
              <a:rPr lang="en-GB" altLang="el-GR" sz="1300">
                <a:solidFill>
                  <a:srgbClr val="000000"/>
                </a:solidFill>
                <a:latin typeface="Times New Roman" pitchFamily="18" charset="0"/>
              </a:rPr>
              <a:pPr eaLnBrk="1"/>
              <a:t>25</a:t>
            </a:fld>
            <a:endParaRPr lang="en-GB" altLang="el-GR" sz="1300" dirty="0">
              <a:solidFill>
                <a:srgbClr val="000000"/>
              </a:solidFill>
              <a:latin typeface="Times New Roman" pitchFamily="18" charset="0"/>
            </a:endParaRPr>
          </a:p>
        </p:txBody>
      </p:sp>
      <p:sp>
        <p:nvSpPr>
          <p:cNvPr id="9728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F868845-EE3F-41B3-9B2F-F72A01E29B8C}"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97282"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7283"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EB8C2B6-C01C-475C-B229-F8CF7EA969DF}" type="slidenum">
              <a:rPr lang="en-GB" altLang="el-GR" sz="1300">
                <a:solidFill>
                  <a:srgbClr val="000000"/>
                </a:solidFill>
                <a:latin typeface="Times New Roman" pitchFamily="18" charset="0"/>
              </a:rPr>
              <a:pPr eaLnBrk="1"/>
              <a:t>26</a:t>
            </a:fld>
            <a:endParaRPr lang="en-GB" altLang="el-GR" sz="1300" dirty="0">
              <a:solidFill>
                <a:srgbClr val="000000"/>
              </a:solidFill>
              <a:latin typeface="Times New Roman" pitchFamily="18" charset="0"/>
            </a:endParaRPr>
          </a:p>
        </p:txBody>
      </p:sp>
      <p:sp>
        <p:nvSpPr>
          <p:cNvPr id="9728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F868845-EE3F-41B3-9B2F-F72A01E29B8C}"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97282"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7283"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D676B5EE-870B-420C-8604-5B435D2CC10B}" type="slidenum">
              <a:rPr lang="en-GB" altLang="el-GR" sz="1300">
                <a:solidFill>
                  <a:srgbClr val="000000"/>
                </a:solidFill>
                <a:latin typeface="Times New Roman" pitchFamily="18" charset="0"/>
              </a:rPr>
              <a:pPr eaLnBrk="1"/>
              <a:t>27</a:t>
            </a:fld>
            <a:endParaRPr lang="en-GB" altLang="el-GR" sz="1300" dirty="0">
              <a:solidFill>
                <a:srgbClr val="000000"/>
              </a:solidFill>
              <a:latin typeface="Times New Roman" pitchFamily="18" charset="0"/>
            </a:endParaRPr>
          </a:p>
        </p:txBody>
      </p:sp>
      <p:sp>
        <p:nvSpPr>
          <p:cNvPr id="9830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7A0B7D8-6CF5-4FED-95FD-CC8981FBE0A3}" type="slidenum">
              <a:rPr lang="en-GB" altLang="el-GR" sz="1300">
                <a:solidFill>
                  <a:srgbClr val="000000"/>
                </a:solidFill>
                <a:latin typeface="Times New Roman" pitchFamily="18" charset="0"/>
              </a:rPr>
              <a:pPr algn="r" eaLnBrk="1">
                <a:buClrTx/>
                <a:buFontTx/>
                <a:buNone/>
              </a:pPr>
              <a:t>27</a:t>
            </a:fld>
            <a:endParaRPr lang="en-GB" altLang="el-GR" sz="1300" dirty="0">
              <a:solidFill>
                <a:srgbClr val="000000"/>
              </a:solidFill>
              <a:latin typeface="Times New Roman" pitchFamily="18" charset="0"/>
            </a:endParaRPr>
          </a:p>
        </p:txBody>
      </p:sp>
      <p:sp>
        <p:nvSpPr>
          <p:cNvPr id="98306"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8307"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2733C47D-3C73-4B3A-B572-45C222BD5F31}" type="slidenum">
              <a:rPr lang="en-GB" altLang="el-GR" sz="1300">
                <a:solidFill>
                  <a:srgbClr val="000000"/>
                </a:solidFill>
                <a:latin typeface="Times New Roman" pitchFamily="18" charset="0"/>
              </a:rPr>
              <a:pPr eaLnBrk="1"/>
              <a:t>28</a:t>
            </a:fld>
            <a:endParaRPr lang="en-GB" altLang="el-GR" sz="1300" dirty="0">
              <a:solidFill>
                <a:srgbClr val="000000"/>
              </a:solidFill>
              <a:latin typeface="Times New Roman" pitchFamily="18" charset="0"/>
            </a:endParaRPr>
          </a:p>
        </p:txBody>
      </p:sp>
      <p:sp>
        <p:nvSpPr>
          <p:cNvPr id="9932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9B2F3F8-20C8-4A7C-84AE-56D7FFFAAF75}" type="slidenum">
              <a:rPr lang="en-GB" altLang="el-GR" sz="1300">
                <a:solidFill>
                  <a:srgbClr val="000000"/>
                </a:solidFill>
                <a:latin typeface="Times New Roman" pitchFamily="18" charset="0"/>
              </a:rPr>
              <a:pPr algn="r" eaLnBrk="1">
                <a:buClrTx/>
                <a:buFontTx/>
                <a:buNone/>
              </a:pPr>
              <a:t>28</a:t>
            </a:fld>
            <a:endParaRPr lang="en-GB" altLang="el-GR" sz="1300" dirty="0">
              <a:solidFill>
                <a:srgbClr val="000000"/>
              </a:solidFill>
              <a:latin typeface="Times New Roman" pitchFamily="18" charset="0"/>
            </a:endParaRPr>
          </a:p>
        </p:txBody>
      </p:sp>
      <p:sp>
        <p:nvSpPr>
          <p:cNvPr id="99330"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99331"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150AD604-BA80-4CCE-9D95-85FEF53C55EF}" type="slidenum">
              <a:rPr lang="en-GB" altLang="el-GR" sz="1300">
                <a:solidFill>
                  <a:srgbClr val="000000"/>
                </a:solidFill>
                <a:latin typeface="Times New Roman" pitchFamily="18" charset="0"/>
              </a:rPr>
              <a:pPr eaLnBrk="1"/>
              <a:t>29</a:t>
            </a:fld>
            <a:endParaRPr lang="en-GB" altLang="el-GR" sz="1300" dirty="0">
              <a:solidFill>
                <a:srgbClr val="000000"/>
              </a:solidFill>
              <a:latin typeface="Times New Roman" pitchFamily="18" charset="0"/>
            </a:endParaRPr>
          </a:p>
        </p:txBody>
      </p:sp>
      <p:sp>
        <p:nvSpPr>
          <p:cNvPr id="1003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A1A2B3A-C9C9-45DB-B271-2ADFE54097B4}" type="slidenum">
              <a:rPr lang="en-GB" altLang="el-GR" sz="1300">
                <a:solidFill>
                  <a:srgbClr val="000000"/>
                </a:solidFill>
                <a:latin typeface="Times New Roman" pitchFamily="18" charset="0"/>
              </a:rPr>
              <a:pPr algn="r" eaLnBrk="1">
                <a:buClrTx/>
                <a:buFontTx/>
                <a:buNone/>
              </a:pPr>
              <a:t>29</a:t>
            </a:fld>
            <a:endParaRPr lang="en-GB" altLang="el-GR" sz="1300" dirty="0">
              <a:solidFill>
                <a:srgbClr val="000000"/>
              </a:solidFill>
              <a:latin typeface="Times New Roman" pitchFamily="18" charset="0"/>
            </a:endParaRPr>
          </a:p>
        </p:txBody>
      </p:sp>
      <p:sp>
        <p:nvSpPr>
          <p:cNvPr id="10035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13196656-523C-4D34-93DE-5BC081366F91}" type="slidenum">
              <a:rPr lang="en-GB" altLang="el-GR" sz="1300">
                <a:solidFill>
                  <a:srgbClr val="000000"/>
                </a:solidFill>
                <a:latin typeface="Times New Roman" pitchFamily="18" charset="0"/>
              </a:rPr>
              <a:pPr eaLnBrk="1"/>
              <a:t>2</a:t>
            </a:fld>
            <a:endParaRPr lang="en-GB" altLang="el-GR" sz="1300" dirty="0">
              <a:solidFill>
                <a:srgbClr val="000000"/>
              </a:solidFill>
              <a:latin typeface="Times New Roman" pitchFamily="18" charset="0"/>
            </a:endParaRPr>
          </a:p>
        </p:txBody>
      </p:sp>
      <p:sp>
        <p:nvSpPr>
          <p:cNvPr id="747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BB5A58BD-8CE5-495B-BBDA-4E62307A7CD8}"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74754"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475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AE53D70-87BB-4E18-A63D-64DFA2E293EF}" type="slidenum">
              <a:rPr lang="en-GB" altLang="el-GR" sz="1300">
                <a:solidFill>
                  <a:srgbClr val="000000"/>
                </a:solidFill>
                <a:latin typeface="Times New Roman" pitchFamily="18" charset="0"/>
              </a:rPr>
              <a:pPr eaLnBrk="1"/>
              <a:t>30</a:t>
            </a:fld>
            <a:endParaRPr lang="en-GB" altLang="el-GR" sz="1300" dirty="0">
              <a:solidFill>
                <a:srgbClr val="000000"/>
              </a:solidFill>
              <a:latin typeface="Times New Roman" pitchFamily="18" charset="0"/>
            </a:endParaRPr>
          </a:p>
        </p:txBody>
      </p:sp>
      <p:sp>
        <p:nvSpPr>
          <p:cNvPr id="1003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2C1935E-F787-4E2F-9C63-AE46FE8A56CE}" type="slidenum">
              <a:rPr lang="en-GB" altLang="el-GR" sz="1300">
                <a:solidFill>
                  <a:srgbClr val="000000"/>
                </a:solidFill>
                <a:latin typeface="Times New Roman" pitchFamily="18" charset="0"/>
              </a:rPr>
              <a:pPr algn="r" eaLnBrk="1">
                <a:buClrTx/>
                <a:buFontTx/>
                <a:buNone/>
              </a:pPr>
              <a:t>30</a:t>
            </a:fld>
            <a:endParaRPr lang="en-GB" altLang="el-GR" sz="1300" dirty="0">
              <a:solidFill>
                <a:srgbClr val="000000"/>
              </a:solidFill>
              <a:latin typeface="Times New Roman" pitchFamily="18" charset="0"/>
            </a:endParaRPr>
          </a:p>
        </p:txBody>
      </p:sp>
      <p:sp>
        <p:nvSpPr>
          <p:cNvPr id="10035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AE53D70-87BB-4E18-A63D-64DFA2E293EF}" type="slidenum">
              <a:rPr lang="en-GB" altLang="el-GR" sz="1300">
                <a:solidFill>
                  <a:srgbClr val="000000"/>
                </a:solidFill>
                <a:latin typeface="Times New Roman" pitchFamily="18" charset="0"/>
              </a:rPr>
              <a:pPr eaLnBrk="1"/>
              <a:t>31</a:t>
            </a:fld>
            <a:endParaRPr lang="en-GB" altLang="el-GR" sz="1300" dirty="0">
              <a:solidFill>
                <a:srgbClr val="000000"/>
              </a:solidFill>
              <a:latin typeface="Times New Roman" pitchFamily="18" charset="0"/>
            </a:endParaRPr>
          </a:p>
        </p:txBody>
      </p:sp>
      <p:sp>
        <p:nvSpPr>
          <p:cNvPr id="1003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2C1935E-F787-4E2F-9C63-AE46FE8A56CE}" type="slidenum">
              <a:rPr lang="en-GB" altLang="el-GR" sz="1300">
                <a:solidFill>
                  <a:srgbClr val="000000"/>
                </a:solidFill>
                <a:latin typeface="Times New Roman" pitchFamily="18" charset="0"/>
              </a:rPr>
              <a:pPr algn="r" eaLnBrk="1">
                <a:buClrTx/>
                <a:buFontTx/>
                <a:buNone/>
              </a:pPr>
              <a:t>31</a:t>
            </a:fld>
            <a:endParaRPr lang="en-GB" altLang="el-GR" sz="1300" dirty="0">
              <a:solidFill>
                <a:srgbClr val="000000"/>
              </a:solidFill>
              <a:latin typeface="Times New Roman" pitchFamily="18" charset="0"/>
            </a:endParaRPr>
          </a:p>
        </p:txBody>
      </p:sp>
      <p:sp>
        <p:nvSpPr>
          <p:cNvPr id="10035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3AE53D70-87BB-4E18-A63D-64DFA2E293EF}" type="slidenum">
              <a:rPr lang="en-GB" altLang="el-GR" sz="1300">
                <a:solidFill>
                  <a:srgbClr val="000000"/>
                </a:solidFill>
                <a:latin typeface="Times New Roman" pitchFamily="18" charset="0"/>
              </a:rPr>
              <a:pPr eaLnBrk="1"/>
              <a:t>32</a:t>
            </a:fld>
            <a:endParaRPr lang="en-GB" altLang="el-GR" sz="1300" dirty="0">
              <a:solidFill>
                <a:srgbClr val="000000"/>
              </a:solidFill>
              <a:latin typeface="Times New Roman" pitchFamily="18" charset="0"/>
            </a:endParaRPr>
          </a:p>
        </p:txBody>
      </p:sp>
      <p:sp>
        <p:nvSpPr>
          <p:cNvPr id="10035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2C1935E-F787-4E2F-9C63-AE46FE8A56CE}" type="slidenum">
              <a:rPr lang="en-GB" altLang="el-GR" sz="1300">
                <a:solidFill>
                  <a:srgbClr val="000000"/>
                </a:solidFill>
                <a:latin typeface="Times New Roman" pitchFamily="18" charset="0"/>
              </a:rPr>
              <a:pPr algn="r" eaLnBrk="1">
                <a:buClrTx/>
                <a:buFontTx/>
                <a:buNone/>
              </a:pPr>
              <a:t>32</a:t>
            </a:fld>
            <a:endParaRPr lang="en-GB" altLang="el-GR" sz="1300" dirty="0">
              <a:solidFill>
                <a:srgbClr val="000000"/>
              </a:solidFill>
              <a:latin typeface="Times New Roman" pitchFamily="18" charset="0"/>
            </a:endParaRPr>
          </a:p>
        </p:txBody>
      </p:sp>
      <p:sp>
        <p:nvSpPr>
          <p:cNvPr id="10035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0035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76232D96-413A-4639-B9C2-BA7F772EA1F9}" type="slidenum">
              <a:rPr lang="en-GB" altLang="el-GR" sz="1300">
                <a:solidFill>
                  <a:srgbClr val="000000"/>
                </a:solidFill>
                <a:latin typeface="Times New Roman" pitchFamily="18" charset="0"/>
              </a:rPr>
              <a:pPr eaLnBrk="1"/>
              <a:t>3</a:t>
            </a:fld>
            <a:endParaRPr lang="en-GB" altLang="el-GR" sz="1300" dirty="0">
              <a:solidFill>
                <a:srgbClr val="000000"/>
              </a:solidFill>
              <a:latin typeface="Times New Roman" pitchFamily="18" charset="0"/>
            </a:endParaRPr>
          </a:p>
        </p:txBody>
      </p:sp>
      <p:sp>
        <p:nvSpPr>
          <p:cNvPr id="7577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98958BE-B63D-41AD-98FA-09D1F54AC16E}"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75778" name="Text Box 2"/>
          <p:cNvSpPr>
            <a:spLocks noGrp="1" noRot="1" noChangeAspect="1" noChangeArrowheads="1"/>
          </p:cNvSpPr>
          <p:nvPr>
            <p:ph type="sldImg"/>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5779"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BE428450-26A3-4D04-8A03-B4E9BB18969F}" type="slidenum">
              <a:rPr lang="en-GB" altLang="el-GR" sz="1300">
                <a:solidFill>
                  <a:srgbClr val="000000"/>
                </a:solidFill>
                <a:latin typeface="Times New Roman" pitchFamily="18" charset="0"/>
              </a:rPr>
              <a:pPr eaLnBrk="1"/>
              <a:t>4</a:t>
            </a:fld>
            <a:endParaRPr lang="en-GB" altLang="el-GR" sz="1300" dirty="0">
              <a:solidFill>
                <a:srgbClr val="000000"/>
              </a:solidFill>
              <a:latin typeface="Times New Roman" pitchFamily="18" charset="0"/>
            </a:endParaRPr>
          </a:p>
        </p:txBody>
      </p:sp>
      <p:sp>
        <p:nvSpPr>
          <p:cNvPr id="76801"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47D5503-E865-459A-A812-3F8A9BB553AD}"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76802"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6803"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D299169-BBFB-45A9-B675-6A32B62A6E36}" type="slidenum">
              <a:rPr lang="en-GB" altLang="el-GR" sz="1300">
                <a:solidFill>
                  <a:srgbClr val="000000"/>
                </a:solidFill>
                <a:latin typeface="Times New Roman" pitchFamily="18" charset="0"/>
              </a:rPr>
              <a:pPr eaLnBrk="1"/>
              <a:t>5</a:t>
            </a:fld>
            <a:endParaRPr lang="en-GB" altLang="el-GR" sz="1300" dirty="0">
              <a:solidFill>
                <a:srgbClr val="000000"/>
              </a:solidFill>
              <a:latin typeface="Times New Roman" pitchFamily="18" charset="0"/>
            </a:endParaRPr>
          </a:p>
        </p:txBody>
      </p:sp>
      <p:sp>
        <p:nvSpPr>
          <p:cNvPr id="77825"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0BCA33A-360C-4F72-89B2-653D43CE3C1D}"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77826"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7827"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F032C033-B79E-4346-AFE5-598F57AE2532}" type="slidenum">
              <a:rPr lang="en-GB" altLang="el-GR" sz="1300">
                <a:solidFill>
                  <a:srgbClr val="000000"/>
                </a:solidFill>
                <a:latin typeface="Times New Roman" pitchFamily="18" charset="0"/>
              </a:rPr>
              <a:pPr eaLnBrk="1"/>
              <a:t>6</a:t>
            </a:fld>
            <a:endParaRPr lang="en-GB" altLang="el-GR" sz="1300" dirty="0">
              <a:solidFill>
                <a:srgbClr val="000000"/>
              </a:solidFill>
              <a:latin typeface="Times New Roman" pitchFamily="18" charset="0"/>
            </a:endParaRPr>
          </a:p>
        </p:txBody>
      </p:sp>
      <p:sp>
        <p:nvSpPr>
          <p:cNvPr id="78849"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836C962-493A-441F-AE1B-0A9297EC25A2}" type="slidenum">
              <a:rPr lang="en-GB" altLang="el-GR" sz="1300">
                <a:solidFill>
                  <a:srgbClr val="000000"/>
                </a:solidFill>
                <a:latin typeface="Times New Roman" pitchFamily="18" charset="0"/>
              </a:rPr>
              <a:pPr algn="r" eaLnBrk="1">
                <a:buClrTx/>
                <a:buFontTx/>
                <a:buNone/>
              </a:pPr>
              <a:t>6</a:t>
            </a:fld>
            <a:endParaRPr lang="en-GB" altLang="el-GR" sz="1300" dirty="0">
              <a:solidFill>
                <a:srgbClr val="000000"/>
              </a:solidFill>
              <a:latin typeface="Times New Roman" pitchFamily="18" charset="0"/>
            </a:endParaRPr>
          </a:p>
        </p:txBody>
      </p:sp>
      <p:sp>
        <p:nvSpPr>
          <p:cNvPr id="78850"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8851"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5370FFD8-6897-4AAD-849D-D1AFB98EEC3B}" type="slidenum">
              <a:rPr lang="en-GB" altLang="el-GR" sz="1300">
                <a:solidFill>
                  <a:srgbClr val="000000"/>
                </a:solidFill>
                <a:latin typeface="Times New Roman" pitchFamily="18" charset="0"/>
              </a:rPr>
              <a:pPr eaLnBrk="1"/>
              <a:t>7</a:t>
            </a:fld>
            <a:endParaRPr lang="en-GB" altLang="el-GR" sz="1300" dirty="0">
              <a:solidFill>
                <a:srgbClr val="000000"/>
              </a:solidFill>
              <a:latin typeface="Times New Roman" pitchFamily="18" charset="0"/>
            </a:endParaRPr>
          </a:p>
        </p:txBody>
      </p:sp>
      <p:sp>
        <p:nvSpPr>
          <p:cNvPr id="79873"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138C853-9402-4B4B-8020-24FB476B84AC}"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79874"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9875"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sz="quarter"/>
          </p:nvPr>
        </p:nvSpPr>
        <p:spPr>
          <a:extLst>
            <a:ext uri="{FAA26D3D-D897-4be2-8F04-BA451C77F1D7}">
              <ma14:placeholderFlag xmlns="" xmlns:ma14="http://schemas.microsoft.com/office/mac/drawingml/2011/main" val="1"/>
            </a:ext>
          </a:extLst>
        </p:spPr>
        <p:txBody>
          <a:bodyPr/>
          <a:lstStyle>
            <a:lvl1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1pPr>
            <a:lvl2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2pPr>
            <a:lvl3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3pPr>
            <a:lvl4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4pPr>
            <a:lvl5pPr eaLnBrk="0">
              <a:tabLst>
                <a:tab pos="687633" algn="l"/>
                <a:tab pos="1375265" algn="l"/>
                <a:tab pos="2062898" algn="l"/>
                <a:tab pos="2750530" algn="l"/>
              </a:tabLst>
              <a:defRPr sz="2300">
                <a:solidFill>
                  <a:schemeClr val="bg1"/>
                </a:solidFill>
                <a:latin typeface="Arial" pitchFamily="34" charset="0"/>
                <a:ea typeface="ＭＳ Ｐゴシック" pitchFamily="34" charset="-128"/>
              </a:defRPr>
            </a:lvl5pPr>
            <a:lvl6pPr marL="2388619"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6pPr>
            <a:lvl7pPr marL="2822913"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7pPr>
            <a:lvl8pPr marL="3257207"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8pPr>
            <a:lvl9pPr marL="3691501" indent="-217147" defTabSz="426755" eaLnBrk="0" fontAlgn="base" hangingPunct="0">
              <a:lnSpc>
                <a:spcPct val="93000"/>
              </a:lnSpc>
              <a:spcBef>
                <a:spcPct val="0"/>
              </a:spcBef>
              <a:spcAft>
                <a:spcPct val="0"/>
              </a:spcAft>
              <a:buClr>
                <a:srgbClr val="000000"/>
              </a:buClr>
              <a:buSzPct val="100000"/>
              <a:buFont typeface="Times New Roman" pitchFamily="18" charset="0"/>
              <a:tabLst>
                <a:tab pos="687633" algn="l"/>
                <a:tab pos="1375265" algn="l"/>
                <a:tab pos="2062898" algn="l"/>
                <a:tab pos="2750530" algn="l"/>
              </a:tabLst>
              <a:defRPr sz="2300">
                <a:solidFill>
                  <a:schemeClr val="bg1"/>
                </a:solidFill>
                <a:latin typeface="Arial" pitchFamily="34" charset="0"/>
                <a:ea typeface="ＭＳ Ｐゴシック" pitchFamily="34" charset="-128"/>
              </a:defRPr>
            </a:lvl9pPr>
          </a:lstStyle>
          <a:p>
            <a:pPr eaLnBrk="1"/>
            <a:fld id="{0CB65BF5-2EF9-4E21-BD49-42D922F6DCD4}" type="slidenum">
              <a:rPr lang="en-GB" altLang="el-GR" sz="1300">
                <a:solidFill>
                  <a:srgbClr val="000000"/>
                </a:solidFill>
                <a:latin typeface="Times New Roman" pitchFamily="18" charset="0"/>
              </a:rPr>
              <a:pPr eaLnBrk="1"/>
              <a:t>8</a:t>
            </a:fld>
            <a:endParaRPr lang="en-GB" altLang="el-GR" sz="1300" dirty="0">
              <a:solidFill>
                <a:srgbClr val="000000"/>
              </a:solidFill>
              <a:latin typeface="Times New Roman" pitchFamily="18" charset="0"/>
            </a:endParaRPr>
          </a:p>
        </p:txBody>
      </p:sp>
      <p:sp>
        <p:nvSpPr>
          <p:cNvPr id="80897" name="Text Box 1"/>
          <p:cNvSpPr txBox="1">
            <a:spLocks noChangeArrowheads="1"/>
          </p:cNvSpPr>
          <p:nvPr/>
        </p:nvSpPr>
        <p:spPr bwMode="auto">
          <a:xfrm>
            <a:off x="4020465" y="9722502"/>
            <a:ext cx="3082107"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38DF5AD-EE6D-4E88-AAEC-DDCD93B08545}"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80898" name="Text Box 2"/>
          <p:cNvSpPr>
            <a:spLocks noGrp="1" noRot="1" noChangeAspect="1" noChangeArrowheads="1"/>
          </p:cNvSpPr>
          <p:nvPr>
            <p:ph type="sldImg"/>
          </p:nvPr>
        </p:nvSpPr>
        <p:spPr>
          <a:xfrm>
            <a:off x="993775" y="777875"/>
            <a:ext cx="5114925"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80899" name="Text Box 3"/>
          <p:cNvSpPr>
            <a:spLocks noGrp="1" noChangeArrowheads="1"/>
          </p:cNvSpPr>
          <p:nvPr>
            <p:ph type="body" idx="1"/>
          </p:nvPr>
        </p:nvSpPr>
        <p:spPr>
          <a:xfrm>
            <a:off x="710108" y="4861252"/>
            <a:ext cx="5683847" cy="460595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pPr>
                <a:defRPr/>
              </a:pPr>
              <a:t>‹#›</a:t>
            </a:fld>
            <a:endParaRPr lang="en-GB" dirty="0"/>
          </a:p>
        </p:txBody>
      </p:sp>
    </p:spTree>
    <p:extLst>
      <p:ext uri="{BB962C8B-B14F-4D97-AF65-F5344CB8AC3E}">
        <p14:creationId xmlns:p14="http://schemas.microsoft.com/office/powerpoint/2010/main" val="316590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415159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16298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87943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987769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778235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20466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06901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atin typeface="+mn-lt"/>
              </a:defRPr>
            </a:lvl1pPr>
            <a:lvl2pPr marL="742950" indent="-285750">
              <a:lnSpc>
                <a:spcPct val="110000"/>
              </a:lnSpc>
              <a:spcBef>
                <a:spcPts val="1200"/>
              </a:spcBef>
              <a:buFont typeface="Courier New" panose="02070309020205020404" pitchFamily="49" charset="0"/>
              <a:buChar char="o"/>
              <a:defRPr sz="2400">
                <a:latin typeface="+mn-lt"/>
              </a:defRPr>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356162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747346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4760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45414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68694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Βιβλιογραφία</a:t>
            </a:r>
            <a:r>
              <a:rPr lang="en-US" sz="4400" b="1" dirty="0" smtClean="0">
                <a:solidFill>
                  <a:schemeClr val="tx1"/>
                </a:solidFill>
                <a:latin typeface="+mn-lt"/>
              </a:rPr>
              <a:t> (</a:t>
            </a:r>
            <a:r>
              <a:rPr lang="el-GR" sz="4400" b="1" dirty="0" smtClean="0">
                <a:solidFill>
                  <a:schemeClr val="tx1"/>
                </a:solidFill>
                <a:latin typeface="+mn-lt"/>
              </a:rPr>
              <a:t>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1</a:t>
            </a:r>
            <a:r>
              <a:rPr lang="el-GR" sz="2400" dirty="0" smtClean="0"/>
              <a:t>:</a:t>
            </a:r>
            <a:r>
              <a:rPr lang="en-US" sz="2400" dirty="0" smtClean="0"/>
              <a:t> </a:t>
            </a:r>
            <a:r>
              <a:rPr lang="el-GR" sz="2400" dirty="0" smtClean="0"/>
              <a:t>Ορισμοί</a:t>
            </a:r>
            <a:endParaRPr lang="en-US" sz="2400" dirty="0" smtClean="0"/>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01D6B89-0BC0-4C9B-BB2E-AF0D579DB0C8}" type="slidenum">
              <a:rPr lang="en-GB" altLang="el-GR" sz="1300">
                <a:solidFill>
                  <a:srgbClr val="000000"/>
                </a:solidFill>
                <a:latin typeface="Times New Roman" pitchFamily="18" charset="0"/>
              </a:rPr>
              <a:pPr algn="r" eaLnBrk="1">
                <a:buClrTx/>
                <a:buFontTx/>
                <a:buNone/>
              </a:pPr>
              <a:t>9</a:t>
            </a:fld>
            <a:endParaRPr lang="en-GB" altLang="el-GR" sz="1300" dirty="0">
              <a:solidFill>
                <a:srgbClr val="000000"/>
              </a:solidFill>
              <a:latin typeface="Times New Roman" pitchFamily="18" charset="0"/>
            </a:endParaRPr>
          </a:p>
        </p:txBody>
      </p:sp>
      <p:sp>
        <p:nvSpPr>
          <p:cNvPr id="4" name="Τίτλος 3"/>
          <p:cNvSpPr>
            <a:spLocks noGrp="1"/>
          </p:cNvSpPr>
          <p:nvPr>
            <p:ph type="title"/>
          </p:nvPr>
        </p:nvSpPr>
        <p:spPr/>
        <p:txBody>
          <a:bodyPr/>
          <a:lstStyle/>
          <a:p>
            <a:r>
              <a:rPr lang="el-GR" dirty="0" smtClean="0"/>
              <a:t>Ορισμοί</a:t>
            </a:r>
            <a:endParaRPr lang="el-GR" dirty="0"/>
          </a:p>
        </p:txBody>
      </p:sp>
      <p:sp>
        <p:nvSpPr>
          <p:cNvPr id="5" name="Θέση περιεχομένου 4"/>
          <p:cNvSpPr>
            <a:spLocks noGrp="1"/>
          </p:cNvSpPr>
          <p:nvPr>
            <p:ph idx="1"/>
          </p:nvPr>
        </p:nvSpPr>
        <p:spPr/>
        <p:txBody>
          <a:bodyPr/>
          <a:lstStyle/>
          <a:p>
            <a:pPr marL="0" indent="0">
              <a:buNone/>
            </a:pPr>
            <a:r>
              <a:rPr lang="el-GR" dirty="0"/>
              <a:t>- Τεκμήριο</a:t>
            </a:r>
          </a:p>
          <a:p>
            <a:pPr marL="0" indent="0">
              <a:buNone/>
            </a:pPr>
            <a:r>
              <a:rPr lang="el-GR" dirty="0"/>
              <a:t>- Παραπομπή</a:t>
            </a:r>
          </a:p>
          <a:p>
            <a:pPr marL="0" indent="0">
              <a:buNone/>
            </a:pPr>
            <a:r>
              <a:rPr lang="el-GR" dirty="0"/>
              <a:t>- Βιβλιογραφική Παραπομπή</a:t>
            </a:r>
          </a:p>
          <a:p>
            <a:pPr marL="0" indent="0">
              <a:buNone/>
            </a:pPr>
            <a:r>
              <a:rPr lang="el-GR" dirty="0"/>
              <a:t>- Βιβλιογραφία</a:t>
            </a:r>
          </a:p>
          <a:p>
            <a:pPr marL="0" indent="0">
              <a:buNone/>
            </a:pPr>
            <a:r>
              <a:rPr lang="el-GR" dirty="0"/>
              <a:t>- Κατάλογος</a:t>
            </a:r>
          </a:p>
          <a:p>
            <a:endParaRPr lang="el-GR" dirty="0"/>
          </a:p>
        </p:txBody>
      </p:sp>
    </p:spTree>
    <p:extLst>
      <p:ext uri="{BB962C8B-B14F-4D97-AF65-F5344CB8AC3E}">
        <p14:creationId xmlns:p14="http://schemas.microsoft.com/office/powerpoint/2010/main" val="3871589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82EAA44-D7C1-4AA4-8336-0313259FBD30}" type="slidenum">
              <a:rPr lang="en-GB" altLang="el-GR" sz="1300">
                <a:solidFill>
                  <a:srgbClr val="000000"/>
                </a:solidFill>
                <a:latin typeface="Times New Roman" pitchFamily="18" charset="0"/>
              </a:rPr>
              <a:pPr algn="r" eaLnBrk="1">
                <a:buClrTx/>
                <a:buFontTx/>
                <a:buNone/>
              </a:pPr>
              <a:t>10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Τεκμήριο</a:t>
            </a:r>
            <a:r>
              <a:rPr lang="en-US" dirty="0" smtClean="0"/>
              <a:t> – Item </a:t>
            </a:r>
            <a:r>
              <a:rPr lang="el-GR" sz="3600" b="0" dirty="0" smtClean="0"/>
              <a:t>1/2</a:t>
            </a:r>
            <a:endParaRPr lang="el-GR" sz="3600" b="0"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dirty="0"/>
              <a:t>Είναι ο φορέα της πληροφορίας (Μπώκος, 2001).</a:t>
            </a:r>
          </a:p>
          <a:p>
            <a:pPr marL="0" indent="0">
              <a:buNone/>
            </a:pPr>
            <a:r>
              <a:rPr lang="el-GR" dirty="0"/>
              <a:t>Κατηγοριοποίηση </a:t>
            </a:r>
            <a:r>
              <a:rPr lang="el-GR" dirty="0" smtClean="0"/>
              <a:t>Τεκμηρίων </a:t>
            </a:r>
            <a:r>
              <a:rPr lang="el-GR" dirty="0"/>
              <a:t>(Μπώκος, 2001)</a:t>
            </a:r>
          </a:p>
          <a:p>
            <a:pPr marL="0" indent="0">
              <a:buNone/>
            </a:pPr>
            <a:r>
              <a:rPr lang="el-GR" dirty="0"/>
              <a:t>α) στα τεκμήρια που φέρουν την πληροφορία με τη μορφή κειμένου και </a:t>
            </a:r>
          </a:p>
          <a:p>
            <a:pPr marL="0" indent="0">
              <a:buNone/>
            </a:pPr>
            <a:r>
              <a:rPr lang="el-GR" dirty="0"/>
              <a:t>β) στα τεκμήρια που φέρουν την πληροφορία με  άλλες μορφές. </a:t>
            </a:r>
          </a:p>
          <a:p>
            <a:pPr marL="0" indent="0">
              <a:buNone/>
            </a:pPr>
            <a:r>
              <a:rPr lang="el-GR" dirty="0"/>
              <a:t>     1) Εικόνας, σε αυτά η πληροφορία αποτυπώνεται εικονογραφικά (πχ πίνακας), </a:t>
            </a:r>
          </a:p>
          <a:p>
            <a:pPr marL="0" indent="0">
              <a:buNone/>
            </a:pPr>
            <a:r>
              <a:rPr lang="el-GR" dirty="0"/>
              <a:t>     2) Ήχου, σε αυτά η πληροφορία αποτυπώνεται ηχητικά (πχ. μουσικό κομμάτι), </a:t>
            </a:r>
          </a:p>
          <a:p>
            <a:pPr marL="0" indent="0">
              <a:buNone/>
            </a:pPr>
            <a:r>
              <a:rPr lang="el-GR" dirty="0"/>
              <a:t>     3) Συνδυασμός εικόνας και ήχου (πχ. ταινία), </a:t>
            </a:r>
          </a:p>
          <a:p>
            <a:pPr marL="0" indent="0">
              <a:buNone/>
            </a:pPr>
            <a:r>
              <a:rPr lang="el-GR" dirty="0"/>
              <a:t>     4) Πολυμεσικά, </a:t>
            </a:r>
          </a:p>
          <a:p>
            <a:pPr marL="0" indent="0">
              <a:buNone/>
            </a:pPr>
            <a:r>
              <a:rPr lang="el-GR" dirty="0"/>
              <a:t>     5) Υλικό αντικείμενο, σε αυτά η πληροφορία και η υλική υπόστασή τους ταυτίζονται (πχ. Μουσειακό αντικείμενο). </a:t>
            </a:r>
          </a:p>
          <a:p>
            <a:endParaRPr lang="el-GR" dirty="0"/>
          </a:p>
        </p:txBody>
      </p:sp>
    </p:spTree>
    <p:extLst>
      <p:ext uri="{BB962C8B-B14F-4D97-AF65-F5344CB8AC3E}">
        <p14:creationId xmlns:p14="http://schemas.microsoft.com/office/powerpoint/2010/main" val="27227239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FC4EF34-5DF7-46DD-BABB-8FBA4DDB6CD5}" type="slidenum">
              <a:rPr lang="en-GB" altLang="el-GR" sz="1300">
                <a:solidFill>
                  <a:srgbClr val="000000"/>
                </a:solidFill>
                <a:latin typeface="Times New Roman" pitchFamily="18" charset="0"/>
              </a:rPr>
              <a:pPr algn="r" eaLnBrk="1">
                <a:buClrTx/>
                <a:buFontTx/>
                <a:buNone/>
              </a:pPr>
              <a:t>11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Τεκμήριο</a:t>
            </a:r>
            <a:r>
              <a:rPr lang="en-US" dirty="0" smtClean="0"/>
              <a:t> </a:t>
            </a:r>
            <a:r>
              <a:rPr lang="en-US" dirty="0"/>
              <a:t>– Item </a:t>
            </a:r>
            <a:r>
              <a:rPr lang="el-GR" sz="36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dirty="0"/>
              <a:t>Κατηγοριοποίηση με βάση το μέσο αποτύπωσης (Μπώκος, 2001): </a:t>
            </a:r>
          </a:p>
          <a:p>
            <a:pPr marL="0" indent="0">
              <a:buNone/>
            </a:pPr>
            <a:r>
              <a:rPr lang="el-GR" dirty="0"/>
              <a:t>α) σε αυτά που αποτυπώνονται σε χαρτί.</a:t>
            </a:r>
          </a:p>
          <a:p>
            <a:pPr marL="0" indent="0">
              <a:buNone/>
            </a:pPr>
            <a:r>
              <a:rPr lang="el-GR" dirty="0"/>
              <a:t>β) αυτά που αποτυπώνονται σε όλα τα υπόλοιπα μέσα.</a:t>
            </a:r>
          </a:p>
          <a:p>
            <a:endParaRPr lang="el-GR" dirty="0"/>
          </a:p>
        </p:txBody>
      </p:sp>
    </p:spTree>
    <p:extLst>
      <p:ext uri="{BB962C8B-B14F-4D97-AF65-F5344CB8AC3E}">
        <p14:creationId xmlns:p14="http://schemas.microsoft.com/office/powerpoint/2010/main" val="8379374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6516F93-E4F5-46D9-BCB8-75F9A5D63544}" type="slidenum">
              <a:rPr lang="en-GB" altLang="el-GR" sz="1300">
                <a:solidFill>
                  <a:srgbClr val="000000"/>
                </a:solidFill>
                <a:latin typeface="Times New Roman" pitchFamily="18" charset="0"/>
              </a:rPr>
              <a:pPr algn="r" eaLnBrk="1">
                <a:buClrTx/>
                <a:buFontTx/>
                <a:buNone/>
              </a:pPr>
              <a:t>12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Παραπομπή</a:t>
            </a:r>
            <a:r>
              <a:rPr lang="en-US" dirty="0" smtClean="0"/>
              <a:t> </a:t>
            </a:r>
            <a:r>
              <a:rPr lang="en-US" dirty="0"/>
              <a:t>– </a:t>
            </a:r>
            <a:r>
              <a:rPr lang="en-US" dirty="0" smtClean="0"/>
              <a:t>Reference </a:t>
            </a:r>
            <a:r>
              <a:rPr lang="el-GR" sz="3600" b="0" dirty="0" smtClean="0"/>
              <a:t>1/4</a:t>
            </a:r>
            <a:endParaRPr lang="el-GR" dirty="0"/>
          </a:p>
        </p:txBody>
      </p:sp>
      <p:sp>
        <p:nvSpPr>
          <p:cNvPr id="3" name="Θέση περιεχομένου 2"/>
          <p:cNvSpPr>
            <a:spLocks noGrp="1"/>
          </p:cNvSpPr>
          <p:nvPr>
            <p:ph idx="1"/>
          </p:nvPr>
        </p:nvSpPr>
        <p:spPr/>
        <p:txBody>
          <a:bodyPr/>
          <a:lstStyle/>
          <a:p>
            <a:pPr marL="0" indent="0">
              <a:buNone/>
            </a:pPr>
            <a:r>
              <a:rPr lang="el-GR" dirty="0"/>
              <a:t>Διττή σημασία. </a:t>
            </a:r>
          </a:p>
          <a:p>
            <a:pPr marL="0" indent="0">
              <a:buNone/>
            </a:pPr>
            <a:r>
              <a:rPr lang="el-GR" dirty="0"/>
              <a:t>Καταλογογράφηση &amp; Ευρετηρίαση</a:t>
            </a:r>
          </a:p>
          <a:p>
            <a:pPr marL="0" indent="0">
              <a:buNone/>
            </a:pPr>
            <a:r>
              <a:rPr lang="el-GR" dirty="0"/>
              <a:t>α) η μετάβαση από τη μία επικεφαλίδα σε μια άλλη, από έναν όρο σε έναν άλλο. </a:t>
            </a:r>
          </a:p>
          <a:p>
            <a:pPr marL="0" indent="0">
              <a:buNone/>
            </a:pPr>
            <a:r>
              <a:rPr lang="el-GR" dirty="0"/>
              <a:t> Μπορεί να λάβει δύο μορφές:</a:t>
            </a:r>
          </a:p>
          <a:p>
            <a:pPr marL="0" indent="0">
              <a:buNone/>
            </a:pPr>
            <a:r>
              <a:rPr lang="el-GR" dirty="0"/>
              <a:t>α) μορφή “Βλέπε” από έναν όρο σε έναν άλλο και </a:t>
            </a:r>
          </a:p>
          <a:p>
            <a:pPr marL="0" indent="0">
              <a:buNone/>
            </a:pPr>
            <a:r>
              <a:rPr lang="el-GR" dirty="0"/>
              <a:t>β) μορφή “Βλέπε επίσης” όπου παραπέμπει και σε άλλους συναφείς όρους, είτε ειδικότερους είτε γενικότερους. </a:t>
            </a:r>
          </a:p>
          <a:p>
            <a:endParaRPr lang="el-GR" dirty="0"/>
          </a:p>
        </p:txBody>
      </p:sp>
    </p:spTree>
    <p:extLst>
      <p:ext uri="{BB962C8B-B14F-4D97-AF65-F5344CB8AC3E}">
        <p14:creationId xmlns:p14="http://schemas.microsoft.com/office/powerpoint/2010/main" val="32101047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E6B3586F-5D9E-4BA4-B2C2-12864F3CF7A8}" type="slidenum">
              <a:rPr lang="en-GB" altLang="el-GR" sz="1300">
                <a:solidFill>
                  <a:srgbClr val="000000"/>
                </a:solidFill>
                <a:latin typeface="Times New Roman" pitchFamily="18" charset="0"/>
              </a:rPr>
              <a:pPr algn="r" eaLnBrk="1">
                <a:buClrTx/>
                <a:buFontTx/>
                <a:buNone/>
              </a:pPr>
              <a:t>13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Παραπομπή</a:t>
            </a:r>
            <a:r>
              <a:rPr lang="en-US" dirty="0"/>
              <a:t> – Reference </a:t>
            </a:r>
            <a:r>
              <a:rPr lang="el-GR" sz="3600" b="0" dirty="0" smtClean="0"/>
              <a:t>2/4</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dirty="0"/>
              <a:t>Επιστήμη της Βιβλιογραφίας</a:t>
            </a:r>
          </a:p>
          <a:p>
            <a:pPr marL="0" indent="0">
              <a:buNone/>
            </a:pPr>
            <a:r>
              <a:rPr lang="el-GR" dirty="0"/>
              <a:t> η υπόδειξη σε μία δημοσιευμένη ή μη πηγή της οποίας τα πλήρη στοιχεία μπορούν να αναζητηθούν στη λίστα της Βιβλιογραφίας. </a:t>
            </a:r>
          </a:p>
          <a:p>
            <a:pPr marL="0" indent="0">
              <a:buNone/>
            </a:pPr>
            <a:r>
              <a:rPr lang="el-GR" dirty="0"/>
              <a:t>Μορφή</a:t>
            </a:r>
          </a:p>
          <a:p>
            <a:pPr marL="0" indent="0">
              <a:buNone/>
            </a:pPr>
            <a:r>
              <a:rPr lang="el-GR" dirty="0"/>
              <a:t>Ενσωματώνεται στο κείμενο του συγγράμματος και ανάλογα με το πρότυπο βιβλιογραφικών αναφορών που ακολουθείται μπορεί να λάβει διάφορες μορφές. </a:t>
            </a:r>
          </a:p>
          <a:p>
            <a:pPr marL="0" indent="0">
              <a:buNone/>
            </a:pPr>
            <a:r>
              <a:rPr lang="el-GR" dirty="0"/>
              <a:t>Σκοπός</a:t>
            </a:r>
          </a:p>
          <a:p>
            <a:pPr marL="0" indent="0">
              <a:buNone/>
            </a:pPr>
            <a:r>
              <a:rPr lang="el-GR" dirty="0"/>
              <a:t>Να δηλώσει τη σχετικότητα των πηγών που χρησιμοποιήθηκαν με την έρευνα του συγκεκριμένου θέματος, αλλά και να τεκμηριώσει τις </a:t>
            </a:r>
            <a:r>
              <a:rPr lang="el-GR" dirty="0" smtClean="0"/>
              <a:t>απόψεις </a:t>
            </a:r>
            <a:r>
              <a:rPr lang="el-GR" dirty="0"/>
              <a:t>που διατυπώθηκαν.</a:t>
            </a:r>
          </a:p>
          <a:p>
            <a:endParaRPr lang="el-GR" dirty="0"/>
          </a:p>
        </p:txBody>
      </p:sp>
    </p:spTree>
    <p:extLst>
      <p:ext uri="{BB962C8B-B14F-4D97-AF65-F5344CB8AC3E}">
        <p14:creationId xmlns:p14="http://schemas.microsoft.com/office/powerpoint/2010/main" val="22212705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79462EA-8D05-4DC4-8B71-AA6D27DB08CA}" type="slidenum">
              <a:rPr lang="en-GB" altLang="el-GR" sz="1300">
                <a:solidFill>
                  <a:srgbClr val="000000"/>
                </a:solidFill>
                <a:latin typeface="Times New Roman" pitchFamily="18" charset="0"/>
              </a:rPr>
              <a:pPr algn="r" eaLnBrk="1">
                <a:buClrTx/>
                <a:buFontTx/>
                <a:buNone/>
              </a:pPr>
              <a:t>14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Παραπομπή</a:t>
            </a:r>
            <a:r>
              <a:rPr lang="en-US" dirty="0"/>
              <a:t> – Reference </a:t>
            </a:r>
            <a:r>
              <a:rPr lang="el-GR" sz="3600" b="0" dirty="0" smtClean="0"/>
              <a:t>3/4</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spcAft>
                <a:spcPts val="1282"/>
              </a:spcAft>
              <a:buNone/>
            </a:pPr>
            <a:r>
              <a:rPr lang="en-GB" altLang="el-GR" u="sng" dirty="0"/>
              <a:t>Παραδείγματα</a:t>
            </a:r>
          </a:p>
          <a:p>
            <a:pPr marL="0" indent="0" algn="just">
              <a:spcAft>
                <a:spcPts val="1282"/>
              </a:spcAft>
              <a:buNone/>
            </a:pPr>
            <a:r>
              <a:rPr lang="el-GR" altLang="el-GR" dirty="0"/>
              <a:t>«</a:t>
            </a:r>
            <a:r>
              <a:rPr lang="en-US" altLang="el-GR" dirty="0"/>
              <a:t>In particular, Breeding (2007) provided a thorough introduction to the use and characteristics of social networking sites using Facebook as an example of what may be of interest to libraries. In addition, Farkas (2006) presented her personal views on whether libraries should embrace social networking sites and what their assigned role should be.</a:t>
            </a:r>
            <a:r>
              <a:rPr lang="el-GR" altLang="el-GR" dirty="0"/>
              <a:t>»</a:t>
            </a:r>
          </a:p>
          <a:p>
            <a:pPr marL="0" indent="0" algn="just">
              <a:spcAft>
                <a:spcPts val="1282"/>
              </a:spcAft>
              <a:buNone/>
            </a:pPr>
            <a:r>
              <a:rPr lang="el-GR" altLang="el-GR" dirty="0"/>
              <a:t>«</a:t>
            </a:r>
            <a:r>
              <a:rPr lang="en-US" altLang="el-GR" dirty="0"/>
              <a:t>The profiles of Morrisville Libraries (Drew, 2007), Schurz Library (Kwong, 2007), Swinburne Library (McKay and Morgan, 2008), Mississippi State University Library (Powers et al., 2008) and Rutgers University Library (Glazer, 2009) on Facebook, plus a librarians group of Kimbel Library (Graham et al., 2009) were presented.</a:t>
            </a:r>
            <a:r>
              <a:rPr lang="el-GR" altLang="el-GR" dirty="0"/>
              <a:t>»</a:t>
            </a:r>
            <a:endParaRPr lang="en-US" altLang="el-GR" dirty="0"/>
          </a:p>
          <a:p>
            <a:endParaRPr lang="el-GR" dirty="0"/>
          </a:p>
        </p:txBody>
      </p:sp>
    </p:spTree>
    <p:extLst>
      <p:ext uri="{BB962C8B-B14F-4D97-AF65-F5344CB8AC3E}">
        <p14:creationId xmlns:p14="http://schemas.microsoft.com/office/powerpoint/2010/main" val="17918519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5648" y="5589240"/>
            <a:ext cx="8223840" cy="483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342900" indent="-336550"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9pPr>
          </a:lstStyle>
          <a:p>
            <a:pPr eaLnBrk="1">
              <a:spcAft>
                <a:spcPts val="1282"/>
              </a:spcAft>
            </a:pPr>
            <a:endParaRPr lang="el-GR" altLang="el-GR" sz="1800" dirty="0">
              <a:solidFill>
                <a:srgbClr val="000000"/>
              </a:solidFill>
            </a:endParaRPr>
          </a:p>
        </p:txBody>
      </p:sp>
      <p:sp>
        <p:nvSpPr>
          <p:cNvPr id="4" name="Τίτλος 3"/>
          <p:cNvSpPr>
            <a:spLocks noGrp="1"/>
          </p:cNvSpPr>
          <p:nvPr>
            <p:ph type="title"/>
          </p:nvPr>
        </p:nvSpPr>
        <p:spPr/>
        <p:txBody>
          <a:bodyPr>
            <a:normAutofit/>
          </a:bodyPr>
          <a:lstStyle/>
          <a:p>
            <a:r>
              <a:rPr lang="el-GR" dirty="0"/>
              <a:t>Παραπομπή</a:t>
            </a:r>
            <a:r>
              <a:rPr lang="en-US" dirty="0"/>
              <a:t> – Reference </a:t>
            </a:r>
            <a:r>
              <a:rPr lang="el-GR" sz="3600" b="0" dirty="0" smtClean="0"/>
              <a:t>4/4</a:t>
            </a:r>
            <a:endParaRPr lang="el-GR" dirty="0"/>
          </a:p>
        </p:txBody>
      </p:sp>
      <p:sp>
        <p:nvSpPr>
          <p:cNvPr id="5" name="Θέση περιεχομένου 4"/>
          <p:cNvSpPr>
            <a:spLocks noGrp="1"/>
          </p:cNvSpPr>
          <p:nvPr>
            <p:ph idx="1"/>
          </p:nvPr>
        </p:nvSpPr>
        <p:spPr/>
        <p:txBody>
          <a:bodyPr/>
          <a:lstStyle/>
          <a:p>
            <a:pPr marL="0" indent="0">
              <a:spcAft>
                <a:spcPts val="1282"/>
              </a:spcAft>
              <a:buNone/>
            </a:pPr>
            <a:r>
              <a:rPr lang="en-GB" altLang="el-GR" u="sng" dirty="0">
                <a:solidFill>
                  <a:srgbClr val="000000"/>
                </a:solidFill>
              </a:rPr>
              <a:t>Παραδείγματα</a:t>
            </a:r>
            <a:endParaRPr lang="el-GR" altLang="el-GR" u="sng" dirty="0">
              <a:solidFill>
                <a:srgbClr val="000000"/>
              </a:solidFill>
            </a:endParaRPr>
          </a:p>
          <a:p>
            <a:pPr marL="0" indent="0">
              <a:spcAft>
                <a:spcPts val="1282"/>
              </a:spcAft>
              <a:buNone/>
            </a:pPr>
            <a:r>
              <a:rPr lang="el-GR" altLang="el-GR" dirty="0">
                <a:solidFill>
                  <a:srgbClr val="000000"/>
                </a:solidFill>
              </a:rPr>
              <a:t>«Οι </a:t>
            </a:r>
            <a:r>
              <a:rPr lang="el-GR" altLang="el-GR" dirty="0">
                <a:solidFill>
                  <a:srgbClr val="000000"/>
                </a:solidFill>
              </a:rPr>
              <a:t>βιβλιοθηκονομικές</a:t>
            </a:r>
            <a:r>
              <a:rPr lang="el-GR" altLang="el-GR" dirty="0">
                <a:solidFill>
                  <a:srgbClr val="000000"/>
                </a:solidFill>
              </a:rPr>
              <a:t> ενώσεις, όπως για παράδειγμα η </a:t>
            </a:r>
            <a:r>
              <a:rPr lang="el-GR" altLang="el-GR" dirty="0">
                <a:solidFill>
                  <a:srgbClr val="000000"/>
                </a:solidFill>
              </a:rPr>
              <a:t>American</a:t>
            </a:r>
            <a:r>
              <a:rPr lang="el-GR" altLang="el-GR" dirty="0">
                <a:solidFill>
                  <a:srgbClr val="000000"/>
                </a:solidFill>
              </a:rPr>
              <a:t> </a:t>
            </a:r>
            <a:r>
              <a:rPr lang="el-GR" altLang="el-GR" dirty="0">
                <a:solidFill>
                  <a:srgbClr val="000000"/>
                </a:solidFill>
              </a:rPr>
              <a:t>Library</a:t>
            </a:r>
            <a:r>
              <a:rPr lang="el-GR" altLang="el-GR" dirty="0">
                <a:solidFill>
                  <a:srgbClr val="000000"/>
                </a:solidFill>
              </a:rPr>
              <a:t> </a:t>
            </a:r>
            <a:r>
              <a:rPr lang="el-GR" altLang="el-GR" dirty="0">
                <a:solidFill>
                  <a:srgbClr val="000000"/>
                </a:solidFill>
              </a:rPr>
              <a:t>Association</a:t>
            </a:r>
            <a:r>
              <a:rPr lang="el-GR" altLang="el-GR" dirty="0">
                <a:solidFill>
                  <a:srgbClr val="000000"/>
                </a:solidFill>
              </a:rPr>
              <a:t> (ALA), η Διεθνής Ομοσπονδία Ενώσεων και Ινστιτούτων Βιβλιοθηκών (IFLA), η Scottish Confederation of the University and Research Libraries (SCURL) εκδίδουν οδηγούς για το προσωπικό των βιβλιοθηκών μελών τους (Κουλικούρδη,2005; IFLA, 2009; SCURL, 2003). Οι οδηγοί αυτοί περιλαμβάνουν αναλυτικές οδηγίες ή και αναφορές σε νέες υπηρεσίες, καθώς και ένα πλήθος διαφόρων σχετικών θεμάτων.»</a:t>
            </a:r>
          </a:p>
          <a:p>
            <a:endParaRPr lang="el-GR" dirty="0"/>
          </a:p>
        </p:txBody>
      </p:sp>
    </p:spTree>
    <p:extLst>
      <p:ext uri="{BB962C8B-B14F-4D97-AF65-F5344CB8AC3E}">
        <p14:creationId xmlns:p14="http://schemas.microsoft.com/office/powerpoint/2010/main" val="1944843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2FA1D99D-82E8-4C3E-A6A6-B14417885E9C}" type="slidenum">
              <a:rPr lang="en-GB" altLang="el-GR" sz="1300">
                <a:solidFill>
                  <a:srgbClr val="000000"/>
                </a:solidFill>
                <a:latin typeface="Times New Roman" pitchFamily="18" charset="0"/>
              </a:rPr>
              <a:pPr algn="r" eaLnBrk="1">
                <a:buClrTx/>
                <a:buFontTx/>
                <a:buNone/>
              </a:pPr>
              <a:t>16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Β</a:t>
            </a:r>
            <a:r>
              <a:rPr lang="el-GR" dirty="0" smtClean="0"/>
              <a:t>ιβλιογραφική παραπομπή </a:t>
            </a:r>
            <a:br>
              <a:rPr lang="el-GR" dirty="0" smtClean="0"/>
            </a:br>
            <a:r>
              <a:rPr lang="el-GR" dirty="0" smtClean="0"/>
              <a:t>(</a:t>
            </a:r>
            <a:r>
              <a:rPr lang="en-US" dirty="0"/>
              <a:t>Bibliographic entry) </a:t>
            </a:r>
            <a:r>
              <a:rPr lang="el-GR" sz="3600" b="0" dirty="0" smtClean="0"/>
              <a:t>1/3</a:t>
            </a:r>
            <a:endParaRPr lang="el-GR" sz="3600" b="0" dirty="0"/>
          </a:p>
        </p:txBody>
      </p:sp>
      <p:sp>
        <p:nvSpPr>
          <p:cNvPr id="3" name="Θέση περιεχομένου 2"/>
          <p:cNvSpPr>
            <a:spLocks noGrp="1"/>
          </p:cNvSpPr>
          <p:nvPr>
            <p:ph idx="1"/>
          </p:nvPr>
        </p:nvSpPr>
        <p:spPr/>
        <p:txBody>
          <a:bodyPr/>
          <a:lstStyle/>
          <a:p>
            <a:pPr marL="0" indent="0" algn="just">
              <a:spcAft>
                <a:spcPts val="1282"/>
              </a:spcAft>
              <a:buNone/>
            </a:pPr>
            <a:r>
              <a:rPr lang="en-US" altLang="el-GR" dirty="0">
                <a:solidFill>
                  <a:srgbClr val="000000"/>
                </a:solidFill>
              </a:rPr>
              <a:t>Η απ</a:t>
            </a:r>
            <a:r>
              <a:rPr lang="en-US" altLang="el-GR" dirty="0">
                <a:solidFill>
                  <a:srgbClr val="000000"/>
                </a:solidFill>
              </a:rPr>
              <a:t>οτύ</a:t>
            </a:r>
            <a:r>
              <a:rPr lang="en-US" altLang="el-GR" dirty="0">
                <a:solidFill>
                  <a:srgbClr val="000000"/>
                </a:solidFill>
              </a:rPr>
              <a:t>πωση των στοιχείων ταυτόποιησης ενός συγγράμματος σύμφωνα με μια συγκεκριμένη μορφή που καθορίζεται κάθε φορά από την υιοθέτηση ενός Προτύπου</a:t>
            </a:r>
            <a:r>
              <a:rPr lang="el-GR" altLang="el-GR" dirty="0">
                <a:solidFill>
                  <a:srgbClr val="000000"/>
                </a:solidFill>
              </a:rPr>
              <a:t> </a:t>
            </a:r>
            <a:r>
              <a:rPr lang="en-US" altLang="el-GR" dirty="0">
                <a:solidFill>
                  <a:srgbClr val="000000"/>
                </a:solidFill>
              </a:rPr>
              <a:t>Βιβλιογραφ</a:t>
            </a:r>
            <a:r>
              <a:rPr lang="el-GR" altLang="el-GR" dirty="0">
                <a:solidFill>
                  <a:srgbClr val="000000"/>
                </a:solidFill>
              </a:rPr>
              <a:t>ικών</a:t>
            </a:r>
            <a:r>
              <a:rPr lang="el-GR" altLang="el-GR" dirty="0">
                <a:solidFill>
                  <a:srgbClr val="000000"/>
                </a:solidFill>
              </a:rPr>
              <a:t> αναφορών</a:t>
            </a:r>
            <a:r>
              <a:rPr lang="en-US" altLang="el-GR" dirty="0">
                <a:solidFill>
                  <a:srgbClr val="000000"/>
                </a:solidFill>
              </a:rPr>
              <a:t>. </a:t>
            </a:r>
          </a:p>
          <a:p>
            <a:pPr marL="0" indent="0" algn="just">
              <a:spcAft>
                <a:spcPts val="1282"/>
              </a:spcAft>
              <a:buNone/>
            </a:pPr>
            <a:r>
              <a:rPr lang="en-US" altLang="el-GR" dirty="0">
                <a:solidFill>
                  <a:srgbClr val="000000"/>
                </a:solidFill>
              </a:rPr>
              <a:t>Εμφ</a:t>
            </a:r>
            <a:r>
              <a:rPr lang="en-US" altLang="el-GR" dirty="0">
                <a:solidFill>
                  <a:srgbClr val="000000"/>
                </a:solidFill>
              </a:rPr>
              <a:t>ανίζονται στο τέλος του κειμένου του κάθε συγγράμματος και ο τρόπος εμφάνισής τους σε μορφή λίστας καθορίζεται επίσης από το Πρότυπο που υιοθετείται.</a:t>
            </a:r>
          </a:p>
          <a:p>
            <a:endParaRPr lang="el-GR" dirty="0"/>
          </a:p>
        </p:txBody>
      </p:sp>
    </p:spTree>
    <p:extLst>
      <p:ext uri="{BB962C8B-B14F-4D97-AF65-F5344CB8AC3E}">
        <p14:creationId xmlns:p14="http://schemas.microsoft.com/office/powerpoint/2010/main" val="1626437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7627F821-25FF-4E21-9FA3-0254E2FA6FF5}" type="slidenum">
              <a:rPr lang="en-GB" altLang="el-GR" sz="1300">
                <a:solidFill>
                  <a:srgbClr val="000000"/>
                </a:solidFill>
                <a:latin typeface="Times New Roman" pitchFamily="18" charset="0"/>
              </a:rPr>
              <a:pPr algn="r" eaLnBrk="1">
                <a:buClrTx/>
                <a:buFontTx/>
                <a:buNone/>
              </a:pPr>
              <a:t>17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Βιβλιογραφική παραπομπή </a:t>
            </a:r>
            <a:br>
              <a:rPr lang="el-GR" dirty="0"/>
            </a:br>
            <a:r>
              <a:rPr lang="el-GR" dirty="0"/>
              <a:t>(</a:t>
            </a:r>
            <a:r>
              <a:rPr lang="en-US" dirty="0"/>
              <a:t>Bibliographic entry) </a:t>
            </a:r>
            <a:r>
              <a:rPr lang="el-GR" sz="3600" b="0" dirty="0" smtClean="0"/>
              <a:t>2/3</a:t>
            </a:r>
            <a:endParaRPr lang="el-GR" dirty="0"/>
          </a:p>
        </p:txBody>
      </p:sp>
      <p:sp>
        <p:nvSpPr>
          <p:cNvPr id="3" name="Θέση περιεχομένου 2"/>
          <p:cNvSpPr>
            <a:spLocks noGrp="1"/>
          </p:cNvSpPr>
          <p:nvPr>
            <p:ph idx="1"/>
          </p:nvPr>
        </p:nvSpPr>
        <p:spPr/>
        <p:txBody>
          <a:bodyPr/>
          <a:lstStyle/>
          <a:p>
            <a:pPr marL="0" indent="0">
              <a:buNone/>
            </a:pPr>
            <a:r>
              <a:rPr lang="el-GR" dirty="0"/>
              <a:t>Παραδείγματα</a:t>
            </a:r>
          </a:p>
          <a:p>
            <a:pPr marL="0" indent="0">
              <a:buNone/>
            </a:pPr>
            <a:r>
              <a:rPr lang="el-GR" dirty="0"/>
              <a:t>Κακούρης, Γ. (1974). </a:t>
            </a:r>
            <a:r>
              <a:rPr lang="el-GR" i="1" dirty="0"/>
              <a:t>Βιβλιοθηκονομικόν λεξικόν: βιβλιοθηκονομικοί, βιβλιογραφικοί και τυπογραφικοί όροι</a:t>
            </a:r>
            <a:r>
              <a:rPr lang="el-GR" dirty="0"/>
              <a:t>. Αθήνα: Κολλέγιο Αθηνών.</a:t>
            </a:r>
          </a:p>
          <a:p>
            <a:pPr marL="0" indent="0">
              <a:buNone/>
            </a:pPr>
            <a:r>
              <a:rPr lang="el-GR" dirty="0"/>
              <a:t>Κανελλοπούλου,Μ. (2006). </a:t>
            </a:r>
            <a:r>
              <a:rPr lang="el-GR" i="1" dirty="0"/>
              <a:t>Η πρόσβαση στην πληροφορία για άτομα με αναπηρία</a:t>
            </a:r>
            <a:r>
              <a:rPr lang="el-GR" dirty="0"/>
              <a:t>. Αθήνα: Νομική βιβλιοθήκη. </a:t>
            </a:r>
          </a:p>
          <a:p>
            <a:pPr marL="0" indent="0">
              <a:buNone/>
            </a:pPr>
            <a:r>
              <a:rPr lang="el-GR" dirty="0"/>
              <a:t>Κουλικούρδη, Α. (2006). </a:t>
            </a:r>
            <a:r>
              <a:rPr lang="el-GR" dirty="0" smtClean="0"/>
              <a:t>«Υπηρεσίες </a:t>
            </a:r>
            <a:r>
              <a:rPr lang="el-GR" dirty="0"/>
              <a:t>πληροφόρησης για άτομα με αναπηρίες: </a:t>
            </a:r>
            <a:r>
              <a:rPr lang="el-GR" dirty="0" smtClean="0"/>
              <a:t>προβληματισμοί». </a:t>
            </a:r>
            <a:r>
              <a:rPr lang="el-GR" i="1" dirty="0"/>
              <a:t>ΣΥΝΕΡΓΑΣΙΑ</a:t>
            </a:r>
            <a:r>
              <a:rPr lang="el-GR" dirty="0"/>
              <a:t> [Οnline]. Διαθέσιμο: www.goethe.de/synergasia (ημερομηνία πρόσβασης: 15/05/2012)</a:t>
            </a:r>
          </a:p>
          <a:p>
            <a:endParaRPr lang="el-GR" dirty="0"/>
          </a:p>
        </p:txBody>
      </p:sp>
    </p:spTree>
    <p:extLst>
      <p:ext uri="{BB962C8B-B14F-4D97-AF65-F5344CB8AC3E}">
        <p14:creationId xmlns:p14="http://schemas.microsoft.com/office/powerpoint/2010/main" val="25246772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956A98C-BA79-421D-9451-28BC2CDF36FA}" type="slidenum">
              <a:rPr lang="en-GB" altLang="el-GR" sz="1300">
                <a:solidFill>
                  <a:srgbClr val="000000"/>
                </a:solidFill>
                <a:latin typeface="Times New Roman" pitchFamily="18" charset="0"/>
              </a:rPr>
              <a:pPr algn="r" eaLnBrk="1">
                <a:buClrTx/>
                <a:buFontTx/>
                <a:buNone/>
              </a:pPr>
              <a:t>18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Βιβλιογραφική παραπομπή </a:t>
            </a:r>
            <a:br>
              <a:rPr lang="el-GR" dirty="0"/>
            </a:br>
            <a:r>
              <a:rPr lang="el-GR" dirty="0"/>
              <a:t>(</a:t>
            </a:r>
            <a:r>
              <a:rPr lang="en-US" dirty="0"/>
              <a:t>Bibliographic entry) </a:t>
            </a:r>
            <a:r>
              <a:rPr lang="el-GR" sz="3600" b="0" dirty="0" smtClean="0"/>
              <a:t>3/3</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n-US" dirty="0"/>
              <a:t>YALSA (2011), “Teens &amp; social networking in school &amp; public libraries: a toolkit for librarians &amp; library workers”, available at: www.ala.org/yalsa/sites/ala.org.yalsa/files/content/ professionaltools/sn_toolkit11.pdf (accessed 28 September 2013).</a:t>
            </a:r>
          </a:p>
          <a:p>
            <a:endParaRPr lang="en-US" dirty="0"/>
          </a:p>
          <a:p>
            <a:pPr marL="0" indent="0">
              <a:buNone/>
            </a:pPr>
            <a:r>
              <a:rPr lang="en-US" dirty="0"/>
              <a:t>Zorica, M.B., Ivanjko, T. and Bencec, M. (2012), “Croatian libraries on Facebook”, </a:t>
            </a:r>
            <a:r>
              <a:rPr lang="en-US" i="1" dirty="0"/>
              <a:t>MIPRO, 2012 Proceedings of the 35th International Convention, Opatija, 21-25 May</a:t>
            </a:r>
            <a:r>
              <a:rPr lang="en-US" dirty="0"/>
              <a:t>, available at: http:// ieeexplore.ieee.org/xpl/articleDetails.jsp;jsessionid1⁄4bHFSQlJPdyCY1hgFpCKhChLT1Kt FqqJWgL1NsRtbhthf8hyhjCjy!1271855879arnumber1⁄46240813&amp;contentType1⁄4Conferenceþ Publications (accessed 28 September 2013).</a:t>
            </a:r>
          </a:p>
          <a:p>
            <a:endParaRPr lang="el-GR" dirty="0"/>
          </a:p>
        </p:txBody>
      </p:sp>
    </p:spTree>
    <p:extLst>
      <p:ext uri="{BB962C8B-B14F-4D97-AF65-F5344CB8AC3E}">
        <p14:creationId xmlns:p14="http://schemas.microsoft.com/office/powerpoint/2010/main" val="32979893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92DC8F38-8B1C-421B-A80E-47D646383748}" type="slidenum">
              <a:rPr lang="en-GB" altLang="el-GR" sz="1300">
                <a:solidFill>
                  <a:srgbClr val="000000"/>
                </a:solidFill>
                <a:latin typeface="Times New Roman" pitchFamily="18" charset="0"/>
              </a:rPr>
              <a:pPr algn="r" eaLnBrk="1">
                <a:buClrTx/>
                <a:buFontTx/>
                <a:buNone/>
              </a:pPr>
              <a:t>1</a:t>
            </a:fld>
            <a:endParaRPr lang="en-GB" altLang="el-GR" sz="1300" dirty="0">
              <a:solidFill>
                <a:srgbClr val="000000"/>
              </a:solidFill>
              <a:latin typeface="Times New Roman" pitchFamily="18" charset="0"/>
            </a:endParaRPr>
          </a:p>
        </p:txBody>
      </p:sp>
      <p:sp>
        <p:nvSpPr>
          <p:cNvPr id="5124" name="Text Box 4"/>
          <p:cNvSpPr txBox="1">
            <a:spLocks noChangeArrowheads="1"/>
          </p:cNvSpPr>
          <p:nvPr/>
        </p:nvSpPr>
        <p:spPr bwMode="auto">
          <a:xfrm>
            <a:off x="456480" y="1604328"/>
            <a:ext cx="8223840" cy="45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471" rIns="0" bIns="0"/>
          <a:lstStyle>
            <a:lvl1pPr marL="342900" indent="-338138"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Arial" pitchFamily="34" charset="0"/>
                <a:ea typeface="ＭＳ Ｐゴシック" pitchFamily="34" charset="-128"/>
              </a:defRPr>
            </a:lvl9pPr>
          </a:lstStyle>
          <a:p>
            <a:pPr marL="461962" indent="-457200" eaLnBrk="1">
              <a:lnSpc>
                <a:spcPct val="100000"/>
              </a:lnSpc>
              <a:buClrTx/>
              <a:buFont typeface="Arial" panose="020B0604020202020204" pitchFamily="34" charset="0"/>
              <a:buChar char="•"/>
            </a:pPr>
            <a:r>
              <a:rPr lang="el-GR" altLang="el-GR" dirty="0" smtClean="0">
                <a:solidFill>
                  <a:srgbClr val="000000"/>
                </a:solidFill>
                <a:latin typeface="+mn-lt"/>
              </a:rPr>
              <a:t>Σκοπός μαθήματος</a:t>
            </a:r>
            <a:endParaRPr lang="en-GB" altLang="el-GR" dirty="0">
              <a:solidFill>
                <a:srgbClr val="000000"/>
              </a:solidFill>
              <a:latin typeface="+mn-lt"/>
            </a:endParaRPr>
          </a:p>
          <a:p>
            <a:pPr marL="461962" indent="-457200" eaLnBrk="1">
              <a:buClrTx/>
              <a:buFont typeface="Arial" panose="020B0604020202020204" pitchFamily="34" charset="0"/>
              <a:buChar char="•"/>
            </a:pPr>
            <a:r>
              <a:rPr lang="en-GB" altLang="el-GR" dirty="0" smtClean="0">
                <a:solidFill>
                  <a:srgbClr val="000000"/>
                </a:solidFill>
                <a:latin typeface="+mn-lt"/>
              </a:rPr>
              <a:t>Γ</a:t>
            </a:r>
            <a:r>
              <a:rPr lang="el-GR" altLang="el-GR" dirty="0" smtClean="0">
                <a:solidFill>
                  <a:srgbClr val="000000"/>
                </a:solidFill>
                <a:latin typeface="+mn-lt"/>
              </a:rPr>
              <a:t>ενικά</a:t>
            </a:r>
            <a:endParaRPr lang="en-GB" altLang="el-GR" dirty="0">
              <a:solidFill>
                <a:srgbClr val="000000"/>
              </a:solidFill>
              <a:latin typeface="+mn-lt"/>
            </a:endParaRPr>
          </a:p>
          <a:p>
            <a:pPr marL="461962" indent="-457200" eaLnBrk="1">
              <a:buClrTx/>
              <a:buFont typeface="Arial" panose="020B0604020202020204" pitchFamily="34" charset="0"/>
              <a:buChar char="•"/>
            </a:pPr>
            <a:r>
              <a:rPr lang="el-GR" altLang="el-GR" dirty="0" smtClean="0">
                <a:solidFill>
                  <a:srgbClr val="000000"/>
                </a:solidFill>
                <a:latin typeface="+mn-lt"/>
              </a:rPr>
              <a:t>Ορισμοί</a:t>
            </a:r>
            <a:endParaRPr lang="en-GB" altLang="el-GR" dirty="0">
              <a:solidFill>
                <a:srgbClr val="000000"/>
              </a:solidFill>
              <a:latin typeface="+mn-lt"/>
            </a:endParaRPr>
          </a:p>
          <a:p>
            <a:pPr marL="1033462" lvl="2" indent="-457200" eaLnBrk="1">
              <a:buFont typeface="+mj-lt"/>
              <a:buAutoNum type="arabicPeriod"/>
            </a:pPr>
            <a:r>
              <a:rPr lang="el-GR" altLang="el-GR" dirty="0" smtClean="0">
                <a:solidFill>
                  <a:srgbClr val="000000"/>
                </a:solidFill>
                <a:latin typeface="+mn-lt"/>
              </a:rPr>
              <a:t>Τεκμήριο</a:t>
            </a:r>
            <a:r>
              <a:rPr lang="en-GB" altLang="el-GR" dirty="0" smtClean="0">
                <a:solidFill>
                  <a:srgbClr val="000000"/>
                </a:solidFill>
                <a:latin typeface="+mn-lt"/>
              </a:rPr>
              <a:t> (Item)</a:t>
            </a:r>
            <a:r>
              <a:rPr lang="en-GB" altLang="el-GR" dirty="0">
                <a:solidFill>
                  <a:srgbClr val="000000"/>
                </a:solidFill>
                <a:latin typeface="+mn-lt"/>
              </a:rPr>
              <a:t>	</a:t>
            </a:r>
          </a:p>
          <a:p>
            <a:pPr marL="1033462" lvl="2" indent="-457200" eaLnBrk="1">
              <a:buFont typeface="+mj-lt"/>
              <a:buAutoNum type="arabicPeriod"/>
            </a:pPr>
            <a:r>
              <a:rPr lang="el-GR" altLang="el-GR" dirty="0" smtClean="0">
                <a:solidFill>
                  <a:srgbClr val="000000"/>
                </a:solidFill>
                <a:latin typeface="+mn-lt"/>
              </a:rPr>
              <a:t>Παραπομπή</a:t>
            </a:r>
            <a:r>
              <a:rPr lang="en-GB" altLang="el-GR" dirty="0" smtClean="0">
                <a:solidFill>
                  <a:srgbClr val="000000"/>
                </a:solidFill>
                <a:latin typeface="+mn-lt"/>
              </a:rPr>
              <a:t> </a:t>
            </a:r>
            <a:r>
              <a:rPr lang="en-GB" altLang="el-GR" dirty="0">
                <a:solidFill>
                  <a:srgbClr val="000000"/>
                </a:solidFill>
                <a:latin typeface="+mn-lt"/>
              </a:rPr>
              <a:t>(</a:t>
            </a:r>
            <a:r>
              <a:rPr lang="en-GB" altLang="el-GR" dirty="0" smtClean="0">
                <a:solidFill>
                  <a:srgbClr val="000000"/>
                </a:solidFill>
                <a:latin typeface="+mn-lt"/>
              </a:rPr>
              <a:t>Reference)</a:t>
            </a:r>
            <a:endParaRPr lang="el-GR" altLang="el-GR" dirty="0" smtClean="0">
              <a:solidFill>
                <a:srgbClr val="000000"/>
              </a:solidFill>
              <a:latin typeface="+mn-lt"/>
            </a:endParaRPr>
          </a:p>
          <a:p>
            <a:pPr marL="1033462" lvl="2" indent="-457200" eaLnBrk="1">
              <a:buFont typeface="+mj-lt"/>
              <a:buAutoNum type="arabicPeriod"/>
            </a:pPr>
            <a:r>
              <a:rPr lang="el-GR" altLang="el-GR" dirty="0" smtClean="0">
                <a:solidFill>
                  <a:srgbClr val="000000"/>
                </a:solidFill>
                <a:latin typeface="+mn-lt"/>
              </a:rPr>
              <a:t>Βιβλιογραφική παραπομπή</a:t>
            </a:r>
            <a:r>
              <a:rPr lang="en-GB" altLang="el-GR" dirty="0" smtClean="0">
                <a:solidFill>
                  <a:srgbClr val="000000"/>
                </a:solidFill>
                <a:latin typeface="+mn-lt"/>
              </a:rPr>
              <a:t> </a:t>
            </a:r>
            <a:r>
              <a:rPr lang="en-GB" altLang="el-GR" dirty="0">
                <a:solidFill>
                  <a:srgbClr val="000000"/>
                </a:solidFill>
                <a:latin typeface="+mn-lt"/>
              </a:rPr>
              <a:t>(Bibliographic entry)</a:t>
            </a:r>
          </a:p>
          <a:p>
            <a:pPr marL="1033462" lvl="2" indent="-457200" eaLnBrk="1">
              <a:buFont typeface="+mj-lt"/>
              <a:buAutoNum type="arabicPeriod"/>
            </a:pPr>
            <a:r>
              <a:rPr lang="el-GR" altLang="el-GR" dirty="0" smtClean="0">
                <a:solidFill>
                  <a:srgbClr val="000000"/>
                </a:solidFill>
                <a:latin typeface="+mn-lt"/>
              </a:rPr>
              <a:t>Βιβλιογραφική αναφορά</a:t>
            </a:r>
            <a:r>
              <a:rPr lang="en-GB" altLang="el-GR" dirty="0" smtClean="0">
                <a:solidFill>
                  <a:srgbClr val="000000"/>
                </a:solidFill>
                <a:latin typeface="+mn-lt"/>
              </a:rPr>
              <a:t> </a:t>
            </a:r>
            <a:r>
              <a:rPr lang="en-GB" altLang="el-GR" dirty="0">
                <a:solidFill>
                  <a:srgbClr val="000000"/>
                </a:solidFill>
                <a:latin typeface="+mn-lt"/>
              </a:rPr>
              <a:t>(Citation)</a:t>
            </a:r>
          </a:p>
          <a:p>
            <a:pPr marL="1033462" lvl="2" indent="-457200" eaLnBrk="1">
              <a:buFont typeface="+mj-lt"/>
              <a:buAutoNum type="arabicPeriod"/>
            </a:pPr>
            <a:r>
              <a:rPr lang="el-GR" altLang="el-GR" dirty="0" smtClean="0">
                <a:solidFill>
                  <a:srgbClr val="000000"/>
                </a:solidFill>
                <a:latin typeface="+mn-lt"/>
              </a:rPr>
              <a:t>Βιβλιογραφία</a:t>
            </a:r>
            <a:r>
              <a:rPr lang="en-GB" altLang="el-GR" dirty="0" smtClean="0">
                <a:solidFill>
                  <a:srgbClr val="000000"/>
                </a:solidFill>
                <a:latin typeface="+mn-lt"/>
              </a:rPr>
              <a:t> </a:t>
            </a:r>
            <a:r>
              <a:rPr lang="en-GB" altLang="el-GR" dirty="0">
                <a:solidFill>
                  <a:srgbClr val="000000"/>
                </a:solidFill>
                <a:latin typeface="+mn-lt"/>
              </a:rPr>
              <a:t>(Bibliography)</a:t>
            </a:r>
          </a:p>
          <a:p>
            <a:pPr marL="1033462" lvl="2" indent="-457200" eaLnBrk="1">
              <a:buFont typeface="+mj-lt"/>
              <a:buAutoNum type="arabicPeriod"/>
            </a:pPr>
            <a:r>
              <a:rPr lang="el-GR" altLang="el-GR" dirty="0" smtClean="0">
                <a:solidFill>
                  <a:srgbClr val="000000"/>
                </a:solidFill>
                <a:latin typeface="+mn-lt"/>
              </a:rPr>
              <a:t>Κατάλογος</a:t>
            </a:r>
            <a:r>
              <a:rPr lang="en-GB" altLang="el-GR" dirty="0" smtClean="0">
                <a:solidFill>
                  <a:srgbClr val="000000"/>
                </a:solidFill>
                <a:latin typeface="+mn-lt"/>
              </a:rPr>
              <a:t> </a:t>
            </a:r>
            <a:r>
              <a:rPr lang="en-GB" altLang="el-GR" dirty="0">
                <a:solidFill>
                  <a:srgbClr val="000000"/>
                </a:solidFill>
                <a:latin typeface="+mn-lt"/>
              </a:rPr>
              <a:t>(</a:t>
            </a:r>
            <a:r>
              <a:rPr lang="en-GB" altLang="el-GR" dirty="0" smtClean="0">
                <a:solidFill>
                  <a:srgbClr val="000000"/>
                </a:solidFill>
                <a:latin typeface="+mn-lt"/>
              </a:rPr>
              <a:t>Catalogue)</a:t>
            </a:r>
            <a:endParaRPr lang="en-GB" altLang="el-GR" dirty="0">
              <a:solidFill>
                <a:srgbClr val="000000"/>
              </a:solidFill>
              <a:latin typeface="+mn-lt"/>
            </a:endParaRPr>
          </a:p>
        </p:txBody>
      </p:sp>
      <p:sp>
        <p:nvSpPr>
          <p:cNvPr id="2" name="Τίτλος 1"/>
          <p:cNvSpPr>
            <a:spLocks noGrp="1"/>
          </p:cNvSpPr>
          <p:nvPr>
            <p:ph type="title"/>
          </p:nvPr>
        </p:nvSpPr>
        <p:spPr/>
        <p:txBody>
          <a:bodyPr/>
          <a:lstStyle/>
          <a:p>
            <a:r>
              <a:rPr lang="el-GR" dirty="0" smtClean="0"/>
              <a:t>Περιεχόμενα</a:t>
            </a:r>
            <a:endParaRPr lang="el-GR" dirty="0"/>
          </a:p>
        </p:txBody>
      </p:sp>
    </p:spTree>
    <p:extLst>
      <p:ext uri="{BB962C8B-B14F-4D97-AF65-F5344CB8AC3E}">
        <p14:creationId xmlns:p14="http://schemas.microsoft.com/office/powerpoint/2010/main" val="39733983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A198952-5A06-4AD5-8170-694991388FF0}" type="slidenum">
              <a:rPr lang="en-GB" altLang="el-GR" sz="1300">
                <a:solidFill>
                  <a:srgbClr val="000000"/>
                </a:solidFill>
                <a:latin typeface="Times New Roman" pitchFamily="18" charset="0"/>
              </a:rPr>
              <a:pPr algn="r" eaLnBrk="1">
                <a:buClrTx/>
                <a:buFontTx/>
                <a:buNone/>
              </a:pPr>
              <a:t>19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Βιβλιογραφική αναφορά</a:t>
            </a:r>
            <a:br>
              <a:rPr lang="el-GR" dirty="0" smtClean="0"/>
            </a:br>
            <a:r>
              <a:rPr lang="el-GR" dirty="0" smtClean="0"/>
              <a:t>(</a:t>
            </a:r>
            <a:r>
              <a:rPr lang="en-US" dirty="0" smtClean="0"/>
              <a:t>Citation)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229600" cy="5040560"/>
          </a:xfrm>
        </p:spPr>
        <p:txBody>
          <a:bodyPr/>
          <a:lstStyle/>
          <a:p>
            <a:pPr marL="0" indent="0">
              <a:buNone/>
            </a:pPr>
            <a:r>
              <a:rPr lang="el-GR" dirty="0"/>
              <a:t>Η Βιβλιογραφική αναφορά ορίζεται ως ο συνδυασμός της παραπομπής μέσα στο κείμενο και της βιβλιογραφικής παραπομπής στο τέλος του κειμένου. </a:t>
            </a:r>
          </a:p>
          <a:p>
            <a:endParaRPr lang="el-GR" dirty="0"/>
          </a:p>
        </p:txBody>
      </p:sp>
    </p:spTree>
    <p:extLst>
      <p:ext uri="{BB962C8B-B14F-4D97-AF65-F5344CB8AC3E}">
        <p14:creationId xmlns:p14="http://schemas.microsoft.com/office/powerpoint/2010/main" val="1195657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5776231F-9CFB-454A-B8A1-44E4299D9D09}" type="slidenum">
              <a:rPr lang="en-GB" altLang="el-GR" sz="1300">
                <a:solidFill>
                  <a:srgbClr val="000000"/>
                </a:solidFill>
                <a:latin typeface="Times New Roman" pitchFamily="18" charset="0"/>
              </a:rPr>
              <a:pPr algn="r" eaLnBrk="1">
                <a:buClrTx/>
                <a:buFontTx/>
                <a:buNone/>
              </a:pPr>
              <a:t>20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Βιβλιογραφική αναφορά</a:t>
            </a:r>
            <a:br>
              <a:rPr lang="el-GR" dirty="0"/>
            </a:br>
            <a:r>
              <a:rPr lang="el-GR" dirty="0"/>
              <a:t>(</a:t>
            </a:r>
            <a:r>
              <a:rPr lang="en-US" dirty="0"/>
              <a:t>Citation) </a:t>
            </a:r>
            <a:r>
              <a:rPr lang="el-GR" sz="36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n-US" dirty="0" smtClean="0"/>
              <a:t>Παραδείγματα</a:t>
            </a:r>
            <a:endParaRPr lang="el-GR" dirty="0" smtClean="0"/>
          </a:p>
          <a:p>
            <a:pPr marL="0" indent="0">
              <a:buNone/>
            </a:pPr>
            <a:r>
              <a:rPr lang="en-US" dirty="0" smtClean="0"/>
              <a:t>- </a:t>
            </a:r>
            <a:r>
              <a:rPr lang="en-US" dirty="0"/>
              <a:t>Μέσ</a:t>
            </a:r>
            <a:r>
              <a:rPr lang="en-US" dirty="0"/>
              <a:t>α στο κείμενο</a:t>
            </a:r>
          </a:p>
          <a:p>
            <a:pPr marL="0" indent="0">
              <a:buNone/>
            </a:pPr>
            <a:r>
              <a:rPr lang="en-US" dirty="0"/>
              <a:t>“In particular, Breeding (2007) provided a thorough introduction to the use and characteristics of social networking sites using Facebook as an example of what may be of interest to libraries.”</a:t>
            </a:r>
          </a:p>
          <a:p>
            <a:pPr marL="0" indent="0">
              <a:buNone/>
            </a:pPr>
            <a:r>
              <a:rPr lang="en-US" dirty="0"/>
              <a:t>- Στο </a:t>
            </a:r>
            <a:r>
              <a:rPr lang="en-US" dirty="0"/>
              <a:t>τέλος</a:t>
            </a:r>
            <a:r>
              <a:rPr lang="en-US" dirty="0"/>
              <a:t> κειμένου</a:t>
            </a:r>
          </a:p>
          <a:p>
            <a:pPr marL="0" indent="0">
              <a:buNone/>
            </a:pPr>
            <a:r>
              <a:rPr lang="en-US" dirty="0"/>
              <a:t>“Breeding, M. (2007), “Librarians face online social networks”, Computers in Libraries, Vol. 27 No. 8, pp. 30-33, available at: www.librarytechnology.org/ltg-displaytext.pl?RC1⁄412735 (accessed 28 September 2013)..”</a:t>
            </a:r>
          </a:p>
          <a:p>
            <a:endParaRPr lang="el-GR" dirty="0"/>
          </a:p>
        </p:txBody>
      </p:sp>
    </p:spTree>
    <p:extLst>
      <p:ext uri="{BB962C8B-B14F-4D97-AF65-F5344CB8AC3E}">
        <p14:creationId xmlns:p14="http://schemas.microsoft.com/office/powerpoint/2010/main" val="5150637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A6847F9-E632-4961-932A-A6E4037DF596}" type="slidenum">
              <a:rPr lang="en-GB" altLang="el-GR" sz="1300">
                <a:solidFill>
                  <a:srgbClr val="000000"/>
                </a:solidFill>
                <a:latin typeface="Times New Roman" pitchFamily="18" charset="0"/>
              </a:rPr>
              <a:pPr algn="r" eaLnBrk="1">
                <a:buClrTx/>
                <a:buFontTx/>
                <a:buNone/>
              </a:pPr>
              <a:t>21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Βιβλιογραφία - </a:t>
            </a:r>
            <a:r>
              <a:rPr lang="en-US" dirty="0" smtClean="0"/>
              <a:t>Bibliography </a:t>
            </a:r>
            <a:r>
              <a:rPr lang="el-GR" sz="3600" b="0" dirty="0" smtClean="0"/>
              <a:t>1/6</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Πολλαπλές έννοιες </a:t>
            </a:r>
          </a:p>
          <a:p>
            <a:pPr marL="0" indent="0">
              <a:buNone/>
            </a:pPr>
            <a:r>
              <a:rPr lang="el-GR" dirty="0"/>
              <a:t>- Αποτελεί ένα κείμενο που περιέχει βιβλιογραφικές αναφορές σε Πηγές Πληροφόρησης. </a:t>
            </a:r>
          </a:p>
          <a:p>
            <a:pPr marL="0" indent="0">
              <a:buNone/>
            </a:pPr>
            <a:r>
              <a:rPr lang="el-GR" dirty="0"/>
              <a:t>- Εμπεριέχει τη μελέτη των Βιβλιογραφικών Βάσεων Δεδομένων (bibliographical databases), της βιβλιομετρίας (bibliometrics or statistical bibliography), αλλά και της επιστημονικής επικοινωνίας (scholarly and scientific communication). </a:t>
            </a:r>
          </a:p>
          <a:p>
            <a:pPr marL="0" indent="0">
              <a:buNone/>
            </a:pPr>
            <a:r>
              <a:rPr lang="el-GR" dirty="0"/>
              <a:t>- Δηλώνει μια λίστα με βιβλιογραφικές παραπομπές που χρησιμοποιήθηκαν στο πλαίσιο συγγραφής ενός έργου. </a:t>
            </a:r>
          </a:p>
          <a:p>
            <a:pPr marL="0" indent="0">
              <a:buNone/>
            </a:pPr>
            <a:r>
              <a:rPr lang="el-GR" dirty="0"/>
              <a:t>- Συχνά ο όρος Βιβλιογραφία υιοθετείται και στο πλαίσιο της Ιστορίας του Βιβλίου. </a:t>
            </a:r>
          </a:p>
          <a:p>
            <a:endParaRPr lang="el-GR" dirty="0"/>
          </a:p>
        </p:txBody>
      </p:sp>
    </p:spTree>
    <p:extLst>
      <p:ext uri="{BB962C8B-B14F-4D97-AF65-F5344CB8AC3E}">
        <p14:creationId xmlns:p14="http://schemas.microsoft.com/office/powerpoint/2010/main" val="845533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847CD3D-4CE3-4227-80D8-99A77A6D4C49}" type="slidenum">
              <a:rPr lang="en-GB" altLang="el-GR" sz="1300">
                <a:solidFill>
                  <a:srgbClr val="000000"/>
                </a:solidFill>
                <a:latin typeface="Times New Roman" pitchFamily="18" charset="0"/>
              </a:rPr>
              <a:pPr algn="r" eaLnBrk="1">
                <a:buClrTx/>
                <a:buFontTx/>
                <a:buNone/>
              </a:pPr>
              <a:t>22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 </a:t>
            </a:r>
            <a:r>
              <a:rPr lang="en-US" dirty="0"/>
              <a:t>Bibliography </a:t>
            </a:r>
            <a:r>
              <a:rPr lang="el-GR" sz="3600" b="0" dirty="0" smtClean="0"/>
              <a:t>2/6</a:t>
            </a:r>
            <a:endParaRPr lang="el-GR" dirty="0"/>
          </a:p>
        </p:txBody>
      </p:sp>
      <p:sp>
        <p:nvSpPr>
          <p:cNvPr id="3" name="Θέση περιεχομένου 2"/>
          <p:cNvSpPr>
            <a:spLocks noGrp="1"/>
          </p:cNvSpPr>
          <p:nvPr>
            <p:ph idx="1"/>
          </p:nvPr>
        </p:nvSpPr>
        <p:spPr/>
        <p:txBody>
          <a:bodyPr/>
          <a:lstStyle/>
          <a:p>
            <a:endParaRPr lang="el-GR" dirty="0"/>
          </a:p>
          <a:p>
            <a:pPr marL="0" indent="0">
              <a:buNone/>
            </a:pPr>
            <a:r>
              <a:rPr lang="el-GR" dirty="0"/>
              <a:t>Η Βιβλιογραφία ως Επιστήμη ορίζεται ως “η συστηματική αποτύπωση και αναλυτική μελέτη των βιβλίων, των χειρογράφων (manuscripts) και άλλων τεκμηρίων”, αλλά και ως “η Βιβλιογραφία είναι η μελέτη των βιβλίων” (Feather, 2003, p. 37-8).</a:t>
            </a:r>
          </a:p>
          <a:p>
            <a:pPr marL="0" indent="0">
              <a:buNone/>
            </a:pPr>
            <a:endParaRPr lang="el-GR" dirty="0"/>
          </a:p>
          <a:p>
            <a:pPr marL="0" indent="0">
              <a:buNone/>
            </a:pPr>
            <a:r>
              <a:rPr lang="el-GR" dirty="0"/>
              <a:t>Αυτό έχει ως αποτέλεσμα να έχουν διατυπωθεί μία σειρά από ορισμοί για τον όρο βιβλιογραφία με σκοπό να εξυπηρετήσουν τις εκάστοτε ανάγκες (Feather, 2003).</a:t>
            </a:r>
          </a:p>
          <a:p>
            <a:endParaRPr lang="el-GR" dirty="0"/>
          </a:p>
        </p:txBody>
      </p:sp>
    </p:spTree>
    <p:extLst>
      <p:ext uri="{BB962C8B-B14F-4D97-AF65-F5344CB8AC3E}">
        <p14:creationId xmlns:p14="http://schemas.microsoft.com/office/powerpoint/2010/main" val="42481667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764293C-C8E0-4282-B03D-4FB168ECFD39}" type="slidenum">
              <a:rPr lang="en-GB" altLang="el-GR" sz="1300">
                <a:solidFill>
                  <a:srgbClr val="000000"/>
                </a:solidFill>
                <a:latin typeface="Times New Roman" pitchFamily="18" charset="0"/>
              </a:rPr>
              <a:pPr algn="r" eaLnBrk="1">
                <a:buClrTx/>
                <a:buFontTx/>
                <a:buNone/>
              </a:pPr>
              <a:t>23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 </a:t>
            </a:r>
            <a:r>
              <a:rPr lang="en-US" dirty="0"/>
              <a:t>Bibliography </a:t>
            </a:r>
            <a:r>
              <a:rPr lang="el-GR" sz="3600" b="0" dirty="0" smtClean="0"/>
              <a:t>3/6</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dirty="0"/>
              <a:t>Παραδείγματα</a:t>
            </a:r>
          </a:p>
          <a:p>
            <a:pPr marL="0" indent="0">
              <a:buNone/>
            </a:pPr>
            <a:r>
              <a:rPr lang="el-GR" sz="2000" dirty="0" smtClean="0"/>
              <a:t>1η </a:t>
            </a:r>
            <a:r>
              <a:rPr lang="el-GR" sz="2000" dirty="0"/>
              <a:t>περίπτωση</a:t>
            </a:r>
          </a:p>
          <a:p>
            <a:pPr marL="0" indent="0">
              <a:buNone/>
            </a:pPr>
            <a:r>
              <a:rPr lang="en-US" sz="2000" dirty="0"/>
              <a:t>Acquisti, A. and Gross, R. (2006), “Imagined communities: awareness, information sharing, and privacy on the Facebook”, in Danezis, G. and Golle, P. (Eds), </a:t>
            </a:r>
            <a:r>
              <a:rPr lang="en-US" sz="2000" i="1" dirty="0"/>
              <a:t>Privacy Enhancing Technologies </a:t>
            </a:r>
            <a:r>
              <a:rPr lang="en-US" sz="2000" dirty="0"/>
              <a:t>(Vol. 4258), Springer, Berlin and Heidelberg, pp. 36-58, doi:10.1007/ 11957454_3.</a:t>
            </a:r>
          </a:p>
          <a:p>
            <a:pPr marL="0" indent="0">
              <a:buNone/>
            </a:pPr>
            <a:r>
              <a:rPr lang="en-US" sz="2000" dirty="0"/>
              <a:t>Aharony, N. (2012), “Facebook use in libraries: an exploratory analysis”</a:t>
            </a:r>
            <a:r>
              <a:rPr lang="en-US" sz="2000" i="1" dirty="0"/>
              <a:t>, Aslib Proceedings</a:t>
            </a:r>
            <a:r>
              <a:rPr lang="en-US" sz="2000" dirty="0"/>
              <a:t>, Vol. 64 No. 4, pp. 358-372.</a:t>
            </a:r>
          </a:p>
          <a:p>
            <a:pPr marL="0" indent="0">
              <a:buNone/>
            </a:pPr>
            <a:r>
              <a:rPr lang="en-US" sz="2000" dirty="0"/>
              <a:t>Al-Daihani, S. (2010), “Exploring the use of social software by master of library and information science students”, </a:t>
            </a:r>
            <a:r>
              <a:rPr lang="en-US" sz="2000" i="1" dirty="0"/>
              <a:t>Library Review</a:t>
            </a:r>
            <a:r>
              <a:rPr lang="en-US" sz="2000" dirty="0"/>
              <a:t>, Vol. 59 No. 2, pp 117-131.</a:t>
            </a:r>
          </a:p>
          <a:p>
            <a:endParaRPr lang="el-GR" sz="2000" dirty="0"/>
          </a:p>
        </p:txBody>
      </p:sp>
    </p:spTree>
    <p:extLst>
      <p:ext uri="{BB962C8B-B14F-4D97-AF65-F5344CB8AC3E}">
        <p14:creationId xmlns:p14="http://schemas.microsoft.com/office/powerpoint/2010/main" val="31061987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764293C-C8E0-4282-B03D-4FB168ECFD39}" type="slidenum">
              <a:rPr lang="en-GB" altLang="el-GR" sz="1300">
                <a:solidFill>
                  <a:srgbClr val="000000"/>
                </a:solidFill>
                <a:latin typeface="Times New Roman" pitchFamily="18" charset="0"/>
              </a:rPr>
              <a:pPr algn="r" eaLnBrk="1">
                <a:buClrTx/>
                <a:buFontTx/>
                <a:buNone/>
              </a:pPr>
              <a:t>24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 </a:t>
            </a:r>
            <a:r>
              <a:rPr lang="en-US" dirty="0"/>
              <a:t>Bibliography </a:t>
            </a:r>
            <a:r>
              <a:rPr lang="el-GR" sz="3600" b="0" dirty="0" smtClean="0"/>
              <a:t>4/6</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dirty="0"/>
              <a:t>1η </a:t>
            </a:r>
            <a:r>
              <a:rPr lang="el-GR" sz="2000" dirty="0" smtClean="0"/>
              <a:t>περίπτωση (συνέχεια)</a:t>
            </a:r>
            <a:endParaRPr lang="el-GR" sz="2000" dirty="0"/>
          </a:p>
          <a:p>
            <a:pPr marL="0" indent="0">
              <a:buNone/>
            </a:pPr>
            <a:r>
              <a:rPr lang="en-US" sz="2000" dirty="0" smtClean="0"/>
              <a:t>Alford</a:t>
            </a:r>
            <a:r>
              <a:rPr lang="en-US" sz="2000" dirty="0"/>
              <a:t>, E. (2009), “Promoting and marketing e-resources”, </a:t>
            </a:r>
            <a:r>
              <a:rPr lang="en-US" sz="2000" i="1" dirty="0"/>
              <a:t>The Serials Librarian</a:t>
            </a:r>
            <a:r>
              <a:rPr lang="en-US" sz="2000" dirty="0"/>
              <a:t>, Vol. 57 No. 3, pp. 272-277.</a:t>
            </a:r>
          </a:p>
          <a:p>
            <a:pPr marL="0" indent="0">
              <a:buNone/>
            </a:pPr>
            <a:r>
              <a:rPr lang="en-US" sz="2000" dirty="0"/>
              <a:t>Arrington, M. (2005), “85% of college students use Facebook”, available at: http://techcrunch.com/ 2005/09/07/85-of-college-students-use-facebook/ (accessed 28 September 2013).</a:t>
            </a:r>
          </a:p>
          <a:p>
            <a:pPr marL="0" indent="0">
              <a:buNone/>
            </a:pPr>
            <a:r>
              <a:rPr lang="en-US" sz="2000" dirty="0"/>
              <a:t>Boyd, D. (2008), “Facebook’s privacy trainwreck: exposure, invasion, and social convergence”, </a:t>
            </a:r>
            <a:r>
              <a:rPr lang="en-US" sz="2000" i="1" dirty="0"/>
              <a:t>Convergence: The International Journal of Research into New Media Technologies</a:t>
            </a:r>
            <a:r>
              <a:rPr lang="en-US" sz="2000" dirty="0"/>
              <a:t>, Vol. 14 No. 1, pp. 13-20.</a:t>
            </a:r>
          </a:p>
          <a:p>
            <a:endParaRPr lang="el-GR" sz="2000" dirty="0"/>
          </a:p>
        </p:txBody>
      </p:sp>
    </p:spTree>
    <p:extLst>
      <p:ext uri="{BB962C8B-B14F-4D97-AF65-F5344CB8AC3E}">
        <p14:creationId xmlns:p14="http://schemas.microsoft.com/office/powerpoint/2010/main" val="40855810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0525DB1-AD00-4BFF-BEB1-6E368EEB994F}" type="slidenum">
              <a:rPr lang="en-GB" altLang="el-GR" sz="1300">
                <a:solidFill>
                  <a:srgbClr val="000000"/>
                </a:solidFill>
                <a:latin typeface="Times New Roman" pitchFamily="18" charset="0"/>
              </a:rPr>
              <a:pPr algn="r" eaLnBrk="1">
                <a:buClrTx/>
                <a:buFontTx/>
                <a:buNone/>
              </a:pPr>
              <a:t>25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 </a:t>
            </a:r>
            <a:r>
              <a:rPr lang="en-US" dirty="0"/>
              <a:t>Bibliography </a:t>
            </a:r>
            <a:r>
              <a:rPr lang="el-GR" sz="3600" b="0" dirty="0" smtClean="0"/>
              <a:t>5/6</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dirty="0" smtClean="0"/>
              <a:t>2η </a:t>
            </a:r>
            <a:r>
              <a:rPr lang="el-GR" sz="2000" dirty="0"/>
              <a:t>περίπτωση</a:t>
            </a:r>
          </a:p>
          <a:p>
            <a:pPr marL="0" indent="0">
              <a:buNone/>
            </a:pPr>
            <a:r>
              <a:rPr lang="el-GR" sz="2000" dirty="0"/>
              <a:t>Γρηγοριάδου, Σ., Κηπουρού, Α., &amp; Θεοδωρίδου, Μ.Ε. (2003). </a:t>
            </a:r>
            <a:r>
              <a:rPr lang="el-GR" sz="2000" i="1" dirty="0"/>
              <a:t>Το «άνοιγμα» των ακαδημαϊκών βιβλιοθηκών προς ειδικές κατηγορίες χρηστών: η περίπτωση των ΑμεΑ και των ατόμων με προβλήματα δυσλεξίας</a:t>
            </a:r>
            <a:r>
              <a:rPr lang="el-GR" sz="2000" dirty="0"/>
              <a:t>. Σέρρες: Bιβλιοθήκη ΤΕΙ Σερρών.</a:t>
            </a:r>
          </a:p>
          <a:p>
            <a:pPr marL="0" indent="0">
              <a:buNone/>
            </a:pPr>
            <a:r>
              <a:rPr lang="el-GR" sz="2000" dirty="0"/>
              <a:t>Κακούρης, Γ. (1974). </a:t>
            </a:r>
            <a:r>
              <a:rPr lang="el-GR" sz="2000" i="1" dirty="0"/>
              <a:t>Βιβλιοθηκονομικόν λεξικόν: βιβλιοθηκονομικοί, βιβλιογραφικοί και τυπογραφικοί όροι</a:t>
            </a:r>
            <a:r>
              <a:rPr lang="el-GR" sz="2000" dirty="0"/>
              <a:t>. Αθήνα: Κολλέγιο Αθηνών.</a:t>
            </a:r>
          </a:p>
          <a:p>
            <a:pPr marL="0" indent="0">
              <a:buNone/>
            </a:pPr>
            <a:r>
              <a:rPr lang="el-GR" sz="2000" dirty="0"/>
              <a:t>Κανελλοπούλου,Μ. (2006). </a:t>
            </a:r>
            <a:r>
              <a:rPr lang="el-GR" sz="2000" i="1" dirty="0"/>
              <a:t>Η πρόσβαση στην πληροφορία για άτομα με αναπηρία</a:t>
            </a:r>
            <a:r>
              <a:rPr lang="el-GR" sz="2000" dirty="0"/>
              <a:t>. Αθήνα: Νομική βιβλιοθήκη. </a:t>
            </a:r>
          </a:p>
          <a:p>
            <a:pPr marL="0" indent="0">
              <a:buNone/>
            </a:pPr>
            <a:r>
              <a:rPr lang="el-GR" sz="2000" dirty="0"/>
              <a:t>Κουλικούρδη, Α. (2006). </a:t>
            </a:r>
            <a:r>
              <a:rPr lang="el-GR" sz="2000" dirty="0" smtClean="0"/>
              <a:t>«Υπηρεσίες </a:t>
            </a:r>
            <a:r>
              <a:rPr lang="el-GR" sz="2000" dirty="0"/>
              <a:t>πληροφόρησης για άτομα με αναπηρίες: </a:t>
            </a:r>
            <a:r>
              <a:rPr lang="el-GR" sz="2000" dirty="0" smtClean="0"/>
              <a:t>προβληματισμοί». </a:t>
            </a:r>
            <a:r>
              <a:rPr lang="el-GR" sz="2000" i="1" dirty="0"/>
              <a:t>ΣΥΝΕΡΓΑΣΙΑ</a:t>
            </a:r>
            <a:r>
              <a:rPr lang="el-GR" sz="2000" dirty="0"/>
              <a:t> [Οnline]. Διαθέσιμο: www.goethe.de/synergasia (ημερομηνία πρόσβασης: 15/05/2012</a:t>
            </a:r>
            <a:r>
              <a:rPr lang="el-GR" sz="2000" dirty="0" smtClean="0"/>
              <a:t>)</a:t>
            </a:r>
            <a:endParaRPr lang="el-GR" sz="2000" dirty="0"/>
          </a:p>
        </p:txBody>
      </p:sp>
    </p:spTree>
    <p:extLst>
      <p:ext uri="{BB962C8B-B14F-4D97-AF65-F5344CB8AC3E}">
        <p14:creationId xmlns:p14="http://schemas.microsoft.com/office/powerpoint/2010/main" val="39688444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0525DB1-AD00-4BFF-BEB1-6E368EEB994F}" type="slidenum">
              <a:rPr lang="en-GB" altLang="el-GR" sz="1300">
                <a:solidFill>
                  <a:srgbClr val="000000"/>
                </a:solidFill>
                <a:latin typeface="Times New Roman" pitchFamily="18" charset="0"/>
              </a:rPr>
              <a:pPr algn="r" eaLnBrk="1">
                <a:buClrTx/>
                <a:buFontTx/>
                <a:buNone/>
              </a:pPr>
              <a:t>26</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Βιβλιογραφία - </a:t>
            </a:r>
            <a:r>
              <a:rPr lang="en-US" dirty="0"/>
              <a:t>Bibliography </a:t>
            </a:r>
            <a:r>
              <a:rPr lang="el-GR" sz="3600" b="0" dirty="0" smtClean="0"/>
              <a:t>6/6</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000" dirty="0" smtClean="0"/>
              <a:t>2η περίπτωση (συνέχεια)</a:t>
            </a:r>
            <a:endParaRPr lang="el-GR" sz="2000" dirty="0"/>
          </a:p>
          <a:p>
            <a:pPr marL="0" indent="0">
              <a:buNone/>
            </a:pPr>
            <a:r>
              <a:rPr lang="el-GR" sz="2000" dirty="0" smtClean="0"/>
              <a:t>Κουλικούρδη</a:t>
            </a:r>
            <a:r>
              <a:rPr lang="el-GR" sz="2000" dirty="0"/>
              <a:t>, Α. (2007). </a:t>
            </a:r>
            <a:r>
              <a:rPr lang="el-GR" sz="2000" i="1" dirty="0"/>
              <a:t>Ο ρόλος των βιβλιοθηκών στην εκπαίδευση των ΑΜΕΑ: ελληνική και διεθνής πραγματικότητα</a:t>
            </a:r>
            <a:r>
              <a:rPr lang="el-GR" sz="2000" dirty="0"/>
              <a:t>. Αθήνα: Πανεπιστήμιο Αθηνών.</a:t>
            </a:r>
          </a:p>
          <a:p>
            <a:pPr marL="0" indent="0">
              <a:buNone/>
            </a:pPr>
            <a:r>
              <a:rPr lang="el-GR" sz="2000" dirty="0"/>
              <a:t>Κουλικούρδη, Α.(2009). </a:t>
            </a:r>
            <a:r>
              <a:rPr lang="el-GR" sz="2000" i="1" dirty="0"/>
              <a:t>Πληροφοριακή συμπεριφορά των ατόμων με αναπηρία (ΑμεΑ) και οι υποστηρικτικές τεχνολογίες σε περιβάλλον βιβλιοθηκών</a:t>
            </a:r>
            <a:r>
              <a:rPr lang="el-GR" sz="2000" dirty="0"/>
              <a:t> [Οnline]. Διαθέσιμο: http://thesis.ekt.gr/thesisBookReader/id/17257#page/1/mode/2up [Ημ. πρόσβασης: 18/04/2012].</a:t>
            </a:r>
          </a:p>
          <a:p>
            <a:endParaRPr lang="el-GR" sz="2000" dirty="0"/>
          </a:p>
        </p:txBody>
      </p:sp>
    </p:spTree>
    <p:extLst>
      <p:ext uri="{BB962C8B-B14F-4D97-AF65-F5344CB8AC3E}">
        <p14:creationId xmlns:p14="http://schemas.microsoft.com/office/powerpoint/2010/main" val="40477552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A02A01C3-F90C-494F-8B32-0279B79A0AE5}" type="slidenum">
              <a:rPr lang="en-GB" altLang="el-GR" sz="1300">
                <a:solidFill>
                  <a:srgbClr val="000000"/>
                </a:solidFill>
                <a:latin typeface="Times New Roman" pitchFamily="18" charset="0"/>
              </a:rPr>
              <a:pPr algn="r" eaLnBrk="1">
                <a:buClrTx/>
                <a:buFontTx/>
                <a:buNone/>
              </a:pPr>
              <a:t>27</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smtClean="0"/>
              <a:t>Κατάλογος - </a:t>
            </a:r>
            <a:r>
              <a:rPr lang="en-US" dirty="0" smtClean="0"/>
              <a:t>Catalogue </a:t>
            </a:r>
            <a:r>
              <a:rPr lang="en-US" sz="3600" b="0" dirty="0" smtClean="0"/>
              <a:t>1</a:t>
            </a:r>
            <a:r>
              <a:rPr lang="el-GR" sz="3600" b="0" dirty="0" smtClean="0"/>
              <a:t>/2</a:t>
            </a:r>
            <a:endParaRPr lang="el-GR" sz="3600" b="0" dirty="0"/>
          </a:p>
        </p:txBody>
      </p:sp>
      <p:sp>
        <p:nvSpPr>
          <p:cNvPr id="3" name="Θέση περιεχομένου 2"/>
          <p:cNvSpPr>
            <a:spLocks noGrp="1"/>
          </p:cNvSpPr>
          <p:nvPr>
            <p:ph idx="1"/>
          </p:nvPr>
        </p:nvSpPr>
        <p:spPr/>
        <p:txBody>
          <a:bodyPr/>
          <a:lstStyle/>
          <a:p>
            <a:pPr marL="0" indent="0" algn="just">
              <a:spcAft>
                <a:spcPts val="1282"/>
              </a:spcAft>
              <a:buNone/>
            </a:pPr>
            <a:r>
              <a:rPr lang="el-GR" altLang="el-GR" dirty="0">
                <a:solidFill>
                  <a:srgbClr val="000000"/>
                </a:solidFill>
              </a:rPr>
              <a:t>Στο πλαίσιο της Επιστήμης της </a:t>
            </a:r>
            <a:r>
              <a:rPr lang="el-GR" altLang="el-GR" dirty="0" smtClean="0">
                <a:solidFill>
                  <a:srgbClr val="000000"/>
                </a:solidFill>
              </a:rPr>
              <a:t>Βιβλιογραφίας, </a:t>
            </a:r>
            <a:r>
              <a:rPr lang="el-GR" altLang="el-GR" dirty="0">
                <a:solidFill>
                  <a:srgbClr val="000000"/>
                </a:solidFill>
              </a:rPr>
              <a:t>ορίζεται ως μια λίστα με τα στοιχεία ταυτοποίησης του κάθε συγγράμματος μιας συλλογής (Gaskell, 1972).</a:t>
            </a:r>
          </a:p>
          <a:p>
            <a:pPr algn="just">
              <a:spcAft>
                <a:spcPts val="1282"/>
              </a:spcAft>
            </a:pPr>
            <a:endParaRPr lang="el-GR" altLang="el-GR" dirty="0">
              <a:solidFill>
                <a:srgbClr val="000000"/>
              </a:solidFill>
            </a:endParaRPr>
          </a:p>
          <a:p>
            <a:pPr marL="0" indent="0" algn="just">
              <a:spcAft>
                <a:spcPts val="1282"/>
              </a:spcAft>
              <a:buNone/>
            </a:pPr>
            <a:r>
              <a:rPr lang="el-GR" altLang="el-GR" dirty="0">
                <a:solidFill>
                  <a:srgbClr val="000000"/>
                </a:solidFill>
              </a:rPr>
              <a:t> Η σύνταξη των καταλόγων εξυπηρετούσε διάφορους σκοπούς, όπως της αποτύπωσης των συγγραμμάτων μιας συλλογής, της ενημέρωσης του κοινού για τη κυκλοφορία νέων εκδόσεων κλπ.</a:t>
            </a:r>
          </a:p>
          <a:p>
            <a:endParaRPr lang="el-GR" dirty="0"/>
          </a:p>
        </p:txBody>
      </p:sp>
    </p:spTree>
    <p:extLst>
      <p:ext uri="{BB962C8B-B14F-4D97-AF65-F5344CB8AC3E}">
        <p14:creationId xmlns:p14="http://schemas.microsoft.com/office/powerpoint/2010/main" val="3019039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85C32C3F-1F94-4E25-A9E3-92A853F13FBE}" type="slidenum">
              <a:rPr lang="en-GB" altLang="el-GR" sz="1300">
                <a:solidFill>
                  <a:srgbClr val="000000"/>
                </a:solidFill>
                <a:latin typeface="Times New Roman" pitchFamily="18" charset="0"/>
              </a:rPr>
              <a:pPr algn="r" eaLnBrk="1">
                <a:buClrTx/>
                <a:buFontTx/>
                <a:buNone/>
              </a:pPr>
              <a:t>28</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a:bodyPr>
          <a:lstStyle/>
          <a:p>
            <a:r>
              <a:rPr lang="el-GR" dirty="0"/>
              <a:t>Κατάλογος - </a:t>
            </a:r>
            <a:r>
              <a:rPr lang="en-US" dirty="0"/>
              <a:t>Catalogue </a:t>
            </a:r>
            <a:r>
              <a:rPr lang="el-GR" sz="3600" b="0" dirty="0" smtClean="0"/>
              <a:t>2/2</a:t>
            </a:r>
            <a:endParaRPr lang="el-GR" dirty="0"/>
          </a:p>
        </p:txBody>
      </p:sp>
      <p:sp>
        <p:nvSpPr>
          <p:cNvPr id="3" name="Θέση περιεχομένου 2"/>
          <p:cNvSpPr>
            <a:spLocks noGrp="1"/>
          </p:cNvSpPr>
          <p:nvPr>
            <p:ph idx="1"/>
          </p:nvPr>
        </p:nvSpPr>
        <p:spPr/>
        <p:txBody>
          <a:bodyPr/>
          <a:lstStyle/>
          <a:p>
            <a:r>
              <a:rPr lang="el-GR" dirty="0"/>
              <a:t>Παραδείγματα</a:t>
            </a:r>
          </a:p>
          <a:p>
            <a:r>
              <a:rPr lang="el-GR" dirty="0"/>
              <a:t>Βιβλιοκατάλογοι Εκδοτών</a:t>
            </a:r>
          </a:p>
          <a:p>
            <a:r>
              <a:rPr lang="el-GR" dirty="0"/>
              <a:t>Κατάλογοι των Βιβλιοθηκών</a:t>
            </a:r>
          </a:p>
          <a:p>
            <a:endParaRPr lang="el-GR" dirty="0"/>
          </a:p>
        </p:txBody>
      </p:sp>
    </p:spTree>
    <p:extLst>
      <p:ext uri="{BB962C8B-B14F-4D97-AF65-F5344CB8AC3E}">
        <p14:creationId xmlns:p14="http://schemas.microsoft.com/office/powerpoint/2010/main" val="40704542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956375" y="6051516"/>
            <a:ext cx="728265"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159188FC-16EB-4686-BDA1-BB49AAFEEA11}" type="slidenum">
              <a:rPr lang="en-GB" altLang="el-GR" sz="1300">
                <a:solidFill>
                  <a:srgbClr val="000000"/>
                </a:solidFill>
                <a:latin typeface="Times New Roman" pitchFamily="18" charset="0"/>
              </a:rPr>
              <a:pPr algn="r" eaLnBrk="1">
                <a:buClrTx/>
                <a:buFontTx/>
                <a:buNone/>
              </a:pPr>
              <a:t>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Σκοπός μαθήματος</a:t>
            </a:r>
            <a:endParaRPr lang="el-GR" dirty="0"/>
          </a:p>
        </p:txBody>
      </p:sp>
      <p:sp>
        <p:nvSpPr>
          <p:cNvPr id="3" name="Θέση περιεχομένου 2"/>
          <p:cNvSpPr>
            <a:spLocks noGrp="1"/>
          </p:cNvSpPr>
          <p:nvPr>
            <p:ph idx="1"/>
          </p:nvPr>
        </p:nvSpPr>
        <p:spPr>
          <a:xfrm>
            <a:off x="457200" y="1196752"/>
            <a:ext cx="8229600" cy="3744416"/>
          </a:xfrm>
        </p:spPr>
        <p:txBody>
          <a:bodyPr>
            <a:normAutofit fontScale="92500" lnSpcReduction="20000"/>
          </a:bodyPr>
          <a:lstStyle/>
          <a:p>
            <a:pPr marL="0" indent="0">
              <a:buNone/>
            </a:pPr>
            <a:r>
              <a:rPr lang="el-GR" dirty="0"/>
              <a:t>Εξοικείωση</a:t>
            </a:r>
          </a:p>
          <a:p>
            <a:pPr marL="0" indent="0">
              <a:buNone/>
            </a:pPr>
            <a:r>
              <a:rPr lang="el-GR" dirty="0"/>
              <a:t>α) με σχετικούς ως προς τη Βιβλιογραφία όρους.</a:t>
            </a:r>
          </a:p>
          <a:p>
            <a:pPr marL="0" indent="0">
              <a:buNone/>
            </a:pPr>
            <a:r>
              <a:rPr lang="el-GR" dirty="0"/>
              <a:t>β) με την ιστορία της Επιστήμης της Βιβλιογραφίας. </a:t>
            </a:r>
          </a:p>
          <a:p>
            <a:pPr marL="0" indent="0">
              <a:buNone/>
            </a:pPr>
            <a:r>
              <a:rPr lang="el-GR" dirty="0"/>
              <a:t>γ) με τα βιβλιογραφικά πρότυπα για τη σύνταξη της Βιβλιογραφίας. </a:t>
            </a:r>
          </a:p>
          <a:p>
            <a:pPr marL="0" indent="0">
              <a:buNone/>
            </a:pPr>
            <a:r>
              <a:rPr lang="el-GR" dirty="0"/>
              <a:t>δ) με τον εντοπισμό και την αναγνώριση των Βιβλιογραφιών.</a:t>
            </a:r>
          </a:p>
          <a:p>
            <a:pPr marL="0" indent="0">
              <a:buNone/>
            </a:pPr>
            <a:r>
              <a:rPr lang="el-GR" dirty="0" smtClean="0"/>
              <a:t>ε</a:t>
            </a:r>
            <a:r>
              <a:rPr lang="el-GR" dirty="0"/>
              <a:t>) με την πρακτική εφαρμογή των Προτύπων Βιβλιογραφικών Αναφορών.</a:t>
            </a:r>
          </a:p>
          <a:p>
            <a:pPr marL="0" indent="0">
              <a:buNone/>
            </a:pPr>
            <a:r>
              <a:rPr lang="el-GR" dirty="0"/>
              <a:t>στ) με τις τεχνικές της παράφρασης, περίληψης και της χρήσης των εισαγωγικών</a:t>
            </a:r>
          </a:p>
        </p:txBody>
      </p:sp>
    </p:spTree>
    <p:extLst>
      <p:ext uri="{BB962C8B-B14F-4D97-AF65-F5344CB8AC3E}">
        <p14:creationId xmlns:p14="http://schemas.microsoft.com/office/powerpoint/2010/main" val="4278464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3D02AD73-80F8-4EC6-9BEA-EC0528A7DDEF}" type="slidenum">
              <a:rPr lang="en-GB" altLang="el-GR" sz="1300">
                <a:solidFill>
                  <a:srgbClr val="000000"/>
                </a:solidFill>
                <a:latin typeface="Times New Roman" pitchFamily="18" charset="0"/>
              </a:rPr>
              <a:pPr algn="r" eaLnBrk="1">
                <a:buClrTx/>
                <a:buFontTx/>
                <a:buNone/>
              </a:pPr>
              <a:t>29</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Συμπεράσματα</a:t>
            </a:r>
            <a:endParaRPr lang="el-GR" dirty="0"/>
          </a:p>
        </p:txBody>
      </p:sp>
      <p:sp>
        <p:nvSpPr>
          <p:cNvPr id="3" name="Θέση περιεχομένου 2"/>
          <p:cNvSpPr>
            <a:spLocks noGrp="1"/>
          </p:cNvSpPr>
          <p:nvPr>
            <p:ph idx="1"/>
          </p:nvPr>
        </p:nvSpPr>
        <p:spPr/>
        <p:txBody>
          <a:bodyPr/>
          <a:lstStyle/>
          <a:p>
            <a:endParaRPr lang="el-GR" dirty="0"/>
          </a:p>
          <a:p>
            <a:pPr marL="0" indent="0">
              <a:buNone/>
            </a:pPr>
            <a:r>
              <a:rPr lang="el-GR" dirty="0"/>
              <a:t>Όλοι οι παραπάνω όροι έχουν οριστεί και υιοθετηθεί στο πλαίσιο της Επιστήμης της Βιβλιογραφίας.</a:t>
            </a:r>
          </a:p>
          <a:p>
            <a:endParaRPr lang="el-GR" b="1" dirty="0"/>
          </a:p>
        </p:txBody>
      </p:sp>
    </p:spTree>
    <p:extLst>
      <p:ext uri="{BB962C8B-B14F-4D97-AF65-F5344CB8AC3E}">
        <p14:creationId xmlns:p14="http://schemas.microsoft.com/office/powerpoint/2010/main" val="1326614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6AD3ED3-31E9-4181-B224-29805F5D8F5D}" type="slidenum">
              <a:rPr lang="en-GB" altLang="el-GR" sz="1300">
                <a:solidFill>
                  <a:srgbClr val="000000"/>
                </a:solidFill>
                <a:latin typeface="Times New Roman" pitchFamily="18" charset="0"/>
              </a:rPr>
              <a:pPr algn="r" eaLnBrk="1">
                <a:buClrTx/>
                <a:buFontTx/>
                <a:buNone/>
              </a:pPr>
              <a:t>30</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Βιβλιογραφία </a:t>
            </a:r>
            <a:r>
              <a:rPr lang="el-GR" sz="3600" b="0" dirty="0" smtClean="0"/>
              <a:t>1/3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sz="2000" dirty="0"/>
              <a:t>Blum, R. (1980) </a:t>
            </a:r>
            <a:r>
              <a:rPr lang="en-US" sz="2000" i="1" dirty="0"/>
              <a:t>Bibliographia, an inquiry into its definition and designations</a:t>
            </a:r>
            <a:r>
              <a:rPr lang="en-US" sz="2000" dirty="0"/>
              <a:t>. Translated by Mathilde V. Rovelstad. Chicago, Ill.: American Library Association; Folkestone, Kent, England: Dawson.</a:t>
            </a:r>
          </a:p>
          <a:p>
            <a:pPr marL="0" indent="0">
              <a:buNone/>
            </a:pPr>
            <a:r>
              <a:rPr lang="en-US" sz="2000" dirty="0"/>
              <a:t>Diringer, D. (1953). </a:t>
            </a:r>
            <a:r>
              <a:rPr lang="en-US" sz="2000" i="1" dirty="0"/>
              <a:t>The Book Before Printing. Ancient, Medieval and Oriental</a:t>
            </a:r>
            <a:r>
              <a:rPr lang="en-US" sz="2000" dirty="0"/>
              <a:t>. New. York.</a:t>
            </a:r>
          </a:p>
          <a:p>
            <a:pPr marL="0" indent="0">
              <a:buNone/>
            </a:pPr>
            <a:r>
              <a:rPr lang="en-US" sz="2000" dirty="0"/>
              <a:t>Feather, J. (2003). </a:t>
            </a:r>
            <a:r>
              <a:rPr lang="el-GR" sz="2000" dirty="0" smtClean="0"/>
              <a:t>«</a:t>
            </a:r>
            <a:r>
              <a:rPr lang="en-US" sz="2000" dirty="0" smtClean="0"/>
              <a:t>Bibliography</a:t>
            </a:r>
            <a:r>
              <a:rPr lang="el-GR" sz="2000" dirty="0" smtClean="0"/>
              <a:t>»</a:t>
            </a:r>
            <a:r>
              <a:rPr lang="en-US" sz="2000" dirty="0" smtClean="0"/>
              <a:t>. </a:t>
            </a:r>
            <a:r>
              <a:rPr lang="en-US" sz="2000" i="1" dirty="0"/>
              <a:t>IN: International Encyclopedia of Information and Library Science</a:t>
            </a:r>
            <a:r>
              <a:rPr lang="en-US" sz="2000" dirty="0"/>
              <a:t>. 2nd. ed. Ed. by John Feather &amp; Paul Sturges. London: Routledge (s. 37-38).</a:t>
            </a:r>
          </a:p>
          <a:p>
            <a:pPr marL="0" indent="0">
              <a:buNone/>
            </a:pPr>
            <a:r>
              <a:rPr lang="en-US" sz="2000" dirty="0"/>
              <a:t>Finkelstein, D. And McCleery, A. (2005). </a:t>
            </a:r>
            <a:r>
              <a:rPr lang="en-US" sz="2000" i="1" dirty="0"/>
              <a:t>An introduction to book history</a:t>
            </a:r>
            <a:r>
              <a:rPr lang="en-US" sz="2000" dirty="0"/>
              <a:t>. London: Routledge.</a:t>
            </a:r>
          </a:p>
          <a:p>
            <a:pPr marL="0" indent="0">
              <a:buNone/>
            </a:pPr>
            <a:r>
              <a:rPr lang="en-US" sz="2000" dirty="0"/>
              <a:t>Gaskell, P. (1972). </a:t>
            </a:r>
            <a:r>
              <a:rPr lang="en-US" sz="2000" i="1" dirty="0"/>
              <a:t>A new introduction to bibliography</a:t>
            </a:r>
            <a:r>
              <a:rPr lang="en-US" sz="2000" dirty="0"/>
              <a:t>. New York: Oxford University Press.</a:t>
            </a:r>
          </a:p>
          <a:p>
            <a:endParaRPr lang="el-GR" sz="2000" dirty="0"/>
          </a:p>
        </p:txBody>
      </p:sp>
    </p:spTree>
    <p:extLst>
      <p:ext uri="{BB962C8B-B14F-4D97-AF65-F5344CB8AC3E}">
        <p14:creationId xmlns:p14="http://schemas.microsoft.com/office/powerpoint/2010/main" val="34276877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6AD3ED3-31E9-4181-B224-29805F5D8F5D}" type="slidenum">
              <a:rPr lang="en-GB" altLang="el-GR" sz="1300">
                <a:solidFill>
                  <a:srgbClr val="000000"/>
                </a:solidFill>
                <a:latin typeface="Times New Roman" pitchFamily="18" charset="0"/>
              </a:rPr>
              <a:pPr algn="r" eaLnBrk="1">
                <a:buClrTx/>
                <a:buFontTx/>
                <a:buNone/>
              </a:pPr>
              <a:t>31</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Βιβλιογραφία </a:t>
            </a:r>
            <a:r>
              <a:rPr lang="el-GR" sz="3600" b="0" dirty="0" smtClean="0"/>
              <a:t>2/3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n-US" sz="2000" dirty="0" smtClean="0"/>
              <a:t>Gaskell</a:t>
            </a:r>
            <a:r>
              <a:rPr lang="en-US" sz="2000" dirty="0"/>
              <a:t>, P. (2000). </a:t>
            </a:r>
            <a:r>
              <a:rPr lang="en-US" sz="2000" i="1" dirty="0"/>
              <a:t>A new introduction to bibliography</a:t>
            </a:r>
            <a:r>
              <a:rPr lang="en-US" sz="2000" dirty="0"/>
              <a:t>. New Castle, DE: Oak Knoll Press.</a:t>
            </a:r>
          </a:p>
          <a:p>
            <a:pPr marL="0" indent="0">
              <a:buNone/>
            </a:pPr>
            <a:r>
              <a:rPr lang="en-US" sz="2000" dirty="0"/>
              <a:t>Harmon, R. B. (1989). </a:t>
            </a:r>
            <a:r>
              <a:rPr lang="en-US" sz="2000" i="1" dirty="0"/>
              <a:t>Elements of bibliography: a simplified approach</a:t>
            </a:r>
            <a:r>
              <a:rPr lang="en-US" sz="2000" dirty="0"/>
              <a:t>. Rev. ed. Metuchen, N.J.: Scarecrow Press.</a:t>
            </a:r>
          </a:p>
          <a:p>
            <a:pPr marL="0" indent="0">
              <a:buNone/>
            </a:pPr>
            <a:r>
              <a:rPr lang="el-GR" sz="2000" dirty="0"/>
              <a:t>Κουμαριανού, Α., Δρούλια, Λ., </a:t>
            </a:r>
            <a:r>
              <a:rPr lang="en-US" sz="2000" dirty="0"/>
              <a:t>Layton, </a:t>
            </a:r>
            <a:r>
              <a:rPr lang="el-GR" sz="2000" dirty="0"/>
              <a:t>Ε. (1986). </a:t>
            </a:r>
            <a:r>
              <a:rPr lang="el-GR" sz="2000" i="1" dirty="0"/>
              <a:t>Το ελληνικό βιβλίο (1476 -1830)</a:t>
            </a:r>
            <a:r>
              <a:rPr lang="el-GR" sz="2000" dirty="0"/>
              <a:t>. Αθήνα: ΜΙΕΤ.</a:t>
            </a:r>
          </a:p>
          <a:p>
            <a:pPr marL="0" indent="0">
              <a:buNone/>
            </a:pPr>
            <a:r>
              <a:rPr lang="en-US" sz="2000" dirty="0"/>
              <a:t>K</a:t>
            </a:r>
            <a:r>
              <a:rPr lang="el-GR" sz="2000" dirty="0"/>
              <a:t>υριάκη- Μάνεση, Δάφνη (1999). </a:t>
            </a:r>
            <a:r>
              <a:rPr lang="el-GR" sz="2000" i="1" dirty="0"/>
              <a:t>Κέντρα τεκμηρίωσης και πληροφόρησης: ρόλος, λειτουργίες, οργάνωση</a:t>
            </a:r>
            <a:r>
              <a:rPr lang="el-GR" sz="2000" dirty="0"/>
              <a:t>. </a:t>
            </a:r>
            <a:r>
              <a:rPr lang="el-GR" sz="2000" dirty="0" smtClean="0"/>
              <a:t>Περιστέρι: Ίων</a:t>
            </a:r>
            <a:r>
              <a:rPr lang="el-GR" sz="2000" dirty="0"/>
              <a:t>.</a:t>
            </a:r>
          </a:p>
          <a:p>
            <a:pPr marL="0" indent="0">
              <a:buNone/>
            </a:pPr>
            <a:r>
              <a:rPr lang="el-GR" sz="2000" dirty="0"/>
              <a:t>Μπώκος, Γ. (2001). </a:t>
            </a:r>
            <a:r>
              <a:rPr lang="el-GR" sz="2000" i="1" dirty="0"/>
              <a:t>Εισαγωγή στην επιστήμη της πληροφόρησης</a:t>
            </a:r>
            <a:r>
              <a:rPr lang="el-GR" sz="2000" dirty="0"/>
              <a:t>. Αθήνα: Παπασωτηρίου.</a:t>
            </a:r>
          </a:p>
          <a:p>
            <a:endParaRPr lang="el-GR" sz="2000" dirty="0"/>
          </a:p>
        </p:txBody>
      </p:sp>
    </p:spTree>
    <p:extLst>
      <p:ext uri="{BB962C8B-B14F-4D97-AF65-F5344CB8AC3E}">
        <p14:creationId xmlns:p14="http://schemas.microsoft.com/office/powerpoint/2010/main" val="37284619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6AD3ED3-31E9-4181-B224-29805F5D8F5D}" type="slidenum">
              <a:rPr lang="en-GB" altLang="el-GR" sz="1300">
                <a:solidFill>
                  <a:srgbClr val="000000"/>
                </a:solidFill>
                <a:latin typeface="Times New Roman" pitchFamily="18" charset="0"/>
              </a:rPr>
              <a:pPr algn="r" eaLnBrk="1">
                <a:buClrTx/>
                <a:buFontTx/>
                <a:buNone/>
              </a:pPr>
              <a:t>32</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lstStyle/>
          <a:p>
            <a:r>
              <a:rPr lang="el-GR" dirty="0" smtClean="0"/>
              <a:t>Βιβλιογραφία </a:t>
            </a:r>
            <a:r>
              <a:rPr lang="el-GR" sz="3600" b="0" dirty="0" smtClean="0"/>
              <a:t>3/3</a:t>
            </a:r>
            <a:endParaRPr lang="el-GR" sz="3600" b="0" dirty="0"/>
          </a:p>
        </p:txBody>
      </p:sp>
      <p:sp>
        <p:nvSpPr>
          <p:cNvPr id="3" name="Θέση περιεχομένου 2"/>
          <p:cNvSpPr>
            <a:spLocks noGrp="1"/>
          </p:cNvSpPr>
          <p:nvPr>
            <p:ph idx="1"/>
          </p:nvPr>
        </p:nvSpPr>
        <p:spPr/>
        <p:txBody>
          <a:bodyPr>
            <a:noAutofit/>
          </a:bodyPr>
          <a:lstStyle/>
          <a:p>
            <a:pPr marL="0" indent="0">
              <a:buNone/>
            </a:pPr>
            <a:r>
              <a:rPr lang="el-GR" sz="2000" dirty="0" smtClean="0"/>
              <a:t>Χαρούλη</a:t>
            </a:r>
            <a:r>
              <a:rPr lang="el-GR" sz="2000" dirty="0"/>
              <a:t>, Μ. και Βασιλακάκη, Ε. (2012). “ΑμεΑ &amp; Εκπαίδευση Βιβλιοθηκονόμων στην Ελλάδα”. Σε: </a:t>
            </a:r>
            <a:r>
              <a:rPr lang="el-GR" sz="2000" i="1" dirty="0"/>
              <a:t>21ο Πανελλήνιο Συνέδριο Ακαδημαϊκών Βιβλιοθηκών, 18-19 Οκτωβρίου 2012, Πανεπιστήμιο Πειραιώς</a:t>
            </a:r>
            <a:r>
              <a:rPr lang="el-GR" sz="2000" dirty="0"/>
              <a:t>.</a:t>
            </a:r>
          </a:p>
          <a:p>
            <a:pPr marL="0" indent="0">
              <a:buNone/>
            </a:pPr>
            <a:r>
              <a:rPr lang="en-US" sz="2000" dirty="0"/>
              <a:t>Vassilakaki, E. and Garoufallou, E. (2013). “The impact of Facebook on Libraries and Librarians: a review of the literature”</a:t>
            </a:r>
            <a:r>
              <a:rPr lang="en-US" sz="2000" i="1" dirty="0"/>
              <a:t>. Program: electronic library and information systems</a:t>
            </a:r>
            <a:r>
              <a:rPr lang="en-US" sz="2000" dirty="0"/>
              <a:t>, Vol. 48 </a:t>
            </a:r>
            <a:r>
              <a:rPr lang="en-US" sz="2000" dirty="0" smtClean="0"/>
              <a:t>No</a:t>
            </a:r>
            <a:r>
              <a:rPr lang="el-GR" sz="2000" dirty="0" smtClean="0"/>
              <a:t> 3. </a:t>
            </a:r>
            <a:endParaRPr lang="en-US" sz="2000" dirty="0"/>
          </a:p>
          <a:p>
            <a:endParaRPr lang="el-GR" sz="2000" dirty="0"/>
          </a:p>
        </p:txBody>
      </p:sp>
    </p:spTree>
    <p:extLst>
      <p:ext uri="{BB962C8B-B14F-4D97-AF65-F5344CB8AC3E}">
        <p14:creationId xmlns:p14="http://schemas.microsoft.com/office/powerpoint/2010/main" val="10915034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Βασιλακάκη 2014. Ευγενία Βασιλακάκη. «</a:t>
            </a:r>
            <a:r>
              <a:rPr lang="el-GR" sz="2000" dirty="0" smtClean="0"/>
              <a:t>Βιβλιογραφία (Θ). </a:t>
            </a:r>
            <a:r>
              <a:rPr lang="el-GR" sz="2000" dirty="0" smtClean="0"/>
              <a:t>Ενότητα 1</a:t>
            </a:r>
            <a:r>
              <a:rPr lang="en-US" sz="2000" dirty="0" smtClean="0"/>
              <a:t>:</a:t>
            </a:r>
            <a:r>
              <a:rPr lang="el-GR" sz="2000" dirty="0" smtClean="0"/>
              <a:t> Ορισμοί».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555465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466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3FD4681-65D5-4AF8-9BE9-4AEEA310B581}" type="slidenum">
              <a:rPr lang="en-GB" altLang="el-GR" sz="1300">
                <a:solidFill>
                  <a:srgbClr val="000000"/>
                </a:solidFill>
                <a:latin typeface="Times New Roman" pitchFamily="18" charset="0"/>
              </a:rPr>
              <a:pPr algn="r" eaLnBrk="1">
                <a:buClrTx/>
                <a:buFontTx/>
                <a:buNone/>
              </a:pPr>
              <a:t>3</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smtClean="0"/>
              <a:t>Γενικά περί της επιστήμης της Βιβλιογραφίας </a:t>
            </a:r>
            <a:r>
              <a:rPr lang="el-GR" sz="3600" b="0" dirty="0" smtClean="0"/>
              <a:t>1/6</a:t>
            </a:r>
            <a:endParaRPr lang="el-GR" sz="3600" b="0" dirty="0"/>
          </a:p>
        </p:txBody>
      </p:sp>
      <p:sp>
        <p:nvSpPr>
          <p:cNvPr id="3" name="Θέση περιεχομένου 2"/>
          <p:cNvSpPr>
            <a:spLocks noGrp="1"/>
          </p:cNvSpPr>
          <p:nvPr>
            <p:ph idx="1"/>
          </p:nvPr>
        </p:nvSpPr>
        <p:spPr/>
        <p:txBody>
          <a:bodyPr/>
          <a:lstStyle/>
          <a:p>
            <a:pPr marL="0" indent="0">
              <a:buNone/>
            </a:pPr>
            <a:r>
              <a:rPr lang="el-GR" dirty="0"/>
              <a:t>Η Επιστήμη της Βιβλιογραφίας αφορά στη μελέτη του κάθε συγγράμματος ως φυσικό και πολιτιστικό προϊόν και προσομοιάζει με τη Βιβλιολογία.</a:t>
            </a:r>
          </a:p>
          <a:p>
            <a:pPr marL="0" indent="0">
              <a:buNone/>
            </a:pPr>
            <a:r>
              <a:rPr lang="el-GR" dirty="0"/>
              <a:t>Βιβλιολογία vs Βιβλιογραφία</a:t>
            </a:r>
          </a:p>
          <a:p>
            <a:pPr marL="0" indent="0">
              <a:buNone/>
            </a:pPr>
            <a:r>
              <a:rPr lang="el-GR" dirty="0"/>
              <a:t>Έμφαση στο τρόπο που το κάθε σύγγραμμα σχεδιάστηκε, εκτυπώθηκε, διακινήθηκε, αλλά και συλλέχθηκε. </a:t>
            </a:r>
          </a:p>
          <a:p>
            <a:pPr marL="0" indent="0">
              <a:buNone/>
            </a:pPr>
            <a:r>
              <a:rPr lang="el-GR" dirty="0"/>
              <a:t>Η καταγραφή των στοιχείων συμβάλλει στη διάχυση και διάδοση των ιδεών ενός συγγράμματος. </a:t>
            </a:r>
          </a:p>
          <a:p>
            <a:endParaRPr lang="el-GR" dirty="0"/>
          </a:p>
        </p:txBody>
      </p:sp>
    </p:spTree>
    <p:extLst>
      <p:ext uri="{BB962C8B-B14F-4D97-AF65-F5344CB8AC3E}">
        <p14:creationId xmlns:p14="http://schemas.microsoft.com/office/powerpoint/2010/main" val="7124518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CCB22B0D-D31C-4E4B-A887-9068B871F3F2}" type="slidenum">
              <a:rPr lang="en-GB" altLang="el-GR" sz="1300">
                <a:solidFill>
                  <a:srgbClr val="000000"/>
                </a:solidFill>
                <a:latin typeface="Times New Roman" pitchFamily="18" charset="0"/>
              </a:rPr>
              <a:pPr algn="r" eaLnBrk="1">
                <a:buClrTx/>
                <a:buFontTx/>
                <a:buNone/>
              </a:pPr>
              <a:t>4</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solidFill>
                  <a:prstClr val="black"/>
                </a:solidFill>
              </a:rPr>
              <a:t>Γενικά περί της επιστήμης της Βιβλιογραφίας </a:t>
            </a:r>
            <a:r>
              <a:rPr lang="el-GR" sz="3600" b="0" dirty="0" smtClean="0"/>
              <a:t>2/6</a:t>
            </a:r>
            <a:endParaRPr lang="el-GR" sz="3600" dirty="0"/>
          </a:p>
        </p:txBody>
      </p:sp>
      <p:sp>
        <p:nvSpPr>
          <p:cNvPr id="3" name="Θέση περιεχομένου 2"/>
          <p:cNvSpPr>
            <a:spLocks noGrp="1"/>
          </p:cNvSpPr>
          <p:nvPr>
            <p:ph idx="1"/>
          </p:nvPr>
        </p:nvSpPr>
        <p:spPr>
          <a:xfrm>
            <a:off x="457200" y="1412776"/>
            <a:ext cx="8229600" cy="4968552"/>
          </a:xfrm>
        </p:spPr>
        <p:txBody>
          <a:bodyPr/>
          <a:lstStyle/>
          <a:p>
            <a:pPr marL="0" indent="0" algn="just">
              <a:spcAft>
                <a:spcPts val="1293"/>
              </a:spcAft>
              <a:buNone/>
            </a:pPr>
            <a:r>
              <a:rPr lang="el-GR" altLang="el-GR" dirty="0">
                <a:solidFill>
                  <a:srgbClr val="000000"/>
                </a:solidFill>
              </a:rPr>
              <a:t>α) των Καταλόγων που συντάχθηκαν ανά τους αιώνες αποτυπώνοντας τα στοιχεία ταυτότητας του κάθε συγγράμματος, </a:t>
            </a:r>
          </a:p>
          <a:p>
            <a:pPr algn="just">
              <a:spcAft>
                <a:spcPts val="1293"/>
              </a:spcAft>
            </a:pPr>
            <a:endParaRPr lang="el-GR" altLang="el-GR" dirty="0">
              <a:solidFill>
                <a:srgbClr val="000000"/>
              </a:solidFill>
            </a:endParaRPr>
          </a:p>
          <a:p>
            <a:pPr marL="0" indent="0" algn="just">
              <a:spcAft>
                <a:spcPts val="1293"/>
              </a:spcAft>
              <a:buNone/>
            </a:pPr>
            <a:r>
              <a:rPr lang="el-GR" altLang="el-GR" dirty="0">
                <a:solidFill>
                  <a:srgbClr val="000000"/>
                </a:solidFill>
              </a:rPr>
              <a:t>β) της μορφής αναφοράς του κάθε συγγράμματος σε άλλα συναφή για την απόδοση της ευθύνης των πνευματικών ιδεών που χρησιμοποιήθηκαν σε αυτό.</a:t>
            </a:r>
          </a:p>
          <a:p>
            <a:endParaRPr lang="el-GR" dirty="0"/>
          </a:p>
        </p:txBody>
      </p:sp>
    </p:spTree>
    <p:extLst>
      <p:ext uri="{BB962C8B-B14F-4D97-AF65-F5344CB8AC3E}">
        <p14:creationId xmlns:p14="http://schemas.microsoft.com/office/powerpoint/2010/main" val="2364584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4269FBD9-86D8-48C1-94A9-2842D7DD29F6}" type="slidenum">
              <a:rPr lang="en-GB" altLang="el-GR" sz="1300">
                <a:solidFill>
                  <a:srgbClr val="000000"/>
                </a:solidFill>
                <a:latin typeface="Times New Roman" pitchFamily="18" charset="0"/>
              </a:rPr>
              <a:pPr algn="r" eaLnBrk="1">
                <a:buClrTx/>
                <a:buFontTx/>
                <a:buNone/>
              </a:pPr>
              <a:t>5</a:t>
            </a:fld>
            <a:endParaRPr lang="en-GB" altLang="el-GR" sz="1300" dirty="0">
              <a:solidFill>
                <a:srgbClr val="000000"/>
              </a:solidFill>
              <a:latin typeface="Times New Roman" pitchFamily="18" charset="0"/>
            </a:endParaRPr>
          </a:p>
        </p:txBody>
      </p:sp>
      <p:sp>
        <p:nvSpPr>
          <p:cNvPr id="2" name="Τίτλος 1"/>
          <p:cNvSpPr>
            <a:spLocks noGrp="1"/>
          </p:cNvSpPr>
          <p:nvPr>
            <p:ph type="title"/>
          </p:nvPr>
        </p:nvSpPr>
        <p:spPr/>
        <p:txBody>
          <a:bodyPr>
            <a:normAutofit fontScale="90000"/>
          </a:bodyPr>
          <a:lstStyle/>
          <a:p>
            <a:r>
              <a:rPr lang="el-GR" dirty="0"/>
              <a:t>Γενικά περί της επιστήμης της Βιβλιογραφίας </a:t>
            </a:r>
            <a:r>
              <a:rPr lang="el-GR" sz="3600" b="0" dirty="0" smtClean="0"/>
              <a:t>3/6</a:t>
            </a:r>
            <a:endParaRPr lang="el-GR" dirty="0"/>
          </a:p>
        </p:txBody>
      </p:sp>
      <p:sp>
        <p:nvSpPr>
          <p:cNvPr id="3" name="Θέση περιεχομένου 2"/>
          <p:cNvSpPr>
            <a:spLocks noGrp="1"/>
          </p:cNvSpPr>
          <p:nvPr>
            <p:ph idx="1"/>
          </p:nvPr>
        </p:nvSpPr>
        <p:spPr/>
        <p:txBody>
          <a:bodyPr/>
          <a:lstStyle/>
          <a:p>
            <a:r>
              <a:rPr lang="el-GR" dirty="0"/>
              <a:t>Προϊόν</a:t>
            </a:r>
          </a:p>
          <a:p>
            <a:r>
              <a:rPr lang="el-GR" dirty="0"/>
              <a:t>- μία συστηματική λίστα από πηγές (sources). </a:t>
            </a:r>
          </a:p>
          <a:p>
            <a:r>
              <a:rPr lang="el-GR" dirty="0"/>
              <a:t>- ανεξαρτήτου μέσου αποτύπωσης </a:t>
            </a:r>
          </a:p>
          <a:p>
            <a:r>
              <a:rPr lang="el-GR" dirty="0"/>
              <a:t>- μέσο που μπορεί να αναπαραχθεί και να υπάρξει σε διάφορες μορφές</a:t>
            </a:r>
          </a:p>
          <a:p>
            <a:endParaRPr lang="el-GR" dirty="0"/>
          </a:p>
        </p:txBody>
      </p:sp>
    </p:spTree>
    <p:extLst>
      <p:ext uri="{BB962C8B-B14F-4D97-AF65-F5344CB8AC3E}">
        <p14:creationId xmlns:p14="http://schemas.microsoft.com/office/powerpoint/2010/main" val="22417689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DCF76F22-7693-47C8-A438-63ACE3553DD1}" type="slidenum">
              <a:rPr lang="en-GB" altLang="el-GR" sz="1300">
                <a:solidFill>
                  <a:srgbClr val="000000"/>
                </a:solidFill>
                <a:latin typeface="Times New Roman" pitchFamily="18" charset="0"/>
              </a:rPr>
              <a:pPr algn="r" eaLnBrk="1">
                <a:buClrTx/>
                <a:buFontTx/>
                <a:buNone/>
              </a:pPr>
              <a:t>6</a:t>
            </a:fld>
            <a:endParaRPr lang="en-GB" altLang="el-GR" sz="1300" dirty="0">
              <a:solidFill>
                <a:srgbClr val="000000"/>
              </a:solidFill>
              <a:latin typeface="Times New Roman" pitchFamily="18" charset="0"/>
            </a:endParaRPr>
          </a:p>
        </p:txBody>
      </p:sp>
      <p:sp>
        <p:nvSpPr>
          <p:cNvPr id="4" name="Τίτλος 3"/>
          <p:cNvSpPr>
            <a:spLocks noGrp="1"/>
          </p:cNvSpPr>
          <p:nvPr>
            <p:ph type="title"/>
          </p:nvPr>
        </p:nvSpPr>
        <p:spPr/>
        <p:txBody>
          <a:bodyPr>
            <a:normAutofit fontScale="90000"/>
          </a:bodyPr>
          <a:lstStyle/>
          <a:p>
            <a:r>
              <a:rPr lang="el-GR" dirty="0"/>
              <a:t>Γενικά περί της επιστήμης της Βιβλιογραφίας </a:t>
            </a:r>
            <a:r>
              <a:rPr lang="el-GR" sz="3600" b="0" dirty="0" smtClean="0"/>
              <a:t>4/6</a:t>
            </a:r>
            <a:endParaRPr lang="el-GR" dirty="0"/>
          </a:p>
        </p:txBody>
      </p:sp>
      <p:sp>
        <p:nvSpPr>
          <p:cNvPr id="5" name="Θέση περιεχομένου 4"/>
          <p:cNvSpPr>
            <a:spLocks noGrp="1"/>
          </p:cNvSpPr>
          <p:nvPr>
            <p:ph idx="1"/>
          </p:nvPr>
        </p:nvSpPr>
        <p:spPr/>
        <p:txBody>
          <a:bodyPr/>
          <a:lstStyle/>
          <a:p>
            <a:pPr marL="0" indent="0">
              <a:buNone/>
            </a:pPr>
            <a:r>
              <a:rPr lang="el-GR" dirty="0"/>
              <a:t>Έκταση των Βιβλιογραφιών ως Κατάλογοι </a:t>
            </a:r>
          </a:p>
          <a:p>
            <a:pPr marL="0" indent="0">
              <a:buNone/>
            </a:pPr>
            <a:r>
              <a:rPr lang="el-GR" dirty="0"/>
              <a:t>- απλές λίστες στο τέλος των βιβλίων ή των άρθρων περιοδικών.</a:t>
            </a:r>
          </a:p>
          <a:p>
            <a:pPr marL="0" indent="0">
              <a:buNone/>
            </a:pPr>
            <a:r>
              <a:rPr lang="el-GR" dirty="0"/>
              <a:t>- πλήρεις αυτόνομες εκδόσεις. </a:t>
            </a:r>
          </a:p>
          <a:p>
            <a:pPr marL="0" indent="0">
              <a:buNone/>
            </a:pPr>
            <a:r>
              <a:rPr lang="el-GR" dirty="0"/>
              <a:t>Παράδειγμα Καταλόγου=  Κατάλογος (Catalogue) μιας Βιβλιοθήκης (OPAC) παρόλο που ποτέ δεν αναφέρεται ως Βιβλιογραφία, αποτελεί αποτύπωση των στοιχείων ταυτοποίησης της πληροφορίας. </a:t>
            </a:r>
          </a:p>
          <a:p>
            <a:pPr marL="0" indent="0">
              <a:buNone/>
            </a:pPr>
            <a:r>
              <a:rPr lang="el-GR" dirty="0"/>
              <a:t>Ο Κατάλογος εμπεριέχει την έννοια της Βιβλιογραφίας διότι συγκεντρώνει και αποτυπώνει σε μορφή αναφορών το σύνολο των τεκμηρίων μιας Βιβλιοθήκης. </a:t>
            </a:r>
          </a:p>
          <a:p>
            <a:endParaRPr lang="el-GR" dirty="0"/>
          </a:p>
        </p:txBody>
      </p:sp>
    </p:spTree>
    <p:extLst>
      <p:ext uri="{BB962C8B-B14F-4D97-AF65-F5344CB8AC3E}">
        <p14:creationId xmlns:p14="http://schemas.microsoft.com/office/powerpoint/2010/main" val="17933792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FF19D6EB-2748-44DF-837C-AC3776514CC4}" type="slidenum">
              <a:rPr lang="en-GB" altLang="el-GR" sz="1300">
                <a:solidFill>
                  <a:srgbClr val="000000"/>
                </a:solidFill>
                <a:latin typeface="Times New Roman" pitchFamily="18" charset="0"/>
              </a:rPr>
              <a:pPr algn="r" eaLnBrk="1">
                <a:buClrTx/>
                <a:buFontTx/>
                <a:buNone/>
              </a:pPr>
              <a:t>7</a:t>
            </a:fld>
            <a:endParaRPr lang="en-GB" altLang="el-GR" sz="1300" dirty="0">
              <a:solidFill>
                <a:srgbClr val="000000"/>
              </a:solidFill>
              <a:latin typeface="Times New Roman" pitchFamily="18" charset="0"/>
            </a:endParaRPr>
          </a:p>
        </p:txBody>
      </p:sp>
      <p:sp>
        <p:nvSpPr>
          <p:cNvPr id="4" name="Τίτλος 3"/>
          <p:cNvSpPr>
            <a:spLocks noGrp="1"/>
          </p:cNvSpPr>
          <p:nvPr>
            <p:ph type="title"/>
          </p:nvPr>
        </p:nvSpPr>
        <p:spPr/>
        <p:txBody>
          <a:bodyPr>
            <a:normAutofit fontScale="90000"/>
          </a:bodyPr>
          <a:lstStyle/>
          <a:p>
            <a:r>
              <a:rPr lang="el-GR" dirty="0"/>
              <a:t>Γενικά περί της επιστήμης της Βιβλιογραφίας </a:t>
            </a:r>
            <a:r>
              <a:rPr lang="el-GR" sz="3600" b="0" dirty="0" smtClean="0"/>
              <a:t>5/6</a:t>
            </a:r>
            <a:endParaRPr lang="el-GR" dirty="0"/>
          </a:p>
        </p:txBody>
      </p:sp>
      <p:sp>
        <p:nvSpPr>
          <p:cNvPr id="5" name="Θέση περιεχομένου 4"/>
          <p:cNvSpPr>
            <a:spLocks noGrp="1"/>
          </p:cNvSpPr>
          <p:nvPr>
            <p:ph idx="1"/>
          </p:nvPr>
        </p:nvSpPr>
        <p:spPr/>
        <p:txBody>
          <a:bodyPr/>
          <a:lstStyle/>
          <a:p>
            <a:pPr marL="0" indent="0">
              <a:buNone/>
            </a:pPr>
            <a:r>
              <a:rPr lang="el-GR" dirty="0"/>
              <a:t>Από τα χρόνια της Τυπογραφίας και έπειτα: </a:t>
            </a:r>
          </a:p>
          <a:p>
            <a:pPr marL="0" indent="0">
              <a:buNone/>
            </a:pPr>
            <a:r>
              <a:rPr lang="el-GR" dirty="0"/>
              <a:t>- αποτελούσε το κύριο εργαλείο του εκδότη για την ενημέρωση του κοινού του αναφορικά με τα είδη των βιβλίων που εκτύπωνε  (Gaskell, 1972).</a:t>
            </a:r>
          </a:p>
          <a:p>
            <a:endParaRPr lang="el-GR" dirty="0"/>
          </a:p>
        </p:txBody>
      </p:sp>
    </p:spTree>
    <p:extLst>
      <p:ext uri="{BB962C8B-B14F-4D97-AF65-F5344CB8AC3E}">
        <p14:creationId xmlns:p14="http://schemas.microsoft.com/office/powerpoint/2010/main" val="13978685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556321" y="605151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ＭＳ Ｐゴシック" pitchFamily="34" charset="-128"/>
              </a:defRPr>
            </a:lvl9pPr>
          </a:lstStyle>
          <a:p>
            <a:pPr algn="r" eaLnBrk="1">
              <a:buClrTx/>
              <a:buFontTx/>
              <a:buNone/>
            </a:pPr>
            <a:fld id="{08FAE2DC-F52F-480B-A375-9BE996308F8A}" type="slidenum">
              <a:rPr lang="en-GB" altLang="el-GR" sz="1300">
                <a:solidFill>
                  <a:srgbClr val="000000"/>
                </a:solidFill>
                <a:latin typeface="Times New Roman" pitchFamily="18" charset="0"/>
              </a:rPr>
              <a:pPr algn="r" eaLnBrk="1">
                <a:buClrTx/>
                <a:buFontTx/>
                <a:buNone/>
              </a:pPr>
              <a:t>8</a:t>
            </a:fld>
            <a:endParaRPr lang="en-GB" altLang="el-GR" sz="1300" dirty="0">
              <a:solidFill>
                <a:srgbClr val="000000"/>
              </a:solidFill>
              <a:latin typeface="Times New Roman" pitchFamily="18" charset="0"/>
            </a:endParaRPr>
          </a:p>
        </p:txBody>
      </p:sp>
      <p:sp>
        <p:nvSpPr>
          <p:cNvPr id="4" name="Τίτλος 3"/>
          <p:cNvSpPr>
            <a:spLocks noGrp="1"/>
          </p:cNvSpPr>
          <p:nvPr>
            <p:ph type="title"/>
          </p:nvPr>
        </p:nvSpPr>
        <p:spPr/>
        <p:txBody>
          <a:bodyPr>
            <a:normAutofit fontScale="90000"/>
          </a:bodyPr>
          <a:lstStyle/>
          <a:p>
            <a:r>
              <a:rPr lang="el-GR" dirty="0">
                <a:solidFill>
                  <a:prstClr val="black"/>
                </a:solidFill>
              </a:rPr>
              <a:t>Γενικά περί της επιστήμης της Βιβλιογραφίας </a:t>
            </a:r>
            <a:r>
              <a:rPr lang="el-GR" sz="3600" b="0" dirty="0" smtClean="0">
                <a:solidFill>
                  <a:prstClr val="black"/>
                </a:solidFill>
              </a:rPr>
              <a:t>6/6</a:t>
            </a:r>
            <a:endParaRPr lang="el-GR" dirty="0"/>
          </a:p>
        </p:txBody>
      </p:sp>
      <p:sp>
        <p:nvSpPr>
          <p:cNvPr id="5" name="Θέση περιεχομένου 4"/>
          <p:cNvSpPr>
            <a:spLocks noGrp="1"/>
          </p:cNvSpPr>
          <p:nvPr>
            <p:ph idx="1"/>
          </p:nvPr>
        </p:nvSpPr>
        <p:spPr/>
        <p:txBody>
          <a:bodyPr>
            <a:normAutofit fontScale="92500"/>
          </a:bodyPr>
          <a:lstStyle/>
          <a:p>
            <a:pPr marL="0" indent="0">
              <a:buNone/>
            </a:pPr>
            <a:r>
              <a:rPr lang="el-GR" dirty="0"/>
              <a:t>Στις μέρες μας:</a:t>
            </a:r>
          </a:p>
          <a:p>
            <a:pPr marL="0" indent="0">
              <a:buNone/>
            </a:pPr>
            <a:r>
              <a:rPr lang="el-GR" dirty="0"/>
              <a:t>- η σύνταξη Βιβλιογραφίας κατά τη συγγραφή ενός βιβλίου, άρθρου θεωρείται επιβεβλημένη από το Νόμο περί Πνευματικών Δικαιωμάτων, αλλά και σύμφωνη με την ακαδημαϊκή πρακτική. </a:t>
            </a:r>
          </a:p>
          <a:p>
            <a:pPr marL="0" indent="0">
              <a:buNone/>
            </a:pPr>
            <a:r>
              <a:rPr lang="el-GR" dirty="0"/>
              <a:t>- υπό αυτήν την έννοια, Βιβλιογραφία θεωρείται η σύνταξη πλήρους λίστας, η οποία και παραθέτει τις πηγές που χρησιμοποιήθηκαν, σε οποιαδήποτε μορφή κι αν ήταν αυτές (πχ. έντυπη, ηλεκτρονική, ιστοσελίδα, wikis, web blogs, e-book). </a:t>
            </a:r>
          </a:p>
          <a:p>
            <a:pPr marL="0" indent="0">
              <a:buNone/>
            </a:pPr>
            <a:r>
              <a:rPr lang="el-GR" dirty="0"/>
              <a:t>- η έλλειψη βιβλιογραφικών αναφορών τόσο μέσα στο κείμενο, όσο και λίστας βιβλιογραφίας στο τέλος του συγγράμματος, συχνά εγείρει προβληματισμούς σχετικά με τη γνησιότητα των απόψεων που διατυπώνονται και αποτελεί ένδειξη πλαστογραφίας. </a:t>
            </a:r>
          </a:p>
          <a:p>
            <a:endParaRPr lang="el-GR" dirty="0"/>
          </a:p>
        </p:txBody>
      </p:sp>
    </p:spTree>
    <p:extLst>
      <p:ext uri="{BB962C8B-B14F-4D97-AF65-F5344CB8AC3E}">
        <p14:creationId xmlns:p14="http://schemas.microsoft.com/office/powerpoint/2010/main" val="15439725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TotalTime>
  <Words>3014</Words>
  <Application>Microsoft Office PowerPoint</Application>
  <PresentationFormat>Προβολή στην οθόνη (4:3)</PresentationFormat>
  <Paragraphs>323</Paragraphs>
  <Slides>40</Slides>
  <Notes>38</Notes>
  <HiddenSlides>0</HiddenSlides>
  <MMClips>0</MMClips>
  <ScaleCrop>false</ScaleCrop>
  <HeadingPairs>
    <vt:vector size="4" baseType="variant">
      <vt:variant>
        <vt:lpstr>Θέμα</vt:lpstr>
      </vt:variant>
      <vt:variant>
        <vt:i4>2</vt:i4>
      </vt:variant>
      <vt:variant>
        <vt:lpstr>Τίτλοι διαφανειών</vt:lpstr>
      </vt:variant>
      <vt:variant>
        <vt:i4>40</vt:i4>
      </vt:variant>
    </vt:vector>
  </HeadingPairs>
  <TitlesOfParts>
    <vt:vector size="42" baseType="lpstr">
      <vt:lpstr>OC_template_updated</vt:lpstr>
      <vt:lpstr>1_OC_template_updated</vt:lpstr>
      <vt:lpstr>Βιβλιογραφία (Θ)</vt:lpstr>
      <vt:lpstr>Περιεχόμενα</vt:lpstr>
      <vt:lpstr>Σκοπός μαθήματος</vt:lpstr>
      <vt:lpstr>Γενικά περί της επιστήμης της Βιβλιογραφίας 1/6</vt:lpstr>
      <vt:lpstr>Γενικά περί της επιστήμης της Βιβλιογραφίας 2/6</vt:lpstr>
      <vt:lpstr>Γενικά περί της επιστήμης της Βιβλιογραφίας 3/6</vt:lpstr>
      <vt:lpstr>Γενικά περί της επιστήμης της Βιβλιογραφίας 4/6</vt:lpstr>
      <vt:lpstr>Γενικά περί της επιστήμης της Βιβλιογραφίας 5/6</vt:lpstr>
      <vt:lpstr>Γενικά περί της επιστήμης της Βιβλιογραφίας 6/6</vt:lpstr>
      <vt:lpstr>Ορισμοί</vt:lpstr>
      <vt:lpstr>Τεκμήριο – Item 1/2</vt:lpstr>
      <vt:lpstr>Τεκμήριο – Item 2/2</vt:lpstr>
      <vt:lpstr>Παραπομπή – Reference 1/4</vt:lpstr>
      <vt:lpstr>Παραπομπή – Reference 2/4</vt:lpstr>
      <vt:lpstr>Παραπομπή – Reference 3/4</vt:lpstr>
      <vt:lpstr>Παραπομπή – Reference 4/4</vt:lpstr>
      <vt:lpstr>Βιβλιογραφική παραπομπή  (Bibliographic entry) 1/3</vt:lpstr>
      <vt:lpstr>Βιβλιογραφική παραπομπή  (Bibliographic entry) 2/3</vt:lpstr>
      <vt:lpstr>Βιβλιογραφική παραπομπή  (Bibliographic entry) 3/3</vt:lpstr>
      <vt:lpstr>Βιβλιογραφική αναφορά (Citation) 1/2</vt:lpstr>
      <vt:lpstr>Βιβλιογραφική αναφορά (Citation) 2/2</vt:lpstr>
      <vt:lpstr>Βιβλιογραφία - Bibliography 1/6</vt:lpstr>
      <vt:lpstr>Βιβλιογραφία - Bibliography 2/6</vt:lpstr>
      <vt:lpstr>Βιβλιογραφία - Bibliography 3/6</vt:lpstr>
      <vt:lpstr>Βιβλιογραφία - Bibliography 4/6</vt:lpstr>
      <vt:lpstr>Βιβλιογραφία - Bibliography 5/6</vt:lpstr>
      <vt:lpstr>Βιβλιογραφία - Bibliography 6/6</vt:lpstr>
      <vt:lpstr>Κατάλογος - Catalogue 1/2</vt:lpstr>
      <vt:lpstr>Κατάλογος - Catalogue 2/2</vt:lpstr>
      <vt:lpstr>Συμπεράσματα</vt:lpstr>
      <vt:lpstr>Βιβλιογραφία 1/3</vt:lpstr>
      <vt:lpstr>Βιβλιογραφία 2/3</vt:lpstr>
      <vt:lpstr>Βιβλιογραφία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45</cp:revision>
  <dcterms:created xsi:type="dcterms:W3CDTF">2014-04-25T12:34:35Z</dcterms:created>
  <dcterms:modified xsi:type="dcterms:W3CDTF">2015-03-13T14:34:34Z</dcterms:modified>
</cp:coreProperties>
</file>