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7" r:id="rId3"/>
  </p:sldMasterIdLst>
  <p:notesMasterIdLst>
    <p:notesMasterId r:id="rId21"/>
  </p:notesMasterIdLst>
  <p:handoutMasterIdLst>
    <p:handoutMasterId r:id="rId22"/>
  </p:handoutMasterIdLst>
  <p:sldIdLst>
    <p:sldId id="256" r:id="rId4"/>
    <p:sldId id="267" r:id="rId5"/>
    <p:sldId id="268" r:id="rId6"/>
    <p:sldId id="269" r:id="rId7"/>
    <p:sldId id="270" r:id="rId8"/>
    <p:sldId id="271" r:id="rId9"/>
    <p:sldId id="272" r:id="rId10"/>
    <p:sldId id="273" r:id="rId11"/>
    <p:sldId id="274" r:id="rId12"/>
    <p:sldId id="275" r:id="rId13"/>
    <p:sldId id="257" r:id="rId14"/>
    <p:sldId id="262" r:id="rId15"/>
    <p:sldId id="264" r:id="rId16"/>
    <p:sldId id="276" r:id="rId17"/>
    <p:sldId id="277"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52056833-F848-4B7A-A2ED-6C9E5D7CDBF7}"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16450779-E093-4F1D-9045-77AD09590049}" type="slidenum">
              <a:rPr lang="el-GR"/>
              <a:pPr>
                <a:defRPr/>
              </a:pPr>
              <a:t>‹#›</a:t>
            </a:fld>
            <a:endParaRPr lang="el-GR"/>
          </a:p>
        </p:txBody>
      </p:sp>
    </p:spTree>
    <p:extLst>
      <p:ext uri="{BB962C8B-B14F-4D97-AF65-F5344CB8AC3E}">
        <p14:creationId xmlns:p14="http://schemas.microsoft.com/office/powerpoint/2010/main" val="2043582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7A305686-D804-450D-9127-83921D5745C1}"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24173CB6-55EE-4617-A10A-7718E0F552A8}" type="slidenum">
              <a:rPr lang="el-GR"/>
              <a:pPr>
                <a:defRPr/>
              </a:pPr>
              <a:t>‹#›</a:t>
            </a:fld>
            <a:endParaRPr lang="el-GR"/>
          </a:p>
        </p:txBody>
      </p:sp>
    </p:spTree>
    <p:extLst>
      <p:ext uri="{BB962C8B-B14F-4D97-AF65-F5344CB8AC3E}">
        <p14:creationId xmlns:p14="http://schemas.microsoft.com/office/powerpoint/2010/main" val="8087209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38A8868-C4EF-4ED0-918A-BFB6B1E99AD6}" type="slidenum">
              <a:rPr lang="el-GR" altLang="el-GR" smtClean="0"/>
              <a:pPr/>
              <a:t>0</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789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867DA4BB-9820-4D99-A903-211BD4CC21A4}" type="slidenum">
              <a:rPr lang="el-GR" altLang="el-GR" smtClean="0"/>
              <a:pPr/>
              <a:t>10</a:t>
            </a:fld>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E53222B3-7C03-48A5-B05D-B344E4327379}" type="slidenum">
              <a:rPr lang="el-GR" altLang="el-GR" smtClean="0"/>
              <a:pPr/>
              <a:t>11</a:t>
            </a:fld>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09FEB54-4FF1-4112-A802-4589CDD7E100}" type="slidenum">
              <a:rPr lang="el-GR" altLang="el-GR" smtClean="0"/>
              <a:pPr/>
              <a:t>12</a:t>
            </a:fld>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477547F-B3CD-45D3-BE2A-671C625695F9}" type="slidenum">
              <a:rPr lang="el-GR" altLang="el-GR" smtClean="0"/>
              <a:pPr/>
              <a:t>15</a:t>
            </a:fld>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4813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E4BBA53B-0A63-4E43-B8C5-82D439459F7C}" type="slidenum">
              <a:rPr lang="el-GR" altLang="el-GR" smtClean="0"/>
              <a:pPr/>
              <a:t>16</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836856E-AC0B-4197-ACA0-ABB6B8A45E85}" type="slidenum">
              <a:rPr lang="el-GR"/>
              <a:pPr>
                <a:defRPr/>
              </a:pPr>
              <a:t>‹#›</a:t>
            </a:fld>
            <a:endParaRPr lang="el-GR"/>
          </a:p>
        </p:txBody>
      </p:sp>
    </p:spTree>
    <p:extLst>
      <p:ext uri="{BB962C8B-B14F-4D97-AF65-F5344CB8AC3E}">
        <p14:creationId xmlns:p14="http://schemas.microsoft.com/office/powerpoint/2010/main" val="15725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F610EF3-A79D-4159-B356-C8983DF7CBB5}" type="slidenum">
              <a:rPr lang="el-GR"/>
              <a:pPr>
                <a:defRPr/>
              </a:pPr>
              <a:t>‹#›</a:t>
            </a:fld>
            <a:endParaRPr lang="el-GR"/>
          </a:p>
        </p:txBody>
      </p:sp>
    </p:spTree>
    <p:extLst>
      <p:ext uri="{BB962C8B-B14F-4D97-AF65-F5344CB8AC3E}">
        <p14:creationId xmlns:p14="http://schemas.microsoft.com/office/powerpoint/2010/main" val="343034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8AD3ABD-1FA8-463A-9053-BDB516570AD3}" type="slidenum">
              <a:rPr lang="el-GR"/>
              <a:pPr>
                <a:defRPr/>
              </a:pPr>
              <a:t>‹#›</a:t>
            </a:fld>
            <a:endParaRPr lang="el-GR"/>
          </a:p>
        </p:txBody>
      </p:sp>
    </p:spTree>
    <p:extLst>
      <p:ext uri="{BB962C8B-B14F-4D97-AF65-F5344CB8AC3E}">
        <p14:creationId xmlns:p14="http://schemas.microsoft.com/office/powerpoint/2010/main" val="3567736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CE7D621-FBD0-46FE-AE85-4D2CDC87D5FC}" type="slidenum">
              <a:rPr lang="el-GR"/>
              <a:pPr>
                <a:defRPr/>
              </a:pPr>
              <a:t>‹#›</a:t>
            </a:fld>
            <a:endParaRPr lang="el-GR"/>
          </a:p>
        </p:txBody>
      </p:sp>
    </p:spTree>
    <p:extLst>
      <p:ext uri="{BB962C8B-B14F-4D97-AF65-F5344CB8AC3E}">
        <p14:creationId xmlns:p14="http://schemas.microsoft.com/office/powerpoint/2010/main" val="2137492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A1821AA-E23F-467F-932B-CAEBE5256EBD}" type="slidenum">
              <a:rPr lang="el-GR"/>
              <a:pPr>
                <a:defRPr/>
              </a:pPr>
              <a:t>‹#›</a:t>
            </a:fld>
            <a:endParaRPr lang="el-GR"/>
          </a:p>
        </p:txBody>
      </p:sp>
    </p:spTree>
    <p:extLst>
      <p:ext uri="{BB962C8B-B14F-4D97-AF65-F5344CB8AC3E}">
        <p14:creationId xmlns:p14="http://schemas.microsoft.com/office/powerpoint/2010/main" val="192130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3343B92-5F6B-4908-942E-077648EBA95B}" type="slidenum">
              <a:rPr lang="el-GR"/>
              <a:pPr>
                <a:defRPr/>
              </a:pPr>
              <a:t>‹#›</a:t>
            </a:fld>
            <a:endParaRPr lang="el-GR"/>
          </a:p>
        </p:txBody>
      </p:sp>
    </p:spTree>
    <p:extLst>
      <p:ext uri="{BB962C8B-B14F-4D97-AF65-F5344CB8AC3E}">
        <p14:creationId xmlns:p14="http://schemas.microsoft.com/office/powerpoint/2010/main" val="261054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6A0BB8B2-0D0D-44EA-BBA3-9EED8E3D3924}" type="slidenum">
              <a:rPr lang="el-GR"/>
              <a:pPr>
                <a:defRPr/>
              </a:pPr>
              <a:t>‹#›</a:t>
            </a:fld>
            <a:endParaRPr lang="el-GR"/>
          </a:p>
        </p:txBody>
      </p:sp>
    </p:spTree>
    <p:extLst>
      <p:ext uri="{BB962C8B-B14F-4D97-AF65-F5344CB8AC3E}">
        <p14:creationId xmlns:p14="http://schemas.microsoft.com/office/powerpoint/2010/main" val="4049597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84F29577-101E-42DF-9711-5F0823069820}" type="slidenum">
              <a:rPr lang="el-GR"/>
              <a:pPr>
                <a:defRPr/>
              </a:pPr>
              <a:t>‹#›</a:t>
            </a:fld>
            <a:endParaRPr lang="el-GR"/>
          </a:p>
        </p:txBody>
      </p:sp>
    </p:spTree>
    <p:extLst>
      <p:ext uri="{BB962C8B-B14F-4D97-AF65-F5344CB8AC3E}">
        <p14:creationId xmlns:p14="http://schemas.microsoft.com/office/powerpoint/2010/main" val="3915228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4425EC9-0D31-494A-91DD-F6326BF7E808}" type="slidenum">
              <a:rPr lang="el-GR"/>
              <a:pPr>
                <a:defRPr/>
              </a:pPr>
              <a:t>‹#›</a:t>
            </a:fld>
            <a:endParaRPr lang="el-GR"/>
          </a:p>
        </p:txBody>
      </p:sp>
    </p:spTree>
    <p:extLst>
      <p:ext uri="{BB962C8B-B14F-4D97-AF65-F5344CB8AC3E}">
        <p14:creationId xmlns:p14="http://schemas.microsoft.com/office/powerpoint/2010/main" val="39470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AA30BEE-A1C5-4C7E-AE4D-C53C81C9DAC1}" type="slidenum">
              <a:rPr lang="el-GR"/>
              <a:pPr>
                <a:defRPr/>
              </a:pPr>
              <a:t>‹#›</a:t>
            </a:fld>
            <a:endParaRPr lang="el-GR"/>
          </a:p>
        </p:txBody>
      </p:sp>
    </p:spTree>
    <p:extLst>
      <p:ext uri="{BB962C8B-B14F-4D97-AF65-F5344CB8AC3E}">
        <p14:creationId xmlns:p14="http://schemas.microsoft.com/office/powerpoint/2010/main" val="2900370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0F7FC76-31CA-48F1-9278-F4CCECE2FB85}" type="slidenum">
              <a:rPr lang="el-GR"/>
              <a:pPr>
                <a:defRPr/>
              </a:pPr>
              <a:t>‹#›</a:t>
            </a:fld>
            <a:endParaRPr lang="el-GR"/>
          </a:p>
        </p:txBody>
      </p:sp>
    </p:spTree>
    <p:extLst>
      <p:ext uri="{BB962C8B-B14F-4D97-AF65-F5344CB8AC3E}">
        <p14:creationId xmlns:p14="http://schemas.microsoft.com/office/powerpoint/2010/main" val="94710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3DB5925-3DFA-4CCA-A3A4-88D9FA82B310}" type="slidenum">
              <a:rPr lang="el-GR"/>
              <a:pPr>
                <a:defRPr/>
              </a:pPr>
              <a:t>‹#›</a:t>
            </a:fld>
            <a:endParaRPr lang="el-GR"/>
          </a:p>
        </p:txBody>
      </p:sp>
    </p:spTree>
    <p:extLst>
      <p:ext uri="{BB962C8B-B14F-4D97-AF65-F5344CB8AC3E}">
        <p14:creationId xmlns:p14="http://schemas.microsoft.com/office/powerpoint/2010/main" val="507506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C305168-3157-446D-8138-7E0D58E651A5}" type="slidenum">
              <a:rPr lang="el-GR"/>
              <a:pPr>
                <a:defRPr/>
              </a:pPr>
              <a:t>‹#›</a:t>
            </a:fld>
            <a:endParaRPr lang="el-GR"/>
          </a:p>
        </p:txBody>
      </p:sp>
    </p:spTree>
    <p:extLst>
      <p:ext uri="{BB962C8B-B14F-4D97-AF65-F5344CB8AC3E}">
        <p14:creationId xmlns:p14="http://schemas.microsoft.com/office/powerpoint/2010/main" val="1531691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31E9D47-E5A7-4792-9823-D26EE9ED81F7}" type="slidenum">
              <a:rPr lang="el-GR"/>
              <a:pPr>
                <a:defRPr/>
              </a:pPr>
              <a:t>‹#›</a:t>
            </a:fld>
            <a:endParaRPr lang="el-GR"/>
          </a:p>
        </p:txBody>
      </p:sp>
    </p:spTree>
    <p:extLst>
      <p:ext uri="{BB962C8B-B14F-4D97-AF65-F5344CB8AC3E}">
        <p14:creationId xmlns:p14="http://schemas.microsoft.com/office/powerpoint/2010/main" val="3128138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1B02D2B0-C735-4043-B457-D9E13D6D877E}" type="slidenum">
              <a:rPr lang="el-GR"/>
              <a:pPr>
                <a:defRPr/>
              </a:pPr>
              <a:t>‹#›</a:t>
            </a:fld>
            <a:endParaRPr lang="el-GR"/>
          </a:p>
        </p:txBody>
      </p:sp>
    </p:spTree>
    <p:extLst>
      <p:ext uri="{BB962C8B-B14F-4D97-AF65-F5344CB8AC3E}">
        <p14:creationId xmlns:p14="http://schemas.microsoft.com/office/powerpoint/2010/main" val="261116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B91CFE33-0108-44B0-8764-E6A53F0A95D2}" type="slidenum">
              <a:rPr lang="el-GR"/>
              <a:pPr>
                <a:defRPr/>
              </a:pPr>
              <a:t>‹#›</a:t>
            </a:fld>
            <a:endParaRPr lang="el-GR"/>
          </a:p>
        </p:txBody>
      </p:sp>
    </p:spTree>
    <p:extLst>
      <p:ext uri="{BB962C8B-B14F-4D97-AF65-F5344CB8AC3E}">
        <p14:creationId xmlns:p14="http://schemas.microsoft.com/office/powerpoint/2010/main" val="148771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ECF019D9-5E4F-429D-88F7-9CEFA9970DA2}" type="slidenum">
              <a:rPr lang="el-GR"/>
              <a:pPr>
                <a:defRPr/>
              </a:pPr>
              <a:t>‹#›</a:t>
            </a:fld>
            <a:endParaRPr lang="el-GR"/>
          </a:p>
        </p:txBody>
      </p:sp>
    </p:spTree>
    <p:extLst>
      <p:ext uri="{BB962C8B-B14F-4D97-AF65-F5344CB8AC3E}">
        <p14:creationId xmlns:p14="http://schemas.microsoft.com/office/powerpoint/2010/main" val="212894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65490D5-E0AC-4CFD-856E-24E95A68220B}" type="slidenum">
              <a:rPr lang="el-GR"/>
              <a:pPr>
                <a:defRPr/>
              </a:pPr>
              <a:t>‹#›</a:t>
            </a:fld>
            <a:endParaRPr lang="el-GR"/>
          </a:p>
        </p:txBody>
      </p:sp>
    </p:spTree>
    <p:extLst>
      <p:ext uri="{BB962C8B-B14F-4D97-AF65-F5344CB8AC3E}">
        <p14:creationId xmlns:p14="http://schemas.microsoft.com/office/powerpoint/2010/main" val="192165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F6FB9CE-651B-4E2C-A2F4-2B969E2530FB}" type="slidenum">
              <a:rPr lang="el-GR"/>
              <a:pPr>
                <a:defRPr/>
              </a:pPr>
              <a:t>‹#›</a:t>
            </a:fld>
            <a:endParaRPr lang="el-GR"/>
          </a:p>
        </p:txBody>
      </p:sp>
    </p:spTree>
    <p:extLst>
      <p:ext uri="{BB962C8B-B14F-4D97-AF65-F5344CB8AC3E}">
        <p14:creationId xmlns:p14="http://schemas.microsoft.com/office/powerpoint/2010/main" val="219604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8EB1A98-F943-4278-9E05-E1AFCB430508}" type="slidenum">
              <a:rPr lang="el-GR"/>
              <a:pPr>
                <a:defRPr/>
              </a:pPr>
              <a:t>‹#›</a:t>
            </a:fld>
            <a:endParaRPr lang="el-GR"/>
          </a:p>
        </p:txBody>
      </p:sp>
    </p:spTree>
    <p:extLst>
      <p:ext uri="{BB962C8B-B14F-4D97-AF65-F5344CB8AC3E}">
        <p14:creationId xmlns:p14="http://schemas.microsoft.com/office/powerpoint/2010/main" val="64503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7FCF4E7F-6DA2-4C23-982E-DB6CBB2B59E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B0F16ECA-9B65-410A-9F56-DEAA6621AB7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(Ε)</a:t>
            </a:r>
            <a:endParaRPr lang="el-GR" sz="3600" dirty="0">
              <a:latin typeface="+mn-lt"/>
            </a:endParaRPr>
          </a:p>
        </p:txBody>
      </p:sp>
      <p:sp>
        <p:nvSpPr>
          <p:cNvPr id="25602" name="Υπότιτλος 2"/>
          <p:cNvSpPr>
            <a:spLocks noGrp="1"/>
          </p:cNvSpPr>
          <p:nvPr>
            <p:ph type="subTitle" idx="1"/>
          </p:nvPr>
        </p:nvSpPr>
        <p:spPr>
          <a:xfrm>
            <a:off x="0" y="2924175"/>
            <a:ext cx="9144000" cy="2233613"/>
          </a:xfrm>
        </p:spPr>
        <p:txBody>
          <a:bodyPr/>
          <a:lstStyle/>
          <a:p>
            <a:r>
              <a:rPr lang="el-GR" altLang="el-GR" sz="2600" b="1" smtClean="0">
                <a:solidFill>
                  <a:srgbClr val="000000"/>
                </a:solidFill>
              </a:rPr>
              <a:t>Ενότητα 6</a:t>
            </a:r>
            <a:r>
              <a:rPr lang="el-GR" altLang="el-GR" sz="2600" smtClean="0">
                <a:solidFill>
                  <a:srgbClr val="000000"/>
                </a:solidFill>
              </a:rPr>
              <a:t>:</a:t>
            </a:r>
            <a:r>
              <a:rPr lang="en-US" altLang="el-GR" sz="2600" smtClean="0">
                <a:solidFill>
                  <a:srgbClr val="000000"/>
                </a:solidFill>
              </a:rPr>
              <a:t> </a:t>
            </a:r>
            <a:r>
              <a:rPr lang="el-GR" altLang="el-GR" sz="2600" smtClean="0"/>
              <a:t>Εκτίμηση των αντοχών εκτυπωμένων μελανιών σε χημικούς παράγοντες – διαλύτες</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35842" name="Θέση περιεχομένου 2"/>
          <p:cNvSpPr>
            <a:spLocks noGrp="1"/>
          </p:cNvSpPr>
          <p:nvPr>
            <p:ph idx="1"/>
          </p:nvPr>
        </p:nvSpPr>
        <p:spPr/>
        <p:txBody>
          <a:bodyPr/>
          <a:lstStyle/>
          <a:p>
            <a:r>
              <a:rPr lang="el-GR" altLang="el-GR" smtClean="0"/>
              <a:t>Σημειώσεις για το εργαστήριο «Μελάνια», Στ. Θεοχάρη, Σ.Γ.Τ.Κ.Σ., ΤΕΙ Αθήνας, 2008</a:t>
            </a:r>
            <a:r>
              <a:rPr lang="en-US" altLang="el-GR" smtClean="0"/>
              <a:t>.</a:t>
            </a:r>
            <a:endParaRPr lang="el-GR" altLang="el-GR" smtClean="0"/>
          </a:p>
          <a:p>
            <a:r>
              <a:rPr lang="el-GR" altLang="el-GR" smtClean="0"/>
              <a:t>Μελάνια και καλυπτικά εκτυπώσεων, </a:t>
            </a:r>
            <a:r>
              <a:rPr lang="en-GB" altLang="el-GR" smtClean="0"/>
              <a:t>Thompson</a:t>
            </a:r>
            <a:r>
              <a:rPr lang="el-GR" altLang="el-GR" smtClean="0"/>
              <a:t>, </a:t>
            </a:r>
            <a:r>
              <a:rPr lang="en-GB" altLang="el-GR" smtClean="0"/>
              <a:t>B</a:t>
            </a:r>
            <a:r>
              <a:rPr lang="el-GR" altLang="el-GR" smtClean="0"/>
              <a:t>, Εκδ. ΙΩΝ, 1998</a:t>
            </a:r>
            <a:r>
              <a:rPr lang="en-US" altLang="el-GR" smtClean="0"/>
              <a:t>.</a:t>
            </a:r>
            <a:endParaRPr lang="el-GR" altLang="el-GR" smtClean="0"/>
          </a:p>
          <a:p>
            <a:r>
              <a:rPr lang="el-GR" altLang="el-GR" smtClean="0"/>
              <a:t>Μελάνια Εκτυπώσεων, </a:t>
            </a:r>
            <a:r>
              <a:rPr lang="en-US" altLang="el-GR" smtClean="0"/>
              <a:t>Todd R</a:t>
            </a:r>
            <a:r>
              <a:rPr lang="el-GR" altLang="el-GR" smtClean="0"/>
              <a:t>., Εκδ. ΙΩΝ, 1999</a:t>
            </a:r>
            <a:r>
              <a:rPr lang="en-US" altLang="el-GR" smtClean="0"/>
              <a:t>.</a:t>
            </a:r>
            <a:endParaRPr lang="el-GR" altLang="el-GR" smtClean="0"/>
          </a:p>
          <a:p>
            <a:r>
              <a:rPr lang="el-GR" altLang="el-GR" smtClean="0"/>
              <a:t>Εργαστηριακές ασκήσεις Υλικών ΙΙ, Σ.Γ.Τ.Κ.Σ., Τ.Ε.Ι. Αθήνας, Ειρ. Στρατή, Αθήνα 1997</a:t>
            </a:r>
            <a:r>
              <a:rPr lang="en-US" altLang="el-GR" smtClean="0"/>
              <a:t>.</a:t>
            </a:r>
            <a:endParaRPr lang="el-GR" altLang="el-GR" smtClean="0"/>
          </a:p>
          <a:p>
            <a:r>
              <a:rPr lang="el-GR" altLang="el-GR" smtClean="0"/>
              <a:t>Σημειώσεις Μελάνια – Φωτοευαπαθείς ενώσεις, Π. Παπαδάκου, ΤΕΙ Αθήνας, 2007</a:t>
            </a:r>
            <a:r>
              <a:rPr lang="en-US" altLang="el-GR" smtClean="0"/>
              <a:t>.</a:t>
            </a:r>
            <a:endParaRPr lang="el-GR" altLang="el-GR" smtClean="0"/>
          </a:p>
        </p:txBody>
      </p:sp>
      <p:sp>
        <p:nvSpPr>
          <p:cNvPr id="358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D2C38A8-896D-4415-B0AF-B358AAE6C018}" type="slidenum">
              <a:rPr lang="el-GR" altLang="el-GR">
                <a:solidFill>
                  <a:srgbClr val="000000"/>
                </a:solidFill>
              </a:rPr>
              <a:pPr/>
              <a:t>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6"/>
          <p:cNvSpPr>
            <a:spLocks noGrp="1"/>
          </p:cNvSpPr>
          <p:nvPr>
            <p:ph type="ctrTitle"/>
          </p:nvPr>
        </p:nvSpPr>
        <p:spPr/>
        <p:txBody>
          <a:bodyPr/>
          <a:lstStyle/>
          <a:p>
            <a:r>
              <a:rPr lang="el-GR" altLang="el-GR" smtClean="0"/>
              <a:t>Τέλος Ενότητας</a:t>
            </a:r>
          </a:p>
        </p:txBody>
      </p:sp>
      <p:sp>
        <p:nvSpPr>
          <p:cNvPr id="36866" name="Υπότιτλος 7"/>
          <p:cNvSpPr>
            <a:spLocks noGrp="1"/>
          </p:cNvSpPr>
          <p:nvPr>
            <p:ph type="subTitle" idx="1"/>
          </p:nvPr>
        </p:nvSpPr>
        <p:spPr/>
        <p:txBody>
          <a:bodyPr/>
          <a:lstStyle/>
          <a:p>
            <a:endParaRPr lang="el-GR" altLang="el-GR" smtClean="0"/>
          </a:p>
        </p:txBody>
      </p:sp>
      <p:grpSp>
        <p:nvGrpSpPr>
          <p:cNvPr id="36867" name="Ομάδα 8"/>
          <p:cNvGrpSpPr>
            <a:grpSpLocks/>
          </p:cNvGrpSpPr>
          <p:nvPr/>
        </p:nvGrpSpPr>
        <p:grpSpPr bwMode="auto">
          <a:xfrm>
            <a:off x="1766888" y="5930900"/>
            <a:ext cx="5829300" cy="768350"/>
            <a:chOff x="1767633" y="5931169"/>
            <a:chExt cx="5828703" cy="768532"/>
          </a:xfrm>
        </p:grpSpPr>
        <p:pic>
          <p:nvPicPr>
            <p:cNvPr id="368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ctrTitle"/>
          </p:nvPr>
        </p:nvSpPr>
        <p:spPr/>
        <p:txBody>
          <a:bodyPr/>
          <a:lstStyle/>
          <a:p>
            <a:r>
              <a:rPr lang="el-GR" altLang="el-GR" sz="4400" smtClean="0"/>
              <a:t>Σημειώματα</a:t>
            </a:r>
          </a:p>
        </p:txBody>
      </p:sp>
      <p:sp>
        <p:nvSpPr>
          <p:cNvPr id="38914"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a:t>
            </a:r>
            <a:r>
              <a:rPr lang="el-GR" sz="2000" dirty="0" smtClean="0"/>
              <a:t>(Ε). Ενότητα 6</a:t>
            </a:r>
            <a:r>
              <a:rPr lang="en-US" sz="2000" dirty="0" smtClean="0"/>
              <a:t>:</a:t>
            </a:r>
            <a:r>
              <a:rPr lang="el-GR" sz="2000" dirty="0"/>
              <a:t> Εκτίμηση των αντοχών εκτυπωμένων μελανιών σε χημικούς παράγοντες – διαλύτες».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l-GR" altLang="el-GR" smtClean="0"/>
              <a:t>Χρηματοδότηση</a:t>
            </a:r>
          </a:p>
        </p:txBody>
      </p:sp>
      <p:sp>
        <p:nvSpPr>
          <p:cNvPr id="47106"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710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909637"/>
          </a:xfrm>
        </p:spPr>
        <p:txBody>
          <a:bodyPr/>
          <a:lstStyle/>
          <a:p>
            <a:r>
              <a:rPr lang="el-GR" altLang="el-GR" smtClean="0"/>
              <a:t>Στόχος ενότητας </a:t>
            </a:r>
          </a:p>
        </p:txBody>
      </p:sp>
      <p:sp>
        <p:nvSpPr>
          <p:cNvPr id="27650" name="Θέση περιεχομένου 2"/>
          <p:cNvSpPr>
            <a:spLocks noGrp="1"/>
          </p:cNvSpPr>
          <p:nvPr>
            <p:ph idx="1"/>
          </p:nvPr>
        </p:nvSpPr>
        <p:spPr/>
        <p:txBody>
          <a:bodyPr/>
          <a:lstStyle/>
          <a:p>
            <a:r>
              <a:rPr lang="el-GR" altLang="el-GR" smtClean="0"/>
              <a:t>Στόχος της ενότητας είναι η εξάσκηση των σπουδαστών στην εκτίμηση των αντοχών εκτυπωμένων μελανιών όταν εκτεθούν σε χημικούς παράγοντες και συγκεκριμένα σε διαλύτες (όπως νερό, αιθυλική αλκοόλη, ακετόνη, βενζίνη, κτλ). </a:t>
            </a:r>
            <a:br>
              <a:rPr lang="el-GR" altLang="el-GR" smtClean="0"/>
            </a:br>
            <a:endParaRPr lang="el-GR" altLang="el-GR" smtClean="0"/>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D87575-5B83-4CC5-90AB-DA8F7B691D63}"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a:xfrm>
            <a:off x="0" y="115888"/>
            <a:ext cx="9144000" cy="909637"/>
          </a:xfrm>
        </p:spPr>
        <p:txBody>
          <a:bodyPr/>
          <a:lstStyle/>
          <a:p>
            <a:r>
              <a:rPr lang="el-GR" altLang="el-GR" smtClean="0"/>
              <a:t>Η μέθοδος ελέγχου </a:t>
            </a:r>
          </a:p>
        </p:txBody>
      </p:sp>
      <p:sp>
        <p:nvSpPr>
          <p:cNvPr id="28674" name="Θέση περιεχομένου 2"/>
          <p:cNvSpPr>
            <a:spLocks noGrp="1"/>
          </p:cNvSpPr>
          <p:nvPr>
            <p:ph idx="1"/>
          </p:nvPr>
        </p:nvSpPr>
        <p:spPr/>
        <p:txBody>
          <a:bodyPr/>
          <a:lstStyle/>
          <a:p>
            <a:r>
              <a:rPr lang="el-GR" altLang="el-GR" smtClean="0"/>
              <a:t>Η μέθοδος ελέγχου έχει εφαρμογή σε όλα τα υποστρώματα εκτύπωσης, όπως χαρτί, χαρτόνι, μέταλλα, (λεπτά φύλλα και πλάκες) και πλαστικά υλικά και με όλες τις εκτυπωτικές μεθόδους, δηλαδή τυπογραφία, λιθογραφία (όφσετ), φλεξογραφία και βαθυτυπία.</a:t>
            </a:r>
          </a:p>
          <a:p>
            <a:r>
              <a:rPr lang="el-GR" altLang="el-GR" smtClean="0"/>
              <a:t>Ένα εκτυπωμένο υπόστρωμα θεωρείται ότι είναι ανθεκτικό στο νερό και τους λοιπούς διαλύτες, εφ' όσον κατά τις συνθήκες ελέγχου το υπόστρωμα δεν έχει υποστεί καμία μεταβολή και η μεταφορά χρώματος είναι κάτω από τη βαθμίδα 4 της «</a:t>
            </a:r>
            <a:r>
              <a:rPr lang="el-GR" altLang="el-GR" b="1" smtClean="0"/>
              <a:t>γκρι» κλίμακας</a:t>
            </a:r>
            <a:r>
              <a:rPr lang="el-GR" altLang="el-GR" smtClean="0"/>
              <a:t>.</a:t>
            </a:r>
          </a:p>
        </p:txBody>
      </p:sp>
      <p:sp>
        <p:nvSpPr>
          <p:cNvPr id="286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E70353E-EB63-4140-8BE8-584C403A0B16}"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909637"/>
          </a:xfrm>
        </p:spPr>
        <p:txBody>
          <a:bodyPr/>
          <a:lstStyle/>
          <a:p>
            <a:r>
              <a:rPr lang="el-GR" altLang="el-GR" smtClean="0"/>
              <a:t>Η «γκρι» κλίμακα</a:t>
            </a:r>
          </a:p>
        </p:txBody>
      </p:sp>
      <p:sp>
        <p:nvSpPr>
          <p:cNvPr id="29698" name="Θέση περιεχομένου 2"/>
          <p:cNvSpPr>
            <a:spLocks noGrp="1"/>
          </p:cNvSpPr>
          <p:nvPr>
            <p:ph idx="1"/>
          </p:nvPr>
        </p:nvSpPr>
        <p:spPr/>
        <p:txBody>
          <a:bodyPr/>
          <a:lstStyle/>
          <a:p>
            <a:r>
              <a:rPr lang="el-GR" altLang="el-GR" smtClean="0"/>
              <a:t>Η σύγκριση των δοκιμίων γίνεται υποκειμενικά, με την χρήση της πρότυπης </a:t>
            </a:r>
            <a:r>
              <a:rPr lang="el-GR" altLang="el-GR" b="1" smtClean="0"/>
              <a:t>«γκρι» κλίμακας </a:t>
            </a:r>
            <a:r>
              <a:rPr lang="el-GR" altLang="el-GR" smtClean="0"/>
              <a:t>ως εξής: </a:t>
            </a:r>
          </a:p>
          <a:p>
            <a:r>
              <a:rPr lang="el-GR" altLang="el-GR" smtClean="0"/>
              <a:t>Η (χάρτινη) «γκρι» κλίμακα φέρει 5 ζεύγη ταινιών με διαφορά τόνου μεταξύ τους, με βαθμολόγησή τους από 1 (μεγάλη αντίθεση – διαφορά των δυο γκρι ταινιών, μικρή σταθερότητα) έως 5 (καμιά διαφορά, απόλυτη σταθερότητα). Για δείγματα που αποτιμώνται μεταξύ των δυο βαθμίδων της κλίμακας, η σταθερότητα είναι ενδιάμεση αυτών (για παράδειγμα 3-4).</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9811D2E-B5D4-4CBE-BF4D-636378233DEE}" type="slidenum">
              <a:rPr lang="el-GR" altLang="el-GR">
                <a:solidFill>
                  <a:srgbClr val="000000"/>
                </a:solidFill>
              </a:rPr>
              <a:pPr/>
              <a:t>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0" y="115888"/>
            <a:ext cx="9144000" cy="909637"/>
          </a:xfrm>
        </p:spPr>
        <p:txBody>
          <a:bodyPr/>
          <a:lstStyle/>
          <a:p>
            <a:r>
              <a:rPr lang="el-GR" altLang="el-GR" smtClean="0"/>
              <a:t>Όργανα / Υλικά </a:t>
            </a:r>
          </a:p>
        </p:txBody>
      </p:sp>
      <p:sp>
        <p:nvSpPr>
          <p:cNvPr id="30722" name="Θέση περιεχομένου 2"/>
          <p:cNvSpPr>
            <a:spLocks noGrp="1"/>
          </p:cNvSpPr>
          <p:nvPr>
            <p:ph idx="1"/>
          </p:nvPr>
        </p:nvSpPr>
        <p:spPr/>
        <p:txBody>
          <a:bodyPr/>
          <a:lstStyle/>
          <a:p>
            <a:r>
              <a:rPr lang="el-GR" altLang="el-GR" smtClean="0"/>
              <a:t>Δείγμα τυπωμένου μελανιού σε χαρτί και δείγμα ελέγχου</a:t>
            </a:r>
          </a:p>
          <a:p>
            <a:r>
              <a:rPr lang="el-GR" altLang="el-GR" smtClean="0"/>
              <a:t>Διαλύτες: απιονισμένο νερό, αιθανόλη, ακετόνη, βενζίνη</a:t>
            </a:r>
          </a:p>
          <a:p>
            <a:r>
              <a:rPr lang="el-GR" altLang="el-GR" smtClean="0"/>
              <a:t>Διηθητικό χαρτί με λεία και μαλακή επιφάνεια</a:t>
            </a:r>
          </a:p>
          <a:p>
            <a:r>
              <a:rPr lang="el-GR" altLang="el-GR" smtClean="0"/>
              <a:t>Γυάλινα πλακίδια  </a:t>
            </a:r>
          </a:p>
          <a:p>
            <a:r>
              <a:rPr lang="el-GR" altLang="el-GR" smtClean="0"/>
              <a:t>Κλίμακα gray-scale για εκτίμηση της μεταφοράς χρώματος.</a:t>
            </a:r>
          </a:p>
        </p:txBody>
      </p:sp>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F60F7D8-C0B2-4CEB-9B33-13D430D32F76}"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0" y="115888"/>
            <a:ext cx="9144000" cy="909637"/>
          </a:xfrm>
        </p:spPr>
        <p:txBody>
          <a:bodyPr/>
          <a:lstStyle/>
          <a:p>
            <a:r>
              <a:rPr lang="el-GR" altLang="el-GR" smtClean="0"/>
              <a:t>Πειραματική διαδικασία</a:t>
            </a:r>
          </a:p>
        </p:txBody>
      </p:sp>
      <p:sp>
        <p:nvSpPr>
          <p:cNvPr id="31746" name="Θέση περιεχομένου 2"/>
          <p:cNvSpPr>
            <a:spLocks noGrp="1"/>
          </p:cNvSpPr>
          <p:nvPr>
            <p:ph idx="1"/>
          </p:nvPr>
        </p:nvSpPr>
        <p:spPr/>
        <p:txBody>
          <a:bodyPr/>
          <a:lstStyle/>
          <a:p>
            <a:r>
              <a:rPr lang="el-GR" altLang="el-GR" smtClean="0"/>
              <a:t>Τοποθετούμε το δοκίμιο μας διαστάσεων 20 </a:t>
            </a:r>
            <a:r>
              <a:rPr lang="en-US" altLang="el-GR" smtClean="0"/>
              <a:t>mm </a:t>
            </a:r>
            <a:r>
              <a:rPr lang="el-GR" altLang="el-GR" smtClean="0"/>
              <a:t>* 50 </a:t>
            </a:r>
            <a:r>
              <a:rPr lang="en-US" altLang="el-GR" smtClean="0"/>
              <a:t>mm</a:t>
            </a:r>
            <a:r>
              <a:rPr lang="el-GR" altLang="el-GR" smtClean="0"/>
              <a:t> ανάμεσα σε δυο διηθητικά χαρτιά διαποτισμένα με τον εξεταζόμενο διαλύτη και στη συνέχεια μεταφέρουμε μεταξύ δύο γυάλινων πλακιδίων. Το σύνολο συμπιέζεται κάτω από βάρος 1 </a:t>
            </a:r>
            <a:r>
              <a:rPr lang="en-US" altLang="el-GR" smtClean="0"/>
              <a:t>kg</a:t>
            </a:r>
            <a:r>
              <a:rPr lang="el-GR" altLang="el-GR" smtClean="0"/>
              <a:t> σε θερμοκρασία δωματίου (20</a:t>
            </a:r>
            <a:r>
              <a:rPr lang="el-GR" altLang="el-GR" baseline="30000" smtClean="0"/>
              <a:t>0</a:t>
            </a:r>
            <a:r>
              <a:rPr lang="el-GR" altLang="el-GR" smtClean="0"/>
              <a:t> ±2</a:t>
            </a:r>
            <a:r>
              <a:rPr lang="el-GR" altLang="el-GR" baseline="30000" smtClean="0"/>
              <a:t>0</a:t>
            </a:r>
            <a:r>
              <a:rPr lang="en-US" altLang="el-GR" smtClean="0"/>
              <a:t>C</a:t>
            </a:r>
            <a:r>
              <a:rPr lang="el-GR" altLang="el-GR" smtClean="0"/>
              <a:t>), σε ατμόσφαιρα κορεσμένη από υδρατμούς, για 24 ώρες. </a:t>
            </a:r>
          </a:p>
          <a:p>
            <a:r>
              <a:rPr lang="el-GR" altLang="el-GR" smtClean="0"/>
              <a:t>Αφού ολοκληρώσουμε την παραπάνω διαδικασία, διαχωρίζουμε το δοκίμιο από τα διηθητικά χαρτιά και τα στεγνώνουμε εάν χρειάζεται σε θερμοστατούμενο φούρνο στους 40 </a:t>
            </a:r>
            <a:r>
              <a:rPr lang="el-GR" altLang="el-GR" baseline="30000" smtClean="0"/>
              <a:t>0</a:t>
            </a:r>
            <a:r>
              <a:rPr lang="en-US" altLang="el-GR" smtClean="0"/>
              <a:t>C</a:t>
            </a:r>
            <a:r>
              <a:rPr lang="el-GR" altLang="el-GR" smtClean="0"/>
              <a:t> για 10 λεπτά, και στη συνέχεια κάνουμε την εκτίμηση των αποτελεσμάτων.</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7422605-1A9E-4E8C-B992-77FFCA0DB277}" type="slidenum">
              <a:rPr lang="el-GR" altLang="el-GR">
                <a:solidFill>
                  <a:srgbClr val="000000"/>
                </a:solidFill>
              </a:rPr>
              <a:pPr/>
              <a:t>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0" y="115888"/>
            <a:ext cx="9144000" cy="909637"/>
          </a:xfrm>
        </p:spPr>
        <p:txBody>
          <a:bodyPr/>
          <a:lstStyle/>
          <a:p>
            <a:r>
              <a:rPr lang="el-GR" altLang="el-GR" smtClean="0"/>
              <a:t>Εκτίμηση των αποτελεσμάτων</a:t>
            </a:r>
          </a:p>
        </p:txBody>
      </p:sp>
      <p:sp>
        <p:nvSpPr>
          <p:cNvPr id="32770" name="Θέση περιεχομένου 2"/>
          <p:cNvSpPr>
            <a:spLocks noGrp="1"/>
          </p:cNvSpPr>
          <p:nvPr>
            <p:ph idx="1"/>
          </p:nvPr>
        </p:nvSpPr>
        <p:spPr/>
        <p:txBody>
          <a:bodyPr/>
          <a:lstStyle/>
          <a:p>
            <a:r>
              <a:rPr lang="el-GR" altLang="el-GR" smtClean="0"/>
              <a:t>Εξετάζουμε αν υπάρχει οποιαδήποτε μεταβολή στο χρώμα του δοκιμίου σε σχέση με το αρχικό δείγμα (δείγμα ελέγχου) ή μεταφορά χρώματος πάνω στο διηθητικό χαρτί (θεωρείται ότι έχει συμβεί μεταφορά, εάν η διαφορά φθάσει το 4 της κλίμακας). </a:t>
            </a:r>
          </a:p>
          <a:p>
            <a:r>
              <a:rPr lang="el-GR" altLang="el-GR" smtClean="0"/>
              <a:t>Καταγράφουμε τις παρατηρήσεις μας σε πίνακα αποτελεσμάτων.</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DA75A94-EBA3-48F0-B129-2DCF9FB4334E}"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0" y="115888"/>
            <a:ext cx="9144000" cy="909637"/>
          </a:xfrm>
        </p:spPr>
        <p:txBody>
          <a:bodyPr/>
          <a:lstStyle/>
          <a:p>
            <a:r>
              <a:rPr lang="el-GR" altLang="el-GR" smtClean="0"/>
              <a:t>Πίνακας αποτελεσμάτων</a:t>
            </a:r>
          </a:p>
        </p:txBody>
      </p:sp>
      <p:graphicFrame>
        <p:nvGraphicFramePr>
          <p:cNvPr id="5" name="Table 2"/>
          <p:cNvGraphicFramePr>
            <a:graphicFrameLocks noGrp="1"/>
          </p:cNvGraphicFramePr>
          <p:nvPr/>
        </p:nvGraphicFramePr>
        <p:xfrm>
          <a:off x="857224" y="1628801"/>
          <a:ext cx="7643866" cy="3999512"/>
        </p:xfrm>
        <a:graphic>
          <a:graphicData uri="http://schemas.openxmlformats.org/drawingml/2006/table">
            <a:tbl>
              <a:tblPr firstRow="1"/>
              <a:tblGrid>
                <a:gridCol w="1221711"/>
                <a:gridCol w="2319293"/>
                <a:gridCol w="1750903"/>
                <a:gridCol w="2351959"/>
              </a:tblGrid>
              <a:tr h="574916">
                <a:tc>
                  <a:txBody>
                    <a:bodyPr/>
                    <a:lstStyle/>
                    <a:p>
                      <a:pPr algn="ctr">
                        <a:spcAft>
                          <a:spcPts val="0"/>
                        </a:spcAft>
                      </a:pPr>
                      <a:r>
                        <a:rPr lang="el-GR" sz="2400" dirty="0">
                          <a:highlight>
                            <a:srgbClr val="C0C0C0"/>
                          </a:highlight>
                          <a:latin typeface="+mn-lt"/>
                          <a:ea typeface="Times New Roman"/>
                        </a:rPr>
                        <a:t>α/α</a:t>
                      </a: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l-GR" sz="2400" dirty="0">
                          <a:highlight>
                            <a:srgbClr val="C0C0C0"/>
                          </a:highlight>
                          <a:latin typeface="+mn-lt"/>
                          <a:ea typeface="Times New Roman"/>
                        </a:rPr>
                        <a:t>Δείγμα</a:t>
                      </a: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l-GR" sz="2400" dirty="0">
                          <a:highlight>
                            <a:srgbClr val="C0C0C0"/>
                          </a:highlight>
                          <a:latin typeface="+mn-lt"/>
                          <a:ea typeface="Times New Roman"/>
                        </a:rPr>
                        <a:t>Διαλύτης</a:t>
                      </a: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l-GR" sz="2400" dirty="0">
                          <a:highlight>
                            <a:srgbClr val="C0C0C0"/>
                          </a:highlight>
                          <a:latin typeface="+mn-lt"/>
                          <a:ea typeface="Times New Roman"/>
                        </a:rPr>
                        <a:t>Παρατηρήσεις</a:t>
                      </a: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89228">
                <a:tc>
                  <a:txBody>
                    <a:bodyPr/>
                    <a:lstStyle/>
                    <a:p>
                      <a:pPr algn="ctr">
                        <a:spcAft>
                          <a:spcPts val="0"/>
                        </a:spcAft>
                      </a:pPr>
                      <a:r>
                        <a:rPr lang="el-GR" sz="2400">
                          <a:latin typeface="+mn-lt"/>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228">
                <a:tc>
                  <a:txBody>
                    <a:bodyPr/>
                    <a:lstStyle/>
                    <a:p>
                      <a:pPr algn="ctr">
                        <a:spcAft>
                          <a:spcPts val="0"/>
                        </a:spcAft>
                      </a:pPr>
                      <a:r>
                        <a:rPr lang="el-GR" sz="2400">
                          <a:latin typeface="+mn-lt"/>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228">
                <a:tc>
                  <a:txBody>
                    <a:bodyPr/>
                    <a:lstStyle/>
                    <a:p>
                      <a:pPr algn="ctr">
                        <a:spcAft>
                          <a:spcPts val="0"/>
                        </a:spcAft>
                      </a:pPr>
                      <a:r>
                        <a:rPr lang="el-GR" sz="2400">
                          <a:latin typeface="+mn-lt"/>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228">
                <a:tc>
                  <a:txBody>
                    <a:bodyPr/>
                    <a:lstStyle/>
                    <a:p>
                      <a:pPr algn="ctr">
                        <a:spcAft>
                          <a:spcPts val="0"/>
                        </a:spcAft>
                      </a:pPr>
                      <a:r>
                        <a:rPr lang="el-GR" sz="2400">
                          <a:latin typeface="+mn-lt"/>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228">
                <a:tc>
                  <a:txBody>
                    <a:bodyPr/>
                    <a:lstStyle/>
                    <a:p>
                      <a:pPr algn="ctr">
                        <a:spcAft>
                          <a:spcPts val="0"/>
                        </a:spcAft>
                      </a:pPr>
                      <a:r>
                        <a:rPr lang="el-GR" sz="2400">
                          <a:latin typeface="+mn-lt"/>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228">
                <a:tc>
                  <a:txBody>
                    <a:bodyPr/>
                    <a:lstStyle/>
                    <a:p>
                      <a:pPr algn="ctr">
                        <a:spcAft>
                          <a:spcPts val="0"/>
                        </a:spcAft>
                      </a:pPr>
                      <a:r>
                        <a:rPr lang="el-GR" sz="2400">
                          <a:latin typeface="+mn-lt"/>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228">
                <a:tc>
                  <a:txBody>
                    <a:bodyPr/>
                    <a:lstStyle/>
                    <a:p>
                      <a:pPr algn="ctr">
                        <a:spcAft>
                          <a:spcPts val="0"/>
                        </a:spcAft>
                      </a:pPr>
                      <a:r>
                        <a:rPr lang="el-GR" sz="2400">
                          <a:latin typeface="+mn-lt"/>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7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893A4E5-9F75-415B-AA71-36EB602C8690}" type="slidenum">
              <a:rPr lang="el-GR" altLang="el-GR">
                <a:solidFill>
                  <a:srgbClr val="000000"/>
                </a:solidFill>
              </a:rPr>
              <a:pPr/>
              <a:t>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0" y="115888"/>
            <a:ext cx="9144000" cy="909637"/>
          </a:xfrm>
        </p:spPr>
        <p:txBody>
          <a:bodyPr/>
          <a:lstStyle/>
          <a:p>
            <a:r>
              <a:rPr lang="el-GR" altLang="el-GR" smtClean="0"/>
              <a:t>Σχόλια – συμπεράσματα</a:t>
            </a:r>
          </a:p>
        </p:txBody>
      </p:sp>
      <p:sp>
        <p:nvSpPr>
          <p:cNvPr id="34818" name="Θέση περιεχομένου 2"/>
          <p:cNvSpPr>
            <a:spLocks noGrp="1"/>
          </p:cNvSpPr>
          <p:nvPr>
            <p:ph idx="1"/>
          </p:nvPr>
        </p:nvSpPr>
        <p:spPr>
          <a:xfrm>
            <a:off x="468313" y="1916113"/>
            <a:ext cx="8229600" cy="2017712"/>
          </a:xfrm>
        </p:spPr>
        <p:txBody>
          <a:bodyPr/>
          <a:lstStyle/>
          <a:p>
            <a:pPr marL="0" indent="0">
              <a:buFont typeface="Arial" charset="0"/>
              <a:buNone/>
            </a:pPr>
            <a:r>
              <a:rPr lang="el-GR" altLang="el-GR" smtClean="0"/>
              <a:t>Τα δοκίμια που εξετάστηκαν, τα διηθητικά χαρτιά, καθώς και το δείγμα ελέγχου επικολλώνται στην έκθεση εργασίας και καταγράφονται παρατηρήσεις και σχόλια.</a:t>
            </a:r>
          </a:p>
        </p:txBody>
      </p:sp>
      <p:sp>
        <p:nvSpPr>
          <p:cNvPr id="348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602FE21-79BD-4051-9E1C-3B7EC5CEA608}" type="slidenum">
              <a:rPr lang="el-GR" altLang="el-GR">
                <a:solidFill>
                  <a:srgbClr val="000000"/>
                </a:solidFill>
              </a:rPr>
              <a:pPr/>
              <a:t>8</a:t>
            </a:fld>
            <a:endParaRPr lang="el-GR" altLang="el-GR">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TotalTime>
  <Words>1147</Words>
  <Application>Microsoft Office PowerPoint</Application>
  <PresentationFormat>Προβολή στην οθόνη (4:3)</PresentationFormat>
  <Paragraphs>115</Paragraphs>
  <Slides>17</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17</vt:i4>
      </vt:variant>
    </vt:vector>
  </HeadingPairs>
  <TitlesOfParts>
    <vt:vector size="20" baseType="lpstr">
      <vt:lpstr>OC_template_updated</vt:lpstr>
      <vt:lpstr>1_OC_template_updated</vt:lpstr>
      <vt:lpstr>2_OC_template_updated</vt:lpstr>
      <vt:lpstr>Μελάνια και επικαλυπτικά (Ε)</vt:lpstr>
      <vt:lpstr>Στόχος ενότητας </vt:lpstr>
      <vt:lpstr>Η μέθοδος ελέγχου </vt:lpstr>
      <vt:lpstr>Η «γκρι» κλίμακα</vt:lpstr>
      <vt:lpstr>Όργανα / Υλικά </vt:lpstr>
      <vt:lpstr>Πειραματική διαδικασία</vt:lpstr>
      <vt:lpstr>Εκτίμηση των αποτελεσμάτων</vt:lpstr>
      <vt:lpstr>Πίνακας αποτελεσμάτων</vt:lpstr>
      <vt:lpstr>Σχόλια – συμπεράσματα</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(Ε)</dc:title>
  <dc:creator>opencourses@teiath.gr</dc:creator>
  <cp:lastModifiedBy>fkaram2</cp:lastModifiedBy>
  <cp:revision>4</cp:revision>
  <dcterms:created xsi:type="dcterms:W3CDTF">2014-09-29T09:13:13Z</dcterms:created>
  <dcterms:modified xsi:type="dcterms:W3CDTF">2015-07-02T07:07:50Z</dcterms:modified>
</cp:coreProperties>
</file>