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6"/>
  </p:notesMasterIdLst>
  <p:handoutMasterIdLst>
    <p:handoutMasterId r:id="rId87"/>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257" r:id="rId79"/>
    <p:sldId id="262" r:id="rId80"/>
    <p:sldId id="264" r:id="rId81"/>
    <p:sldId id="343" r:id="rId82"/>
    <p:sldId id="344" r:id="rId83"/>
    <p:sldId id="266" r:id="rId84"/>
    <p:sldId id="261" r:id="rId85"/>
  </p:sldIdLst>
  <p:sldSz cx="9144000" cy="6858000" type="screen4x3"/>
  <p:notesSz cx="7104063" cy="10234613"/>
  <p:custDataLst>
    <p:tags r:id="rId8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629" autoAdjust="0"/>
  </p:normalViewPr>
  <p:slideViewPr>
    <p:cSldViewPr>
      <p:cViewPr varScale="1">
        <p:scale>
          <a:sx n="111" d="100"/>
          <a:sy n="111" d="100"/>
        </p:scale>
        <p:origin x="-1788" y="-78"/>
      </p:cViewPr>
      <p:guideLst>
        <p:guide orient="horz" pos="2160"/>
        <p:guide pos="2880"/>
      </p:guideLst>
    </p:cSldViewPr>
  </p:slideViewPr>
  <p:outlineViewPr>
    <p:cViewPr>
      <p:scale>
        <a:sx n="33" d="100"/>
        <a:sy n="33" d="100"/>
      </p:scale>
      <p:origin x="126" y="4686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97013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7955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4000"/>
              </a:lnSpc>
              <a:spcBef>
                <a:spcPts val="1200"/>
              </a:spcBef>
              <a:defRPr sz="2400"/>
            </a:lvl1pPr>
            <a:lvl2pPr>
              <a:lnSpc>
                <a:spcPct val="114000"/>
              </a:lnSpc>
              <a:spcBef>
                <a:spcPts val="1200"/>
              </a:spcBef>
              <a:defRPr sz="2400"/>
            </a:lvl2pPr>
            <a:lvl3pPr>
              <a:lnSpc>
                <a:spcPct val="114000"/>
              </a:lnSpc>
              <a:spcBef>
                <a:spcPts val="1200"/>
              </a:spcBef>
              <a:defRPr sz="2400"/>
            </a:lvl3pPr>
            <a:lvl4pPr>
              <a:lnSpc>
                <a:spcPct val="114000"/>
              </a:lnSpc>
              <a:spcBef>
                <a:spcPts val="1200"/>
              </a:spcBef>
              <a:defRPr sz="2400"/>
            </a:lvl4pPr>
            <a:lvl5pPr>
              <a:lnSpc>
                <a:spcPct val="114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93063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50133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79966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184338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24685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4611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04335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7695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13054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121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899592" y="2924944"/>
            <a:ext cx="7556376" cy="2038350"/>
          </a:xfrm>
        </p:spPr>
        <p:txBody>
          <a:bodyPr>
            <a:normAutofit fontScale="85000" lnSpcReduction="20000"/>
          </a:bodyPr>
          <a:lstStyle/>
          <a:p>
            <a:pPr>
              <a:spcBef>
                <a:spcPts val="1200"/>
              </a:spcBef>
              <a:spcAft>
                <a:spcPts val="1200"/>
              </a:spcAft>
            </a:pPr>
            <a:r>
              <a:rPr lang="el-GR" sz="2800" b="1" dirty="0" smtClean="0"/>
              <a:t>Ενότητα 3</a:t>
            </a:r>
            <a:r>
              <a:rPr lang="el-GR" sz="2800" dirty="0" smtClean="0"/>
              <a:t>:</a:t>
            </a:r>
            <a:r>
              <a:rPr lang="en-US" sz="2800" dirty="0" smtClean="0"/>
              <a:t> </a:t>
            </a:r>
            <a:r>
              <a:rPr lang="el-GR" sz="2800" dirty="0"/>
              <a:t>Αντιβιοτικά</a:t>
            </a:r>
            <a:endParaRPr lang="en-US" sz="2800" dirty="0"/>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a:t>
            </a:r>
            <a:r>
              <a:rPr lang="en-US" sz="2400" dirty="0"/>
              <a:t>DipEndo</a:t>
            </a:r>
            <a:r>
              <a:rPr lang="en-US" sz="2400" dirty="0"/>
              <a:t>, PhD,</a:t>
            </a:r>
            <a:endParaRPr lang="el-GR" sz="2400" dirty="0"/>
          </a:p>
          <a:p>
            <a:pPr lvl="0">
              <a:spcBef>
                <a:spcPts val="500"/>
              </a:spcBef>
            </a:pPr>
            <a:r>
              <a:rPr lang="el-GR" sz="2400" dirty="0"/>
              <a:t>Ιατρός ενδοκρινολόγος</a:t>
            </a:r>
            <a:r>
              <a:rPr lang="en-US" sz="2400" dirty="0"/>
              <a:t>, </a:t>
            </a:r>
            <a:r>
              <a:rPr lang="el-GR" sz="2400" dirty="0"/>
              <a:t>καθηγήτρια </a:t>
            </a:r>
            <a:r>
              <a:rPr lang="el-GR" sz="2400" dirty="0"/>
              <a:t>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0" y="116632"/>
            <a:ext cx="9144000" cy="1080120"/>
          </a:xfrm>
        </p:spPr>
        <p:txBody>
          <a:bodyPr>
            <a:noAutofit/>
          </a:bodyPr>
          <a:lstStyle/>
          <a:p>
            <a:r>
              <a:rPr lang="el-GR" altLang="el-GR" sz="3600" b="1" dirty="0" smtClean="0">
                <a:solidFill>
                  <a:srgbClr val="002060"/>
                </a:solidFill>
                <a:latin typeface="Calibri" pitchFamily="34" charset="0"/>
              </a:rPr>
              <a:t>Ι. Αντιβιοτικά που παρεμποδίζουν την σύνθεση του κυτταρικού τοιχώματος </a:t>
            </a:r>
            <a:r>
              <a:rPr lang="el-GR" altLang="el-GR" sz="2800" b="0" dirty="0" smtClean="0">
                <a:solidFill>
                  <a:srgbClr val="002060"/>
                </a:solidFill>
                <a:latin typeface="Calibri" pitchFamily="34" charset="0"/>
              </a:rPr>
              <a:t>(2 από 3)</a:t>
            </a:r>
            <a:endParaRPr lang="en-US" altLang="el-GR" sz="2800" b="0" dirty="0" smtClean="0"/>
          </a:p>
        </p:txBody>
      </p:sp>
      <p:sp>
        <p:nvSpPr>
          <p:cNvPr id="11267" name="2 - Θέση περιεχομένου"/>
          <p:cNvSpPr>
            <a:spLocks noGrp="1"/>
          </p:cNvSpPr>
          <p:nvPr>
            <p:ph idx="1"/>
          </p:nvPr>
        </p:nvSpPr>
        <p:spPr>
          <a:xfrm>
            <a:off x="457200" y="1628800"/>
            <a:ext cx="8229600" cy="4608512"/>
          </a:xfrm>
        </p:spPr>
        <p:txBody>
          <a:bodyPr/>
          <a:lstStyle/>
          <a:p>
            <a:pPr eaLnBrk="1" hangingPunct="1"/>
            <a:r>
              <a:rPr lang="el-GR" altLang="el-GR" dirty="0" smtClean="0">
                <a:latin typeface="Calibri" pitchFamily="34" charset="0"/>
              </a:rPr>
              <a:t>Τα αντιμικροβιακά φάρμακα που παρεμποδίζουν την σύνθεση του κυτταρικού τοιχώματος των μικροβίων είναι κατάλληλοι φαρμακευτικοί παράγοντες, διότι τα ζωικά και τα ανθρώπινα κύτταρα δεν έχουν όπως είπαμε κυτταρικό τοίχωμα.  </a:t>
            </a:r>
          </a:p>
          <a:p>
            <a:pPr eaLnBrk="1" hangingPunct="1"/>
            <a:r>
              <a:rPr lang="el-GR" altLang="el-GR" b="1" dirty="0" smtClean="0">
                <a:solidFill>
                  <a:srgbClr val="002060"/>
                </a:solidFill>
                <a:latin typeface="Calibri" pitchFamily="34" charset="0"/>
              </a:rPr>
              <a:t>Η επίδραση τέτοιων φαρμάκων είναι μικροβιοκτόνος.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536273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0" y="116632"/>
            <a:ext cx="9144000" cy="1080120"/>
          </a:xfrm>
        </p:spPr>
        <p:txBody>
          <a:bodyPr>
            <a:noAutofit/>
          </a:bodyPr>
          <a:lstStyle/>
          <a:p>
            <a:r>
              <a:rPr lang="el-GR" altLang="el-GR" sz="3600" b="1" dirty="0" smtClean="0">
                <a:solidFill>
                  <a:srgbClr val="002060"/>
                </a:solidFill>
                <a:latin typeface="Calibri" pitchFamily="34" charset="0"/>
              </a:rPr>
              <a:t>Ι. Αντιβιοτικά που παρεμποδίζουν την σύνθεση του κυτταρικού τοιχώματος </a:t>
            </a:r>
            <a:r>
              <a:rPr lang="el-GR" altLang="el-GR" sz="2800" b="0" dirty="0" smtClean="0">
                <a:solidFill>
                  <a:srgbClr val="002060"/>
                </a:solidFill>
                <a:latin typeface="Calibri" pitchFamily="34" charset="0"/>
              </a:rPr>
              <a:t>(3 από 3)</a:t>
            </a:r>
            <a:endParaRPr lang="en-US" altLang="el-GR" sz="2800" b="0" dirty="0" smtClean="0"/>
          </a:p>
        </p:txBody>
      </p:sp>
      <p:sp>
        <p:nvSpPr>
          <p:cNvPr id="12291" name="2 - Θέση περιεχομένου"/>
          <p:cNvSpPr>
            <a:spLocks noGrp="1"/>
          </p:cNvSpPr>
          <p:nvPr>
            <p:ph idx="1"/>
          </p:nvPr>
        </p:nvSpPr>
        <p:spPr>
          <a:xfrm>
            <a:off x="457200" y="1556792"/>
            <a:ext cx="7859216" cy="4680520"/>
          </a:xfrm>
        </p:spPr>
        <p:txBody>
          <a:bodyPr>
            <a:normAutofit/>
          </a:bodyPr>
          <a:lstStyle/>
          <a:p>
            <a:pPr marL="0" indent="0" eaLnBrk="1" hangingPunct="1">
              <a:buFontTx/>
              <a:buNone/>
            </a:pPr>
            <a:r>
              <a:rPr lang="el-GR" altLang="el-GR" dirty="0" smtClean="0">
                <a:latin typeface="Calibri" pitchFamily="34" charset="0"/>
              </a:rPr>
              <a:t>Σε αυτήν την κατηγορία ανήκουν τα αντιβιοτικά της β-λακτάμης, όπως :</a:t>
            </a:r>
          </a:p>
          <a:p>
            <a:pPr marL="514350" indent="-514350" eaLnBrk="1" hangingPunct="1">
              <a:buFont typeface="+mj-lt"/>
              <a:buAutoNum type="arabicParenR"/>
            </a:pPr>
            <a:r>
              <a:rPr lang="el-GR" altLang="el-GR" dirty="0" smtClean="0">
                <a:latin typeface="Calibri" pitchFamily="34" charset="0"/>
              </a:rPr>
              <a:t>Οι πενικιλίνες, </a:t>
            </a:r>
          </a:p>
          <a:p>
            <a:pPr marL="514350" indent="-514350" eaLnBrk="1" hangingPunct="1">
              <a:buFont typeface="+mj-lt"/>
              <a:buAutoNum type="arabicParenR"/>
            </a:pPr>
            <a:r>
              <a:rPr lang="el-GR" altLang="el-GR" dirty="0" smtClean="0">
                <a:latin typeface="Calibri" pitchFamily="34" charset="0"/>
              </a:rPr>
              <a:t>Οι κεφαλοσπορίνες και</a:t>
            </a:r>
          </a:p>
          <a:p>
            <a:pPr marL="514350" indent="-514350" eaLnBrk="1" hangingPunct="1">
              <a:buFont typeface="+mj-lt"/>
              <a:buAutoNum type="arabicParenR"/>
            </a:pPr>
            <a:r>
              <a:rPr lang="el-GR" altLang="el-GR" dirty="0" smtClean="0">
                <a:latin typeface="Calibri" pitchFamily="34" charset="0"/>
              </a:rPr>
              <a:t>Η βακιτρακίνη και η βανκομυκίνη.</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027931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ΙΑ. Πενικιλίνες </a:t>
            </a:r>
            <a:r>
              <a:rPr lang="el-GR" altLang="el-GR" sz="3200" b="0" dirty="0" smtClean="0">
                <a:solidFill>
                  <a:srgbClr val="002060"/>
                </a:solidFill>
                <a:latin typeface="Calibri" pitchFamily="34" charset="0"/>
              </a:rPr>
              <a:t>(1 από 8)</a:t>
            </a:r>
            <a:endParaRPr lang="en-US" altLang="el-GR" sz="3200" b="0" dirty="0" smtClean="0">
              <a:solidFill>
                <a:srgbClr val="002060"/>
              </a:solidFill>
              <a:latin typeface="Calibri" pitchFamily="34" charset="0"/>
            </a:endParaRPr>
          </a:p>
        </p:txBody>
      </p:sp>
      <p:sp>
        <p:nvSpPr>
          <p:cNvPr id="13315" name="2 - Θέση περιεχομένου"/>
          <p:cNvSpPr>
            <a:spLocks noGrp="1"/>
          </p:cNvSpPr>
          <p:nvPr>
            <p:ph idx="1"/>
          </p:nvPr>
        </p:nvSpPr>
        <p:spPr/>
        <p:txBody>
          <a:bodyPr/>
          <a:lstStyle/>
          <a:p>
            <a:pPr eaLnBrk="1" hangingPunct="1"/>
            <a:r>
              <a:rPr lang="el-GR" altLang="el-GR" dirty="0" smtClean="0">
                <a:latin typeface="Calibri" pitchFamily="34" charset="0"/>
              </a:rPr>
              <a:t>Το πρότυπο φάρμακο αυτής της κατηγορίας είναι η </a:t>
            </a:r>
            <a:r>
              <a:rPr lang="el-GR" altLang="el-GR" b="1" dirty="0" smtClean="0">
                <a:solidFill>
                  <a:srgbClr val="002060"/>
                </a:solidFill>
                <a:latin typeface="Calibri" pitchFamily="34" charset="0"/>
              </a:rPr>
              <a:t>πενικιλίνη </a:t>
            </a:r>
            <a:r>
              <a:rPr lang="en-US" altLang="el-GR" b="1" dirty="0" smtClean="0">
                <a:solidFill>
                  <a:srgbClr val="002060"/>
                </a:solidFill>
                <a:latin typeface="Calibri" pitchFamily="34" charset="0"/>
              </a:rPr>
              <a:t>G</a:t>
            </a:r>
            <a:r>
              <a:rPr lang="el-GR" altLang="el-GR" b="1" dirty="0" smtClean="0">
                <a:solidFill>
                  <a:srgbClr val="002060"/>
                </a:solidFill>
                <a:latin typeface="Calibri" pitchFamily="34" charset="0"/>
              </a:rPr>
              <a:t> (βενζυλπενικιλίνη).  </a:t>
            </a:r>
          </a:p>
          <a:p>
            <a:pPr eaLnBrk="1" hangingPunct="1"/>
            <a:r>
              <a:rPr lang="el-GR" altLang="el-GR" dirty="0" smtClean="0">
                <a:latin typeface="Calibri" pitchFamily="34" charset="0"/>
              </a:rPr>
              <a:t>Λαμβάνεται από καλλιέργειες μύκητα (μούχλα), συγκεκριμένα από τον μύκητα </a:t>
            </a:r>
            <a:r>
              <a:rPr lang="en-US" altLang="el-GR" b="1" dirty="0" smtClean="0">
                <a:solidFill>
                  <a:srgbClr val="002060"/>
                </a:solidFill>
                <a:latin typeface="Calibri" pitchFamily="34" charset="0"/>
              </a:rPr>
              <a:t>Penicillium Notatum</a:t>
            </a:r>
            <a:r>
              <a:rPr lang="el-GR" altLang="el-GR" b="1" dirty="0" smtClean="0">
                <a:solidFill>
                  <a:srgbClr val="002060"/>
                </a:solidFill>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302052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r>
              <a:rPr lang="el-GR" altLang="el-GR" dirty="0">
                <a:solidFill>
                  <a:srgbClr val="002060"/>
                </a:solidFill>
                <a:latin typeface="Calibri" pitchFamily="34" charset="0"/>
              </a:rPr>
              <a:t>ΙΑ. Πενικιλίνες </a:t>
            </a:r>
            <a:r>
              <a:rPr lang="el-GR" altLang="el-GR" sz="3200" b="0" dirty="0" smtClean="0">
                <a:solidFill>
                  <a:srgbClr val="002060"/>
                </a:solidFill>
                <a:latin typeface="Calibri" pitchFamily="34" charset="0"/>
              </a:rPr>
              <a:t>(2 </a:t>
            </a:r>
            <a:r>
              <a:rPr lang="el-GR" altLang="el-GR" sz="3200" b="0" dirty="0">
                <a:solidFill>
                  <a:srgbClr val="002060"/>
                </a:solidFill>
                <a:latin typeface="Calibri" pitchFamily="34" charset="0"/>
              </a:rPr>
              <a:t>από 8)</a:t>
            </a:r>
            <a:endParaRPr lang="en-US" altLang="el-GR" sz="3600" dirty="0" smtClean="0"/>
          </a:p>
        </p:txBody>
      </p:sp>
      <p:sp>
        <p:nvSpPr>
          <p:cNvPr id="14339"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Η πενικιλίνη </a:t>
            </a:r>
            <a:r>
              <a:rPr lang="en-US" altLang="el-GR" dirty="0" smtClean="0">
                <a:latin typeface="Calibri" pitchFamily="34" charset="0"/>
              </a:rPr>
              <a:t>G </a:t>
            </a:r>
            <a:r>
              <a:rPr lang="el-GR" altLang="el-GR" dirty="0" smtClean="0">
                <a:latin typeface="Calibri" pitchFamily="34" charset="0"/>
              </a:rPr>
              <a:t>έχει την δομή που είναι κοινή σε όλες τις πενικιλίνες, </a:t>
            </a:r>
            <a:r>
              <a:rPr lang="el-GR" altLang="el-GR" b="1" dirty="0" smtClean="0">
                <a:solidFill>
                  <a:srgbClr val="002060"/>
                </a:solidFill>
                <a:latin typeface="Calibri" pitchFamily="34" charset="0"/>
              </a:rPr>
              <a:t>το 6-αμινο-πενικιλαμινικό-οξύ που αποτελείται από ένα δακτύλιο θειαζολιδίνης και ένα τετραμερή δακτύλιο β-λακτάμης</a:t>
            </a:r>
            <a:r>
              <a:rPr lang="el-GR" altLang="el-GR" dirty="0" smtClean="0">
                <a:latin typeface="Calibri" pitchFamily="34" charset="0"/>
              </a:rPr>
              <a:t>.</a:t>
            </a:r>
          </a:p>
          <a:p>
            <a:pPr eaLnBrk="1" hangingPunct="1"/>
            <a:r>
              <a:rPr lang="el-GR" altLang="el-GR" dirty="0" smtClean="0">
                <a:latin typeface="Calibri" pitchFamily="34" charset="0"/>
              </a:rPr>
              <a:t>Οι πενικιλίνες δρουν διακόπτοντας την σύνθεση του </a:t>
            </a:r>
            <a:r>
              <a:rPr lang="el-GR" altLang="el-GR" b="1" dirty="0" smtClean="0">
                <a:solidFill>
                  <a:srgbClr val="002060"/>
                </a:solidFill>
                <a:latin typeface="Calibri" pitchFamily="34" charset="0"/>
              </a:rPr>
              <a:t>κυτταρικού τοιχώματος παρεμποδίζοντας την τρανσπεπτιδάση</a:t>
            </a:r>
            <a:r>
              <a:rPr lang="el-GR" altLang="el-GR" dirty="0" smtClean="0">
                <a:latin typeface="Calibri" pitchFamily="34" charset="0"/>
              </a:rPr>
              <a:t>, έτσι τα μικρόβια διογκώνονται και διανοιγόμενα, αποβιώνουν.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950244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altLang="el-GR" dirty="0">
                <a:solidFill>
                  <a:srgbClr val="002060"/>
                </a:solidFill>
                <a:latin typeface="Calibri" pitchFamily="34" charset="0"/>
              </a:rPr>
              <a:t>ΙΑ. Πενικιλίνες </a:t>
            </a:r>
            <a:r>
              <a:rPr lang="el-GR" altLang="el-GR" sz="3200" b="0" dirty="0" smtClean="0">
                <a:solidFill>
                  <a:srgbClr val="002060"/>
                </a:solidFill>
                <a:latin typeface="Calibri" pitchFamily="34" charset="0"/>
              </a:rPr>
              <a:t>(3 </a:t>
            </a:r>
            <a:r>
              <a:rPr lang="el-GR" altLang="el-GR" sz="3200" b="0" dirty="0">
                <a:solidFill>
                  <a:srgbClr val="002060"/>
                </a:solidFill>
                <a:latin typeface="Calibri" pitchFamily="34" charset="0"/>
              </a:rPr>
              <a:t>από 8)</a:t>
            </a:r>
            <a:endParaRPr lang="en-US" altLang="el-GR" sz="3600" dirty="0" smtClean="0"/>
          </a:p>
        </p:txBody>
      </p:sp>
      <p:sp>
        <p:nvSpPr>
          <p:cNvPr id="15363" name="2 - Θέση περιεχομένου"/>
          <p:cNvSpPr>
            <a:spLocks noGrp="1"/>
          </p:cNvSpPr>
          <p:nvPr>
            <p:ph idx="1"/>
          </p:nvPr>
        </p:nvSpPr>
        <p:spPr/>
        <p:txBody>
          <a:bodyPr/>
          <a:lstStyle/>
          <a:p>
            <a:pPr eaLnBrk="1" hangingPunct="1"/>
            <a:r>
              <a:rPr lang="el-GR" altLang="el-GR" dirty="0" smtClean="0">
                <a:latin typeface="Calibri" pitchFamily="34" charset="0"/>
              </a:rPr>
              <a:t>Γενικά οι πενικιλίνες είναι καλά ανεκτές.  Η δόση της πενικιλίνης </a:t>
            </a:r>
            <a:r>
              <a:rPr lang="en-US" altLang="el-GR" dirty="0" smtClean="0">
                <a:latin typeface="Calibri" pitchFamily="34" charset="0"/>
              </a:rPr>
              <a:t>G </a:t>
            </a:r>
            <a:r>
              <a:rPr lang="el-GR" altLang="el-GR" dirty="0" smtClean="0">
                <a:latin typeface="Calibri" pitchFamily="34" charset="0"/>
              </a:rPr>
              <a:t>είναι 0.6 </a:t>
            </a:r>
            <a:r>
              <a:rPr lang="en-US" altLang="el-GR" dirty="0" smtClean="0">
                <a:latin typeface="Calibri" pitchFamily="34" charset="0"/>
              </a:rPr>
              <a:t>g</a:t>
            </a:r>
            <a:r>
              <a:rPr lang="el-GR" altLang="el-GR" dirty="0" smtClean="0">
                <a:latin typeface="Calibri" pitchFamily="34" charset="0"/>
              </a:rPr>
              <a:t> ΙΜ η 10 διεθνείς μονάδες η 1 μέγα μονάδα (</a:t>
            </a:r>
            <a:r>
              <a:rPr lang="en-US" altLang="el-GR" dirty="0" smtClean="0">
                <a:latin typeface="Calibri" pitchFamily="34" charset="0"/>
              </a:rPr>
              <a:t>MU</a:t>
            </a:r>
            <a:r>
              <a:rPr lang="el-GR" altLang="el-GR" dirty="0" smtClean="0">
                <a:latin typeface="Calibri" pitchFamily="34" charset="0"/>
              </a:rPr>
              <a:t>).  </a:t>
            </a:r>
          </a:p>
          <a:p>
            <a:pPr eaLnBrk="1" hangingPunct="1"/>
            <a:r>
              <a:rPr lang="el-GR" altLang="el-GR" dirty="0" smtClean="0">
                <a:latin typeface="Calibri" pitchFamily="34" charset="0"/>
              </a:rPr>
              <a:t>Η κυριότερη παρενέργεια οφείλεται σε </a:t>
            </a:r>
            <a:r>
              <a:rPr lang="el-GR" altLang="el-GR" b="1" dirty="0" smtClean="0">
                <a:solidFill>
                  <a:srgbClr val="002060"/>
                </a:solidFill>
                <a:latin typeface="Calibri" pitchFamily="34" charset="0"/>
              </a:rPr>
              <a:t>υπερευαισθησία (έως 5% επίπτωση).</a:t>
            </a:r>
          </a:p>
          <a:p>
            <a:pPr eaLnBrk="1" hangingPunct="1"/>
            <a:r>
              <a:rPr lang="el-GR" altLang="el-GR" dirty="0" smtClean="0">
                <a:latin typeface="Calibri" pitchFamily="34" charset="0"/>
              </a:rPr>
              <a:t>Το φάσμα υπερευαισθησίας κυμαίνεται από εξανθήματα μέχρι αναφυλακτικού </a:t>
            </a:r>
            <a:r>
              <a:rPr lang="en-US" altLang="el-GR" dirty="0" smtClean="0">
                <a:latin typeface="Calibri" pitchFamily="34" charset="0"/>
              </a:rPr>
              <a:t>shock </a:t>
            </a:r>
            <a:r>
              <a:rPr lang="el-GR" altLang="el-GR" dirty="0" smtClean="0">
                <a:latin typeface="Calibri" pitchFamily="34" charset="0"/>
              </a:rPr>
              <a:t>(επίπτωση&lt;0.05%).</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102065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r>
              <a:rPr lang="el-GR" altLang="el-GR" dirty="0">
                <a:solidFill>
                  <a:srgbClr val="002060"/>
                </a:solidFill>
                <a:latin typeface="Calibri" pitchFamily="34" charset="0"/>
              </a:rPr>
              <a:t>ΙΑ. Πενικιλίνες </a:t>
            </a:r>
            <a:r>
              <a:rPr lang="el-GR" altLang="el-GR" sz="3200" b="0" dirty="0" smtClean="0">
                <a:solidFill>
                  <a:srgbClr val="002060"/>
                </a:solidFill>
                <a:latin typeface="Calibri" pitchFamily="34" charset="0"/>
              </a:rPr>
              <a:t>(4 </a:t>
            </a:r>
            <a:r>
              <a:rPr lang="el-GR" altLang="el-GR" sz="3200" b="0" dirty="0">
                <a:solidFill>
                  <a:srgbClr val="002060"/>
                </a:solidFill>
                <a:latin typeface="Calibri" pitchFamily="34" charset="0"/>
              </a:rPr>
              <a:t>από 8)</a:t>
            </a:r>
            <a:endParaRPr lang="en-US" altLang="el-GR" sz="3600" dirty="0" smtClean="0"/>
          </a:p>
        </p:txBody>
      </p:sp>
      <p:sp>
        <p:nvSpPr>
          <p:cNvPr id="16387"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Έτσι γνωστή αλλεργία σε πενικιλίνες αποτελεί αντένδειξη για θεραπεία με πενικιλίνη. Σε τέτοιους ασθενείς οι πενικιλίνες δεν πρέπει να χρησιμοποιούνται ούτε τοπικά.  </a:t>
            </a:r>
          </a:p>
          <a:p>
            <a:pPr eaLnBrk="1" hangingPunct="1"/>
            <a:r>
              <a:rPr lang="el-GR" altLang="el-GR" dirty="0" smtClean="0">
                <a:latin typeface="Calibri" pitchFamily="34" charset="0"/>
              </a:rPr>
              <a:t>Σπάνια όταν χορηγηθούν γρήγορα ενδοφλέβια η ενδοθηκικά μπορούν να προκαλέσουν </a:t>
            </a:r>
            <a:r>
              <a:rPr lang="el-GR" altLang="el-GR" b="1" dirty="0" smtClean="0">
                <a:solidFill>
                  <a:srgbClr val="002060"/>
                </a:solidFill>
                <a:latin typeface="Calibri" pitchFamily="34" charset="0"/>
              </a:rPr>
              <a:t>νευροτοξική δράση δεδομένου ότι ανταγωνίζονται το </a:t>
            </a:r>
            <a:r>
              <a:rPr lang="en-US" altLang="el-GR" b="1" dirty="0" smtClean="0">
                <a:solidFill>
                  <a:srgbClr val="002060"/>
                </a:solidFill>
                <a:latin typeface="Calibri" pitchFamily="34" charset="0"/>
              </a:rPr>
              <a:t>GABA</a:t>
            </a:r>
            <a:r>
              <a:rPr lang="el-GR" altLang="el-GR" b="1" dirty="0" smtClean="0">
                <a:solidFill>
                  <a:srgbClr val="002060"/>
                </a:solidFill>
                <a:latin typeface="Calibri" pitchFamily="34" charset="0"/>
              </a:rPr>
              <a:t>  και να οδηγήσουν σε σπασμούς.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396881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r>
              <a:rPr lang="el-GR" altLang="el-GR" dirty="0">
                <a:solidFill>
                  <a:srgbClr val="002060"/>
                </a:solidFill>
                <a:latin typeface="Calibri" pitchFamily="34" charset="0"/>
              </a:rPr>
              <a:t>ΙΑ. Πενικιλίνες </a:t>
            </a:r>
            <a:r>
              <a:rPr lang="el-GR" altLang="el-GR" sz="3200" b="0" dirty="0" smtClean="0">
                <a:solidFill>
                  <a:srgbClr val="002060"/>
                </a:solidFill>
                <a:latin typeface="Calibri" pitchFamily="34" charset="0"/>
              </a:rPr>
              <a:t>(5 </a:t>
            </a:r>
            <a:r>
              <a:rPr lang="el-GR" altLang="el-GR" sz="3200" b="0" dirty="0">
                <a:solidFill>
                  <a:srgbClr val="002060"/>
                </a:solidFill>
                <a:latin typeface="Calibri" pitchFamily="34" charset="0"/>
              </a:rPr>
              <a:t>από 8)</a:t>
            </a:r>
            <a:endParaRPr lang="en-US" altLang="el-GR" sz="3600" dirty="0" smtClean="0"/>
          </a:p>
        </p:txBody>
      </p:sp>
      <p:sp>
        <p:nvSpPr>
          <p:cNvPr id="17411" name="2 - Θέση περιεχομένου"/>
          <p:cNvSpPr>
            <a:spLocks noGrp="1"/>
          </p:cNvSpPr>
          <p:nvPr>
            <p:ph idx="1"/>
          </p:nvPr>
        </p:nvSpPr>
        <p:spPr>
          <a:xfrm>
            <a:off x="457200" y="1340768"/>
            <a:ext cx="8435280" cy="4896544"/>
          </a:xfrm>
        </p:spPr>
        <p:txBody>
          <a:bodyPr>
            <a:normAutofit/>
          </a:bodyPr>
          <a:lstStyle/>
          <a:p>
            <a:pPr eaLnBrk="1" hangingPunct="1"/>
            <a:r>
              <a:rPr lang="el-GR" altLang="el-GR" dirty="0" smtClean="0">
                <a:latin typeface="Calibri" pitchFamily="34" charset="0"/>
              </a:rPr>
              <a:t>Οι πενικιλίνες αποβάλλονται γρήγορα και σχεδόν ανέπαφες από τα νεφρά (</a:t>
            </a:r>
            <a:r>
              <a:rPr lang="en-US" altLang="el-GR" dirty="0" smtClean="0">
                <a:latin typeface="Calibri" pitchFamily="34" charset="0"/>
              </a:rPr>
              <a:t>t</a:t>
            </a:r>
            <a:r>
              <a:rPr lang="el-GR" altLang="el-GR" dirty="0" smtClean="0">
                <a:latin typeface="Calibri" pitchFamily="34" charset="0"/>
              </a:rPr>
              <a:t>1/2=0.5 </a:t>
            </a:r>
            <a:r>
              <a:rPr lang="en-US" altLang="el-GR" dirty="0" smtClean="0">
                <a:latin typeface="Calibri" pitchFamily="34" charset="0"/>
              </a:rPr>
              <a:t>hs</a:t>
            </a:r>
            <a:r>
              <a:rPr lang="el-GR" altLang="el-GR" dirty="0" smtClean="0">
                <a:latin typeface="Calibri" pitchFamily="34" charset="0"/>
              </a:rPr>
              <a:t>).  </a:t>
            </a:r>
          </a:p>
          <a:p>
            <a:pPr eaLnBrk="1" hangingPunct="1"/>
            <a:r>
              <a:rPr lang="el-GR" altLang="el-GR" dirty="0" smtClean="0">
                <a:latin typeface="Calibri" pitchFamily="34" charset="0"/>
              </a:rPr>
              <a:t>Όταν θέλουμε να παραταθεί η δράση τους, τότε:</a:t>
            </a:r>
          </a:p>
          <a:p>
            <a:pPr marL="715963" eaLnBrk="1" hangingPunct="1">
              <a:buFont typeface="Courier New" panose="02070309020205020404" pitchFamily="49" charset="0"/>
              <a:buChar char="o"/>
            </a:pPr>
            <a:r>
              <a:rPr lang="el-GR" altLang="el-GR" dirty="0" smtClean="0">
                <a:latin typeface="Calibri" pitchFamily="34" charset="0"/>
              </a:rPr>
              <a:t>ή χρησιμοποιούμε μεγαλύτερες δόσεις </a:t>
            </a:r>
          </a:p>
          <a:p>
            <a:pPr marL="715963" eaLnBrk="1" hangingPunct="1">
              <a:buFont typeface="Courier New" panose="02070309020205020404" pitchFamily="49" charset="0"/>
              <a:buChar char="o"/>
            </a:pPr>
            <a:r>
              <a:rPr lang="el-GR" altLang="el-GR" dirty="0" smtClean="0">
                <a:latin typeface="Calibri" pitchFamily="34" charset="0"/>
              </a:rPr>
              <a:t>ή γίνεται συνδυασμός με προβενεσίδη </a:t>
            </a:r>
          </a:p>
          <a:p>
            <a:pPr marL="715963" eaLnBrk="1" hangingPunct="1">
              <a:buFont typeface="Courier New" panose="02070309020205020404" pitchFamily="49" charset="0"/>
              <a:buChar char="o"/>
            </a:pPr>
            <a:r>
              <a:rPr lang="el-GR" altLang="el-GR" dirty="0">
                <a:latin typeface="Calibri" pitchFamily="34" charset="0"/>
              </a:rPr>
              <a:t>ή</a:t>
            </a:r>
            <a:r>
              <a:rPr lang="el-GR" altLang="el-GR" dirty="0" smtClean="0">
                <a:latin typeface="Calibri" pitchFamily="34" charset="0"/>
              </a:rPr>
              <a:t> χορηγείται ενδομυϊκή ένεση σε μορφή </a:t>
            </a:r>
            <a:r>
              <a:rPr lang="en-US" altLang="el-GR" dirty="0" smtClean="0">
                <a:latin typeface="Calibri" pitchFamily="34" charset="0"/>
              </a:rPr>
              <a:t>Depot</a:t>
            </a:r>
            <a:r>
              <a:rPr lang="el-GR" altLang="el-GR" dirty="0" smtClean="0">
                <a:latin typeface="Calibri" pitchFamily="34" charset="0"/>
              </a:rPr>
              <a:t>. </a:t>
            </a:r>
          </a:p>
          <a:p>
            <a:pPr marL="715963" eaLnBrk="1" hangingPunct="1">
              <a:buFont typeface="Courier New" panose="02070309020205020404" pitchFamily="49" charset="0"/>
              <a:buChar char="o"/>
            </a:pPr>
            <a:r>
              <a:rPr lang="el-GR" altLang="el-GR" dirty="0" smtClean="0">
                <a:latin typeface="Calibri" pitchFamily="34" charset="0"/>
              </a:rPr>
              <a:t>Παρ’ ότι η πενικιλίνη </a:t>
            </a:r>
            <a:r>
              <a:rPr lang="en-US" altLang="el-GR" dirty="0" smtClean="0">
                <a:latin typeface="Calibri" pitchFamily="34" charset="0"/>
              </a:rPr>
              <a:t>G </a:t>
            </a:r>
            <a:r>
              <a:rPr lang="el-GR" altLang="el-GR" dirty="0" smtClean="0">
                <a:latin typeface="Calibri" pitchFamily="34" charset="0"/>
              </a:rPr>
              <a:t>είναι καλά ανεκτή, έχει ωστόσο διάφορα μειονεκτήματα που περιόρισαν την χορήγησή της.</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042825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r>
              <a:rPr lang="el-GR" altLang="el-GR" dirty="0">
                <a:solidFill>
                  <a:srgbClr val="002060"/>
                </a:solidFill>
                <a:latin typeface="Calibri" pitchFamily="34" charset="0"/>
              </a:rPr>
              <a:t>ΙΑ. Πενικιλίνες </a:t>
            </a:r>
            <a:r>
              <a:rPr lang="el-GR" altLang="el-GR" sz="3200" b="0" dirty="0" smtClean="0">
                <a:solidFill>
                  <a:srgbClr val="002060"/>
                </a:solidFill>
                <a:latin typeface="Calibri" pitchFamily="34" charset="0"/>
              </a:rPr>
              <a:t>(6 </a:t>
            </a:r>
            <a:r>
              <a:rPr lang="el-GR" altLang="el-GR" sz="3200" b="0" dirty="0">
                <a:solidFill>
                  <a:srgbClr val="002060"/>
                </a:solidFill>
                <a:latin typeface="Calibri" pitchFamily="34" charset="0"/>
              </a:rPr>
              <a:t>από 8)</a:t>
            </a:r>
            <a:endParaRPr lang="en-US" altLang="el-GR" sz="3600" dirty="0" smtClean="0"/>
          </a:p>
        </p:txBody>
      </p:sp>
      <p:sp>
        <p:nvSpPr>
          <p:cNvPr id="18435" name="2 - Θέση περιεχομένου"/>
          <p:cNvSpPr>
            <a:spLocks noGrp="1"/>
          </p:cNvSpPr>
          <p:nvPr>
            <p:ph idx="1"/>
          </p:nvPr>
        </p:nvSpPr>
        <p:spPr/>
        <p:txBody>
          <a:bodyPr>
            <a:normAutofit/>
          </a:bodyPr>
          <a:lstStyle/>
          <a:p>
            <a:pPr marL="457200" indent="-457200" eaLnBrk="1" hangingPunct="1">
              <a:buFont typeface="+mj-lt"/>
              <a:buAutoNum type="arabicParenR"/>
            </a:pPr>
            <a:r>
              <a:rPr lang="el-GR" altLang="el-GR" dirty="0" smtClean="0">
                <a:latin typeface="Calibri" pitchFamily="34" charset="0"/>
              </a:rPr>
              <a:t>Αδρανοποιείται από το γαστρικό υγρό που καταστρέφει τον β-λακταμικό δακτύλιο και έτσι χρειάζεται παρεντερική χορήγηση.</a:t>
            </a:r>
          </a:p>
          <a:p>
            <a:pPr marL="457200" indent="-457200" eaLnBrk="1" hangingPunct="1">
              <a:buFont typeface="+mj-lt"/>
              <a:buAutoNum type="arabicParenR"/>
            </a:pPr>
            <a:r>
              <a:rPr lang="el-GR" altLang="el-GR" dirty="0" smtClean="0">
                <a:latin typeface="Calibri" pitchFamily="34" charset="0"/>
              </a:rPr>
              <a:t>Ο δακτύλιος της β-λακτάμης μπορεί να διανοιγεί από βακτηριδιακά ένζυμα, τις β-λακταμάσες (πχ στελέχη σταφυλοκόκκων παράγουν την πενικιλινάση).</a:t>
            </a:r>
          </a:p>
          <a:p>
            <a:pPr marL="457200" indent="-457200" eaLnBrk="1" hangingPunct="1">
              <a:buFont typeface="+mj-lt"/>
              <a:buAutoNum type="arabicParenR"/>
            </a:pPr>
            <a:r>
              <a:rPr lang="el-GR" altLang="el-GR" dirty="0" smtClean="0">
                <a:latin typeface="Calibri" pitchFamily="34" charset="0"/>
              </a:rPr>
              <a:t>Το αντιβιοτικό φάσμα δεν είναι ευρύ – επιδρά στα περισσότερα </a:t>
            </a:r>
            <a:r>
              <a:rPr lang="en-US" altLang="el-GR" dirty="0" smtClean="0">
                <a:latin typeface="Calibri" pitchFamily="34" charset="0"/>
              </a:rPr>
              <a:t>gram </a:t>
            </a:r>
            <a:r>
              <a:rPr lang="el-GR" altLang="el-GR" dirty="0" smtClean="0">
                <a:latin typeface="Calibri" pitchFamily="34" charset="0"/>
              </a:rPr>
              <a:t>θετικά βακτήρια αλλά πολλά </a:t>
            </a:r>
            <a:r>
              <a:rPr lang="en-US" altLang="el-GR" dirty="0" smtClean="0">
                <a:latin typeface="Calibri" pitchFamily="34" charset="0"/>
              </a:rPr>
              <a:t>gram </a:t>
            </a:r>
            <a:r>
              <a:rPr lang="el-GR" altLang="el-GR" dirty="0" smtClean="0">
                <a:latin typeface="Calibri" pitchFamily="34" charset="0"/>
              </a:rPr>
              <a:t>αρνητικά δεν επηρεάζονται.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032116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r>
              <a:rPr lang="el-GR" altLang="el-GR" dirty="0">
                <a:solidFill>
                  <a:srgbClr val="002060"/>
                </a:solidFill>
                <a:latin typeface="Calibri" pitchFamily="34" charset="0"/>
              </a:rPr>
              <a:t>ΙΑ. Πενικιλίνες </a:t>
            </a:r>
            <a:r>
              <a:rPr lang="el-GR" altLang="el-GR" sz="3200" b="0" dirty="0" smtClean="0">
                <a:solidFill>
                  <a:srgbClr val="002060"/>
                </a:solidFill>
                <a:latin typeface="Calibri" pitchFamily="34" charset="0"/>
              </a:rPr>
              <a:t>(7 </a:t>
            </a:r>
            <a:r>
              <a:rPr lang="el-GR" altLang="el-GR" sz="3200" b="0" dirty="0">
                <a:solidFill>
                  <a:srgbClr val="002060"/>
                </a:solidFill>
                <a:latin typeface="Calibri" pitchFamily="34" charset="0"/>
              </a:rPr>
              <a:t>από 8)</a:t>
            </a:r>
            <a:endParaRPr lang="en-US" altLang="el-GR" sz="3600" dirty="0" smtClean="0"/>
          </a:p>
        </p:txBody>
      </p:sp>
      <p:sp>
        <p:nvSpPr>
          <p:cNvPr id="19459" name="2 - Θέση περιεχομένου"/>
          <p:cNvSpPr>
            <a:spLocks noGrp="1"/>
          </p:cNvSpPr>
          <p:nvPr>
            <p:ph idx="1"/>
          </p:nvPr>
        </p:nvSpPr>
        <p:spPr/>
        <p:txBody>
          <a:bodyPr/>
          <a:lstStyle/>
          <a:p>
            <a:pPr eaLnBrk="1" hangingPunct="1"/>
            <a:r>
              <a:rPr lang="el-GR" altLang="el-GR" sz="2400" dirty="0" smtClean="0">
                <a:latin typeface="Calibri" pitchFamily="34" charset="0"/>
              </a:rPr>
              <a:t>Με διάφορες υποκαταστάσεις στο 6-αμινοπενικιλαμινικό οξύ, επιτυγχάνονται :</a:t>
            </a:r>
          </a:p>
          <a:p>
            <a:pPr marL="457200" indent="-457200" eaLnBrk="1" hangingPunct="1">
              <a:buFont typeface="+mj-lt"/>
              <a:buAutoNum type="arabicParenR"/>
            </a:pPr>
            <a:r>
              <a:rPr lang="el-GR" altLang="el-GR" sz="2400" b="1" dirty="0" smtClean="0">
                <a:solidFill>
                  <a:srgbClr val="002060"/>
                </a:solidFill>
                <a:latin typeface="Calibri" pitchFamily="34" charset="0"/>
              </a:rPr>
              <a:t>Αντίσταση στα οξέα </a:t>
            </a:r>
            <a:r>
              <a:rPr lang="el-GR" altLang="el-GR" sz="2400" dirty="0" smtClean="0">
                <a:latin typeface="Calibri" pitchFamily="34" charset="0"/>
              </a:rPr>
              <a:t>ώστε να μην αδρανοποιούνται και να μπορούν να δοθούν από του στόματος, πχ πενικιλίνη </a:t>
            </a:r>
            <a:r>
              <a:rPr lang="en-US" altLang="el-GR" sz="2400" dirty="0" smtClean="0">
                <a:latin typeface="Calibri" pitchFamily="34" charset="0"/>
              </a:rPr>
              <a:t>V</a:t>
            </a:r>
            <a:r>
              <a:rPr lang="el-GR" altLang="el-GR" sz="2400" dirty="0" smtClean="0">
                <a:latin typeface="Calibri" pitchFamily="34" charset="0"/>
              </a:rPr>
              <a:t>.</a:t>
            </a:r>
          </a:p>
          <a:p>
            <a:pPr marL="457200" indent="-457200" eaLnBrk="1" hangingPunct="1">
              <a:buFont typeface="+mj-lt"/>
              <a:buAutoNum type="arabicParenR"/>
            </a:pPr>
            <a:r>
              <a:rPr lang="el-GR" altLang="el-GR" sz="2400" b="1" dirty="0" smtClean="0">
                <a:solidFill>
                  <a:srgbClr val="002060"/>
                </a:solidFill>
                <a:latin typeface="Calibri" pitchFamily="34" charset="0"/>
              </a:rPr>
              <a:t>Αντοχή στην πενικιλινάση </a:t>
            </a:r>
            <a:r>
              <a:rPr lang="el-GR" altLang="el-GR" sz="2400" dirty="0" smtClean="0">
                <a:latin typeface="Calibri" pitchFamily="34" charset="0"/>
              </a:rPr>
              <a:t>των βακτηριδίων πχ </a:t>
            </a:r>
            <a:r>
              <a:rPr lang="el-GR" altLang="el-GR" sz="2400" b="1" dirty="0" smtClean="0">
                <a:solidFill>
                  <a:srgbClr val="002060"/>
                </a:solidFill>
                <a:latin typeface="Calibri" pitchFamily="34" charset="0"/>
              </a:rPr>
              <a:t>ισοξαζοπενικιλίνες</a:t>
            </a:r>
            <a:r>
              <a:rPr lang="el-GR" altLang="el-GR" sz="2400" dirty="0" smtClean="0">
                <a:latin typeface="Calibri" pitchFamily="34" charset="0"/>
              </a:rPr>
              <a:t> (οξασιλίνη, δικλοξακιλίνη, φλουκλοξακιλίνη).</a:t>
            </a:r>
          </a:p>
          <a:p>
            <a:pPr marL="457200" indent="-457200" eaLnBrk="1" hangingPunct="1">
              <a:buFont typeface="+mj-lt"/>
              <a:buAutoNum type="arabicParenR"/>
            </a:pPr>
            <a:r>
              <a:rPr lang="el-GR" altLang="el-GR" sz="2400" b="1" dirty="0" smtClean="0">
                <a:solidFill>
                  <a:srgbClr val="002060"/>
                </a:solidFill>
                <a:latin typeface="Calibri" pitchFamily="34" charset="0"/>
              </a:rPr>
              <a:t>Ευρύ φάσμα </a:t>
            </a:r>
            <a:r>
              <a:rPr lang="el-GR" altLang="el-GR" sz="2400" dirty="0" smtClean="0">
                <a:latin typeface="Calibri" pitchFamily="34" charset="0"/>
              </a:rPr>
              <a:t>όπως συμβαίνει με την αμινοπενικιλίνη αμοξισιλίνη που είναι δραστική σε πολλά μικροβιακά στελέχη.</a:t>
            </a:r>
            <a:endParaRPr lang="en-US" altLang="el-GR" sz="28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464313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l-GR" altLang="el-GR" dirty="0">
                <a:solidFill>
                  <a:srgbClr val="002060"/>
                </a:solidFill>
                <a:latin typeface="Calibri" pitchFamily="34" charset="0"/>
              </a:rPr>
              <a:t>ΙΑ. Πενικιλίνες </a:t>
            </a:r>
            <a:r>
              <a:rPr lang="el-GR" altLang="el-GR" sz="3200" b="0" dirty="0" smtClean="0">
                <a:solidFill>
                  <a:srgbClr val="002060"/>
                </a:solidFill>
                <a:latin typeface="Calibri" pitchFamily="34" charset="0"/>
              </a:rPr>
              <a:t>(8 </a:t>
            </a:r>
            <a:r>
              <a:rPr lang="el-GR" altLang="el-GR" sz="3200" b="0" dirty="0">
                <a:solidFill>
                  <a:srgbClr val="002060"/>
                </a:solidFill>
                <a:latin typeface="Calibri" pitchFamily="34" charset="0"/>
              </a:rPr>
              <a:t>από 8)</a:t>
            </a:r>
            <a:endParaRPr lang="en-US" altLang="el-GR" sz="3600" dirty="0" smtClean="0"/>
          </a:p>
        </p:txBody>
      </p:sp>
      <p:sp>
        <p:nvSpPr>
          <p:cNvPr id="20483" name="2 - Θέση περιεχομένου"/>
          <p:cNvSpPr>
            <a:spLocks noGrp="1"/>
          </p:cNvSpPr>
          <p:nvPr>
            <p:ph idx="1"/>
          </p:nvPr>
        </p:nvSpPr>
        <p:spPr>
          <a:xfrm>
            <a:off x="457200" y="1340768"/>
            <a:ext cx="8363272" cy="4896544"/>
          </a:xfrm>
        </p:spPr>
        <p:txBody>
          <a:bodyPr/>
          <a:lstStyle/>
          <a:p>
            <a:pPr eaLnBrk="1" hangingPunct="1"/>
            <a:r>
              <a:rPr lang="el-GR" altLang="el-GR" sz="2400" dirty="0" smtClean="0">
                <a:latin typeface="Calibri" pitchFamily="34" charset="0"/>
              </a:rPr>
              <a:t>Το συγγενές αντιβιοτικό </a:t>
            </a:r>
            <a:r>
              <a:rPr lang="el-GR" altLang="el-GR" sz="2400" b="1" dirty="0" smtClean="0">
                <a:solidFill>
                  <a:srgbClr val="002060"/>
                </a:solidFill>
                <a:latin typeface="Calibri" pitchFamily="34" charset="0"/>
              </a:rPr>
              <a:t>αμπικιλίνη</a:t>
            </a:r>
            <a:r>
              <a:rPr lang="el-GR" altLang="el-GR" sz="2400" dirty="0" smtClean="0">
                <a:latin typeface="Calibri" pitchFamily="34" charset="0"/>
              </a:rPr>
              <a:t> παρ’ ότι έχει επίσης μεγάλο φάσμα, εν τούτοις απορροφάται σε μικρό βαθμό (&lt;50%), προκαλεί δε μεγάλη διαταραχή στην μικροβιακή χλωρίδα του εντέρου και πρέπει να δίδεται παρεντερικά.  </a:t>
            </a:r>
            <a:endParaRPr lang="el-GR" altLang="el-GR" sz="2400" u="sng" dirty="0" smtClean="0">
              <a:latin typeface="Calibri" pitchFamily="34" charset="0"/>
            </a:endParaRPr>
          </a:p>
          <a:p>
            <a:pPr eaLnBrk="1" hangingPunct="1"/>
            <a:r>
              <a:rPr lang="el-GR" altLang="el-GR" sz="2400" b="1" dirty="0" smtClean="0">
                <a:solidFill>
                  <a:srgbClr val="002060"/>
                </a:solidFill>
                <a:latin typeface="Calibri" pitchFamily="34" charset="0"/>
              </a:rPr>
              <a:t>Ευρύτερου φάσματος </a:t>
            </a:r>
            <a:r>
              <a:rPr lang="el-GR" altLang="el-GR" sz="2400" dirty="0" smtClean="0">
                <a:latin typeface="Calibri" pitchFamily="34" charset="0"/>
              </a:rPr>
              <a:t>πενικιλίνες είναι οι </a:t>
            </a:r>
            <a:r>
              <a:rPr lang="el-GR" altLang="el-GR" sz="2400" b="1" dirty="0" smtClean="0">
                <a:solidFill>
                  <a:srgbClr val="002060"/>
                </a:solidFill>
                <a:latin typeface="Calibri" pitchFamily="34" charset="0"/>
              </a:rPr>
              <a:t>καρβοξυπενικιλίνες</a:t>
            </a:r>
            <a:r>
              <a:rPr lang="el-GR" altLang="el-GR" sz="2400" u="sng" dirty="0" smtClean="0">
                <a:latin typeface="Calibri" pitchFamily="34" charset="0"/>
              </a:rPr>
              <a:t> </a:t>
            </a:r>
            <a:r>
              <a:rPr lang="el-GR" altLang="el-GR" sz="2400" dirty="0" smtClean="0">
                <a:latin typeface="Calibri" pitchFamily="34" charset="0"/>
              </a:rPr>
              <a:t>(καρβενικιλίνη, τικαρκιλίνη) και </a:t>
            </a:r>
            <a:r>
              <a:rPr lang="el-GR" altLang="el-GR" sz="2400" b="1" dirty="0" smtClean="0">
                <a:solidFill>
                  <a:srgbClr val="002060"/>
                </a:solidFill>
                <a:latin typeface="Calibri" pitchFamily="34" charset="0"/>
              </a:rPr>
              <a:t>οι ακυλαμινοπενικιλίνες </a:t>
            </a:r>
            <a:r>
              <a:rPr lang="el-GR" altLang="el-GR" sz="2400" dirty="0" smtClean="0">
                <a:latin typeface="Calibri" pitchFamily="34" charset="0"/>
              </a:rPr>
              <a:t>(μεζκλοσιλίνη, αζκλοσιλίνη, πιπερασιλίνη), όμως δεν είναι ούτε σταθερές στα οξέα ούτε ανθεκτικές στην πενικιλινάση.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436231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normAutofit/>
          </a:bodyPr>
          <a:lstStyle/>
          <a:p>
            <a:r>
              <a:rPr lang="el-GR" altLang="el-GR" b="1" dirty="0" smtClean="0">
                <a:solidFill>
                  <a:srgbClr val="002060"/>
                </a:solidFill>
                <a:latin typeface="+mn-lt"/>
              </a:rPr>
              <a:t>Αντιβιοτικά</a:t>
            </a:r>
            <a:endParaRPr lang="en-US" altLang="el-GR" b="1" dirty="0" smtClean="0">
              <a:solidFill>
                <a:srgbClr val="002060"/>
              </a:solidFill>
              <a:latin typeface="+mn-lt"/>
            </a:endParaRPr>
          </a:p>
        </p:txBody>
      </p:sp>
      <p:sp>
        <p:nvSpPr>
          <p:cNvPr id="3075" name="2 - Θέση περιεχομένου"/>
          <p:cNvSpPr>
            <a:spLocks noGrp="1"/>
          </p:cNvSpPr>
          <p:nvPr>
            <p:ph idx="1"/>
          </p:nvPr>
        </p:nvSpPr>
        <p:spPr/>
        <p:txBody>
          <a:bodyPr/>
          <a:lstStyle/>
          <a:p>
            <a:pPr eaLnBrk="1" hangingPunct="1"/>
            <a:r>
              <a:rPr lang="el-GR" altLang="el-GR" dirty="0" smtClean="0">
                <a:latin typeface="Calibri" pitchFamily="34" charset="0"/>
              </a:rPr>
              <a:t>Τα αντιβιοτικά (αντιμικροβιακά)</a:t>
            </a:r>
            <a:r>
              <a:rPr lang="en-US" altLang="el-GR" dirty="0" smtClean="0">
                <a:latin typeface="Calibri" pitchFamily="34" charset="0"/>
              </a:rPr>
              <a:t> </a:t>
            </a:r>
            <a:r>
              <a:rPr lang="el-GR" altLang="el-GR" dirty="0" smtClean="0">
                <a:latin typeface="Calibri" pitchFamily="34" charset="0"/>
              </a:rPr>
              <a:t>φάρμακα είναι φάρμακα ενάντια των λοιμώξεων.</a:t>
            </a:r>
            <a:endParaRPr lang="el-GR" altLang="el-GR" u="sng" dirty="0" smtClean="0">
              <a:latin typeface="Calibri" pitchFamily="34" charset="0"/>
            </a:endParaRPr>
          </a:p>
          <a:p>
            <a:pPr eaLnBrk="1" hangingPunct="1"/>
            <a:r>
              <a:rPr lang="el-GR" altLang="el-GR" dirty="0" smtClean="0">
                <a:latin typeface="Calibri" pitchFamily="34" charset="0"/>
              </a:rPr>
              <a:t>Παράγονται από μικροοργανισμούς (μύκητες/</a:t>
            </a:r>
            <a:r>
              <a:rPr lang="el-GR" altLang="el-GR" dirty="0" smtClean="0">
                <a:latin typeface="Calibri" pitchFamily="34" charset="0"/>
              </a:rPr>
              <a:t>βακτηρίδι</a:t>
            </a:r>
            <a:r>
              <a:rPr lang="el-GR" altLang="el-GR" dirty="0" smtClean="0">
                <a:latin typeface="Calibri" pitchFamily="34" charset="0"/>
              </a:rPr>
              <a:t>α) και κατευθύνονται εναντίον της ζωής σε κάθε φυλλογενετικό επίπεδο (προκαρυωτικά και ευκαρυωτικά κύτταρα).</a:t>
            </a:r>
            <a:endParaRPr lang="el-GR" altLang="el-GR"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5417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ΙΒ. Κεφαλοσπορίνες </a:t>
            </a:r>
            <a:r>
              <a:rPr lang="el-GR" altLang="el-GR" sz="3200" b="0" dirty="0" smtClean="0">
                <a:solidFill>
                  <a:srgbClr val="002060"/>
                </a:solidFill>
                <a:latin typeface="Calibri" pitchFamily="34" charset="0"/>
              </a:rPr>
              <a:t>(1 από 4)</a:t>
            </a:r>
            <a:endParaRPr lang="en-US" altLang="el-GR" sz="3200" b="0" dirty="0" smtClean="0">
              <a:solidFill>
                <a:srgbClr val="002060"/>
              </a:solidFill>
              <a:latin typeface="Calibri" pitchFamily="34" charset="0"/>
            </a:endParaRPr>
          </a:p>
        </p:txBody>
      </p:sp>
      <p:sp>
        <p:nvSpPr>
          <p:cNvPr id="21507"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Και αυτά τα αντιβιοτικά είναι τύπου </a:t>
            </a:r>
            <a:r>
              <a:rPr lang="el-GR" altLang="el-GR" b="1" dirty="0" smtClean="0">
                <a:solidFill>
                  <a:srgbClr val="002060"/>
                </a:solidFill>
                <a:latin typeface="Calibri" pitchFamily="34" charset="0"/>
              </a:rPr>
              <a:t>β-λακτάμης</a:t>
            </a:r>
            <a:r>
              <a:rPr lang="el-GR" altLang="el-GR" dirty="0" smtClean="0">
                <a:latin typeface="Calibri" pitchFamily="34" charset="0"/>
              </a:rPr>
              <a:t> και </a:t>
            </a:r>
            <a:r>
              <a:rPr lang="el-GR" altLang="el-GR" dirty="0" smtClean="0">
                <a:latin typeface="Calibri" pitchFamily="34" charset="0"/>
              </a:rPr>
              <a:t>προϊόντα </a:t>
            </a:r>
            <a:r>
              <a:rPr lang="el-GR" altLang="el-GR" dirty="0" smtClean="0">
                <a:latin typeface="Calibri" pitchFamily="34" charset="0"/>
              </a:rPr>
              <a:t>μυκήτων.</a:t>
            </a:r>
          </a:p>
          <a:p>
            <a:pPr eaLnBrk="1" hangingPunct="1"/>
            <a:r>
              <a:rPr lang="el-GR" altLang="el-GR" dirty="0" smtClean="0">
                <a:latin typeface="Calibri" pitchFamily="34" charset="0"/>
              </a:rPr>
              <a:t>Έχουν βακτηριοκτόνο δράση, διότι παρεμποδίζουν την </a:t>
            </a:r>
            <a:r>
              <a:rPr lang="el-GR" altLang="el-GR" b="1" dirty="0" smtClean="0">
                <a:solidFill>
                  <a:srgbClr val="002060"/>
                </a:solidFill>
                <a:latin typeface="Calibri" pitchFamily="34" charset="0"/>
              </a:rPr>
              <a:t>τρανσπεπτιδάση</a:t>
            </a:r>
            <a:r>
              <a:rPr lang="el-GR" altLang="el-GR" dirty="0" smtClean="0">
                <a:latin typeface="Calibri" pitchFamily="34" charset="0"/>
              </a:rPr>
              <a:t>.  </a:t>
            </a:r>
          </a:p>
          <a:p>
            <a:pPr eaLnBrk="1" hangingPunct="1"/>
            <a:r>
              <a:rPr lang="el-GR" altLang="el-GR" dirty="0" smtClean="0">
                <a:latin typeface="Calibri" pitchFamily="34" charset="0"/>
              </a:rPr>
              <a:t>Η κοινή βασική τους δομή είναι το </a:t>
            </a:r>
            <a:r>
              <a:rPr lang="el-GR" altLang="el-GR" b="1" dirty="0" smtClean="0">
                <a:solidFill>
                  <a:srgbClr val="002060"/>
                </a:solidFill>
                <a:latin typeface="Calibri" pitchFamily="34" charset="0"/>
              </a:rPr>
              <a:t>7-αμινοκεφαλοσπορανικό οξύ</a:t>
            </a:r>
            <a:r>
              <a:rPr lang="el-GR" altLang="el-GR" dirty="0" smtClean="0">
                <a:latin typeface="Calibri" pitchFamily="34" charset="0"/>
              </a:rPr>
              <a:t> (όπως φαίνεται στην κεφαλεξίνη).  </a:t>
            </a:r>
          </a:p>
          <a:p>
            <a:pPr eaLnBrk="1" hangingPunct="1"/>
            <a:r>
              <a:rPr lang="el-GR" altLang="el-GR" dirty="0" smtClean="0">
                <a:latin typeface="Calibri" pitchFamily="34" charset="0"/>
              </a:rPr>
              <a:t>Είναι όλες σταθερές στα οξέα, πολλές όμως απορροφώνται πτωχά. </a:t>
            </a:r>
            <a:r>
              <a:rPr lang="el-GR" altLang="el-GR" b="1" dirty="0" smtClean="0">
                <a:latin typeface="Calibri" pitchFamily="34" charset="0"/>
              </a:rPr>
              <a:t>Έτσι δίδονται παρεντερικά. Έχουν επομένως κύρια νοσοκομειακή χρήση.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89485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normAutofit/>
          </a:bodyPr>
          <a:lstStyle/>
          <a:p>
            <a:r>
              <a:rPr lang="el-GR" altLang="el-GR" dirty="0">
                <a:solidFill>
                  <a:srgbClr val="002060"/>
                </a:solidFill>
                <a:latin typeface="Calibri" pitchFamily="34" charset="0"/>
              </a:rPr>
              <a:t>ΙΒ</a:t>
            </a:r>
            <a:r>
              <a:rPr lang="el-GR" altLang="el-GR" dirty="0" smtClean="0">
                <a:solidFill>
                  <a:srgbClr val="002060"/>
                </a:solidFill>
                <a:latin typeface="Calibri" pitchFamily="34" charset="0"/>
              </a:rPr>
              <a:t>. </a:t>
            </a:r>
            <a:r>
              <a:rPr lang="el-GR" altLang="el-GR" dirty="0">
                <a:solidFill>
                  <a:srgbClr val="002060"/>
                </a:solidFill>
                <a:latin typeface="Calibri" pitchFamily="34" charset="0"/>
              </a:rPr>
              <a:t>Κεφαλοσπορίνες </a:t>
            </a:r>
            <a:r>
              <a:rPr lang="el-GR" altLang="el-GR" sz="3200" b="0" dirty="0" smtClean="0">
                <a:solidFill>
                  <a:srgbClr val="002060"/>
                </a:solidFill>
                <a:latin typeface="Calibri" pitchFamily="34" charset="0"/>
              </a:rPr>
              <a:t>(2 </a:t>
            </a:r>
            <a:r>
              <a:rPr lang="el-GR" altLang="el-GR" sz="3200" b="0" dirty="0">
                <a:solidFill>
                  <a:srgbClr val="002060"/>
                </a:solidFill>
                <a:latin typeface="Calibri" pitchFamily="34" charset="0"/>
              </a:rPr>
              <a:t>από 4)</a:t>
            </a:r>
            <a:endParaRPr lang="en-US" altLang="el-GR" sz="3600" dirty="0" smtClean="0"/>
          </a:p>
        </p:txBody>
      </p:sp>
      <p:sp>
        <p:nvSpPr>
          <p:cNvPr id="22531" name="2 - Θέση περιεχομένου"/>
          <p:cNvSpPr>
            <a:spLocks noGrp="1"/>
          </p:cNvSpPr>
          <p:nvPr>
            <p:ph idx="1"/>
          </p:nvPr>
        </p:nvSpPr>
        <p:spPr/>
        <p:txBody>
          <a:bodyPr/>
          <a:lstStyle/>
          <a:p>
            <a:pPr eaLnBrk="1" hangingPunct="1">
              <a:spcAft>
                <a:spcPts val="2400"/>
              </a:spcAft>
            </a:pPr>
            <a:r>
              <a:rPr lang="el-GR" altLang="el-GR" dirty="0" smtClean="0">
                <a:latin typeface="Calibri" pitchFamily="34" charset="0"/>
              </a:rPr>
              <a:t>Ειδικά η κεφαλεξίνη δίδεται από του στόματος.</a:t>
            </a:r>
          </a:p>
          <a:p>
            <a:pPr eaLnBrk="1" hangingPunct="1">
              <a:buFont typeface="Courier New" panose="02070309020205020404" pitchFamily="49" charset="0"/>
              <a:buChar char="o"/>
            </a:pPr>
            <a:r>
              <a:rPr lang="el-GR" altLang="el-GR" dirty="0" smtClean="0">
                <a:latin typeface="Calibri" pitchFamily="34" charset="0"/>
              </a:rPr>
              <a:t>Είναι ανθεκτικές στην πενικιλινάση.</a:t>
            </a:r>
          </a:p>
          <a:p>
            <a:pPr eaLnBrk="1" hangingPunct="1">
              <a:buFont typeface="Courier New" panose="02070309020205020404" pitchFamily="49" charset="0"/>
              <a:buChar char="o"/>
            </a:pPr>
            <a:r>
              <a:rPr lang="el-GR" altLang="el-GR" dirty="0" smtClean="0">
                <a:latin typeface="Calibri" pitchFamily="34" charset="0"/>
              </a:rPr>
              <a:t>Είναι ευρέως φάσματος.</a:t>
            </a:r>
          </a:p>
          <a:p>
            <a:pPr eaLnBrk="1" hangingPunct="1">
              <a:buFont typeface="Courier New" panose="02070309020205020404" pitchFamily="49" charset="0"/>
              <a:buChar char="o"/>
            </a:pPr>
            <a:r>
              <a:rPr lang="el-GR" altLang="el-GR" dirty="0" smtClean="0">
                <a:latin typeface="Calibri" pitchFamily="34" charset="0"/>
              </a:rPr>
              <a:t>Είναι δε καλώς ανεκτές.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804990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normAutofit/>
          </a:bodyPr>
          <a:lstStyle/>
          <a:p>
            <a:r>
              <a:rPr lang="el-GR" altLang="el-GR" dirty="0">
                <a:solidFill>
                  <a:srgbClr val="002060"/>
                </a:solidFill>
                <a:latin typeface="Calibri" pitchFamily="34" charset="0"/>
              </a:rPr>
              <a:t>ΙΒ. </a:t>
            </a:r>
            <a:r>
              <a:rPr lang="el-GR" altLang="el-GR" dirty="0" smtClean="0">
                <a:solidFill>
                  <a:srgbClr val="002060"/>
                </a:solidFill>
                <a:latin typeface="Calibri" pitchFamily="34" charset="0"/>
              </a:rPr>
              <a:t>Κεφαλοσπορίνες </a:t>
            </a:r>
            <a:r>
              <a:rPr lang="el-GR" altLang="el-GR" sz="3200" b="0" dirty="0" smtClean="0">
                <a:solidFill>
                  <a:srgbClr val="002060"/>
                </a:solidFill>
                <a:latin typeface="Calibri" pitchFamily="34" charset="0"/>
              </a:rPr>
              <a:t>(3 </a:t>
            </a:r>
            <a:r>
              <a:rPr lang="el-GR" altLang="el-GR" sz="3200" b="0" dirty="0">
                <a:solidFill>
                  <a:srgbClr val="002060"/>
                </a:solidFill>
                <a:latin typeface="Calibri" pitchFamily="34" charset="0"/>
              </a:rPr>
              <a:t>από 4)</a:t>
            </a:r>
            <a:endParaRPr lang="en-US" altLang="el-GR" sz="3600" dirty="0" smtClean="0">
              <a:latin typeface="Calibri" pitchFamily="34" charset="0"/>
            </a:endParaRPr>
          </a:p>
        </p:txBody>
      </p:sp>
      <p:sp>
        <p:nvSpPr>
          <p:cNvPr id="23555" name="2 - Θέση περιεχομένου"/>
          <p:cNvSpPr>
            <a:spLocks noGrp="1"/>
          </p:cNvSpPr>
          <p:nvPr>
            <p:ph idx="1"/>
          </p:nvPr>
        </p:nvSpPr>
        <p:spPr/>
        <p:txBody>
          <a:bodyPr/>
          <a:lstStyle/>
          <a:p>
            <a:pPr eaLnBrk="1" hangingPunct="1"/>
            <a:r>
              <a:rPr lang="el-GR" altLang="el-GR" b="1" dirty="0" smtClean="0">
                <a:solidFill>
                  <a:srgbClr val="002060"/>
                </a:solidFill>
                <a:latin typeface="Calibri" pitchFamily="34" charset="0"/>
              </a:rPr>
              <a:t>Νεότερα σκευάσματα </a:t>
            </a:r>
            <a:r>
              <a:rPr lang="el-GR" altLang="el-GR" dirty="0" smtClean="0">
                <a:latin typeface="Calibri" pitchFamily="34" charset="0"/>
              </a:rPr>
              <a:t>(κεφοταξίμη, κεφμενοζίνη, κεφοπεραζόνη, κεφταξιδίμη, μοξαλακτάμη) είναι ευρέως φάσματος και πιάνουν πολλά παθογόνα ανθεκτικά σε πολλά αντιμικροβιακά φάρμακα.</a:t>
            </a:r>
          </a:p>
          <a:p>
            <a:pPr eaLnBrk="1" hangingPunct="1"/>
            <a:r>
              <a:rPr lang="el-GR" altLang="el-GR" dirty="0" smtClean="0">
                <a:latin typeface="Calibri" pitchFamily="34" charset="0"/>
              </a:rPr>
              <a:t>Όλες μπορεί να κάνουν </a:t>
            </a:r>
            <a:r>
              <a:rPr lang="el-GR" altLang="el-GR" b="1" dirty="0" smtClean="0">
                <a:solidFill>
                  <a:srgbClr val="002060"/>
                </a:solidFill>
                <a:latin typeface="Calibri" pitchFamily="34" charset="0"/>
              </a:rPr>
              <a:t>αλλεργικές αντιδράσεις.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356050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normAutofit/>
          </a:bodyPr>
          <a:lstStyle/>
          <a:p>
            <a:r>
              <a:rPr lang="el-GR" altLang="el-GR" dirty="0">
                <a:solidFill>
                  <a:srgbClr val="002060"/>
                </a:solidFill>
                <a:latin typeface="Calibri" pitchFamily="34" charset="0"/>
              </a:rPr>
              <a:t>ΙΒ. </a:t>
            </a:r>
            <a:r>
              <a:rPr lang="el-GR" altLang="el-GR" dirty="0" smtClean="0">
                <a:solidFill>
                  <a:srgbClr val="002060"/>
                </a:solidFill>
                <a:latin typeface="Calibri" pitchFamily="34" charset="0"/>
              </a:rPr>
              <a:t>Κεφαλοσπορίνες </a:t>
            </a:r>
            <a:r>
              <a:rPr lang="el-GR" altLang="el-GR" sz="3200" b="0" dirty="0" smtClean="0">
                <a:solidFill>
                  <a:srgbClr val="002060"/>
                </a:solidFill>
                <a:latin typeface="Calibri" pitchFamily="34" charset="0"/>
              </a:rPr>
              <a:t>(4 </a:t>
            </a:r>
            <a:r>
              <a:rPr lang="el-GR" altLang="el-GR" sz="3200" b="0" dirty="0">
                <a:solidFill>
                  <a:srgbClr val="002060"/>
                </a:solidFill>
                <a:latin typeface="Calibri" pitchFamily="34" charset="0"/>
              </a:rPr>
              <a:t>από 4)</a:t>
            </a:r>
            <a:endParaRPr lang="en-US" altLang="el-GR" sz="3600" b="1" dirty="0" smtClean="0"/>
          </a:p>
        </p:txBody>
      </p:sp>
      <p:sp>
        <p:nvSpPr>
          <p:cNvPr id="24579" name="2 - Θέση περιεχομένου"/>
          <p:cNvSpPr>
            <a:spLocks noGrp="1"/>
          </p:cNvSpPr>
          <p:nvPr>
            <p:ph idx="1"/>
          </p:nvPr>
        </p:nvSpPr>
        <p:spPr/>
        <p:txBody>
          <a:bodyPr/>
          <a:lstStyle/>
          <a:p>
            <a:r>
              <a:rPr lang="el-GR" altLang="el-GR" b="1" dirty="0" smtClean="0">
                <a:solidFill>
                  <a:srgbClr val="002060"/>
                </a:solidFill>
                <a:latin typeface="Calibri" pitchFamily="34" charset="0"/>
              </a:rPr>
              <a:t>Διαταυρούμενη ευαισθησία με τις πενικιλίνες.  </a:t>
            </a:r>
          </a:p>
          <a:p>
            <a:r>
              <a:rPr lang="el-GR" altLang="el-GR" dirty="0" smtClean="0">
                <a:latin typeface="Calibri" pitchFamily="34" charset="0"/>
              </a:rPr>
              <a:t>Επίσης μπορεί να προκαλέσουν νεφρική βλάβη, δυσανεξία στο αλκοόλ, καθώς και ανταγωνισμό με την βιταμίνη Κ και κατά συνέπεια αιμορραγία.</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717975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ΙΓ. Βακιτρακίνη και βανκομυκίνη</a:t>
            </a:r>
            <a:endParaRPr lang="en-US" altLang="el-GR" dirty="0" smtClean="0">
              <a:solidFill>
                <a:srgbClr val="002060"/>
              </a:solidFill>
              <a:latin typeface="Calibri" pitchFamily="34" charset="0"/>
            </a:endParaRPr>
          </a:p>
        </p:txBody>
      </p:sp>
      <p:sp>
        <p:nvSpPr>
          <p:cNvPr id="25603"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Επηρεάζουν την μεταφορά πεπτιδογλυκανών μέσω κυτταρικής μεμβράνης και είναι δραστικές στα </a:t>
            </a:r>
            <a:r>
              <a:rPr lang="en-US" altLang="el-GR" dirty="0" smtClean="0">
                <a:latin typeface="Calibri" pitchFamily="34" charset="0"/>
              </a:rPr>
              <a:t>gram </a:t>
            </a:r>
            <a:r>
              <a:rPr lang="el-GR" altLang="el-GR" dirty="0" smtClean="0">
                <a:latin typeface="Calibri" pitchFamily="34" charset="0"/>
              </a:rPr>
              <a:t>θετικά βακτηρίδια.</a:t>
            </a:r>
          </a:p>
          <a:p>
            <a:pPr eaLnBrk="1" hangingPunct="1"/>
            <a:r>
              <a:rPr lang="el-GR" altLang="el-GR" dirty="0" smtClean="0">
                <a:latin typeface="Calibri" pitchFamily="34" charset="0"/>
              </a:rPr>
              <a:t>Η βακιτρακίνη είναι νεφροτοξική.  </a:t>
            </a:r>
          </a:p>
          <a:p>
            <a:pPr eaLnBrk="1" hangingPunct="1"/>
            <a:r>
              <a:rPr lang="el-GR" altLang="el-GR" dirty="0" smtClean="0">
                <a:latin typeface="Calibri" pitchFamily="34" charset="0"/>
              </a:rPr>
              <a:t>Η βανκομυκίνη χρησιμοποιείται σε εντερικές φλεγμονές μετά από βακτηριδιακή θεραπεία.</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961527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0" y="116632"/>
            <a:ext cx="9144000" cy="1008112"/>
          </a:xfrm>
        </p:spPr>
        <p:txBody>
          <a:bodyPr>
            <a:noAutofit/>
          </a:bodyPr>
          <a:lstStyle/>
          <a:p>
            <a:r>
              <a:rPr lang="el-GR" altLang="el-GR" sz="3400" b="1" dirty="0" smtClean="0">
                <a:solidFill>
                  <a:srgbClr val="002060"/>
                </a:solidFill>
                <a:latin typeface="Calibri" pitchFamily="34" charset="0"/>
              </a:rPr>
              <a:t>ΙΙ. Αντιβιοτικά που παρεμποδίζουν την σύνθεση του τετραυδροφυλλικού οξέος (</a:t>
            </a:r>
            <a:r>
              <a:rPr lang="en-US" altLang="el-GR" sz="3400" b="1" dirty="0" smtClean="0">
                <a:solidFill>
                  <a:srgbClr val="002060"/>
                </a:solidFill>
                <a:latin typeface="Calibri" pitchFamily="34" charset="0"/>
              </a:rPr>
              <a:t>THF) </a:t>
            </a:r>
            <a:r>
              <a:rPr lang="en-US" altLang="el-GR" sz="2800" b="0" dirty="0" smtClean="0">
                <a:solidFill>
                  <a:srgbClr val="002060"/>
                </a:solidFill>
                <a:latin typeface="Calibri" pitchFamily="34" charset="0"/>
              </a:rPr>
              <a:t>(</a:t>
            </a:r>
            <a:r>
              <a:rPr lang="el-GR" altLang="el-GR" sz="2800" b="0" dirty="0" smtClean="0">
                <a:solidFill>
                  <a:srgbClr val="002060"/>
                </a:solidFill>
                <a:latin typeface="Calibri" pitchFamily="34" charset="0"/>
              </a:rPr>
              <a:t>1 από 2)</a:t>
            </a:r>
            <a:endParaRPr lang="en-US" altLang="el-GR" sz="2800" b="0" dirty="0" smtClean="0">
              <a:solidFill>
                <a:srgbClr val="002060"/>
              </a:solidFill>
              <a:latin typeface="Calibri" pitchFamily="34" charset="0"/>
            </a:endParaRPr>
          </a:p>
        </p:txBody>
      </p:sp>
      <p:sp>
        <p:nvSpPr>
          <p:cNvPr id="26627" name="2 - Θέση περιεχομένου"/>
          <p:cNvSpPr>
            <a:spLocks noGrp="1"/>
          </p:cNvSpPr>
          <p:nvPr>
            <p:ph idx="1"/>
          </p:nvPr>
        </p:nvSpPr>
        <p:spPr>
          <a:xfrm>
            <a:off x="457200" y="1484784"/>
            <a:ext cx="8229600" cy="4752528"/>
          </a:xfrm>
        </p:spPr>
        <p:txBody>
          <a:bodyPr/>
          <a:lstStyle/>
          <a:p>
            <a:pPr eaLnBrk="1" hangingPunct="1"/>
            <a:r>
              <a:rPr lang="el-GR" altLang="el-GR" dirty="0" smtClean="0">
                <a:latin typeface="Calibri" pitchFamily="34" charset="0"/>
              </a:rPr>
              <a:t>Το </a:t>
            </a:r>
            <a:r>
              <a:rPr lang="en-US" altLang="el-GR" dirty="0" smtClean="0">
                <a:latin typeface="Calibri" pitchFamily="34" charset="0"/>
              </a:rPr>
              <a:t>THF </a:t>
            </a:r>
            <a:r>
              <a:rPr lang="el-GR" altLang="el-GR" dirty="0" smtClean="0">
                <a:latin typeface="Calibri" pitchFamily="34" charset="0"/>
              </a:rPr>
              <a:t>είναι συνένζυμο στην σύνθεση των βάσεων πουρίνης και πυριμιδίνης που αποτελούν συστατικά του </a:t>
            </a:r>
            <a:r>
              <a:rPr lang="en-US" altLang="el-GR" dirty="0" smtClean="0">
                <a:latin typeface="Calibri" pitchFamily="34" charset="0"/>
              </a:rPr>
              <a:t>DNA </a:t>
            </a:r>
            <a:r>
              <a:rPr lang="el-GR" altLang="el-GR" dirty="0" smtClean="0">
                <a:latin typeface="Calibri" pitchFamily="34" charset="0"/>
              </a:rPr>
              <a:t>και του </a:t>
            </a:r>
            <a:r>
              <a:rPr lang="en-US" altLang="el-GR" dirty="0" smtClean="0">
                <a:latin typeface="Calibri" pitchFamily="34" charset="0"/>
              </a:rPr>
              <a:t>RNA</a:t>
            </a:r>
            <a:r>
              <a:rPr lang="el-GR" altLang="el-GR" dirty="0" smtClean="0">
                <a:latin typeface="Calibri" pitchFamily="34" charset="0"/>
              </a:rPr>
              <a:t>, και χρειάζεται για την ανάπτυξη και των πολλαπλασιασμό των κυττάρων.</a:t>
            </a:r>
          </a:p>
          <a:p>
            <a:pPr eaLnBrk="1" hangingPunct="1"/>
            <a:r>
              <a:rPr lang="el-GR" altLang="el-GR" dirty="0" smtClean="0">
                <a:latin typeface="Calibri" pitchFamily="34" charset="0"/>
              </a:rPr>
              <a:t>Η έλλειψη του </a:t>
            </a:r>
            <a:r>
              <a:rPr lang="en-US" altLang="el-GR" dirty="0" smtClean="0">
                <a:latin typeface="Calibri" pitchFamily="34" charset="0"/>
              </a:rPr>
              <a:t>THF </a:t>
            </a:r>
            <a:r>
              <a:rPr lang="el-GR" altLang="el-GR" dirty="0" smtClean="0">
                <a:latin typeface="Calibri" pitchFamily="34" charset="0"/>
              </a:rPr>
              <a:t>οδηγεί σε αναστολή κυτταρικού πολλαπλασιασμού.  </a:t>
            </a:r>
            <a:endParaRPr lang="en-US" altLang="el-GR" dirty="0" smtClean="0">
              <a:latin typeface="Calibri" pitchFamily="34" charset="0"/>
            </a:endParaRPr>
          </a:p>
          <a:p>
            <a:pPr eaLnBrk="1" hangingPunct="1"/>
            <a:r>
              <a:rPr lang="en-US" altLang="el-GR" dirty="0" smtClean="0">
                <a:latin typeface="Calibri" pitchFamily="34" charset="0"/>
              </a:rPr>
              <a:t>To THF </a:t>
            </a:r>
            <a:r>
              <a:rPr lang="el-GR" altLang="el-GR" dirty="0" smtClean="0">
                <a:latin typeface="Calibri" pitchFamily="34" charset="0"/>
              </a:rPr>
              <a:t>προέρχεται από το διυδροφυλλικό οξύ (</a:t>
            </a:r>
            <a:r>
              <a:rPr lang="en-US" altLang="el-GR" dirty="0" smtClean="0">
                <a:latin typeface="Calibri" pitchFamily="34" charset="0"/>
              </a:rPr>
              <a:t>DHF</a:t>
            </a:r>
            <a:r>
              <a:rPr lang="el-GR" altLang="el-GR" dirty="0" smtClean="0">
                <a:latin typeface="Calibri" pitchFamily="34" charset="0"/>
              </a:rPr>
              <a:t>) παρουσία αναγωγάσης και το </a:t>
            </a:r>
            <a:r>
              <a:rPr lang="en-US" altLang="el-GR" dirty="0" smtClean="0">
                <a:latin typeface="Calibri" pitchFamily="34" charset="0"/>
              </a:rPr>
              <a:t>DHF </a:t>
            </a:r>
            <a:r>
              <a:rPr lang="el-GR" altLang="el-GR" dirty="0" smtClean="0">
                <a:latin typeface="Calibri" pitchFamily="34" charset="0"/>
              </a:rPr>
              <a:t>από το φυλλικό που λαμβάνεται εξωγενώς</a:t>
            </a:r>
            <a:r>
              <a:rPr lang="el-GR" altLang="el-GR"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82506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1008112"/>
          </a:xfrm>
        </p:spPr>
        <p:txBody>
          <a:bodyPr>
            <a:noAutofit/>
          </a:bodyPr>
          <a:lstStyle/>
          <a:p>
            <a:r>
              <a:rPr lang="el-GR" altLang="el-GR" sz="3400" b="1" dirty="0" smtClean="0">
                <a:solidFill>
                  <a:srgbClr val="002060"/>
                </a:solidFill>
                <a:latin typeface="Calibri" pitchFamily="34" charset="0"/>
              </a:rPr>
              <a:t>ΙΙ. Αντιβιοτικά που παρεμποδίζουν την σύνθεση του τετραυδροφυλλικού οξέος (</a:t>
            </a:r>
            <a:r>
              <a:rPr lang="en-US" altLang="el-GR" sz="3400" b="1" dirty="0" smtClean="0">
                <a:solidFill>
                  <a:srgbClr val="002060"/>
                </a:solidFill>
                <a:latin typeface="Calibri" pitchFamily="34" charset="0"/>
              </a:rPr>
              <a:t>THF) </a:t>
            </a:r>
            <a:r>
              <a:rPr lang="en-US" altLang="el-GR" sz="2800" b="0" dirty="0" smtClean="0">
                <a:solidFill>
                  <a:srgbClr val="002060"/>
                </a:solidFill>
                <a:latin typeface="Calibri" pitchFamily="34" charset="0"/>
              </a:rPr>
              <a:t>(</a:t>
            </a:r>
            <a:r>
              <a:rPr lang="el-GR" altLang="el-GR" sz="2800" b="0" dirty="0" smtClean="0">
                <a:solidFill>
                  <a:srgbClr val="002060"/>
                </a:solidFill>
                <a:latin typeface="Calibri" pitchFamily="34" charset="0"/>
              </a:rPr>
              <a:t>2 από 2)</a:t>
            </a:r>
            <a:endParaRPr lang="en-US" altLang="el-GR" sz="2800" b="0" dirty="0" smtClean="0">
              <a:solidFill>
                <a:srgbClr val="002060"/>
              </a:solidFill>
              <a:latin typeface="Calibri" pitchFamily="34" charset="0"/>
            </a:endParaRPr>
          </a:p>
        </p:txBody>
      </p:sp>
      <p:sp>
        <p:nvSpPr>
          <p:cNvPr id="27651" name="2 - Θέση περιεχομένου"/>
          <p:cNvSpPr>
            <a:spLocks noGrp="1"/>
          </p:cNvSpPr>
          <p:nvPr>
            <p:ph idx="1"/>
          </p:nvPr>
        </p:nvSpPr>
        <p:spPr>
          <a:xfrm>
            <a:off x="457200" y="1556792"/>
            <a:ext cx="8229600" cy="4680520"/>
          </a:xfrm>
        </p:spPr>
        <p:txBody>
          <a:bodyPr/>
          <a:lstStyle/>
          <a:p>
            <a:pPr eaLnBrk="1" hangingPunct="1"/>
            <a:r>
              <a:rPr lang="el-GR" altLang="el-GR" dirty="0" smtClean="0">
                <a:latin typeface="Calibri" pitchFamily="34" charset="0"/>
              </a:rPr>
              <a:t>Το ανθρώπινο σώμα δεν συνθέτει φυλλικό αλλά το παίρνει εξωγενώς, πολλά όμως βακτηρίδια μπορούν να συνθέτουν φυλλικό οξύ και συγκεκριμένα </a:t>
            </a:r>
            <a:r>
              <a:rPr lang="en-US" altLang="el-GR" dirty="0" smtClean="0">
                <a:latin typeface="Calibri" pitchFamily="34" charset="0"/>
              </a:rPr>
              <a:t>DHF</a:t>
            </a:r>
            <a:r>
              <a:rPr lang="el-GR" altLang="el-GR" dirty="0" smtClean="0">
                <a:latin typeface="Calibri" pitchFamily="34" charset="0"/>
              </a:rPr>
              <a:t>.</a:t>
            </a:r>
          </a:p>
          <a:p>
            <a:pPr eaLnBrk="1" hangingPunct="1"/>
            <a:r>
              <a:rPr lang="el-GR" altLang="el-GR" dirty="0" smtClean="0">
                <a:latin typeface="Calibri" pitchFamily="34" charset="0"/>
              </a:rPr>
              <a:t>Ορισμένα αντιβιοτικά που παρεμβαίνουν στην σύνθεση του </a:t>
            </a:r>
            <a:r>
              <a:rPr lang="en-US" altLang="el-GR" dirty="0" smtClean="0">
                <a:latin typeface="Calibri" pitchFamily="34" charset="0"/>
              </a:rPr>
              <a:t>THF </a:t>
            </a:r>
            <a:r>
              <a:rPr lang="el-GR" altLang="el-GR" dirty="0" smtClean="0">
                <a:latin typeface="Calibri" pitchFamily="34" charset="0"/>
              </a:rPr>
              <a:t>από τα μικρόβια χρησιμοποιούνται στην φαρμακευτική.</a:t>
            </a:r>
          </a:p>
          <a:p>
            <a:pPr eaLnBrk="1" hangingPunct="1"/>
            <a:r>
              <a:rPr lang="el-GR" altLang="el-GR" b="1" dirty="0" smtClean="0">
                <a:solidFill>
                  <a:srgbClr val="002060"/>
                </a:solidFill>
                <a:latin typeface="Calibri" pitchFamily="34" charset="0"/>
              </a:rPr>
              <a:t>Είναι οι σουλφοναμίδες και η τριμεθοπρίμη, καθώς και η σουλφόνη δαψόνη.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595382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ΙΙΑ. Σουλφοναμίδες </a:t>
            </a:r>
            <a:r>
              <a:rPr lang="el-GR" altLang="el-GR" sz="3200" b="0" dirty="0" smtClean="0">
                <a:solidFill>
                  <a:srgbClr val="002060"/>
                </a:solidFill>
                <a:latin typeface="Calibri" pitchFamily="34" charset="0"/>
              </a:rPr>
              <a:t>(1 από 3)</a:t>
            </a:r>
            <a:endParaRPr lang="en-US" altLang="el-GR" sz="3200" b="0" dirty="0" smtClean="0">
              <a:solidFill>
                <a:srgbClr val="002060"/>
              </a:solidFill>
              <a:latin typeface="Calibri" pitchFamily="34" charset="0"/>
            </a:endParaRPr>
          </a:p>
        </p:txBody>
      </p:sp>
      <p:sp>
        <p:nvSpPr>
          <p:cNvPr id="28675" name="2 - Θέση περιεχομένου"/>
          <p:cNvSpPr>
            <a:spLocks noGrp="1"/>
          </p:cNvSpPr>
          <p:nvPr>
            <p:ph idx="1"/>
          </p:nvPr>
        </p:nvSpPr>
        <p:spPr/>
        <p:txBody>
          <a:bodyPr>
            <a:normAutofit/>
          </a:bodyPr>
          <a:lstStyle/>
          <a:p>
            <a:pPr eaLnBrk="1" hangingPunct="1"/>
            <a:r>
              <a:rPr lang="el-GR" altLang="el-GR" b="1" dirty="0" smtClean="0">
                <a:solidFill>
                  <a:srgbClr val="002060"/>
                </a:solidFill>
                <a:latin typeface="Calibri" pitchFamily="34" charset="0"/>
              </a:rPr>
              <a:t>Δομικά μοιάζουν με το </a:t>
            </a:r>
            <a:r>
              <a:rPr lang="en-US" altLang="el-GR" b="1" dirty="0" smtClean="0">
                <a:solidFill>
                  <a:srgbClr val="002060"/>
                </a:solidFill>
                <a:latin typeface="Calibri" pitchFamily="34" charset="0"/>
              </a:rPr>
              <a:t>p</a:t>
            </a:r>
            <a:r>
              <a:rPr lang="el-GR" altLang="el-GR" b="1" dirty="0" smtClean="0">
                <a:solidFill>
                  <a:srgbClr val="002060"/>
                </a:solidFill>
                <a:latin typeface="Calibri" pitchFamily="34" charset="0"/>
              </a:rPr>
              <a:t>-αμινοβενζοικό οξύ (</a:t>
            </a:r>
            <a:r>
              <a:rPr lang="en-US" altLang="el-GR" b="1" dirty="0" smtClean="0">
                <a:solidFill>
                  <a:srgbClr val="002060"/>
                </a:solidFill>
                <a:latin typeface="Calibri" pitchFamily="34" charset="0"/>
              </a:rPr>
              <a:t>PABA</a:t>
            </a:r>
            <a:r>
              <a:rPr lang="el-GR" altLang="el-GR" b="1" dirty="0" smtClean="0">
                <a:solidFill>
                  <a:srgbClr val="002060"/>
                </a:solidFill>
                <a:latin typeface="Calibri" pitchFamily="34" charset="0"/>
              </a:rPr>
              <a:t>),το οποίο είναι πρόδρομο στην βακτηριδιακή σύνθεση του </a:t>
            </a:r>
            <a:r>
              <a:rPr lang="en-US" altLang="el-GR" b="1" dirty="0" smtClean="0">
                <a:solidFill>
                  <a:srgbClr val="002060"/>
                </a:solidFill>
                <a:latin typeface="Calibri" pitchFamily="34" charset="0"/>
              </a:rPr>
              <a:t>DHF</a:t>
            </a:r>
            <a:r>
              <a:rPr lang="el-GR" altLang="el-GR" dirty="0" smtClean="0">
                <a:latin typeface="Calibri" pitchFamily="34" charset="0"/>
              </a:rPr>
              <a:t>. Έτσι παρεμποδίζουν (</a:t>
            </a:r>
            <a:r>
              <a:rPr lang="en-US" altLang="el-GR" dirty="0" smtClean="0">
                <a:latin typeface="Calibri" pitchFamily="34" charset="0"/>
              </a:rPr>
              <a:t>false substrate</a:t>
            </a:r>
            <a:r>
              <a:rPr lang="el-GR" altLang="el-GR" dirty="0" smtClean="0">
                <a:latin typeface="Calibri" pitchFamily="34" charset="0"/>
              </a:rPr>
              <a:t>) την σύνθεση του </a:t>
            </a:r>
            <a:r>
              <a:rPr lang="en-US" altLang="el-GR" dirty="0" smtClean="0">
                <a:latin typeface="Calibri" pitchFamily="34" charset="0"/>
              </a:rPr>
              <a:t>PABA </a:t>
            </a:r>
            <a:r>
              <a:rPr lang="el-GR" altLang="el-GR" dirty="0" smtClean="0">
                <a:latin typeface="Calibri" pitchFamily="34" charset="0"/>
              </a:rPr>
              <a:t>και τελικά την σύνθεση του </a:t>
            </a:r>
            <a:r>
              <a:rPr lang="en-US" altLang="el-GR" dirty="0" smtClean="0">
                <a:latin typeface="Calibri" pitchFamily="34" charset="0"/>
              </a:rPr>
              <a:t>DHF</a:t>
            </a:r>
            <a:r>
              <a:rPr lang="el-GR" altLang="el-GR" dirty="0" smtClean="0">
                <a:latin typeface="Calibri" pitchFamily="34" charset="0"/>
              </a:rPr>
              <a:t>. Επειδή τα βακτηρίδια δεν μπορούν να λάβουν εξωγενώς φυλλικό, τελικά παραμένουν χωρίς </a:t>
            </a:r>
            <a:r>
              <a:rPr lang="en-US" altLang="el-GR" dirty="0" smtClean="0">
                <a:latin typeface="Calibri" pitchFamily="34" charset="0"/>
              </a:rPr>
              <a:t>DHF </a:t>
            </a:r>
            <a:r>
              <a:rPr lang="el-GR" altLang="el-GR" dirty="0" smtClean="0">
                <a:latin typeface="Calibri" pitchFamily="34" charset="0"/>
              </a:rPr>
              <a:t>και ο πολλαπλασιασμός τους σταματά.  </a:t>
            </a:r>
          </a:p>
          <a:p>
            <a:pPr eaLnBrk="1" hangingPunct="1"/>
            <a:r>
              <a:rPr lang="el-GR" altLang="el-GR" b="1" dirty="0" smtClean="0">
                <a:solidFill>
                  <a:srgbClr val="002060"/>
                </a:solidFill>
                <a:latin typeface="Calibri" pitchFamily="34" charset="0"/>
              </a:rPr>
              <a:t>Οι σουλφοναμίδες δρουν μικροβιοστατικά </a:t>
            </a:r>
            <a:r>
              <a:rPr lang="el-GR" altLang="el-GR" dirty="0" smtClean="0">
                <a:latin typeface="Calibri" pitchFamily="34" charset="0"/>
              </a:rPr>
              <a:t>ενάντια σε ένα ευρύ φάσμα παθογόνων μικροοργανισμών.</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4207023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r>
              <a:rPr lang="el-GR" altLang="el-GR" dirty="0">
                <a:solidFill>
                  <a:srgbClr val="002060"/>
                </a:solidFill>
                <a:latin typeface="Calibri" pitchFamily="34" charset="0"/>
              </a:rPr>
              <a:t>ΙΙΑ. </a:t>
            </a:r>
            <a:r>
              <a:rPr lang="el-GR" altLang="el-GR" dirty="0" smtClean="0">
                <a:solidFill>
                  <a:srgbClr val="002060"/>
                </a:solidFill>
                <a:latin typeface="Calibri" pitchFamily="34" charset="0"/>
              </a:rPr>
              <a:t>Σουλφοναμίδες </a:t>
            </a:r>
            <a:r>
              <a:rPr lang="el-GR" altLang="el-GR" sz="3200" b="0" dirty="0" smtClean="0">
                <a:solidFill>
                  <a:srgbClr val="002060"/>
                </a:solidFill>
                <a:latin typeface="Calibri" pitchFamily="34" charset="0"/>
              </a:rPr>
              <a:t>(2 </a:t>
            </a:r>
            <a:r>
              <a:rPr lang="el-GR" altLang="el-GR" sz="3200" b="0" dirty="0">
                <a:solidFill>
                  <a:srgbClr val="002060"/>
                </a:solidFill>
                <a:latin typeface="Calibri" pitchFamily="34" charset="0"/>
              </a:rPr>
              <a:t>από 3)</a:t>
            </a:r>
            <a:endParaRPr lang="en-US" altLang="el-GR" sz="3600" dirty="0" smtClean="0"/>
          </a:p>
        </p:txBody>
      </p:sp>
      <p:sp>
        <p:nvSpPr>
          <p:cNvPr id="29699"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Οι περισσότερες απορροφώνται καλώς από το έντερο και μεταβολίζονται μέσω των νεφρών.  </a:t>
            </a:r>
          </a:p>
          <a:p>
            <a:pPr eaLnBrk="1" hangingPunct="1"/>
            <a:r>
              <a:rPr lang="el-GR" altLang="el-GR" dirty="0" smtClean="0">
                <a:latin typeface="Calibri" pitchFamily="34" charset="0"/>
              </a:rPr>
              <a:t>Όσες δεν απορροφώνται καλά από το έντερο χρησιμοποιούνται στις εντερικές λοιμώξεις.</a:t>
            </a:r>
          </a:p>
          <a:p>
            <a:pPr eaLnBrk="1" hangingPunct="1"/>
            <a:r>
              <a:rPr lang="el-GR" altLang="el-GR" b="1" dirty="0" smtClean="0">
                <a:solidFill>
                  <a:srgbClr val="002060"/>
                </a:solidFill>
                <a:latin typeface="Calibri" pitchFamily="34" charset="0"/>
              </a:rPr>
              <a:t>Ανεπιθύμητες ενέργειες περιλαμβάνουν συνήθως αλλεργικές αντιδράσεις.  </a:t>
            </a:r>
          </a:p>
          <a:p>
            <a:pPr eaLnBrk="1" hangingPunct="1"/>
            <a:r>
              <a:rPr lang="el-GR" altLang="el-GR" b="1" dirty="0" smtClean="0">
                <a:solidFill>
                  <a:srgbClr val="002060"/>
                </a:solidFill>
                <a:latin typeface="Calibri" pitchFamily="34" charset="0"/>
              </a:rPr>
              <a:t>Μερικές φορές μπορεί να προκαλέσουν και σοβαρή δερματική βλάβη.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271871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r>
              <a:rPr lang="el-GR" altLang="el-GR" dirty="0">
                <a:solidFill>
                  <a:srgbClr val="002060"/>
                </a:solidFill>
                <a:latin typeface="Calibri" pitchFamily="34" charset="0"/>
              </a:rPr>
              <a:t>ΙΙΑ</a:t>
            </a:r>
            <a:r>
              <a:rPr lang="el-GR" altLang="el-GR" dirty="0" smtClean="0">
                <a:solidFill>
                  <a:srgbClr val="002060"/>
                </a:solidFill>
                <a:latin typeface="Calibri" pitchFamily="34" charset="0"/>
              </a:rPr>
              <a:t>. </a:t>
            </a:r>
            <a:r>
              <a:rPr lang="el-GR" altLang="el-GR" dirty="0">
                <a:solidFill>
                  <a:srgbClr val="002060"/>
                </a:solidFill>
                <a:latin typeface="Calibri" pitchFamily="34" charset="0"/>
              </a:rPr>
              <a:t>Σουλφοναμίδες </a:t>
            </a:r>
            <a:r>
              <a:rPr lang="el-GR" altLang="el-GR" sz="3200" b="0" dirty="0" smtClean="0">
                <a:solidFill>
                  <a:srgbClr val="002060"/>
                </a:solidFill>
                <a:latin typeface="Calibri" pitchFamily="34" charset="0"/>
              </a:rPr>
              <a:t>(3 </a:t>
            </a:r>
            <a:r>
              <a:rPr lang="el-GR" altLang="el-GR" sz="3200" b="0" dirty="0">
                <a:solidFill>
                  <a:srgbClr val="002060"/>
                </a:solidFill>
                <a:latin typeface="Calibri" pitchFamily="34" charset="0"/>
              </a:rPr>
              <a:t>από 3)</a:t>
            </a:r>
            <a:endParaRPr lang="en-US" altLang="el-GR" sz="3600" dirty="0" smtClean="0"/>
          </a:p>
        </p:txBody>
      </p:sp>
      <p:sp>
        <p:nvSpPr>
          <p:cNvPr id="30723" name="2 - Θέση περιεχομένου"/>
          <p:cNvSpPr>
            <a:spLocks noGrp="1"/>
          </p:cNvSpPr>
          <p:nvPr>
            <p:ph idx="1"/>
          </p:nvPr>
        </p:nvSpPr>
        <p:spPr/>
        <p:txBody>
          <a:bodyPr/>
          <a:lstStyle/>
          <a:p>
            <a:pPr eaLnBrk="1" hangingPunct="1"/>
            <a:r>
              <a:rPr lang="el-GR" altLang="el-GR" b="1" dirty="0" smtClean="0">
                <a:solidFill>
                  <a:srgbClr val="002060"/>
                </a:solidFill>
                <a:latin typeface="Calibri" pitchFamily="34" charset="0"/>
              </a:rPr>
              <a:t>Στα νεογνά μπορεί να προκαλέσουν πυρηνικό ίκτερο και αντενδείκνυνται τόσο τις τελευταίες εβδομάδες της κύησης όσο και στην νεογνική ηλικία.</a:t>
            </a:r>
          </a:p>
          <a:p>
            <a:pPr eaLnBrk="1" hangingPunct="1"/>
            <a:r>
              <a:rPr lang="el-GR" altLang="el-GR" dirty="0" smtClean="0">
                <a:latin typeface="Calibri" pitchFamily="34" charset="0"/>
              </a:rPr>
              <a:t>Τα βακτηρίδια εύκολα αναπτύσσουν αντοχή στις σουλφοναμίδες και έτσι παρ’ ότι είναι αντιβιοτικά ευρέως φάσματος, σήμερα σπάνια χρησιμοποιούνται.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4197635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Χημειοθεραπευτικοί παράγοντες </a:t>
            </a:r>
            <a:endParaRPr lang="en-US" altLang="el-GR" dirty="0" smtClean="0"/>
          </a:p>
        </p:txBody>
      </p:sp>
      <p:sp>
        <p:nvSpPr>
          <p:cNvPr id="4099" name="2 - Θέση περιεχομένου"/>
          <p:cNvSpPr>
            <a:spLocks noGrp="1"/>
          </p:cNvSpPr>
          <p:nvPr>
            <p:ph idx="1"/>
          </p:nvPr>
        </p:nvSpPr>
        <p:spPr>
          <a:xfrm>
            <a:off x="457200" y="1412776"/>
            <a:ext cx="8229600" cy="4824536"/>
          </a:xfrm>
        </p:spPr>
        <p:txBody>
          <a:bodyPr/>
          <a:lstStyle/>
          <a:p>
            <a:pPr eaLnBrk="1" hangingPunct="1"/>
            <a:r>
              <a:rPr lang="el-GR" altLang="el-GR" dirty="0" smtClean="0">
                <a:latin typeface="Calibri" pitchFamily="34" charset="0"/>
              </a:rPr>
              <a:t>Προέρχονται από χημική σύνθεση.</a:t>
            </a:r>
          </a:p>
          <a:p>
            <a:pPr eaLnBrk="1" hangingPunct="1"/>
            <a:r>
              <a:rPr lang="el-GR" altLang="el-GR" dirty="0" smtClean="0">
                <a:latin typeface="Calibri" pitchFamily="34" charset="0"/>
              </a:rPr>
              <a:t>Αυτή η διάκριση έχει χαθεί στην κλινική πράξη.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777281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Τριμεθοπρίμη</a:t>
            </a:r>
            <a:endParaRPr lang="en-US" altLang="el-GR" dirty="0" smtClean="0">
              <a:solidFill>
                <a:srgbClr val="002060"/>
              </a:solidFill>
              <a:latin typeface="Calibri" pitchFamily="34" charset="0"/>
            </a:endParaRPr>
          </a:p>
        </p:txBody>
      </p:sp>
      <p:sp>
        <p:nvSpPr>
          <p:cNvPr id="31747" name="2 - Θέση περιεχομένου"/>
          <p:cNvSpPr>
            <a:spLocks noGrp="1"/>
          </p:cNvSpPr>
          <p:nvPr>
            <p:ph idx="1"/>
          </p:nvPr>
        </p:nvSpPr>
        <p:spPr/>
        <p:txBody>
          <a:bodyPr/>
          <a:lstStyle/>
          <a:p>
            <a:r>
              <a:rPr lang="el-GR" altLang="el-GR" dirty="0" smtClean="0">
                <a:latin typeface="Calibri" pitchFamily="34" charset="0"/>
              </a:rPr>
              <a:t>Παρεμποδίζει την αναγωγάση του </a:t>
            </a:r>
            <a:r>
              <a:rPr lang="en-US" altLang="el-GR" dirty="0" smtClean="0">
                <a:latin typeface="Calibri" pitchFamily="34" charset="0"/>
              </a:rPr>
              <a:t>DHF </a:t>
            </a:r>
            <a:r>
              <a:rPr lang="el-GR" altLang="el-GR" dirty="0" smtClean="0">
                <a:latin typeface="Calibri" pitchFamily="34" charset="0"/>
              </a:rPr>
              <a:t>(το ανθρώπινο ένζυμο είναι πολύ λιγότερο ευαίσθητο του μικροβιακού).  </a:t>
            </a:r>
          </a:p>
          <a:p>
            <a:r>
              <a:rPr lang="el-GR" altLang="el-GR" dirty="0" smtClean="0">
                <a:latin typeface="Calibri" pitchFamily="34" charset="0"/>
              </a:rPr>
              <a:t>Χημικά είναι 2,4-διαμινοπυριμιδίνη και έχει βακτηριδιοστατική δραστηριότητα σε ευρύ φάσμα παθογόνων.  </a:t>
            </a:r>
          </a:p>
          <a:p>
            <a:r>
              <a:rPr lang="el-GR" altLang="el-GR" dirty="0" smtClean="0">
                <a:latin typeface="Calibri" pitchFamily="34" charset="0"/>
              </a:rPr>
              <a:t>Σήμερα χρησιμοποιείται πιο πολύ σαν στοιχείο της κο-τριμοξαζόλης.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834919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p:txBody>
          <a:bodyPr>
            <a:normAutofit/>
          </a:bodyPr>
          <a:lstStyle/>
          <a:p>
            <a:r>
              <a:rPr lang="el-GR" altLang="el-GR" b="1" dirty="0" smtClean="0">
                <a:solidFill>
                  <a:srgbClr val="002060"/>
                </a:solidFill>
              </a:rPr>
              <a:t>Κο-τριμοξαζόλη</a:t>
            </a:r>
            <a:endParaRPr lang="en-US" altLang="el-GR" dirty="0" smtClean="0">
              <a:solidFill>
                <a:srgbClr val="002060"/>
              </a:solidFill>
            </a:endParaRPr>
          </a:p>
        </p:txBody>
      </p:sp>
      <p:sp>
        <p:nvSpPr>
          <p:cNvPr id="32771" name="2 - Θέση περιεχομένου"/>
          <p:cNvSpPr>
            <a:spLocks noGrp="1"/>
          </p:cNvSpPr>
          <p:nvPr>
            <p:ph idx="1"/>
          </p:nvPr>
        </p:nvSpPr>
        <p:spPr/>
        <p:txBody>
          <a:bodyPr/>
          <a:lstStyle/>
          <a:p>
            <a:r>
              <a:rPr lang="el-GR" altLang="el-GR" dirty="0" smtClean="0">
                <a:latin typeface="Calibri" pitchFamily="34" charset="0"/>
              </a:rPr>
              <a:t>Επίσης συνδυασμός τριμεθοπρίμης και της σουλφοναμίδης σουλφαμεθοξαζόλης.  </a:t>
            </a:r>
          </a:p>
          <a:p>
            <a:r>
              <a:rPr lang="el-GR" altLang="el-GR" dirty="0" smtClean="0">
                <a:latin typeface="Calibri" pitchFamily="34" charset="0"/>
              </a:rPr>
              <a:t>Το σκεύασμα παρεμποδίζει την σύνθεση του </a:t>
            </a:r>
            <a:r>
              <a:rPr lang="en-US" altLang="el-GR" dirty="0" smtClean="0">
                <a:latin typeface="Calibri" pitchFamily="34" charset="0"/>
              </a:rPr>
              <a:t>THF </a:t>
            </a:r>
            <a:r>
              <a:rPr lang="el-GR" altLang="el-GR" dirty="0" smtClean="0">
                <a:latin typeface="Calibri" pitchFamily="34" charset="0"/>
              </a:rPr>
              <a:t>σε δύο συνεχόμενα, και έτσι η κο-τριμοξαζόλη είναι πιο αποτελεσματική από το καθένα σκεύασμα ξεχωριστά.  </a:t>
            </a:r>
          </a:p>
          <a:p>
            <a:r>
              <a:rPr lang="el-GR" altLang="el-GR" dirty="0" smtClean="0">
                <a:latin typeface="Calibri" pitchFamily="34" charset="0"/>
              </a:rPr>
              <a:t>Είναι σπάνιο να συναντήσουμε ανθεκτικά στελέχη.</a:t>
            </a:r>
          </a:p>
          <a:p>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626510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467544" y="116632"/>
            <a:ext cx="8229600" cy="1080120"/>
          </a:xfrm>
        </p:spPr>
        <p:txBody>
          <a:bodyPr>
            <a:noAutofit/>
          </a:bodyPr>
          <a:lstStyle/>
          <a:p>
            <a:r>
              <a:rPr lang="el-GR" altLang="el-GR" b="1" dirty="0" smtClean="0">
                <a:solidFill>
                  <a:srgbClr val="002060"/>
                </a:solidFill>
                <a:latin typeface="Calibri" pitchFamily="34" charset="0"/>
              </a:rPr>
              <a:t>Σουλφαμεθοξαζόλη </a:t>
            </a:r>
            <a:r>
              <a:rPr lang="el-GR" altLang="el-GR" sz="3200" b="0" dirty="0" smtClean="0">
                <a:solidFill>
                  <a:srgbClr val="002060"/>
                </a:solidFill>
                <a:latin typeface="Calibri" pitchFamily="34" charset="0"/>
              </a:rPr>
              <a:t>(Σαλαζοσουλφαπυρυριδίνη)</a:t>
            </a:r>
            <a:endParaRPr lang="en-US" altLang="el-GR" sz="3200" b="0" dirty="0" smtClean="0">
              <a:solidFill>
                <a:srgbClr val="002060"/>
              </a:solidFill>
              <a:latin typeface="Calibri" pitchFamily="34" charset="0"/>
            </a:endParaRPr>
          </a:p>
        </p:txBody>
      </p:sp>
      <p:sp>
        <p:nvSpPr>
          <p:cNvPr id="33795" name="2 - Θέση περιεχομένου"/>
          <p:cNvSpPr>
            <a:spLocks noGrp="1"/>
          </p:cNvSpPr>
          <p:nvPr>
            <p:ph idx="1"/>
          </p:nvPr>
        </p:nvSpPr>
        <p:spPr>
          <a:xfrm>
            <a:off x="457200" y="1484784"/>
            <a:ext cx="8229600" cy="4752528"/>
          </a:xfrm>
        </p:spPr>
        <p:txBody>
          <a:bodyPr>
            <a:normAutofit/>
          </a:bodyPr>
          <a:lstStyle/>
          <a:p>
            <a:pPr eaLnBrk="1" hangingPunct="1"/>
            <a:r>
              <a:rPr lang="el-GR" altLang="el-GR" dirty="0" smtClean="0">
                <a:latin typeface="Calibri" pitchFamily="34" charset="0"/>
              </a:rPr>
              <a:t>Αρχικά χρησιμοποιήθηκε σαν αντιρευματικός παράγοντας, αλλά τώρα χρησιμοποιείται σαν θεραπευτικό στοιχείο στην φλεγμονώδη εντερική νόσο (ελκώδης κολίτις, τελική ειλείτις, νόσος </a:t>
            </a:r>
            <a:r>
              <a:rPr lang="en-US" altLang="el-GR" dirty="0" smtClean="0">
                <a:latin typeface="Calibri" pitchFamily="34" charset="0"/>
              </a:rPr>
              <a:t>Crohn</a:t>
            </a:r>
            <a:r>
              <a:rPr lang="el-GR" altLang="el-GR" dirty="0" smtClean="0">
                <a:latin typeface="Calibri" pitchFamily="34" charset="0"/>
              </a:rPr>
              <a:t>’</a:t>
            </a:r>
            <a:r>
              <a:rPr lang="en-US" altLang="el-GR" dirty="0" smtClean="0">
                <a:latin typeface="Calibri" pitchFamily="34" charset="0"/>
              </a:rPr>
              <a:t>s</a:t>
            </a:r>
            <a:r>
              <a:rPr lang="el-GR" altLang="el-GR" dirty="0" smtClean="0">
                <a:latin typeface="Calibri" pitchFamily="34" charset="0"/>
              </a:rPr>
              <a:t>).</a:t>
            </a:r>
          </a:p>
          <a:p>
            <a:pPr eaLnBrk="1" hangingPunct="1"/>
            <a:r>
              <a:rPr lang="el-GR" altLang="el-GR" dirty="0" smtClean="0">
                <a:latin typeface="Calibri" pitchFamily="34" charset="0"/>
              </a:rPr>
              <a:t>Τα βακτηρίδια του εντέρου διαχωρίζουν αυτήν την ουσία σε μια σουλφοναμίδη, την σουλφαπυριδίνη και σε μια άλλη, την μεσαλαμίνη (5-αμινοσαλικυλλικό οξύ).  </a:t>
            </a:r>
          </a:p>
          <a:p>
            <a:pPr eaLnBrk="1" hangingPunct="1"/>
            <a:r>
              <a:rPr lang="el-GR" altLang="el-GR" dirty="0" smtClean="0">
                <a:latin typeface="Calibri" pitchFamily="34" charset="0"/>
              </a:rPr>
              <a:t>Αυτή η δεύτερη ουσία είναι μάλλον αυτή που δρα αντιφλεγμονωδώς στο έντερο, αλλά απαιτείται μεγάλη συγκέντρωση αυτής.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873546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Δαψόνη</a:t>
            </a:r>
            <a:endParaRPr lang="en-US" altLang="el-GR" dirty="0" smtClean="0">
              <a:solidFill>
                <a:srgbClr val="002060"/>
              </a:solidFill>
              <a:latin typeface="Calibri" pitchFamily="34" charset="0"/>
            </a:endParaRPr>
          </a:p>
        </p:txBody>
      </p:sp>
      <p:sp>
        <p:nvSpPr>
          <p:cNvPr id="34819" name="2 - Θέση περιεχομένου"/>
          <p:cNvSpPr>
            <a:spLocks noGrp="1"/>
          </p:cNvSpPr>
          <p:nvPr>
            <p:ph idx="1"/>
          </p:nvPr>
        </p:nvSpPr>
        <p:spPr/>
        <p:txBody>
          <a:bodyPr/>
          <a:lstStyle/>
          <a:p>
            <a:r>
              <a:rPr lang="el-GR" altLang="el-GR" dirty="0" smtClean="0">
                <a:latin typeface="Calibri" pitchFamily="34" charset="0"/>
              </a:rPr>
              <a:t>Είναι συγγενής ουσία με πολλές φαρμακευτικές χρήσεις, όπως θεραπεία της </a:t>
            </a:r>
            <a:r>
              <a:rPr lang="el-GR" altLang="el-GR" b="1" dirty="0" smtClean="0">
                <a:latin typeface="Calibri" pitchFamily="34" charset="0"/>
              </a:rPr>
              <a:t>λέπρας</a:t>
            </a:r>
            <a:r>
              <a:rPr lang="el-GR" altLang="el-GR" dirty="0" smtClean="0">
                <a:latin typeface="Calibri" pitchFamily="34" charset="0"/>
              </a:rPr>
              <a:t>, προφύλαξη της μαλάριας (ελονοσίας), της τοξοπλάσμωσης και της ακτινομύκωσης.</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289851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ΙΙΙ. Αντιβιοτικά που παρεμποδίζουν την σύνθεση </a:t>
            </a:r>
            <a:r>
              <a:rPr lang="el-GR" altLang="el-GR" sz="3600" dirty="0">
                <a:solidFill>
                  <a:srgbClr val="002060"/>
                </a:solidFill>
                <a:latin typeface="Calibri" pitchFamily="34" charset="0"/>
              </a:rPr>
              <a:t>ή</a:t>
            </a:r>
            <a:r>
              <a:rPr lang="el-GR" altLang="el-GR" sz="3600" b="1" dirty="0" smtClean="0">
                <a:solidFill>
                  <a:srgbClr val="002060"/>
                </a:solidFill>
                <a:latin typeface="Calibri" pitchFamily="34" charset="0"/>
              </a:rPr>
              <a:t> </a:t>
            </a:r>
            <a:r>
              <a:rPr lang="el-GR" altLang="el-GR" sz="3600" b="1" dirty="0" smtClean="0">
                <a:solidFill>
                  <a:srgbClr val="002060"/>
                </a:solidFill>
                <a:latin typeface="Calibri" pitchFamily="34" charset="0"/>
              </a:rPr>
              <a:t>την λειτουργία του </a:t>
            </a:r>
            <a:r>
              <a:rPr lang="en-US" altLang="el-GR" sz="3600" b="1" dirty="0" smtClean="0">
                <a:solidFill>
                  <a:srgbClr val="002060"/>
                </a:solidFill>
                <a:latin typeface="Calibri" pitchFamily="34" charset="0"/>
              </a:rPr>
              <a:t>DNA </a:t>
            </a:r>
            <a:r>
              <a:rPr lang="el-GR" altLang="el-GR" sz="2800" b="0" dirty="0" smtClean="0">
                <a:solidFill>
                  <a:srgbClr val="002060"/>
                </a:solidFill>
                <a:latin typeface="Calibri" pitchFamily="34" charset="0"/>
              </a:rPr>
              <a:t>(1 από 2)</a:t>
            </a:r>
            <a:endParaRPr lang="en-US" altLang="el-GR" sz="2800" b="0" dirty="0" smtClean="0">
              <a:solidFill>
                <a:srgbClr val="002060"/>
              </a:solidFill>
              <a:latin typeface="Calibri" pitchFamily="34" charset="0"/>
            </a:endParaRPr>
          </a:p>
        </p:txBody>
      </p:sp>
      <p:sp>
        <p:nvSpPr>
          <p:cNvPr id="35843" name="2 - Θέση περιεχομένου"/>
          <p:cNvSpPr>
            <a:spLocks noGrp="1"/>
          </p:cNvSpPr>
          <p:nvPr>
            <p:ph idx="1"/>
          </p:nvPr>
        </p:nvSpPr>
        <p:spPr>
          <a:xfrm>
            <a:off x="457200" y="1556792"/>
            <a:ext cx="8229600" cy="4680520"/>
          </a:xfrm>
        </p:spPr>
        <p:txBody>
          <a:bodyPr/>
          <a:lstStyle/>
          <a:p>
            <a:pPr eaLnBrk="1" hangingPunct="1"/>
            <a:r>
              <a:rPr lang="el-GR" altLang="el-GR" dirty="0" smtClean="0">
                <a:latin typeface="Calibri" pitchFamily="34" charset="0"/>
              </a:rPr>
              <a:t>Το </a:t>
            </a:r>
            <a:r>
              <a:rPr lang="en-US" altLang="el-GR" dirty="0" smtClean="0">
                <a:latin typeface="Calibri" pitchFamily="34" charset="0"/>
              </a:rPr>
              <a:t>DNA </a:t>
            </a:r>
            <a:r>
              <a:rPr lang="el-GR" altLang="el-GR" dirty="0" smtClean="0">
                <a:latin typeface="Calibri" pitchFamily="34" charset="0"/>
              </a:rPr>
              <a:t>βρίσκεται στον πυρήνα και χρησιμεύει σαν </a:t>
            </a:r>
            <a:r>
              <a:rPr lang="en-US" altLang="el-GR" dirty="0" smtClean="0">
                <a:latin typeface="Calibri" pitchFamily="34" charset="0"/>
              </a:rPr>
              <a:t>template </a:t>
            </a:r>
            <a:r>
              <a:rPr lang="el-GR" altLang="el-GR" dirty="0" smtClean="0">
                <a:latin typeface="Calibri" pitchFamily="34" charset="0"/>
              </a:rPr>
              <a:t>για την σύνθεση του </a:t>
            </a:r>
            <a:r>
              <a:rPr lang="en-US" altLang="el-GR" dirty="0" smtClean="0">
                <a:latin typeface="Calibri" pitchFamily="34" charset="0"/>
              </a:rPr>
              <a:t>RNA</a:t>
            </a:r>
            <a:r>
              <a:rPr lang="el-GR" altLang="el-GR" dirty="0" smtClean="0">
                <a:latin typeface="Calibri" pitchFamily="34" charset="0"/>
              </a:rPr>
              <a:t>.  </a:t>
            </a:r>
            <a:endParaRPr lang="en-US" altLang="el-GR" dirty="0" smtClean="0">
              <a:latin typeface="Calibri" pitchFamily="34" charset="0"/>
            </a:endParaRPr>
          </a:p>
          <a:p>
            <a:pPr eaLnBrk="1" hangingPunct="1"/>
            <a:r>
              <a:rPr lang="el-GR" altLang="el-GR" dirty="0" smtClean="0">
                <a:latin typeface="Calibri" pitchFamily="34" charset="0"/>
              </a:rPr>
              <a:t>Το </a:t>
            </a:r>
            <a:r>
              <a:rPr lang="en-US" altLang="el-GR" dirty="0" smtClean="0">
                <a:latin typeface="Calibri" pitchFamily="34" charset="0"/>
              </a:rPr>
              <a:t>RNA </a:t>
            </a:r>
            <a:r>
              <a:rPr lang="el-GR" altLang="el-GR" dirty="0" smtClean="0">
                <a:latin typeface="Calibri" pitchFamily="34" charset="0"/>
              </a:rPr>
              <a:t>οδηγεί σε </a:t>
            </a:r>
            <a:r>
              <a:rPr lang="el-GR" altLang="el-GR" dirty="0" smtClean="0">
                <a:latin typeface="Calibri" pitchFamily="34" charset="0"/>
              </a:rPr>
              <a:t>πρωτεϊνοσύνθεση </a:t>
            </a:r>
            <a:r>
              <a:rPr lang="el-GR" altLang="el-GR" dirty="0" smtClean="0">
                <a:latin typeface="Calibri" pitchFamily="34" charset="0"/>
              </a:rPr>
              <a:t>και έτσι σε κυτταρική ανάπτυξη.  Το </a:t>
            </a:r>
            <a:r>
              <a:rPr lang="en-US" altLang="el-GR" dirty="0" smtClean="0">
                <a:latin typeface="Calibri" pitchFamily="34" charset="0"/>
              </a:rPr>
              <a:t>DNA </a:t>
            </a:r>
            <a:r>
              <a:rPr lang="el-GR" altLang="el-GR" dirty="0" smtClean="0">
                <a:latin typeface="Calibri" pitchFamily="34" charset="0"/>
              </a:rPr>
              <a:t>χρειάζεται για την κυτταρική διαίρεση</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760617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ΙΙΙ. Αντιβιοτικά που παρεμποδίζουν την σύνθεση </a:t>
            </a:r>
            <a:r>
              <a:rPr lang="el-GR" altLang="el-GR" sz="3600" dirty="0">
                <a:solidFill>
                  <a:srgbClr val="002060"/>
                </a:solidFill>
                <a:latin typeface="Calibri" pitchFamily="34" charset="0"/>
              </a:rPr>
              <a:t>ή</a:t>
            </a:r>
            <a:r>
              <a:rPr lang="el-GR" altLang="el-GR" sz="3600" b="1" dirty="0" smtClean="0">
                <a:solidFill>
                  <a:srgbClr val="002060"/>
                </a:solidFill>
                <a:latin typeface="Calibri" pitchFamily="34" charset="0"/>
              </a:rPr>
              <a:t> </a:t>
            </a:r>
            <a:r>
              <a:rPr lang="el-GR" altLang="el-GR" sz="3600" b="1" dirty="0" smtClean="0">
                <a:solidFill>
                  <a:srgbClr val="002060"/>
                </a:solidFill>
                <a:latin typeface="Calibri" pitchFamily="34" charset="0"/>
              </a:rPr>
              <a:t>την λειτουργία του </a:t>
            </a:r>
            <a:r>
              <a:rPr lang="en-US" altLang="el-GR" sz="3600" b="1" dirty="0" smtClean="0">
                <a:solidFill>
                  <a:srgbClr val="002060"/>
                </a:solidFill>
                <a:latin typeface="Calibri" pitchFamily="34" charset="0"/>
              </a:rPr>
              <a:t>DNA </a:t>
            </a:r>
            <a:r>
              <a:rPr lang="el-GR" altLang="el-GR" sz="2800" b="0" dirty="0" smtClean="0">
                <a:solidFill>
                  <a:srgbClr val="002060"/>
                </a:solidFill>
                <a:latin typeface="Calibri" pitchFamily="34" charset="0"/>
              </a:rPr>
              <a:t>(</a:t>
            </a:r>
            <a:r>
              <a:rPr lang="en-US" altLang="el-GR" sz="2800" b="0" dirty="0" smtClean="0">
                <a:solidFill>
                  <a:srgbClr val="002060"/>
                </a:solidFill>
                <a:latin typeface="Calibri" pitchFamily="34" charset="0"/>
              </a:rPr>
              <a:t>2</a:t>
            </a:r>
            <a:r>
              <a:rPr lang="el-GR" altLang="el-GR" sz="2800" b="0" dirty="0" smtClean="0">
                <a:solidFill>
                  <a:srgbClr val="002060"/>
                </a:solidFill>
                <a:latin typeface="Calibri" pitchFamily="34" charset="0"/>
              </a:rPr>
              <a:t> από 2)</a:t>
            </a:r>
            <a:endParaRPr lang="en-US" altLang="el-GR" sz="2800" b="0" dirty="0" smtClean="0">
              <a:solidFill>
                <a:srgbClr val="002060"/>
              </a:solidFill>
              <a:latin typeface="Calibri" pitchFamily="34" charset="0"/>
            </a:endParaRPr>
          </a:p>
        </p:txBody>
      </p:sp>
      <p:sp>
        <p:nvSpPr>
          <p:cNvPr id="36867" name="2 - Θέση περιεχομένου"/>
          <p:cNvSpPr>
            <a:spLocks noGrp="1"/>
          </p:cNvSpPr>
          <p:nvPr>
            <p:ph idx="1"/>
          </p:nvPr>
        </p:nvSpPr>
        <p:spPr>
          <a:xfrm>
            <a:off x="457200" y="1556792"/>
            <a:ext cx="8229600" cy="4680520"/>
          </a:xfrm>
        </p:spPr>
        <p:txBody>
          <a:bodyPr/>
          <a:lstStyle/>
          <a:p>
            <a:r>
              <a:rPr lang="el-GR" altLang="el-GR" dirty="0" smtClean="0">
                <a:latin typeface="Calibri" pitchFamily="34" charset="0"/>
              </a:rPr>
              <a:t>Φάρμακα που επηρεάζουν την σύνθεση του </a:t>
            </a:r>
            <a:r>
              <a:rPr lang="en-US" altLang="el-GR" dirty="0" smtClean="0">
                <a:latin typeface="Calibri" pitchFamily="34" charset="0"/>
              </a:rPr>
              <a:t>DNA </a:t>
            </a:r>
            <a:r>
              <a:rPr lang="el-GR" altLang="el-GR" dirty="0" smtClean="0">
                <a:latin typeface="Calibri" pitchFamily="34" charset="0"/>
              </a:rPr>
              <a:t>βακτηριδίων χωρίς να επιδρούν στο </a:t>
            </a:r>
            <a:r>
              <a:rPr lang="en-US" altLang="el-GR" dirty="0" smtClean="0">
                <a:latin typeface="Calibri" pitchFamily="34" charset="0"/>
              </a:rPr>
              <a:t>DNA </a:t>
            </a:r>
            <a:r>
              <a:rPr lang="el-GR" altLang="el-GR" dirty="0" smtClean="0">
                <a:latin typeface="Calibri" pitchFamily="34" charset="0"/>
              </a:rPr>
              <a:t>των ανθρωπίνων κυττάρων είναι</a:t>
            </a:r>
            <a:r>
              <a:rPr lang="en-US" altLang="el-GR" dirty="0" smtClean="0">
                <a:latin typeface="Calibri" pitchFamily="34" charset="0"/>
              </a:rPr>
              <a:t>:</a:t>
            </a:r>
            <a:endParaRPr lang="el-GR" altLang="el-GR" dirty="0" smtClean="0">
              <a:latin typeface="Calibri" pitchFamily="34" charset="0"/>
            </a:endParaRPr>
          </a:p>
          <a:p>
            <a:pPr marL="811213" indent="-457200">
              <a:buFont typeface="+mj-lt"/>
              <a:buAutoNum type="arabicParenR"/>
            </a:pPr>
            <a:r>
              <a:rPr lang="el-GR" altLang="el-GR" dirty="0" smtClean="0">
                <a:latin typeface="Calibri" pitchFamily="34" charset="0"/>
              </a:rPr>
              <a:t>Οι αναστολείς της γυράσης και </a:t>
            </a:r>
          </a:p>
          <a:p>
            <a:pPr marL="811213" indent="-457200">
              <a:buFont typeface="+mj-lt"/>
              <a:buAutoNum type="arabicParenR"/>
            </a:pPr>
            <a:r>
              <a:rPr lang="el-GR" altLang="el-GR" dirty="0" smtClean="0">
                <a:latin typeface="Calibri" pitchFamily="34" charset="0"/>
              </a:rPr>
              <a:t>Τα παράγωγα της αζομυσίνης.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914292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a:xfrm>
            <a:off x="0" y="116632"/>
            <a:ext cx="9144000" cy="908720"/>
          </a:xfrm>
        </p:spPr>
        <p:txBody>
          <a:bodyPr>
            <a:noAutofit/>
          </a:bodyPr>
          <a:lstStyle/>
          <a:p>
            <a:r>
              <a:rPr lang="el-GR" altLang="el-GR" b="1" dirty="0" smtClean="0">
                <a:solidFill>
                  <a:srgbClr val="002060"/>
                </a:solidFill>
                <a:latin typeface="Calibri" pitchFamily="34" charset="0"/>
              </a:rPr>
              <a:t>ΙΙΙΑ.  Οι αναστολείς της γυράσης </a:t>
            </a:r>
            <a:r>
              <a:rPr lang="el-GR" altLang="el-GR" sz="3200" b="0" dirty="0" smtClean="0">
                <a:solidFill>
                  <a:srgbClr val="002060"/>
                </a:solidFill>
                <a:latin typeface="Calibri" pitchFamily="34" charset="0"/>
              </a:rPr>
              <a:t>(1 από 2)</a:t>
            </a:r>
            <a:endParaRPr lang="en-US" altLang="el-GR" sz="3200" b="0" dirty="0" smtClean="0">
              <a:solidFill>
                <a:srgbClr val="002060"/>
              </a:solidFill>
              <a:latin typeface="Calibri" pitchFamily="34" charset="0"/>
            </a:endParaRPr>
          </a:p>
        </p:txBody>
      </p:sp>
      <p:sp>
        <p:nvSpPr>
          <p:cNvPr id="37891" name="2 - Θέση περιεχομένου"/>
          <p:cNvSpPr>
            <a:spLocks noGrp="1"/>
          </p:cNvSpPr>
          <p:nvPr>
            <p:ph idx="1"/>
          </p:nvPr>
        </p:nvSpPr>
        <p:spPr/>
        <p:txBody>
          <a:bodyPr/>
          <a:lstStyle/>
          <a:p>
            <a:pPr eaLnBrk="1" hangingPunct="1"/>
            <a:r>
              <a:rPr lang="el-GR" altLang="el-GR" dirty="0" smtClean="0">
                <a:latin typeface="Calibri" pitchFamily="34" charset="0"/>
              </a:rPr>
              <a:t>Η γυράση είναι ένα ένζυμο που βοηθά τις περιελίξεις του μικροβιακού </a:t>
            </a:r>
            <a:r>
              <a:rPr lang="en-US" altLang="el-GR" dirty="0" smtClean="0">
                <a:latin typeface="Calibri" pitchFamily="34" charset="0"/>
              </a:rPr>
              <a:t>DNA</a:t>
            </a:r>
            <a:r>
              <a:rPr lang="el-GR" altLang="el-GR" dirty="0" smtClean="0">
                <a:latin typeface="Calibri" pitchFamily="34" charset="0"/>
              </a:rPr>
              <a:t>. </a:t>
            </a:r>
          </a:p>
          <a:p>
            <a:pPr eaLnBrk="1" hangingPunct="1"/>
            <a:r>
              <a:rPr lang="el-GR" altLang="el-GR" dirty="0" smtClean="0">
                <a:latin typeface="Calibri" pitchFamily="34" charset="0"/>
              </a:rPr>
              <a:t>Η αναστολή αυτού του ενζύμου επιδρά στην λειτουργική ικανότητα του </a:t>
            </a:r>
            <a:r>
              <a:rPr lang="en-US" altLang="el-GR" dirty="0" smtClean="0">
                <a:latin typeface="Calibri" pitchFamily="34" charset="0"/>
              </a:rPr>
              <a:t>DNA</a:t>
            </a:r>
            <a:r>
              <a:rPr lang="el-GR" altLang="el-GR" dirty="0" smtClean="0">
                <a:latin typeface="Calibri" pitchFamily="34" charset="0"/>
              </a:rPr>
              <a:t>.  </a:t>
            </a:r>
          </a:p>
          <a:p>
            <a:pPr eaLnBrk="1" hangingPunct="1"/>
            <a:r>
              <a:rPr lang="el-GR" altLang="el-GR" dirty="0" smtClean="0">
                <a:latin typeface="Calibri" pitchFamily="34" charset="0"/>
              </a:rPr>
              <a:t>Ουσίες που αναστέλλουν την γυράση αποτελούν παράγωγα του 4-κινολονο-3-καρβοξυλλικού οξέος και δρουν βακτηριδιοστατικά.</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997673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0" y="116632"/>
            <a:ext cx="9144000" cy="908720"/>
          </a:xfrm>
        </p:spPr>
        <p:txBody>
          <a:bodyPr/>
          <a:lstStyle/>
          <a:p>
            <a:r>
              <a:rPr lang="el-GR" altLang="el-GR" dirty="0">
                <a:solidFill>
                  <a:srgbClr val="002060"/>
                </a:solidFill>
                <a:latin typeface="Calibri" pitchFamily="34" charset="0"/>
              </a:rPr>
              <a:t>ΙΙΙΑ.  Οι αναστολείς της γυράσης </a:t>
            </a:r>
            <a:r>
              <a:rPr lang="el-GR" altLang="el-GR" sz="3200" b="0" dirty="0" smtClean="0">
                <a:solidFill>
                  <a:srgbClr val="002060"/>
                </a:solidFill>
                <a:latin typeface="Calibri" pitchFamily="34" charset="0"/>
              </a:rPr>
              <a:t>(2 </a:t>
            </a:r>
            <a:r>
              <a:rPr lang="el-GR" altLang="el-GR" sz="3200" b="0" dirty="0">
                <a:solidFill>
                  <a:srgbClr val="002060"/>
                </a:solidFill>
                <a:latin typeface="Calibri" pitchFamily="34" charset="0"/>
              </a:rPr>
              <a:t>από 2)</a:t>
            </a:r>
            <a:endParaRPr lang="en-US" altLang="el-GR" sz="3600" dirty="0" smtClean="0"/>
          </a:p>
        </p:txBody>
      </p:sp>
      <p:sp>
        <p:nvSpPr>
          <p:cNvPr id="38915"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Παραδείγματα αποτελούν </a:t>
            </a:r>
            <a:r>
              <a:rPr lang="el-GR" altLang="el-GR" b="1" dirty="0" smtClean="0">
                <a:solidFill>
                  <a:srgbClr val="002060"/>
                </a:solidFill>
                <a:latin typeface="Calibri" pitchFamily="34" charset="0"/>
              </a:rPr>
              <a:t>το ναλιδιξικό οξύ (</a:t>
            </a:r>
            <a:r>
              <a:rPr lang="en-US" altLang="el-GR" b="1" dirty="0" smtClean="0">
                <a:solidFill>
                  <a:srgbClr val="002060"/>
                </a:solidFill>
                <a:latin typeface="Calibri" pitchFamily="34" charset="0"/>
              </a:rPr>
              <a:t>gram </a:t>
            </a:r>
            <a:r>
              <a:rPr lang="el-GR" altLang="el-GR" b="1" dirty="0" smtClean="0">
                <a:solidFill>
                  <a:srgbClr val="002060"/>
                </a:solidFill>
                <a:latin typeface="Calibri" pitchFamily="34" charset="0"/>
              </a:rPr>
              <a:t>αρνητικά βακτηρίδια), η νορφλοξασίνη, η οφλοξασίνη, η σιπροφλοξασίνη και η ενοξασίνη.</a:t>
            </a:r>
          </a:p>
          <a:p>
            <a:pPr eaLnBrk="1" hangingPunct="1"/>
            <a:r>
              <a:rPr lang="el-GR" altLang="el-GR" dirty="0" smtClean="0">
                <a:latin typeface="Calibri" pitchFamily="34" charset="0"/>
              </a:rPr>
              <a:t>Αυτές οι ουσίες προκαλούν ανεπιθύμητες ενέργειες όπως γαστρεντερικές διαταραχές και αλλεργίες.</a:t>
            </a:r>
          </a:p>
          <a:p>
            <a:pPr eaLnBrk="1" hangingPunct="1"/>
            <a:r>
              <a:rPr lang="el-GR" altLang="el-GR" dirty="0" smtClean="0">
                <a:latin typeface="Calibri" pitchFamily="34" charset="0"/>
              </a:rPr>
              <a:t>Επίσης έχουν παρενέργειες από το ΚΝΣ (σύγχυση, ψευδαισθήσεις, σπασμούς). Δεν δίδονται στην εγκυμοσύνη, την γαλουχία και σε περιόδους ανάπτυξης.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766646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a:xfrm>
            <a:off x="467544" y="116632"/>
            <a:ext cx="8229600" cy="1008112"/>
          </a:xfrm>
        </p:spPr>
        <p:txBody>
          <a:bodyPr>
            <a:noAutofit/>
          </a:bodyPr>
          <a:lstStyle/>
          <a:p>
            <a:r>
              <a:rPr lang="el-GR" altLang="el-GR" b="1" dirty="0" smtClean="0">
                <a:solidFill>
                  <a:srgbClr val="002060"/>
                </a:solidFill>
                <a:latin typeface="Calibri" pitchFamily="34" charset="0"/>
              </a:rPr>
              <a:t>ΙΙΙΒ. Παράγωγα αζομυσίνης</a:t>
            </a:r>
            <a:r>
              <a:rPr lang="el-GR" altLang="el-GR" sz="3600" dirty="0" smtClean="0">
                <a:solidFill>
                  <a:srgbClr val="002060"/>
                </a:solidFill>
                <a:latin typeface="Calibri" pitchFamily="34" charset="0"/>
              </a:rPr>
              <a:t/>
            </a:r>
            <a:br>
              <a:rPr lang="el-GR" altLang="el-GR" sz="3600" dirty="0" smtClean="0">
                <a:solidFill>
                  <a:srgbClr val="002060"/>
                </a:solidFill>
                <a:latin typeface="Calibri" pitchFamily="34" charset="0"/>
              </a:rPr>
            </a:br>
            <a:r>
              <a:rPr lang="el-GR" altLang="el-GR" sz="3200" b="0" dirty="0" smtClean="0">
                <a:solidFill>
                  <a:srgbClr val="002060"/>
                </a:solidFill>
                <a:latin typeface="Calibri" pitchFamily="34" charset="0"/>
              </a:rPr>
              <a:t>(νιτροιμιδαζόλης) (1 από 2)</a:t>
            </a:r>
            <a:endParaRPr lang="en-US" altLang="el-GR" sz="3200" b="0" dirty="0" smtClean="0">
              <a:solidFill>
                <a:srgbClr val="002060"/>
              </a:solidFill>
            </a:endParaRPr>
          </a:p>
        </p:txBody>
      </p:sp>
      <p:sp>
        <p:nvSpPr>
          <p:cNvPr id="39939" name="2 - Θέση περιεχομένου"/>
          <p:cNvSpPr>
            <a:spLocks noGrp="1"/>
          </p:cNvSpPr>
          <p:nvPr>
            <p:ph idx="1"/>
          </p:nvPr>
        </p:nvSpPr>
        <p:spPr>
          <a:xfrm>
            <a:off x="457200" y="1556792"/>
            <a:ext cx="8229600" cy="4680520"/>
          </a:xfrm>
        </p:spPr>
        <p:txBody>
          <a:bodyPr/>
          <a:lstStyle/>
          <a:p>
            <a:pPr eaLnBrk="1" hangingPunct="1"/>
            <a:r>
              <a:rPr lang="el-GR" altLang="el-GR" dirty="0" smtClean="0">
                <a:latin typeface="Calibri" pitchFamily="34" charset="0"/>
              </a:rPr>
              <a:t>Καταστρέφουν το </a:t>
            </a:r>
            <a:r>
              <a:rPr lang="en-US" altLang="el-GR" dirty="0" smtClean="0">
                <a:latin typeface="Calibri" pitchFamily="34" charset="0"/>
              </a:rPr>
              <a:t>DNA </a:t>
            </a:r>
            <a:r>
              <a:rPr lang="el-GR" altLang="el-GR" dirty="0" smtClean="0">
                <a:latin typeface="Calibri" pitchFamily="34" charset="0"/>
              </a:rPr>
              <a:t>είτε με την </a:t>
            </a:r>
            <a:r>
              <a:rPr lang="el-GR" altLang="el-GR" dirty="0" smtClean="0">
                <a:latin typeface="Calibri" pitchFamily="34" charset="0"/>
              </a:rPr>
              <a:t>δημιουργία </a:t>
            </a:r>
            <a:r>
              <a:rPr lang="el-GR" altLang="el-GR" dirty="0" smtClean="0">
                <a:latin typeface="Calibri" pitchFamily="34" charset="0"/>
              </a:rPr>
              <a:t>συμπλεγμάτων, είτε με σπάσιμο ελίκων.</a:t>
            </a:r>
          </a:p>
          <a:p>
            <a:pPr eaLnBrk="1" hangingPunct="1"/>
            <a:r>
              <a:rPr lang="el-GR" altLang="el-GR" b="1" dirty="0" smtClean="0">
                <a:solidFill>
                  <a:srgbClr val="002060"/>
                </a:solidFill>
                <a:latin typeface="Calibri" pitchFamily="34" charset="0"/>
              </a:rPr>
              <a:t>Ένα κλασσικό παράδειγμα αποτελεί η ουσία μετρονιδαζόλη, δραστική ενάντια στις λοιμώξεις με ιστολυτική αμοιβάδα, τριχομονάδα </a:t>
            </a:r>
            <a:r>
              <a:rPr lang="el-GR" altLang="el-GR" dirty="0" smtClean="0">
                <a:latin typeface="Calibri" pitchFamily="34" charset="0"/>
              </a:rPr>
              <a:t>κτλ.</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376363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a:xfrm>
            <a:off x="395536" y="116632"/>
            <a:ext cx="8229600" cy="1008112"/>
          </a:xfrm>
        </p:spPr>
        <p:txBody>
          <a:bodyPr>
            <a:normAutofit fontScale="90000"/>
          </a:bodyPr>
          <a:lstStyle/>
          <a:p>
            <a:r>
              <a:rPr lang="el-GR" altLang="el-GR" sz="4400" dirty="0">
                <a:solidFill>
                  <a:srgbClr val="002060"/>
                </a:solidFill>
                <a:latin typeface="Calibri" pitchFamily="34" charset="0"/>
              </a:rPr>
              <a:t>ΙΙΙΒ. </a:t>
            </a:r>
            <a:r>
              <a:rPr lang="el-GR" altLang="el-GR" sz="4400" dirty="0" smtClean="0">
                <a:solidFill>
                  <a:srgbClr val="002060"/>
                </a:solidFill>
                <a:latin typeface="Calibri" pitchFamily="34" charset="0"/>
              </a:rPr>
              <a:t>Παράγωγα </a:t>
            </a:r>
            <a:r>
              <a:rPr lang="el-GR" altLang="el-GR" sz="4400" dirty="0">
                <a:solidFill>
                  <a:srgbClr val="002060"/>
                </a:solidFill>
                <a:latin typeface="Calibri" pitchFamily="34" charset="0"/>
              </a:rPr>
              <a:t>αζομυσίνης </a:t>
            </a:r>
            <a:r>
              <a:rPr lang="el-GR" altLang="el-GR" sz="3600" dirty="0">
                <a:solidFill>
                  <a:srgbClr val="002060"/>
                </a:solidFill>
                <a:latin typeface="Calibri" pitchFamily="34" charset="0"/>
              </a:rPr>
              <a:t/>
            </a:r>
            <a:br>
              <a:rPr lang="el-GR" altLang="el-GR" sz="3600" dirty="0">
                <a:solidFill>
                  <a:srgbClr val="002060"/>
                </a:solidFill>
                <a:latin typeface="Calibri" pitchFamily="34" charset="0"/>
              </a:rPr>
            </a:br>
            <a:r>
              <a:rPr lang="el-GR" altLang="el-GR" sz="3600" b="0" dirty="0">
                <a:solidFill>
                  <a:srgbClr val="002060"/>
                </a:solidFill>
                <a:latin typeface="Calibri" pitchFamily="34" charset="0"/>
              </a:rPr>
              <a:t>(νιτροιμιδαζόλης) </a:t>
            </a:r>
            <a:r>
              <a:rPr lang="el-GR" altLang="el-GR" sz="3600" b="0" dirty="0" smtClean="0">
                <a:solidFill>
                  <a:srgbClr val="002060"/>
                </a:solidFill>
                <a:latin typeface="Calibri" pitchFamily="34" charset="0"/>
              </a:rPr>
              <a:t>(2 </a:t>
            </a:r>
            <a:r>
              <a:rPr lang="el-GR" altLang="el-GR" sz="3600" b="0" dirty="0">
                <a:solidFill>
                  <a:srgbClr val="002060"/>
                </a:solidFill>
                <a:latin typeface="Calibri" pitchFamily="34" charset="0"/>
              </a:rPr>
              <a:t>από 2)</a:t>
            </a:r>
            <a:endParaRPr lang="en-US" altLang="el-GR" sz="3600" dirty="0" smtClean="0">
              <a:solidFill>
                <a:srgbClr val="002060"/>
              </a:solidFill>
            </a:endParaRPr>
          </a:p>
        </p:txBody>
      </p:sp>
      <p:sp>
        <p:nvSpPr>
          <p:cNvPr id="40963" name="2 - Θέση περιεχομένου"/>
          <p:cNvSpPr>
            <a:spLocks noGrp="1"/>
          </p:cNvSpPr>
          <p:nvPr>
            <p:ph idx="1"/>
          </p:nvPr>
        </p:nvSpPr>
        <p:spPr>
          <a:xfrm>
            <a:off x="457200" y="1556792"/>
            <a:ext cx="8229600" cy="4680520"/>
          </a:xfrm>
        </p:spPr>
        <p:txBody>
          <a:bodyPr/>
          <a:lstStyle/>
          <a:p>
            <a:pPr eaLnBrk="1" hangingPunct="1"/>
            <a:r>
              <a:rPr lang="el-GR" altLang="el-GR" dirty="0" smtClean="0">
                <a:latin typeface="Calibri" pitchFamily="34" charset="0"/>
              </a:rPr>
              <a:t>Η μετρονιδαζόλη θεωρείται μιτογόνος, καρκινογόνος και τερατογόνος στους ανθρώπους, γι’ αυτό και δεν χρησιμοποιείται για περισσότερο από 10 ημέρες.  Αποφεύγεται στην κύηση και στην γαλουχία.</a:t>
            </a:r>
          </a:p>
          <a:p>
            <a:pPr eaLnBrk="1" hangingPunct="1"/>
            <a:r>
              <a:rPr lang="el-GR" altLang="el-GR" dirty="0" smtClean="0">
                <a:latin typeface="Calibri" pitchFamily="34" charset="0"/>
              </a:rPr>
              <a:t>Άλλη ουσία παρόμοια με την μετρονιδαζόλη είναι η </a:t>
            </a:r>
            <a:r>
              <a:rPr lang="el-GR" altLang="el-GR" b="1" dirty="0" smtClean="0">
                <a:solidFill>
                  <a:srgbClr val="002060"/>
                </a:solidFill>
                <a:latin typeface="Calibri" pitchFamily="34" charset="0"/>
              </a:rPr>
              <a:t>τιμιδαζόλη.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896864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Καταστροφή μικροβίων</a:t>
            </a:r>
            <a:endParaRPr lang="en-US" altLang="el-GR" b="1" dirty="0" smtClean="0">
              <a:solidFill>
                <a:srgbClr val="002060"/>
              </a:solidFill>
              <a:latin typeface="Calibri" pitchFamily="34" charset="0"/>
            </a:endParaRPr>
          </a:p>
        </p:txBody>
      </p:sp>
      <p:sp>
        <p:nvSpPr>
          <p:cNvPr id="5123" name="2 - Θέση περιεχομένου"/>
          <p:cNvSpPr>
            <a:spLocks noGrp="1"/>
          </p:cNvSpPr>
          <p:nvPr>
            <p:ph idx="1"/>
          </p:nvPr>
        </p:nvSpPr>
        <p:spPr/>
        <p:txBody>
          <a:bodyPr/>
          <a:lstStyle/>
          <a:p>
            <a:r>
              <a:rPr lang="el-GR" altLang="el-GR" dirty="0" smtClean="0">
                <a:latin typeface="Calibri" pitchFamily="34" charset="0"/>
              </a:rPr>
              <a:t>Η καταστροφή μικροβίων γίνεται πρακτικά όταν μια ουσία επιδρά σε κάποια μεταβολική διαδικασία των μικροβίων, αλλά όχι των ξενιστών.  </a:t>
            </a:r>
          </a:p>
          <a:p>
            <a:r>
              <a:rPr lang="el-GR" altLang="el-GR" dirty="0" smtClean="0">
                <a:latin typeface="Calibri" pitchFamily="34" charset="0"/>
              </a:rPr>
              <a:t>Αυτό πρακτικά σημαίνει παρεμπόδιση στο σχηματισμό (σύνθεση) του κυτταρικού τοιχώματος, διότι τόσο τα ανθρώπινα όσο και τα ζωικά κύτταρα δεν έχουν κυτταρικό τοίχωμα.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792699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ΙΙΙΓ.  Ριφαμπικίνη</a:t>
            </a:r>
            <a:endParaRPr lang="en-US" altLang="el-GR" dirty="0" smtClean="0">
              <a:solidFill>
                <a:srgbClr val="002060"/>
              </a:solidFill>
              <a:latin typeface="Calibri" pitchFamily="34" charset="0"/>
            </a:endParaRPr>
          </a:p>
        </p:txBody>
      </p:sp>
      <p:sp>
        <p:nvSpPr>
          <p:cNvPr id="41987" name="2 - Θέση περιεχομένου"/>
          <p:cNvSpPr>
            <a:spLocks noGrp="1"/>
          </p:cNvSpPr>
          <p:nvPr>
            <p:ph idx="1"/>
          </p:nvPr>
        </p:nvSpPr>
        <p:spPr>
          <a:xfrm>
            <a:off x="457200" y="1340768"/>
            <a:ext cx="8363272" cy="5112568"/>
          </a:xfrm>
        </p:spPr>
        <p:txBody>
          <a:bodyPr>
            <a:normAutofit lnSpcReduction="10000"/>
          </a:bodyPr>
          <a:lstStyle/>
          <a:p>
            <a:pPr eaLnBrk="1" hangingPunct="1"/>
            <a:r>
              <a:rPr lang="el-GR" altLang="el-GR" sz="2400" dirty="0" smtClean="0">
                <a:latin typeface="Calibri" pitchFamily="34" charset="0"/>
              </a:rPr>
              <a:t>Παρεμποδίζει το ένζυμο </a:t>
            </a:r>
            <a:r>
              <a:rPr lang="en-US" altLang="el-GR" sz="2400" dirty="0" smtClean="0">
                <a:latin typeface="Calibri" pitchFamily="34" charset="0"/>
              </a:rPr>
              <a:t>DNA</a:t>
            </a:r>
            <a:r>
              <a:rPr lang="el-GR" altLang="el-GR" sz="2400" dirty="0" smtClean="0">
                <a:latin typeface="Calibri" pitchFamily="34" charset="0"/>
              </a:rPr>
              <a:t> – </a:t>
            </a:r>
            <a:r>
              <a:rPr lang="en-US" altLang="el-GR" sz="2400" dirty="0" smtClean="0">
                <a:latin typeface="Calibri" pitchFamily="34" charset="0"/>
              </a:rPr>
              <a:t>dependent RNA polymerase </a:t>
            </a:r>
            <a:r>
              <a:rPr lang="el-GR" altLang="el-GR" sz="2400" dirty="0" smtClean="0">
                <a:latin typeface="Calibri" pitchFamily="34" charset="0"/>
              </a:rPr>
              <a:t>που καταλύει την αντίδραση μεταγραφής του </a:t>
            </a:r>
            <a:r>
              <a:rPr lang="en-US" altLang="el-GR" sz="2400" dirty="0" smtClean="0">
                <a:latin typeface="Calibri" pitchFamily="34" charset="0"/>
              </a:rPr>
              <a:t>DNA </a:t>
            </a:r>
            <a:r>
              <a:rPr lang="el-GR" altLang="el-GR" sz="2400" dirty="0" smtClean="0">
                <a:latin typeface="Calibri" pitchFamily="34" charset="0"/>
              </a:rPr>
              <a:t>σε </a:t>
            </a:r>
            <a:r>
              <a:rPr lang="en-US" altLang="el-GR" sz="2400" dirty="0" smtClean="0">
                <a:latin typeface="Calibri" pitchFamily="34" charset="0"/>
              </a:rPr>
              <a:t>RNA</a:t>
            </a:r>
            <a:r>
              <a:rPr lang="el-GR" altLang="el-GR" sz="2400" dirty="0" smtClean="0">
                <a:latin typeface="Calibri" pitchFamily="34" charset="0"/>
              </a:rPr>
              <a:t>.  </a:t>
            </a:r>
          </a:p>
          <a:p>
            <a:pPr eaLnBrk="1" hangingPunct="1"/>
            <a:r>
              <a:rPr lang="el-GR" altLang="el-GR" sz="2400" dirty="0" smtClean="0">
                <a:latin typeface="Calibri" pitchFamily="34" charset="0"/>
              </a:rPr>
              <a:t>Η ριφαμπικίνη δρα βακτηριοστατικά ενάντια στα μυκοβακτηρίδια της φυματίωσης και της λέπρας καθώς και σε αρκετά </a:t>
            </a:r>
            <a:r>
              <a:rPr lang="en-US" altLang="el-GR" sz="2400" dirty="0" smtClean="0">
                <a:latin typeface="Calibri" pitchFamily="34" charset="0"/>
              </a:rPr>
              <a:t>gram </a:t>
            </a:r>
            <a:r>
              <a:rPr lang="el-GR" altLang="el-GR" sz="2400" dirty="0" smtClean="0">
                <a:latin typeface="Calibri" pitchFamily="34" charset="0"/>
              </a:rPr>
              <a:t>θετικά και αρνητικά βακτηρίδια.  </a:t>
            </a:r>
          </a:p>
          <a:p>
            <a:pPr eaLnBrk="1" hangingPunct="1"/>
            <a:r>
              <a:rPr lang="el-GR" altLang="el-GR" sz="2400" dirty="0" smtClean="0">
                <a:latin typeface="Calibri" pitchFamily="34" charset="0"/>
              </a:rPr>
              <a:t>Απορροφάται καλά από του στόματος.</a:t>
            </a:r>
          </a:p>
          <a:p>
            <a:pPr eaLnBrk="1" hangingPunct="1"/>
            <a:r>
              <a:rPr lang="el-GR" altLang="el-GR" sz="2400" dirty="0" smtClean="0">
                <a:latin typeface="Calibri" pitchFamily="34" charset="0"/>
              </a:rPr>
              <a:t>Με συχνή χρήση της ριφαμπικίνης παρατηρείται αντίσταση (αντοχή) γι’ αυτό και το φάρμακο χρησιμοποιείται αποκλειστικά στην θεραπεία της φυματίωσης και της λέπρας.</a:t>
            </a:r>
          </a:p>
          <a:p>
            <a:pPr eaLnBrk="1" hangingPunct="1"/>
            <a:r>
              <a:rPr lang="el-GR" altLang="el-GR" sz="2400" dirty="0" smtClean="0">
                <a:latin typeface="Calibri" pitchFamily="34" charset="0"/>
              </a:rPr>
              <a:t>Αντενδείκνυται στο πρώτο τρίμηνο της κύησης και στην γαλουχία.</a:t>
            </a:r>
            <a:endParaRPr lang="en-US"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150933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467544" y="116632"/>
            <a:ext cx="8229600" cy="1152128"/>
          </a:xfrm>
        </p:spPr>
        <p:txBody>
          <a:bodyPr>
            <a:noAutofit/>
          </a:bodyPr>
          <a:lstStyle/>
          <a:p>
            <a:r>
              <a:rPr lang="en-US" altLang="el-GR" b="1" dirty="0" smtClean="0">
                <a:solidFill>
                  <a:srgbClr val="002060"/>
                </a:solidFill>
                <a:latin typeface="Calibri" pitchFamily="34" charset="0"/>
              </a:rPr>
              <a:t>IV</a:t>
            </a:r>
            <a:r>
              <a:rPr lang="el-GR" altLang="el-GR" b="1" dirty="0" smtClean="0">
                <a:solidFill>
                  <a:srgbClr val="002060"/>
                </a:solidFill>
                <a:latin typeface="Calibri" pitchFamily="34" charset="0"/>
              </a:rPr>
              <a:t>.  Αντιβιοτικά που παρεμποδίζουν την </a:t>
            </a:r>
            <a:r>
              <a:rPr lang="el-GR" altLang="el-GR" b="1" dirty="0" smtClean="0">
                <a:solidFill>
                  <a:srgbClr val="002060"/>
                </a:solidFill>
                <a:latin typeface="Calibri" pitchFamily="34" charset="0"/>
              </a:rPr>
              <a:t>πρωτεϊνοσύνθεση</a:t>
            </a:r>
            <a:endParaRPr lang="en-US" altLang="el-GR" dirty="0" smtClean="0">
              <a:latin typeface="Calibri" pitchFamily="34" charset="0"/>
            </a:endParaRPr>
          </a:p>
        </p:txBody>
      </p:sp>
      <p:sp>
        <p:nvSpPr>
          <p:cNvPr id="43011" name="2 - Θέση περιεχομένου"/>
          <p:cNvSpPr>
            <a:spLocks noGrp="1"/>
          </p:cNvSpPr>
          <p:nvPr>
            <p:ph idx="1"/>
          </p:nvPr>
        </p:nvSpPr>
        <p:spPr>
          <a:xfrm>
            <a:off x="457200" y="1628800"/>
            <a:ext cx="8229600" cy="4608512"/>
          </a:xfrm>
        </p:spPr>
        <p:txBody>
          <a:bodyPr/>
          <a:lstStyle/>
          <a:p>
            <a:r>
              <a:rPr lang="el-GR" altLang="el-GR" dirty="0" smtClean="0">
                <a:latin typeface="Calibri" pitchFamily="34" charset="0"/>
              </a:rPr>
              <a:t>Διάφορα βήματα στην αλυσίδα της </a:t>
            </a:r>
            <a:r>
              <a:rPr lang="el-GR" altLang="el-GR" dirty="0" smtClean="0">
                <a:latin typeface="Calibri" pitchFamily="34" charset="0"/>
              </a:rPr>
              <a:t>πρωτεϊνοσύνθεσης </a:t>
            </a:r>
            <a:r>
              <a:rPr lang="el-GR" altLang="el-GR" dirty="0" smtClean="0">
                <a:latin typeface="Calibri" pitchFamily="34" charset="0"/>
              </a:rPr>
              <a:t>μπορεί να ανασταλούν με την χρήση των αντιβιοτικών.  </a:t>
            </a:r>
          </a:p>
          <a:p>
            <a:r>
              <a:rPr lang="el-GR" altLang="el-GR" dirty="0" smtClean="0">
                <a:latin typeface="Calibri" pitchFamily="34" charset="0"/>
              </a:rPr>
              <a:t>Μερικά από αυτά τα αντιβιοτικά είναι </a:t>
            </a:r>
            <a:r>
              <a:rPr lang="el-GR" altLang="el-GR" dirty="0" smtClean="0"/>
              <a:t>:</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912758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normAutofit/>
          </a:bodyPr>
          <a:lstStyle/>
          <a:p>
            <a:r>
              <a:rPr lang="en-US" altLang="el-GR" b="1" dirty="0" smtClean="0">
                <a:solidFill>
                  <a:srgbClr val="002060"/>
                </a:solidFill>
                <a:latin typeface="Calibri" pitchFamily="34" charset="0"/>
              </a:rPr>
              <a:t>IVA. </a:t>
            </a:r>
            <a:r>
              <a:rPr lang="el-GR" altLang="el-GR" b="1" dirty="0" smtClean="0">
                <a:solidFill>
                  <a:srgbClr val="002060"/>
                </a:solidFill>
                <a:latin typeface="Calibri" pitchFamily="34" charset="0"/>
              </a:rPr>
              <a:t>Τετρακυκλίνες </a:t>
            </a:r>
            <a:r>
              <a:rPr lang="el-GR" altLang="el-GR" sz="3200" b="0" dirty="0" smtClean="0">
                <a:solidFill>
                  <a:srgbClr val="002060"/>
                </a:solidFill>
                <a:latin typeface="Calibri" pitchFamily="34" charset="0"/>
              </a:rPr>
              <a:t>(1 από 3)</a:t>
            </a:r>
            <a:endParaRPr lang="en-US" altLang="el-GR" sz="3200" b="0" dirty="0" smtClean="0">
              <a:solidFill>
                <a:srgbClr val="002060"/>
              </a:solidFill>
              <a:latin typeface="Calibri" pitchFamily="34" charset="0"/>
            </a:endParaRPr>
          </a:p>
        </p:txBody>
      </p:sp>
      <p:sp>
        <p:nvSpPr>
          <p:cNvPr id="44035" name="2 - Θέση περιεχομένου"/>
          <p:cNvSpPr>
            <a:spLocks noGrp="1"/>
          </p:cNvSpPr>
          <p:nvPr>
            <p:ph idx="1"/>
          </p:nvPr>
        </p:nvSpPr>
        <p:spPr/>
        <p:txBody>
          <a:bodyPr/>
          <a:lstStyle/>
          <a:p>
            <a:pPr eaLnBrk="1" hangingPunct="1"/>
            <a:r>
              <a:rPr lang="el-GR" altLang="el-GR" dirty="0" smtClean="0">
                <a:latin typeface="Calibri" pitchFamily="34" charset="0"/>
              </a:rPr>
              <a:t>Παρεμποδίζουν την ένωση του </a:t>
            </a:r>
            <a:r>
              <a:rPr lang="en-US" altLang="el-GR" dirty="0" smtClean="0">
                <a:latin typeface="Calibri" pitchFamily="34" charset="0"/>
              </a:rPr>
              <a:t>t</a:t>
            </a:r>
            <a:r>
              <a:rPr lang="el-GR" altLang="el-GR" dirty="0" smtClean="0">
                <a:latin typeface="Calibri" pitchFamily="34" charset="0"/>
              </a:rPr>
              <a:t>-</a:t>
            </a:r>
            <a:r>
              <a:rPr lang="en-US" altLang="el-GR" dirty="0" smtClean="0">
                <a:latin typeface="Calibri" pitchFamily="34" charset="0"/>
              </a:rPr>
              <a:t>RNA </a:t>
            </a:r>
            <a:r>
              <a:rPr lang="el-GR" altLang="el-GR" dirty="0" smtClean="0">
                <a:latin typeface="Calibri" pitchFamily="34" charset="0"/>
              </a:rPr>
              <a:t>με συμπλέγματα αμινοξέων στο ριβόσωμα.  Έχουν βακτηριοστατική δράση και ευρύ φάσμα.  </a:t>
            </a:r>
          </a:p>
          <a:p>
            <a:pPr eaLnBrk="1" hangingPunct="1"/>
            <a:r>
              <a:rPr lang="el-GR" altLang="el-GR" dirty="0" smtClean="0">
                <a:latin typeface="Calibri" pitchFamily="34" charset="0"/>
              </a:rPr>
              <a:t>Η απορρόφησή τους από το γαστρεντερικό σωλήνα διαφέρει από ουσία σε ουσία, είναι απόλυτη δε για την </a:t>
            </a:r>
            <a:r>
              <a:rPr lang="el-GR" altLang="el-GR" b="1" dirty="0" smtClean="0">
                <a:solidFill>
                  <a:srgbClr val="002060"/>
                </a:solidFill>
                <a:latin typeface="Calibri" pitchFamily="34" charset="0"/>
              </a:rPr>
              <a:t>δοξυκυκλίνη και την μινοκυκλίνη.  </a:t>
            </a:r>
            <a:r>
              <a:rPr lang="el-GR" altLang="el-GR" dirty="0" smtClean="0">
                <a:latin typeface="Calibri" pitchFamily="34" charset="0"/>
              </a:rPr>
              <a:t>Σπάνια χρειάζονται για </a:t>
            </a:r>
            <a:r>
              <a:rPr lang="en-US" altLang="el-GR" dirty="0" smtClean="0">
                <a:latin typeface="Calibri" pitchFamily="34" charset="0"/>
              </a:rPr>
              <a:t>IV </a:t>
            </a:r>
            <a:r>
              <a:rPr lang="el-GR" altLang="el-GR" dirty="0" smtClean="0">
                <a:latin typeface="Calibri" pitchFamily="34" charset="0"/>
              </a:rPr>
              <a:t>χορήγηση. </a:t>
            </a:r>
          </a:p>
          <a:p>
            <a:pPr eaLnBrk="1" hangingPunct="1"/>
            <a:r>
              <a:rPr lang="el-GR" altLang="el-GR" dirty="0" smtClean="0">
                <a:latin typeface="Calibri" pitchFamily="34" charset="0"/>
              </a:rPr>
              <a:t>Η ουσία </a:t>
            </a:r>
            <a:r>
              <a:rPr lang="el-GR" altLang="el-GR" b="1" dirty="0" smtClean="0">
                <a:solidFill>
                  <a:srgbClr val="002060"/>
                </a:solidFill>
                <a:latin typeface="Calibri" pitchFamily="34" charset="0"/>
              </a:rPr>
              <a:t>ρολιτετρακυκλίνη</a:t>
            </a:r>
            <a:r>
              <a:rPr lang="el-GR" altLang="el-GR" dirty="0" smtClean="0">
                <a:latin typeface="Calibri" pitchFamily="34" charset="0"/>
              </a:rPr>
              <a:t> κυκλοφορεί μόνο για </a:t>
            </a:r>
            <a:r>
              <a:rPr lang="en-US" altLang="el-GR" dirty="0" smtClean="0">
                <a:latin typeface="Calibri" pitchFamily="34" charset="0"/>
              </a:rPr>
              <a:t>IV </a:t>
            </a:r>
            <a:r>
              <a:rPr lang="el-GR" altLang="el-GR" dirty="0" smtClean="0">
                <a:latin typeface="Calibri" pitchFamily="34" charset="0"/>
              </a:rPr>
              <a:t>χορήγηση.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3065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normAutofit/>
          </a:bodyPr>
          <a:lstStyle/>
          <a:p>
            <a:r>
              <a:rPr lang="en-US" altLang="el-GR" dirty="0">
                <a:solidFill>
                  <a:srgbClr val="002060"/>
                </a:solidFill>
                <a:latin typeface="Calibri" pitchFamily="34" charset="0"/>
              </a:rPr>
              <a:t>IVA. </a:t>
            </a:r>
            <a:r>
              <a:rPr lang="el-GR" altLang="el-GR" dirty="0">
                <a:solidFill>
                  <a:srgbClr val="002060"/>
                </a:solidFill>
                <a:latin typeface="Calibri" pitchFamily="34" charset="0"/>
              </a:rPr>
              <a:t>Τετρακυκλίνες </a:t>
            </a:r>
            <a:r>
              <a:rPr lang="el-GR" altLang="el-GR" sz="3200" b="0" dirty="0" smtClean="0">
                <a:solidFill>
                  <a:srgbClr val="002060"/>
                </a:solidFill>
                <a:latin typeface="Calibri" pitchFamily="34" charset="0"/>
              </a:rPr>
              <a:t>(2 </a:t>
            </a:r>
            <a:r>
              <a:rPr lang="el-GR" altLang="el-GR" sz="3200" b="0" dirty="0">
                <a:solidFill>
                  <a:srgbClr val="002060"/>
                </a:solidFill>
                <a:latin typeface="Calibri" pitchFamily="34" charset="0"/>
              </a:rPr>
              <a:t>από 3)</a:t>
            </a:r>
            <a:endParaRPr lang="en-US" altLang="el-GR" sz="3600" dirty="0" smtClean="0"/>
          </a:p>
        </p:txBody>
      </p:sp>
      <p:sp>
        <p:nvSpPr>
          <p:cNvPr id="45059" name="2 - Θέση περιεχομένου"/>
          <p:cNvSpPr>
            <a:spLocks noGrp="1"/>
          </p:cNvSpPr>
          <p:nvPr>
            <p:ph idx="1"/>
          </p:nvPr>
        </p:nvSpPr>
        <p:spPr/>
        <p:txBody>
          <a:bodyPr/>
          <a:lstStyle/>
          <a:p>
            <a:r>
              <a:rPr lang="el-GR" altLang="el-GR" dirty="0" smtClean="0">
                <a:latin typeface="Calibri" pitchFamily="34" charset="0"/>
              </a:rPr>
              <a:t>Η συχνότερη παρενέργεια είναι οι </a:t>
            </a:r>
            <a:r>
              <a:rPr lang="el-GR" altLang="el-GR" b="1" dirty="0" smtClean="0">
                <a:solidFill>
                  <a:srgbClr val="002060"/>
                </a:solidFill>
                <a:latin typeface="Calibri" pitchFamily="34" charset="0"/>
              </a:rPr>
              <a:t>γαστρεντερικές διαταραχές (ναυτία, έμετοι, διάρροιες)</a:t>
            </a:r>
            <a:r>
              <a:rPr lang="el-GR" altLang="el-GR" dirty="0" smtClean="0">
                <a:latin typeface="Calibri" pitchFamily="34" charset="0"/>
              </a:rPr>
              <a:t>, διότι οι τετρακυκλίνες έχουν απ’ ευθείας ερεθιστική επίδραση στον γαστρεντερικό βλεννογόνο και </a:t>
            </a:r>
            <a:r>
              <a:rPr lang="el-GR" altLang="el-GR" b="1" dirty="0" smtClean="0">
                <a:latin typeface="Calibri" pitchFamily="34" charset="0"/>
              </a:rPr>
              <a:t>καταστρέφουν την μικροβιακή χλωρίδα, επιτρέποντας την εποίκηση με μύκητες τύπου </a:t>
            </a:r>
            <a:r>
              <a:rPr lang="en-US" altLang="el-GR" b="1" dirty="0" smtClean="0">
                <a:latin typeface="Calibri" pitchFamily="34" charset="0"/>
              </a:rPr>
              <a:t>Candida</a:t>
            </a:r>
            <a:r>
              <a:rPr lang="el-GR" altLang="el-GR" b="1" dirty="0" smtClean="0">
                <a:latin typeface="Calibri" pitchFamily="34" charset="0"/>
              </a:rPr>
              <a:t>.</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554295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normAutofit/>
          </a:bodyPr>
          <a:lstStyle/>
          <a:p>
            <a:r>
              <a:rPr lang="en-US" altLang="el-GR" dirty="0">
                <a:solidFill>
                  <a:srgbClr val="002060"/>
                </a:solidFill>
                <a:latin typeface="Calibri" pitchFamily="34" charset="0"/>
              </a:rPr>
              <a:t>IVA. </a:t>
            </a:r>
            <a:r>
              <a:rPr lang="el-GR" altLang="el-GR" dirty="0">
                <a:solidFill>
                  <a:srgbClr val="002060"/>
                </a:solidFill>
                <a:latin typeface="Calibri" pitchFamily="34" charset="0"/>
              </a:rPr>
              <a:t>Τετρακυκλίνες </a:t>
            </a:r>
            <a:r>
              <a:rPr lang="el-GR" altLang="el-GR" sz="3200" b="0" dirty="0" smtClean="0">
                <a:solidFill>
                  <a:srgbClr val="002060"/>
                </a:solidFill>
                <a:latin typeface="Calibri" pitchFamily="34" charset="0"/>
              </a:rPr>
              <a:t>(3 </a:t>
            </a:r>
            <a:r>
              <a:rPr lang="el-GR" altLang="el-GR" sz="3200" b="0" dirty="0">
                <a:solidFill>
                  <a:srgbClr val="002060"/>
                </a:solidFill>
                <a:latin typeface="Calibri" pitchFamily="34" charset="0"/>
              </a:rPr>
              <a:t>από 3)</a:t>
            </a:r>
            <a:endParaRPr lang="en-US" altLang="el-GR" sz="3600" dirty="0" smtClean="0"/>
          </a:p>
        </p:txBody>
      </p:sp>
      <p:sp>
        <p:nvSpPr>
          <p:cNvPr id="46083" name="2 - Θέση περιεχομένου"/>
          <p:cNvSpPr>
            <a:spLocks noGrp="1"/>
          </p:cNvSpPr>
          <p:nvPr>
            <p:ph idx="1"/>
          </p:nvPr>
        </p:nvSpPr>
        <p:spPr/>
        <p:txBody>
          <a:bodyPr/>
          <a:lstStyle/>
          <a:p>
            <a:pPr eaLnBrk="1" hangingPunct="1"/>
            <a:r>
              <a:rPr lang="el-GR" altLang="el-GR" sz="2400" dirty="0" smtClean="0">
                <a:latin typeface="Calibri" pitchFamily="34" charset="0"/>
              </a:rPr>
              <a:t>Εάν δοθούν αντιόξινα για αντιμετώπισή των παρενεργειών, επακολουθεί αδρανοποίηση των τετρακυκλινών, λόγω του ότι οι τετρακυκλίνες δημιουργούν </a:t>
            </a:r>
            <a:r>
              <a:rPr lang="el-GR" altLang="el-GR" sz="2400" b="1" dirty="0" smtClean="0">
                <a:solidFill>
                  <a:srgbClr val="002060"/>
                </a:solidFill>
                <a:latin typeface="Calibri" pitchFamily="34" charset="0"/>
              </a:rPr>
              <a:t>αδιάλυτες ενώσεις με το </a:t>
            </a:r>
            <a:r>
              <a:rPr lang="en-US" altLang="el-GR" sz="2400" b="1" dirty="0" smtClean="0">
                <a:solidFill>
                  <a:srgbClr val="002060"/>
                </a:solidFill>
                <a:latin typeface="Calibri" pitchFamily="34" charset="0"/>
              </a:rPr>
              <a:t>Ca</a:t>
            </a:r>
            <a:r>
              <a:rPr lang="el-GR" altLang="el-GR" sz="2400" b="1" dirty="0" smtClean="0">
                <a:solidFill>
                  <a:srgbClr val="002060"/>
                </a:solidFill>
                <a:latin typeface="Calibri" pitchFamily="34" charset="0"/>
              </a:rPr>
              <a:t>, </a:t>
            </a:r>
            <a:r>
              <a:rPr lang="en-US" altLang="el-GR" sz="2400" b="1" dirty="0" smtClean="0">
                <a:solidFill>
                  <a:srgbClr val="002060"/>
                </a:solidFill>
                <a:latin typeface="Calibri" pitchFamily="34" charset="0"/>
              </a:rPr>
              <a:t>Mg</a:t>
            </a:r>
            <a:r>
              <a:rPr lang="el-GR" altLang="el-GR" sz="2400" b="1" dirty="0" smtClean="0">
                <a:solidFill>
                  <a:srgbClr val="002060"/>
                </a:solidFill>
                <a:latin typeface="Calibri" pitchFamily="34" charset="0"/>
              </a:rPr>
              <a:t>, </a:t>
            </a:r>
            <a:r>
              <a:rPr lang="en-US" altLang="el-GR" sz="2400" b="1" dirty="0" smtClean="0">
                <a:solidFill>
                  <a:srgbClr val="002060"/>
                </a:solidFill>
                <a:latin typeface="Calibri" pitchFamily="34" charset="0"/>
              </a:rPr>
              <a:t>Al</a:t>
            </a:r>
            <a:r>
              <a:rPr lang="el-GR" altLang="el-GR" sz="2400" b="1" dirty="0" smtClean="0">
                <a:solidFill>
                  <a:srgbClr val="002060"/>
                </a:solidFill>
                <a:latin typeface="Calibri" pitchFamily="34" charset="0"/>
              </a:rPr>
              <a:t>, </a:t>
            </a:r>
            <a:r>
              <a:rPr lang="en-US" altLang="el-GR" sz="2400" b="1" dirty="0" smtClean="0">
                <a:solidFill>
                  <a:srgbClr val="002060"/>
                </a:solidFill>
                <a:latin typeface="Calibri" pitchFamily="34" charset="0"/>
              </a:rPr>
              <a:t>Fe</a:t>
            </a:r>
            <a:r>
              <a:rPr lang="el-GR" altLang="el-GR" sz="2400" b="1" dirty="0" smtClean="0">
                <a:solidFill>
                  <a:srgbClr val="002060"/>
                </a:solidFill>
                <a:latin typeface="Calibri" pitchFamily="34" charset="0"/>
              </a:rPr>
              <a:t>.</a:t>
            </a:r>
          </a:p>
          <a:p>
            <a:pPr eaLnBrk="1" hangingPunct="1"/>
            <a:r>
              <a:rPr lang="el-GR" altLang="el-GR" sz="2400" dirty="0" smtClean="0">
                <a:latin typeface="Calibri" pitchFamily="34" charset="0"/>
              </a:rPr>
              <a:t>Ακριβώς και επειδή δημιουργούν χηλικές ενώσεις με το </a:t>
            </a:r>
            <a:r>
              <a:rPr lang="en-US" altLang="el-GR" sz="2400" dirty="0" smtClean="0">
                <a:latin typeface="Calibri" pitchFamily="34" charset="0"/>
              </a:rPr>
              <a:t>Ca</a:t>
            </a:r>
            <a:r>
              <a:rPr lang="el-GR" altLang="el-GR" sz="2400" dirty="0" smtClean="0">
                <a:latin typeface="Calibri" pitchFamily="34" charset="0"/>
              </a:rPr>
              <a:t>, έχουν την ικανότητα να ενσωματώνονται στα αναπτυσσόμενα δόντια και οστά. Έτσι, </a:t>
            </a:r>
            <a:r>
              <a:rPr lang="el-GR" altLang="el-GR" sz="2400" b="1" dirty="0" smtClean="0">
                <a:latin typeface="Calibri" pitchFamily="34" charset="0"/>
              </a:rPr>
              <a:t>αποφεύγονται να δίδονται στο δεύτερο μήνα της κύησης και δεν συγγράφονται σε παιδιά κάτω των 8 ετών.</a:t>
            </a:r>
            <a:r>
              <a:rPr lang="en-US" altLang="el-GR" sz="2400" b="1" dirty="0" smtClean="0">
                <a:latin typeface="Calibri" pitchFamily="34" charset="0"/>
              </a:rPr>
              <a:t> </a:t>
            </a:r>
            <a:r>
              <a:rPr lang="el-GR" altLang="el-GR" sz="2400" dirty="0" smtClean="0">
                <a:latin typeface="Calibri" pitchFamily="34" charset="0"/>
              </a:rPr>
              <a:t>Άλλες παρενέργειες περιλαμβάνουν φωτοευαισθησία και ηπατική βλάβη μετά από ενδοφλέβια χορήγηση.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727495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p:txBody>
          <a:bodyPr>
            <a:normAutofit/>
          </a:bodyPr>
          <a:lstStyle/>
          <a:p>
            <a:r>
              <a:rPr lang="en-US" altLang="el-GR" b="1" dirty="0" smtClean="0">
                <a:solidFill>
                  <a:srgbClr val="002060"/>
                </a:solidFill>
                <a:latin typeface="Calibri" pitchFamily="34" charset="0"/>
              </a:rPr>
              <a:t>IVB</a:t>
            </a:r>
            <a:r>
              <a:rPr lang="el-GR" altLang="el-GR" b="1" dirty="0" smtClean="0">
                <a:solidFill>
                  <a:srgbClr val="002060"/>
                </a:solidFill>
                <a:latin typeface="Calibri" pitchFamily="34" charset="0"/>
              </a:rPr>
              <a:t>. Αμινογλυκοσίδες </a:t>
            </a:r>
            <a:r>
              <a:rPr lang="el-GR" altLang="el-GR" sz="3200" b="0" dirty="0" smtClean="0">
                <a:solidFill>
                  <a:srgbClr val="002060"/>
                </a:solidFill>
                <a:latin typeface="Calibri" pitchFamily="34" charset="0"/>
              </a:rPr>
              <a:t>(1 από 2)</a:t>
            </a:r>
            <a:endParaRPr lang="en-US" altLang="el-GR" sz="3200" b="0" dirty="0" smtClean="0">
              <a:solidFill>
                <a:srgbClr val="002060"/>
              </a:solidFill>
              <a:latin typeface="Calibri" pitchFamily="34" charset="0"/>
            </a:endParaRPr>
          </a:p>
        </p:txBody>
      </p:sp>
      <p:sp>
        <p:nvSpPr>
          <p:cNvPr id="47107"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Προκαλούν σύνδεση λανθασμένου </a:t>
            </a:r>
            <a:r>
              <a:rPr lang="en-US" altLang="el-GR" dirty="0" smtClean="0">
                <a:latin typeface="Calibri" pitchFamily="34" charset="0"/>
              </a:rPr>
              <a:t>t</a:t>
            </a:r>
            <a:r>
              <a:rPr lang="el-GR" altLang="el-GR" dirty="0" smtClean="0">
                <a:latin typeface="Calibri" pitchFamily="34" charset="0"/>
              </a:rPr>
              <a:t>-</a:t>
            </a:r>
            <a:r>
              <a:rPr lang="en-US" altLang="el-GR" dirty="0" smtClean="0">
                <a:latin typeface="Calibri" pitchFamily="34" charset="0"/>
              </a:rPr>
              <a:t>RNA</a:t>
            </a:r>
            <a:r>
              <a:rPr lang="el-GR" altLang="el-GR" dirty="0" smtClean="0">
                <a:latin typeface="Calibri" pitchFamily="34" charset="0"/>
              </a:rPr>
              <a:t>-ΑΑ και έτσι οδηγούν σε σύνθεση λανθασμένων πρωτεϊνών.</a:t>
            </a:r>
          </a:p>
          <a:p>
            <a:pPr eaLnBrk="1" hangingPunct="1"/>
            <a:r>
              <a:rPr lang="el-GR" altLang="el-GR" b="1" dirty="0" smtClean="0">
                <a:solidFill>
                  <a:srgbClr val="002060"/>
                </a:solidFill>
                <a:latin typeface="Calibri" pitchFamily="34" charset="0"/>
              </a:rPr>
              <a:t>Είναι βακτηριοκτόνες</a:t>
            </a:r>
            <a:r>
              <a:rPr lang="el-GR" altLang="el-GR" dirty="0" smtClean="0">
                <a:latin typeface="Calibri" pitchFamily="34" charset="0"/>
              </a:rPr>
              <a:t>.</a:t>
            </a:r>
          </a:p>
          <a:p>
            <a:pPr eaLnBrk="1" hangingPunct="1"/>
            <a:r>
              <a:rPr lang="el-GR" altLang="el-GR" dirty="0" smtClean="0">
                <a:latin typeface="Calibri" pitchFamily="34" charset="0"/>
              </a:rPr>
              <a:t>Συνήθως επιδρούν σε </a:t>
            </a:r>
            <a:r>
              <a:rPr lang="en-US" altLang="el-GR" dirty="0" smtClean="0">
                <a:latin typeface="Calibri" pitchFamily="34" charset="0"/>
              </a:rPr>
              <a:t>Gram </a:t>
            </a:r>
            <a:r>
              <a:rPr lang="el-GR" altLang="el-GR" dirty="0" smtClean="0">
                <a:latin typeface="Calibri" pitchFamily="34" charset="0"/>
              </a:rPr>
              <a:t>αρνητικά βακτηρίδια.</a:t>
            </a:r>
          </a:p>
          <a:p>
            <a:pPr eaLnBrk="1" hangingPunct="1"/>
            <a:r>
              <a:rPr lang="el-GR" altLang="el-GR" b="1" dirty="0" smtClean="0">
                <a:solidFill>
                  <a:srgbClr val="002060"/>
                </a:solidFill>
                <a:latin typeface="Calibri" pitchFamily="34" charset="0"/>
              </a:rPr>
              <a:t>Η στρεπτομυκίνη και η καναμυκίνη </a:t>
            </a:r>
            <a:r>
              <a:rPr lang="el-GR" altLang="el-GR" dirty="0" smtClean="0">
                <a:latin typeface="Calibri" pitchFamily="34" charset="0"/>
              </a:rPr>
              <a:t>χρησιμοποιούνται κύρια στην θεραπεία της φυματίωσης.</a:t>
            </a:r>
          </a:p>
          <a:p>
            <a:pPr eaLnBrk="1" hangingPunct="1"/>
            <a:r>
              <a:rPr lang="el-GR" altLang="el-GR" dirty="0" smtClean="0">
                <a:latin typeface="Calibri" pitchFamily="34" charset="0"/>
              </a:rPr>
              <a:t>Εγγράφεται – </a:t>
            </a:r>
            <a:r>
              <a:rPr lang="en-US" altLang="el-GR" dirty="0" smtClean="0">
                <a:latin typeface="Calibri" pitchFamily="34" charset="0"/>
              </a:rPr>
              <a:t>mycin</a:t>
            </a:r>
            <a:r>
              <a:rPr lang="el-GR" altLang="el-GR" dirty="0" smtClean="0">
                <a:latin typeface="Calibri" pitchFamily="34" charset="0"/>
              </a:rPr>
              <a:t> όταν προέρχεται από είδη στρεπτομύκητα και – </a:t>
            </a:r>
            <a:r>
              <a:rPr lang="en-US" altLang="el-GR" dirty="0" smtClean="0">
                <a:latin typeface="Calibri" pitchFamily="34" charset="0"/>
              </a:rPr>
              <a:t>micin </a:t>
            </a:r>
            <a:r>
              <a:rPr lang="el-GR" altLang="el-GR" dirty="0" smtClean="0">
                <a:latin typeface="Calibri" pitchFamily="34" charset="0"/>
              </a:rPr>
              <a:t>όταν προέρχεται από είδη μικροσπόρων.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41518081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p:txBody>
          <a:bodyPr>
            <a:normAutofit/>
          </a:bodyPr>
          <a:lstStyle/>
          <a:p>
            <a:r>
              <a:rPr lang="en-US" altLang="el-GR" dirty="0">
                <a:solidFill>
                  <a:srgbClr val="002060"/>
                </a:solidFill>
                <a:latin typeface="Calibri" pitchFamily="34" charset="0"/>
              </a:rPr>
              <a:t>IVB</a:t>
            </a:r>
            <a:r>
              <a:rPr lang="el-GR" altLang="el-GR" dirty="0">
                <a:solidFill>
                  <a:srgbClr val="002060"/>
                </a:solidFill>
                <a:latin typeface="Calibri" pitchFamily="34" charset="0"/>
              </a:rPr>
              <a:t>. Αμινογλυκοσίδες </a:t>
            </a:r>
            <a:r>
              <a:rPr lang="el-GR" altLang="el-GR" sz="3200" b="0" dirty="0" smtClean="0">
                <a:solidFill>
                  <a:srgbClr val="002060"/>
                </a:solidFill>
                <a:latin typeface="Calibri" pitchFamily="34" charset="0"/>
              </a:rPr>
              <a:t>(2 </a:t>
            </a:r>
            <a:r>
              <a:rPr lang="el-GR" altLang="el-GR" sz="3200" b="0" dirty="0">
                <a:solidFill>
                  <a:srgbClr val="002060"/>
                </a:solidFill>
                <a:latin typeface="Calibri" pitchFamily="34" charset="0"/>
              </a:rPr>
              <a:t>από 2)</a:t>
            </a:r>
            <a:endParaRPr lang="en-US" altLang="el-GR" dirty="0" smtClean="0"/>
          </a:p>
        </p:txBody>
      </p:sp>
      <p:sp>
        <p:nvSpPr>
          <p:cNvPr id="48131"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Σαν ουσίες, οι αμινογλυκοσίδες περιέχουν στο μόριό τους πολλά υδροξύλια και αμινομάδες που δεσμεύουν πρωτόνια.  Είναι πολικές ουσίες, δεν διαπερνούν τις μεμβράνες, δεν απορροφώνται καλά από το έντερο.</a:t>
            </a:r>
          </a:p>
          <a:p>
            <a:pPr eaLnBrk="1" hangingPunct="1"/>
            <a:r>
              <a:rPr lang="el-GR" altLang="el-GR" b="1" dirty="0" smtClean="0">
                <a:solidFill>
                  <a:srgbClr val="002060"/>
                </a:solidFill>
                <a:latin typeface="Calibri" pitchFamily="34" charset="0"/>
              </a:rPr>
              <a:t>Η νεομυκίνη και η παρομομυκίνη δίδονται από του στόματος για προεγχειρητική προετοιμασία του εντέρου.</a:t>
            </a:r>
          </a:p>
          <a:p>
            <a:pPr eaLnBrk="1" hangingPunct="1"/>
            <a:r>
              <a:rPr lang="el-GR" altLang="el-GR" dirty="0" smtClean="0">
                <a:latin typeface="Calibri" pitchFamily="34" charset="0"/>
              </a:rPr>
              <a:t>Σε σοβαρές λοιμώξεις δίδονται ενέσιμες </a:t>
            </a:r>
            <a:r>
              <a:rPr lang="el-GR" altLang="el-GR" b="1" dirty="0" smtClean="0">
                <a:solidFill>
                  <a:srgbClr val="002060"/>
                </a:solidFill>
                <a:latin typeface="Calibri" pitchFamily="34" charset="0"/>
              </a:rPr>
              <a:t>(γενταμικίνη, τομπραμυκίνη, αμικασίνη, νετιλμισίνη, σισομυκίνη).  Δυνατόν να προκαλέσουν νεφροτοξικότητα και ωτοτοξικότητα.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070411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normAutofit/>
          </a:bodyPr>
          <a:lstStyle/>
          <a:p>
            <a:r>
              <a:rPr lang="en-US" altLang="el-GR" b="1" dirty="0" smtClean="0">
                <a:solidFill>
                  <a:srgbClr val="002060"/>
                </a:solidFill>
                <a:latin typeface="Calibri" pitchFamily="34" charset="0"/>
              </a:rPr>
              <a:t>IV</a:t>
            </a:r>
            <a:r>
              <a:rPr lang="el-GR" altLang="el-GR" b="1" dirty="0" smtClean="0">
                <a:solidFill>
                  <a:srgbClr val="002060"/>
                </a:solidFill>
                <a:latin typeface="Calibri" pitchFamily="34" charset="0"/>
              </a:rPr>
              <a:t>Γ. Χλωραμφαινικόλη </a:t>
            </a:r>
            <a:r>
              <a:rPr lang="el-GR" altLang="el-GR" sz="3200" b="0" dirty="0" smtClean="0">
                <a:solidFill>
                  <a:srgbClr val="002060"/>
                </a:solidFill>
                <a:latin typeface="Calibri" pitchFamily="34" charset="0"/>
              </a:rPr>
              <a:t>(1 από 2)</a:t>
            </a:r>
            <a:endParaRPr lang="en-US" altLang="el-GR" sz="3200" b="0" dirty="0" smtClean="0">
              <a:solidFill>
                <a:srgbClr val="002060"/>
              </a:solidFill>
              <a:latin typeface="Calibri" pitchFamily="34" charset="0"/>
            </a:endParaRPr>
          </a:p>
        </p:txBody>
      </p:sp>
      <p:sp>
        <p:nvSpPr>
          <p:cNvPr id="49155" name="2 - Θέση περιεχομένου"/>
          <p:cNvSpPr>
            <a:spLocks noGrp="1"/>
          </p:cNvSpPr>
          <p:nvPr>
            <p:ph idx="1"/>
          </p:nvPr>
        </p:nvSpPr>
        <p:spPr>
          <a:xfrm>
            <a:off x="457200" y="1340768"/>
            <a:ext cx="8291264" cy="4896544"/>
          </a:xfrm>
        </p:spPr>
        <p:txBody>
          <a:bodyPr>
            <a:noAutofit/>
          </a:bodyPr>
          <a:lstStyle/>
          <a:p>
            <a:pPr eaLnBrk="1" hangingPunct="1">
              <a:lnSpc>
                <a:spcPct val="124000"/>
              </a:lnSpc>
            </a:pPr>
            <a:r>
              <a:rPr lang="el-GR" altLang="el-GR" dirty="0" smtClean="0">
                <a:latin typeface="Calibri" pitchFamily="34" charset="0"/>
              </a:rPr>
              <a:t>Αναστέλλει την συνθετάση των πεπτιδίων.</a:t>
            </a:r>
          </a:p>
          <a:p>
            <a:pPr eaLnBrk="1" hangingPunct="1">
              <a:lnSpc>
                <a:spcPct val="124000"/>
              </a:lnSpc>
            </a:pPr>
            <a:r>
              <a:rPr lang="el-GR" altLang="el-GR" dirty="0" smtClean="0">
                <a:latin typeface="Calibri" pitchFamily="34" charset="0"/>
              </a:rPr>
              <a:t>Σήμερα λόγω της απλότητας του μορίου της παρασκευάζεται συνθετικά.  </a:t>
            </a:r>
          </a:p>
          <a:p>
            <a:pPr eaLnBrk="1" hangingPunct="1">
              <a:lnSpc>
                <a:spcPct val="124000"/>
              </a:lnSpc>
            </a:pPr>
            <a:r>
              <a:rPr lang="el-GR" altLang="el-GR" dirty="0" smtClean="0">
                <a:latin typeface="Calibri" pitchFamily="34" charset="0"/>
              </a:rPr>
              <a:t>Έχει ευρύ φάσμα δράσης.</a:t>
            </a:r>
          </a:p>
          <a:p>
            <a:pPr eaLnBrk="1" hangingPunct="1">
              <a:lnSpc>
                <a:spcPct val="124000"/>
              </a:lnSpc>
            </a:pPr>
            <a:r>
              <a:rPr lang="el-GR" altLang="el-GR" dirty="0" smtClean="0">
                <a:latin typeface="Calibri" pitchFamily="34" charset="0"/>
              </a:rPr>
              <a:t>Απορροφάται πλήρως από του στόματος.  Γρήγορα διαχέεται στα διαμερίσματα του σώματος και περνά τον αιματεγκεφαλικό φραγμό.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970767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normAutofit/>
          </a:bodyPr>
          <a:lstStyle/>
          <a:p>
            <a:r>
              <a:rPr lang="en-US" altLang="el-GR" b="1" dirty="0" smtClean="0">
                <a:solidFill>
                  <a:srgbClr val="002060"/>
                </a:solidFill>
                <a:latin typeface="Calibri" pitchFamily="34" charset="0"/>
              </a:rPr>
              <a:t>IV</a:t>
            </a:r>
            <a:r>
              <a:rPr lang="el-GR" altLang="el-GR" b="1" dirty="0" smtClean="0">
                <a:solidFill>
                  <a:srgbClr val="002060"/>
                </a:solidFill>
                <a:latin typeface="Calibri" pitchFamily="34" charset="0"/>
              </a:rPr>
              <a:t>Γ. Χλωραμφαινικόλη </a:t>
            </a:r>
            <a:r>
              <a:rPr lang="el-GR" altLang="el-GR" sz="3200" b="0" dirty="0" smtClean="0">
                <a:solidFill>
                  <a:srgbClr val="002060"/>
                </a:solidFill>
                <a:latin typeface="Calibri" pitchFamily="34" charset="0"/>
              </a:rPr>
              <a:t>(2 από 2)</a:t>
            </a:r>
            <a:endParaRPr lang="en-US" altLang="el-GR" sz="3200" b="0" dirty="0" smtClean="0">
              <a:solidFill>
                <a:srgbClr val="002060"/>
              </a:solidFill>
              <a:latin typeface="Calibri" pitchFamily="34" charset="0"/>
            </a:endParaRPr>
          </a:p>
        </p:txBody>
      </p:sp>
      <p:sp>
        <p:nvSpPr>
          <p:cNvPr id="49155" name="2 - Θέση περιεχομένου"/>
          <p:cNvSpPr>
            <a:spLocks noGrp="1"/>
          </p:cNvSpPr>
          <p:nvPr>
            <p:ph idx="1"/>
          </p:nvPr>
        </p:nvSpPr>
        <p:spPr>
          <a:xfrm>
            <a:off x="457200" y="1340768"/>
            <a:ext cx="8291264" cy="4896544"/>
          </a:xfrm>
        </p:spPr>
        <p:txBody>
          <a:bodyPr>
            <a:noAutofit/>
          </a:bodyPr>
          <a:lstStyle/>
          <a:p>
            <a:pPr eaLnBrk="1" hangingPunct="1">
              <a:lnSpc>
                <a:spcPct val="124000"/>
              </a:lnSpc>
            </a:pPr>
            <a:r>
              <a:rPr lang="el-GR" altLang="el-GR" dirty="0" smtClean="0">
                <a:latin typeface="Calibri" pitchFamily="34" charset="0"/>
              </a:rPr>
              <a:t>Παρά τα προτερήματά της, η χλωραμφαινικόλη σπάνια χορηγείται </a:t>
            </a:r>
            <a:r>
              <a:rPr lang="el-GR" altLang="el-GR" b="1" dirty="0" smtClean="0">
                <a:solidFill>
                  <a:srgbClr val="002060"/>
                </a:solidFill>
                <a:latin typeface="Calibri" pitchFamily="34" charset="0"/>
              </a:rPr>
              <a:t>λόγω βλάβης του μυελού</a:t>
            </a:r>
            <a:r>
              <a:rPr lang="el-GR" altLang="el-GR" dirty="0" smtClean="0">
                <a:latin typeface="Calibri" pitchFamily="34" charset="0"/>
              </a:rPr>
              <a:t>.  Προκαλεί 2 τύπους καταστολής του μυελού των οστών :</a:t>
            </a:r>
          </a:p>
          <a:p>
            <a:pPr marL="811213" indent="-457200" defTabSz="808038" eaLnBrk="1" hangingPunct="1">
              <a:lnSpc>
                <a:spcPct val="124000"/>
              </a:lnSpc>
              <a:buFont typeface="+mj-lt"/>
              <a:buAutoNum type="arabicParenR"/>
            </a:pPr>
            <a:r>
              <a:rPr lang="el-GR" altLang="el-GR" dirty="0" smtClean="0">
                <a:latin typeface="Calibri" pitchFamily="34" charset="0"/>
              </a:rPr>
              <a:t>Τοξική, εξαρτώμενη από την δόση και </a:t>
            </a:r>
          </a:p>
          <a:p>
            <a:pPr marL="811213" indent="-457200" defTabSz="808038" eaLnBrk="1" hangingPunct="1">
              <a:lnSpc>
                <a:spcPct val="124000"/>
              </a:lnSpc>
              <a:buFont typeface="+mj-lt"/>
              <a:buAutoNum type="arabicParenR"/>
            </a:pPr>
            <a:r>
              <a:rPr lang="el-GR" altLang="el-GR" dirty="0" smtClean="0">
                <a:latin typeface="Calibri" pitchFamily="34" charset="0"/>
              </a:rPr>
              <a:t>Μη δοσοεξαρτώμενη και συχνά θανατηφόρα, εβδομάδες μετά την χορήγηση.</a:t>
            </a:r>
          </a:p>
          <a:p>
            <a:pPr eaLnBrk="1" hangingPunct="1">
              <a:lnSpc>
                <a:spcPct val="124000"/>
              </a:lnSpc>
            </a:pPr>
            <a:r>
              <a:rPr lang="el-GR" altLang="el-GR" dirty="0" smtClean="0">
                <a:latin typeface="Calibri" pitchFamily="34" charset="0"/>
              </a:rPr>
              <a:t>Η καταστολή του μυελού μπορεί να είναι σοβαρή και να συμβεί και μετά από τοπική χρήση, πχ κολλύρια.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710859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p:txBody>
          <a:bodyPr/>
          <a:lstStyle/>
          <a:p>
            <a:r>
              <a:rPr lang="en-US" altLang="el-GR" sz="3600" b="1" dirty="0" smtClean="0">
                <a:solidFill>
                  <a:srgbClr val="002060"/>
                </a:solidFill>
                <a:latin typeface="Calibri" pitchFamily="34" charset="0"/>
              </a:rPr>
              <a:t>IV</a:t>
            </a:r>
            <a:r>
              <a:rPr lang="el-GR" altLang="el-GR" sz="3600" b="1" dirty="0" smtClean="0">
                <a:solidFill>
                  <a:srgbClr val="002060"/>
                </a:solidFill>
                <a:latin typeface="Calibri" pitchFamily="34" charset="0"/>
              </a:rPr>
              <a:t>Δ. Ερυθρομυκίνη </a:t>
            </a:r>
            <a:r>
              <a:rPr lang="el-GR" altLang="el-GR" sz="3200" b="0" dirty="0" smtClean="0">
                <a:solidFill>
                  <a:srgbClr val="002060"/>
                </a:solidFill>
                <a:latin typeface="Calibri" pitchFamily="34" charset="0"/>
              </a:rPr>
              <a:t>(1 από 2)</a:t>
            </a:r>
            <a:endParaRPr lang="en-US" altLang="el-GR" sz="3200" b="0" dirty="0" smtClean="0">
              <a:solidFill>
                <a:srgbClr val="002060"/>
              </a:solidFill>
              <a:latin typeface="Calibri" pitchFamily="34" charset="0"/>
            </a:endParaRPr>
          </a:p>
        </p:txBody>
      </p:sp>
      <p:sp>
        <p:nvSpPr>
          <p:cNvPr id="50179" name="2 - Θέση περιεχομένου"/>
          <p:cNvSpPr>
            <a:spLocks noGrp="1"/>
          </p:cNvSpPr>
          <p:nvPr>
            <p:ph idx="1"/>
          </p:nvPr>
        </p:nvSpPr>
        <p:spPr/>
        <p:txBody>
          <a:bodyPr>
            <a:noAutofit/>
          </a:bodyPr>
          <a:lstStyle/>
          <a:p>
            <a:pPr eaLnBrk="1" hangingPunct="1">
              <a:lnSpc>
                <a:spcPct val="124000"/>
              </a:lnSpc>
            </a:pPr>
            <a:r>
              <a:rPr lang="el-GR" altLang="el-GR" dirty="0" smtClean="0">
                <a:latin typeface="Calibri" pitchFamily="34" charset="0"/>
              </a:rPr>
              <a:t>Αναστέλλει την προωθητικότητα των ριβοσωμάτων.  </a:t>
            </a:r>
          </a:p>
          <a:p>
            <a:pPr eaLnBrk="1" hangingPunct="1">
              <a:lnSpc>
                <a:spcPct val="124000"/>
              </a:lnSpc>
            </a:pPr>
            <a:r>
              <a:rPr lang="el-GR" altLang="el-GR" dirty="0" smtClean="0">
                <a:latin typeface="Calibri" pitchFamily="34" charset="0"/>
              </a:rPr>
              <a:t>Είναι κύρια </a:t>
            </a:r>
            <a:r>
              <a:rPr lang="el-GR" altLang="el-GR" b="1" dirty="0" smtClean="0">
                <a:solidFill>
                  <a:srgbClr val="002060"/>
                </a:solidFill>
                <a:latin typeface="Calibri" pitchFamily="34" charset="0"/>
              </a:rPr>
              <a:t>βακτηριοστατική </a:t>
            </a:r>
            <a:r>
              <a:rPr lang="el-GR" altLang="el-GR" dirty="0" smtClean="0">
                <a:latin typeface="Calibri" pitchFamily="34" charset="0"/>
              </a:rPr>
              <a:t>και ενάντια σε </a:t>
            </a:r>
            <a:r>
              <a:rPr lang="en-US" altLang="el-GR" dirty="0" smtClean="0">
                <a:latin typeface="Calibri" pitchFamily="34" charset="0"/>
              </a:rPr>
              <a:t>gram </a:t>
            </a:r>
            <a:r>
              <a:rPr lang="el-GR" altLang="el-GR" dirty="0" smtClean="0">
                <a:latin typeface="Calibri" pitchFamily="34" charset="0"/>
              </a:rPr>
              <a:t>αρνητικά βακτηρίδια.</a:t>
            </a:r>
          </a:p>
          <a:p>
            <a:pPr eaLnBrk="1" hangingPunct="1">
              <a:lnSpc>
                <a:spcPct val="124000"/>
              </a:lnSpc>
            </a:pPr>
            <a:r>
              <a:rPr lang="el-GR" altLang="el-GR" dirty="0" smtClean="0">
                <a:latin typeface="Calibri" pitchFamily="34" charset="0"/>
              </a:rPr>
              <a:t>Από το στόμα χορηγείται υπό μορφή άλατος η εστέρος. Είναι καλά ανεκτή και είναι υποκατάστατο για όσους είναι αλλεργικοί στις πενικιλίνες.</a:t>
            </a:r>
          </a:p>
          <a:p>
            <a:pPr eaLnBrk="1" hangingPunct="1">
              <a:lnSpc>
                <a:spcPct val="124000"/>
              </a:lnSpc>
            </a:pPr>
            <a:r>
              <a:rPr lang="el-GR" altLang="el-GR" dirty="0" smtClean="0">
                <a:latin typeface="Calibri" pitchFamily="34" charset="0"/>
              </a:rPr>
              <a:t>Ανήκει στα </a:t>
            </a:r>
            <a:r>
              <a:rPr lang="el-GR" altLang="el-GR" b="1" dirty="0" smtClean="0">
                <a:solidFill>
                  <a:srgbClr val="002060"/>
                </a:solidFill>
                <a:latin typeface="Calibri" pitchFamily="34" charset="0"/>
              </a:rPr>
              <a:t>μακρολίδια.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229287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0" y="116632"/>
            <a:ext cx="9144000" cy="908720"/>
          </a:xfrm>
        </p:spPr>
        <p:txBody>
          <a:bodyPr>
            <a:noAutofit/>
          </a:bodyPr>
          <a:lstStyle/>
          <a:p>
            <a:r>
              <a:rPr lang="el-GR" altLang="el-GR" b="1" dirty="0" smtClean="0">
                <a:solidFill>
                  <a:srgbClr val="002060"/>
                </a:solidFill>
                <a:latin typeface="Calibri" pitchFamily="34" charset="0"/>
              </a:rPr>
              <a:t>Δράση των αντιμικροβιακών φαρμάκων</a:t>
            </a:r>
            <a:endParaRPr lang="en-US" altLang="el-GR" b="1" dirty="0" smtClean="0">
              <a:solidFill>
                <a:srgbClr val="002060"/>
              </a:solidFill>
              <a:latin typeface="Calibri" pitchFamily="34" charset="0"/>
            </a:endParaRPr>
          </a:p>
        </p:txBody>
      </p:sp>
      <p:sp>
        <p:nvSpPr>
          <p:cNvPr id="6147"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Η δράση των αντιμικροβιακών φαρμάκων φαίνεται </a:t>
            </a:r>
            <a:r>
              <a:rPr lang="en-US" altLang="el-GR" dirty="0" smtClean="0">
                <a:latin typeface="Calibri" pitchFamily="34" charset="0"/>
              </a:rPr>
              <a:t>in vitro</a:t>
            </a:r>
            <a:r>
              <a:rPr lang="el-GR" altLang="el-GR" dirty="0" smtClean="0">
                <a:latin typeface="Calibri" pitchFamily="34" charset="0"/>
              </a:rPr>
              <a:t>.  Τα βακτηρίδια πολλαπλασιάζονται σε καλλιεργητικό υλικό (τριβλία).  </a:t>
            </a:r>
          </a:p>
          <a:p>
            <a:pPr eaLnBrk="1" hangingPunct="1"/>
            <a:r>
              <a:rPr lang="el-GR" altLang="el-GR" dirty="0" smtClean="0">
                <a:latin typeface="Calibri" pitchFamily="34" charset="0"/>
              </a:rPr>
              <a:t>Εάν το υλικό περιέχει έναν αντιμικροβιακό παράγοντα, 2 πιθανότητες υπάρχουν</a:t>
            </a:r>
            <a:r>
              <a:rPr lang="en-US" altLang="el-GR" dirty="0">
                <a:latin typeface="Calibri" pitchFamily="34" charset="0"/>
              </a:rPr>
              <a:t> </a:t>
            </a:r>
            <a:r>
              <a:rPr lang="el-GR" altLang="el-GR" dirty="0">
                <a:latin typeface="Calibri" pitchFamily="34" charset="0"/>
              </a:rPr>
              <a:t>:</a:t>
            </a:r>
            <a:endParaRPr lang="el-GR" altLang="el-GR" dirty="0" smtClean="0">
              <a:latin typeface="Calibri" pitchFamily="34" charset="0"/>
            </a:endParaRPr>
          </a:p>
          <a:p>
            <a:pPr eaLnBrk="1" hangingPunct="1">
              <a:buFont typeface="Courier New" panose="02070309020205020404" pitchFamily="49" charset="0"/>
              <a:buChar char="o"/>
            </a:pPr>
            <a:r>
              <a:rPr lang="el-GR" altLang="el-GR" dirty="0" smtClean="0">
                <a:latin typeface="Calibri" pitchFamily="34" charset="0"/>
              </a:rPr>
              <a:t>Τα βακτηρίδια φονεύονται</a:t>
            </a:r>
            <a:r>
              <a:rPr lang="en-US" altLang="el-GR" dirty="0" smtClean="0">
                <a:latin typeface="Calibri" pitchFamily="34" charset="0"/>
              </a:rPr>
              <a:t> </a:t>
            </a:r>
            <a:r>
              <a:rPr lang="el-GR" altLang="el-GR" b="1" dirty="0" smtClean="0">
                <a:solidFill>
                  <a:srgbClr val="002060"/>
                </a:solidFill>
                <a:latin typeface="Calibri" pitchFamily="34" charset="0"/>
              </a:rPr>
              <a:t>=</a:t>
            </a:r>
            <a:r>
              <a:rPr lang="en-US" altLang="el-GR" dirty="0" smtClean="0">
                <a:solidFill>
                  <a:srgbClr val="002060"/>
                </a:solidFill>
                <a:latin typeface="Calibri" pitchFamily="34" charset="0"/>
              </a:rPr>
              <a:t> </a:t>
            </a:r>
            <a:r>
              <a:rPr lang="el-GR" altLang="el-GR" b="1" dirty="0" smtClean="0">
                <a:solidFill>
                  <a:srgbClr val="002060"/>
                </a:solidFill>
                <a:latin typeface="Calibri" pitchFamily="34" charset="0"/>
              </a:rPr>
              <a:t>βακτηριοκτόνο αποτέλεσμα</a:t>
            </a:r>
            <a:r>
              <a:rPr lang="el-GR" altLang="el-GR" u="sng" dirty="0">
                <a:latin typeface="Calibri" pitchFamily="34" charset="0"/>
              </a:rPr>
              <a:t>,</a:t>
            </a:r>
            <a:endParaRPr lang="el-GR" altLang="el-GR" dirty="0" smtClean="0">
              <a:latin typeface="Calibri" pitchFamily="34" charset="0"/>
            </a:endParaRPr>
          </a:p>
          <a:p>
            <a:pPr eaLnBrk="1" hangingPunct="1">
              <a:buFont typeface="Courier New" panose="02070309020205020404" pitchFamily="49" charset="0"/>
              <a:buChar char="o"/>
            </a:pPr>
            <a:r>
              <a:rPr lang="el-GR" altLang="el-GR" dirty="0" smtClean="0">
                <a:latin typeface="Calibri" pitchFamily="34" charset="0"/>
              </a:rPr>
              <a:t>Τα βακτηρίδια επιβιώνουν, αλλά δεν πολλαπλασιάζονται</a:t>
            </a:r>
            <a:r>
              <a:rPr lang="en-US" altLang="el-GR" dirty="0" smtClean="0">
                <a:latin typeface="Calibri" pitchFamily="34" charset="0"/>
              </a:rPr>
              <a:t> </a:t>
            </a:r>
            <a:r>
              <a:rPr lang="el-GR" altLang="el-GR" b="1" dirty="0" smtClean="0">
                <a:solidFill>
                  <a:srgbClr val="002060"/>
                </a:solidFill>
                <a:latin typeface="Calibri" pitchFamily="34" charset="0"/>
              </a:rPr>
              <a:t>=</a:t>
            </a:r>
            <a:r>
              <a:rPr lang="en-US" altLang="el-GR" b="1" dirty="0" smtClean="0">
                <a:solidFill>
                  <a:srgbClr val="002060"/>
                </a:solidFill>
                <a:latin typeface="Calibri" pitchFamily="34" charset="0"/>
              </a:rPr>
              <a:t> </a:t>
            </a:r>
            <a:r>
              <a:rPr lang="el-GR" altLang="el-GR" b="1" dirty="0" smtClean="0">
                <a:solidFill>
                  <a:srgbClr val="002060"/>
                </a:solidFill>
                <a:latin typeface="Calibri" pitchFamily="34" charset="0"/>
              </a:rPr>
              <a:t>βακτηριοστατικό αποτέλεσμα.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627818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p:txBody>
          <a:bodyPr/>
          <a:lstStyle/>
          <a:p>
            <a:r>
              <a:rPr lang="en-US" altLang="el-GR" sz="3600" b="1" dirty="0" smtClean="0">
                <a:solidFill>
                  <a:srgbClr val="002060"/>
                </a:solidFill>
                <a:latin typeface="Calibri" pitchFamily="34" charset="0"/>
              </a:rPr>
              <a:t>IV</a:t>
            </a:r>
            <a:r>
              <a:rPr lang="el-GR" altLang="el-GR" sz="3600" b="1" dirty="0" smtClean="0">
                <a:solidFill>
                  <a:srgbClr val="002060"/>
                </a:solidFill>
                <a:latin typeface="Calibri" pitchFamily="34" charset="0"/>
              </a:rPr>
              <a:t>Δ. Ερυθρομυκίνη </a:t>
            </a:r>
            <a:r>
              <a:rPr lang="el-GR" altLang="el-GR" sz="3200" b="0" dirty="0" smtClean="0">
                <a:solidFill>
                  <a:srgbClr val="002060"/>
                </a:solidFill>
                <a:latin typeface="Calibri" pitchFamily="34" charset="0"/>
              </a:rPr>
              <a:t>(2 από 2)</a:t>
            </a:r>
            <a:endParaRPr lang="en-US" altLang="el-GR" sz="3200" b="0" dirty="0" smtClean="0">
              <a:solidFill>
                <a:srgbClr val="002060"/>
              </a:solidFill>
              <a:latin typeface="Calibri" pitchFamily="34" charset="0"/>
            </a:endParaRPr>
          </a:p>
        </p:txBody>
      </p:sp>
      <p:sp>
        <p:nvSpPr>
          <p:cNvPr id="50179" name="2 - Θέση περιεχομένου"/>
          <p:cNvSpPr>
            <a:spLocks noGrp="1"/>
          </p:cNvSpPr>
          <p:nvPr>
            <p:ph idx="1"/>
          </p:nvPr>
        </p:nvSpPr>
        <p:spPr/>
        <p:txBody>
          <a:bodyPr>
            <a:noAutofit/>
          </a:bodyPr>
          <a:lstStyle/>
          <a:p>
            <a:pPr eaLnBrk="1" hangingPunct="1">
              <a:lnSpc>
                <a:spcPct val="124000"/>
              </a:lnSpc>
            </a:pPr>
            <a:r>
              <a:rPr lang="el-GR" altLang="el-GR" dirty="0" smtClean="0">
                <a:latin typeface="Calibri" pitchFamily="34" charset="0"/>
              </a:rPr>
              <a:t>Νεώτερα φάρμακα του τύπου της ερυθρομυκίνης είναι </a:t>
            </a:r>
            <a:r>
              <a:rPr lang="el-GR" altLang="el-GR" b="1" dirty="0" smtClean="0">
                <a:solidFill>
                  <a:srgbClr val="002060"/>
                </a:solidFill>
                <a:latin typeface="Calibri" pitchFamily="34" charset="0"/>
              </a:rPr>
              <a:t>η αζιθρομυκίνη, η κλαριθρομυκίνη και η ροξιθρομυκίνη </a:t>
            </a:r>
            <a:r>
              <a:rPr lang="el-GR" altLang="el-GR" dirty="0" smtClean="0">
                <a:latin typeface="Calibri" pitchFamily="34" charset="0"/>
              </a:rPr>
              <a:t>που έχουν μεγαλύτερη σταθερότητα στα οξέα και καλύτερη βιοδιαθεσιμότητα.</a:t>
            </a:r>
          </a:p>
          <a:p>
            <a:pPr eaLnBrk="1" hangingPunct="1">
              <a:lnSpc>
                <a:spcPct val="124000"/>
              </a:lnSpc>
            </a:pPr>
            <a:r>
              <a:rPr lang="el-GR" altLang="el-GR" dirty="0" smtClean="0">
                <a:latin typeface="Calibri" pitchFamily="34" charset="0"/>
              </a:rPr>
              <a:t>Η ερυθρομυκίνη, άσχετα με την αντιβιοτική της δράση, </a:t>
            </a:r>
            <a:r>
              <a:rPr lang="el-GR" altLang="el-GR" b="1" dirty="0" smtClean="0">
                <a:solidFill>
                  <a:srgbClr val="002060"/>
                </a:solidFill>
                <a:latin typeface="Calibri" pitchFamily="34" charset="0"/>
              </a:rPr>
              <a:t>μιμείται την δράση της ορμόνης μοτιλίνης </a:t>
            </a:r>
            <a:r>
              <a:rPr lang="el-GR" altLang="el-GR" dirty="0" smtClean="0">
                <a:latin typeface="Calibri" pitchFamily="34" charset="0"/>
              </a:rPr>
              <a:t>(αυξάνει την κινητικότητα του εντέρου ανάμεσα στα γεύματα).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3520003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Τίτλος"/>
          <p:cNvSpPr>
            <a:spLocks noGrp="1"/>
          </p:cNvSpPr>
          <p:nvPr>
            <p:ph type="title"/>
          </p:nvPr>
        </p:nvSpPr>
        <p:spPr/>
        <p:txBody>
          <a:bodyPr>
            <a:normAutofit/>
          </a:bodyPr>
          <a:lstStyle/>
          <a:p>
            <a:r>
              <a:rPr lang="el-GR" altLang="el-GR" b="1" dirty="0" smtClean="0"/>
              <a:t> </a:t>
            </a:r>
            <a:r>
              <a:rPr lang="en-US" altLang="el-GR" b="1" dirty="0" smtClean="0">
                <a:solidFill>
                  <a:srgbClr val="002060"/>
                </a:solidFill>
              </a:rPr>
              <a:t>IVE</a:t>
            </a:r>
            <a:r>
              <a:rPr lang="el-GR" altLang="el-GR" b="1" dirty="0" smtClean="0">
                <a:solidFill>
                  <a:srgbClr val="002060"/>
                </a:solidFill>
              </a:rPr>
              <a:t>.  Κλινδαμυκίνη</a:t>
            </a:r>
            <a:endParaRPr lang="en-US" altLang="el-GR" dirty="0" smtClean="0">
              <a:solidFill>
                <a:srgbClr val="002060"/>
              </a:solidFill>
            </a:endParaRPr>
          </a:p>
        </p:txBody>
      </p:sp>
      <p:sp>
        <p:nvSpPr>
          <p:cNvPr id="51203" name="2 - Θέση περιεχομένου"/>
          <p:cNvSpPr>
            <a:spLocks noGrp="1"/>
          </p:cNvSpPr>
          <p:nvPr>
            <p:ph idx="1"/>
          </p:nvPr>
        </p:nvSpPr>
        <p:spPr/>
        <p:txBody>
          <a:bodyPr/>
          <a:lstStyle/>
          <a:p>
            <a:pPr eaLnBrk="1" hangingPunct="1"/>
            <a:r>
              <a:rPr lang="el-GR" altLang="el-GR" dirty="0" smtClean="0">
                <a:latin typeface="Calibri" pitchFamily="34" charset="0"/>
              </a:rPr>
              <a:t>Η αντιμικροβιακή δράση της μοιάζει με εκείνη της ερυθρομυκίνης.</a:t>
            </a:r>
          </a:p>
          <a:p>
            <a:pPr eaLnBrk="1" hangingPunct="1"/>
            <a:r>
              <a:rPr lang="el-GR" altLang="el-GR" dirty="0" smtClean="0">
                <a:latin typeface="Calibri" pitchFamily="34" charset="0"/>
              </a:rPr>
              <a:t>Δρα κύρια στα </a:t>
            </a:r>
            <a:r>
              <a:rPr lang="en-US" altLang="el-GR" dirty="0" smtClean="0">
                <a:latin typeface="Calibri" pitchFamily="34" charset="0"/>
              </a:rPr>
              <a:t>gram </a:t>
            </a:r>
            <a:r>
              <a:rPr lang="el-GR" altLang="el-GR" dirty="0" smtClean="0">
                <a:latin typeface="Calibri" pitchFamily="34" charset="0"/>
              </a:rPr>
              <a:t>θετικά αερόβια μικρόβια.</a:t>
            </a:r>
          </a:p>
          <a:p>
            <a:pPr eaLnBrk="1" hangingPunct="1"/>
            <a:r>
              <a:rPr lang="el-GR" altLang="el-GR" dirty="0" smtClean="0">
                <a:latin typeface="Calibri" pitchFamily="34" charset="0"/>
              </a:rPr>
              <a:t>Προέρχεται ημισυνθετικά από την λινκομυκίνη και είδη στρεπτομύκητα.</a:t>
            </a:r>
          </a:p>
          <a:p>
            <a:pPr eaLnBrk="1" hangingPunct="1"/>
            <a:r>
              <a:rPr lang="el-GR" altLang="el-GR" dirty="0" smtClean="0">
                <a:latin typeface="Calibri" pitchFamily="34" charset="0"/>
              </a:rPr>
              <a:t>Απορροφάται καλά από του στόματος.</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3510558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title"/>
          </p:nvPr>
        </p:nvSpPr>
        <p:spPr>
          <a:xfrm>
            <a:off x="0" y="116632"/>
            <a:ext cx="9144000" cy="1368152"/>
          </a:xfrm>
        </p:spPr>
        <p:txBody>
          <a:bodyPr>
            <a:noAutofit/>
          </a:bodyPr>
          <a:lstStyle/>
          <a:p>
            <a:pPr eaLnBrk="1" hangingPunct="1">
              <a:lnSpc>
                <a:spcPct val="90000"/>
              </a:lnSpc>
            </a:pPr>
            <a:r>
              <a:rPr lang="en-US" altLang="el-GR" sz="3600" b="1" dirty="0" smtClean="0">
                <a:solidFill>
                  <a:srgbClr val="002060"/>
                </a:solidFill>
                <a:latin typeface="Calibri" pitchFamily="34" charset="0"/>
              </a:rPr>
              <a:t>V</a:t>
            </a:r>
            <a:r>
              <a:rPr lang="el-GR" altLang="el-GR" sz="3600" b="1" dirty="0" smtClean="0">
                <a:solidFill>
                  <a:srgbClr val="002060"/>
                </a:solidFill>
                <a:latin typeface="Calibri" pitchFamily="34" charset="0"/>
              </a:rPr>
              <a:t>. Φάρμακα για την θεραπεία νόσων που οφείλονται σε μυκοβακτηρίδια </a:t>
            </a:r>
            <a:br>
              <a:rPr lang="el-GR" altLang="el-GR" sz="3600" b="1" dirty="0" smtClean="0">
                <a:solidFill>
                  <a:srgbClr val="002060"/>
                </a:solidFill>
                <a:latin typeface="Calibri" pitchFamily="34" charset="0"/>
              </a:rPr>
            </a:br>
            <a:r>
              <a:rPr lang="el-GR" altLang="el-GR" sz="2800" b="0" dirty="0" smtClean="0">
                <a:solidFill>
                  <a:srgbClr val="002060"/>
                </a:solidFill>
                <a:latin typeface="Calibri" pitchFamily="34" charset="0"/>
              </a:rPr>
              <a:t>(Αντιφυματικά φάρμακα) (1 από 2)</a:t>
            </a:r>
            <a:endParaRPr lang="en-US" altLang="el-GR" sz="2800" b="0" dirty="0" smtClean="0">
              <a:solidFill>
                <a:srgbClr val="002060"/>
              </a:solidFill>
              <a:latin typeface="Calibri" pitchFamily="34" charset="0"/>
            </a:endParaRPr>
          </a:p>
        </p:txBody>
      </p:sp>
      <p:sp>
        <p:nvSpPr>
          <p:cNvPr id="52227" name="2 - Θέση περιεχομένου"/>
          <p:cNvSpPr>
            <a:spLocks noGrp="1"/>
          </p:cNvSpPr>
          <p:nvPr>
            <p:ph idx="1"/>
          </p:nvPr>
        </p:nvSpPr>
        <p:spPr>
          <a:xfrm>
            <a:off x="457200" y="1844824"/>
            <a:ext cx="8435280" cy="4464496"/>
          </a:xfrm>
        </p:spPr>
        <p:txBody>
          <a:bodyPr>
            <a:normAutofit/>
          </a:bodyPr>
          <a:lstStyle/>
          <a:p>
            <a:pPr eaLnBrk="1" hangingPunct="1"/>
            <a:r>
              <a:rPr lang="el-GR" altLang="el-GR" dirty="0" smtClean="0">
                <a:latin typeface="Calibri" pitchFamily="34" charset="0"/>
              </a:rPr>
              <a:t>Τα μυκοβακτηρίδια είναι υπεύθυνα για δύο παθήσεις, την φυματίωση (</a:t>
            </a:r>
            <a:r>
              <a:rPr lang="en-US" altLang="el-GR" dirty="0" smtClean="0">
                <a:latin typeface="Calibri" pitchFamily="34" charset="0"/>
              </a:rPr>
              <a:t>mycobacterium tuberculosis</a:t>
            </a:r>
            <a:r>
              <a:rPr lang="el-GR" altLang="el-GR" dirty="0" smtClean="0">
                <a:latin typeface="Calibri" pitchFamily="34" charset="0"/>
              </a:rPr>
              <a:t>) και την λέπρα (</a:t>
            </a:r>
            <a:r>
              <a:rPr lang="en-US" altLang="el-GR" dirty="0" smtClean="0">
                <a:latin typeface="Calibri" pitchFamily="34" charset="0"/>
              </a:rPr>
              <a:t>mycobacterium leprae</a:t>
            </a:r>
            <a:r>
              <a:rPr lang="el-GR" altLang="el-GR" dirty="0" smtClean="0">
                <a:latin typeface="Calibri" pitchFamily="34" charset="0"/>
              </a:rPr>
              <a:t>).</a:t>
            </a:r>
          </a:p>
          <a:p>
            <a:pPr eaLnBrk="1" hangingPunct="1"/>
            <a:r>
              <a:rPr lang="el-GR" altLang="el-GR" dirty="0" smtClean="0">
                <a:latin typeface="Calibri" pitchFamily="34" charset="0"/>
              </a:rPr>
              <a:t>Και στις δύο παθήσεις, η θεραπευτική αρχή περιλαμβάνει συνδυασμό δύο η περισσοτέρων φαρμάκων. Ο συνδυασμός προστατεύει από την ανάπτυξη ανθεκτικών στελεχών.</a:t>
            </a:r>
          </a:p>
          <a:p>
            <a:pPr eaLnBrk="1" hangingPunct="1"/>
            <a:r>
              <a:rPr lang="el-GR" altLang="el-GR" dirty="0" smtClean="0">
                <a:latin typeface="Calibri" pitchFamily="34" charset="0"/>
              </a:rPr>
              <a:t>Επειδή η δράση των φαρμάκων είναι αθροιστική, όταν γίνονται συνδυασμοί φαρμάκων χρησιμοποιούνται μικρότερες δόσεις.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1464592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1368152"/>
          </a:xfrm>
        </p:spPr>
        <p:txBody>
          <a:bodyPr>
            <a:noAutofit/>
          </a:bodyPr>
          <a:lstStyle/>
          <a:p>
            <a:pPr eaLnBrk="1" hangingPunct="1">
              <a:lnSpc>
                <a:spcPct val="90000"/>
              </a:lnSpc>
            </a:pPr>
            <a:r>
              <a:rPr lang="en-US" altLang="el-GR" sz="3600" b="1" dirty="0" smtClean="0">
                <a:solidFill>
                  <a:srgbClr val="002060"/>
                </a:solidFill>
                <a:latin typeface="Calibri" pitchFamily="34" charset="0"/>
              </a:rPr>
              <a:t>V</a:t>
            </a:r>
            <a:r>
              <a:rPr lang="el-GR" altLang="el-GR" sz="3600" b="1" dirty="0" smtClean="0">
                <a:solidFill>
                  <a:srgbClr val="002060"/>
                </a:solidFill>
                <a:latin typeface="Calibri" pitchFamily="34" charset="0"/>
              </a:rPr>
              <a:t>. Φάρμακα για την θεραπεία νόσων που οφείλονται σε μυκοβακτηρίδια </a:t>
            </a:r>
            <a:br>
              <a:rPr lang="el-GR" altLang="el-GR" sz="3600" b="1" dirty="0" smtClean="0">
                <a:solidFill>
                  <a:srgbClr val="002060"/>
                </a:solidFill>
                <a:latin typeface="Calibri" pitchFamily="34" charset="0"/>
              </a:rPr>
            </a:br>
            <a:r>
              <a:rPr lang="el-GR" altLang="el-GR" sz="2800" b="0" dirty="0" smtClean="0">
                <a:solidFill>
                  <a:srgbClr val="002060"/>
                </a:solidFill>
                <a:latin typeface="Calibri" pitchFamily="34" charset="0"/>
              </a:rPr>
              <a:t>(Αντιφυματικά φάρμακα) (2 από 2)</a:t>
            </a:r>
            <a:endParaRPr lang="en-US" altLang="el-GR" sz="2800" b="0" dirty="0" smtClean="0">
              <a:solidFill>
                <a:srgbClr val="002060"/>
              </a:solidFill>
              <a:latin typeface="Calibri" pitchFamily="34" charset="0"/>
            </a:endParaRPr>
          </a:p>
        </p:txBody>
      </p:sp>
      <p:sp>
        <p:nvSpPr>
          <p:cNvPr id="53251" name="2 - Θέση περιεχομένου"/>
          <p:cNvSpPr>
            <a:spLocks noGrp="1"/>
          </p:cNvSpPr>
          <p:nvPr>
            <p:ph idx="1"/>
          </p:nvPr>
        </p:nvSpPr>
        <p:spPr>
          <a:xfrm>
            <a:off x="457200" y="1772816"/>
            <a:ext cx="8229600" cy="4464496"/>
          </a:xfrm>
        </p:spPr>
        <p:txBody>
          <a:bodyPr>
            <a:normAutofit/>
          </a:bodyPr>
          <a:lstStyle/>
          <a:p>
            <a:pPr eaLnBrk="1" hangingPunct="1"/>
            <a:r>
              <a:rPr lang="el-GR" altLang="el-GR" dirty="0" smtClean="0">
                <a:latin typeface="Calibri" pitchFamily="34" charset="0"/>
              </a:rPr>
              <a:t>Στα αντιφυματικά </a:t>
            </a:r>
            <a:r>
              <a:rPr lang="el-GR" altLang="el-GR" b="1" dirty="0" smtClean="0">
                <a:solidFill>
                  <a:srgbClr val="002060"/>
                </a:solidFill>
                <a:latin typeface="Calibri" pitchFamily="34" charset="0"/>
              </a:rPr>
              <a:t>ανήκει η ισονιαζίδη, ριφαμπικίνη, η εθαμβουτόλη, σε συνδυασμό με στρεπτομυκίνη και πυραζιναμίδη.</a:t>
            </a:r>
          </a:p>
          <a:p>
            <a:pPr eaLnBrk="1" hangingPunct="1"/>
            <a:r>
              <a:rPr lang="el-GR" altLang="el-GR" dirty="0" smtClean="0">
                <a:latin typeface="Calibri" pitchFamily="34" charset="0"/>
              </a:rPr>
              <a:t>Φάρμακα δεύτερης επιλογής, λιγότερο καλά ανεκτά είναι το παρααμινοσαλικυλικό οξύ, η κυκλοσερίνη, η βιομυκίνη, η καναμυκίνη, η αμικασίνη, η καπρεομυκίνη και η εθιοναμίδη.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0888866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p:nvPr>
        </p:nvSpPr>
        <p:spPr/>
        <p:txBody>
          <a:bodyPr>
            <a:normAutofit/>
          </a:bodyPr>
          <a:lstStyle/>
          <a:p>
            <a:r>
              <a:rPr lang="en-US" altLang="el-GR" b="1" dirty="0" smtClean="0">
                <a:solidFill>
                  <a:srgbClr val="002060"/>
                </a:solidFill>
                <a:latin typeface="Calibri" pitchFamily="34" charset="0"/>
              </a:rPr>
              <a:t>VA</a:t>
            </a:r>
            <a:r>
              <a:rPr lang="el-GR" altLang="el-GR" b="1" dirty="0" smtClean="0">
                <a:solidFill>
                  <a:srgbClr val="002060"/>
                </a:solidFill>
                <a:latin typeface="Calibri" pitchFamily="34" charset="0"/>
              </a:rPr>
              <a:t>. Ισονιαζίδη</a:t>
            </a:r>
            <a:endParaRPr lang="en-US" altLang="el-GR" dirty="0" smtClean="0">
              <a:solidFill>
                <a:srgbClr val="002060"/>
              </a:solidFill>
              <a:latin typeface="Calibri" pitchFamily="34" charset="0"/>
            </a:endParaRPr>
          </a:p>
        </p:txBody>
      </p:sp>
      <p:sp>
        <p:nvSpPr>
          <p:cNvPr id="54275" name="2 - Θέση περιεχομένου"/>
          <p:cNvSpPr>
            <a:spLocks noGrp="1"/>
          </p:cNvSpPr>
          <p:nvPr>
            <p:ph idx="1"/>
          </p:nvPr>
        </p:nvSpPr>
        <p:spPr/>
        <p:txBody>
          <a:bodyPr>
            <a:normAutofit/>
          </a:bodyPr>
          <a:lstStyle/>
          <a:p>
            <a:pPr marL="0" indent="0" eaLnBrk="1" hangingPunct="1">
              <a:buFontTx/>
              <a:buNone/>
            </a:pPr>
            <a:r>
              <a:rPr lang="el-GR" altLang="el-GR" dirty="0" smtClean="0">
                <a:latin typeface="Calibri" pitchFamily="34" charset="0"/>
              </a:rPr>
              <a:t>Δρα με άγνωστο μηχανισμό αναστέλλοντας την ανάπτυξη του </a:t>
            </a:r>
            <a:r>
              <a:rPr lang="en-US" altLang="el-GR" dirty="0" smtClean="0">
                <a:latin typeface="Calibri" pitchFamily="34" charset="0"/>
              </a:rPr>
              <a:t>M Tubelculosis</a:t>
            </a:r>
            <a:r>
              <a:rPr lang="el-GR" altLang="el-GR" dirty="0" smtClean="0">
                <a:latin typeface="Calibri" pitchFamily="34" charset="0"/>
              </a:rPr>
              <a:t>. Απορροφάται καλά από το στόμα.  </a:t>
            </a:r>
          </a:p>
          <a:p>
            <a:pPr eaLnBrk="1" hangingPunct="1"/>
            <a:r>
              <a:rPr lang="el-GR" altLang="el-GR" dirty="0" smtClean="0">
                <a:latin typeface="Calibri" pitchFamily="34" charset="0"/>
              </a:rPr>
              <a:t>Αδρανοποιείται με ακετυλίωση στο ήπαρ. Η ταχύτης αδρανοποίησης εξαρτάται από την φυλή (</a:t>
            </a:r>
            <a:r>
              <a:rPr lang="en-US" altLang="el-GR" dirty="0" smtClean="0">
                <a:latin typeface="Calibri" pitchFamily="34" charset="0"/>
              </a:rPr>
              <a:t>fast and slow acetylators</a:t>
            </a:r>
            <a:r>
              <a:rPr lang="el-GR" altLang="el-GR" dirty="0" smtClean="0">
                <a:latin typeface="Calibri" pitchFamily="34" charset="0"/>
              </a:rPr>
              <a:t>).  </a:t>
            </a:r>
          </a:p>
          <a:p>
            <a:pPr eaLnBrk="1" hangingPunct="1"/>
            <a:r>
              <a:rPr lang="el-GR" altLang="el-GR" dirty="0" smtClean="0">
                <a:latin typeface="Calibri" pitchFamily="34" charset="0"/>
              </a:rPr>
              <a:t>Ανεπιθύμητες ενέργειες είναι </a:t>
            </a:r>
            <a:r>
              <a:rPr lang="el-GR" altLang="el-GR" b="1" dirty="0" smtClean="0">
                <a:solidFill>
                  <a:srgbClr val="002060"/>
                </a:solidFill>
                <a:latin typeface="Calibri" pitchFamily="34" charset="0"/>
              </a:rPr>
              <a:t>η περιφερική νευροπάθεια και η οπτική νευρίτις </a:t>
            </a:r>
            <a:r>
              <a:rPr lang="el-GR" altLang="el-GR" dirty="0" smtClean="0">
                <a:latin typeface="Calibri" pitchFamily="34" charset="0"/>
              </a:rPr>
              <a:t>που προλαμβάνεται με ταυτόχρονη χορήγηση </a:t>
            </a:r>
            <a:r>
              <a:rPr lang="el-GR" altLang="el-GR" b="1" dirty="0" smtClean="0">
                <a:solidFill>
                  <a:srgbClr val="002060"/>
                </a:solidFill>
                <a:latin typeface="Calibri" pitchFamily="34" charset="0"/>
              </a:rPr>
              <a:t>Β6 (πυριδοξίνη).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4044807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Τίτλος"/>
          <p:cNvSpPr>
            <a:spLocks noGrp="1"/>
          </p:cNvSpPr>
          <p:nvPr>
            <p:ph type="title"/>
          </p:nvPr>
        </p:nvSpPr>
        <p:spPr/>
        <p:txBody>
          <a:bodyPr>
            <a:normAutofit/>
          </a:bodyPr>
          <a:lstStyle/>
          <a:p>
            <a:r>
              <a:rPr lang="en-US" altLang="el-GR" b="1" dirty="0" smtClean="0">
                <a:solidFill>
                  <a:srgbClr val="002060"/>
                </a:solidFill>
                <a:latin typeface="Calibri" pitchFamily="34" charset="0"/>
              </a:rPr>
              <a:t>VA</a:t>
            </a:r>
            <a:r>
              <a:rPr lang="el-GR" altLang="el-GR" b="1" dirty="0" smtClean="0">
                <a:solidFill>
                  <a:srgbClr val="002060"/>
                </a:solidFill>
                <a:latin typeface="Calibri" pitchFamily="34" charset="0"/>
              </a:rPr>
              <a:t>.  Ριφαμπικίνη και εθαμβουτόλη</a:t>
            </a:r>
            <a:endParaRPr lang="en-US" altLang="el-GR" dirty="0" smtClean="0">
              <a:latin typeface="Calibri" pitchFamily="34" charset="0"/>
            </a:endParaRPr>
          </a:p>
        </p:txBody>
      </p:sp>
      <p:sp>
        <p:nvSpPr>
          <p:cNvPr id="55299" name="2 - Θέση περιεχομένου"/>
          <p:cNvSpPr>
            <a:spLocks noGrp="1"/>
          </p:cNvSpPr>
          <p:nvPr>
            <p:ph idx="1"/>
          </p:nvPr>
        </p:nvSpPr>
        <p:spPr>
          <a:xfrm>
            <a:off x="457200" y="1340768"/>
            <a:ext cx="8435280" cy="5112568"/>
          </a:xfrm>
        </p:spPr>
        <p:txBody>
          <a:bodyPr>
            <a:normAutofit/>
          </a:bodyPr>
          <a:lstStyle/>
          <a:p>
            <a:pPr eaLnBrk="1" hangingPunct="1">
              <a:lnSpc>
                <a:spcPct val="100000"/>
              </a:lnSpc>
            </a:pPr>
            <a:r>
              <a:rPr lang="en-US" altLang="el-GR" sz="2200" b="1" dirty="0" smtClean="0">
                <a:solidFill>
                  <a:srgbClr val="002060"/>
                </a:solidFill>
                <a:latin typeface="Calibri" pitchFamily="34" charset="0"/>
              </a:rPr>
              <a:t>VB</a:t>
            </a:r>
            <a:r>
              <a:rPr lang="el-GR" altLang="el-GR" sz="2200" b="1" dirty="0" smtClean="0">
                <a:solidFill>
                  <a:srgbClr val="002060"/>
                </a:solidFill>
                <a:latin typeface="Calibri" pitchFamily="34" charset="0"/>
              </a:rPr>
              <a:t>.  ΡΙΦΑΜΠΙΚΙΝΗ </a:t>
            </a:r>
            <a:r>
              <a:rPr lang="el-GR" altLang="el-GR" sz="2200" dirty="0" smtClean="0">
                <a:latin typeface="Calibri" pitchFamily="34" charset="0"/>
              </a:rPr>
              <a:t>– Βλέπε επίσης αντιβιοτικά που δρουν στο </a:t>
            </a:r>
            <a:r>
              <a:rPr lang="en-US" altLang="el-GR" sz="2200" dirty="0" smtClean="0">
                <a:latin typeface="Calibri" pitchFamily="34" charset="0"/>
              </a:rPr>
              <a:t>DNA</a:t>
            </a:r>
            <a:r>
              <a:rPr lang="el-GR" altLang="el-GR" sz="2200" dirty="0" smtClean="0">
                <a:latin typeface="Calibri" pitchFamily="34" charset="0"/>
              </a:rPr>
              <a:t>.  </a:t>
            </a:r>
          </a:p>
          <a:p>
            <a:pPr eaLnBrk="1" hangingPunct="1">
              <a:lnSpc>
                <a:spcPct val="100000"/>
              </a:lnSpc>
              <a:spcAft>
                <a:spcPts val="1800"/>
              </a:spcAft>
            </a:pPr>
            <a:r>
              <a:rPr lang="el-GR" altLang="el-GR" sz="2200" dirty="0" smtClean="0">
                <a:latin typeface="Calibri" pitchFamily="34" charset="0"/>
              </a:rPr>
              <a:t>Είναι καλώς ανεκτή, έχει ωστόσο μερικές φορές παρενέργειες, πχ βάφει ροζ/πορτοκαλί τα υγρά του σώματος, προκαλεί αντιδράσεις υπερευαισθησίας, ηπατική βλάβη και επαγωγή των ηπατικών ενζύμων.</a:t>
            </a:r>
            <a:endParaRPr lang="en-US" altLang="el-GR" sz="2200" dirty="0" smtClean="0">
              <a:latin typeface="Calibri" pitchFamily="34" charset="0"/>
            </a:endParaRPr>
          </a:p>
          <a:p>
            <a:pPr eaLnBrk="1" hangingPunct="1">
              <a:lnSpc>
                <a:spcPct val="100000"/>
              </a:lnSpc>
            </a:pPr>
            <a:r>
              <a:rPr lang="en-US" altLang="el-GR" sz="2200" b="1" dirty="0" smtClean="0">
                <a:solidFill>
                  <a:srgbClr val="002060"/>
                </a:solidFill>
                <a:latin typeface="Calibri" pitchFamily="34" charset="0"/>
              </a:rPr>
              <a:t>VC</a:t>
            </a:r>
            <a:r>
              <a:rPr lang="el-GR" altLang="el-GR" sz="2200" b="1" dirty="0" smtClean="0">
                <a:solidFill>
                  <a:srgbClr val="002060"/>
                </a:solidFill>
                <a:latin typeface="Calibri" pitchFamily="34" charset="0"/>
              </a:rPr>
              <a:t>.  ΕΘΑΜΒΟΥΤΟΛΗ </a:t>
            </a:r>
            <a:r>
              <a:rPr lang="el-GR" altLang="el-GR" sz="2200" dirty="0" smtClean="0">
                <a:latin typeface="Calibri" pitchFamily="34" charset="0"/>
              </a:rPr>
              <a:t>– Άγνωστος ο μηχανισμός με τον οποίο επιτυγχάνεται η αντιφυματική δράση.</a:t>
            </a:r>
          </a:p>
          <a:p>
            <a:pPr eaLnBrk="1" hangingPunct="1">
              <a:lnSpc>
                <a:spcPct val="100000"/>
              </a:lnSpc>
            </a:pPr>
            <a:r>
              <a:rPr lang="el-GR" altLang="el-GR" sz="2200" dirty="0" smtClean="0">
                <a:latin typeface="Calibri" pitchFamily="34" charset="0"/>
              </a:rPr>
              <a:t>Δίδεται από του στόματος, και γενικά είναι καλά ανεκτή, εκτός του ότι προκαλεί καταστροφή/βλάβη του οπτικού νεύρου (</a:t>
            </a:r>
            <a:r>
              <a:rPr lang="en-US" altLang="el-GR" sz="2200" dirty="0" smtClean="0">
                <a:latin typeface="Calibri" pitchFamily="34" charset="0"/>
              </a:rPr>
              <a:t>dose dependent</a:t>
            </a:r>
            <a:r>
              <a:rPr lang="el-GR" altLang="el-GR" sz="2200" dirty="0" smtClean="0">
                <a:latin typeface="Calibri" pitchFamily="34" charset="0"/>
              </a:rPr>
              <a:t>) με ανάλογες διαταραχές οράσεως (διαταραχή, ελείματα του οπτικού πεδίου, διαταραχή στην αντίληψη του κόκκινου/πράσινου χρώματος.</a:t>
            </a:r>
          </a:p>
        </p:txBody>
      </p:sp>
      <p:cxnSp>
        <p:nvCxnSpPr>
          <p:cNvPr id="4" name="Ευθεία γραμμή σύνδεσης 3"/>
          <p:cNvCxnSpPr/>
          <p:nvPr/>
        </p:nvCxnSpPr>
        <p:spPr>
          <a:xfrm>
            <a:off x="1079612" y="3356992"/>
            <a:ext cx="6984776" cy="0"/>
          </a:xfrm>
          <a:prstGeom prst="line">
            <a:avLst/>
          </a:prstGeom>
          <a:ln w="22225">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1274456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Άλλα αντιφυματικά φάρμακα</a:t>
            </a:r>
            <a:endParaRPr lang="en-US" altLang="el-GR" b="1" dirty="0" smtClean="0">
              <a:solidFill>
                <a:srgbClr val="002060"/>
              </a:solidFill>
              <a:latin typeface="Calibri" pitchFamily="34" charset="0"/>
            </a:endParaRPr>
          </a:p>
        </p:txBody>
      </p:sp>
      <p:sp>
        <p:nvSpPr>
          <p:cNvPr id="56323" name="2 - Θέση περιεχομένου"/>
          <p:cNvSpPr>
            <a:spLocks noGrp="1"/>
          </p:cNvSpPr>
          <p:nvPr>
            <p:ph idx="1"/>
          </p:nvPr>
        </p:nvSpPr>
        <p:spPr/>
        <p:txBody>
          <a:bodyPr>
            <a:normAutofit/>
          </a:bodyPr>
          <a:lstStyle/>
          <a:p>
            <a:pPr eaLnBrk="1" hangingPunct="1"/>
            <a:r>
              <a:rPr lang="en-US" altLang="el-GR" b="1" dirty="0" smtClean="0">
                <a:solidFill>
                  <a:srgbClr val="002060"/>
                </a:solidFill>
                <a:latin typeface="Calibri" pitchFamily="34" charset="0"/>
              </a:rPr>
              <a:t>VD</a:t>
            </a:r>
            <a:r>
              <a:rPr lang="el-GR" altLang="el-GR" b="1" dirty="0" smtClean="0">
                <a:solidFill>
                  <a:srgbClr val="002060"/>
                </a:solidFill>
                <a:latin typeface="Calibri" pitchFamily="34" charset="0"/>
              </a:rPr>
              <a:t>.  ΠΥΡΑΖΙΝΑΜΙΔΗ </a:t>
            </a:r>
            <a:r>
              <a:rPr lang="el-GR" altLang="el-GR" dirty="0" smtClean="0">
                <a:latin typeface="Calibri" pitchFamily="34" charset="0"/>
              </a:rPr>
              <a:t>– Αντιφυματική δράση με άγνωστο μηχανισμό. Δίδεται από του στόματος.  Μπορεί να επηρεάσει την ηπατική λειτουργία και μπορεί να οδηγήσει σε υπερουριχαιμία, λόγω αποβολής του ουρικού οξέος.</a:t>
            </a:r>
            <a:endParaRPr lang="en-US" altLang="el-GR" dirty="0" smtClean="0">
              <a:latin typeface="Calibri" pitchFamily="34" charset="0"/>
            </a:endParaRPr>
          </a:p>
          <a:p>
            <a:pPr eaLnBrk="1" hangingPunct="1"/>
            <a:r>
              <a:rPr lang="en-US" altLang="el-GR" b="1" dirty="0" smtClean="0">
                <a:solidFill>
                  <a:srgbClr val="002060"/>
                </a:solidFill>
                <a:latin typeface="Calibri" pitchFamily="34" charset="0"/>
              </a:rPr>
              <a:t>VE</a:t>
            </a:r>
            <a:r>
              <a:rPr lang="el-GR" altLang="el-GR" b="1" dirty="0" smtClean="0">
                <a:solidFill>
                  <a:srgbClr val="002060"/>
                </a:solidFill>
                <a:latin typeface="Calibri" pitchFamily="34" charset="0"/>
              </a:rPr>
              <a:t>.  ΣΤΡΕΠΤΟΜΥΚΙΝΗ </a:t>
            </a:r>
            <a:r>
              <a:rPr lang="el-GR" altLang="el-GR" dirty="0" smtClean="0">
                <a:latin typeface="Calibri" pitchFamily="34" charset="0"/>
              </a:rPr>
              <a:t>– Πρέπει να δίδεται </a:t>
            </a:r>
            <a:r>
              <a:rPr lang="en-US" altLang="el-GR" dirty="0" smtClean="0">
                <a:latin typeface="Calibri" pitchFamily="34" charset="0"/>
              </a:rPr>
              <a:t>IV </a:t>
            </a:r>
            <a:r>
              <a:rPr lang="el-GR" altLang="el-GR" dirty="0" smtClean="0">
                <a:latin typeface="Calibri" pitchFamily="34" charset="0"/>
              </a:rPr>
              <a:t>όπως και οι άλλες αμινογλυκοσίδες. Παραβλάπτει το έσω ους και τον λαβύρινθο. Η νεφροτοξικότητα είναι συγκριτικά μικρή.</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877495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 </a:t>
            </a:r>
            <a:r>
              <a:rPr lang="en-US" altLang="el-GR" sz="3600" b="1" dirty="0" smtClean="0">
                <a:solidFill>
                  <a:srgbClr val="002060"/>
                </a:solidFill>
                <a:latin typeface="Calibri" pitchFamily="34" charset="0"/>
              </a:rPr>
              <a:t>VI</a:t>
            </a:r>
            <a:r>
              <a:rPr lang="el-GR" altLang="el-GR" sz="3600" b="1" dirty="0" smtClean="0">
                <a:solidFill>
                  <a:srgbClr val="002060"/>
                </a:solidFill>
                <a:latin typeface="Calibri" pitchFamily="34" charset="0"/>
              </a:rPr>
              <a:t>. Φάρμακα που χρησιμοποιούνται στην θεραπεία των μυκητιάσεων</a:t>
            </a:r>
            <a:endParaRPr lang="en-US" altLang="el-GR" sz="3600" dirty="0" smtClean="0">
              <a:solidFill>
                <a:srgbClr val="002060"/>
              </a:solidFill>
              <a:latin typeface="Calibri" pitchFamily="34" charset="0"/>
            </a:endParaRPr>
          </a:p>
        </p:txBody>
      </p:sp>
      <p:sp>
        <p:nvSpPr>
          <p:cNvPr id="57347" name="2 - Θέση περιεχομένου"/>
          <p:cNvSpPr>
            <a:spLocks noGrp="1"/>
          </p:cNvSpPr>
          <p:nvPr>
            <p:ph idx="1"/>
          </p:nvPr>
        </p:nvSpPr>
        <p:spPr/>
        <p:txBody>
          <a:bodyPr/>
          <a:lstStyle/>
          <a:p>
            <a:pPr eaLnBrk="1" hangingPunct="1"/>
            <a:r>
              <a:rPr lang="el-GR" altLang="el-GR" sz="2400" dirty="0" smtClean="0">
                <a:latin typeface="Calibri" pitchFamily="34" charset="0"/>
              </a:rPr>
              <a:t>Συνήθως οι μυκητιάσεις προσβάλλουν το δέρμα η τους βλεννογόνους.  Σπανιότερα, σε ανασοκαταστολή, μπορεί να επηρεάσουν τα εσωτερικά όργανα.  </a:t>
            </a:r>
          </a:p>
          <a:p>
            <a:pPr eaLnBrk="1" hangingPunct="1"/>
            <a:r>
              <a:rPr lang="el-GR" altLang="el-GR" sz="2400" dirty="0" smtClean="0">
                <a:latin typeface="Calibri" pitchFamily="34" charset="0"/>
              </a:rPr>
              <a:t>Έτσι, συστηματικές και βαθιές μυκητιάσεις μπορεί να συμβούν.  </a:t>
            </a:r>
          </a:p>
          <a:p>
            <a:pPr eaLnBrk="1" hangingPunct="1"/>
            <a:r>
              <a:rPr lang="el-GR" altLang="el-GR" sz="2400" dirty="0" smtClean="0">
                <a:latin typeface="Calibri" pitchFamily="34" charset="0"/>
              </a:rPr>
              <a:t>Οι μυκητιάσεις συνήθως οφείλονται σε δερματόφυτα που επηρεάζουν το δέρμα, το τριχωτό της κεφαλής και τα νύχια.  </a:t>
            </a:r>
          </a:p>
          <a:p>
            <a:pPr eaLnBrk="1" hangingPunct="1"/>
            <a:r>
              <a:rPr lang="el-GR" altLang="el-GR" sz="2400" dirty="0" smtClean="0">
                <a:latin typeface="Calibri" pitchFamily="34" charset="0"/>
              </a:rPr>
              <a:t>Η </a:t>
            </a:r>
            <a:r>
              <a:rPr lang="en-US" altLang="el-GR" sz="2400" dirty="0" smtClean="0">
                <a:latin typeface="Calibri" pitchFamily="34" charset="0"/>
              </a:rPr>
              <a:t>Candida albicans</a:t>
            </a:r>
            <a:r>
              <a:rPr lang="el-GR" altLang="el-GR" sz="2400" dirty="0" smtClean="0">
                <a:latin typeface="Calibri" pitchFamily="34" charset="0"/>
              </a:rPr>
              <a:t>, παρ’ ότι βρίσκεται συχνά σε επιφάνειες, μπορεί επίσης να προσβάλλει και τα εσωτερικά όργανα.</a:t>
            </a:r>
            <a:endParaRPr lang="en-US" altLang="el-GR" sz="28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38803185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p:txBody>
          <a:bodyPr/>
          <a:lstStyle/>
          <a:p>
            <a:r>
              <a:rPr lang="en-US" altLang="el-GR" b="1" dirty="0" smtClean="0">
                <a:solidFill>
                  <a:srgbClr val="002060"/>
                </a:solidFill>
                <a:latin typeface="Calibri" pitchFamily="34" charset="0"/>
              </a:rPr>
              <a:t>VIA</a:t>
            </a:r>
            <a:r>
              <a:rPr lang="el-GR" altLang="el-GR" b="1" dirty="0" smtClean="0">
                <a:solidFill>
                  <a:srgbClr val="002060"/>
                </a:solidFill>
                <a:latin typeface="Calibri" pitchFamily="34" charset="0"/>
              </a:rPr>
              <a:t>. Παράγωγα ιμιδαζόλης </a:t>
            </a:r>
            <a:r>
              <a:rPr lang="el-GR" altLang="el-GR" sz="3200" b="0" dirty="0" smtClean="0">
                <a:solidFill>
                  <a:srgbClr val="002060"/>
                </a:solidFill>
                <a:latin typeface="Calibri" pitchFamily="34" charset="0"/>
              </a:rPr>
              <a:t>(1 από 2)</a:t>
            </a:r>
            <a:endParaRPr lang="en-US" altLang="el-GR" sz="3200" b="0" dirty="0" smtClean="0">
              <a:solidFill>
                <a:srgbClr val="002060"/>
              </a:solidFill>
            </a:endParaRPr>
          </a:p>
        </p:txBody>
      </p:sp>
      <p:sp>
        <p:nvSpPr>
          <p:cNvPr id="58371" name="2 - Θέση περιεχομένου"/>
          <p:cNvSpPr>
            <a:spLocks noGrp="1"/>
          </p:cNvSpPr>
          <p:nvPr>
            <p:ph idx="1"/>
          </p:nvPr>
        </p:nvSpPr>
        <p:spPr/>
        <p:txBody>
          <a:bodyPr>
            <a:noAutofit/>
          </a:bodyPr>
          <a:lstStyle/>
          <a:p>
            <a:pPr indent="12700" eaLnBrk="1" hangingPunct="1">
              <a:buFontTx/>
              <a:buNone/>
            </a:pPr>
            <a:r>
              <a:rPr lang="el-GR" altLang="el-GR" dirty="0" smtClean="0">
                <a:latin typeface="Calibri" pitchFamily="34" charset="0"/>
              </a:rPr>
              <a:t>Εμποδίζουν την σύνθεση της εργοστερόλης, ενός στεροειδούς που αποτελεί συστατικό της κυτταροπλασματικής μεμβράνης των μυκήτων και είναι ανάλογο της χοληστερόλης των ζωικών κυττάρων.</a:t>
            </a:r>
          </a:p>
          <a:p>
            <a:pPr eaLnBrk="1" hangingPunct="1"/>
            <a:r>
              <a:rPr lang="el-GR" altLang="el-GR" b="1" dirty="0" smtClean="0">
                <a:solidFill>
                  <a:srgbClr val="002060"/>
                </a:solidFill>
                <a:latin typeface="Calibri" pitchFamily="34" charset="0"/>
              </a:rPr>
              <a:t>Οι μύκητες παρουσία ιμιδαζόλης ή αποθνήσκουν ή σταματούν να πολλαπλασιάζονται.</a:t>
            </a:r>
          </a:p>
          <a:p>
            <a:pPr eaLnBrk="1" hangingPunct="1"/>
            <a:r>
              <a:rPr lang="el-GR" altLang="el-GR" dirty="0" smtClean="0">
                <a:latin typeface="Calibri" pitchFamily="34" charset="0"/>
              </a:rPr>
              <a:t>Μεγάλο φάσμα μυκήτων επηρεάζεται από αυτά τα φάρμακα.  Απορροφώνται πτωχά και γίνονται δύσκολα ανεκτά, γι’ αυτό και τα περισσότερα χρησιμοποιούνται τοπικά </a:t>
            </a:r>
            <a:r>
              <a:rPr lang="el-GR" altLang="el-GR" b="1" dirty="0" smtClean="0">
                <a:solidFill>
                  <a:srgbClr val="002060"/>
                </a:solidFill>
                <a:latin typeface="Calibri" pitchFamily="34" charset="0"/>
              </a:rPr>
              <a:t>(κοτριμοξαζόλη, εκοναζόλη, οξικοναζόλη, ισοκοναζόλη, μπιφοναζόλη).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16455194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p:txBody>
          <a:bodyPr/>
          <a:lstStyle/>
          <a:p>
            <a:r>
              <a:rPr lang="en-US" altLang="el-GR" b="1" dirty="0" smtClean="0">
                <a:solidFill>
                  <a:srgbClr val="002060"/>
                </a:solidFill>
                <a:latin typeface="Calibri" pitchFamily="34" charset="0"/>
              </a:rPr>
              <a:t>VIA</a:t>
            </a:r>
            <a:r>
              <a:rPr lang="el-GR" altLang="el-GR" b="1" dirty="0" smtClean="0">
                <a:solidFill>
                  <a:srgbClr val="002060"/>
                </a:solidFill>
                <a:latin typeface="Calibri" pitchFamily="34" charset="0"/>
              </a:rPr>
              <a:t>. Παράγωγα ιμιδαζόλης </a:t>
            </a:r>
            <a:r>
              <a:rPr lang="el-GR" altLang="el-GR" sz="3200" b="0" dirty="0" smtClean="0">
                <a:solidFill>
                  <a:srgbClr val="002060"/>
                </a:solidFill>
                <a:latin typeface="Calibri" pitchFamily="34" charset="0"/>
              </a:rPr>
              <a:t>(2 από 2)</a:t>
            </a:r>
            <a:endParaRPr lang="en-US" altLang="el-GR" sz="3200" b="0" dirty="0" smtClean="0">
              <a:solidFill>
                <a:srgbClr val="002060"/>
              </a:solidFill>
            </a:endParaRPr>
          </a:p>
        </p:txBody>
      </p:sp>
      <p:sp>
        <p:nvSpPr>
          <p:cNvPr id="58371" name="2 - Θέση περιεχομένου"/>
          <p:cNvSpPr>
            <a:spLocks noGrp="1"/>
          </p:cNvSpPr>
          <p:nvPr>
            <p:ph idx="1"/>
          </p:nvPr>
        </p:nvSpPr>
        <p:spPr/>
        <p:txBody>
          <a:bodyPr>
            <a:noAutofit/>
          </a:bodyPr>
          <a:lstStyle/>
          <a:p>
            <a:pPr eaLnBrk="1" hangingPunct="1"/>
            <a:r>
              <a:rPr lang="el-GR" altLang="el-GR" dirty="0" smtClean="0">
                <a:latin typeface="Calibri" pitchFamily="34" charset="0"/>
              </a:rPr>
              <a:t>Η μικοναζόλη δίδεται τοπικά η συστηματικά με έγχυση.  </a:t>
            </a:r>
          </a:p>
          <a:p>
            <a:pPr eaLnBrk="1" hangingPunct="1"/>
            <a:r>
              <a:rPr lang="el-GR" altLang="el-GR" dirty="0" smtClean="0">
                <a:latin typeface="Calibri" pitchFamily="34" charset="0"/>
              </a:rPr>
              <a:t>Από του στόματος δίδεται </a:t>
            </a:r>
            <a:r>
              <a:rPr lang="el-GR" altLang="el-GR" b="1" dirty="0" smtClean="0">
                <a:solidFill>
                  <a:srgbClr val="002060"/>
                </a:solidFill>
                <a:latin typeface="Calibri" pitchFamily="34" charset="0"/>
              </a:rPr>
              <a:t>η κετοκοναζόλη (μπορεί να προκαλέσει ηπατική βλάβη η να εμποδίσει την επινεφριδιακή και γοναδική στερεοειδογένεση).</a:t>
            </a:r>
          </a:p>
          <a:p>
            <a:pPr eaLnBrk="1" hangingPunct="1"/>
            <a:r>
              <a:rPr lang="el-GR" altLang="el-GR" dirty="0" smtClean="0">
                <a:latin typeface="Calibri" pitchFamily="34" charset="0"/>
              </a:rPr>
              <a:t>Νεώτερα παράγωγα είναι η </a:t>
            </a:r>
            <a:r>
              <a:rPr lang="el-GR" altLang="el-GR" b="1" dirty="0" smtClean="0">
                <a:solidFill>
                  <a:srgbClr val="002060"/>
                </a:solidFill>
                <a:latin typeface="Calibri" pitchFamily="34" charset="0"/>
              </a:rPr>
              <a:t>φλουκοναζόλη και η νιτροκοναζόλη</a:t>
            </a:r>
            <a:r>
              <a:rPr lang="el-GR" altLang="el-GR" dirty="0" smtClean="0">
                <a:latin typeface="Calibri" pitchFamily="34" charset="0"/>
              </a:rPr>
              <a:t> (παράγωγα τριαζόλης).</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1346149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Αντοχή</a:t>
            </a:r>
            <a:endParaRPr lang="en-US" altLang="el-GR" b="1" dirty="0" smtClean="0">
              <a:solidFill>
                <a:srgbClr val="002060"/>
              </a:solidFill>
              <a:latin typeface="Calibri" pitchFamily="34" charset="0"/>
            </a:endParaRPr>
          </a:p>
        </p:txBody>
      </p:sp>
      <p:sp>
        <p:nvSpPr>
          <p:cNvPr id="7171" name="2 - Θέση περιεχομένου"/>
          <p:cNvSpPr>
            <a:spLocks noGrp="1"/>
          </p:cNvSpPr>
          <p:nvPr>
            <p:ph idx="1"/>
          </p:nvPr>
        </p:nvSpPr>
        <p:spPr/>
        <p:txBody>
          <a:bodyPr/>
          <a:lstStyle/>
          <a:p>
            <a:r>
              <a:rPr lang="el-GR" altLang="el-GR" dirty="0" smtClean="0">
                <a:latin typeface="Calibri" pitchFamily="34" charset="0"/>
              </a:rPr>
              <a:t>Όταν τα βακτηρίδια συνεχίζουν να πολλαπλασιάζονται παρά την προσθήκη αντιμικροβιακού παράγοντα, τότε εμφανίζεται βακτηριδιακή </a:t>
            </a:r>
            <a:r>
              <a:rPr lang="el-GR" altLang="el-GR" b="1" dirty="0" smtClean="0">
                <a:solidFill>
                  <a:srgbClr val="002060"/>
                </a:solidFill>
                <a:latin typeface="Calibri" pitchFamily="34" charset="0"/>
              </a:rPr>
              <a:t>αντοχή.</a:t>
            </a:r>
            <a:endParaRPr lang="en-US" altLang="el-GR" b="1" dirty="0" smtClean="0">
              <a:solidFill>
                <a:srgbClr val="002060"/>
              </a:solidFill>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6899851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p:txBody>
          <a:bodyPr/>
          <a:lstStyle/>
          <a:p>
            <a:r>
              <a:rPr lang="en-US" altLang="el-GR" b="1" dirty="0" smtClean="0">
                <a:solidFill>
                  <a:srgbClr val="002060"/>
                </a:solidFill>
                <a:latin typeface="Calibri" pitchFamily="34" charset="0"/>
              </a:rPr>
              <a:t>VIB</a:t>
            </a:r>
            <a:r>
              <a:rPr lang="el-GR" altLang="el-GR" b="1" dirty="0" smtClean="0">
                <a:solidFill>
                  <a:srgbClr val="002060"/>
                </a:solidFill>
                <a:latin typeface="Calibri" pitchFamily="34" charset="0"/>
              </a:rPr>
              <a:t>. Αντιβιοτικά πολυένης </a:t>
            </a:r>
            <a:r>
              <a:rPr lang="el-GR" altLang="el-GR" sz="3200" b="0" dirty="0" smtClean="0">
                <a:solidFill>
                  <a:srgbClr val="002060"/>
                </a:solidFill>
                <a:latin typeface="Calibri" pitchFamily="34" charset="0"/>
              </a:rPr>
              <a:t>(1 από 4)</a:t>
            </a:r>
            <a:endParaRPr lang="en-US" altLang="el-GR" sz="3200" b="0" dirty="0" smtClean="0">
              <a:solidFill>
                <a:srgbClr val="002060"/>
              </a:solidFill>
              <a:latin typeface="Calibri" pitchFamily="34" charset="0"/>
            </a:endParaRPr>
          </a:p>
        </p:txBody>
      </p:sp>
      <p:sp>
        <p:nvSpPr>
          <p:cNvPr id="59395" name="2 - Θέση περιεχομένου"/>
          <p:cNvSpPr>
            <a:spLocks noGrp="1"/>
          </p:cNvSpPr>
          <p:nvPr>
            <p:ph idx="1"/>
          </p:nvPr>
        </p:nvSpPr>
        <p:spPr>
          <a:xfrm>
            <a:off x="457200" y="1340768"/>
            <a:ext cx="8579296" cy="5040560"/>
          </a:xfrm>
        </p:spPr>
        <p:txBody>
          <a:bodyPr>
            <a:noAutofit/>
          </a:bodyPr>
          <a:lstStyle/>
          <a:p>
            <a:pPr indent="12700" eaLnBrk="1" hangingPunct="1">
              <a:buFontTx/>
              <a:buNone/>
            </a:pPr>
            <a:r>
              <a:rPr lang="el-GR" altLang="el-GR" dirty="0" smtClean="0"/>
              <a:t>Όπως η </a:t>
            </a:r>
            <a:r>
              <a:rPr lang="el-GR" altLang="el-GR" b="1" dirty="0" smtClean="0">
                <a:solidFill>
                  <a:srgbClr val="002060"/>
                </a:solidFill>
              </a:rPr>
              <a:t>αμφοτερικίνη Β και η νυστατίνη που προέρχονται από βακτηρίδια</a:t>
            </a:r>
            <a:r>
              <a:rPr lang="el-GR" altLang="el-GR" dirty="0" smtClean="0"/>
              <a:t>. Εισέρχονται μέσα στις μυκητιασικές κυτταρικές μεμβράνες και προκαλούν υδρόφιλα κανάλια.  </a:t>
            </a:r>
          </a:p>
          <a:p>
            <a:pPr eaLnBrk="1" hangingPunct="1"/>
            <a:r>
              <a:rPr lang="el-GR" altLang="el-GR" dirty="0" smtClean="0"/>
              <a:t>Έτσι αυξάνεται η διαπερατότητα των μεμβρανών σε ιόντα Κ+ και έχουν μυκητιασιτοκτόνο δράση.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1033905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p:txBody>
          <a:bodyPr/>
          <a:lstStyle/>
          <a:p>
            <a:r>
              <a:rPr lang="en-US" altLang="el-GR" b="1" dirty="0" smtClean="0">
                <a:solidFill>
                  <a:srgbClr val="002060"/>
                </a:solidFill>
                <a:latin typeface="Calibri" pitchFamily="34" charset="0"/>
              </a:rPr>
              <a:t>VIB</a:t>
            </a:r>
            <a:r>
              <a:rPr lang="el-GR" altLang="el-GR" b="1" dirty="0" smtClean="0">
                <a:solidFill>
                  <a:srgbClr val="002060"/>
                </a:solidFill>
                <a:latin typeface="Calibri" pitchFamily="34" charset="0"/>
              </a:rPr>
              <a:t>. Αντιβιοτικά πολυένης </a:t>
            </a:r>
            <a:r>
              <a:rPr lang="el-GR" altLang="el-GR" sz="3200" b="0" dirty="0" smtClean="0">
                <a:solidFill>
                  <a:srgbClr val="002060"/>
                </a:solidFill>
                <a:latin typeface="Calibri" pitchFamily="34" charset="0"/>
              </a:rPr>
              <a:t>(2 από 4)</a:t>
            </a:r>
            <a:endParaRPr lang="en-US" altLang="el-GR" sz="3200" b="0" dirty="0" smtClean="0">
              <a:solidFill>
                <a:srgbClr val="002060"/>
              </a:solidFill>
              <a:latin typeface="Calibri" pitchFamily="34" charset="0"/>
            </a:endParaRPr>
          </a:p>
        </p:txBody>
      </p:sp>
      <p:sp>
        <p:nvSpPr>
          <p:cNvPr id="59395" name="2 - Θέση περιεχομένου"/>
          <p:cNvSpPr>
            <a:spLocks noGrp="1"/>
          </p:cNvSpPr>
          <p:nvPr>
            <p:ph idx="1"/>
          </p:nvPr>
        </p:nvSpPr>
        <p:spPr/>
        <p:txBody>
          <a:bodyPr>
            <a:noAutofit/>
          </a:bodyPr>
          <a:lstStyle/>
          <a:p>
            <a:r>
              <a:rPr lang="el-GR" altLang="el-GR" b="1" dirty="0">
                <a:solidFill>
                  <a:srgbClr val="002060"/>
                </a:solidFill>
              </a:rPr>
              <a:t>Η αμφοτερικίνη Β </a:t>
            </a:r>
            <a:r>
              <a:rPr lang="el-GR" altLang="el-GR" dirty="0"/>
              <a:t>είναι δραστική στις περισσότερες συστηματικές λοιμώξεις.</a:t>
            </a:r>
          </a:p>
          <a:p>
            <a:pPr marL="355600" indent="0">
              <a:buNone/>
            </a:pPr>
            <a:r>
              <a:rPr lang="el-GR" altLang="el-GR" dirty="0"/>
              <a:t>Δεν απορροφάται καλά και πρέπει να δίδεται συστηματικά.  Έχει δε μικρή ανεκτικότητα </a:t>
            </a:r>
            <a:r>
              <a:rPr lang="el-GR" altLang="el-GR" dirty="0" smtClean="0"/>
              <a:t>(ρίγη</a:t>
            </a:r>
            <a:r>
              <a:rPr lang="el-GR" altLang="el-GR" dirty="0"/>
              <a:t>, πυρετός, διαταραχές ΚΝΣ, νεφρικές διαταραχές, φλεβίτιδα στην περιοχή της ένεσης).  Τοπικά, για δερματική χρήση, είναι χρήσιμη για τις </a:t>
            </a:r>
            <a:r>
              <a:rPr lang="el-GR" altLang="el-GR" dirty="0" smtClean="0"/>
              <a:t>καντιντιάσεις.</a:t>
            </a:r>
          </a:p>
          <a:p>
            <a:pPr eaLnBrk="1" hangingPunct="1"/>
            <a:r>
              <a:rPr lang="el-GR" altLang="el-GR" dirty="0" smtClean="0"/>
              <a:t>Η </a:t>
            </a:r>
            <a:r>
              <a:rPr lang="el-GR" altLang="el-GR" b="1" dirty="0" smtClean="0">
                <a:solidFill>
                  <a:srgbClr val="002060"/>
                </a:solidFill>
              </a:rPr>
              <a:t>νυστατίνη</a:t>
            </a:r>
            <a:r>
              <a:rPr lang="el-GR" altLang="el-GR" dirty="0" smtClean="0"/>
              <a:t> χρησιμοποιείται </a:t>
            </a:r>
            <a:r>
              <a:rPr lang="el-GR" altLang="el-GR" b="1" dirty="0" smtClean="0">
                <a:solidFill>
                  <a:srgbClr val="002060"/>
                </a:solidFill>
              </a:rPr>
              <a:t>μόνον τοπικά.</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35267629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p:txBody>
          <a:bodyPr/>
          <a:lstStyle/>
          <a:p>
            <a:r>
              <a:rPr lang="en-US" altLang="el-GR" b="1" dirty="0" smtClean="0">
                <a:solidFill>
                  <a:srgbClr val="002060"/>
                </a:solidFill>
                <a:latin typeface="Calibri" pitchFamily="34" charset="0"/>
              </a:rPr>
              <a:t>VIB</a:t>
            </a:r>
            <a:r>
              <a:rPr lang="el-GR" altLang="el-GR" b="1" dirty="0" smtClean="0">
                <a:solidFill>
                  <a:srgbClr val="002060"/>
                </a:solidFill>
                <a:latin typeface="Calibri" pitchFamily="34" charset="0"/>
              </a:rPr>
              <a:t>. Αντιβιοτικά πολυένης </a:t>
            </a:r>
            <a:r>
              <a:rPr lang="el-GR" altLang="el-GR" sz="3200" b="0" dirty="0" smtClean="0">
                <a:solidFill>
                  <a:srgbClr val="002060"/>
                </a:solidFill>
                <a:latin typeface="Calibri" pitchFamily="34" charset="0"/>
              </a:rPr>
              <a:t>(3 από 4)</a:t>
            </a:r>
            <a:endParaRPr lang="en-US" altLang="el-GR" sz="3200" b="0" dirty="0" smtClean="0">
              <a:solidFill>
                <a:srgbClr val="002060"/>
              </a:solidFill>
              <a:latin typeface="Calibri" pitchFamily="34" charset="0"/>
            </a:endParaRPr>
          </a:p>
        </p:txBody>
      </p:sp>
      <p:sp>
        <p:nvSpPr>
          <p:cNvPr id="59395" name="2 - Θέση περιεχομένου"/>
          <p:cNvSpPr>
            <a:spLocks noGrp="1"/>
          </p:cNvSpPr>
          <p:nvPr>
            <p:ph idx="1"/>
          </p:nvPr>
        </p:nvSpPr>
        <p:spPr/>
        <p:txBody>
          <a:bodyPr>
            <a:noAutofit/>
          </a:bodyPr>
          <a:lstStyle/>
          <a:p>
            <a:r>
              <a:rPr lang="el-GR" altLang="el-GR" dirty="0"/>
              <a:t>Η</a:t>
            </a:r>
            <a:r>
              <a:rPr lang="el-GR" altLang="el-GR" b="1" dirty="0">
                <a:solidFill>
                  <a:srgbClr val="002060"/>
                </a:solidFill>
              </a:rPr>
              <a:t> γκριζεοφουλβίνη </a:t>
            </a:r>
            <a:r>
              <a:rPr lang="el-GR" altLang="el-GR" dirty="0"/>
              <a:t>προέρχεται από μούχλα και είναι δραστική στα δερματόφυτα</a:t>
            </a:r>
            <a:r>
              <a:rPr lang="el-GR" altLang="el-GR" dirty="0" smtClean="0"/>
              <a:t>.</a:t>
            </a:r>
            <a:endParaRPr lang="el-GR" altLang="el-GR" dirty="0" smtClean="0">
              <a:latin typeface="Calibri" pitchFamily="34" charset="0"/>
            </a:endParaRPr>
          </a:p>
          <a:p>
            <a:pPr marL="355600" indent="0">
              <a:buNone/>
            </a:pPr>
            <a:r>
              <a:rPr lang="el-GR" altLang="el-GR" dirty="0" smtClean="0">
                <a:latin typeface="Calibri" pitchFamily="34" charset="0"/>
              </a:rPr>
              <a:t>Προφανώς </a:t>
            </a:r>
            <a:r>
              <a:rPr lang="el-GR" altLang="el-GR" dirty="0">
                <a:latin typeface="Calibri" pitchFamily="34" charset="0"/>
              </a:rPr>
              <a:t>δρα δηλητηριωδώς </a:t>
            </a:r>
            <a:r>
              <a:rPr lang="el-GR" altLang="el-GR" dirty="0" smtClean="0">
                <a:latin typeface="Calibri" pitchFamily="34" charset="0"/>
              </a:rPr>
              <a:t>στη μ</a:t>
            </a:r>
            <a:r>
              <a:rPr lang="el-GR" altLang="el-GR" dirty="0" smtClean="0"/>
              <a:t>ίτωση (πολλαπλασιασμό) των μυκήτων. Ενσωματώνεται στην νεοσχηματισμένη κερατίνη του δέρματος, η οποία με την σειρά της γίνεται ακατάλληλη για τροφή μυκήτων. Έτσι ο χρόνος που χρειάζεται για την εξάλειψη των μυκήτων είναι ο χρόνος που χρειάζεται για την ανανέωση δέρματος, ονύχων και τριχών. Οι παρενέργειές της δεν έχουν χαρακτηριστεί καλά. Επειδή δε, χρειάζεται μακροχρόνια θεραπεία, δεν χρησιμοποιείται ευρέως.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15102525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p:txBody>
          <a:bodyPr/>
          <a:lstStyle/>
          <a:p>
            <a:r>
              <a:rPr lang="en-US" altLang="el-GR" b="1" dirty="0" smtClean="0">
                <a:solidFill>
                  <a:srgbClr val="002060"/>
                </a:solidFill>
                <a:latin typeface="Calibri" pitchFamily="34" charset="0"/>
              </a:rPr>
              <a:t>VIB</a:t>
            </a:r>
            <a:r>
              <a:rPr lang="el-GR" altLang="el-GR" b="1" dirty="0" smtClean="0">
                <a:solidFill>
                  <a:srgbClr val="002060"/>
                </a:solidFill>
                <a:latin typeface="Calibri" pitchFamily="34" charset="0"/>
              </a:rPr>
              <a:t>. Αντιβιοτικά πολυένης </a:t>
            </a:r>
            <a:r>
              <a:rPr lang="el-GR" altLang="el-GR" sz="3200" b="0" dirty="0" smtClean="0">
                <a:solidFill>
                  <a:srgbClr val="002060"/>
                </a:solidFill>
                <a:latin typeface="Calibri" pitchFamily="34" charset="0"/>
              </a:rPr>
              <a:t>(4 από 4)</a:t>
            </a:r>
            <a:endParaRPr lang="en-US" altLang="el-GR" sz="3200" b="0" dirty="0" smtClean="0">
              <a:solidFill>
                <a:srgbClr val="002060"/>
              </a:solidFill>
              <a:latin typeface="Calibri" pitchFamily="34" charset="0"/>
            </a:endParaRPr>
          </a:p>
        </p:txBody>
      </p:sp>
      <p:sp>
        <p:nvSpPr>
          <p:cNvPr id="59395" name="2 - Θέση περιεχομένου"/>
          <p:cNvSpPr>
            <a:spLocks noGrp="1"/>
          </p:cNvSpPr>
          <p:nvPr>
            <p:ph idx="1"/>
          </p:nvPr>
        </p:nvSpPr>
        <p:spPr/>
        <p:txBody>
          <a:bodyPr>
            <a:noAutofit/>
          </a:bodyPr>
          <a:lstStyle/>
          <a:p>
            <a:pPr eaLnBrk="1" hangingPunct="1"/>
            <a:r>
              <a:rPr lang="el-GR" altLang="el-GR" b="1" dirty="0" smtClean="0">
                <a:solidFill>
                  <a:srgbClr val="002060"/>
                </a:solidFill>
              </a:rPr>
              <a:t>Η φλουκυτοσίνη </a:t>
            </a:r>
            <a:r>
              <a:rPr lang="el-GR" altLang="el-GR" dirty="0" smtClean="0"/>
              <a:t>είναι αντιμεταβολίτης και διασπά την σύνθεση του </a:t>
            </a:r>
            <a:r>
              <a:rPr lang="en-US" altLang="el-GR" dirty="0" smtClean="0"/>
              <a:t>DNA </a:t>
            </a:r>
            <a:r>
              <a:rPr lang="el-GR" altLang="el-GR" dirty="0" smtClean="0"/>
              <a:t>και </a:t>
            </a:r>
            <a:r>
              <a:rPr lang="en-US" altLang="el-GR" dirty="0" smtClean="0"/>
              <a:t>RNA</a:t>
            </a:r>
            <a:r>
              <a:rPr lang="el-GR" altLang="el-GR" dirty="0" smtClean="0"/>
              <a:t>. Έτσι είναι μυκητοκτόνος.  Απορροφάται από του στόματος γρήγορα. Είναι καλά ανεκτή και συχνά συνδυάζεται με αμφοτερικίνη Β, ώστε νε ελαττώνεται η δόση της αμφοτερικίνης.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5293509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Φάρμακα που χρησιμοποιούνται στις ιώσεις </a:t>
            </a:r>
            <a:br>
              <a:rPr lang="el-GR" altLang="el-GR" sz="3600" b="1" dirty="0" smtClean="0">
                <a:solidFill>
                  <a:srgbClr val="002060"/>
                </a:solidFill>
                <a:latin typeface="Calibri" pitchFamily="34" charset="0"/>
              </a:rPr>
            </a:br>
            <a:r>
              <a:rPr lang="el-GR" altLang="el-GR" sz="2800" b="0" dirty="0" smtClean="0">
                <a:solidFill>
                  <a:srgbClr val="002060"/>
                </a:solidFill>
                <a:latin typeface="Calibri" pitchFamily="34" charset="0"/>
              </a:rPr>
              <a:t>(1 από 7)</a:t>
            </a:r>
            <a:endParaRPr lang="en-US" altLang="el-GR" sz="2800" b="0" dirty="0" smtClean="0"/>
          </a:p>
        </p:txBody>
      </p:sp>
      <p:sp>
        <p:nvSpPr>
          <p:cNvPr id="60419" name="2 - Θέση περιεχομένου"/>
          <p:cNvSpPr>
            <a:spLocks noGrp="1"/>
          </p:cNvSpPr>
          <p:nvPr>
            <p:ph idx="1"/>
          </p:nvPr>
        </p:nvSpPr>
        <p:spPr/>
        <p:txBody>
          <a:bodyPr>
            <a:normAutofit/>
          </a:bodyPr>
          <a:lstStyle/>
          <a:p>
            <a:pPr eaLnBrk="1" hangingPunct="1"/>
            <a:r>
              <a:rPr lang="el-GR" altLang="el-GR" b="1" dirty="0" smtClean="0">
                <a:solidFill>
                  <a:srgbClr val="002060"/>
                </a:solidFill>
                <a:latin typeface="Calibri" pitchFamily="34" charset="0"/>
              </a:rPr>
              <a:t>Οι ιοί, </a:t>
            </a:r>
            <a:r>
              <a:rPr lang="el-GR" altLang="el-GR" dirty="0" smtClean="0">
                <a:latin typeface="Calibri" pitchFamily="34" charset="0"/>
              </a:rPr>
              <a:t>αποτελούνται από γενετικό υλικό (νουκλεινικά οξέα) και ένα περίβλημα (</a:t>
            </a:r>
            <a:r>
              <a:rPr lang="en-US" altLang="el-GR" dirty="0" smtClean="0">
                <a:latin typeface="Calibri" pitchFamily="34" charset="0"/>
              </a:rPr>
              <a:t>envelope</a:t>
            </a:r>
            <a:r>
              <a:rPr lang="el-GR" altLang="el-GR" dirty="0" smtClean="0">
                <a:latin typeface="Calibri" pitchFamily="34" charset="0"/>
              </a:rPr>
              <a:t>) από πρωτεΐνες(εξάγωνα), συχνά περιβαλλόμενες από μια στοιβάδα φωσφολιπιδίων.  Πάνω στην στοιβάδα των φωσφολιπιδίων, υπάρχουν μικρότερες κινητές </a:t>
            </a:r>
            <a:r>
              <a:rPr lang="el-GR" altLang="el-GR" dirty="0" smtClean="0">
                <a:latin typeface="Calibri" pitchFamily="34" charset="0"/>
              </a:rPr>
              <a:t>πρωτεΐνες.  </a:t>
            </a:r>
            <a:endParaRPr lang="el-GR" altLang="el-GR" dirty="0" smtClean="0">
              <a:latin typeface="Calibri" pitchFamily="34" charset="0"/>
            </a:endParaRPr>
          </a:p>
          <a:p>
            <a:pPr eaLnBrk="1" hangingPunct="1"/>
            <a:r>
              <a:rPr lang="el-GR" altLang="el-GR" dirty="0" smtClean="0">
                <a:latin typeface="Calibri" pitchFamily="34" charset="0"/>
              </a:rPr>
              <a:t>Δεν έχουν μεταβολικό σύστημα και έτσι εξαρτώνται από το κύτταρο όπου παρασιτούν, τόσο για ανάπτυξη όσο και για πολλαπλασιασμό.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6087752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Φάρμακα που χρησιμοποιούνται στις ιώσεις </a:t>
            </a:r>
            <a:br>
              <a:rPr lang="el-GR" altLang="el-GR" sz="3600" b="1" dirty="0" smtClean="0">
                <a:solidFill>
                  <a:srgbClr val="002060"/>
                </a:solidFill>
                <a:latin typeface="Calibri" pitchFamily="34" charset="0"/>
              </a:rPr>
            </a:br>
            <a:r>
              <a:rPr lang="el-GR" altLang="el-GR" sz="2800" b="0" dirty="0" smtClean="0">
                <a:solidFill>
                  <a:srgbClr val="002060"/>
                </a:solidFill>
                <a:latin typeface="Calibri" pitchFamily="34" charset="0"/>
              </a:rPr>
              <a:t>(2 από 7)</a:t>
            </a:r>
            <a:endParaRPr lang="en-US" altLang="el-GR" sz="2800" b="0" dirty="0" smtClean="0"/>
          </a:p>
        </p:txBody>
      </p:sp>
      <p:sp>
        <p:nvSpPr>
          <p:cNvPr id="61443" name="2 - Θέση περιεχομένου"/>
          <p:cNvSpPr>
            <a:spLocks noGrp="1"/>
          </p:cNvSpPr>
          <p:nvPr>
            <p:ph idx="1"/>
          </p:nvPr>
        </p:nvSpPr>
        <p:spPr/>
        <p:txBody>
          <a:bodyPr/>
          <a:lstStyle/>
          <a:p>
            <a:pPr eaLnBrk="1" hangingPunct="1"/>
            <a:r>
              <a:rPr lang="el-GR" altLang="el-GR" dirty="0" smtClean="0">
                <a:latin typeface="Calibri" pitchFamily="34" charset="0"/>
              </a:rPr>
              <a:t>Η θεραπεία των ιώσεων στοχεύει ενάντια στον πολλαπλασιασμό των ιών. Μέχρι σήμερα, η επιτυχία είναι περιορισμένη. </a:t>
            </a:r>
            <a:r>
              <a:rPr lang="el-GR" altLang="el-GR" b="1" dirty="0" smtClean="0">
                <a:solidFill>
                  <a:srgbClr val="002060"/>
                </a:solidFill>
                <a:latin typeface="Calibri" pitchFamily="34" charset="0"/>
              </a:rPr>
              <a:t>Ο οργανισμός, φυσιολογικά, μπορεί να αναχαιτίσει τον πολλαπλασιασμό των ιών, με την βοήθεια των κυτταροτοξικών Τ-λεμφοκυττάρων που αναγνωρίζουν και καταστρέφουν τα κύτταρα που παράγουν ιούς ή με αντισώματα που δεσμεύουν εξωκυτταρικά στοιχεία των ιών.</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376578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Φάρμακα που χρησιμοποιούνται στις ιώσεις </a:t>
            </a:r>
            <a:br>
              <a:rPr lang="el-GR" altLang="el-GR" sz="3600" b="1" dirty="0" smtClean="0">
                <a:solidFill>
                  <a:srgbClr val="002060"/>
                </a:solidFill>
                <a:latin typeface="Calibri" pitchFamily="34" charset="0"/>
              </a:rPr>
            </a:br>
            <a:r>
              <a:rPr lang="el-GR" altLang="el-GR" sz="2800" b="0" dirty="0" smtClean="0">
                <a:solidFill>
                  <a:srgbClr val="002060"/>
                </a:solidFill>
                <a:latin typeface="Calibri" pitchFamily="34" charset="0"/>
              </a:rPr>
              <a:t>(3 από 7)</a:t>
            </a:r>
            <a:endParaRPr lang="en-US" altLang="el-GR" sz="2800" b="0" dirty="0" smtClean="0"/>
          </a:p>
        </p:txBody>
      </p:sp>
      <p:sp>
        <p:nvSpPr>
          <p:cNvPr id="62467" name="2 - Θέση περιεχομένου"/>
          <p:cNvSpPr>
            <a:spLocks noGrp="1"/>
          </p:cNvSpPr>
          <p:nvPr>
            <p:ph idx="1"/>
          </p:nvPr>
        </p:nvSpPr>
        <p:spPr>
          <a:xfrm>
            <a:off x="457200" y="1340768"/>
            <a:ext cx="8435280" cy="4896544"/>
          </a:xfrm>
        </p:spPr>
        <p:txBody>
          <a:bodyPr>
            <a:normAutofit fontScale="92500"/>
          </a:bodyPr>
          <a:lstStyle/>
          <a:p>
            <a:pPr eaLnBrk="1" hangingPunct="1"/>
            <a:r>
              <a:rPr lang="el-GR" altLang="el-GR" sz="2400" b="1" dirty="0" smtClean="0">
                <a:solidFill>
                  <a:srgbClr val="002060"/>
                </a:solidFill>
                <a:latin typeface="Calibri" pitchFamily="34" charset="0"/>
              </a:rPr>
              <a:t>Οι ιντερφερόνες (</a:t>
            </a:r>
            <a:r>
              <a:rPr lang="en-US" altLang="el-GR" sz="2400" b="1" dirty="0" smtClean="0">
                <a:solidFill>
                  <a:srgbClr val="002060"/>
                </a:solidFill>
                <a:latin typeface="Calibri" pitchFamily="34" charset="0"/>
              </a:rPr>
              <a:t>IFN</a:t>
            </a:r>
            <a:r>
              <a:rPr lang="el-GR" altLang="el-GR" sz="2400" b="1" dirty="0" smtClean="0">
                <a:solidFill>
                  <a:srgbClr val="002060"/>
                </a:solidFill>
                <a:latin typeface="Calibri" pitchFamily="34" charset="0"/>
              </a:rPr>
              <a:t>) </a:t>
            </a:r>
            <a:r>
              <a:rPr lang="el-GR" altLang="el-GR" sz="2400" dirty="0" smtClean="0">
                <a:latin typeface="Calibri" pitchFamily="34" charset="0"/>
              </a:rPr>
              <a:t>είναι </a:t>
            </a:r>
            <a:r>
              <a:rPr lang="el-GR" altLang="el-GR" sz="2400" dirty="0" smtClean="0">
                <a:latin typeface="Calibri" pitchFamily="34" charset="0"/>
              </a:rPr>
              <a:t>γλυκοπρωτεΐνες</a:t>
            </a:r>
            <a:r>
              <a:rPr lang="el-GR" altLang="el-GR" sz="2400" dirty="0" smtClean="0">
                <a:latin typeface="Calibri" pitchFamily="34" charset="0"/>
              </a:rPr>
              <a:t> που </a:t>
            </a:r>
            <a:r>
              <a:rPr lang="el-GR" altLang="el-GR" sz="2400" dirty="0" smtClean="0">
                <a:latin typeface="Calibri" pitchFamily="34" charset="0"/>
              </a:rPr>
              <a:t>εκκρίνονται από κύτταρα μολυσμένα με ιούς.  Στα γειτονικά κύτταρα, οι ιντερφερόνες διεγείρουν την παραγωγή </a:t>
            </a:r>
            <a:r>
              <a:rPr lang="el-GR" altLang="el-GR" sz="2400" dirty="0" smtClean="0">
                <a:latin typeface="Calibri" pitchFamily="34" charset="0"/>
              </a:rPr>
              <a:t>αντιικών</a:t>
            </a:r>
            <a:r>
              <a:rPr lang="el-GR" altLang="el-GR" sz="2400" dirty="0" smtClean="0">
                <a:latin typeface="Calibri" pitchFamily="34" charset="0"/>
              </a:rPr>
              <a:t> </a:t>
            </a:r>
            <a:r>
              <a:rPr lang="el-GR" altLang="el-GR" sz="2400" dirty="0" smtClean="0">
                <a:latin typeface="Calibri" pitchFamily="34" charset="0"/>
              </a:rPr>
              <a:t>πρωτεϊνών</a:t>
            </a:r>
            <a:r>
              <a:rPr lang="el-GR" altLang="el-GR" sz="2400" dirty="0" smtClean="0">
                <a:latin typeface="Calibri" pitchFamily="34" charset="0"/>
              </a:rPr>
              <a:t>.  Αυτές, παρεμποδίζουν την σύνθεση </a:t>
            </a:r>
            <a:r>
              <a:rPr lang="el-GR" altLang="el-GR" sz="2400" dirty="0" smtClean="0">
                <a:latin typeface="Calibri" pitchFamily="34" charset="0"/>
              </a:rPr>
              <a:t>πρωτεϊνών </a:t>
            </a:r>
            <a:r>
              <a:rPr lang="el-GR" altLang="el-GR" sz="2400" dirty="0" smtClean="0">
                <a:latin typeface="Calibri" pitchFamily="34" charset="0"/>
              </a:rPr>
              <a:t>των ιών αναχαιτίζοντας η καταστρέφοντας το </a:t>
            </a:r>
            <a:r>
              <a:rPr lang="en-US" altLang="el-GR" sz="2400" dirty="0" smtClean="0">
                <a:latin typeface="Calibri" pitchFamily="34" charset="0"/>
              </a:rPr>
              <a:t>DNA </a:t>
            </a:r>
            <a:r>
              <a:rPr lang="el-GR" altLang="el-GR" sz="2400" dirty="0" smtClean="0">
                <a:latin typeface="Calibri" pitchFamily="34" charset="0"/>
              </a:rPr>
              <a:t>των ιών.  Οι ιντερφερόνες δεν καταφέρονται σε ένα είδος ιού, αλλά έχουν ευρύ </a:t>
            </a:r>
            <a:r>
              <a:rPr lang="el-GR" altLang="el-GR" sz="2400" dirty="0" smtClean="0">
                <a:latin typeface="Calibri" pitchFamily="34" charset="0"/>
              </a:rPr>
              <a:t>αντιικό</a:t>
            </a:r>
            <a:r>
              <a:rPr lang="el-GR" altLang="el-GR" sz="2400" dirty="0" smtClean="0">
                <a:latin typeface="Calibri" pitchFamily="34" charset="0"/>
              </a:rPr>
              <a:t> φάσμα.</a:t>
            </a:r>
          </a:p>
          <a:p>
            <a:pPr eaLnBrk="1" hangingPunct="1"/>
            <a:r>
              <a:rPr lang="el-GR" altLang="el-GR" sz="2400" dirty="0" smtClean="0">
                <a:latin typeface="Calibri" pitchFamily="34" charset="0"/>
              </a:rPr>
              <a:t>Στους ανθρώπους χρησιμοποιείται </a:t>
            </a:r>
            <a:r>
              <a:rPr lang="el-GR" altLang="el-GR" sz="2400" dirty="0" smtClean="0">
                <a:latin typeface="Calibri" pitchFamily="34" charset="0"/>
              </a:rPr>
              <a:t>ιντερφερόνη</a:t>
            </a:r>
            <a:r>
              <a:rPr lang="el-GR" altLang="el-GR" sz="2400" dirty="0" smtClean="0">
                <a:latin typeface="Calibri" pitchFamily="34" charset="0"/>
              </a:rPr>
              <a:t> που λαμβάνεται από ανθρώπινες </a:t>
            </a:r>
            <a:r>
              <a:rPr lang="el-GR" altLang="el-GR" sz="2400" b="1" dirty="0" smtClean="0">
                <a:solidFill>
                  <a:srgbClr val="002060"/>
                </a:solidFill>
                <a:latin typeface="Calibri" pitchFamily="34" charset="0"/>
              </a:rPr>
              <a:t>πηγές (πχ λευκοκύτταρα=</a:t>
            </a:r>
            <a:r>
              <a:rPr lang="en-US" altLang="el-GR" sz="2400" b="1" dirty="0" smtClean="0">
                <a:solidFill>
                  <a:srgbClr val="002060"/>
                </a:solidFill>
                <a:latin typeface="Calibri" pitchFamily="34" charset="0"/>
              </a:rPr>
              <a:t>IFN</a:t>
            </a:r>
            <a:r>
              <a:rPr lang="el-GR" altLang="el-GR" sz="2400" b="1" dirty="0" smtClean="0">
                <a:solidFill>
                  <a:srgbClr val="002060"/>
                </a:solidFill>
                <a:latin typeface="Calibri" pitchFamily="34" charset="0"/>
              </a:rPr>
              <a:t>-</a:t>
            </a:r>
            <a:r>
              <a:rPr lang="en-US" altLang="el-GR" sz="2400" b="1" dirty="0" smtClean="0">
                <a:solidFill>
                  <a:srgbClr val="002060"/>
                </a:solidFill>
                <a:latin typeface="Calibri" pitchFamily="34" charset="0"/>
              </a:rPr>
              <a:t>a</a:t>
            </a:r>
            <a:r>
              <a:rPr lang="el-GR" altLang="el-GR" sz="2400" b="1" dirty="0" smtClean="0">
                <a:solidFill>
                  <a:srgbClr val="002060"/>
                </a:solidFill>
                <a:latin typeface="Calibri" pitchFamily="34" charset="0"/>
              </a:rPr>
              <a:t>, </a:t>
            </a:r>
            <a:r>
              <a:rPr lang="el-GR" altLang="el-GR" sz="2400" b="1" dirty="0" smtClean="0">
                <a:solidFill>
                  <a:srgbClr val="002060"/>
                </a:solidFill>
                <a:latin typeface="Calibri" pitchFamily="34" charset="0"/>
              </a:rPr>
              <a:t>ινοβλάστες</a:t>
            </a:r>
            <a:r>
              <a:rPr lang="el-GR" altLang="el-GR" sz="2400" b="1" dirty="0" smtClean="0">
                <a:solidFill>
                  <a:srgbClr val="002060"/>
                </a:solidFill>
                <a:latin typeface="Calibri" pitchFamily="34" charset="0"/>
              </a:rPr>
              <a:t>=</a:t>
            </a:r>
            <a:r>
              <a:rPr lang="en-US" altLang="el-GR" sz="2400" b="1" dirty="0" smtClean="0">
                <a:solidFill>
                  <a:srgbClr val="002060"/>
                </a:solidFill>
                <a:latin typeface="Calibri" pitchFamily="34" charset="0"/>
              </a:rPr>
              <a:t>IFN</a:t>
            </a:r>
            <a:r>
              <a:rPr lang="el-GR" altLang="el-GR" sz="2400" b="1" dirty="0" smtClean="0">
                <a:solidFill>
                  <a:srgbClr val="002060"/>
                </a:solidFill>
                <a:latin typeface="Calibri" pitchFamily="34" charset="0"/>
              </a:rPr>
              <a:t>-</a:t>
            </a:r>
            <a:r>
              <a:rPr lang="en-US" altLang="el-GR" sz="2400" b="1" dirty="0" smtClean="0">
                <a:solidFill>
                  <a:srgbClr val="002060"/>
                </a:solidFill>
                <a:latin typeface="Calibri" pitchFamily="34" charset="0"/>
              </a:rPr>
              <a:t>b</a:t>
            </a:r>
            <a:r>
              <a:rPr lang="el-GR" altLang="el-GR" sz="2400" b="1" dirty="0" smtClean="0">
                <a:solidFill>
                  <a:srgbClr val="002060"/>
                </a:solidFill>
                <a:latin typeface="Calibri" pitchFamily="34" charset="0"/>
              </a:rPr>
              <a:t>, η λεμφοκύτταρα=</a:t>
            </a:r>
            <a:r>
              <a:rPr lang="en-US" altLang="el-GR" sz="2400" b="1" dirty="0" smtClean="0">
                <a:solidFill>
                  <a:srgbClr val="002060"/>
                </a:solidFill>
                <a:latin typeface="Calibri" pitchFamily="34" charset="0"/>
              </a:rPr>
              <a:t>IFN</a:t>
            </a:r>
            <a:r>
              <a:rPr lang="el-GR" altLang="el-GR" sz="2400" b="1" dirty="0" smtClean="0">
                <a:solidFill>
                  <a:srgbClr val="002060"/>
                </a:solidFill>
                <a:latin typeface="Calibri" pitchFamily="34" charset="0"/>
              </a:rPr>
              <a:t>-γ). </a:t>
            </a:r>
            <a:r>
              <a:rPr lang="el-GR" altLang="el-GR" sz="2400" dirty="0" smtClean="0">
                <a:latin typeface="Calibri" pitchFamily="34" charset="0"/>
              </a:rPr>
              <a:t>Οι ιντερφερόνες χρησιμοποιούνται επίσης ενάντια σε ορισμένες κακοήθειες και </a:t>
            </a:r>
            <a:r>
              <a:rPr lang="el-GR" altLang="el-GR" sz="2400" dirty="0" smtClean="0">
                <a:latin typeface="Calibri" pitchFamily="34" charset="0"/>
              </a:rPr>
              <a:t>αυτοάνοσες</a:t>
            </a:r>
            <a:r>
              <a:rPr lang="el-GR" altLang="el-GR" sz="2400" dirty="0" smtClean="0">
                <a:latin typeface="Calibri" pitchFamily="34" charset="0"/>
              </a:rPr>
              <a:t> διαταραχές (χρόνια ηπατίτιδα, κατά πλάκας σκλήρυνση κτλ).</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26671389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Φάρμακα που χρησιμοποιούνται στις ιώσεις </a:t>
            </a:r>
            <a:br>
              <a:rPr lang="el-GR" altLang="el-GR" sz="3600" b="1" dirty="0" smtClean="0">
                <a:solidFill>
                  <a:srgbClr val="002060"/>
                </a:solidFill>
                <a:latin typeface="Calibri" pitchFamily="34" charset="0"/>
              </a:rPr>
            </a:br>
            <a:r>
              <a:rPr lang="el-GR" altLang="el-GR" sz="2800" b="0" dirty="0" smtClean="0">
                <a:solidFill>
                  <a:srgbClr val="002060"/>
                </a:solidFill>
                <a:latin typeface="Calibri" pitchFamily="34" charset="0"/>
              </a:rPr>
              <a:t>(4 από 7)</a:t>
            </a:r>
            <a:endParaRPr lang="en-US" altLang="el-GR" sz="2800" b="0" dirty="0" smtClean="0"/>
          </a:p>
        </p:txBody>
      </p:sp>
      <p:sp>
        <p:nvSpPr>
          <p:cNvPr id="63491" name="2 - Θέση περιεχομένου"/>
          <p:cNvSpPr>
            <a:spLocks noGrp="1"/>
          </p:cNvSpPr>
          <p:nvPr>
            <p:ph idx="1"/>
          </p:nvPr>
        </p:nvSpPr>
        <p:spPr/>
        <p:txBody>
          <a:bodyPr>
            <a:noAutofit/>
          </a:bodyPr>
          <a:lstStyle/>
          <a:p>
            <a:pPr eaLnBrk="1" hangingPunct="1"/>
            <a:r>
              <a:rPr lang="el-GR" altLang="el-GR" b="1" dirty="0" smtClean="0">
                <a:solidFill>
                  <a:srgbClr val="002060"/>
                </a:solidFill>
                <a:latin typeface="Calibri" pitchFamily="34" charset="0"/>
              </a:rPr>
              <a:t>Οι </a:t>
            </a:r>
            <a:r>
              <a:rPr lang="el-GR" altLang="el-GR" b="1" dirty="0" smtClean="0">
                <a:solidFill>
                  <a:srgbClr val="002060"/>
                </a:solidFill>
                <a:latin typeface="Calibri" pitchFamily="34" charset="0"/>
              </a:rPr>
              <a:t>αντιμεταβολίτες</a:t>
            </a:r>
            <a:r>
              <a:rPr lang="el-GR" altLang="el-GR" b="1" dirty="0" smtClean="0">
                <a:solidFill>
                  <a:srgbClr val="002060"/>
                </a:solidFill>
                <a:latin typeface="Calibri" pitchFamily="34" charset="0"/>
              </a:rPr>
              <a:t> των ιών </a:t>
            </a:r>
            <a:r>
              <a:rPr lang="el-GR" altLang="el-GR" dirty="0" smtClean="0">
                <a:latin typeface="Calibri" pitchFamily="34" charset="0"/>
              </a:rPr>
              <a:t>είναι κομμάτια λανθασμένου </a:t>
            </a:r>
            <a:r>
              <a:rPr lang="en-US" altLang="el-GR" dirty="0" smtClean="0">
                <a:latin typeface="Calibri" pitchFamily="34" charset="0"/>
              </a:rPr>
              <a:t>DNA </a:t>
            </a:r>
            <a:r>
              <a:rPr lang="el-GR" altLang="el-GR" dirty="0" smtClean="0">
                <a:latin typeface="Calibri" pitchFamily="34" charset="0"/>
              </a:rPr>
              <a:t>η λανθασμένα </a:t>
            </a:r>
            <a:r>
              <a:rPr lang="el-GR" altLang="el-GR" dirty="0" smtClean="0">
                <a:latin typeface="Calibri" pitchFamily="34" charset="0"/>
              </a:rPr>
              <a:t>νουκλεοσίδια</a:t>
            </a:r>
            <a:r>
              <a:rPr lang="el-GR" altLang="el-GR" dirty="0" smtClean="0">
                <a:latin typeface="Calibri" pitchFamily="34" charset="0"/>
              </a:rPr>
              <a:t>.</a:t>
            </a:r>
          </a:p>
          <a:p>
            <a:pPr eaLnBrk="1" hangingPunct="1"/>
            <a:r>
              <a:rPr lang="el-GR" altLang="el-GR" dirty="0" smtClean="0">
                <a:latin typeface="Calibri" pitchFamily="34" charset="0"/>
              </a:rPr>
              <a:t>Ένα </a:t>
            </a:r>
            <a:r>
              <a:rPr lang="el-GR" altLang="el-GR" dirty="0" smtClean="0">
                <a:latin typeface="Calibri" pitchFamily="34" charset="0"/>
              </a:rPr>
              <a:t>νουκλεοσίδιο</a:t>
            </a:r>
            <a:r>
              <a:rPr lang="el-GR" altLang="el-GR" dirty="0" smtClean="0">
                <a:latin typeface="Calibri" pitchFamily="34" charset="0"/>
              </a:rPr>
              <a:t> (</a:t>
            </a:r>
            <a:r>
              <a:rPr lang="el-GR" altLang="el-GR" dirty="0" smtClean="0">
                <a:latin typeface="Calibri" pitchFamily="34" charset="0"/>
              </a:rPr>
              <a:t>θυμιδίνη</a:t>
            </a:r>
            <a:r>
              <a:rPr lang="el-GR" altLang="el-GR" dirty="0" smtClean="0">
                <a:latin typeface="Calibri" pitchFamily="34" charset="0"/>
              </a:rPr>
              <a:t>) αποτελείται από μια βάση (</a:t>
            </a:r>
            <a:r>
              <a:rPr lang="el-GR" altLang="el-GR" dirty="0" smtClean="0">
                <a:latin typeface="Calibri" pitchFamily="34" charset="0"/>
              </a:rPr>
              <a:t>θυμίνη</a:t>
            </a:r>
            <a:r>
              <a:rPr lang="el-GR" altLang="el-GR" dirty="0" smtClean="0">
                <a:latin typeface="Calibri" pitchFamily="34" charset="0"/>
              </a:rPr>
              <a:t>) και το σάκχαρο </a:t>
            </a:r>
            <a:r>
              <a:rPr lang="el-GR" altLang="el-GR" dirty="0" smtClean="0">
                <a:latin typeface="Calibri" pitchFamily="34" charset="0"/>
              </a:rPr>
              <a:t>δεοξυριβόζη</a:t>
            </a:r>
            <a:r>
              <a:rPr lang="el-GR" altLang="el-GR" dirty="0" smtClean="0">
                <a:latin typeface="Calibri" pitchFamily="34" charset="0"/>
              </a:rPr>
              <a:t>. Στους </a:t>
            </a:r>
            <a:r>
              <a:rPr lang="el-GR" altLang="el-GR" dirty="0" smtClean="0">
                <a:latin typeface="Calibri" pitchFamily="34" charset="0"/>
              </a:rPr>
              <a:t>αντιμεταβολίτες</a:t>
            </a:r>
            <a:r>
              <a:rPr lang="el-GR" altLang="el-GR" dirty="0" smtClean="0">
                <a:latin typeface="Calibri" pitchFamily="34" charset="0"/>
              </a:rPr>
              <a:t>, ένα συστατικό του </a:t>
            </a:r>
            <a:r>
              <a:rPr lang="el-GR" altLang="el-GR" dirty="0" smtClean="0">
                <a:latin typeface="Calibri" pitchFamily="34" charset="0"/>
              </a:rPr>
              <a:t>νουκλεοσιδίου</a:t>
            </a:r>
            <a:r>
              <a:rPr lang="el-GR" altLang="el-GR" dirty="0" smtClean="0">
                <a:latin typeface="Calibri" pitchFamily="34" charset="0"/>
              </a:rPr>
              <a:t> είναι λανθασμένο.</a:t>
            </a:r>
            <a:endParaRPr lang="el-GR" altLang="el-GR"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2798137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Φάρμακα που χρησιμοποιούνται στις ιώσεις </a:t>
            </a:r>
            <a:br>
              <a:rPr lang="el-GR" altLang="el-GR" sz="3600" b="1" dirty="0" smtClean="0">
                <a:solidFill>
                  <a:srgbClr val="002060"/>
                </a:solidFill>
                <a:latin typeface="Calibri" pitchFamily="34" charset="0"/>
              </a:rPr>
            </a:br>
            <a:r>
              <a:rPr lang="el-GR" altLang="el-GR" sz="2800" b="0" dirty="0" smtClean="0">
                <a:solidFill>
                  <a:srgbClr val="002060"/>
                </a:solidFill>
                <a:latin typeface="Calibri" pitchFamily="34" charset="0"/>
              </a:rPr>
              <a:t>(5 από 7)</a:t>
            </a:r>
            <a:endParaRPr lang="en-US" altLang="el-GR" sz="2800" b="0" dirty="0" smtClean="0"/>
          </a:p>
        </p:txBody>
      </p:sp>
      <p:sp>
        <p:nvSpPr>
          <p:cNvPr id="63491" name="2 - Θέση περιεχομένου"/>
          <p:cNvSpPr>
            <a:spLocks noGrp="1"/>
          </p:cNvSpPr>
          <p:nvPr>
            <p:ph idx="1"/>
          </p:nvPr>
        </p:nvSpPr>
        <p:spPr/>
        <p:txBody>
          <a:bodyPr>
            <a:noAutofit/>
          </a:bodyPr>
          <a:lstStyle/>
          <a:p>
            <a:pPr eaLnBrk="1" hangingPunct="1"/>
            <a:r>
              <a:rPr lang="el-GR" altLang="el-GR" b="1" dirty="0" smtClean="0">
                <a:solidFill>
                  <a:srgbClr val="002060"/>
                </a:solidFill>
                <a:latin typeface="Calibri" pitchFamily="34" charset="0"/>
              </a:rPr>
              <a:t>Ισοξουριδίνη</a:t>
            </a:r>
            <a:r>
              <a:rPr lang="el-GR" altLang="el-GR" b="1" dirty="0" smtClean="0">
                <a:solidFill>
                  <a:srgbClr val="002060"/>
                </a:solidFill>
                <a:latin typeface="Calibri" pitchFamily="34" charset="0"/>
              </a:rPr>
              <a:t> </a:t>
            </a:r>
            <a:r>
              <a:rPr lang="el-GR" altLang="el-GR" dirty="0" smtClean="0">
                <a:latin typeface="Calibri" pitchFamily="34" charset="0"/>
              </a:rPr>
              <a:t>– ενσωματώνεται στο </a:t>
            </a:r>
            <a:r>
              <a:rPr lang="en-US" altLang="el-GR" dirty="0" smtClean="0">
                <a:latin typeface="Calibri" pitchFamily="34" charset="0"/>
              </a:rPr>
              <a:t>DNA </a:t>
            </a:r>
            <a:r>
              <a:rPr lang="el-GR" altLang="el-GR" dirty="0" smtClean="0">
                <a:latin typeface="Calibri" pitchFamily="34" charset="0"/>
              </a:rPr>
              <a:t>και το καταστρέφει.  Αυτό ισχύει τόσο για το </a:t>
            </a:r>
            <a:r>
              <a:rPr lang="en-US" altLang="el-GR" dirty="0" smtClean="0">
                <a:latin typeface="Calibri" pitchFamily="34" charset="0"/>
              </a:rPr>
              <a:t>DNA </a:t>
            </a:r>
            <a:r>
              <a:rPr lang="el-GR" altLang="el-GR" dirty="0" smtClean="0">
                <a:latin typeface="Calibri" pitchFamily="34" charset="0"/>
              </a:rPr>
              <a:t>των ιών όσο και το ανθρώπινο </a:t>
            </a:r>
            <a:r>
              <a:rPr lang="en-US" altLang="el-GR" dirty="0" smtClean="0">
                <a:latin typeface="Calibri" pitchFamily="34" charset="0"/>
              </a:rPr>
              <a:t>DNA</a:t>
            </a:r>
            <a:r>
              <a:rPr lang="el-GR" altLang="el-GR" dirty="0" smtClean="0">
                <a:latin typeface="Calibri" pitchFamily="34" charset="0"/>
              </a:rPr>
              <a:t>. Γι’ αυτό η </a:t>
            </a:r>
            <a:r>
              <a:rPr lang="el-GR" altLang="el-GR" dirty="0" smtClean="0">
                <a:latin typeface="Calibri" pitchFamily="34" charset="0"/>
              </a:rPr>
              <a:t>ισοξουριδίνη</a:t>
            </a:r>
            <a:r>
              <a:rPr lang="el-GR" altLang="el-GR" dirty="0" smtClean="0">
                <a:latin typeface="Calibri" pitchFamily="34" charset="0"/>
              </a:rPr>
              <a:t> είναι κατάλληλη μόνο για τοπική χρήση πχ στην κερατίτιδα του απλού έρπητα.</a:t>
            </a:r>
            <a:endParaRPr lang="el-GR" altLang="el-GR" u="sng" dirty="0" smtClean="0">
              <a:latin typeface="Calibri" pitchFamily="34" charset="0"/>
            </a:endParaRPr>
          </a:p>
          <a:p>
            <a:pPr eaLnBrk="1" hangingPunct="1"/>
            <a:r>
              <a:rPr lang="el-GR" altLang="el-GR" b="1" dirty="0" smtClean="0">
                <a:solidFill>
                  <a:srgbClr val="002060"/>
                </a:solidFill>
                <a:latin typeface="Calibri" pitchFamily="34" charset="0"/>
              </a:rPr>
              <a:t>Βινταραβίνη</a:t>
            </a:r>
            <a:r>
              <a:rPr lang="el-GR" altLang="el-GR" dirty="0" smtClean="0">
                <a:latin typeface="Calibri" pitchFamily="34" charset="0"/>
              </a:rPr>
              <a:t> – εμποδίζει την </a:t>
            </a:r>
            <a:r>
              <a:rPr lang="el-GR" altLang="el-GR" dirty="0" smtClean="0">
                <a:latin typeface="Calibri" pitchFamily="34" charset="0"/>
              </a:rPr>
              <a:t>πολυμεράση</a:t>
            </a:r>
            <a:r>
              <a:rPr lang="el-GR" altLang="el-GR" dirty="0" smtClean="0">
                <a:latin typeface="Calibri" pitchFamily="34" charset="0"/>
              </a:rPr>
              <a:t> του </a:t>
            </a:r>
            <a:r>
              <a:rPr lang="en-US" altLang="el-GR" dirty="0" smtClean="0">
                <a:latin typeface="Calibri" pitchFamily="34" charset="0"/>
              </a:rPr>
              <a:t>DNA </a:t>
            </a:r>
            <a:r>
              <a:rPr lang="el-GR" altLang="el-GR" dirty="0" smtClean="0">
                <a:latin typeface="Calibri" pitchFamily="34" charset="0"/>
              </a:rPr>
              <a:t>των ιών, πολύ περισσότερο από το ανθρώπινο. Χρησιμοποιείται τοπικά για έντονες λοιμώξεις από απλό έρπητα. Παλαιότερα έπαιζε ρόλο στην αντιμετώπιση εγκεφαλίτιδας από απλό έρπητα, όμως σήμερα έχει αντικατασταθεί από το </a:t>
            </a:r>
            <a:r>
              <a:rPr lang="en-US" altLang="el-GR" dirty="0" smtClean="0">
                <a:latin typeface="Calibri" pitchFamily="34" charset="0"/>
              </a:rPr>
              <a:t>Acyclovir</a:t>
            </a:r>
            <a:r>
              <a:rPr lang="el-GR" altLang="el-GR" dirty="0" smtClean="0">
                <a:latin typeface="Calibri" pitchFamily="34" charset="0"/>
              </a:rPr>
              <a:t>.</a:t>
            </a:r>
            <a:endParaRPr lang="en-US" altLang="el-GR"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1950043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Φάρμακα που χρησιμοποιούνται στις ιώσεις </a:t>
            </a:r>
            <a:br>
              <a:rPr lang="el-GR" altLang="el-GR" sz="3600" b="1" dirty="0" smtClean="0">
                <a:solidFill>
                  <a:srgbClr val="002060"/>
                </a:solidFill>
                <a:latin typeface="Calibri" pitchFamily="34" charset="0"/>
              </a:rPr>
            </a:br>
            <a:r>
              <a:rPr lang="el-GR" altLang="el-GR" sz="2800" b="0" dirty="0" smtClean="0">
                <a:solidFill>
                  <a:srgbClr val="002060"/>
                </a:solidFill>
                <a:latin typeface="Calibri" pitchFamily="34" charset="0"/>
              </a:rPr>
              <a:t>(6 από 7)</a:t>
            </a:r>
            <a:endParaRPr lang="en-US" altLang="el-GR" sz="2800" b="0" dirty="0" smtClean="0"/>
          </a:p>
        </p:txBody>
      </p:sp>
      <p:sp>
        <p:nvSpPr>
          <p:cNvPr id="64515" name="2 - Θέση περιεχομένου"/>
          <p:cNvSpPr>
            <a:spLocks noGrp="1"/>
          </p:cNvSpPr>
          <p:nvPr>
            <p:ph idx="1"/>
          </p:nvPr>
        </p:nvSpPr>
        <p:spPr>
          <a:xfrm>
            <a:off x="457200" y="1340768"/>
            <a:ext cx="8363272" cy="4896544"/>
          </a:xfrm>
        </p:spPr>
        <p:txBody>
          <a:bodyPr>
            <a:noAutofit/>
          </a:bodyPr>
          <a:lstStyle/>
          <a:p>
            <a:pPr eaLnBrk="1" hangingPunct="1"/>
            <a:r>
              <a:rPr lang="en-US" altLang="el-GR" b="1" dirty="0" smtClean="0">
                <a:solidFill>
                  <a:srgbClr val="002060"/>
                </a:solidFill>
              </a:rPr>
              <a:t>Acyclovir </a:t>
            </a:r>
            <a:r>
              <a:rPr lang="el-GR" altLang="el-GR" dirty="0" smtClean="0"/>
              <a:t>– έχει την καλύτερη εξειδίκευση και ιδανική ανεκτικότητα, διότι ενεργοποιείται μόνον ενάντια σε μολυσμένα από ιούς κύτταρα, όπου παρεμποδίζει την σύνθεση του </a:t>
            </a:r>
            <a:r>
              <a:rPr lang="en-US" altLang="el-GR" dirty="0" smtClean="0"/>
              <a:t>DNA</a:t>
            </a:r>
            <a:r>
              <a:rPr lang="el-GR" altLang="el-GR" dirty="0" smtClean="0"/>
              <a:t>.  </a:t>
            </a:r>
          </a:p>
          <a:p>
            <a:pPr eaLnBrk="1" hangingPunct="1"/>
            <a:r>
              <a:rPr lang="el-GR" altLang="el-GR" dirty="0" smtClean="0"/>
              <a:t>Αναστέλλει την </a:t>
            </a:r>
            <a:r>
              <a:rPr lang="el-GR" altLang="el-GR" dirty="0" smtClean="0"/>
              <a:t>πολυμεράση</a:t>
            </a:r>
            <a:r>
              <a:rPr lang="el-GR" altLang="el-GR" dirty="0" smtClean="0"/>
              <a:t> του </a:t>
            </a:r>
            <a:r>
              <a:rPr lang="en-US" altLang="el-GR" dirty="0" smtClean="0"/>
              <a:t>DNA </a:t>
            </a:r>
            <a:r>
              <a:rPr lang="el-GR" altLang="el-GR" dirty="0" smtClean="0"/>
              <a:t>των ιών.  </a:t>
            </a:r>
          </a:p>
          <a:p>
            <a:pPr eaLnBrk="1" hangingPunct="1"/>
            <a:r>
              <a:rPr lang="el-GR" altLang="el-GR" dirty="0" smtClean="0"/>
              <a:t>Η θεραπευτική του αξία φαίνεται σε σοβαρές λοιμώξεις (πχ εγκεφαλίτιδες απλού έρπητος, γενικευμένη λοίμωξη με </a:t>
            </a:r>
            <a:r>
              <a:rPr lang="en-US" altLang="el-GR" dirty="0" smtClean="0"/>
              <a:t>varcella</a:t>
            </a:r>
            <a:r>
              <a:rPr lang="el-GR" altLang="el-GR" dirty="0" smtClean="0"/>
              <a:t>-</a:t>
            </a:r>
            <a:r>
              <a:rPr lang="en-US" altLang="el-GR" dirty="0" smtClean="0"/>
              <a:t>zoster</a:t>
            </a:r>
            <a:r>
              <a:rPr lang="el-GR" altLang="el-GR" dirty="0" smtClean="0"/>
              <a:t>) και σε αυτές τις λοιμώξεις μπορεί να χορηγηθεί και ενδοφλέβια με έγχυση. Δίδεται και από του στόματος αλλά η απορρόφησή του δεν είναι πλήρης (15-30%). Αποβάλλεται αναλλοίωτο από τα ούρα (</a:t>
            </a:r>
            <a:r>
              <a:rPr lang="en-US" altLang="el-GR" dirty="0" smtClean="0"/>
              <a:t>t1/2=2.5h).</a:t>
            </a:r>
            <a:endParaRPr lang="en-US" altLang="el-GR" u="sng"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309522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Φυσική και επίκτητ</a:t>
            </a:r>
            <a:r>
              <a:rPr lang="el-GR" altLang="el-GR" dirty="0">
                <a:solidFill>
                  <a:srgbClr val="002060"/>
                </a:solidFill>
                <a:latin typeface="Calibri" pitchFamily="34" charset="0"/>
              </a:rPr>
              <a:t>η</a:t>
            </a:r>
            <a:r>
              <a:rPr lang="el-GR" altLang="el-GR" b="1" dirty="0" smtClean="0">
                <a:solidFill>
                  <a:srgbClr val="002060"/>
                </a:solidFill>
                <a:latin typeface="Calibri" pitchFamily="34" charset="0"/>
              </a:rPr>
              <a:t> αντοχή</a:t>
            </a:r>
            <a:endParaRPr lang="en-US" altLang="el-GR" b="1" dirty="0" smtClean="0">
              <a:solidFill>
                <a:srgbClr val="002060"/>
              </a:solidFill>
              <a:latin typeface="Calibri" pitchFamily="34" charset="0"/>
            </a:endParaRPr>
          </a:p>
        </p:txBody>
      </p:sp>
      <p:sp>
        <p:nvSpPr>
          <p:cNvPr id="8195"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Μερικά μεταβολικά χαρακτηριστικά των μικροβίων μπορεί να προσφέρουν φυσική έλλειψη ευαισθησίας σε ένα φάρμακο, και αυτό καλείται </a:t>
            </a:r>
            <a:r>
              <a:rPr lang="el-GR" altLang="el-GR" b="1" dirty="0" smtClean="0">
                <a:solidFill>
                  <a:srgbClr val="002060"/>
                </a:solidFill>
                <a:latin typeface="Calibri" pitchFamily="34" charset="0"/>
              </a:rPr>
              <a:t>φυσική αντοχή </a:t>
            </a:r>
            <a:r>
              <a:rPr lang="el-GR" altLang="el-GR" dirty="0" smtClean="0">
                <a:latin typeface="Calibri" pitchFamily="34" charset="0"/>
              </a:rPr>
              <a:t>(</a:t>
            </a:r>
            <a:r>
              <a:rPr lang="en-US" altLang="el-GR" dirty="0" smtClean="0">
                <a:latin typeface="Calibri" pitchFamily="34" charset="0"/>
              </a:rPr>
              <a:t>natural resistance</a:t>
            </a:r>
            <a:r>
              <a:rPr lang="el-GR" altLang="el-GR" dirty="0" smtClean="0">
                <a:latin typeface="Calibri" pitchFamily="34" charset="0"/>
              </a:rPr>
              <a:t>) των μικροβίων στο συγκεκριμένο φάρμακο.</a:t>
            </a:r>
          </a:p>
          <a:p>
            <a:pPr eaLnBrk="1" hangingPunct="1"/>
            <a:r>
              <a:rPr lang="el-GR" altLang="el-GR" dirty="0" smtClean="0">
                <a:latin typeface="Calibri" pitchFamily="34" charset="0"/>
              </a:rPr>
              <a:t>Μπορεί όμως, μικρόβια που αρχικά ήταν ευαίσθητα στην φονική επίδραση ενός φαρμάκου, με τον καιρό να αναπτύξουν αντοχή που καλείται </a:t>
            </a:r>
            <a:r>
              <a:rPr lang="el-GR" altLang="el-GR" b="1" dirty="0" smtClean="0">
                <a:solidFill>
                  <a:srgbClr val="002060"/>
                </a:solidFill>
                <a:latin typeface="Calibri" pitchFamily="34" charset="0"/>
              </a:rPr>
              <a:t>επίκτητη</a:t>
            </a:r>
            <a:r>
              <a:rPr lang="el-GR" altLang="el-GR" dirty="0" smtClean="0">
                <a:latin typeface="Calibri" pitchFamily="34" charset="0"/>
              </a:rPr>
              <a:t> (</a:t>
            </a:r>
            <a:r>
              <a:rPr lang="en-US" altLang="el-GR" dirty="0" smtClean="0">
                <a:latin typeface="Calibri" pitchFamily="34" charset="0"/>
              </a:rPr>
              <a:t>acquired resistance</a:t>
            </a:r>
            <a:r>
              <a:rPr lang="el-GR" altLang="el-GR" dirty="0" smtClean="0">
                <a:latin typeface="Calibri" pitchFamily="34" charset="0"/>
              </a:rPr>
              <a:t>), συνήθως μετά από μια γενετική μετάλλαξη.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9518431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Φάρμακα που χρησιμοποιούνται στις ιώσεις </a:t>
            </a:r>
            <a:br>
              <a:rPr lang="el-GR" altLang="el-GR" sz="3600" b="1" dirty="0" smtClean="0">
                <a:solidFill>
                  <a:srgbClr val="002060"/>
                </a:solidFill>
                <a:latin typeface="Calibri" pitchFamily="34" charset="0"/>
              </a:rPr>
            </a:br>
            <a:r>
              <a:rPr lang="el-GR" altLang="el-GR" sz="2800" b="0" dirty="0" smtClean="0">
                <a:solidFill>
                  <a:srgbClr val="002060"/>
                </a:solidFill>
                <a:latin typeface="Calibri" pitchFamily="34" charset="0"/>
              </a:rPr>
              <a:t>(7 από 7)</a:t>
            </a:r>
            <a:endParaRPr lang="en-US" altLang="el-GR" sz="2800" b="0" dirty="0" smtClean="0"/>
          </a:p>
        </p:txBody>
      </p:sp>
      <p:sp>
        <p:nvSpPr>
          <p:cNvPr id="64515" name="2 - Θέση περιεχομένου"/>
          <p:cNvSpPr>
            <a:spLocks noGrp="1"/>
          </p:cNvSpPr>
          <p:nvPr>
            <p:ph idx="1"/>
          </p:nvPr>
        </p:nvSpPr>
        <p:spPr/>
        <p:txBody>
          <a:bodyPr>
            <a:noAutofit/>
          </a:bodyPr>
          <a:lstStyle/>
          <a:p>
            <a:pPr eaLnBrk="1" hangingPunct="1"/>
            <a:r>
              <a:rPr lang="en-US" altLang="el-GR" b="1" dirty="0" smtClean="0">
                <a:solidFill>
                  <a:srgbClr val="002060"/>
                </a:solidFill>
              </a:rPr>
              <a:t>Famcyclovir</a:t>
            </a:r>
            <a:r>
              <a:rPr lang="el-GR" altLang="el-GR" dirty="0" smtClean="0"/>
              <a:t> – για τον γεννητικό και απλό έρπητα.</a:t>
            </a:r>
            <a:endParaRPr lang="en-US" altLang="el-GR" u="sng" dirty="0" smtClean="0"/>
          </a:p>
          <a:p>
            <a:pPr eaLnBrk="1" hangingPunct="1"/>
            <a:r>
              <a:rPr lang="en-US" altLang="el-GR" b="1" dirty="0" smtClean="0">
                <a:solidFill>
                  <a:srgbClr val="002060"/>
                </a:solidFill>
              </a:rPr>
              <a:t>Ganciclovir </a:t>
            </a:r>
            <a:r>
              <a:rPr lang="el-GR" altLang="el-GR" dirty="0" smtClean="0"/>
              <a:t>– για τον </a:t>
            </a:r>
            <a:r>
              <a:rPr lang="el-GR" altLang="el-GR" dirty="0" smtClean="0"/>
              <a:t>κυτταρομεγαλοιό</a:t>
            </a:r>
            <a:r>
              <a:rPr lang="el-GR" altLang="el-GR" dirty="0" smtClean="0"/>
              <a:t>.</a:t>
            </a:r>
            <a:endParaRPr lang="en-US" altLang="el-GR" u="sng" dirty="0" smtClean="0"/>
          </a:p>
          <a:p>
            <a:pPr eaLnBrk="1" hangingPunct="1"/>
            <a:r>
              <a:rPr lang="en-US" altLang="el-GR" b="1" dirty="0" smtClean="0">
                <a:solidFill>
                  <a:srgbClr val="002060"/>
                </a:solidFill>
              </a:rPr>
              <a:t>Foscarnet</a:t>
            </a:r>
            <a:r>
              <a:rPr lang="en-US" altLang="el-GR" b="1" dirty="0" smtClean="0">
                <a:solidFill>
                  <a:srgbClr val="002060"/>
                </a:solidFill>
              </a:rPr>
              <a:t> </a:t>
            </a:r>
            <a:r>
              <a:rPr lang="el-GR" altLang="el-GR" dirty="0" smtClean="0"/>
              <a:t>– για </a:t>
            </a:r>
            <a:r>
              <a:rPr lang="el-GR" altLang="el-GR" dirty="0" smtClean="0"/>
              <a:t>κυτταρομεγαλοιό</a:t>
            </a:r>
            <a:r>
              <a:rPr lang="el-GR" altLang="el-GR" dirty="0" smtClean="0"/>
              <a:t> και </a:t>
            </a:r>
            <a:r>
              <a:rPr lang="en-US" altLang="el-GR" dirty="0" smtClean="0"/>
              <a:t>AIDS</a:t>
            </a:r>
            <a:r>
              <a:rPr lang="el-GR" altLang="el-GR" dirty="0" smtClean="0"/>
              <a:t>.</a:t>
            </a:r>
            <a:endParaRPr lang="el-GR" altLang="el-GR" u="sng" dirty="0" smtClean="0"/>
          </a:p>
          <a:p>
            <a:pPr eaLnBrk="1" hangingPunct="1"/>
            <a:r>
              <a:rPr lang="el-GR" altLang="el-GR" b="1" dirty="0" smtClean="0">
                <a:solidFill>
                  <a:srgbClr val="002060"/>
                </a:solidFill>
              </a:rPr>
              <a:t>Αμανταδίνη</a:t>
            </a:r>
            <a:r>
              <a:rPr lang="el-GR" altLang="el-GR" b="1" dirty="0" smtClean="0">
                <a:solidFill>
                  <a:srgbClr val="002060"/>
                </a:solidFill>
              </a:rPr>
              <a:t> </a:t>
            </a:r>
            <a:r>
              <a:rPr lang="el-GR" altLang="el-GR" dirty="0" smtClean="0"/>
              <a:t> - για την </a:t>
            </a:r>
            <a:r>
              <a:rPr lang="el-GR" altLang="el-GR" dirty="0" smtClean="0"/>
              <a:t>ινφλουέντζα</a:t>
            </a:r>
            <a:r>
              <a:rPr lang="el-GR" altLang="el-GR" dirty="0" smtClean="0"/>
              <a:t> Α - Είναι επίσης </a:t>
            </a:r>
            <a:r>
              <a:rPr lang="el-GR" altLang="el-GR" dirty="0" smtClean="0"/>
              <a:t>αντιπαρκινσονικό</a:t>
            </a:r>
            <a:r>
              <a:rPr lang="el-GR" altLang="el-GR" dirty="0"/>
              <a:t>.</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42801983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Φάρμακα για </a:t>
            </a:r>
            <a:r>
              <a:rPr lang="en-US" altLang="el-GR" b="1" dirty="0" smtClean="0">
                <a:solidFill>
                  <a:srgbClr val="002060"/>
                </a:solidFill>
                <a:latin typeface="Calibri" pitchFamily="34" charset="0"/>
              </a:rPr>
              <a:t>AIDS </a:t>
            </a:r>
            <a:r>
              <a:rPr lang="en-US" altLang="el-GR" sz="3200" b="0" dirty="0" smtClean="0">
                <a:solidFill>
                  <a:srgbClr val="002060"/>
                </a:solidFill>
                <a:latin typeface="Calibri" pitchFamily="34" charset="0"/>
              </a:rPr>
              <a:t>(1 </a:t>
            </a:r>
            <a:r>
              <a:rPr lang="el-GR" altLang="el-GR" sz="3200" b="0" dirty="0" smtClean="0">
                <a:solidFill>
                  <a:srgbClr val="002060"/>
                </a:solidFill>
                <a:latin typeface="Calibri" pitchFamily="34" charset="0"/>
              </a:rPr>
              <a:t>από 3)</a:t>
            </a:r>
            <a:endParaRPr lang="en-US" altLang="el-GR" sz="3200" b="0" dirty="0" smtClean="0">
              <a:solidFill>
                <a:srgbClr val="002060"/>
              </a:solidFill>
              <a:latin typeface="Calibri" pitchFamily="34" charset="0"/>
            </a:endParaRPr>
          </a:p>
        </p:txBody>
      </p:sp>
      <p:sp>
        <p:nvSpPr>
          <p:cNvPr id="65539" name="2 - Θέση περιεχομένου"/>
          <p:cNvSpPr>
            <a:spLocks noGrp="1"/>
          </p:cNvSpPr>
          <p:nvPr>
            <p:ph idx="1"/>
          </p:nvPr>
        </p:nvSpPr>
        <p:spPr/>
        <p:txBody>
          <a:bodyPr>
            <a:normAutofit fontScale="92500"/>
          </a:bodyPr>
          <a:lstStyle/>
          <a:p>
            <a:pPr eaLnBrk="1" hangingPunct="1"/>
            <a:r>
              <a:rPr lang="el-GR" altLang="el-GR" sz="2400" dirty="0" smtClean="0">
                <a:latin typeface="Calibri" pitchFamily="34" charset="0"/>
              </a:rPr>
              <a:t>Ο ιός </a:t>
            </a:r>
            <a:r>
              <a:rPr lang="en-US" altLang="el-GR" sz="2400" dirty="0" smtClean="0">
                <a:latin typeface="Calibri" pitchFamily="34" charset="0"/>
              </a:rPr>
              <a:t>HIV </a:t>
            </a:r>
            <a:r>
              <a:rPr lang="el-GR" altLang="el-GR" sz="2400" dirty="0" smtClean="0">
                <a:latin typeface="Calibri" pitchFamily="34" charset="0"/>
              </a:rPr>
              <a:t>είναι ο ιός στον οποίο οφείλεται το </a:t>
            </a:r>
            <a:r>
              <a:rPr lang="en-US" altLang="el-GR" sz="2400" dirty="0" smtClean="0">
                <a:latin typeface="Calibri" pitchFamily="34" charset="0"/>
              </a:rPr>
              <a:t>AIDS</a:t>
            </a:r>
            <a:r>
              <a:rPr lang="el-GR" altLang="el-GR" sz="2400" dirty="0" smtClean="0">
                <a:latin typeface="Calibri" pitchFamily="34" charset="0"/>
              </a:rPr>
              <a:t>.  Το </a:t>
            </a:r>
            <a:r>
              <a:rPr lang="en-US" altLang="el-GR" sz="2400" dirty="0" smtClean="0">
                <a:latin typeface="Calibri" pitchFamily="34" charset="0"/>
              </a:rPr>
              <a:t>RNA </a:t>
            </a:r>
            <a:r>
              <a:rPr lang="el-GR" altLang="el-GR" sz="2400" dirty="0" smtClean="0">
                <a:latin typeface="Calibri" pitchFamily="34" charset="0"/>
              </a:rPr>
              <a:t>των ιών </a:t>
            </a:r>
            <a:r>
              <a:rPr lang="en-US" altLang="el-GR" sz="2400" dirty="0" smtClean="0">
                <a:latin typeface="Calibri" pitchFamily="34" charset="0"/>
              </a:rPr>
              <a:t>HIV </a:t>
            </a:r>
            <a:r>
              <a:rPr lang="el-GR" altLang="el-GR" sz="2400" dirty="0" smtClean="0">
                <a:latin typeface="Calibri" pitchFamily="34" charset="0"/>
              </a:rPr>
              <a:t>πρέπει αρχικά να ενσωματωθεί στο </a:t>
            </a:r>
            <a:r>
              <a:rPr lang="en-US" altLang="el-GR" sz="2400" dirty="0" smtClean="0">
                <a:latin typeface="Calibri" pitchFamily="34" charset="0"/>
              </a:rPr>
              <a:t>DNA </a:t>
            </a:r>
            <a:r>
              <a:rPr lang="el-GR" altLang="el-GR" sz="2400" dirty="0" smtClean="0">
                <a:latin typeface="Calibri" pitchFamily="34" charset="0"/>
              </a:rPr>
              <a:t>και αυτό καταλύεται από ένα ειδικό ένζυμο, την ανάστροφη </a:t>
            </a:r>
            <a:r>
              <a:rPr lang="el-GR" altLang="el-GR" sz="2400" dirty="0" smtClean="0">
                <a:latin typeface="Calibri" pitchFamily="34" charset="0"/>
              </a:rPr>
              <a:t>τρανσκριπτάση</a:t>
            </a:r>
            <a:r>
              <a:rPr lang="el-GR" altLang="el-GR" sz="2400" dirty="0" smtClean="0">
                <a:latin typeface="Calibri" pitchFamily="34" charset="0"/>
              </a:rPr>
              <a:t>.  </a:t>
            </a:r>
            <a:endParaRPr lang="en-US" altLang="el-GR" sz="2400" dirty="0" smtClean="0">
              <a:latin typeface="Calibri" pitchFamily="34" charset="0"/>
            </a:endParaRPr>
          </a:p>
          <a:p>
            <a:pPr eaLnBrk="1" hangingPunct="1"/>
            <a:r>
              <a:rPr lang="el-GR" altLang="el-GR" sz="2400" dirty="0" smtClean="0">
                <a:latin typeface="Calibri" pitchFamily="34" charset="0"/>
              </a:rPr>
              <a:t>Έτσι η διπλή έλικα </a:t>
            </a:r>
            <a:r>
              <a:rPr lang="en-US" altLang="el-GR" sz="2400" dirty="0" smtClean="0">
                <a:latin typeface="Calibri" pitchFamily="34" charset="0"/>
              </a:rPr>
              <a:t>DNA </a:t>
            </a:r>
            <a:r>
              <a:rPr lang="el-GR" altLang="el-GR" sz="2400" dirty="0" smtClean="0">
                <a:latin typeface="Calibri" pitchFamily="34" charset="0"/>
              </a:rPr>
              <a:t>ενσωματώνεται στο γενετικό υλικό του ξενιστή.  </a:t>
            </a:r>
            <a:endParaRPr lang="en-US" altLang="el-GR" sz="2400" dirty="0" smtClean="0">
              <a:latin typeface="Calibri" pitchFamily="34" charset="0"/>
            </a:endParaRPr>
          </a:p>
          <a:p>
            <a:pPr eaLnBrk="1" hangingPunct="1"/>
            <a:r>
              <a:rPr lang="el-GR" altLang="el-GR" sz="2400" dirty="0" smtClean="0">
                <a:latin typeface="Calibri" pitchFamily="34" charset="0"/>
              </a:rPr>
              <a:t>Με την βοήθεια του </a:t>
            </a:r>
            <a:r>
              <a:rPr lang="en-US" altLang="el-GR" sz="2400" dirty="0" smtClean="0">
                <a:latin typeface="Calibri" pitchFamily="34" charset="0"/>
              </a:rPr>
              <a:t>DNA </a:t>
            </a:r>
            <a:r>
              <a:rPr lang="el-GR" altLang="el-GR" sz="2400" dirty="0" smtClean="0">
                <a:latin typeface="Calibri" pitchFamily="34" charset="0"/>
              </a:rPr>
              <a:t>των ιών, αρχίζει η αναδίπλωση και ο πολλαπλασιασμός των ιών.  Συντίθεται </a:t>
            </a:r>
            <a:r>
              <a:rPr lang="en-US" altLang="el-GR" sz="2400" dirty="0" smtClean="0">
                <a:latin typeface="Calibri" pitchFamily="34" charset="0"/>
              </a:rPr>
              <a:t>RNA </a:t>
            </a:r>
            <a:r>
              <a:rPr lang="el-GR" altLang="el-GR" sz="2400" dirty="0" smtClean="0">
                <a:latin typeface="Calibri" pitchFamily="34" charset="0"/>
              </a:rPr>
              <a:t>ιού καθώς και πρωτεΐνες, ανάστροφη </a:t>
            </a:r>
            <a:r>
              <a:rPr lang="el-GR" altLang="el-GR" sz="2400" dirty="0" smtClean="0">
                <a:latin typeface="Calibri" pitchFamily="34" charset="0"/>
              </a:rPr>
              <a:t>τρανσκριπτάση</a:t>
            </a:r>
            <a:r>
              <a:rPr lang="el-GR" altLang="el-GR" sz="2400" dirty="0" smtClean="0">
                <a:latin typeface="Calibri" pitchFamily="34" charset="0"/>
              </a:rPr>
              <a:t> καθώς και δομικές πρωτεΐνες του περιβλήματος των </a:t>
            </a:r>
            <a:r>
              <a:rPr lang="en-US" altLang="el-GR" sz="2400" dirty="0" smtClean="0">
                <a:latin typeface="Calibri" pitchFamily="34" charset="0"/>
              </a:rPr>
              <a:t>HIV </a:t>
            </a:r>
            <a:r>
              <a:rPr lang="el-GR" altLang="el-GR" sz="2400" dirty="0" smtClean="0">
                <a:latin typeface="Calibri" pitchFamily="34" charset="0"/>
              </a:rPr>
              <a:t>ιών.  </a:t>
            </a:r>
            <a:endParaRPr lang="en-US" altLang="el-GR" sz="2400" dirty="0" smtClean="0">
              <a:latin typeface="Calibri" pitchFamily="34" charset="0"/>
            </a:endParaRPr>
          </a:p>
          <a:p>
            <a:pPr eaLnBrk="1" hangingPunct="1"/>
            <a:r>
              <a:rPr lang="el-GR" altLang="el-GR" sz="2400" dirty="0" smtClean="0">
                <a:latin typeface="Calibri" pitchFamily="34" charset="0"/>
              </a:rPr>
              <a:t>Οι πρωτεΐνες των ιών συγκεντρώνεται πολλές μαζί με την μορφή των </a:t>
            </a:r>
            <a:r>
              <a:rPr lang="el-GR" altLang="el-GR" sz="2400" dirty="0" smtClean="0">
                <a:latin typeface="Calibri" pitchFamily="34" charset="0"/>
              </a:rPr>
              <a:t>πολυπρωτεϊνών</a:t>
            </a:r>
            <a:r>
              <a:rPr lang="el-GR" altLang="el-GR" sz="2400"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21781314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Τίτλος"/>
          <p:cNvSpPr>
            <a:spLocks noGrp="1"/>
          </p:cNvSpPr>
          <p:nvPr>
            <p:ph type="title"/>
          </p:nvPr>
        </p:nvSpPr>
        <p:spPr/>
        <p:txBody>
          <a:bodyPr>
            <a:normAutofit/>
          </a:bodyPr>
          <a:lstStyle/>
          <a:p>
            <a:r>
              <a:rPr lang="el-GR" altLang="el-GR" dirty="0">
                <a:solidFill>
                  <a:srgbClr val="002060"/>
                </a:solidFill>
                <a:latin typeface="Calibri" pitchFamily="34" charset="0"/>
              </a:rPr>
              <a:t>Φάρμακα για </a:t>
            </a:r>
            <a:r>
              <a:rPr lang="en-US" altLang="el-GR" dirty="0">
                <a:solidFill>
                  <a:srgbClr val="002060"/>
                </a:solidFill>
                <a:latin typeface="Calibri" pitchFamily="34" charset="0"/>
              </a:rPr>
              <a:t>AIDS </a:t>
            </a:r>
            <a:r>
              <a:rPr lang="en-US" altLang="el-GR" sz="3200" b="0" dirty="0" smtClean="0">
                <a:solidFill>
                  <a:srgbClr val="002060"/>
                </a:solidFill>
                <a:latin typeface="Calibri" pitchFamily="34" charset="0"/>
              </a:rPr>
              <a:t>(</a:t>
            </a:r>
            <a:r>
              <a:rPr lang="el-GR" altLang="el-GR" sz="3200" b="0" dirty="0" smtClean="0">
                <a:solidFill>
                  <a:srgbClr val="002060"/>
                </a:solidFill>
                <a:latin typeface="Calibri" pitchFamily="34" charset="0"/>
              </a:rPr>
              <a:t>2</a:t>
            </a:r>
            <a:r>
              <a:rPr lang="en-US" altLang="el-GR" sz="3200" b="0" dirty="0" smtClean="0">
                <a:solidFill>
                  <a:srgbClr val="002060"/>
                </a:solidFill>
                <a:latin typeface="Calibri" pitchFamily="34" charset="0"/>
              </a:rPr>
              <a:t> </a:t>
            </a:r>
            <a:r>
              <a:rPr lang="el-GR" altLang="el-GR" sz="3200" b="0" dirty="0">
                <a:solidFill>
                  <a:srgbClr val="002060"/>
                </a:solidFill>
                <a:latin typeface="Calibri" pitchFamily="34" charset="0"/>
              </a:rPr>
              <a:t>από 3)</a:t>
            </a:r>
            <a:endParaRPr lang="en-US" altLang="el-GR" sz="3200" b="0" dirty="0" smtClean="0"/>
          </a:p>
        </p:txBody>
      </p:sp>
      <p:sp>
        <p:nvSpPr>
          <p:cNvPr id="66563" name="2 - Θέση περιεχομένου"/>
          <p:cNvSpPr>
            <a:spLocks noGrp="1"/>
          </p:cNvSpPr>
          <p:nvPr>
            <p:ph idx="1"/>
          </p:nvPr>
        </p:nvSpPr>
        <p:spPr>
          <a:xfrm>
            <a:off x="457200" y="1340768"/>
            <a:ext cx="8147248" cy="5256584"/>
          </a:xfrm>
        </p:spPr>
        <p:txBody>
          <a:bodyPr>
            <a:noAutofit/>
          </a:bodyPr>
          <a:lstStyle/>
          <a:p>
            <a:pPr eaLnBrk="1" hangingPunct="1">
              <a:lnSpc>
                <a:spcPct val="110000"/>
              </a:lnSpc>
            </a:pPr>
            <a:r>
              <a:rPr lang="el-GR" altLang="el-GR" dirty="0" smtClean="0">
                <a:latin typeface="Calibri" pitchFamily="34" charset="0"/>
              </a:rPr>
              <a:t>Τα φάρμακα που χρησιμοποιούνται σε ασθενείς με </a:t>
            </a:r>
            <a:r>
              <a:rPr lang="en-US" altLang="el-GR" dirty="0" smtClean="0">
                <a:latin typeface="Calibri" pitchFamily="34" charset="0"/>
              </a:rPr>
              <a:t>AIDS </a:t>
            </a:r>
            <a:r>
              <a:rPr lang="el-GR" altLang="el-GR" dirty="0" smtClean="0">
                <a:latin typeface="Calibri" pitchFamily="34" charset="0"/>
              </a:rPr>
              <a:t>διακρίνονται σε :</a:t>
            </a:r>
            <a:endParaRPr lang="el-GR" altLang="el-GR" u="sng" dirty="0" smtClean="0">
              <a:latin typeface="Calibri" pitchFamily="34" charset="0"/>
            </a:endParaRPr>
          </a:p>
          <a:p>
            <a:pPr marL="457200" indent="-457200" eaLnBrk="1" hangingPunct="1">
              <a:lnSpc>
                <a:spcPct val="110000"/>
              </a:lnSpc>
              <a:buFont typeface="+mj-lt"/>
              <a:buAutoNum type="arabicParenR"/>
            </a:pPr>
            <a:r>
              <a:rPr lang="el-GR" altLang="el-GR" b="1" dirty="0" smtClean="0">
                <a:solidFill>
                  <a:srgbClr val="002060"/>
                </a:solidFill>
                <a:latin typeface="Calibri" pitchFamily="34" charset="0"/>
              </a:rPr>
              <a:t>Αναστολείς της ανάστροφης </a:t>
            </a:r>
            <a:r>
              <a:rPr lang="el-GR" altLang="el-GR" b="1" dirty="0" smtClean="0">
                <a:solidFill>
                  <a:srgbClr val="002060"/>
                </a:solidFill>
                <a:latin typeface="Calibri" pitchFamily="34" charset="0"/>
              </a:rPr>
              <a:t>τρανσκριπτάσης</a:t>
            </a:r>
            <a:endParaRPr lang="el-GR" altLang="el-GR" b="1" dirty="0" smtClean="0">
              <a:solidFill>
                <a:srgbClr val="002060"/>
              </a:solidFill>
              <a:latin typeface="Calibri" pitchFamily="34" charset="0"/>
            </a:endParaRPr>
          </a:p>
          <a:p>
            <a:pPr marL="514350" indent="-514350" eaLnBrk="1" hangingPunct="1">
              <a:lnSpc>
                <a:spcPct val="110000"/>
              </a:lnSpc>
              <a:buFont typeface="+mj-lt"/>
              <a:buAutoNum type="romanUcPeriod"/>
            </a:pPr>
            <a:r>
              <a:rPr lang="el-GR" altLang="el-GR" b="1" dirty="0" smtClean="0">
                <a:solidFill>
                  <a:srgbClr val="002060"/>
                </a:solidFill>
                <a:latin typeface="Calibri" pitchFamily="34" charset="0"/>
              </a:rPr>
              <a:t>Νουκλεοτίδια</a:t>
            </a:r>
            <a:r>
              <a:rPr lang="el-GR" altLang="el-GR" dirty="0" smtClean="0">
                <a:latin typeface="Calibri" pitchFamily="34" charset="0"/>
              </a:rPr>
              <a:t> (ανάλογα </a:t>
            </a:r>
            <a:r>
              <a:rPr lang="el-GR" altLang="el-GR" dirty="0" smtClean="0">
                <a:latin typeface="Calibri" pitchFamily="34" charset="0"/>
              </a:rPr>
              <a:t>θυμίνης</a:t>
            </a:r>
            <a:r>
              <a:rPr lang="el-GR" altLang="el-GR" dirty="0" smtClean="0">
                <a:latin typeface="Calibri" pitchFamily="34" charset="0"/>
              </a:rPr>
              <a:t>, ανάλογα </a:t>
            </a:r>
            <a:r>
              <a:rPr lang="el-GR" altLang="el-GR" dirty="0" smtClean="0">
                <a:latin typeface="Calibri" pitchFamily="34" charset="0"/>
              </a:rPr>
              <a:t>αδενίνης</a:t>
            </a:r>
            <a:r>
              <a:rPr lang="el-GR" altLang="el-GR" dirty="0" smtClean="0">
                <a:latin typeface="Calibri" pitchFamily="34" charset="0"/>
              </a:rPr>
              <a:t>, ανάλογα </a:t>
            </a:r>
            <a:r>
              <a:rPr lang="el-GR" altLang="el-GR" dirty="0" smtClean="0">
                <a:latin typeface="Calibri" pitchFamily="34" charset="0"/>
              </a:rPr>
              <a:t>κυτοσίνης</a:t>
            </a:r>
            <a:r>
              <a:rPr lang="el-GR" altLang="el-GR" dirty="0" smtClean="0">
                <a:latin typeface="Calibri" pitchFamily="34" charset="0"/>
              </a:rPr>
              <a:t> και ανάλογα </a:t>
            </a:r>
            <a:r>
              <a:rPr lang="el-GR" altLang="el-GR" dirty="0" smtClean="0">
                <a:latin typeface="Calibri" pitchFamily="34" charset="0"/>
              </a:rPr>
              <a:t>γουανίνης</a:t>
            </a:r>
            <a:r>
              <a:rPr lang="el-GR" altLang="el-GR" dirty="0" smtClean="0">
                <a:latin typeface="Calibri" pitchFamily="34" charset="0"/>
              </a:rPr>
              <a:t>) που όλα έχουν ένα κοινό χαρακτηριστικό, μια λανθασμένη σακχαρούχο μονάδα και όλα τελικά διασπούν το </a:t>
            </a:r>
            <a:r>
              <a:rPr lang="en-US" altLang="el-GR" dirty="0" smtClean="0">
                <a:latin typeface="Calibri" pitchFamily="34" charset="0"/>
              </a:rPr>
              <a:t>DNA </a:t>
            </a:r>
            <a:r>
              <a:rPr lang="el-GR" altLang="el-GR" dirty="0" smtClean="0">
                <a:latin typeface="Calibri" pitchFamily="34" charset="0"/>
              </a:rPr>
              <a:t>ενσωματούμενα</a:t>
            </a:r>
            <a:r>
              <a:rPr lang="el-GR" altLang="el-GR" dirty="0" smtClean="0">
                <a:latin typeface="Calibri" pitchFamily="34" charset="0"/>
              </a:rPr>
              <a:t> στην διπλή έλικα.</a:t>
            </a:r>
          </a:p>
          <a:p>
            <a:pPr marL="514350" indent="-514350" eaLnBrk="1" hangingPunct="1">
              <a:lnSpc>
                <a:spcPct val="110000"/>
              </a:lnSpc>
              <a:buFont typeface="+mj-lt"/>
              <a:buAutoNum type="romanUcPeriod"/>
            </a:pPr>
            <a:r>
              <a:rPr lang="el-GR" altLang="el-GR" b="1" dirty="0" smtClean="0">
                <a:solidFill>
                  <a:srgbClr val="002060"/>
                </a:solidFill>
                <a:latin typeface="Calibri" pitchFamily="34" charset="0"/>
              </a:rPr>
              <a:t>Αναστολείς που δεν είναι </a:t>
            </a:r>
            <a:r>
              <a:rPr lang="el-GR" altLang="el-GR" b="1" dirty="0" smtClean="0">
                <a:solidFill>
                  <a:srgbClr val="002060"/>
                </a:solidFill>
                <a:latin typeface="Calibri" pitchFamily="34" charset="0"/>
              </a:rPr>
              <a:t>νουκλεοτίδια</a:t>
            </a:r>
            <a:r>
              <a:rPr lang="el-GR" altLang="el-GR" b="1" dirty="0" smtClean="0">
                <a:solidFill>
                  <a:srgbClr val="002060"/>
                </a:solidFill>
                <a:latin typeface="Calibri" pitchFamily="34" charset="0"/>
              </a:rPr>
              <a:t> </a:t>
            </a:r>
            <a:r>
              <a:rPr lang="el-GR" altLang="el-GR" dirty="0" smtClean="0">
                <a:latin typeface="Calibri" pitchFamily="34" charset="0"/>
              </a:rPr>
              <a:t>(</a:t>
            </a:r>
            <a:r>
              <a:rPr lang="el-GR" altLang="el-GR" dirty="0" smtClean="0">
                <a:latin typeface="Calibri" pitchFamily="34" charset="0"/>
              </a:rPr>
              <a:t>νεβιραπίνη</a:t>
            </a:r>
            <a:r>
              <a:rPr lang="el-GR" altLang="el-GR" dirty="0" smtClean="0">
                <a:latin typeface="Calibri" pitchFamily="34" charset="0"/>
              </a:rPr>
              <a:t>, </a:t>
            </a:r>
            <a:r>
              <a:rPr lang="el-GR" altLang="el-GR" dirty="0" smtClean="0">
                <a:latin typeface="Calibri" pitchFamily="34" charset="0"/>
              </a:rPr>
              <a:t>ντελαβιρδίνη</a:t>
            </a:r>
            <a:r>
              <a:rPr lang="el-GR" altLang="el-GR" dirty="0" smtClean="0">
                <a:latin typeface="Calibri" pitchFamily="34" charset="0"/>
              </a:rPr>
              <a:t>, </a:t>
            </a:r>
            <a:r>
              <a:rPr lang="el-GR" altLang="el-GR" dirty="0" smtClean="0">
                <a:latin typeface="Calibri" pitchFamily="34" charset="0"/>
              </a:rPr>
              <a:t>εβαφιρέντζ</a:t>
            </a:r>
            <a:r>
              <a:rPr lang="el-GR" altLang="el-GR" dirty="0" smtClean="0">
                <a:latin typeface="Calibri" pitchFamily="34" charset="0"/>
              </a:rPr>
              <a:t> και παρεμποδίζουν την ανάστροφο </a:t>
            </a:r>
            <a:r>
              <a:rPr lang="el-GR" altLang="el-GR" dirty="0" smtClean="0">
                <a:latin typeface="Calibri" pitchFamily="34" charset="0"/>
              </a:rPr>
              <a:t>τρανσκριπτάση</a:t>
            </a:r>
            <a:r>
              <a:rPr lang="el-GR" altLang="el-GR" dirty="0" smtClean="0">
                <a:latin typeface="Calibri" pitchFamily="34" charset="0"/>
              </a:rPr>
              <a:t> να ενεργοποιηθεί).</a:t>
            </a:r>
            <a:endParaRPr lang="el-GR" altLang="el-GR"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27918757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Τίτλος"/>
          <p:cNvSpPr>
            <a:spLocks noGrp="1"/>
          </p:cNvSpPr>
          <p:nvPr>
            <p:ph type="title"/>
          </p:nvPr>
        </p:nvSpPr>
        <p:spPr/>
        <p:txBody>
          <a:bodyPr/>
          <a:lstStyle/>
          <a:p>
            <a:r>
              <a:rPr lang="el-GR" altLang="el-GR" dirty="0">
                <a:solidFill>
                  <a:srgbClr val="002060"/>
                </a:solidFill>
                <a:latin typeface="Calibri" pitchFamily="34" charset="0"/>
              </a:rPr>
              <a:t>Φάρμακα για </a:t>
            </a:r>
            <a:r>
              <a:rPr lang="en-US" altLang="el-GR" dirty="0">
                <a:solidFill>
                  <a:srgbClr val="002060"/>
                </a:solidFill>
                <a:latin typeface="Calibri" pitchFamily="34" charset="0"/>
              </a:rPr>
              <a:t>AIDS </a:t>
            </a:r>
            <a:r>
              <a:rPr lang="en-US" altLang="el-GR" sz="3200" b="0" dirty="0" smtClean="0">
                <a:solidFill>
                  <a:srgbClr val="002060"/>
                </a:solidFill>
                <a:latin typeface="Calibri" pitchFamily="34" charset="0"/>
              </a:rPr>
              <a:t>(</a:t>
            </a:r>
            <a:r>
              <a:rPr lang="el-GR" altLang="el-GR" sz="3200" b="0" dirty="0" smtClean="0">
                <a:solidFill>
                  <a:srgbClr val="002060"/>
                </a:solidFill>
                <a:latin typeface="Calibri" pitchFamily="34" charset="0"/>
              </a:rPr>
              <a:t>3</a:t>
            </a:r>
            <a:r>
              <a:rPr lang="en-US" altLang="el-GR" sz="3200" b="0" dirty="0" smtClean="0">
                <a:solidFill>
                  <a:srgbClr val="002060"/>
                </a:solidFill>
                <a:latin typeface="Calibri" pitchFamily="34" charset="0"/>
              </a:rPr>
              <a:t> </a:t>
            </a:r>
            <a:r>
              <a:rPr lang="el-GR" altLang="el-GR" sz="3200" b="0" dirty="0">
                <a:solidFill>
                  <a:srgbClr val="002060"/>
                </a:solidFill>
                <a:latin typeface="Calibri" pitchFamily="34" charset="0"/>
              </a:rPr>
              <a:t>από 3)</a:t>
            </a:r>
            <a:endParaRPr lang="en-US" altLang="el-GR" sz="3600" dirty="0" smtClean="0"/>
          </a:p>
        </p:txBody>
      </p:sp>
      <p:sp>
        <p:nvSpPr>
          <p:cNvPr id="66563" name="2 - Θέση περιεχομένου"/>
          <p:cNvSpPr>
            <a:spLocks noGrp="1"/>
          </p:cNvSpPr>
          <p:nvPr>
            <p:ph idx="1"/>
          </p:nvPr>
        </p:nvSpPr>
        <p:spPr>
          <a:xfrm>
            <a:off x="457200" y="1340768"/>
            <a:ext cx="8147248" cy="5256584"/>
          </a:xfrm>
        </p:spPr>
        <p:txBody>
          <a:bodyPr>
            <a:noAutofit/>
          </a:bodyPr>
          <a:lstStyle/>
          <a:p>
            <a:pPr marL="457200" indent="-457200" eaLnBrk="1" hangingPunct="1">
              <a:lnSpc>
                <a:spcPct val="110000"/>
              </a:lnSpc>
              <a:buFont typeface="+mj-lt"/>
              <a:buAutoNum type="arabicParenR" startAt="2"/>
            </a:pPr>
            <a:r>
              <a:rPr lang="el-GR" altLang="el-GR" b="1" dirty="0" smtClean="0">
                <a:solidFill>
                  <a:srgbClr val="002060"/>
                </a:solidFill>
                <a:latin typeface="Calibri" pitchFamily="34" charset="0"/>
              </a:rPr>
              <a:t>Αναστολείς της </a:t>
            </a:r>
            <a:r>
              <a:rPr lang="el-GR" altLang="el-GR" b="1" dirty="0" smtClean="0">
                <a:solidFill>
                  <a:srgbClr val="002060"/>
                </a:solidFill>
                <a:latin typeface="Calibri" pitchFamily="34" charset="0"/>
              </a:rPr>
              <a:t>πρωτεάσης</a:t>
            </a:r>
            <a:r>
              <a:rPr lang="el-GR" altLang="el-GR" b="1" dirty="0" smtClean="0">
                <a:solidFill>
                  <a:srgbClr val="002060"/>
                </a:solidFill>
                <a:latin typeface="Calibri" pitchFamily="34" charset="0"/>
              </a:rPr>
              <a:t> του ιού </a:t>
            </a:r>
            <a:r>
              <a:rPr lang="en-US" altLang="el-GR" b="1" dirty="0" smtClean="0">
                <a:solidFill>
                  <a:srgbClr val="002060"/>
                </a:solidFill>
                <a:latin typeface="Calibri" pitchFamily="34" charset="0"/>
              </a:rPr>
              <a:t>HIV</a:t>
            </a:r>
            <a:endParaRPr lang="el-GR" altLang="el-GR" b="1" dirty="0" smtClean="0">
              <a:solidFill>
                <a:srgbClr val="002060"/>
              </a:solidFill>
              <a:latin typeface="Calibri" pitchFamily="34" charset="0"/>
            </a:endParaRPr>
          </a:p>
          <a:p>
            <a:pPr marL="444500" indent="0" eaLnBrk="1" hangingPunct="1">
              <a:lnSpc>
                <a:spcPct val="110000"/>
              </a:lnSpc>
              <a:buNone/>
            </a:pPr>
            <a:r>
              <a:rPr lang="el-GR" altLang="el-GR" dirty="0" smtClean="0">
                <a:latin typeface="Calibri" pitchFamily="34" charset="0"/>
              </a:rPr>
              <a:t>Συνήθως φέρονται ως </a:t>
            </a:r>
            <a:r>
              <a:rPr lang="pt-PT" altLang="el-GR" dirty="0" smtClean="0">
                <a:latin typeface="Calibri" pitchFamily="34" charset="0"/>
              </a:rPr>
              <a:t>Saquinavir</a:t>
            </a:r>
            <a:r>
              <a:rPr lang="el-GR" altLang="el-GR" dirty="0" smtClean="0">
                <a:latin typeface="Calibri" pitchFamily="34" charset="0"/>
              </a:rPr>
              <a:t>, </a:t>
            </a:r>
            <a:r>
              <a:rPr lang="pt-PT" altLang="el-GR" dirty="0" smtClean="0">
                <a:latin typeface="Calibri" pitchFamily="34" charset="0"/>
              </a:rPr>
              <a:t>Ritonavir</a:t>
            </a:r>
            <a:r>
              <a:rPr lang="el-GR" altLang="el-GR" dirty="0" smtClean="0">
                <a:latin typeface="Calibri" pitchFamily="34" charset="0"/>
              </a:rPr>
              <a:t>, </a:t>
            </a:r>
            <a:r>
              <a:rPr lang="pt-PT" altLang="el-GR" dirty="0" smtClean="0">
                <a:latin typeface="Calibri" pitchFamily="34" charset="0"/>
              </a:rPr>
              <a:t>Indinavir </a:t>
            </a:r>
            <a:r>
              <a:rPr lang="el-GR" altLang="el-GR" dirty="0" smtClean="0">
                <a:latin typeface="Calibri" pitchFamily="34" charset="0"/>
              </a:rPr>
              <a:t>και </a:t>
            </a:r>
            <a:r>
              <a:rPr lang="pt-PT" altLang="el-GR" dirty="0" smtClean="0">
                <a:latin typeface="Calibri" pitchFamily="34" charset="0"/>
              </a:rPr>
              <a:t>Neflinavir </a:t>
            </a:r>
            <a:r>
              <a:rPr lang="el-GR" altLang="el-GR" dirty="0" smtClean="0">
                <a:latin typeface="Calibri" pitchFamily="34" charset="0"/>
              </a:rPr>
              <a:t>και είναι ανώμαλες πρωτεΐνες με μεγάλη </a:t>
            </a:r>
            <a:r>
              <a:rPr lang="el-GR" altLang="el-GR" dirty="0" smtClean="0">
                <a:latin typeface="Calibri" pitchFamily="34" charset="0"/>
              </a:rPr>
              <a:t>αντιική</a:t>
            </a:r>
            <a:r>
              <a:rPr lang="el-GR" altLang="el-GR" dirty="0" smtClean="0">
                <a:latin typeface="Calibri" pitchFamily="34" charset="0"/>
              </a:rPr>
              <a:t> δραστηριότητα</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303306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Τίτλος"/>
          <p:cNvSpPr>
            <a:spLocks noGrp="1"/>
          </p:cNvSpPr>
          <p:nvPr>
            <p:ph type="title"/>
          </p:nvPr>
        </p:nvSpPr>
        <p:spPr/>
        <p:txBody>
          <a:bodyPr>
            <a:normAutofit/>
          </a:bodyPr>
          <a:lstStyle/>
          <a:p>
            <a:r>
              <a:rPr lang="el-GR" altLang="el-GR" b="1" dirty="0" smtClean="0"/>
              <a:t> </a:t>
            </a:r>
            <a:r>
              <a:rPr lang="el-GR" altLang="el-GR" b="1" dirty="0" smtClean="0">
                <a:solidFill>
                  <a:srgbClr val="002060"/>
                </a:solidFill>
                <a:latin typeface="Calibri" pitchFamily="34" charset="0"/>
              </a:rPr>
              <a:t>Ανθελονοσιακά φάρμακα </a:t>
            </a:r>
            <a:r>
              <a:rPr lang="el-GR" altLang="el-GR" sz="3200" b="0" dirty="0" smtClean="0">
                <a:solidFill>
                  <a:srgbClr val="002060"/>
                </a:solidFill>
                <a:latin typeface="Calibri" pitchFamily="34" charset="0"/>
              </a:rPr>
              <a:t>(1 από 3)</a:t>
            </a:r>
            <a:endParaRPr lang="en-US" altLang="el-GR" sz="3200" b="0" dirty="0" smtClean="0">
              <a:solidFill>
                <a:srgbClr val="002060"/>
              </a:solidFill>
              <a:latin typeface="Calibri" pitchFamily="34" charset="0"/>
            </a:endParaRPr>
          </a:p>
        </p:txBody>
      </p:sp>
      <p:sp>
        <p:nvSpPr>
          <p:cNvPr id="67587" name="2 - Θέση περιεχομένου"/>
          <p:cNvSpPr>
            <a:spLocks noGrp="1"/>
          </p:cNvSpPr>
          <p:nvPr>
            <p:ph idx="1"/>
          </p:nvPr>
        </p:nvSpPr>
        <p:spPr/>
        <p:txBody>
          <a:bodyPr/>
          <a:lstStyle/>
          <a:p>
            <a:pPr eaLnBrk="1" hangingPunct="1"/>
            <a:r>
              <a:rPr lang="el-GR" altLang="el-GR" sz="2400" dirty="0" smtClean="0">
                <a:latin typeface="Calibri" pitchFamily="34" charset="0"/>
              </a:rPr>
              <a:t>Τα κυριότερα ανθελονοσιακά φάρμακα είναι η </a:t>
            </a:r>
            <a:r>
              <a:rPr lang="el-GR" altLang="el-GR" sz="2400" b="1" dirty="0" smtClean="0">
                <a:latin typeface="Calibri" pitchFamily="34" charset="0"/>
              </a:rPr>
              <a:t>χλωροκίνη</a:t>
            </a:r>
            <a:r>
              <a:rPr lang="el-GR" altLang="el-GR" sz="2400" b="1" dirty="0" smtClean="0">
                <a:latin typeface="Calibri" pitchFamily="34" charset="0"/>
              </a:rPr>
              <a:t> και η κινίνη</a:t>
            </a:r>
            <a:r>
              <a:rPr lang="el-GR" altLang="el-GR" sz="2400" dirty="0" smtClean="0">
                <a:latin typeface="Calibri" pitchFamily="34" charset="0"/>
              </a:rPr>
              <a:t> που συγκεντρώνονται μέσα στα όξινα </a:t>
            </a:r>
            <a:r>
              <a:rPr lang="el-GR" altLang="el-GR" sz="2400" dirty="0" smtClean="0">
                <a:latin typeface="Calibri" pitchFamily="34" charset="0"/>
              </a:rPr>
              <a:t>κυστίδια</a:t>
            </a:r>
            <a:r>
              <a:rPr lang="el-GR" altLang="el-GR" sz="2400" dirty="0" smtClean="0">
                <a:latin typeface="Calibri" pitchFamily="34" charset="0"/>
              </a:rPr>
              <a:t> των </a:t>
            </a:r>
            <a:r>
              <a:rPr lang="el-GR" altLang="el-GR" sz="2400" dirty="0" smtClean="0">
                <a:latin typeface="Calibri" pitchFamily="34" charset="0"/>
              </a:rPr>
              <a:t>σχιζοζωιτών</a:t>
            </a:r>
            <a:r>
              <a:rPr lang="el-GR" altLang="el-GR" sz="2400" dirty="0" smtClean="0">
                <a:latin typeface="Calibri" pitchFamily="34" charset="0"/>
              </a:rPr>
              <a:t> (</a:t>
            </a:r>
            <a:r>
              <a:rPr lang="el-GR" altLang="el-GR" sz="2400" dirty="0" smtClean="0">
                <a:latin typeface="Calibri" pitchFamily="34" charset="0"/>
              </a:rPr>
              <a:t>ενδοερυθροκυτταρική</a:t>
            </a:r>
            <a:r>
              <a:rPr lang="el-GR" altLang="el-GR" sz="2400" dirty="0" smtClean="0">
                <a:latin typeface="Calibri" pitchFamily="34" charset="0"/>
              </a:rPr>
              <a:t> φάση) και παρεμποδίζουν τον πολυμερισμό της </a:t>
            </a:r>
            <a:r>
              <a:rPr lang="el-GR" altLang="el-GR" sz="2400" dirty="0" smtClean="0">
                <a:latin typeface="Calibri" pitchFamily="34" charset="0"/>
              </a:rPr>
              <a:t>αίμης</a:t>
            </a:r>
            <a:r>
              <a:rPr lang="el-GR" altLang="el-GR" sz="2400" dirty="0" smtClean="0">
                <a:latin typeface="Calibri" pitchFamily="34" charset="0"/>
              </a:rPr>
              <a:t> και τα παράσιτα σκοτώνονται.</a:t>
            </a:r>
            <a:endParaRPr lang="el-GR" altLang="el-GR" sz="2400" u="sng" dirty="0" smtClean="0">
              <a:latin typeface="Calibri" pitchFamily="34" charset="0"/>
            </a:endParaRPr>
          </a:p>
          <a:p>
            <a:pPr eaLnBrk="1" hangingPunct="1"/>
            <a:r>
              <a:rPr lang="el-GR" altLang="el-GR" sz="2400" b="1" dirty="0" smtClean="0">
                <a:latin typeface="Calibri" pitchFamily="34" charset="0"/>
              </a:rPr>
              <a:t>Η </a:t>
            </a:r>
            <a:r>
              <a:rPr lang="el-GR" altLang="el-GR" sz="2400" b="1" dirty="0" smtClean="0">
                <a:latin typeface="Calibri" pitchFamily="34" charset="0"/>
              </a:rPr>
              <a:t>προγουανίλη</a:t>
            </a:r>
            <a:r>
              <a:rPr lang="el-GR" altLang="el-GR" sz="2400" b="1" dirty="0" smtClean="0">
                <a:latin typeface="Calibri" pitchFamily="34" charset="0"/>
              </a:rPr>
              <a:t>, η δαψόνη και η </a:t>
            </a:r>
            <a:r>
              <a:rPr lang="el-GR" altLang="el-GR" sz="2400" b="1" dirty="0" smtClean="0">
                <a:latin typeface="Calibri" pitchFamily="34" charset="0"/>
              </a:rPr>
              <a:t>πυριμεθαμίνη</a:t>
            </a:r>
            <a:r>
              <a:rPr lang="el-GR" altLang="el-GR" sz="2400" b="1" dirty="0" smtClean="0">
                <a:latin typeface="Calibri" pitchFamily="34" charset="0"/>
              </a:rPr>
              <a:t> </a:t>
            </a:r>
            <a:r>
              <a:rPr lang="el-GR" altLang="el-GR" sz="2400" dirty="0" smtClean="0">
                <a:latin typeface="Calibri" pitchFamily="34" charset="0"/>
              </a:rPr>
              <a:t>εμποδίζουν την αναγωγάση του </a:t>
            </a:r>
            <a:r>
              <a:rPr lang="en-US" altLang="el-GR" sz="2400" dirty="0" smtClean="0">
                <a:latin typeface="Calibri" pitchFamily="34" charset="0"/>
              </a:rPr>
              <a:t>DHF</a:t>
            </a:r>
            <a:r>
              <a:rPr lang="el-GR" altLang="el-GR" sz="2400" dirty="0" smtClean="0">
                <a:latin typeface="Calibri" pitchFamily="34" charset="0"/>
              </a:rPr>
              <a:t>.</a:t>
            </a:r>
            <a:endParaRPr lang="el-GR" altLang="el-GR" sz="2400" u="sng" dirty="0" smtClean="0">
              <a:latin typeface="Calibri" pitchFamily="34" charset="0"/>
            </a:endParaRPr>
          </a:p>
          <a:p>
            <a:pPr eaLnBrk="1" hangingPunct="1"/>
            <a:r>
              <a:rPr lang="el-GR" altLang="el-GR" sz="2400" b="1" dirty="0" smtClean="0">
                <a:latin typeface="Calibri" pitchFamily="34" charset="0"/>
              </a:rPr>
              <a:t> Η σουλφοναμίδη </a:t>
            </a:r>
            <a:r>
              <a:rPr lang="el-GR" altLang="el-GR" sz="2400" b="1" dirty="0" smtClean="0">
                <a:latin typeface="Calibri" pitchFamily="34" charset="0"/>
              </a:rPr>
              <a:t>σουλφαδοξίνη</a:t>
            </a:r>
            <a:r>
              <a:rPr lang="el-GR" altLang="el-GR" sz="2400" b="1" dirty="0" smtClean="0">
                <a:latin typeface="Calibri" pitchFamily="34" charset="0"/>
              </a:rPr>
              <a:t> </a:t>
            </a:r>
            <a:r>
              <a:rPr lang="el-GR" altLang="el-GR" sz="2400" dirty="0" smtClean="0">
                <a:latin typeface="Calibri" pitchFamily="34" charset="0"/>
              </a:rPr>
              <a:t>εμποδίζει την σύνθεση του </a:t>
            </a:r>
            <a:r>
              <a:rPr lang="en-US" altLang="el-GR" sz="2400" dirty="0" smtClean="0">
                <a:latin typeface="Calibri" pitchFamily="34" charset="0"/>
              </a:rPr>
              <a:t>DHF</a:t>
            </a:r>
            <a:r>
              <a:rPr lang="el-GR" altLang="el-GR" sz="2400"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15676281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Τίτλος"/>
          <p:cNvSpPr>
            <a:spLocks noGrp="1"/>
          </p:cNvSpPr>
          <p:nvPr>
            <p:ph type="title"/>
          </p:nvPr>
        </p:nvSpPr>
        <p:spPr/>
        <p:txBody>
          <a:bodyPr>
            <a:normAutofit/>
          </a:bodyPr>
          <a:lstStyle/>
          <a:p>
            <a:r>
              <a:rPr lang="el-GR" altLang="el-GR" dirty="0">
                <a:solidFill>
                  <a:prstClr val="black"/>
                </a:solidFill>
              </a:rPr>
              <a:t> </a:t>
            </a:r>
            <a:r>
              <a:rPr lang="el-GR" altLang="el-GR" dirty="0">
                <a:solidFill>
                  <a:srgbClr val="002060"/>
                </a:solidFill>
                <a:latin typeface="Calibri" pitchFamily="34" charset="0"/>
              </a:rPr>
              <a:t>Ανθελονοσιακά φάρμακα </a:t>
            </a:r>
            <a:r>
              <a:rPr lang="el-GR" altLang="el-GR" sz="3200" b="0" dirty="0" smtClean="0">
                <a:solidFill>
                  <a:srgbClr val="002060"/>
                </a:solidFill>
                <a:latin typeface="Calibri" pitchFamily="34" charset="0"/>
              </a:rPr>
              <a:t>(2 </a:t>
            </a:r>
            <a:r>
              <a:rPr lang="el-GR" altLang="el-GR" sz="3200" b="0" dirty="0">
                <a:solidFill>
                  <a:srgbClr val="002060"/>
                </a:solidFill>
                <a:latin typeface="Calibri" pitchFamily="34" charset="0"/>
              </a:rPr>
              <a:t>από 3)</a:t>
            </a:r>
            <a:endParaRPr lang="en-US" altLang="el-GR" dirty="0" smtClean="0"/>
          </a:p>
        </p:txBody>
      </p:sp>
      <p:sp>
        <p:nvSpPr>
          <p:cNvPr id="68611" name="2 - Θέση περιεχομένου"/>
          <p:cNvSpPr>
            <a:spLocks noGrp="1"/>
          </p:cNvSpPr>
          <p:nvPr>
            <p:ph idx="1"/>
          </p:nvPr>
        </p:nvSpPr>
        <p:spPr>
          <a:xfrm>
            <a:off x="457200" y="1340768"/>
            <a:ext cx="8147248" cy="4896544"/>
          </a:xfrm>
        </p:spPr>
        <p:txBody>
          <a:bodyPr>
            <a:noAutofit/>
          </a:bodyPr>
          <a:lstStyle/>
          <a:p>
            <a:pPr eaLnBrk="1" hangingPunct="1"/>
            <a:r>
              <a:rPr lang="el-GR" altLang="el-GR" dirty="0" smtClean="0">
                <a:latin typeface="Calibri" pitchFamily="34" charset="0"/>
              </a:rPr>
              <a:t>Αυτό που μας ενδιαφέρει για τα ανθελονοσιακά φάρμακα είναι το κατά πόσον είναι καλά ανεκτά, κατά πόσον τα πλασμώδια αναπτύσσουν αντοχή και το κατά πόσον χρειάζεται να γίνει συνδυασμός μεταξύ τους.</a:t>
            </a:r>
            <a:endParaRPr lang="el-GR" altLang="el-GR"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38740337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Τίτλος"/>
          <p:cNvSpPr>
            <a:spLocks noGrp="1"/>
          </p:cNvSpPr>
          <p:nvPr>
            <p:ph type="title"/>
          </p:nvPr>
        </p:nvSpPr>
        <p:spPr/>
        <p:txBody>
          <a:bodyPr>
            <a:normAutofit/>
          </a:bodyPr>
          <a:lstStyle/>
          <a:p>
            <a:r>
              <a:rPr lang="el-GR" altLang="el-GR" dirty="0">
                <a:solidFill>
                  <a:prstClr val="black"/>
                </a:solidFill>
              </a:rPr>
              <a:t> </a:t>
            </a:r>
            <a:r>
              <a:rPr lang="el-GR" altLang="el-GR" dirty="0">
                <a:solidFill>
                  <a:srgbClr val="002060"/>
                </a:solidFill>
                <a:latin typeface="Calibri" pitchFamily="34" charset="0"/>
              </a:rPr>
              <a:t>Ανθελονοσιακά φάρμακα </a:t>
            </a:r>
            <a:r>
              <a:rPr lang="el-GR" altLang="el-GR" sz="3200" b="0" dirty="0" smtClean="0">
                <a:solidFill>
                  <a:srgbClr val="002060"/>
                </a:solidFill>
                <a:latin typeface="Calibri" pitchFamily="34" charset="0"/>
              </a:rPr>
              <a:t>(3 </a:t>
            </a:r>
            <a:r>
              <a:rPr lang="el-GR" altLang="el-GR" sz="3200" b="0" dirty="0">
                <a:solidFill>
                  <a:srgbClr val="002060"/>
                </a:solidFill>
                <a:latin typeface="Calibri" pitchFamily="34" charset="0"/>
              </a:rPr>
              <a:t>από 3)</a:t>
            </a:r>
            <a:endParaRPr lang="en-US" altLang="el-GR" dirty="0" smtClean="0"/>
          </a:p>
        </p:txBody>
      </p:sp>
      <p:sp>
        <p:nvSpPr>
          <p:cNvPr id="68611" name="2 - Θέση περιεχομένου"/>
          <p:cNvSpPr>
            <a:spLocks noGrp="1"/>
          </p:cNvSpPr>
          <p:nvPr>
            <p:ph idx="1"/>
          </p:nvPr>
        </p:nvSpPr>
        <p:spPr>
          <a:xfrm>
            <a:off x="457200" y="1340768"/>
            <a:ext cx="8147248" cy="4896544"/>
          </a:xfrm>
        </p:spPr>
        <p:txBody>
          <a:bodyPr>
            <a:noAutofit/>
          </a:bodyPr>
          <a:lstStyle/>
          <a:p>
            <a:pPr eaLnBrk="1" hangingPunct="1"/>
            <a:r>
              <a:rPr lang="el-GR" altLang="el-GR" b="1" dirty="0" smtClean="0">
                <a:solidFill>
                  <a:srgbClr val="002060"/>
                </a:solidFill>
                <a:latin typeface="Calibri" pitchFamily="34" charset="0"/>
              </a:rPr>
              <a:t>Χημειοπροφύλαξη</a:t>
            </a:r>
            <a:endParaRPr lang="el-GR" altLang="el-GR" b="1" dirty="0" smtClean="0">
              <a:solidFill>
                <a:srgbClr val="002060"/>
              </a:solidFill>
              <a:latin typeface="Calibri" pitchFamily="34" charset="0"/>
            </a:endParaRPr>
          </a:p>
          <a:p>
            <a:pPr eaLnBrk="1" hangingPunct="1"/>
            <a:r>
              <a:rPr lang="el-GR" altLang="el-GR" dirty="0" smtClean="0">
                <a:latin typeface="Calibri" pitchFamily="34" charset="0"/>
              </a:rPr>
              <a:t>Όπου ενδημεί η ελονοσία, χρειάζεται να γίνει </a:t>
            </a:r>
            <a:r>
              <a:rPr lang="el-GR" altLang="el-GR" dirty="0" smtClean="0">
                <a:latin typeface="Calibri" pitchFamily="34" charset="0"/>
              </a:rPr>
              <a:t>χημειοπροφύλαξη</a:t>
            </a:r>
            <a:r>
              <a:rPr lang="el-GR" altLang="el-GR" dirty="0" smtClean="0">
                <a:latin typeface="Calibri" pitchFamily="34" charset="0"/>
              </a:rPr>
              <a:t>.</a:t>
            </a:r>
          </a:p>
          <a:p>
            <a:pPr eaLnBrk="1" hangingPunct="1"/>
            <a:r>
              <a:rPr lang="el-GR" altLang="el-GR" dirty="0" smtClean="0">
                <a:latin typeface="Calibri" pitchFamily="34" charset="0"/>
              </a:rPr>
              <a:t>Θεραπεία εκλογής είναι η </a:t>
            </a:r>
            <a:r>
              <a:rPr lang="el-GR" altLang="el-GR" b="1" dirty="0" smtClean="0">
                <a:solidFill>
                  <a:srgbClr val="002060"/>
                </a:solidFill>
                <a:latin typeface="Calibri" pitchFamily="34" charset="0"/>
              </a:rPr>
              <a:t>χλωροκίνη</a:t>
            </a:r>
            <a:r>
              <a:rPr lang="el-GR" altLang="el-GR" b="1" dirty="0" smtClean="0">
                <a:solidFill>
                  <a:srgbClr val="002060"/>
                </a:solidFill>
                <a:latin typeface="Calibri" pitchFamily="34" charset="0"/>
              </a:rPr>
              <a:t>.  </a:t>
            </a:r>
            <a:endParaRPr lang="en-US" altLang="el-GR" b="1" dirty="0" smtClean="0">
              <a:solidFill>
                <a:srgbClr val="002060"/>
              </a:solidFill>
              <a:latin typeface="Calibri" pitchFamily="34" charset="0"/>
            </a:endParaRPr>
          </a:p>
          <a:p>
            <a:pPr eaLnBrk="1" hangingPunct="1"/>
            <a:r>
              <a:rPr lang="el-GR" altLang="el-GR" dirty="0" smtClean="0">
                <a:latin typeface="Calibri" pitchFamily="34" charset="0"/>
              </a:rPr>
              <a:t>Σε περιοχές όπου ενδημεί το πλασμώδιο </a:t>
            </a:r>
            <a:r>
              <a:rPr lang="en-US" altLang="el-GR" dirty="0" smtClean="0">
                <a:latin typeface="Calibri" pitchFamily="34" charset="0"/>
              </a:rPr>
              <a:t>Falciparum </a:t>
            </a:r>
            <a:r>
              <a:rPr lang="el-GR" altLang="el-GR" dirty="0" smtClean="0">
                <a:latin typeface="Calibri" pitchFamily="34" charset="0"/>
              </a:rPr>
              <a:t>που είναι ανθεκτικό στην </a:t>
            </a:r>
            <a:r>
              <a:rPr lang="el-GR" altLang="el-GR" dirty="0" smtClean="0">
                <a:latin typeface="Calibri" pitchFamily="34" charset="0"/>
              </a:rPr>
              <a:t>χλωροκίνη</a:t>
            </a:r>
            <a:r>
              <a:rPr lang="el-GR" altLang="el-GR" dirty="0" smtClean="0">
                <a:latin typeface="Calibri" pitchFamily="34" charset="0"/>
              </a:rPr>
              <a:t>, χρησιμοποιούνται θεραπευτικά σχήματα που εναλλάσσουν την </a:t>
            </a:r>
            <a:r>
              <a:rPr lang="el-GR" altLang="el-GR" dirty="0" smtClean="0">
                <a:latin typeface="Calibri" pitchFamily="34" charset="0"/>
              </a:rPr>
              <a:t>χλωροκίνη</a:t>
            </a:r>
            <a:r>
              <a:rPr lang="el-GR" altLang="el-GR" dirty="0" smtClean="0">
                <a:latin typeface="Calibri" pitchFamily="34" charset="0"/>
              </a:rPr>
              <a:t> με συνδυασμό </a:t>
            </a:r>
            <a:r>
              <a:rPr lang="el-GR" altLang="el-GR" b="1" dirty="0" smtClean="0">
                <a:solidFill>
                  <a:srgbClr val="002060"/>
                </a:solidFill>
                <a:latin typeface="Calibri" pitchFamily="34" charset="0"/>
              </a:rPr>
              <a:t>μεθαμίνης</a:t>
            </a:r>
            <a:r>
              <a:rPr lang="el-GR" altLang="el-GR" b="1" dirty="0" smtClean="0">
                <a:solidFill>
                  <a:srgbClr val="002060"/>
                </a:solidFill>
                <a:latin typeface="Calibri" pitchFamily="34" charset="0"/>
              </a:rPr>
              <a:t>/</a:t>
            </a:r>
            <a:r>
              <a:rPr lang="el-GR" altLang="el-GR" b="1" dirty="0" smtClean="0">
                <a:solidFill>
                  <a:srgbClr val="002060"/>
                </a:solidFill>
                <a:latin typeface="Calibri" pitchFamily="34" charset="0"/>
              </a:rPr>
              <a:t>σουλφαδοξίνης</a:t>
            </a:r>
            <a:r>
              <a:rPr lang="el-GR" altLang="el-GR" b="1" dirty="0" smtClean="0">
                <a:solidFill>
                  <a:srgbClr val="002060"/>
                </a:solidFill>
                <a:latin typeface="Calibri" pitchFamily="34" charset="0"/>
              </a:rPr>
              <a:t> (η </a:t>
            </a:r>
            <a:r>
              <a:rPr lang="el-GR" altLang="el-GR" b="1" dirty="0" smtClean="0">
                <a:solidFill>
                  <a:srgbClr val="002060"/>
                </a:solidFill>
                <a:latin typeface="Calibri" pitchFamily="34" charset="0"/>
              </a:rPr>
              <a:t>προγουανίλης</a:t>
            </a:r>
            <a:r>
              <a:rPr lang="el-GR" altLang="el-GR" b="1" dirty="0" smtClean="0">
                <a:solidFill>
                  <a:srgbClr val="002060"/>
                </a:solidFill>
                <a:latin typeface="Calibri" pitchFamily="34" charset="0"/>
              </a:rPr>
              <a:t> η </a:t>
            </a:r>
            <a:r>
              <a:rPr lang="el-GR" altLang="el-GR" b="1" dirty="0" smtClean="0">
                <a:solidFill>
                  <a:srgbClr val="002060"/>
                </a:solidFill>
                <a:latin typeface="Calibri" pitchFamily="34" charset="0"/>
              </a:rPr>
              <a:t>δοξυκυκλίνης</a:t>
            </a:r>
            <a:r>
              <a:rPr lang="el-GR" altLang="el-GR" b="1" dirty="0" smtClean="0">
                <a:solidFill>
                  <a:srgbClr val="002060"/>
                </a:solidFill>
                <a:latin typeface="Calibri" pitchFamily="34" charset="0"/>
              </a:rPr>
              <a:t>).</a:t>
            </a:r>
          </a:p>
          <a:p>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9110528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a:t>
            </a:r>
            <a:r>
              <a:rPr lang="el-GR" sz="2000" dirty="0" smtClean="0"/>
              <a:t> 2014. </a:t>
            </a:r>
            <a:r>
              <a:rPr lang="el-GR" sz="2000" dirty="0"/>
              <a:t>Μαρία </a:t>
            </a:r>
            <a:r>
              <a:rPr lang="en-US" sz="2000" dirty="0"/>
              <a:t>B</a:t>
            </a:r>
            <a:r>
              <a:rPr lang="el-GR" sz="2000" dirty="0"/>
              <a:t>ενετίκου</a:t>
            </a:r>
            <a:r>
              <a:rPr lang="el-GR" sz="2000" dirty="0"/>
              <a:t>. </a:t>
            </a:r>
            <a:r>
              <a:rPr lang="el-GR" sz="2000" dirty="0" smtClean="0"/>
              <a:t>«Φαρμακολογία. Ενότητα 3</a:t>
            </a:r>
            <a:r>
              <a:rPr lang="en-US" sz="2000" dirty="0" smtClean="0"/>
              <a:t>:</a:t>
            </a:r>
            <a:r>
              <a:rPr lang="el-GR" sz="2000" dirty="0" smtClean="0"/>
              <a:t> Αντιβιοτικά».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Φάσμα δράσης αντιβιοτικών</a:t>
            </a:r>
            <a:endParaRPr lang="en-US" altLang="el-GR" b="1" dirty="0" smtClean="0">
              <a:solidFill>
                <a:srgbClr val="002060"/>
              </a:solidFill>
              <a:latin typeface="Calibri" pitchFamily="34" charset="0"/>
            </a:endParaRPr>
          </a:p>
        </p:txBody>
      </p:sp>
      <p:sp>
        <p:nvSpPr>
          <p:cNvPr id="9219" name="2 - Θέση περιεχομένου"/>
          <p:cNvSpPr>
            <a:spLocks noGrp="1"/>
          </p:cNvSpPr>
          <p:nvPr>
            <p:ph idx="1"/>
          </p:nvPr>
        </p:nvSpPr>
        <p:spPr/>
        <p:txBody>
          <a:bodyPr/>
          <a:lstStyle/>
          <a:p>
            <a:r>
              <a:rPr lang="el-GR" altLang="el-GR" dirty="0" smtClean="0">
                <a:latin typeface="Calibri" pitchFamily="34" charset="0"/>
              </a:rPr>
              <a:t>Ανάλογα εάν το φάρμακο επηρεάζει πολλούς τύπους βακτηριδίων η μόνον λίγους, ονομάζουμε τον αντιμικροβιακό παράγοντα </a:t>
            </a:r>
            <a:r>
              <a:rPr lang="el-GR" altLang="el-GR" b="1" dirty="0" smtClean="0">
                <a:solidFill>
                  <a:srgbClr val="002060"/>
                </a:solidFill>
                <a:latin typeface="Calibri" pitchFamily="34" charset="0"/>
              </a:rPr>
              <a:t>ευρέως φάσματος </a:t>
            </a:r>
            <a:r>
              <a:rPr lang="el-GR" altLang="el-GR" dirty="0" smtClean="0">
                <a:latin typeface="Calibri" pitchFamily="34" charset="0"/>
              </a:rPr>
              <a:t>(πχ τετρακυκλίνες) ή </a:t>
            </a:r>
            <a:r>
              <a:rPr lang="el-GR" altLang="el-GR" b="1" dirty="0" smtClean="0">
                <a:solidFill>
                  <a:srgbClr val="002060"/>
                </a:solidFill>
                <a:latin typeface="Calibri" pitchFamily="34" charset="0"/>
              </a:rPr>
              <a:t>μη ευρέως φάσματος</a:t>
            </a:r>
            <a:r>
              <a:rPr lang="el-GR" altLang="el-GR" dirty="0" smtClean="0">
                <a:latin typeface="Calibri" pitchFamily="34" charset="0"/>
              </a:rPr>
              <a:t> (πχ πενικιλλίνη </a:t>
            </a:r>
            <a:r>
              <a:rPr lang="en-US" altLang="el-GR" dirty="0" smtClean="0">
                <a:latin typeface="Calibri" pitchFamily="34" charset="0"/>
              </a:rPr>
              <a:t>G</a:t>
            </a:r>
            <a:r>
              <a:rPr lang="el-GR" altLang="el-GR"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9892628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457706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8028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0" y="116632"/>
            <a:ext cx="9144000" cy="1008112"/>
          </a:xfrm>
        </p:spPr>
        <p:txBody>
          <a:bodyPr>
            <a:noAutofit/>
          </a:bodyPr>
          <a:lstStyle/>
          <a:p>
            <a:r>
              <a:rPr lang="el-GR" altLang="el-GR" sz="3600" b="1" dirty="0" smtClean="0">
                <a:solidFill>
                  <a:srgbClr val="002060"/>
                </a:solidFill>
                <a:latin typeface="Calibri" pitchFamily="34" charset="0"/>
              </a:rPr>
              <a:t>Ι. Αντιβιοτικά που παρεμποδίζουν την σύνθεση του κυτταρικού τοιχώματος </a:t>
            </a:r>
            <a:r>
              <a:rPr lang="el-GR" altLang="el-GR" sz="2800" b="0" dirty="0" smtClean="0">
                <a:solidFill>
                  <a:srgbClr val="002060"/>
                </a:solidFill>
                <a:latin typeface="Calibri" pitchFamily="34" charset="0"/>
              </a:rPr>
              <a:t>(1 από 3)</a:t>
            </a:r>
            <a:endParaRPr lang="en-US" altLang="el-GR" sz="2800" b="0" dirty="0" smtClean="0">
              <a:solidFill>
                <a:srgbClr val="002060"/>
              </a:solidFill>
            </a:endParaRPr>
          </a:p>
        </p:txBody>
      </p:sp>
      <p:sp>
        <p:nvSpPr>
          <p:cNvPr id="10243" name="2 - Θέση περιεχομένου"/>
          <p:cNvSpPr>
            <a:spLocks noGrp="1"/>
          </p:cNvSpPr>
          <p:nvPr>
            <p:ph idx="1"/>
          </p:nvPr>
        </p:nvSpPr>
        <p:spPr>
          <a:xfrm>
            <a:off x="457200" y="1556792"/>
            <a:ext cx="8229600" cy="4680520"/>
          </a:xfrm>
        </p:spPr>
        <p:txBody>
          <a:bodyPr/>
          <a:lstStyle/>
          <a:p>
            <a:pPr eaLnBrk="1" hangingPunct="1">
              <a:lnSpc>
                <a:spcPct val="150000"/>
              </a:lnSpc>
            </a:pPr>
            <a:r>
              <a:rPr lang="el-GR" altLang="el-GR" dirty="0" smtClean="0">
                <a:latin typeface="Calibri" pitchFamily="34" charset="0"/>
              </a:rPr>
              <a:t>Τα περισσότερα βακτηρίδια έχουν ένα κυτταρικό τοίχωμα που τα περιβάλλει και τα προστατεύει από τις εξωτερικές επιδράσεις. Η σταθερότητα του κυτταρικού τοιχώματος οφείλεται κύρια σε πεπτιδογλυκάνες.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6429313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2737f5540da4333da8f5e7b37aa849c34e7bc69"/>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5017</Words>
  <Application>Microsoft Office PowerPoint</Application>
  <PresentationFormat>Προβολή στην οθόνη (4:3)</PresentationFormat>
  <Paragraphs>422</Paragraphs>
  <Slides>83</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83</vt:i4>
      </vt:variant>
    </vt:vector>
  </HeadingPairs>
  <TitlesOfParts>
    <vt:vector size="85" baseType="lpstr">
      <vt:lpstr>OC_template_updated</vt:lpstr>
      <vt:lpstr>1_OC_template_updated</vt:lpstr>
      <vt:lpstr>Φαρμακολογία</vt:lpstr>
      <vt:lpstr>Αντιβιοτικά</vt:lpstr>
      <vt:lpstr>Χημειοθεραπευτικοί παράγοντες </vt:lpstr>
      <vt:lpstr>Καταστροφή μικροβίων</vt:lpstr>
      <vt:lpstr>Δράση των αντιμικροβιακών φαρμάκων</vt:lpstr>
      <vt:lpstr>Αντοχή</vt:lpstr>
      <vt:lpstr>Φυσική και επίκτητη αντοχή</vt:lpstr>
      <vt:lpstr>Φάσμα δράσης αντιβιοτικών</vt:lpstr>
      <vt:lpstr>Ι. Αντιβιοτικά που παρεμποδίζουν την σύνθεση του κυτταρικού τοιχώματος (1 από 3)</vt:lpstr>
      <vt:lpstr>Ι. Αντιβιοτικά που παρεμποδίζουν την σύνθεση του κυτταρικού τοιχώματος (2 από 3)</vt:lpstr>
      <vt:lpstr>Ι. Αντιβιοτικά που παρεμποδίζουν την σύνθεση του κυτταρικού τοιχώματος (3 από 3)</vt:lpstr>
      <vt:lpstr>ΙΑ. Πενικιλίνες (1 από 8)</vt:lpstr>
      <vt:lpstr>ΙΑ. Πενικιλίνες (2 από 8)</vt:lpstr>
      <vt:lpstr>ΙΑ. Πενικιλίνες (3 από 8)</vt:lpstr>
      <vt:lpstr>ΙΑ. Πενικιλίνες (4 από 8)</vt:lpstr>
      <vt:lpstr>ΙΑ. Πενικιλίνες (5 από 8)</vt:lpstr>
      <vt:lpstr>ΙΑ. Πενικιλίνες (6 από 8)</vt:lpstr>
      <vt:lpstr>ΙΑ. Πενικιλίνες (7 από 8)</vt:lpstr>
      <vt:lpstr>ΙΑ. Πενικιλίνες (8 από 8)</vt:lpstr>
      <vt:lpstr>ΙΒ. Κεφαλοσπορίνες (1 από 4)</vt:lpstr>
      <vt:lpstr>ΙΒ. Κεφαλοσπορίνες (2 από 4)</vt:lpstr>
      <vt:lpstr>ΙΒ. Κεφαλοσπορίνες (3 από 4)</vt:lpstr>
      <vt:lpstr>ΙΒ. Κεφαλοσπορίνες (4 από 4)</vt:lpstr>
      <vt:lpstr>ΙΓ. Βακιτρακίνη και βανκομυκίνη</vt:lpstr>
      <vt:lpstr>ΙΙ. Αντιβιοτικά που παρεμποδίζουν την σύνθεση του τετραυδροφυλλικού οξέος (THF) (1 από 2)</vt:lpstr>
      <vt:lpstr>ΙΙ. Αντιβιοτικά που παρεμποδίζουν την σύνθεση του τετραυδροφυλλικού οξέος (THF) (2 από 2)</vt:lpstr>
      <vt:lpstr>ΙΙΑ. Σουλφοναμίδες (1 από 3)</vt:lpstr>
      <vt:lpstr>ΙΙΑ. Σουλφοναμίδες (2 από 3)</vt:lpstr>
      <vt:lpstr>ΙΙΑ. Σουλφοναμίδες (3 από 3)</vt:lpstr>
      <vt:lpstr>Τριμεθοπρίμη</vt:lpstr>
      <vt:lpstr>Κο-τριμοξαζόλη</vt:lpstr>
      <vt:lpstr>Σουλφαμεθοξαζόλη (Σαλαζοσουλφαπυρυριδίνη)</vt:lpstr>
      <vt:lpstr>Δαψόνη</vt:lpstr>
      <vt:lpstr>ΙΙΙ. Αντιβιοτικά που παρεμποδίζουν την σύνθεση ή την λειτουργία του DNA (1 από 2)</vt:lpstr>
      <vt:lpstr>ΙΙΙ. Αντιβιοτικά που παρεμποδίζουν την σύνθεση ή την λειτουργία του DNA (2 από 2)</vt:lpstr>
      <vt:lpstr>ΙΙΙΑ.  Οι αναστολείς της γυράσης (1 από 2)</vt:lpstr>
      <vt:lpstr>ΙΙΙΑ.  Οι αναστολείς της γυράσης (2 από 2)</vt:lpstr>
      <vt:lpstr>ΙΙΙΒ. Παράγωγα αζομυσίνης (νιτροιμιδαζόλης) (1 από 2)</vt:lpstr>
      <vt:lpstr>ΙΙΙΒ. Παράγωγα αζομυσίνης  (νιτροιμιδαζόλης) (2 από 2)</vt:lpstr>
      <vt:lpstr>ΙΙΙΓ.  Ριφαμπικίνη</vt:lpstr>
      <vt:lpstr>IV.  Αντιβιοτικά που παρεμποδίζουν την πρωτεϊνοσύνθεση</vt:lpstr>
      <vt:lpstr>IVA. Τετρακυκλίνες (1 από 3)</vt:lpstr>
      <vt:lpstr>IVA. Τετρακυκλίνες (2 από 3)</vt:lpstr>
      <vt:lpstr>IVA. Τετρακυκλίνες (3 από 3)</vt:lpstr>
      <vt:lpstr>IVB. Αμινογλυκοσίδες (1 από 2)</vt:lpstr>
      <vt:lpstr>IVB. Αμινογλυκοσίδες (2 από 2)</vt:lpstr>
      <vt:lpstr>IVΓ. Χλωραμφαινικόλη (1 από 2)</vt:lpstr>
      <vt:lpstr>IVΓ. Χλωραμφαινικόλη (2 από 2)</vt:lpstr>
      <vt:lpstr>IVΔ. Ερυθρομυκίνη (1 από 2)</vt:lpstr>
      <vt:lpstr>IVΔ. Ερυθρομυκίνη (2 από 2)</vt:lpstr>
      <vt:lpstr> IVE.  Κλινδαμυκίνη</vt:lpstr>
      <vt:lpstr>V. Φάρμακα για την θεραπεία νόσων που οφείλονται σε μυκοβακτηρίδια  (Αντιφυματικά φάρμακα) (1 από 2)</vt:lpstr>
      <vt:lpstr>V. Φάρμακα για την θεραπεία νόσων που οφείλονται σε μυκοβακτηρίδια  (Αντιφυματικά φάρμακα) (2 από 2)</vt:lpstr>
      <vt:lpstr>VA. Ισονιαζίδη</vt:lpstr>
      <vt:lpstr>VA.  Ριφαμπικίνη και εθαμβουτόλη</vt:lpstr>
      <vt:lpstr>Άλλα αντιφυματικά φάρμακα</vt:lpstr>
      <vt:lpstr> VI. Φάρμακα που χρησιμοποιούνται στην θεραπεία των μυκητιάσεων</vt:lpstr>
      <vt:lpstr>VIA. Παράγωγα ιμιδαζόλης (1 από 2)</vt:lpstr>
      <vt:lpstr>VIA. Παράγωγα ιμιδαζόλης (2 από 2)</vt:lpstr>
      <vt:lpstr>VIB. Αντιβιοτικά πολυένης (1 από 4)</vt:lpstr>
      <vt:lpstr>VIB. Αντιβιοτικά πολυένης (2 από 4)</vt:lpstr>
      <vt:lpstr>VIB. Αντιβιοτικά πολυένης (3 από 4)</vt:lpstr>
      <vt:lpstr>VIB. Αντιβιοτικά πολυένης (4 από 4)</vt:lpstr>
      <vt:lpstr>Φάρμακα που χρησιμοποιούνται στις ιώσεις  (1 από 7)</vt:lpstr>
      <vt:lpstr>Φάρμακα που χρησιμοποιούνται στις ιώσεις  (2 από 7)</vt:lpstr>
      <vt:lpstr>Φάρμακα που χρησιμοποιούνται στις ιώσεις  (3 από 7)</vt:lpstr>
      <vt:lpstr>Φάρμακα που χρησιμοποιούνται στις ιώσεις  (4 από 7)</vt:lpstr>
      <vt:lpstr>Φάρμακα που χρησιμοποιούνται στις ιώσεις  (5 από 7)</vt:lpstr>
      <vt:lpstr>Φάρμακα που χρησιμοποιούνται στις ιώσεις  (6 από 7)</vt:lpstr>
      <vt:lpstr>Φάρμακα που χρησιμοποιούνται στις ιώσεις  (7 από 7)</vt:lpstr>
      <vt:lpstr>Φάρμακα για AIDS (1 από 3)</vt:lpstr>
      <vt:lpstr>Φάρμακα για AIDS (2 από 3)</vt:lpstr>
      <vt:lpstr>Φάρμακα για AIDS (3 από 3)</vt:lpstr>
      <vt:lpstr> Ανθελονοσιακά φάρμακα (1 από 3)</vt:lpstr>
      <vt:lpstr> Ανθελονοσιακά φάρμακα (2 από 3)</vt:lpstr>
      <vt:lpstr> Ανθελονοσιακά φάρμακα (3 από 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46</cp:revision>
  <dcterms:created xsi:type="dcterms:W3CDTF">2013-03-04T13:35:19Z</dcterms:created>
  <dcterms:modified xsi:type="dcterms:W3CDTF">2015-02-13T08:58:28Z</dcterms:modified>
</cp:coreProperties>
</file>