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84" r:id="rId1"/>
  </p:sldMasterIdLst>
  <p:notesMasterIdLst>
    <p:notesMasterId r:id="rId152"/>
  </p:notesMasterIdLst>
  <p:handoutMasterIdLst>
    <p:handoutMasterId r:id="rId153"/>
  </p:handoutMasterIdLst>
  <p:sldIdLst>
    <p:sldId id="402" r:id="rId2"/>
    <p:sldId id="259" r:id="rId3"/>
    <p:sldId id="260" r:id="rId4"/>
    <p:sldId id="261" r:id="rId5"/>
    <p:sldId id="262" r:id="rId6"/>
    <p:sldId id="263" r:id="rId7"/>
    <p:sldId id="404" r:id="rId8"/>
    <p:sldId id="265" r:id="rId9"/>
    <p:sldId id="266" r:id="rId10"/>
    <p:sldId id="403" r:id="rId11"/>
    <p:sldId id="267" r:id="rId12"/>
    <p:sldId id="268" r:id="rId13"/>
    <p:sldId id="269" r:id="rId14"/>
    <p:sldId id="406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409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301" r:id="rId44"/>
    <p:sldId id="302" r:id="rId45"/>
    <p:sldId id="303" r:id="rId46"/>
    <p:sldId id="304" r:id="rId47"/>
    <p:sldId id="305" r:id="rId48"/>
    <p:sldId id="306" r:id="rId49"/>
    <p:sldId id="307" r:id="rId50"/>
    <p:sldId id="308" r:id="rId51"/>
    <p:sldId id="309" r:id="rId52"/>
    <p:sldId id="410" r:id="rId53"/>
    <p:sldId id="310" r:id="rId54"/>
    <p:sldId id="311" r:id="rId55"/>
    <p:sldId id="312" r:id="rId56"/>
    <p:sldId id="313" r:id="rId57"/>
    <p:sldId id="314" r:id="rId58"/>
    <p:sldId id="315" r:id="rId59"/>
    <p:sldId id="316" r:id="rId60"/>
    <p:sldId id="317" r:id="rId61"/>
    <p:sldId id="318" r:id="rId62"/>
    <p:sldId id="319" r:id="rId63"/>
    <p:sldId id="320" r:id="rId64"/>
    <p:sldId id="411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  <p:sldId id="361" r:id="rId106"/>
    <p:sldId id="362" r:id="rId107"/>
    <p:sldId id="363" r:id="rId108"/>
    <p:sldId id="364" r:id="rId109"/>
    <p:sldId id="365" r:id="rId110"/>
    <p:sldId id="366" r:id="rId111"/>
    <p:sldId id="367" r:id="rId112"/>
    <p:sldId id="368" r:id="rId113"/>
    <p:sldId id="369" r:id="rId114"/>
    <p:sldId id="407" r:id="rId115"/>
    <p:sldId id="370" r:id="rId116"/>
    <p:sldId id="371" r:id="rId117"/>
    <p:sldId id="372" r:id="rId118"/>
    <p:sldId id="374" r:id="rId119"/>
    <p:sldId id="375" r:id="rId120"/>
    <p:sldId id="376" r:id="rId121"/>
    <p:sldId id="377" r:id="rId122"/>
    <p:sldId id="378" r:id="rId123"/>
    <p:sldId id="379" r:id="rId124"/>
    <p:sldId id="408" r:id="rId125"/>
    <p:sldId id="380" r:id="rId126"/>
    <p:sldId id="381" r:id="rId127"/>
    <p:sldId id="382" r:id="rId128"/>
    <p:sldId id="383" r:id="rId129"/>
    <p:sldId id="384" r:id="rId130"/>
    <p:sldId id="385" r:id="rId131"/>
    <p:sldId id="386" r:id="rId132"/>
    <p:sldId id="388" r:id="rId133"/>
    <p:sldId id="390" r:id="rId134"/>
    <p:sldId id="389" r:id="rId135"/>
    <p:sldId id="391" r:id="rId136"/>
    <p:sldId id="392" r:id="rId137"/>
    <p:sldId id="393" r:id="rId138"/>
    <p:sldId id="394" r:id="rId139"/>
    <p:sldId id="395" r:id="rId140"/>
    <p:sldId id="396" r:id="rId141"/>
    <p:sldId id="397" r:id="rId142"/>
    <p:sldId id="399" r:id="rId143"/>
    <p:sldId id="401" r:id="rId144"/>
    <p:sldId id="412" r:id="rId145"/>
    <p:sldId id="413" r:id="rId146"/>
    <p:sldId id="414" r:id="rId147"/>
    <p:sldId id="416" r:id="rId148"/>
    <p:sldId id="418" r:id="rId149"/>
    <p:sldId id="419" r:id="rId150"/>
    <p:sldId id="417" r:id="rId151"/>
  </p:sldIdLst>
  <p:sldSz cx="9144000" cy="6858000" type="screen4x3"/>
  <p:notesSz cx="7104063" cy="10234613"/>
  <p:custDataLst>
    <p:tags r:id="rId154"/>
  </p:custDataLst>
  <p:defaultTextStyle>
    <a:defPPr>
      <a:defRPr lang="el-G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223">
          <p15:clr>
            <a:srgbClr val="A4A3A4"/>
          </p15:clr>
        </p15:guide>
        <p15:guide id="2" pos="223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20000"/>
    <a:srgbClr val="9B0000"/>
    <a:srgbClr val="333399"/>
    <a:srgbClr val="4545C3"/>
    <a:srgbClr val="C00000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51" autoAdjust="0"/>
    <p:restoredTop sz="94286" autoAdjust="0"/>
  </p:normalViewPr>
  <p:slideViewPr>
    <p:cSldViewPr>
      <p:cViewPr>
        <p:scale>
          <a:sx n="110" d="100"/>
          <a:sy n="110" d="100"/>
        </p:scale>
        <p:origin x="-181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164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6" d="100"/>
          <a:sy n="76" d="100"/>
        </p:scale>
        <p:origin x="-3978" y="-108"/>
      </p:cViewPr>
      <p:guideLst>
        <p:guide orient="horz" pos="3223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presProps" Target="pres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viewProps" Target="view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handoutMaster" Target="handoutMasters/handoutMaster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tags" Target="tags/tag1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93DBC6-E960-4B00-B507-B2C4F7A8F0DF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</dgm:pt>
    <dgm:pt modelId="{599ECED4-83DC-4F93-A668-192078814555}">
      <dgm:prSet phldrT="[Text]" custT="1"/>
      <dgm:spPr>
        <a:solidFill>
          <a:srgbClr val="F3F3FF"/>
        </a:solidFill>
        <a:ln>
          <a:solidFill>
            <a:schemeClr val="accent2">
              <a:lumMod val="20000"/>
              <a:lumOff val="80000"/>
            </a:schemeClr>
          </a:solidFill>
        </a:ln>
      </dgm:spPr>
      <dgm:t>
        <a:bodyPr/>
        <a:lstStyle/>
        <a:p>
          <a:pPr>
            <a:lnSpc>
              <a:spcPct val="250000"/>
            </a:lnSpc>
          </a:pPr>
          <a:r>
            <a:rPr lang="el-GR" sz="2800" dirty="0" smtClean="0"/>
            <a:t>Άλλο</a:t>
          </a:r>
          <a:endParaRPr lang="el-GR" sz="2800" dirty="0"/>
        </a:p>
      </dgm:t>
    </dgm:pt>
    <dgm:pt modelId="{2D96EE05-EE15-46FF-8E09-C298D983CB16}" type="parTrans" cxnId="{B10F13D1-65DE-4F8B-B551-7BCA22B90832}">
      <dgm:prSet/>
      <dgm:spPr/>
      <dgm:t>
        <a:bodyPr/>
        <a:lstStyle/>
        <a:p>
          <a:endParaRPr lang="el-GR"/>
        </a:p>
      </dgm:t>
    </dgm:pt>
    <dgm:pt modelId="{44F6E215-3A3E-4D68-B76D-0385B437DCFB}" type="sibTrans" cxnId="{B10F13D1-65DE-4F8B-B551-7BCA22B90832}">
      <dgm:prSet/>
      <dgm:spPr/>
      <dgm:t>
        <a:bodyPr/>
        <a:lstStyle/>
        <a:p>
          <a:endParaRPr lang="el-GR"/>
        </a:p>
      </dgm:t>
    </dgm:pt>
    <dgm:pt modelId="{662485D8-00AE-4857-BF84-504B3AABA617}">
      <dgm:prSet phldrT="[Text]" custT="1"/>
      <dgm:spPr>
        <a:solidFill>
          <a:schemeClr val="bg1"/>
        </a:solidFill>
        <a:ln>
          <a:solidFill>
            <a:schemeClr val="accent2">
              <a:lumMod val="20000"/>
              <a:lumOff val="80000"/>
            </a:schemeClr>
          </a:solidFill>
        </a:ln>
      </dgm:spPr>
      <dgm:t>
        <a:bodyPr/>
        <a:lstStyle/>
        <a:p>
          <a:r>
            <a:rPr lang="el-GR" sz="2800" dirty="0" smtClean="0"/>
            <a:t>Νεφρικές Νόσοι</a:t>
          </a:r>
          <a:endParaRPr lang="el-GR" sz="2800" dirty="0"/>
        </a:p>
      </dgm:t>
    </dgm:pt>
    <dgm:pt modelId="{14CBE8FB-9F76-40F0-A357-FF4168575DC4}" type="parTrans" cxnId="{B12DFDA3-5FB1-4087-A844-6493DF868799}">
      <dgm:prSet/>
      <dgm:spPr/>
      <dgm:t>
        <a:bodyPr/>
        <a:lstStyle/>
        <a:p>
          <a:endParaRPr lang="el-GR"/>
        </a:p>
      </dgm:t>
    </dgm:pt>
    <dgm:pt modelId="{F2007930-1FC4-4C22-9779-FAD1011141F4}" type="sibTrans" cxnId="{B12DFDA3-5FB1-4087-A844-6493DF868799}">
      <dgm:prSet/>
      <dgm:spPr/>
      <dgm:t>
        <a:bodyPr/>
        <a:lstStyle/>
        <a:p>
          <a:endParaRPr lang="el-GR"/>
        </a:p>
      </dgm:t>
    </dgm:pt>
    <dgm:pt modelId="{08CBCC8A-76AF-4C04-905A-1CBF562DC9B5}">
      <dgm:prSet phldrT="[Text]" custT="1"/>
      <dgm:spPr>
        <a:solidFill>
          <a:srgbClr val="F3F3FF"/>
        </a:solidFill>
        <a:ln>
          <a:solidFill>
            <a:schemeClr val="accent2">
              <a:lumMod val="20000"/>
              <a:lumOff val="80000"/>
            </a:schemeClr>
          </a:solidFill>
        </a:ln>
      </dgm:spPr>
      <dgm:t>
        <a:bodyPr/>
        <a:lstStyle/>
        <a:p>
          <a:r>
            <a:rPr lang="el-GR" sz="2800" dirty="0" smtClean="0"/>
            <a:t>Αιματουρία</a:t>
          </a:r>
          <a:endParaRPr lang="el-GR" sz="2800" dirty="0"/>
        </a:p>
      </dgm:t>
    </dgm:pt>
    <dgm:pt modelId="{15CEB0F5-231B-4877-9E27-550677BF41F2}" type="parTrans" cxnId="{3CE52D94-8610-4A41-9D91-8551D85E7846}">
      <dgm:prSet/>
      <dgm:spPr/>
      <dgm:t>
        <a:bodyPr/>
        <a:lstStyle/>
        <a:p>
          <a:endParaRPr lang="el-GR"/>
        </a:p>
      </dgm:t>
    </dgm:pt>
    <dgm:pt modelId="{DE2EFA52-6058-4C44-B540-BBEA5375B1A4}" type="sibTrans" cxnId="{3CE52D94-8610-4A41-9D91-8551D85E7846}">
      <dgm:prSet/>
      <dgm:spPr/>
      <dgm:t>
        <a:bodyPr/>
        <a:lstStyle/>
        <a:p>
          <a:endParaRPr lang="el-GR"/>
        </a:p>
      </dgm:t>
    </dgm:pt>
    <dgm:pt modelId="{F6FC49B7-9E47-4DAF-98C0-9F61298AA376}">
      <dgm:prSet phldrT="[Text]" custT="1"/>
      <dgm:spPr>
        <a:solidFill>
          <a:schemeClr val="bg1"/>
        </a:solidFill>
        <a:ln>
          <a:solidFill>
            <a:schemeClr val="accent2">
              <a:lumMod val="20000"/>
              <a:lumOff val="80000"/>
            </a:schemeClr>
          </a:solidFill>
        </a:ln>
      </dgm:spPr>
      <dgm:t>
        <a:bodyPr/>
        <a:lstStyle/>
        <a:p>
          <a:r>
            <a:rPr lang="el-GR" sz="2800" dirty="0" smtClean="0"/>
            <a:t>Ουρολοίμωξη</a:t>
          </a:r>
          <a:endParaRPr lang="el-GR" sz="2800" dirty="0"/>
        </a:p>
      </dgm:t>
    </dgm:pt>
    <dgm:pt modelId="{EFDFAC39-3E7E-4C3C-9D3B-85BD8392E5C3}" type="parTrans" cxnId="{727F3EE7-C3C7-4D4F-932D-895B91A7143D}">
      <dgm:prSet/>
      <dgm:spPr/>
      <dgm:t>
        <a:bodyPr/>
        <a:lstStyle/>
        <a:p>
          <a:endParaRPr lang="el-GR"/>
        </a:p>
      </dgm:t>
    </dgm:pt>
    <dgm:pt modelId="{C14FF730-74FF-4D73-8549-51793321529A}" type="sibTrans" cxnId="{727F3EE7-C3C7-4D4F-932D-895B91A7143D}">
      <dgm:prSet/>
      <dgm:spPr/>
      <dgm:t>
        <a:bodyPr/>
        <a:lstStyle/>
        <a:p>
          <a:endParaRPr lang="el-GR"/>
        </a:p>
      </dgm:t>
    </dgm:pt>
    <dgm:pt modelId="{1B91FE3C-7D2C-43A8-A42E-F7B9FC53CF8A}">
      <dgm:prSet phldrT="[Text]" custT="1"/>
      <dgm:spPr>
        <a:solidFill>
          <a:srgbClr val="F3F3FF"/>
        </a:solidFill>
        <a:ln>
          <a:solidFill>
            <a:schemeClr val="accent2">
              <a:lumMod val="20000"/>
              <a:lumOff val="80000"/>
            </a:schemeClr>
          </a:solidFill>
        </a:ln>
      </dgm:spPr>
      <dgm:t>
        <a:bodyPr/>
        <a:lstStyle/>
        <a:p>
          <a:r>
            <a:rPr lang="el-GR" sz="2800" dirty="0" smtClean="0"/>
            <a:t>Φυσιολογικά δείγματα</a:t>
          </a:r>
          <a:endParaRPr lang="el-GR" sz="2800" dirty="0"/>
        </a:p>
      </dgm:t>
    </dgm:pt>
    <dgm:pt modelId="{412CE686-718E-4B84-AC8B-8504F88D3D16}" type="parTrans" cxnId="{656516E8-433B-4FE0-9189-4FAF344BDFB4}">
      <dgm:prSet/>
      <dgm:spPr/>
      <dgm:t>
        <a:bodyPr/>
        <a:lstStyle/>
        <a:p>
          <a:endParaRPr lang="el-GR"/>
        </a:p>
      </dgm:t>
    </dgm:pt>
    <dgm:pt modelId="{0E20A4A9-DFFA-4A1A-8A89-40F5F68AC776}" type="sibTrans" cxnId="{656516E8-433B-4FE0-9189-4FAF344BDFB4}">
      <dgm:prSet/>
      <dgm:spPr/>
      <dgm:t>
        <a:bodyPr/>
        <a:lstStyle/>
        <a:p>
          <a:endParaRPr lang="el-GR"/>
        </a:p>
      </dgm:t>
    </dgm:pt>
    <dgm:pt modelId="{FC2D7CB2-3CD0-4D85-8BDB-B8BBCB9EE81E}" type="pres">
      <dgm:prSet presAssocID="{8793DBC6-E960-4B00-B507-B2C4F7A8F0DF}" presName="Name0" presStyleCnt="0">
        <dgm:presLayoutVars>
          <dgm:dir/>
          <dgm:animLvl val="lvl"/>
          <dgm:resizeHandles val="exact"/>
        </dgm:presLayoutVars>
      </dgm:prSet>
      <dgm:spPr/>
    </dgm:pt>
    <dgm:pt modelId="{82BA649C-B0A8-4D62-BDDC-82CB6B04AC0D}" type="pres">
      <dgm:prSet presAssocID="{599ECED4-83DC-4F93-A668-192078814555}" presName="Name8" presStyleCnt="0"/>
      <dgm:spPr/>
    </dgm:pt>
    <dgm:pt modelId="{F6FB9BEA-1CFF-440D-81AB-96F5278F0063}" type="pres">
      <dgm:prSet presAssocID="{599ECED4-83DC-4F93-A668-192078814555}" presName="level" presStyleLbl="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F64A7C0A-6D90-450C-9AD8-F2ED0F1C9D28}" type="pres">
      <dgm:prSet presAssocID="{599ECED4-83DC-4F93-A668-192078814555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6B4E9B7D-90D6-4575-A808-29CE1A9CBCDC}" type="pres">
      <dgm:prSet presAssocID="{662485D8-00AE-4857-BF84-504B3AABA617}" presName="Name8" presStyleCnt="0"/>
      <dgm:spPr/>
    </dgm:pt>
    <dgm:pt modelId="{8FCB833C-74EA-4983-86B0-A5E7942FA515}" type="pres">
      <dgm:prSet presAssocID="{662485D8-00AE-4857-BF84-504B3AABA617}" presName="level" presStyleLbl="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FFD22EB3-109F-4669-9A1B-3810CFCA5130}" type="pres">
      <dgm:prSet presAssocID="{662485D8-00AE-4857-BF84-504B3AABA617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63D2237D-F53F-4479-925E-E8B2FB7096BA}" type="pres">
      <dgm:prSet presAssocID="{08CBCC8A-76AF-4C04-905A-1CBF562DC9B5}" presName="Name8" presStyleCnt="0"/>
      <dgm:spPr/>
    </dgm:pt>
    <dgm:pt modelId="{83C75752-7E6E-4223-9FA3-3B16DE025CD4}" type="pres">
      <dgm:prSet presAssocID="{08CBCC8A-76AF-4C04-905A-1CBF562DC9B5}" presName="level" presStyleLbl="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1EF503A4-BC80-40F8-9CED-59736256010F}" type="pres">
      <dgm:prSet presAssocID="{08CBCC8A-76AF-4C04-905A-1CBF562DC9B5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D89F8553-A102-4F07-BDE5-A352878D7310}" type="pres">
      <dgm:prSet presAssocID="{F6FC49B7-9E47-4DAF-98C0-9F61298AA376}" presName="Name8" presStyleCnt="0"/>
      <dgm:spPr/>
    </dgm:pt>
    <dgm:pt modelId="{A0D47C10-F7F0-468B-9AC5-7C47D270DD59}" type="pres">
      <dgm:prSet presAssocID="{F6FC49B7-9E47-4DAF-98C0-9F61298AA376}" presName="level" presStyleLbl="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BBB1D9BA-70BE-4F37-8C72-876D7A12B03D}" type="pres">
      <dgm:prSet presAssocID="{F6FC49B7-9E47-4DAF-98C0-9F61298AA376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28B8212A-BCC8-42A8-8B68-3B393C9733C6}" type="pres">
      <dgm:prSet presAssocID="{1B91FE3C-7D2C-43A8-A42E-F7B9FC53CF8A}" presName="Name8" presStyleCnt="0"/>
      <dgm:spPr/>
    </dgm:pt>
    <dgm:pt modelId="{AC3FD2A5-D11E-497B-96EE-BD453777B541}" type="pres">
      <dgm:prSet presAssocID="{1B91FE3C-7D2C-43A8-A42E-F7B9FC53CF8A}" presName="level" presStyleLbl="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FB985C8D-0E8E-4138-B02E-3174C7C491BB}" type="pres">
      <dgm:prSet presAssocID="{1B91FE3C-7D2C-43A8-A42E-F7B9FC53CF8A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2393DEEC-1653-4D59-A378-FF1694B8958B}" type="presOf" srcId="{1B91FE3C-7D2C-43A8-A42E-F7B9FC53CF8A}" destId="{AC3FD2A5-D11E-497B-96EE-BD453777B541}" srcOrd="0" destOrd="0" presId="urn:microsoft.com/office/officeart/2005/8/layout/pyramid1"/>
    <dgm:cxn modelId="{8AB156E2-D966-4D1E-83E9-92BD95D37272}" type="presOf" srcId="{08CBCC8A-76AF-4C04-905A-1CBF562DC9B5}" destId="{83C75752-7E6E-4223-9FA3-3B16DE025CD4}" srcOrd="0" destOrd="0" presId="urn:microsoft.com/office/officeart/2005/8/layout/pyramid1"/>
    <dgm:cxn modelId="{EFDF8B41-C89A-4B2A-8C26-73AA0F1D9D94}" type="presOf" srcId="{662485D8-00AE-4857-BF84-504B3AABA617}" destId="{8FCB833C-74EA-4983-86B0-A5E7942FA515}" srcOrd="0" destOrd="0" presId="urn:microsoft.com/office/officeart/2005/8/layout/pyramid1"/>
    <dgm:cxn modelId="{B10F13D1-65DE-4F8B-B551-7BCA22B90832}" srcId="{8793DBC6-E960-4B00-B507-B2C4F7A8F0DF}" destId="{599ECED4-83DC-4F93-A668-192078814555}" srcOrd="0" destOrd="0" parTransId="{2D96EE05-EE15-46FF-8E09-C298D983CB16}" sibTransId="{44F6E215-3A3E-4D68-B76D-0385B437DCFB}"/>
    <dgm:cxn modelId="{D8EEAE30-F031-4BBE-8164-965C9822B1C7}" type="presOf" srcId="{F6FC49B7-9E47-4DAF-98C0-9F61298AA376}" destId="{A0D47C10-F7F0-468B-9AC5-7C47D270DD59}" srcOrd="0" destOrd="0" presId="urn:microsoft.com/office/officeart/2005/8/layout/pyramid1"/>
    <dgm:cxn modelId="{436A1409-7C0D-4642-B527-2F989E789481}" type="presOf" srcId="{8793DBC6-E960-4B00-B507-B2C4F7A8F0DF}" destId="{FC2D7CB2-3CD0-4D85-8BDB-B8BBCB9EE81E}" srcOrd="0" destOrd="0" presId="urn:microsoft.com/office/officeart/2005/8/layout/pyramid1"/>
    <dgm:cxn modelId="{FBB2AEE1-A423-468E-8F90-0A32529D840E}" type="presOf" srcId="{662485D8-00AE-4857-BF84-504B3AABA617}" destId="{FFD22EB3-109F-4669-9A1B-3810CFCA5130}" srcOrd="1" destOrd="0" presId="urn:microsoft.com/office/officeart/2005/8/layout/pyramid1"/>
    <dgm:cxn modelId="{B12DFDA3-5FB1-4087-A844-6493DF868799}" srcId="{8793DBC6-E960-4B00-B507-B2C4F7A8F0DF}" destId="{662485D8-00AE-4857-BF84-504B3AABA617}" srcOrd="1" destOrd="0" parTransId="{14CBE8FB-9F76-40F0-A357-FF4168575DC4}" sibTransId="{F2007930-1FC4-4C22-9779-FAD1011141F4}"/>
    <dgm:cxn modelId="{6F972533-DBC3-4B55-BE20-59A3B166BD69}" type="presOf" srcId="{599ECED4-83DC-4F93-A668-192078814555}" destId="{F64A7C0A-6D90-450C-9AD8-F2ED0F1C9D28}" srcOrd="1" destOrd="0" presId="urn:microsoft.com/office/officeart/2005/8/layout/pyramid1"/>
    <dgm:cxn modelId="{294CE868-2F26-4141-AADB-020AC79494A4}" type="presOf" srcId="{1B91FE3C-7D2C-43A8-A42E-F7B9FC53CF8A}" destId="{FB985C8D-0E8E-4138-B02E-3174C7C491BB}" srcOrd="1" destOrd="0" presId="urn:microsoft.com/office/officeart/2005/8/layout/pyramid1"/>
    <dgm:cxn modelId="{656516E8-433B-4FE0-9189-4FAF344BDFB4}" srcId="{8793DBC6-E960-4B00-B507-B2C4F7A8F0DF}" destId="{1B91FE3C-7D2C-43A8-A42E-F7B9FC53CF8A}" srcOrd="4" destOrd="0" parTransId="{412CE686-718E-4B84-AC8B-8504F88D3D16}" sibTransId="{0E20A4A9-DFFA-4A1A-8A89-40F5F68AC776}"/>
    <dgm:cxn modelId="{195DD314-338C-4594-AEA5-3FC79D04F557}" type="presOf" srcId="{08CBCC8A-76AF-4C04-905A-1CBF562DC9B5}" destId="{1EF503A4-BC80-40F8-9CED-59736256010F}" srcOrd="1" destOrd="0" presId="urn:microsoft.com/office/officeart/2005/8/layout/pyramid1"/>
    <dgm:cxn modelId="{3CE52D94-8610-4A41-9D91-8551D85E7846}" srcId="{8793DBC6-E960-4B00-B507-B2C4F7A8F0DF}" destId="{08CBCC8A-76AF-4C04-905A-1CBF562DC9B5}" srcOrd="2" destOrd="0" parTransId="{15CEB0F5-231B-4877-9E27-550677BF41F2}" sibTransId="{DE2EFA52-6058-4C44-B540-BBEA5375B1A4}"/>
    <dgm:cxn modelId="{36EB8CAC-A3FB-4261-B33F-4E306FB79A4D}" type="presOf" srcId="{F6FC49B7-9E47-4DAF-98C0-9F61298AA376}" destId="{BBB1D9BA-70BE-4F37-8C72-876D7A12B03D}" srcOrd="1" destOrd="0" presId="urn:microsoft.com/office/officeart/2005/8/layout/pyramid1"/>
    <dgm:cxn modelId="{727F3EE7-C3C7-4D4F-932D-895B91A7143D}" srcId="{8793DBC6-E960-4B00-B507-B2C4F7A8F0DF}" destId="{F6FC49B7-9E47-4DAF-98C0-9F61298AA376}" srcOrd="3" destOrd="0" parTransId="{EFDFAC39-3E7E-4C3C-9D3B-85BD8392E5C3}" sibTransId="{C14FF730-74FF-4D73-8549-51793321529A}"/>
    <dgm:cxn modelId="{CB7C5CE1-20D8-468A-832D-B2DCE52062AB}" type="presOf" srcId="{599ECED4-83DC-4F93-A668-192078814555}" destId="{F6FB9BEA-1CFF-440D-81AB-96F5278F0063}" srcOrd="0" destOrd="0" presId="urn:microsoft.com/office/officeart/2005/8/layout/pyramid1"/>
    <dgm:cxn modelId="{6C45894B-5C87-4D74-A239-714CDBB818DA}" type="presParOf" srcId="{FC2D7CB2-3CD0-4D85-8BDB-B8BBCB9EE81E}" destId="{82BA649C-B0A8-4D62-BDDC-82CB6B04AC0D}" srcOrd="0" destOrd="0" presId="urn:microsoft.com/office/officeart/2005/8/layout/pyramid1"/>
    <dgm:cxn modelId="{F98A4ECC-74D3-4862-949D-C1AFCBDAA778}" type="presParOf" srcId="{82BA649C-B0A8-4D62-BDDC-82CB6B04AC0D}" destId="{F6FB9BEA-1CFF-440D-81AB-96F5278F0063}" srcOrd="0" destOrd="0" presId="urn:microsoft.com/office/officeart/2005/8/layout/pyramid1"/>
    <dgm:cxn modelId="{FB4F9655-DED6-4493-A689-269047EA8DEE}" type="presParOf" srcId="{82BA649C-B0A8-4D62-BDDC-82CB6B04AC0D}" destId="{F64A7C0A-6D90-450C-9AD8-F2ED0F1C9D28}" srcOrd="1" destOrd="0" presId="urn:microsoft.com/office/officeart/2005/8/layout/pyramid1"/>
    <dgm:cxn modelId="{97CE2D1D-AB61-4E46-8399-C7488B81A38D}" type="presParOf" srcId="{FC2D7CB2-3CD0-4D85-8BDB-B8BBCB9EE81E}" destId="{6B4E9B7D-90D6-4575-A808-29CE1A9CBCDC}" srcOrd="1" destOrd="0" presId="urn:microsoft.com/office/officeart/2005/8/layout/pyramid1"/>
    <dgm:cxn modelId="{ED89F769-C72C-4D61-9950-84126B80137A}" type="presParOf" srcId="{6B4E9B7D-90D6-4575-A808-29CE1A9CBCDC}" destId="{8FCB833C-74EA-4983-86B0-A5E7942FA515}" srcOrd="0" destOrd="0" presId="urn:microsoft.com/office/officeart/2005/8/layout/pyramid1"/>
    <dgm:cxn modelId="{0BC81A46-26B7-4E5A-A01B-90F6EAFD2045}" type="presParOf" srcId="{6B4E9B7D-90D6-4575-A808-29CE1A9CBCDC}" destId="{FFD22EB3-109F-4669-9A1B-3810CFCA5130}" srcOrd="1" destOrd="0" presId="urn:microsoft.com/office/officeart/2005/8/layout/pyramid1"/>
    <dgm:cxn modelId="{ACCA5E28-ABBE-4C68-92DA-2C58A1CE015E}" type="presParOf" srcId="{FC2D7CB2-3CD0-4D85-8BDB-B8BBCB9EE81E}" destId="{63D2237D-F53F-4479-925E-E8B2FB7096BA}" srcOrd="2" destOrd="0" presId="urn:microsoft.com/office/officeart/2005/8/layout/pyramid1"/>
    <dgm:cxn modelId="{868D053B-971A-4D64-B278-B0FD96C90D8C}" type="presParOf" srcId="{63D2237D-F53F-4479-925E-E8B2FB7096BA}" destId="{83C75752-7E6E-4223-9FA3-3B16DE025CD4}" srcOrd="0" destOrd="0" presId="urn:microsoft.com/office/officeart/2005/8/layout/pyramid1"/>
    <dgm:cxn modelId="{88618156-D836-43A6-831F-7489F900035D}" type="presParOf" srcId="{63D2237D-F53F-4479-925E-E8B2FB7096BA}" destId="{1EF503A4-BC80-40F8-9CED-59736256010F}" srcOrd="1" destOrd="0" presId="urn:microsoft.com/office/officeart/2005/8/layout/pyramid1"/>
    <dgm:cxn modelId="{880F068E-1A1E-47A3-A324-74F5C49E588A}" type="presParOf" srcId="{FC2D7CB2-3CD0-4D85-8BDB-B8BBCB9EE81E}" destId="{D89F8553-A102-4F07-BDE5-A352878D7310}" srcOrd="3" destOrd="0" presId="urn:microsoft.com/office/officeart/2005/8/layout/pyramid1"/>
    <dgm:cxn modelId="{F7D531F2-9913-4A36-8EE1-65519D1745A0}" type="presParOf" srcId="{D89F8553-A102-4F07-BDE5-A352878D7310}" destId="{A0D47C10-F7F0-468B-9AC5-7C47D270DD59}" srcOrd="0" destOrd="0" presId="urn:microsoft.com/office/officeart/2005/8/layout/pyramid1"/>
    <dgm:cxn modelId="{F4142451-3569-405D-9401-E0648A4535AF}" type="presParOf" srcId="{D89F8553-A102-4F07-BDE5-A352878D7310}" destId="{BBB1D9BA-70BE-4F37-8C72-876D7A12B03D}" srcOrd="1" destOrd="0" presId="urn:microsoft.com/office/officeart/2005/8/layout/pyramid1"/>
    <dgm:cxn modelId="{025219DE-F4F8-4860-B8C8-AFA909E7728F}" type="presParOf" srcId="{FC2D7CB2-3CD0-4D85-8BDB-B8BBCB9EE81E}" destId="{28B8212A-BCC8-42A8-8B68-3B393C9733C6}" srcOrd="4" destOrd="0" presId="urn:microsoft.com/office/officeart/2005/8/layout/pyramid1"/>
    <dgm:cxn modelId="{72225F1B-F67F-4A8B-AB27-7F6DA3EA5A22}" type="presParOf" srcId="{28B8212A-BCC8-42A8-8B68-3B393C9733C6}" destId="{AC3FD2A5-D11E-497B-96EE-BD453777B541}" srcOrd="0" destOrd="0" presId="urn:microsoft.com/office/officeart/2005/8/layout/pyramid1"/>
    <dgm:cxn modelId="{22D9A49C-1E22-4DDE-A0E2-CD2436CBB24F}" type="presParOf" srcId="{28B8212A-BCC8-42A8-8B68-3B393C9733C6}" destId="{FB985C8D-0E8E-4138-B02E-3174C7C491BB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FB9BEA-1CFF-440D-81AB-96F5278F0063}">
      <dsp:nvSpPr>
        <dsp:cNvPr id="0" name=""/>
        <dsp:cNvSpPr/>
      </dsp:nvSpPr>
      <dsp:spPr>
        <a:xfrm>
          <a:off x="2477075" y="0"/>
          <a:ext cx="1238537" cy="936104"/>
        </a:xfrm>
        <a:prstGeom prst="trapezoid">
          <a:avLst>
            <a:gd name="adj" fmla="val 66154"/>
          </a:avLst>
        </a:prstGeom>
        <a:solidFill>
          <a:srgbClr val="F3F3FF"/>
        </a:solidFill>
        <a:ln w="25400" cap="flat" cmpd="sng" algn="ctr">
          <a:solidFill>
            <a:schemeClr val="accent2">
              <a:lumMod val="20000"/>
              <a:lumOff val="8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250000"/>
            </a:lnSpc>
            <a:spcBef>
              <a:spcPct val="0"/>
            </a:spcBef>
            <a:spcAft>
              <a:spcPct val="35000"/>
            </a:spcAft>
          </a:pPr>
          <a:r>
            <a:rPr lang="el-GR" sz="2800" kern="1200" dirty="0" smtClean="0"/>
            <a:t>Άλλο</a:t>
          </a:r>
          <a:endParaRPr lang="el-GR" sz="2800" kern="1200" dirty="0"/>
        </a:p>
      </dsp:txBody>
      <dsp:txXfrm>
        <a:off x="2477075" y="0"/>
        <a:ext cx="1238537" cy="936104"/>
      </dsp:txXfrm>
    </dsp:sp>
    <dsp:sp modelId="{8FCB833C-74EA-4983-86B0-A5E7942FA515}">
      <dsp:nvSpPr>
        <dsp:cNvPr id="0" name=""/>
        <dsp:cNvSpPr/>
      </dsp:nvSpPr>
      <dsp:spPr>
        <a:xfrm>
          <a:off x="1857806" y="936104"/>
          <a:ext cx="2477075" cy="936104"/>
        </a:xfrm>
        <a:prstGeom prst="trapezoid">
          <a:avLst>
            <a:gd name="adj" fmla="val 66154"/>
          </a:avLst>
        </a:prstGeom>
        <a:solidFill>
          <a:schemeClr val="bg1"/>
        </a:solidFill>
        <a:ln w="25400" cap="flat" cmpd="sng" algn="ctr">
          <a:solidFill>
            <a:schemeClr val="accent2">
              <a:lumMod val="20000"/>
              <a:lumOff val="8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800" kern="1200" dirty="0" smtClean="0"/>
            <a:t>Νεφρικές Νόσοι</a:t>
          </a:r>
          <a:endParaRPr lang="el-GR" sz="2800" kern="1200" dirty="0"/>
        </a:p>
      </dsp:txBody>
      <dsp:txXfrm>
        <a:off x="2291294" y="936104"/>
        <a:ext cx="1610098" cy="936104"/>
      </dsp:txXfrm>
    </dsp:sp>
    <dsp:sp modelId="{83C75752-7E6E-4223-9FA3-3B16DE025CD4}">
      <dsp:nvSpPr>
        <dsp:cNvPr id="0" name=""/>
        <dsp:cNvSpPr/>
      </dsp:nvSpPr>
      <dsp:spPr>
        <a:xfrm>
          <a:off x="1238537" y="1872208"/>
          <a:ext cx="3715612" cy="936104"/>
        </a:xfrm>
        <a:prstGeom prst="trapezoid">
          <a:avLst>
            <a:gd name="adj" fmla="val 66154"/>
          </a:avLst>
        </a:prstGeom>
        <a:solidFill>
          <a:srgbClr val="F3F3FF"/>
        </a:solidFill>
        <a:ln w="25400" cap="flat" cmpd="sng" algn="ctr">
          <a:solidFill>
            <a:schemeClr val="accent2">
              <a:lumMod val="20000"/>
              <a:lumOff val="8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800" kern="1200" dirty="0" smtClean="0"/>
            <a:t>Αιματουρία</a:t>
          </a:r>
          <a:endParaRPr lang="el-GR" sz="2800" kern="1200" dirty="0"/>
        </a:p>
      </dsp:txBody>
      <dsp:txXfrm>
        <a:off x="1888769" y="1872208"/>
        <a:ext cx="2415148" cy="936104"/>
      </dsp:txXfrm>
    </dsp:sp>
    <dsp:sp modelId="{A0D47C10-F7F0-468B-9AC5-7C47D270DD59}">
      <dsp:nvSpPr>
        <dsp:cNvPr id="0" name=""/>
        <dsp:cNvSpPr/>
      </dsp:nvSpPr>
      <dsp:spPr>
        <a:xfrm>
          <a:off x="619268" y="2808312"/>
          <a:ext cx="4954150" cy="936104"/>
        </a:xfrm>
        <a:prstGeom prst="trapezoid">
          <a:avLst>
            <a:gd name="adj" fmla="val 66154"/>
          </a:avLst>
        </a:prstGeom>
        <a:solidFill>
          <a:schemeClr val="bg1"/>
        </a:solidFill>
        <a:ln w="25400" cap="flat" cmpd="sng" algn="ctr">
          <a:solidFill>
            <a:schemeClr val="accent2">
              <a:lumMod val="20000"/>
              <a:lumOff val="8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800" kern="1200" dirty="0" smtClean="0"/>
            <a:t>Ουρολοίμωξη</a:t>
          </a:r>
          <a:endParaRPr lang="el-GR" sz="2800" kern="1200" dirty="0"/>
        </a:p>
      </dsp:txBody>
      <dsp:txXfrm>
        <a:off x="1486245" y="2808312"/>
        <a:ext cx="3220197" cy="936104"/>
      </dsp:txXfrm>
    </dsp:sp>
    <dsp:sp modelId="{AC3FD2A5-D11E-497B-96EE-BD453777B541}">
      <dsp:nvSpPr>
        <dsp:cNvPr id="0" name=""/>
        <dsp:cNvSpPr/>
      </dsp:nvSpPr>
      <dsp:spPr>
        <a:xfrm>
          <a:off x="0" y="3744416"/>
          <a:ext cx="6192688" cy="936104"/>
        </a:xfrm>
        <a:prstGeom prst="trapezoid">
          <a:avLst>
            <a:gd name="adj" fmla="val 66154"/>
          </a:avLst>
        </a:prstGeom>
        <a:solidFill>
          <a:srgbClr val="F3F3FF"/>
        </a:solidFill>
        <a:ln w="25400" cap="flat" cmpd="sng" algn="ctr">
          <a:solidFill>
            <a:schemeClr val="accent2">
              <a:lumMod val="20000"/>
              <a:lumOff val="8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800" kern="1200" dirty="0" smtClean="0"/>
            <a:t>Φυσιολογικά δείγματα</a:t>
          </a:r>
          <a:endParaRPr lang="el-GR" sz="2800" kern="1200" dirty="0"/>
        </a:p>
      </dsp:txBody>
      <dsp:txXfrm>
        <a:off x="1083720" y="3744416"/>
        <a:ext cx="4025247" cy="9361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defTabSz="990600" eaLnBrk="0" hangingPunct="0">
              <a:defRPr sz="1300"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4313" y="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algn="r" defTabSz="990600" eaLnBrk="0" hangingPunct="0">
              <a:defRPr sz="1300"/>
            </a:lvl1pPr>
          </a:lstStyle>
          <a:p>
            <a:pPr>
              <a:defRPr/>
            </a:pPr>
            <a:fld id="{84A79048-66B1-475A-B924-F459D231C4C3}" type="datetimeFigureOut">
              <a:rPr lang="el-GR"/>
              <a:pPr>
                <a:defRPr/>
              </a:pPr>
              <a:t>19/3/2015</a:t>
            </a:fld>
            <a:endParaRPr lang="el-GR" dirty="0"/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defTabSz="990600" eaLnBrk="0" hangingPunct="0">
              <a:defRPr sz="1300"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921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algn="r" defTabSz="990600" eaLnBrk="0" hangingPunct="0">
              <a:defRPr sz="1300"/>
            </a:lvl1pPr>
          </a:lstStyle>
          <a:p>
            <a:pPr>
              <a:defRPr/>
            </a:pPr>
            <a:fld id="{2EBCFCCB-10BB-4121-80C8-1E5058FD1454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9600949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 bwMode="auto">
          <a:xfrm>
            <a:off x="4024313" y="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fld id="{19B0F716-1969-45AD-B426-D0CBFDF13F46}" type="datetimeFigureOut">
              <a:rPr lang="el-GR"/>
              <a:pPr>
                <a:defRPr/>
              </a:pPr>
              <a:t>19/3/2015</a:t>
            </a:fld>
            <a:endParaRPr lang="el-GR" dirty="0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8350"/>
            <a:ext cx="51165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l-GR" noProof="0" dirty="0" smtClean="0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 bwMode="auto">
          <a:xfrm>
            <a:off x="711200" y="4860925"/>
            <a:ext cx="5683250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noProof="0" smtClean="0"/>
              <a:t>Kλικ για επεξεργασία των στυλ του υποδείγματος</a:t>
            </a:r>
          </a:p>
          <a:p>
            <a:pPr lvl="1"/>
            <a:r>
              <a:rPr lang="el-GR" noProof="0" smtClean="0"/>
              <a:t>Δεύτερου επιπέδου</a:t>
            </a:r>
          </a:p>
          <a:p>
            <a:pPr lvl="2"/>
            <a:r>
              <a:rPr lang="el-GR" noProof="0" smtClean="0"/>
              <a:t>Τρίτου επιπέδου</a:t>
            </a:r>
          </a:p>
          <a:p>
            <a:pPr lvl="3"/>
            <a:r>
              <a:rPr lang="el-GR" noProof="0" smtClean="0"/>
              <a:t>Τέταρτου επιπέδου</a:t>
            </a:r>
          </a:p>
          <a:p>
            <a:pPr lvl="4"/>
            <a:r>
              <a:rPr lang="el-GR" noProof="0" smtClean="0"/>
              <a:t>Πέμπτου επιπέδου</a:t>
            </a: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 bwMode="auto">
          <a:xfrm>
            <a:off x="0" y="972185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fld id="{71016A41-0609-40C7-9E3E-89C33107DF6A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43665844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ahdc.vet.cornell.edu/clinpath/modules/UA-ROUT/crystsed.htm" TargetMode="External"/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66" indent="-185766">
              <a:buFont typeface="Arial" pitchFamily="34" charset="0"/>
              <a:buChar char="•"/>
            </a:pP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0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8127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l-GR" dirty="0" smtClean="0"/>
          </a:p>
        </p:txBody>
      </p:sp>
      <p:sp>
        <p:nvSpPr>
          <p:cNvPr id="30724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D849910-589E-4B26-A6A5-49AB85F129B7}" type="slidenum">
              <a:rPr lang="el-GR" smtClean="0"/>
              <a:pPr/>
              <a:t>12</a:t>
            </a:fld>
            <a:endParaRPr lang="el-GR" dirty="0" smtClean="0"/>
          </a:p>
        </p:txBody>
      </p:sp>
    </p:spTree>
    <p:extLst>
      <p:ext uri="{BB962C8B-B14F-4D97-AF65-F5344CB8AC3E}">
        <p14:creationId xmlns:p14="http://schemas.microsoft.com/office/powerpoint/2010/main" val="22119678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l-GR" dirty="0" smtClean="0"/>
          </a:p>
        </p:txBody>
      </p:sp>
      <p:sp>
        <p:nvSpPr>
          <p:cNvPr id="31748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250022-3D29-4190-A787-A6FB4F069586}" type="slidenum">
              <a:rPr lang="el-GR" smtClean="0"/>
              <a:pPr/>
              <a:t>13</a:t>
            </a:fld>
            <a:endParaRPr lang="el-GR" dirty="0" smtClean="0"/>
          </a:p>
        </p:txBody>
      </p:sp>
    </p:spTree>
    <p:extLst>
      <p:ext uri="{BB962C8B-B14F-4D97-AF65-F5344CB8AC3E}">
        <p14:creationId xmlns:p14="http://schemas.microsoft.com/office/powerpoint/2010/main" val="20168001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15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9981127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l-GR" dirty="0" smtClean="0"/>
          </a:p>
        </p:txBody>
      </p:sp>
      <p:sp>
        <p:nvSpPr>
          <p:cNvPr id="35844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527B69-01C0-4DA4-B18A-712A8434786F}" type="slidenum">
              <a:rPr lang="el-GR" smtClean="0"/>
              <a:pPr/>
              <a:t>16</a:t>
            </a:fld>
            <a:endParaRPr lang="el-GR" dirty="0" smtClean="0"/>
          </a:p>
        </p:txBody>
      </p:sp>
    </p:spTree>
    <p:extLst>
      <p:ext uri="{BB962C8B-B14F-4D97-AF65-F5344CB8AC3E}">
        <p14:creationId xmlns:p14="http://schemas.microsoft.com/office/powerpoint/2010/main" val="6405786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l-GR" b="1" dirty="0" smtClean="0"/>
          </a:p>
        </p:txBody>
      </p:sp>
      <p:sp>
        <p:nvSpPr>
          <p:cNvPr id="36868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4D5097-00FB-4162-BEF7-B56EDF9C247D}" type="slidenum">
              <a:rPr lang="el-GR" smtClean="0"/>
              <a:pPr/>
              <a:t>17</a:t>
            </a:fld>
            <a:endParaRPr lang="el-GR" dirty="0" smtClean="0"/>
          </a:p>
        </p:txBody>
      </p:sp>
    </p:spTree>
    <p:extLst>
      <p:ext uri="{BB962C8B-B14F-4D97-AF65-F5344CB8AC3E}">
        <p14:creationId xmlns:p14="http://schemas.microsoft.com/office/powerpoint/2010/main" val="11645130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l-GR" dirty="0" smtClean="0"/>
          </a:p>
        </p:txBody>
      </p:sp>
      <p:sp>
        <p:nvSpPr>
          <p:cNvPr id="37892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581F95-A5C0-4EC0-968D-E46D8E372616}" type="slidenum">
              <a:rPr lang="el-GR" smtClean="0"/>
              <a:pPr/>
              <a:t>18</a:t>
            </a:fld>
            <a:endParaRPr lang="el-GR" dirty="0" smtClean="0"/>
          </a:p>
        </p:txBody>
      </p:sp>
    </p:spTree>
    <p:extLst>
      <p:ext uri="{BB962C8B-B14F-4D97-AF65-F5344CB8AC3E}">
        <p14:creationId xmlns:p14="http://schemas.microsoft.com/office/powerpoint/2010/main" val="15839923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l-GR" b="1" dirty="0" smtClean="0"/>
          </a:p>
        </p:txBody>
      </p:sp>
      <p:sp>
        <p:nvSpPr>
          <p:cNvPr id="38916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F03120-AF31-42AD-B3FF-9A17F06F5C38}" type="slidenum">
              <a:rPr lang="el-GR" smtClean="0"/>
              <a:pPr/>
              <a:t>19</a:t>
            </a:fld>
            <a:endParaRPr lang="el-GR" dirty="0" smtClean="0"/>
          </a:p>
        </p:txBody>
      </p:sp>
    </p:spTree>
    <p:extLst>
      <p:ext uri="{BB962C8B-B14F-4D97-AF65-F5344CB8AC3E}">
        <p14:creationId xmlns:p14="http://schemas.microsoft.com/office/powerpoint/2010/main" val="7720295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l-GR" dirty="0" smtClean="0"/>
          </a:p>
        </p:txBody>
      </p:sp>
      <p:sp>
        <p:nvSpPr>
          <p:cNvPr id="39940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D9A42AE-3C22-49D1-AF5F-29721222BB66}" type="slidenum">
              <a:rPr lang="el-GR" smtClean="0"/>
              <a:pPr/>
              <a:t>20</a:t>
            </a:fld>
            <a:endParaRPr lang="el-GR" dirty="0" smtClean="0"/>
          </a:p>
        </p:txBody>
      </p:sp>
    </p:spTree>
    <p:extLst>
      <p:ext uri="{BB962C8B-B14F-4D97-AF65-F5344CB8AC3E}">
        <p14:creationId xmlns:p14="http://schemas.microsoft.com/office/powerpoint/2010/main" val="31648419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l-GR" dirty="0" smtClean="0"/>
          </a:p>
        </p:txBody>
      </p:sp>
      <p:sp>
        <p:nvSpPr>
          <p:cNvPr id="41988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B139535-10A2-4F00-A104-63639F3625B8}" type="slidenum">
              <a:rPr lang="el-GR" smtClean="0"/>
              <a:pPr/>
              <a:t>21</a:t>
            </a:fld>
            <a:endParaRPr lang="el-GR" dirty="0" smtClean="0"/>
          </a:p>
        </p:txBody>
      </p:sp>
    </p:spTree>
    <p:extLst>
      <p:ext uri="{BB962C8B-B14F-4D97-AF65-F5344CB8AC3E}">
        <p14:creationId xmlns:p14="http://schemas.microsoft.com/office/powerpoint/2010/main" val="34502884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22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596594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l-GR" dirty="0" smtClean="0"/>
          </a:p>
        </p:txBody>
      </p:sp>
      <p:sp>
        <p:nvSpPr>
          <p:cNvPr id="25604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FE0CB6-C277-44FA-94A7-9BAC77FC23DD}" type="slidenum">
              <a:rPr lang="el-GR" smtClean="0"/>
              <a:pPr/>
              <a:t>3</a:t>
            </a:fld>
            <a:endParaRPr lang="el-GR" dirty="0" smtClean="0"/>
          </a:p>
        </p:txBody>
      </p:sp>
    </p:spTree>
    <p:extLst>
      <p:ext uri="{BB962C8B-B14F-4D97-AF65-F5344CB8AC3E}">
        <p14:creationId xmlns:p14="http://schemas.microsoft.com/office/powerpoint/2010/main" val="13520868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23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7503091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25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4399784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27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4558194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E051E2-1F90-4D69-84E5-70F8C08DFC5A}" type="slidenum">
              <a:rPr lang="el-GR" smtClean="0"/>
              <a:pPr/>
              <a:t>30</a:t>
            </a:fld>
            <a:endParaRPr lang="el-GR" dirty="0" smtClean="0"/>
          </a:p>
        </p:txBody>
      </p:sp>
      <p:sp>
        <p:nvSpPr>
          <p:cNvPr id="21507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8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 lIns="99071" tIns="49537" rIns="99071" bIns="49537"/>
          <a:lstStyle/>
          <a:p>
            <a:pPr eaLnBrk="1" hangingPunct="1">
              <a:spcBef>
                <a:spcPct val="0"/>
              </a:spcBef>
            </a:pPr>
            <a:endParaRPr lang="el-GR" dirty="0" smtClean="0"/>
          </a:p>
        </p:txBody>
      </p:sp>
      <p:sp>
        <p:nvSpPr>
          <p:cNvPr id="21509" name="3 - Θέση αριθμού διαφάνειας"/>
          <p:cNvSpPr txBox="1">
            <a:spLocks noGrp="1"/>
          </p:cNvSpPr>
          <p:nvPr/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71" tIns="49537" rIns="99071" bIns="49537" anchor="b"/>
          <a:lstStyle/>
          <a:p>
            <a:pPr algn="r" defTabSz="990600"/>
            <a:fld id="{AEDA8275-42DD-48B6-868F-E20FB152E917}" type="slidenum">
              <a:rPr lang="el-GR" sz="1300"/>
              <a:pPr algn="r" defTabSz="990600"/>
              <a:t>30</a:t>
            </a:fld>
            <a:endParaRPr lang="el-GR" sz="1300" dirty="0"/>
          </a:p>
        </p:txBody>
      </p:sp>
    </p:spTree>
    <p:extLst>
      <p:ext uri="{BB962C8B-B14F-4D97-AF65-F5344CB8AC3E}">
        <p14:creationId xmlns:p14="http://schemas.microsoft.com/office/powerpoint/2010/main" val="40125453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DC4BAD-48E6-469E-9FA3-7B132BCBCA59}" type="slidenum">
              <a:rPr lang="el-GR" smtClean="0"/>
              <a:pPr/>
              <a:t>31</a:t>
            </a:fld>
            <a:endParaRPr lang="el-GR" dirty="0" smtClean="0"/>
          </a:p>
        </p:txBody>
      </p:sp>
      <p:sp>
        <p:nvSpPr>
          <p:cNvPr id="22531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2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 lIns="99071" tIns="49537" rIns="99071" bIns="49537"/>
          <a:lstStyle/>
          <a:p>
            <a:pPr eaLnBrk="1" hangingPunct="1">
              <a:spcBef>
                <a:spcPct val="0"/>
              </a:spcBef>
            </a:pPr>
            <a:endParaRPr lang="el-GR" dirty="0" smtClean="0"/>
          </a:p>
        </p:txBody>
      </p:sp>
      <p:sp>
        <p:nvSpPr>
          <p:cNvPr id="22533" name="3 - Θέση αριθμού διαφάνειας"/>
          <p:cNvSpPr txBox="1">
            <a:spLocks noGrp="1"/>
          </p:cNvSpPr>
          <p:nvPr/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71" tIns="49537" rIns="99071" bIns="49537" anchor="b"/>
          <a:lstStyle/>
          <a:p>
            <a:pPr algn="r" defTabSz="990600"/>
            <a:fld id="{B15794A7-7140-485A-A5FB-4A3A22960FC5}" type="slidenum">
              <a:rPr lang="el-GR" sz="1300">
                <a:latin typeface="Calibri" pitchFamily="34" charset="0"/>
              </a:rPr>
              <a:pPr algn="r" defTabSz="990600"/>
              <a:t>31</a:t>
            </a:fld>
            <a:endParaRPr lang="el-GR" sz="13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83914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34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0525442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1458EA-29A8-4FA4-9687-6283C940AE3D}" type="slidenum">
              <a:rPr lang="el-GR" smtClean="0"/>
              <a:pPr/>
              <a:t>35</a:t>
            </a:fld>
            <a:endParaRPr lang="el-GR" dirty="0" smtClean="0"/>
          </a:p>
        </p:txBody>
      </p:sp>
      <p:sp>
        <p:nvSpPr>
          <p:cNvPr id="23555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6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 lIns="99071" tIns="49537" rIns="99071" bIns="49537"/>
          <a:lstStyle/>
          <a:p>
            <a:pPr eaLnBrk="1" hangingPunct="1"/>
            <a:endParaRPr lang="el-GR" dirty="0" smtClean="0"/>
          </a:p>
        </p:txBody>
      </p:sp>
      <p:sp>
        <p:nvSpPr>
          <p:cNvPr id="23557" name="3 - Θέση αριθμού διαφάνειας"/>
          <p:cNvSpPr txBox="1">
            <a:spLocks noGrp="1"/>
          </p:cNvSpPr>
          <p:nvPr/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71" tIns="49537" rIns="99071" bIns="49537" anchor="b"/>
          <a:lstStyle/>
          <a:p>
            <a:pPr algn="r" defTabSz="990600"/>
            <a:fld id="{0B20201F-D632-4F5D-8E0D-1A6F8DD1E186}" type="slidenum">
              <a:rPr lang="el-GR" sz="1300">
                <a:latin typeface="Calibri" pitchFamily="34" charset="0"/>
              </a:rPr>
              <a:pPr algn="r" defTabSz="990600"/>
              <a:t>35</a:t>
            </a:fld>
            <a:endParaRPr lang="el-GR" sz="13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965366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90B695-3F74-4180-9AD8-BCB6D0A3D792}" type="slidenum">
              <a:rPr lang="el-GR" smtClean="0"/>
              <a:pPr/>
              <a:t>37</a:t>
            </a:fld>
            <a:endParaRPr lang="el-GR" dirty="0" smtClean="0"/>
          </a:p>
        </p:txBody>
      </p:sp>
      <p:sp>
        <p:nvSpPr>
          <p:cNvPr id="24579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80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 lIns="99071" tIns="49537" rIns="99071" bIns="49537"/>
          <a:lstStyle/>
          <a:p>
            <a:pPr eaLnBrk="1" hangingPunct="1">
              <a:spcBef>
                <a:spcPct val="0"/>
              </a:spcBef>
            </a:pPr>
            <a:endParaRPr lang="el-GR" dirty="0" smtClean="0"/>
          </a:p>
        </p:txBody>
      </p:sp>
      <p:sp>
        <p:nvSpPr>
          <p:cNvPr id="24581" name="3 - Θέση αριθμού διαφάνειας"/>
          <p:cNvSpPr txBox="1">
            <a:spLocks noGrp="1"/>
          </p:cNvSpPr>
          <p:nvPr/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71" tIns="49537" rIns="99071" bIns="49537" anchor="b"/>
          <a:lstStyle/>
          <a:p>
            <a:pPr algn="r" defTabSz="990600"/>
            <a:fld id="{E7F695DB-A159-4483-BAF4-606BDD3A1AC9}" type="slidenum">
              <a:rPr lang="el-GR" sz="1300">
                <a:latin typeface="Calibri" pitchFamily="34" charset="0"/>
              </a:rPr>
              <a:pPr algn="r" defTabSz="990600"/>
              <a:t>37</a:t>
            </a:fld>
            <a:endParaRPr lang="el-GR" sz="13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993239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39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38156774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EC1A25-6FAB-4078-AD2C-8A3B69EFB21C}" type="slidenum">
              <a:rPr lang="el-GR" smtClean="0"/>
              <a:pPr/>
              <a:t>40</a:t>
            </a:fld>
            <a:endParaRPr lang="el-GR" dirty="0" smtClean="0"/>
          </a:p>
        </p:txBody>
      </p:sp>
      <p:sp>
        <p:nvSpPr>
          <p:cNvPr id="25603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4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 lIns="99071" tIns="49537" rIns="99071" bIns="49537"/>
          <a:lstStyle/>
          <a:p>
            <a:pPr eaLnBrk="1" hangingPunct="1"/>
            <a:endParaRPr lang="el-GR" dirty="0" smtClean="0"/>
          </a:p>
        </p:txBody>
      </p:sp>
      <p:sp>
        <p:nvSpPr>
          <p:cNvPr id="25605" name="3 - Θέση αριθμού διαφάνειας"/>
          <p:cNvSpPr txBox="1">
            <a:spLocks noGrp="1"/>
          </p:cNvSpPr>
          <p:nvPr/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71" tIns="49537" rIns="99071" bIns="49537" anchor="b"/>
          <a:lstStyle/>
          <a:p>
            <a:pPr algn="r" defTabSz="990600"/>
            <a:fld id="{6AFB2D0E-644F-46B0-A515-A0F0EE94B1FD}" type="slidenum">
              <a:rPr lang="el-GR" sz="1300">
                <a:latin typeface="Calibri" pitchFamily="34" charset="0"/>
              </a:rPr>
              <a:pPr algn="r" defTabSz="990600"/>
              <a:t>40</a:t>
            </a:fld>
            <a:endParaRPr lang="el-GR" sz="13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44949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l-GR" dirty="0" smtClean="0"/>
          </a:p>
        </p:txBody>
      </p:sp>
      <p:sp>
        <p:nvSpPr>
          <p:cNvPr id="26628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FC64DD-328B-489D-933E-D40E44E6BB2A}" type="slidenum">
              <a:rPr lang="el-GR" smtClean="0"/>
              <a:pPr/>
              <a:t>5</a:t>
            </a:fld>
            <a:endParaRPr lang="el-GR" dirty="0" smtClean="0"/>
          </a:p>
        </p:txBody>
      </p:sp>
    </p:spTree>
    <p:extLst>
      <p:ext uri="{BB962C8B-B14F-4D97-AF65-F5344CB8AC3E}">
        <p14:creationId xmlns:p14="http://schemas.microsoft.com/office/powerpoint/2010/main" val="19852424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44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10571922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45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5955191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84351C-78D5-47D0-B9F1-DF50D021BE61}" type="slidenum">
              <a:rPr lang="el-GR" smtClean="0"/>
              <a:pPr/>
              <a:t>49</a:t>
            </a:fld>
            <a:endParaRPr lang="el-GR" dirty="0" smtClean="0"/>
          </a:p>
        </p:txBody>
      </p:sp>
      <p:sp>
        <p:nvSpPr>
          <p:cNvPr id="26627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8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 lIns="99071" tIns="49537" rIns="99071" bIns="49537"/>
          <a:lstStyle/>
          <a:p>
            <a:pPr eaLnBrk="1" hangingPunct="1"/>
            <a:endParaRPr lang="el-GR" dirty="0" smtClean="0"/>
          </a:p>
        </p:txBody>
      </p:sp>
      <p:sp>
        <p:nvSpPr>
          <p:cNvPr id="26629" name="3 - Θέση αριθμού διαφάνειας"/>
          <p:cNvSpPr txBox="1">
            <a:spLocks noGrp="1"/>
          </p:cNvSpPr>
          <p:nvPr/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71" tIns="49537" rIns="99071" bIns="49537" anchor="b"/>
          <a:lstStyle/>
          <a:p>
            <a:pPr algn="r" defTabSz="990600"/>
            <a:fld id="{2D1CC5EE-0DBC-493B-BCDA-D3D0674907C5}" type="slidenum">
              <a:rPr lang="el-GR" sz="1300">
                <a:latin typeface="Calibri" pitchFamily="34" charset="0"/>
              </a:rPr>
              <a:pPr algn="r" defTabSz="990600"/>
              <a:t>49</a:t>
            </a:fld>
            <a:endParaRPr lang="el-GR" sz="13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82566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C11173-2327-42D1-8A1C-E587D8A99157}" type="slidenum">
              <a:rPr lang="el-GR" smtClean="0"/>
              <a:pPr/>
              <a:t>50</a:t>
            </a:fld>
            <a:endParaRPr lang="el-GR" dirty="0" smtClean="0"/>
          </a:p>
        </p:txBody>
      </p:sp>
      <p:sp>
        <p:nvSpPr>
          <p:cNvPr id="27651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2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 lIns="99071" tIns="49537" rIns="99071" bIns="49537"/>
          <a:lstStyle/>
          <a:p>
            <a:pPr eaLnBrk="1" hangingPunct="1"/>
            <a:endParaRPr lang="el-GR" dirty="0" smtClean="0"/>
          </a:p>
        </p:txBody>
      </p:sp>
      <p:sp>
        <p:nvSpPr>
          <p:cNvPr id="27653" name="3 - Θέση αριθμού διαφάνειας"/>
          <p:cNvSpPr txBox="1">
            <a:spLocks noGrp="1"/>
          </p:cNvSpPr>
          <p:nvPr/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71" tIns="49537" rIns="99071" bIns="49537" anchor="b"/>
          <a:lstStyle/>
          <a:p>
            <a:pPr algn="r" defTabSz="990600"/>
            <a:fld id="{CB01B917-3DD2-47C3-9DEB-6BC5358E0829}" type="slidenum">
              <a:rPr lang="el-GR" sz="1300">
                <a:latin typeface="Calibri" pitchFamily="34" charset="0"/>
              </a:rPr>
              <a:pPr algn="r" defTabSz="990600"/>
              <a:t>50</a:t>
            </a:fld>
            <a:endParaRPr lang="el-GR" sz="13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079169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1662BC-0243-454D-B730-03B94E2D81E9}" type="slidenum">
              <a:rPr lang="el-GR" smtClean="0"/>
              <a:pPr/>
              <a:t>53</a:t>
            </a:fld>
            <a:endParaRPr lang="el-GR" dirty="0" smtClean="0"/>
          </a:p>
        </p:txBody>
      </p:sp>
      <p:sp>
        <p:nvSpPr>
          <p:cNvPr id="28675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6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 lIns="99071" tIns="49537" rIns="99071" bIns="49537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l-GR" dirty="0" smtClean="0"/>
          </a:p>
        </p:txBody>
      </p:sp>
      <p:sp>
        <p:nvSpPr>
          <p:cNvPr id="28677" name="3 - Θέση αριθμού διαφάνειας"/>
          <p:cNvSpPr txBox="1">
            <a:spLocks noGrp="1"/>
          </p:cNvSpPr>
          <p:nvPr/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71" tIns="49537" rIns="99071" bIns="49537" anchor="b"/>
          <a:lstStyle/>
          <a:p>
            <a:pPr algn="r" defTabSz="990600"/>
            <a:fld id="{1A8012C3-F24A-4F86-8BCB-3B24C5A9EACA}" type="slidenum">
              <a:rPr lang="el-GR" sz="1300">
                <a:latin typeface="Calibri" pitchFamily="34" charset="0"/>
              </a:rPr>
              <a:pPr algn="r" defTabSz="990600"/>
              <a:t>53</a:t>
            </a:fld>
            <a:endParaRPr lang="el-GR" sz="13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048500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 smtClean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60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64660149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61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59828606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64</a:t>
            </a:fld>
            <a:endParaRPr lang="el-GR"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66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23280865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69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5698955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6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99916368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74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6043203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78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37682313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81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9415597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87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76652221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88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1623520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89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38304267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96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00084135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l-GR" dirty="0" smtClean="0"/>
          </a:p>
        </p:txBody>
      </p:sp>
    </p:spTree>
    <p:extLst>
      <p:ext uri="{BB962C8B-B14F-4D97-AF65-F5344CB8AC3E}">
        <p14:creationId xmlns:p14="http://schemas.microsoft.com/office/powerpoint/2010/main" val="232585742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l-GR" dirty="0" smtClean="0"/>
          </a:p>
        </p:txBody>
      </p:sp>
      <p:sp>
        <p:nvSpPr>
          <p:cNvPr id="61444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066603-ED58-47E9-AB28-C127B1C97F0B}" type="slidenum">
              <a:rPr lang="el-GR" smtClean="0"/>
              <a:pPr/>
              <a:t>99</a:t>
            </a:fld>
            <a:endParaRPr lang="el-GR" dirty="0" smtClean="0"/>
          </a:p>
        </p:txBody>
      </p:sp>
    </p:spTree>
    <p:extLst>
      <p:ext uri="{BB962C8B-B14F-4D97-AF65-F5344CB8AC3E}">
        <p14:creationId xmlns:p14="http://schemas.microsoft.com/office/powerpoint/2010/main" val="52123444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103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0142735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7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67180143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104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04946302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106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9805236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108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86734098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110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27209255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 smtClean="0"/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114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41814981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b="1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115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7513105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116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44829746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120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01050438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b="1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122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28787216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l-GR" dirty="0" smtClean="0"/>
          </a:p>
        </p:txBody>
      </p:sp>
      <p:sp>
        <p:nvSpPr>
          <p:cNvPr id="62468" name="3 - Θέση αριθμού διαφάνειας"/>
          <p:cNvSpPr txBox="1">
            <a:spLocks noGrp="1"/>
          </p:cNvSpPr>
          <p:nvPr/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75" tIns="49538" rIns="99075" bIns="49538" anchor="b"/>
          <a:lstStyle/>
          <a:p>
            <a:pPr algn="r" defTabSz="990600"/>
            <a:fld id="{A224736A-0A3E-4B28-99F7-9F0ECE685ECC}" type="slidenum">
              <a:rPr lang="el-GR" sz="1300"/>
              <a:pPr algn="r" defTabSz="990600"/>
              <a:t>124</a:t>
            </a:fld>
            <a:endParaRPr lang="el-GR" sz="1300" dirty="0"/>
          </a:p>
        </p:txBody>
      </p:sp>
    </p:spTree>
    <p:extLst>
      <p:ext uri="{BB962C8B-B14F-4D97-AF65-F5344CB8AC3E}">
        <p14:creationId xmlns:p14="http://schemas.microsoft.com/office/powerpoint/2010/main" val="31608344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l-GR" dirty="0" smtClean="0"/>
          </a:p>
        </p:txBody>
      </p:sp>
      <p:sp>
        <p:nvSpPr>
          <p:cNvPr id="27652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DC26FAA-7F07-4C20-A3C5-F01D8113B8D8}" type="slidenum">
              <a:rPr lang="el-GR" smtClean="0"/>
              <a:pPr/>
              <a:t>8</a:t>
            </a:fld>
            <a:endParaRPr lang="el-GR" dirty="0" smtClean="0"/>
          </a:p>
        </p:txBody>
      </p:sp>
    </p:spTree>
    <p:extLst>
      <p:ext uri="{BB962C8B-B14F-4D97-AF65-F5344CB8AC3E}">
        <p14:creationId xmlns:p14="http://schemas.microsoft.com/office/powerpoint/2010/main" val="244474115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l-GR" dirty="0" smtClean="0"/>
          </a:p>
        </p:txBody>
      </p:sp>
      <p:sp>
        <p:nvSpPr>
          <p:cNvPr id="63492" name="3 - Θέση αριθμού διαφάνειας"/>
          <p:cNvSpPr txBox="1">
            <a:spLocks noGrp="1"/>
          </p:cNvSpPr>
          <p:nvPr/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75" tIns="49538" rIns="99075" bIns="49538" anchor="b"/>
          <a:lstStyle/>
          <a:p>
            <a:pPr algn="r" defTabSz="990600"/>
            <a:fld id="{A7DAD021-DDD5-4AA0-A593-8E109BBB3C0F}" type="slidenum">
              <a:rPr lang="el-GR" sz="1300">
                <a:latin typeface="Calibri" pitchFamily="34" charset="0"/>
              </a:rPr>
              <a:pPr algn="r" defTabSz="990600"/>
              <a:t>125</a:t>
            </a:fld>
            <a:endParaRPr lang="el-GR" sz="13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258197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l-GR" dirty="0" smtClean="0">
              <a:hlinkClick r:id="rId3"/>
            </a:endParaRPr>
          </a:p>
        </p:txBody>
      </p:sp>
      <p:sp>
        <p:nvSpPr>
          <p:cNvPr id="64516" name="3 - Θέση αριθμού διαφάνειας"/>
          <p:cNvSpPr txBox="1">
            <a:spLocks noGrp="1"/>
          </p:cNvSpPr>
          <p:nvPr/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75" tIns="49538" rIns="99075" bIns="49538" anchor="b"/>
          <a:lstStyle/>
          <a:p>
            <a:pPr algn="r" defTabSz="990600"/>
            <a:fld id="{5A8B9B75-121C-4C83-8B32-823521D24E0C}" type="slidenum">
              <a:rPr lang="el-GR" sz="1300"/>
              <a:pPr algn="r" defTabSz="990600"/>
              <a:t>126</a:t>
            </a:fld>
            <a:endParaRPr lang="el-GR" sz="1300" dirty="0"/>
          </a:p>
        </p:txBody>
      </p:sp>
    </p:spTree>
    <p:extLst>
      <p:ext uri="{BB962C8B-B14F-4D97-AF65-F5344CB8AC3E}">
        <p14:creationId xmlns:p14="http://schemas.microsoft.com/office/powerpoint/2010/main" val="195738027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l-GR" dirty="0" smtClean="0"/>
          </a:p>
        </p:txBody>
      </p:sp>
      <p:sp>
        <p:nvSpPr>
          <p:cNvPr id="65540" name="3 - Θέση αριθμού διαφάνειας"/>
          <p:cNvSpPr txBox="1">
            <a:spLocks noGrp="1"/>
          </p:cNvSpPr>
          <p:nvPr/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75" tIns="49538" rIns="99075" bIns="49538" anchor="b"/>
          <a:lstStyle/>
          <a:p>
            <a:pPr algn="r" defTabSz="990600"/>
            <a:fld id="{9609C295-DE7D-4557-8B3C-44809A267C99}" type="slidenum">
              <a:rPr lang="el-GR" sz="1300"/>
              <a:pPr algn="r" defTabSz="990600"/>
              <a:t>127</a:t>
            </a:fld>
            <a:endParaRPr lang="el-GR" sz="1300" dirty="0"/>
          </a:p>
        </p:txBody>
      </p:sp>
    </p:spTree>
    <p:extLst>
      <p:ext uri="{BB962C8B-B14F-4D97-AF65-F5344CB8AC3E}">
        <p14:creationId xmlns:p14="http://schemas.microsoft.com/office/powerpoint/2010/main" val="331977413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130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6527312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131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9808916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132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99990188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133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28880777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134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204087033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135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69701607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136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7339662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l-GR" dirty="0" smtClean="0"/>
          </a:p>
        </p:txBody>
      </p:sp>
      <p:sp>
        <p:nvSpPr>
          <p:cNvPr id="27652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DC26FAA-7F07-4C20-A3C5-F01D8113B8D8}" type="slidenum">
              <a:rPr lang="el-GR" smtClean="0"/>
              <a:pPr/>
              <a:t>9</a:t>
            </a:fld>
            <a:endParaRPr lang="el-GR" dirty="0" smtClean="0"/>
          </a:p>
        </p:txBody>
      </p:sp>
    </p:spTree>
    <p:extLst>
      <p:ext uri="{BB962C8B-B14F-4D97-AF65-F5344CB8AC3E}">
        <p14:creationId xmlns:p14="http://schemas.microsoft.com/office/powerpoint/2010/main" val="2184227427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137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172574597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138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911137818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140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59879529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141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84343038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l-GR" b="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142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740220486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143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01794002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144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749721137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145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537509716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146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075370728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147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3101659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28676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74A823-C383-416B-8E2A-FCC4DEDCBA09}" type="slidenum">
              <a:rPr lang="el-GR" smtClean="0"/>
              <a:pPr/>
              <a:t>10</a:t>
            </a:fld>
            <a:endParaRPr lang="el-GR" dirty="0" smtClean="0"/>
          </a:p>
        </p:txBody>
      </p:sp>
    </p:spTree>
    <p:extLst>
      <p:ext uri="{BB962C8B-B14F-4D97-AF65-F5344CB8AC3E}">
        <p14:creationId xmlns:p14="http://schemas.microsoft.com/office/powerpoint/2010/main" val="1252075039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66" indent="-185766">
              <a:buFont typeface="Arial" pitchFamily="34" charset="0"/>
              <a:buChar char="•"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149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4459846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1 - Θέση εικόνας διαφάνειας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2 - Θέση σημειώσεων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l-GR" dirty="0" smtClean="0"/>
          </a:p>
        </p:txBody>
      </p:sp>
      <p:sp>
        <p:nvSpPr>
          <p:cNvPr id="29700" name="3 - Θέση αριθμού διαφάνειας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F0DB35A-7558-42D4-BB03-A80C9B00C2FB}" type="slidenum">
              <a:rPr lang="el-GR" smtClean="0"/>
              <a:pPr/>
              <a:t>11</a:t>
            </a:fld>
            <a:endParaRPr lang="el-GR" dirty="0" smtClean="0"/>
          </a:p>
        </p:txBody>
      </p:sp>
    </p:spTree>
    <p:extLst>
      <p:ext uri="{BB962C8B-B14F-4D97-AF65-F5344CB8AC3E}">
        <p14:creationId xmlns:p14="http://schemas.microsoft.com/office/powerpoint/2010/main" val="473952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5992313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23622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9C9788-9B49-450C-8BA8-4CF5822EF203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567279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9B0000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464160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6453610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384025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4040188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96752"/>
            <a:ext cx="4041775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847345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7200"/>
          </a:xfrm>
        </p:spPr>
        <p:txBody>
          <a:bodyPr/>
          <a:lstStyle>
            <a:lvl1pPr>
              <a:defRPr>
                <a:solidFill>
                  <a:srgbClr val="9B0000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8613680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27134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 dirty="0" smtClean="0"/>
              <a:t>Κάντε κλικ στο εικονίδιο για να προσθέσετε μια εικόνα</a:t>
            </a:r>
            <a:endParaRPr lang="el-G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802076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9B0000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767969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822960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46972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rgbClr val="9B000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reativecommons.org/licenses/by-nc-sa/3.0/" TargetMode="External"/><Relationship Id="rId5" Type="http://schemas.openxmlformats.org/officeDocument/2006/relationships/hyperlink" Target="http://www.wikihow.com/Get-Rid-of-Kidney-Stones" TargetMode="External"/><Relationship Id="rId4" Type="http://schemas.openxmlformats.org/officeDocument/2006/relationships/image" Target="../media/image80.jpe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commons.wikimedia.org/wiki/User:Nevit" TargetMode="External"/><Relationship Id="rId4" Type="http://schemas.openxmlformats.org/officeDocument/2006/relationships/hyperlink" Target="http://commons.wikimedia.org/wiki/File:Medical_X-Ray_imaging_UEI07_nevit.jpg" TargetMode="Externa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creativecommons.org/licenses/by-nc-nd/2.0/" TargetMode="External"/><Relationship Id="rId4" Type="http://schemas.openxmlformats.org/officeDocument/2006/relationships/hyperlink" Target="http://www.flickr.com/photos/mhliaw/6771640771/" TargetMode="Externa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creativecommons.org/licenses/by-nc-nd/2.0/" TargetMode="External"/><Relationship Id="rId4" Type="http://schemas.openxmlformats.org/officeDocument/2006/relationships/hyperlink" Target="http://www.flickr.com/photos/icatus/2618070677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creativecommons.org/licenses/by-sa/3.0/deed.en" TargetMode="External"/><Relationship Id="rId4" Type="http://schemas.openxmlformats.org/officeDocument/2006/relationships/hyperlink" Target="http://en.wikipedia.org/wiki/File:Bacillus_subtilis_Gram.jpg" TargetMode="Externa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m.m.wikipedia.org/wiki/%E1%88%B5%E1%8B%95%E1%88%8D:Pos-renal.png" TargetMode="Externa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8" Type="http://schemas.openxmlformats.org/officeDocument/2006/relationships/hyperlink" Target="http://commons.wikimedia.org/w/index.php?title=User:Doc_James&amp;redirect=no" TargetMode="External"/><Relationship Id="rId3" Type="http://schemas.openxmlformats.org/officeDocument/2006/relationships/image" Target="../media/image85.jpeg"/><Relationship Id="rId7" Type="http://schemas.openxmlformats.org/officeDocument/2006/relationships/hyperlink" Target="http://en.wikipedia.org/wiki/File:Kidney_stones,_Uric_acid.JPG" TargetMode="Externa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5" Type="http://schemas.openxmlformats.org/officeDocument/2006/relationships/hyperlink" Target="http://en.wikipedia.org/wiki/User:Teveten" TargetMode="External"/><Relationship Id="rId4" Type="http://schemas.openxmlformats.org/officeDocument/2006/relationships/hyperlink" Target="http://en.wikipedia.org/wiki/File:Nefrolit.jpg" TargetMode="External"/><Relationship Id="rId9" Type="http://schemas.openxmlformats.org/officeDocument/2006/relationships/hyperlink" Target="http://creativecommons.org/licenses/by/3.0/deed.en" TargetMode="External"/></Relationships>
</file>

<file path=ppt/slides/_rels/slide116.xml.rels><?xml version="1.0" encoding="UTF-8" standalone="yes"?>
<Relationships xmlns="http://schemas.openxmlformats.org/package/2006/relationships"><Relationship Id="rId8" Type="http://schemas.openxmlformats.org/officeDocument/2006/relationships/hyperlink" Target="http://commons.wikimedia.org/wiki/User:Joelmills" TargetMode="External"/><Relationship Id="rId3" Type="http://schemas.openxmlformats.org/officeDocument/2006/relationships/image" Target="../media/image87.jpeg"/><Relationship Id="rId7" Type="http://schemas.openxmlformats.org/officeDocument/2006/relationships/hyperlink" Target="http://en.wikipedia.org/wiki/File:Struvite_stones.JPG" TargetMode="Externa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5" Type="http://schemas.openxmlformats.org/officeDocument/2006/relationships/hyperlink" Target="http://creativecommons.org/licenses/by/2.0/" TargetMode="External"/><Relationship Id="rId4" Type="http://schemas.openxmlformats.org/officeDocument/2006/relationships/hyperlink" Target="http://www.flickr.com/photos/egould/" TargetMode="External"/></Relationships>
</file>

<file path=ppt/slides/_rels/slide1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hyperlink" Target="http://en.wikipedia.org/wiki/File:Calcium_oxalate_stones.JPG" TargetMode="External"/><Relationship Id="rId7" Type="http://schemas.openxmlformats.org/officeDocument/2006/relationships/image" Target="../media/image89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n.wikipedia.org/wiki/File:Urate_stones.JPG" TargetMode="External"/><Relationship Id="rId5" Type="http://schemas.openxmlformats.org/officeDocument/2006/relationships/hyperlink" Target="http://creativecommons.org/licenses/by-sa/3.0/deed.en" TargetMode="External"/><Relationship Id="rId4" Type="http://schemas.openxmlformats.org/officeDocument/2006/relationships/hyperlink" Target="http://commons.wikimedia.org/wiki/User:Joelmills" TargetMode="Externa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commons.wikimedia.org/wiki/User:Martin_H." TargetMode="External"/><Relationship Id="rId4" Type="http://schemas.openxmlformats.org/officeDocument/2006/relationships/hyperlink" Target="http://commons.wikimedia.org/wiki/File:Candida_albicans_PHIL_3192_lores.jpg" TargetMode="Externa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Medical_X-Ray_imaging_EEY04_nevit.jpg" TargetMode="External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creativecommons.org/licenses/by-sa/3.0/deed.en" TargetMode="External"/><Relationship Id="rId4" Type="http://schemas.openxmlformats.org/officeDocument/2006/relationships/hyperlink" Target="http://commons.wikimedia.org/wiki/User:Nevit" TargetMode="Externa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flickr.com/photos/30102432@N04/" TargetMode="External"/><Relationship Id="rId4" Type="http://schemas.openxmlformats.org/officeDocument/2006/relationships/hyperlink" Target="http://www.flickr.com/photos/30102432@N04/2816004653/" TargetMode="Externa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4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en.wikipedia.org/wiki/File:Calcium_oxalate_crystals_in_urine.jpg" TargetMode="Externa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reativecommons.org/licenses/by-sa/3.0/deed.en" TargetMode="External"/><Relationship Id="rId5" Type="http://schemas.openxmlformats.org/officeDocument/2006/relationships/hyperlink" Target="http://commons.wikimedia.org/wiki/User:Doruk_Salanc%C4%B1" TargetMode="External"/><Relationship Id="rId4" Type="http://schemas.openxmlformats.org/officeDocument/2006/relationships/hyperlink" Target="http://commons.wikimedia.org/wiki/File:Struvite_crystals_(urine)_-_Str%C3%BCvit_kristalleri_(idrar)_-_01.png" TargetMode="Externa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panji1102.blogspot.gr/" TargetMode="Externa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s.m.wikipedia.org/wiki/Archivo:Trichomonas_Giemsa_DPDx.JPG" TargetMode="External"/></Relationships>
</file>

<file path=ppt/slides/_rels/slide130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User:Teveten" TargetMode="External"/><Relationship Id="rId3" Type="http://schemas.openxmlformats.org/officeDocument/2006/relationships/hyperlink" Target="http://commons.wikimedia.org/wiki/File:Magnifying_glass.jpg" TargetMode="External"/><Relationship Id="rId7" Type="http://schemas.openxmlformats.org/officeDocument/2006/relationships/hyperlink" Target="http://en.wikipedia.org/wiki/File:Nefrolit.jpg" TargetMode="External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jpeg"/><Relationship Id="rId5" Type="http://schemas.openxmlformats.org/officeDocument/2006/relationships/hyperlink" Target="http://creativecommons.org/licenses/by-sa/3.0/deed.en" TargetMode="External"/><Relationship Id="rId4" Type="http://schemas.openxmlformats.org/officeDocument/2006/relationships/hyperlink" Target="http://commons.wikimedia.org/wiki/User:Tomomarusan" TargetMode="Externa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://commons.wikimedia.org/wiki/File:Bacterial_culture.jpg" TargetMode="External"/><Relationship Id="rId3" Type="http://schemas.openxmlformats.org/officeDocument/2006/relationships/image" Target="../media/image15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reativecommons.org/licenses/by-sa/3.0/deed.en" TargetMode="External"/><Relationship Id="rId5" Type="http://schemas.openxmlformats.org/officeDocument/2006/relationships/hyperlink" Target="http://commons.wikimedia.org/w/index.php?title=User:BMC_bildes&amp;action=edit&amp;redlink=1" TargetMode="External"/><Relationship Id="rId4" Type="http://schemas.openxmlformats.org/officeDocument/2006/relationships/hyperlink" Target="http://commons.wikimedia.org/wiki/File:Yeast_culture_plate.JPG" TargetMode="External"/><Relationship Id="rId9" Type="http://schemas.openxmlformats.org/officeDocument/2006/relationships/hyperlink" Target="http://commons.wikimedia.org/wiki/User:JDP90" TargetMode="Externa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harald-schmid-gmbh.de/" TargetMode="Externa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hyperlink" Target="https://ocp.teiath.gr/modules/document/document.php?course=STEF100" TargetMode="External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hyperlink" Target="%5b1%5d%20http:/creativecommons.org/licenses/by-nc-sa/4.0/" TargetMode="External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panji1102.blogspot.gr/2009/11/urinalysis-crystals-cast.html" TargetMode="Externa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panji1102.blogspot.gr/2009/11/urinalysis-crystals-cast.html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ndt-educational.org/fogazzislidepart3.htm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agora.crosemont.qc.ca/urinesediments/Imdoceng/d19d002.html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://pathmicro.med.sc.edu/parasitology/ticks.htm" TargetMode="External"/><Relationship Id="rId3" Type="http://schemas.openxmlformats.org/officeDocument/2006/relationships/hyperlink" Target="http://www.google.gr/url?sa=i&amp;source=images&amp;cd=&amp;cad=rja&amp;docid=DjkMvcxbXp6RQM&amp;tbnid=ryfeR9DuWoH6DM:&amp;ved=0CAgQjRwwAA&amp;url=http://www.microscope.com/accessories/slides-stains/blank-slides/omano-methylene-blue-stain-1-15-ml.html&amp;ei=rA_aUbeFFNOv4QTU74DADA&amp;psig=AFQjCNGN3u9d4MIM7lBpU-wiEYhEAumUpQ&amp;ust=1373331756363455" TargetMode="External"/><Relationship Id="rId7" Type="http://schemas.openxmlformats.org/officeDocument/2006/relationships/hyperlink" Target="http://www.microscope.com/microscope-slides/omano-methylene-blue-stain-1-15-ml.html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hyperlink" Target="http://www.google.gr/imgres?imgurl=http://www.atomscientific.com/images/prods/MethyleneBlue.jpg&amp;imgrefurl=http://www.atomscientific.com/products.php?product=7498&amp;docid=gCFGEFsI2-FH2M&amp;tbnid=4HzgQeWiyGos9M:&amp;w=700&amp;h=480&amp;ei=HxDaUd-cCIrCPLK2gcAE&amp;ved=0CAIQxiAwAA&amp;iact=c" TargetMode="External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nature.com/ki/journal/v73/n8/fig_tab/5002777f1.html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://fundaciongentetuluz.org.mx/images/papanicolaou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fundaciongentetuluz.org.mx/index-1.html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://1.bp.blogspot.com/-U4jpLZ4Dz0U/TpL9I5KM8KI/AAAAAAAAHrc/sd_h77nBze8/s1600/8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elcuerpohumanoen.blogspot.com/2011_10_01_archive.html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creativecommons.org/licenses/by-sa/3.0/deed.en" TargetMode="External"/><Relationship Id="rId4" Type="http://schemas.openxmlformats.org/officeDocument/2006/relationships/hyperlink" Target="http://en.wikipedia.org/wiki/File:Urinary_system.svg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://upload.wikimedia.org/wikipedia/commons/3/3d/1GZX_Haemoglobin.png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creativecommons.org/licenses/by-sa/3.0/deed.en" TargetMode="External"/><Relationship Id="rId4" Type="http://schemas.openxmlformats.org/officeDocument/2006/relationships/hyperlink" Target="http://el.wikipedia.org/wiki/%CE%91%CF%81%CF%87%CE%B5%CE%AF%CE%BF:1GZX_Haemoglobin.png" TargetMode="Externa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panji1102.blogspot.gr/2009/11/urinalysis-crystals-cast.html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sciencephoto.com/" TargetMode="External"/><Relationship Id="rId5" Type="http://schemas.openxmlformats.org/officeDocument/2006/relationships/image" Target="../media/image39.jpeg"/><Relationship Id="rId4" Type="http://schemas.openxmlformats.org/officeDocument/2006/relationships/hyperlink" Target="http://seemantsinha.blogspot.gr/2012/10/urinalysis-interpretation.html" TargetMode="Externa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indianpediatrics.net/nov2006/nov-965-973.htm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indianpediatrics.net/nov2006/nov-965-973.htm" TargetMode="External"/><Relationship Id="rId5" Type="http://schemas.openxmlformats.org/officeDocument/2006/relationships/image" Target="../media/image44.jpeg"/><Relationship Id="rId4" Type="http://schemas.openxmlformats.org/officeDocument/2006/relationships/hyperlink" Target="http://www.agora.crosemont.qc.ca/urinesediments/Imdoceng/d13d001dys.html" TargetMode="Externa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sysmex-europe.com/academy/library/sysmex-original-articles-diagnostic-perspectives.html" TargetMode="Externa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hyperlink" Target="http://commons.wikimedia.org/wiki/File:Alpha-D-glucose-2D-skeletal-hexagon.png" TargetMode="External"/><Relationship Id="rId7" Type="http://schemas.openxmlformats.org/officeDocument/2006/relationships/hyperlink" Target="http://commons.wikimedia.org/wiki/User:Yikrazuul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ommons.wikimedia.org/wiki/File:D-glucose-chain-2D-Fischer.png" TargetMode="External"/><Relationship Id="rId5" Type="http://schemas.openxmlformats.org/officeDocument/2006/relationships/image" Target="../media/image48.png"/><Relationship Id="rId4" Type="http://schemas.openxmlformats.org/officeDocument/2006/relationships/hyperlink" Target="http://commons.wikimedia.org/wiki/User:Benjah-bmm27" TargetMode="External"/><Relationship Id="rId9" Type="http://schemas.openxmlformats.org/officeDocument/2006/relationships/hyperlink" Target="http://commons.wikimedia.org/wiki/File:D-glucose-chain-3D-balls.png" TargetMode="Externa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Thomas_Willis.jpg" TargetMode="Externa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ommons.wikimedia.org/wiki/User:Materialscientist" TargetMode="Externa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ommons.wikimedia.org/w/index.php?title=User:Krscal&amp;action=edit&amp;redlink=1" TargetMode="External"/><Relationship Id="rId4" Type="http://schemas.openxmlformats.org/officeDocument/2006/relationships/hyperlink" Target="https://commons.wikimedia.org/wiki/File:The_Doctor_1653_Gerard_Dou.jpg" TargetMode="Externa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File:Hermann_fehling.jpg" TargetMode="External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en.wikipedia.org/wiki/User:Jesielt" TargetMode="Externa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ancer.gov/cancertopics/pdq/treatment/pancreatic/patient/" TargetMode="Externa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hyperlink" Target="http://www.youtube.com/watch?v=GzgwnnLz1rA" TargetMode="Externa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://commons.wikimedia.org/wiki/File:Klebsiellen.jpg" TargetMode="External"/><Relationship Id="rId13" Type="http://schemas.openxmlformats.org/officeDocument/2006/relationships/image" Target="../media/image8.jpeg"/><Relationship Id="rId3" Type="http://schemas.openxmlformats.org/officeDocument/2006/relationships/image" Target="../media/image5.jpeg"/><Relationship Id="rId7" Type="http://schemas.openxmlformats.org/officeDocument/2006/relationships/image" Target="../media/image6.jpeg"/><Relationship Id="rId12" Type="http://schemas.openxmlformats.org/officeDocument/2006/relationships/hyperlink" Target="http://commons.wikimedia.org/wiki/User:Rosarinagazo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reativecommons.org/licenses/by-sa/3.0/deed.en" TargetMode="External"/><Relationship Id="rId11" Type="http://schemas.openxmlformats.org/officeDocument/2006/relationships/hyperlink" Target="http://el.wikipedia.org/wiki/%CE%91%CF%81%CF%87%CE%B5%CE%AF%CE%BF:Enterococcus_histological_pneumonia_01.png" TargetMode="External"/><Relationship Id="rId5" Type="http://schemas.openxmlformats.org/officeDocument/2006/relationships/hyperlink" Target="http://commons.wikimedia.org/w/index.php?title=User:Navaho&amp;action=edit&amp;redlink=1" TargetMode="External"/><Relationship Id="rId10" Type="http://schemas.openxmlformats.org/officeDocument/2006/relationships/image" Target="../media/image7.png"/><Relationship Id="rId4" Type="http://schemas.openxmlformats.org/officeDocument/2006/relationships/hyperlink" Target="http://commons.wikimedia.org/wiki/File:Blue-white_test.jpg" TargetMode="External"/><Relationship Id="rId9" Type="http://schemas.openxmlformats.org/officeDocument/2006/relationships/hyperlink" Target="http://commons.wikimedia.org/w/index.php?title=User:Copacopac&amp;action=edit&amp;redlink=1" TargetMode="External"/><Relationship Id="rId14" Type="http://schemas.openxmlformats.org/officeDocument/2006/relationships/hyperlink" Target="http://commons.wikimedia.org/wiki/File:Pseudomonas_aeruginosa_01.jpg" TargetMode="Externa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hyperlink" Target="http://en.wikipedia.org/wiki/File:Acetone-2D-skeletal.svg" TargetMode="External"/><Relationship Id="rId7" Type="http://schemas.openxmlformats.org/officeDocument/2006/relationships/hyperlink" Target="http://upload.wikimedia.org/wikipedia/commons/e/e2/3-Hydroxybutyric_acid_Enantiomers_Structural_Formulae.svg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hyperlink" Target="http://en.wikipedia.org/wiki/File:Acetoacetic_acid.png" TargetMode="External"/><Relationship Id="rId4" Type="http://schemas.openxmlformats.org/officeDocument/2006/relationships/image" Target="../media/image57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File:Carl_Jakob_Adolf_Christian_Gerhardt.jpg" TargetMode="External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youtube.com/watch?v=oP_aHdCQRb0" TargetMode="Externa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User:LHcheM" TargetMode="External"/><Relationship Id="rId3" Type="http://schemas.openxmlformats.org/officeDocument/2006/relationships/image" Target="../media/image65.png"/><Relationship Id="rId7" Type="http://schemas.openxmlformats.org/officeDocument/2006/relationships/hyperlink" Target="http://en.wikipedia.org/wiki/File:Structure_of_urobilinogen.png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hyperlink" Target="http://commons.wikimedia.org/wiki/User_talk:Stefcho2" TargetMode="External"/><Relationship Id="rId4" Type="http://schemas.openxmlformats.org/officeDocument/2006/relationships/hyperlink" Target="http://en.wikipedia.org/wiki/File:Bilirubin_ZZ.png" TargetMode="External"/><Relationship Id="rId9" Type="http://schemas.openxmlformats.org/officeDocument/2006/relationships/hyperlink" Target="http://creativecommons.org/licenses/by-sa/3.0/deed.en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9.jpeg"/><Relationship Id="rId7" Type="http://schemas.openxmlformats.org/officeDocument/2006/relationships/hyperlink" Target="http://en.wikipedia.org/wiki/File:Serratia_marcescens_01.jpg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hyperlink" Target="http://commons.wikimedia.org/wiki/User:Patho" TargetMode="External"/><Relationship Id="rId4" Type="http://schemas.openxmlformats.org/officeDocument/2006/relationships/hyperlink" Target="http://commons.wikimedia.org/wiki/File:ProteusMirabilis_Schw%C3%A4rmen.jpg" TargetMode="External"/><Relationship Id="rId9" Type="http://schemas.openxmlformats.org/officeDocument/2006/relationships/hyperlink" Target="http://el.wikipedia.org/wiki/%CE%91%CF%81%CF%87%CE%B5%CE%AF%CE%BF:Staphylococcus_aureus_01.jpg" TargetMode="Externa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creativecommons.org/licenses/by-sa/3.0/deed.en" TargetMode="External"/><Relationship Id="rId4" Type="http://schemas.openxmlformats.org/officeDocument/2006/relationships/hyperlink" Target="http://en.wikipedia.org/wiki/File:Anatomy_of_liver_and_gall_bladder.png" TargetMode="Externa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youtube.com/watch?v=tJ1mQN_NnpI" TargetMode="Externa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tJ1mQN_NnpI" TargetMode="Externa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Paul_Ehrlich_1915.jpg" TargetMode="External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ommons.wikimedia.org/wiki/User:Mu" TargetMode="Externa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344016" y="1340768"/>
            <a:ext cx="8455968" cy="1470025"/>
          </a:xfrm>
        </p:spPr>
        <p:txBody>
          <a:bodyPr>
            <a:normAutofit/>
          </a:bodyPr>
          <a:lstStyle/>
          <a:p>
            <a:pPr lvl="1" algn="ctr"/>
            <a:r>
              <a:rPr lang="el-GR" sz="3200" b="1" dirty="0" smtClean="0">
                <a:latin typeface="+mn-lt"/>
              </a:rPr>
              <a:t>Ανάλυση Βιολογικών Υγρών &amp; Εκκριμάτων (Θ)</a:t>
            </a:r>
            <a:endParaRPr lang="el-GR" sz="32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369368" y="3096542"/>
            <a:ext cx="6400800" cy="2132657"/>
          </a:xfrm>
        </p:spPr>
        <p:txBody>
          <a:bodyPr>
            <a:normAutofit fontScale="77500" lnSpcReduction="20000"/>
          </a:bodyPr>
          <a:lstStyle/>
          <a:p>
            <a:r>
              <a:rPr lang="el-GR" b="1" dirty="0" smtClean="0"/>
              <a:t>Ενότητα </a:t>
            </a:r>
            <a:r>
              <a:rPr lang="en-US" b="1" dirty="0" smtClean="0"/>
              <a:t>5</a:t>
            </a:r>
            <a:r>
              <a:rPr lang="el-GR" dirty="0" smtClean="0"/>
              <a:t>:</a:t>
            </a:r>
            <a:r>
              <a:rPr lang="en-US" dirty="0" smtClean="0"/>
              <a:t> </a:t>
            </a:r>
            <a:r>
              <a:rPr lang="el-GR" dirty="0" smtClean="0"/>
              <a:t>Βασικές νόσοι του ουροποιητικού συστήματος</a:t>
            </a:r>
            <a:endParaRPr lang="en-US" dirty="0" smtClean="0"/>
          </a:p>
          <a:p>
            <a:endParaRPr lang="en-US" dirty="0" smtClean="0"/>
          </a:p>
          <a:p>
            <a:r>
              <a:rPr lang="el-GR" sz="2600" dirty="0"/>
              <a:t>Πέτρος Καρκαλούσος</a:t>
            </a:r>
          </a:p>
          <a:p>
            <a:r>
              <a:rPr lang="el-GR" sz="2600" dirty="0"/>
              <a:t>Καθηγητής εφαρμογών κλινικής χημείας – ΤΕΙ Αθηνών</a:t>
            </a:r>
          </a:p>
          <a:p>
            <a:r>
              <a:rPr lang="el-GR" sz="2600" dirty="0"/>
              <a:t>Τμήμα Ιατρικών Εργαστήριων</a:t>
            </a:r>
          </a:p>
        </p:txBody>
      </p:sp>
      <p:pic>
        <p:nvPicPr>
          <p:cNvPr id="11" name="Picture 10" descr="Λογότυπο έργου Ανοικτών Ακαδημαϊκών Μαθημάτων" title="Λογότυπο έργου Ανοικτών Ακαδημαϊκών Μαθημάτων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318" y="476672"/>
            <a:ext cx="854197" cy="648072"/>
          </a:xfrm>
          <a:prstGeom prst="rect">
            <a:avLst/>
          </a:prstGeom>
        </p:spPr>
      </p:pic>
      <p:pic>
        <p:nvPicPr>
          <p:cNvPr id="12" name="Picture 3" descr="Λογότυπο Τεχνολογικού Ιδρύματος Αθήνας" title="Λογότυπο Τεχνολογικού Ιδρύματος Αθήνας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6673"/>
            <a:ext cx="682943" cy="69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241425" y="631431"/>
            <a:ext cx="666115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l-GR" sz="1600" dirty="0">
                <a:latin typeface="+mn-lt"/>
              </a:rPr>
              <a:t>Ανοικτά Ακαδημαϊκά </a:t>
            </a:r>
            <a:r>
              <a:rPr lang="el-GR" sz="1600" dirty="0" smtClean="0">
                <a:latin typeface="+mn-lt"/>
              </a:rPr>
              <a:t>Μαθήματα στο ΤΕΙ Αθήνας</a:t>
            </a:r>
            <a:endParaRPr lang="el-GR" sz="1600" dirty="0">
              <a:latin typeface="+mn-lt"/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2407813"/>
              </p:ext>
            </p:extLst>
          </p:nvPr>
        </p:nvGraphicFramePr>
        <p:xfrm>
          <a:off x="1759817" y="6087984"/>
          <a:ext cx="5695950" cy="792088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138838"/>
                <a:gridCol w="3557112"/>
              </a:tblGrid>
              <a:tr h="7920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000" dirty="0" smtClean="0">
                          <a:effectLst/>
                        </a:rPr>
                        <a:t>Το </a:t>
                      </a:r>
                      <a:r>
                        <a:rPr lang="el-GR" sz="1000" dirty="0">
                          <a:effectLst/>
                        </a:rPr>
                        <a:t>περιεχόμενο του μαθήματος διατίθεται με άδεια </a:t>
                      </a:r>
                      <a:r>
                        <a:rPr lang="en-US" sz="1000" dirty="0">
                          <a:effectLst/>
                        </a:rPr>
                        <a:t>Creative Commons </a:t>
                      </a:r>
                      <a:r>
                        <a:rPr lang="el-GR" sz="1000" dirty="0">
                          <a:effectLst/>
                        </a:rPr>
                        <a:t>εκτός και αν αναφέρεται διαφορετικά</a:t>
                      </a:r>
                      <a:endParaRPr lang="el-GR" sz="11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112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00" dirty="0" smtClean="0">
                          <a:effectLst/>
                        </a:rPr>
                        <a:t>Το </a:t>
                      </a:r>
                      <a:r>
                        <a:rPr lang="el-GR" sz="1000" dirty="0">
                          <a:effectLst/>
                        </a:rPr>
                        <a:t>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          </a:r>
                      <a:endParaRPr lang="el-GR" sz="11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5" name="Picture 14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792" y="5367126"/>
            <a:ext cx="1971675" cy="702000"/>
          </a:xfrm>
          <a:prstGeom prst="rect">
            <a:avLst/>
          </a:prstGeom>
          <a:noFill/>
        </p:spPr>
      </p:pic>
      <p:pic>
        <p:nvPicPr>
          <p:cNvPr id="16" name="Picture 2" descr="C:\Users\alex\Desktop\logo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4"/>
          <a:stretch/>
        </p:blipFill>
        <p:spPr bwMode="auto">
          <a:xfrm>
            <a:off x="4045866" y="5368483"/>
            <a:ext cx="3348000" cy="70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2623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Παράσιτα</a:t>
            </a:r>
            <a:endParaRPr lang="el-GR" dirty="0"/>
          </a:p>
        </p:txBody>
      </p:sp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395536" y="1412776"/>
            <a:ext cx="8218488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35000"/>
              </a:spcBef>
            </a:pPr>
            <a:r>
              <a:rPr lang="en-US" sz="2400" b="1" dirty="0">
                <a:latin typeface="+mn-lt"/>
              </a:rPr>
              <a:t>T</a:t>
            </a:r>
            <a:r>
              <a:rPr lang="el-GR" sz="2400" b="1" dirty="0">
                <a:latin typeface="+mn-lt"/>
              </a:rPr>
              <a:t>α συνηθέστερα είναι</a:t>
            </a:r>
            <a:r>
              <a:rPr lang="en-US" sz="2400" b="1" dirty="0">
                <a:latin typeface="+mn-lt"/>
              </a:rPr>
              <a:t>:</a:t>
            </a:r>
          </a:p>
          <a:p>
            <a:pPr marL="1255713" lvl="1" indent="-533400">
              <a:spcBef>
                <a:spcPct val="35000"/>
              </a:spcBef>
              <a:buFontTx/>
              <a:buChar char="–"/>
            </a:pPr>
            <a:r>
              <a:rPr lang="el-GR" sz="2400" dirty="0">
                <a:latin typeface="+mn-lt"/>
              </a:rPr>
              <a:t>Ωάρια σχιστοσώματος του </a:t>
            </a:r>
            <a:r>
              <a:rPr lang="el-GR" sz="2400" dirty="0" smtClean="0">
                <a:latin typeface="+mn-lt"/>
              </a:rPr>
              <a:t>αιματοβίου,</a:t>
            </a:r>
            <a:endParaRPr lang="el-GR" sz="2400" dirty="0">
              <a:latin typeface="+mn-lt"/>
            </a:endParaRPr>
          </a:p>
          <a:p>
            <a:pPr marL="1255713" lvl="1" indent="-533400">
              <a:spcBef>
                <a:spcPct val="35000"/>
              </a:spcBef>
              <a:buFontTx/>
              <a:buChar char="–"/>
            </a:pPr>
            <a:r>
              <a:rPr lang="el-GR" sz="2400" dirty="0">
                <a:latin typeface="+mn-lt"/>
              </a:rPr>
              <a:t>Προνύμφες </a:t>
            </a:r>
            <a:r>
              <a:rPr lang="el-GR" sz="2400" dirty="0" smtClean="0">
                <a:latin typeface="+mn-lt"/>
              </a:rPr>
              <a:t>φιλαρίων,</a:t>
            </a:r>
            <a:endParaRPr lang="el-GR" sz="2400" dirty="0">
              <a:latin typeface="+mn-lt"/>
            </a:endParaRPr>
          </a:p>
          <a:p>
            <a:pPr marL="1255713" lvl="1" indent="-533400">
              <a:spcBef>
                <a:spcPct val="35000"/>
              </a:spcBef>
              <a:buFontTx/>
              <a:buChar char="–"/>
            </a:pPr>
            <a:r>
              <a:rPr lang="el-GR" sz="2400" dirty="0" smtClean="0">
                <a:latin typeface="+mn-lt"/>
              </a:rPr>
              <a:t>Οξύουροι,</a:t>
            </a:r>
            <a:endParaRPr lang="el-GR" sz="2400" dirty="0">
              <a:latin typeface="+mn-lt"/>
            </a:endParaRPr>
          </a:p>
          <a:p>
            <a:pPr marL="1255713" lvl="1" indent="-533400">
              <a:spcBef>
                <a:spcPct val="35000"/>
              </a:spcBef>
              <a:buFontTx/>
              <a:buChar char="–"/>
            </a:pPr>
            <a:r>
              <a:rPr lang="el-GR" sz="2400" b="1" dirty="0">
                <a:solidFill>
                  <a:srgbClr val="9B0000"/>
                </a:solidFill>
                <a:latin typeface="+mn-lt"/>
              </a:rPr>
              <a:t>Τριχομονάδα του κόλπου </a:t>
            </a:r>
            <a:r>
              <a:rPr lang="el-GR" sz="2400" dirty="0">
                <a:latin typeface="+mn-lt"/>
              </a:rPr>
              <a:t>(συνηθέστερα σε </a:t>
            </a:r>
            <a:r>
              <a:rPr lang="el-GR" sz="2400" dirty="0" smtClean="0">
                <a:latin typeface="+mn-lt"/>
              </a:rPr>
              <a:t>γυναίκες)</a:t>
            </a:r>
            <a:r>
              <a:rPr lang="en-US" sz="2400" dirty="0" smtClean="0">
                <a:latin typeface="+mn-lt"/>
              </a:rPr>
              <a:t>.</a:t>
            </a:r>
            <a:endParaRPr lang="en-US" sz="2400" dirty="0">
              <a:latin typeface="+mn-lt"/>
            </a:endParaRPr>
          </a:p>
          <a:p>
            <a:pPr marL="357188" indent="-357188">
              <a:spcBef>
                <a:spcPct val="20000"/>
              </a:spcBef>
              <a:buFontTx/>
              <a:buChar char="•"/>
            </a:pPr>
            <a:endParaRPr lang="en-US" sz="2400" dirty="0">
              <a:latin typeface="+mn-lt"/>
            </a:endParaRPr>
          </a:p>
          <a:p>
            <a:pPr marL="357188" indent="-357188">
              <a:spcBef>
                <a:spcPct val="20000"/>
              </a:spcBef>
              <a:buFontTx/>
              <a:buAutoNum type="arabicPeriod"/>
            </a:pPr>
            <a:endParaRPr lang="en-US" sz="2400" b="1" dirty="0">
              <a:solidFill>
                <a:schemeClr val="accent2"/>
              </a:solidFill>
              <a:latin typeface="+mn-lt"/>
            </a:endParaRPr>
          </a:p>
          <a:p>
            <a:pPr marL="357188" indent="-357188">
              <a:spcBef>
                <a:spcPct val="20000"/>
              </a:spcBef>
              <a:buFontTx/>
              <a:buAutoNum type="arabicPeriod"/>
            </a:pPr>
            <a:endParaRPr lang="el-GR" sz="2400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6D87A4-2F11-4418-BBAA-89808B172D92}" type="slidenum">
              <a:rPr lang="el-GR" smtClean="0"/>
              <a:pPr>
                <a:defRPr/>
              </a:pPr>
              <a:t>9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559342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Λίθοι νεφρών</a:t>
            </a:r>
            <a:endParaRPr lang="el-GR" dirty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99</a:t>
            </a:fld>
            <a:endParaRPr lang="el-GR" dirty="0"/>
          </a:p>
        </p:txBody>
      </p:sp>
      <p:pic>
        <p:nvPicPr>
          <p:cNvPr id="2159" name="Picture 1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96752"/>
            <a:ext cx="5085606" cy="381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61" name="Picture 1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2896" y="3105752"/>
            <a:ext cx="4124354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704993" y="6202096"/>
            <a:ext cx="52158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5"/>
              </a:rPr>
              <a:t>How to Get Rid of Kidney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5"/>
              </a:rPr>
              <a:t>Stones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, wikiHow,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άδεια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6"/>
              </a:rPr>
              <a:t>CC BY-NC-SA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6"/>
              </a:rPr>
              <a:t>3.0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80713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52128"/>
          </a:xfrm>
        </p:spPr>
        <p:txBody>
          <a:bodyPr>
            <a:noAutofit/>
          </a:bodyPr>
          <a:lstStyle/>
          <a:p>
            <a:r>
              <a:rPr lang="el-GR" dirty="0" smtClean="0"/>
              <a:t>Παράγοντες </a:t>
            </a:r>
            <a:r>
              <a:rPr lang="el-GR" dirty="0"/>
              <a:t>που επιδρούν στην ανάπτυξη </a:t>
            </a:r>
            <a:r>
              <a:rPr lang="el-GR" dirty="0" smtClean="0"/>
              <a:t>ουρολίθων</a:t>
            </a:r>
            <a:endParaRPr lang="el-GR" dirty="0"/>
          </a:p>
        </p:txBody>
      </p:sp>
      <p:sp>
        <p:nvSpPr>
          <p:cNvPr id="6147" name="Text Box 5"/>
          <p:cNvSpPr txBox="1">
            <a:spLocks noChangeArrowheads="1"/>
          </p:cNvSpPr>
          <p:nvPr/>
        </p:nvSpPr>
        <p:spPr bwMode="auto">
          <a:xfrm>
            <a:off x="503276" y="1412776"/>
            <a:ext cx="8029575" cy="5386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ts val="1200"/>
              </a:spcBef>
              <a:buFontTx/>
              <a:buAutoNum type="arabicPeriod"/>
            </a:pPr>
            <a:r>
              <a:rPr lang="el-GR" sz="2400" dirty="0">
                <a:latin typeface="+mn-lt"/>
              </a:rPr>
              <a:t>Φυσιολογική παρουσία κρυστάλλων ουρικού οξέος, οξαλικού ασβεστίου κ.α</a:t>
            </a:r>
          </a:p>
          <a:p>
            <a:pPr marL="342900" indent="-342900">
              <a:spcBef>
                <a:spcPts val="1200"/>
              </a:spcBef>
              <a:buFontTx/>
              <a:buAutoNum type="arabicPeriod"/>
            </a:pPr>
            <a:r>
              <a:rPr lang="el-GR" sz="2400" dirty="0">
                <a:latin typeface="+mn-lt"/>
              </a:rPr>
              <a:t> Συχνές λοιμώξεις του ουροποιητικού.</a:t>
            </a:r>
          </a:p>
          <a:p>
            <a:pPr marL="342900" indent="-342900">
              <a:spcBef>
                <a:spcPts val="1200"/>
              </a:spcBef>
              <a:buFontTx/>
              <a:buAutoNum type="arabicPeriod"/>
            </a:pPr>
            <a:r>
              <a:rPr lang="el-GR" sz="2400" dirty="0">
                <a:latin typeface="+mn-lt"/>
              </a:rPr>
              <a:t> Συγγενείς ανατομικές ανωμαλίες στο ουροποιητικό.</a:t>
            </a:r>
          </a:p>
          <a:p>
            <a:pPr marL="342900" indent="-342900">
              <a:spcBef>
                <a:spcPts val="1200"/>
              </a:spcBef>
              <a:buFontTx/>
              <a:buAutoNum type="arabicPeriod"/>
            </a:pPr>
            <a:r>
              <a:rPr lang="el-GR" sz="2400" dirty="0">
                <a:latin typeface="+mn-lt"/>
              </a:rPr>
              <a:t> Ξένο σώμα το οποίο μπορεί να χρησιμοποιηθεί ως πυρήνας</a:t>
            </a:r>
            <a:r>
              <a:rPr lang="en-US" sz="2400" dirty="0">
                <a:latin typeface="+mn-lt"/>
              </a:rPr>
              <a:t>:</a:t>
            </a:r>
          </a:p>
          <a:p>
            <a:pPr marL="342900" indent="-342900">
              <a:spcBef>
                <a:spcPts val="1200"/>
              </a:spcBef>
            </a:pPr>
            <a:r>
              <a:rPr lang="en-US" sz="2400" b="1" dirty="0">
                <a:latin typeface="+mn-lt"/>
              </a:rPr>
              <a:t>   </a:t>
            </a:r>
            <a:r>
              <a:rPr lang="el-GR" sz="2400" b="1" dirty="0">
                <a:latin typeface="+mn-lt"/>
              </a:rPr>
              <a:t>   </a:t>
            </a:r>
            <a:r>
              <a:rPr lang="en-US" sz="2400" b="1" dirty="0">
                <a:latin typeface="+mn-lt"/>
              </a:rPr>
              <a:t>To </a:t>
            </a:r>
            <a:r>
              <a:rPr lang="el-GR" sz="2400" b="1" dirty="0">
                <a:latin typeface="+mn-lt"/>
              </a:rPr>
              <a:t>ξένο σώμα μπορεί να είναι</a:t>
            </a:r>
            <a:r>
              <a:rPr lang="en-US" sz="2400" b="1" dirty="0">
                <a:latin typeface="+mn-lt"/>
              </a:rPr>
              <a:t>:</a:t>
            </a:r>
          </a:p>
          <a:p>
            <a:pPr marL="1428750" lvl="2" indent="-514350">
              <a:spcBef>
                <a:spcPts val="1200"/>
              </a:spcBef>
              <a:buFont typeface="+mj-lt"/>
              <a:buAutoNum type="romanLcPeriod"/>
            </a:pPr>
            <a:r>
              <a:rPr lang="el-GR" sz="2400" dirty="0" smtClean="0">
                <a:latin typeface="+mn-lt"/>
              </a:rPr>
              <a:t>Σύμπλεγμα </a:t>
            </a:r>
            <a:r>
              <a:rPr lang="el-GR" sz="2400" dirty="0">
                <a:latin typeface="+mn-lt"/>
              </a:rPr>
              <a:t>κρυστάλλων οξαλικών ή ουρικών</a:t>
            </a:r>
          </a:p>
          <a:p>
            <a:pPr marL="1428750" lvl="2" indent="-514350">
              <a:spcBef>
                <a:spcPts val="1200"/>
              </a:spcBef>
              <a:buFont typeface="+mj-lt"/>
              <a:buAutoNum type="romanLcPeriod"/>
            </a:pPr>
            <a:r>
              <a:rPr lang="el-GR" sz="2400" dirty="0" smtClean="0">
                <a:latin typeface="+mn-lt"/>
              </a:rPr>
              <a:t>Σύμπλεγμα </a:t>
            </a:r>
            <a:r>
              <a:rPr lang="el-GR" sz="2400" dirty="0">
                <a:latin typeface="+mn-lt"/>
              </a:rPr>
              <a:t>μικροβίων</a:t>
            </a:r>
          </a:p>
          <a:p>
            <a:pPr marL="1428750" lvl="2" indent="-514350">
              <a:spcBef>
                <a:spcPts val="1200"/>
              </a:spcBef>
              <a:buFont typeface="+mj-lt"/>
              <a:buAutoNum type="romanLcPeriod"/>
            </a:pPr>
            <a:r>
              <a:rPr lang="el-GR" sz="2400" dirty="0" smtClean="0">
                <a:latin typeface="+mn-lt"/>
              </a:rPr>
              <a:t>Σύμπλεγμα </a:t>
            </a:r>
            <a:r>
              <a:rPr lang="el-GR" sz="2400" dirty="0">
                <a:latin typeface="+mn-lt"/>
              </a:rPr>
              <a:t>επιθηλιακών κυττάρων</a:t>
            </a:r>
          </a:p>
          <a:p>
            <a:pPr marL="1428750" lvl="2" indent="-514350">
              <a:spcBef>
                <a:spcPts val="1200"/>
              </a:spcBef>
              <a:buFont typeface="+mj-lt"/>
              <a:buAutoNum type="romanLcPeriod"/>
            </a:pPr>
            <a:r>
              <a:rPr lang="el-GR" sz="2400" dirty="0" smtClean="0">
                <a:latin typeface="+mn-lt"/>
              </a:rPr>
              <a:t>Σύμπλεγμα </a:t>
            </a:r>
            <a:r>
              <a:rPr lang="el-GR" sz="2400" dirty="0">
                <a:latin typeface="+mn-lt"/>
              </a:rPr>
              <a:t>ινικής.  </a:t>
            </a:r>
            <a:r>
              <a:rPr lang="en-US" sz="2400" dirty="0">
                <a:latin typeface="+mn-lt"/>
              </a:rPr>
              <a:t>  </a:t>
            </a:r>
            <a:endParaRPr lang="el-GR" sz="2400" dirty="0">
              <a:latin typeface="+mn-lt"/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100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751173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Φυλετική </a:t>
            </a:r>
            <a:r>
              <a:rPr lang="el-GR" dirty="0" smtClean="0"/>
              <a:t>κατανομή</a:t>
            </a:r>
            <a:endParaRPr lang="el-GR" dirty="0"/>
          </a:p>
        </p:txBody>
      </p:sp>
      <p:sp>
        <p:nvSpPr>
          <p:cNvPr id="7170" name="Rectangle 4"/>
          <p:cNvSpPr>
            <a:spLocks noChangeArrowheads="1"/>
          </p:cNvSpPr>
          <p:nvPr/>
        </p:nvSpPr>
        <p:spPr bwMode="auto">
          <a:xfrm>
            <a:off x="395287" y="1340768"/>
            <a:ext cx="8353425" cy="4328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lnSpc>
                <a:spcPct val="140000"/>
              </a:lnSpc>
              <a:spcBef>
                <a:spcPct val="40000"/>
              </a:spcBef>
            </a:pPr>
            <a:r>
              <a:rPr lang="el-GR" sz="2400" dirty="0" smtClean="0">
                <a:latin typeface="+mn-lt"/>
              </a:rPr>
              <a:t>Ανάμεσα </a:t>
            </a:r>
            <a:r>
              <a:rPr lang="el-GR" sz="2400" dirty="0">
                <a:latin typeface="+mn-lt"/>
              </a:rPr>
              <a:t>στη λευκή και στην κίτρινη φυλή δεν υπάρχουν ουσιώδεις στατιστικές διαφορές στην εμφάνιση της νεφρολιθίασης. </a:t>
            </a:r>
          </a:p>
          <a:p>
            <a:pPr>
              <a:lnSpc>
                <a:spcPct val="140000"/>
              </a:lnSpc>
              <a:spcBef>
                <a:spcPct val="40000"/>
              </a:spcBef>
            </a:pPr>
            <a:r>
              <a:rPr lang="el-GR" sz="2400" dirty="0">
                <a:latin typeface="+mn-lt"/>
              </a:rPr>
              <a:t>Στους μαύρους όμως, παρόλο που αυτοί ζουν σε θερμά κλίματα, η νεφρολιθίαση είναι σχετικά σπάνια (αυτό πιστεύεται ότι οφείλεται στην έλλειψη στα ούρα του 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ουρομακοειδούς</a:t>
            </a:r>
            <a:r>
              <a:rPr lang="el-GR" sz="2400" dirty="0">
                <a:latin typeface="+mn-lt"/>
              </a:rPr>
              <a:t>, μιας ουσίας η οποία συμμετέχει στο σχηματισμό του λιθιασικού πυρήνα). 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101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170018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/>
          <p:cNvSpPr>
            <a:spLocks noChangeArrowheads="1"/>
          </p:cNvSpPr>
          <p:nvPr/>
        </p:nvSpPr>
        <p:spPr bwMode="auto">
          <a:xfrm>
            <a:off x="611560" y="1484784"/>
            <a:ext cx="7744916" cy="3564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>
              <a:lnSpc>
                <a:spcPct val="140000"/>
              </a:lnSpc>
              <a:spcBef>
                <a:spcPct val="50000"/>
              </a:spcBef>
            </a:pPr>
            <a:r>
              <a:rPr lang="el-GR" sz="2400" dirty="0" smtClean="0">
                <a:latin typeface="+mn-lt"/>
              </a:rPr>
              <a:t>Στα </a:t>
            </a:r>
            <a:r>
              <a:rPr lang="el-GR" sz="2400" dirty="0">
                <a:latin typeface="+mn-lt"/>
              </a:rPr>
              <a:t>παιδιά δεν υπάρχουν διαφορές.</a:t>
            </a:r>
          </a:p>
          <a:p>
            <a:pPr>
              <a:lnSpc>
                <a:spcPct val="140000"/>
              </a:lnSpc>
              <a:spcBef>
                <a:spcPct val="50000"/>
              </a:spcBef>
            </a:pPr>
            <a:r>
              <a:rPr lang="el-GR" sz="2400" dirty="0">
                <a:latin typeface="+mn-lt"/>
              </a:rPr>
              <a:t>Στις ηλικίες 30 – 40 ετών εμφανίζεται 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συχνότερα στους άνδρες </a:t>
            </a:r>
            <a:r>
              <a:rPr lang="el-GR" sz="2400" dirty="0">
                <a:latin typeface="+mn-lt"/>
              </a:rPr>
              <a:t>(τριπλάσια συχνότητα από τις γυναίκες).</a:t>
            </a:r>
          </a:p>
          <a:p>
            <a:pPr>
              <a:lnSpc>
                <a:spcPct val="140000"/>
              </a:lnSpc>
              <a:spcBef>
                <a:spcPct val="50000"/>
              </a:spcBef>
            </a:pPr>
            <a:r>
              <a:rPr lang="el-GR" sz="2400" dirty="0">
                <a:latin typeface="+mn-lt"/>
              </a:rPr>
              <a:t>Σε μεγαλύτερες ηλικίες δεν υπάρχουν διαφορές αφού λόγω της οστεοπόρωσης αποβάλλεται ασβέστιο εξίσου σε μεγάλες ποσότητες</a:t>
            </a:r>
            <a:r>
              <a:rPr lang="el-GR" sz="2400" dirty="0" smtClean="0">
                <a:latin typeface="+mn-lt"/>
              </a:rPr>
              <a:t>.</a:t>
            </a:r>
            <a:endParaRPr lang="el-GR" sz="2400" dirty="0">
              <a:latin typeface="+mn-lt"/>
            </a:endParaRPr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Γενετική </a:t>
            </a:r>
            <a:r>
              <a:rPr lang="el-GR" dirty="0" smtClean="0"/>
              <a:t>κατανομή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102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043092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Εποχιακή κατανομή</a:t>
            </a:r>
            <a:endParaRPr lang="el-GR" dirty="0"/>
          </a:p>
        </p:txBody>
      </p:sp>
      <p:sp>
        <p:nvSpPr>
          <p:cNvPr id="9218" name="Rectangle 4"/>
          <p:cNvSpPr>
            <a:spLocks noChangeArrowheads="1"/>
          </p:cNvSpPr>
          <p:nvPr/>
        </p:nvSpPr>
        <p:spPr bwMode="auto">
          <a:xfrm>
            <a:off x="428625" y="1412776"/>
            <a:ext cx="5105400" cy="4413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lnSpc>
                <a:spcPct val="140000"/>
              </a:lnSpc>
              <a:spcBef>
                <a:spcPct val="50000"/>
              </a:spcBef>
            </a:pPr>
            <a:r>
              <a:rPr lang="el-GR" sz="2400" dirty="0" smtClean="0">
                <a:latin typeface="+mn-lt"/>
              </a:rPr>
              <a:t>Παρατηρείται </a:t>
            </a:r>
            <a:r>
              <a:rPr lang="el-GR" sz="2400" dirty="0">
                <a:latin typeface="+mn-lt"/>
              </a:rPr>
              <a:t>σαφής αύξηση των κωλικών τους φθινοπωρινούς μήνες. </a:t>
            </a:r>
          </a:p>
          <a:p>
            <a:pPr>
              <a:lnSpc>
                <a:spcPct val="140000"/>
              </a:lnSpc>
              <a:spcBef>
                <a:spcPct val="50000"/>
              </a:spcBef>
            </a:pPr>
            <a:r>
              <a:rPr lang="el-GR" sz="2400" dirty="0">
                <a:latin typeface="+mn-lt"/>
              </a:rPr>
              <a:t>Αιτία</a:t>
            </a:r>
            <a:r>
              <a:rPr lang="en-US" sz="2400" dirty="0">
                <a:latin typeface="+mn-lt"/>
              </a:rPr>
              <a:t>: </a:t>
            </a:r>
            <a:r>
              <a:rPr lang="el-GR" sz="2400" dirty="0">
                <a:latin typeface="+mn-lt"/>
              </a:rPr>
              <a:t>η αυξημένη εφίδρωση στους θερινούς μήνες με συνέπεια να αυξάνει ο σχηματισμός λίθων, αλλά και η αυξημένη διούρηση στους ψυχρότερους μήνες οπότε γίνεται μετακίνηση των λίθων. 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103</a:t>
            </a:fld>
            <a:endParaRPr lang="el-GR" dirty="0"/>
          </a:p>
        </p:txBody>
      </p:sp>
      <p:pic>
        <p:nvPicPr>
          <p:cNvPr id="2406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1556792"/>
            <a:ext cx="2887401" cy="3528392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5508104" y="5157192"/>
            <a:ext cx="32948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“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hlinkClick r:id="rId4"/>
              </a:rPr>
              <a:t>KUB Radiograph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”,</a:t>
            </a:r>
            <a:r>
              <a:rPr lang="el-G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από  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hlinkClick r:id="rId5"/>
              </a:rPr>
              <a:t>Nevit Dilman </a:t>
            </a:r>
            <a:r>
              <a:rPr lang="el-G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διαθέσιμο ως κοινό κτήμα</a:t>
            </a:r>
          </a:p>
        </p:txBody>
      </p:sp>
    </p:spTree>
    <p:extLst>
      <p:ext uri="{BB962C8B-B14F-4D97-AF65-F5344CB8AC3E}">
        <p14:creationId xmlns:p14="http://schemas.microsoft.com/office/powerpoint/2010/main" val="3121633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Κληρονομικότητα</a:t>
            </a:r>
            <a:endParaRPr lang="el-GR" dirty="0"/>
          </a:p>
        </p:txBody>
      </p:sp>
      <p:sp>
        <p:nvSpPr>
          <p:cNvPr id="10242" name="Rectangle 6"/>
          <p:cNvSpPr>
            <a:spLocks noChangeArrowheads="1"/>
          </p:cNvSpPr>
          <p:nvPr/>
        </p:nvSpPr>
        <p:spPr bwMode="auto">
          <a:xfrm>
            <a:off x="827584" y="1340768"/>
            <a:ext cx="7725552" cy="2345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lnSpc>
                <a:spcPct val="140000"/>
              </a:lnSpc>
              <a:spcBef>
                <a:spcPct val="50000"/>
              </a:spcBef>
            </a:pPr>
            <a:r>
              <a:rPr lang="el-GR" sz="2400" dirty="0" smtClean="0">
                <a:latin typeface="+mn-lt"/>
              </a:rPr>
              <a:t>Στατιστικά </a:t>
            </a:r>
            <a:r>
              <a:rPr lang="el-GR" sz="2400" dirty="0">
                <a:latin typeface="+mn-lt"/>
              </a:rPr>
              <a:t>έχει παρατηρηθεί κάποια οικογενής επίπτωση </a:t>
            </a:r>
            <a:r>
              <a:rPr lang="el-GR" sz="2400" dirty="0" smtClean="0">
                <a:latin typeface="+mn-lt"/>
              </a:rPr>
              <a:t>στην εμφάνιση </a:t>
            </a:r>
            <a:r>
              <a:rPr lang="el-GR" sz="2400" dirty="0">
                <a:latin typeface="+mn-lt"/>
              </a:rPr>
              <a:t>της νεφρολιθίασης. </a:t>
            </a:r>
            <a:endParaRPr lang="en-US" sz="2400" dirty="0">
              <a:latin typeface="+mn-lt"/>
            </a:endParaRPr>
          </a:p>
          <a:p>
            <a:pPr>
              <a:lnSpc>
                <a:spcPct val="140000"/>
              </a:lnSpc>
              <a:spcBef>
                <a:spcPct val="50000"/>
              </a:spcBef>
            </a:pPr>
            <a:r>
              <a:rPr lang="el-GR" sz="2400" dirty="0">
                <a:latin typeface="+mn-lt"/>
              </a:rPr>
              <a:t>Η 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λιθίαση από κυστίνη </a:t>
            </a:r>
            <a:r>
              <a:rPr lang="el-GR" sz="2400" dirty="0">
                <a:latin typeface="+mn-lt"/>
              </a:rPr>
              <a:t>είναι σαφώς κληρονομική γενετική ανωμαλία. 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104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36155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Τρόπος ζωής -  Επάγγελμα </a:t>
            </a:r>
          </a:p>
        </p:txBody>
      </p:sp>
      <p:sp>
        <p:nvSpPr>
          <p:cNvPr id="11266" name="Rectangle 4"/>
          <p:cNvSpPr>
            <a:spLocks noChangeArrowheads="1"/>
          </p:cNvSpPr>
          <p:nvPr/>
        </p:nvSpPr>
        <p:spPr bwMode="auto">
          <a:xfrm>
            <a:off x="467544" y="1556792"/>
            <a:ext cx="8353425" cy="2160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lnSpc>
                <a:spcPct val="140000"/>
              </a:lnSpc>
              <a:spcBef>
                <a:spcPts val="1800"/>
              </a:spcBef>
            </a:pPr>
            <a:r>
              <a:rPr lang="el-GR" sz="2400" dirty="0" smtClean="0">
                <a:latin typeface="+mn-lt"/>
              </a:rPr>
              <a:t>Αυξημένη </a:t>
            </a:r>
            <a:r>
              <a:rPr lang="el-GR" sz="2400" dirty="0">
                <a:latin typeface="+mn-lt"/>
              </a:rPr>
              <a:t>συχνότητα νεφρολιθίασης έχει παρατηρηθεί σε ομάδες επαγγελμάτων γραφείου για την οποία φαίνεται να ενοχοποιείται η περιορισμένη κινητικότητα και ο άτακτος τρόπος ζωής και διατροφής. 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105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214447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Διατροφή </a:t>
            </a:r>
            <a:r>
              <a:rPr lang="el-GR" sz="3600" b="0" dirty="0" smtClean="0"/>
              <a:t>(1 από 2)</a:t>
            </a:r>
            <a:endParaRPr lang="el-GR" sz="3600" b="0" dirty="0"/>
          </a:p>
        </p:txBody>
      </p:sp>
      <p:sp>
        <p:nvSpPr>
          <p:cNvPr id="12304" name="Rectangle 49"/>
          <p:cNvSpPr>
            <a:spLocks noChangeArrowheads="1"/>
          </p:cNvSpPr>
          <p:nvPr/>
        </p:nvSpPr>
        <p:spPr bwMode="auto">
          <a:xfrm>
            <a:off x="363014" y="1196752"/>
            <a:ext cx="4857057" cy="5115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lnSpc>
                <a:spcPct val="140000"/>
              </a:lnSpc>
              <a:spcBef>
                <a:spcPct val="50000"/>
              </a:spcBef>
            </a:pPr>
            <a:r>
              <a:rPr lang="el-GR" sz="2400" dirty="0" smtClean="0">
                <a:latin typeface="+mn-lt"/>
              </a:rPr>
              <a:t>H </a:t>
            </a:r>
            <a:r>
              <a:rPr lang="el-GR" sz="2400" dirty="0">
                <a:latin typeface="+mn-lt"/>
              </a:rPr>
              <a:t>επίδραση της διατροφής στο σχηματισμό των λίθων είναι σίγουρη. </a:t>
            </a:r>
          </a:p>
          <a:p>
            <a:pPr>
              <a:lnSpc>
                <a:spcPct val="140000"/>
              </a:lnSpc>
              <a:spcBef>
                <a:spcPct val="50000"/>
              </a:spcBef>
            </a:pPr>
            <a:r>
              <a:rPr lang="el-GR" sz="2400" dirty="0">
                <a:latin typeface="+mn-lt"/>
              </a:rPr>
              <a:t>Mε την αύξηση της κατανάλωσης του ζωικού λευκώματος και του λίπους, αυξήθηκε και η εμφάνιση της νεφρολιθίασης. </a:t>
            </a:r>
          </a:p>
          <a:p>
            <a:pPr>
              <a:lnSpc>
                <a:spcPct val="140000"/>
              </a:lnSpc>
              <a:spcBef>
                <a:spcPct val="50000"/>
              </a:spcBef>
            </a:pPr>
            <a:r>
              <a:rPr lang="el-GR" sz="2400" dirty="0">
                <a:latin typeface="+mn-lt"/>
              </a:rPr>
              <a:t>Σημαντικό ρόλο παίζει επίσης και η μείωση της σωματικής δραστηριότητας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106</a:t>
            </a:fld>
            <a:endParaRPr lang="el-GR" dirty="0"/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2636912"/>
            <a:ext cx="3562656" cy="23762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5364088" y="5223097"/>
            <a:ext cx="35626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latin typeface="+mn-lt"/>
                <a:hlinkClick r:id="rId4"/>
              </a:rPr>
              <a:t>dinner at Helena's place -mediterranean food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”,</a:t>
            </a:r>
            <a:r>
              <a:rPr lang="el-G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από  </a:t>
            </a:r>
            <a:r>
              <a:rPr lang="en-US" sz="1200" dirty="0">
                <a:latin typeface="+mn-lt"/>
                <a:hlinkClick r:id="rId4"/>
              </a:rPr>
              <a:t>Mickey_Liaw</a:t>
            </a:r>
            <a:r>
              <a:rPr lang="en-US" sz="1200" dirty="0"/>
              <a:t> </a:t>
            </a:r>
            <a:r>
              <a:rPr lang="el-GR" sz="1200" dirty="0" smtClean="0">
                <a:latin typeface="+mn-lt"/>
              </a:rPr>
              <a:t> </a:t>
            </a:r>
            <a:r>
              <a:rPr lang="el-G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διαθέσιμο με άδεια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hlinkClick r:id="rId5"/>
              </a:rPr>
              <a:t>CC BY-NC-ND 2.0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22434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Διατροφή </a:t>
            </a:r>
            <a:r>
              <a:rPr lang="el-GR" sz="3600" b="0" dirty="0" smtClean="0"/>
              <a:t>(2 από 2)</a:t>
            </a:r>
            <a:endParaRPr lang="el-GR" sz="3600" b="0" dirty="0"/>
          </a:p>
        </p:txBody>
      </p:sp>
      <p:sp>
        <p:nvSpPr>
          <p:cNvPr id="13314" name="Rectangle 4"/>
          <p:cNvSpPr>
            <a:spLocks noChangeArrowheads="1"/>
          </p:cNvSpPr>
          <p:nvPr/>
        </p:nvSpPr>
        <p:spPr bwMode="auto">
          <a:xfrm>
            <a:off x="323528" y="1268760"/>
            <a:ext cx="8388424" cy="4690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  <a:spcBef>
                <a:spcPts val="1800"/>
              </a:spcBef>
            </a:pPr>
            <a:r>
              <a:rPr lang="el-GR" sz="2400" dirty="0">
                <a:solidFill>
                  <a:srgbClr val="000000"/>
                </a:solidFill>
                <a:latin typeface="+mn-lt"/>
              </a:rPr>
              <a:t>H 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έλλειψη της βιταμίνης A </a:t>
            </a:r>
            <a:r>
              <a:rPr lang="el-GR" sz="2400" dirty="0">
                <a:solidFill>
                  <a:srgbClr val="000000"/>
                </a:solidFill>
                <a:latin typeface="+mn-lt"/>
              </a:rPr>
              <a:t>προκαλεί αλλοιώσεις στο επιθήλιο, με πιθανό επακόλουθο την αυξημένη κρυσταλλοποίηση</a:t>
            </a:r>
            <a:r>
              <a:rPr lang="el-GR" sz="2400" dirty="0" smtClean="0">
                <a:solidFill>
                  <a:srgbClr val="000000"/>
                </a:solidFill>
                <a:latin typeface="+mn-lt"/>
              </a:rPr>
              <a:t>.</a:t>
            </a:r>
          </a:p>
          <a:p>
            <a:pPr>
              <a:lnSpc>
                <a:spcPct val="140000"/>
              </a:lnSpc>
              <a:spcBef>
                <a:spcPts val="1800"/>
              </a:spcBef>
            </a:pPr>
            <a:r>
              <a:rPr lang="el-GR" sz="2400" dirty="0">
                <a:solidFill>
                  <a:srgbClr val="000000"/>
                </a:solidFill>
                <a:latin typeface="+mn-lt"/>
              </a:rPr>
              <a:t>Oι 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βιταμίνες του συμπλέγματος B </a:t>
            </a:r>
            <a:r>
              <a:rPr lang="el-GR" sz="2400" dirty="0">
                <a:solidFill>
                  <a:srgbClr val="000000"/>
                </a:solidFill>
                <a:latin typeface="+mn-lt"/>
              </a:rPr>
              <a:t>παίζουν ρόλο στην παραγωγή οξαλικών αλάτων.  H 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έλλειψη της βιταμίνης B6 </a:t>
            </a:r>
            <a:r>
              <a:rPr lang="el-GR" sz="2400" dirty="0">
                <a:solidFill>
                  <a:srgbClr val="000000"/>
                </a:solidFill>
                <a:latin typeface="+mn-lt"/>
              </a:rPr>
              <a:t>οδηγεί σε </a:t>
            </a:r>
            <a:r>
              <a:rPr lang="el-GR" sz="2400" dirty="0" smtClean="0">
                <a:solidFill>
                  <a:srgbClr val="000000"/>
                </a:solidFill>
                <a:latin typeface="+mn-lt"/>
              </a:rPr>
              <a:t>υπεροξαλουρία</a:t>
            </a:r>
          </a:p>
          <a:p>
            <a:pPr>
              <a:lnSpc>
                <a:spcPct val="140000"/>
              </a:lnSpc>
              <a:spcBef>
                <a:spcPts val="1800"/>
              </a:spcBef>
            </a:pPr>
            <a:r>
              <a:rPr lang="el-GR" sz="2400" dirty="0">
                <a:solidFill>
                  <a:srgbClr val="000000"/>
                </a:solidFill>
                <a:latin typeface="+mn-lt"/>
              </a:rPr>
              <a:t>H 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αύξηση της παραγωγής της βιταμίνης D </a:t>
            </a:r>
            <a:r>
              <a:rPr lang="el-GR" sz="2400" dirty="0">
                <a:solidFill>
                  <a:srgbClr val="000000"/>
                </a:solidFill>
                <a:latin typeface="+mn-lt"/>
              </a:rPr>
              <a:t>ευνοεί το σχηματισμό ουρολίθων, αφού αυτή συμμετέχει στον κύκλο του μεταβολισμού του ασβεστίου</a:t>
            </a:r>
            <a:r>
              <a:rPr lang="el-GR" sz="2400" dirty="0" smtClean="0">
                <a:solidFill>
                  <a:srgbClr val="000000"/>
                </a:solidFill>
                <a:latin typeface="+mn-lt"/>
              </a:rPr>
              <a:t>.</a:t>
            </a:r>
            <a:endParaRPr lang="el-GR" sz="24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107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41096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Η ενυδάτωση</a:t>
            </a:r>
            <a:endParaRPr lang="el-GR" dirty="0"/>
          </a:p>
        </p:txBody>
      </p:sp>
      <p:sp>
        <p:nvSpPr>
          <p:cNvPr id="14339" name="Rectangle 19"/>
          <p:cNvSpPr>
            <a:spLocks noChangeArrowheads="1"/>
          </p:cNvSpPr>
          <p:nvPr/>
        </p:nvSpPr>
        <p:spPr bwMode="auto">
          <a:xfrm>
            <a:off x="467544" y="1209294"/>
            <a:ext cx="4463355" cy="5115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  <a:spcBef>
                <a:spcPct val="50000"/>
              </a:spcBef>
            </a:pPr>
            <a:r>
              <a:rPr lang="el-GR" sz="2400" dirty="0">
                <a:solidFill>
                  <a:srgbClr val="000000"/>
                </a:solidFill>
                <a:latin typeface="+mn-lt"/>
              </a:rPr>
              <a:t>Η λήψη 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άφθονων υγρών</a:t>
            </a:r>
            <a:r>
              <a:rPr lang="el-GR" sz="2400" dirty="0">
                <a:solidFill>
                  <a:srgbClr val="9B0000"/>
                </a:solidFill>
                <a:latin typeface="+mn-lt"/>
              </a:rPr>
              <a:t> </a:t>
            </a:r>
            <a:r>
              <a:rPr lang="el-GR" sz="2400" dirty="0">
                <a:solidFill>
                  <a:srgbClr val="000000"/>
                </a:solidFill>
                <a:latin typeface="+mn-lt"/>
              </a:rPr>
              <a:t>είναι επίσης ένας πολύ σημαντικός παράγοντας. </a:t>
            </a:r>
          </a:p>
          <a:p>
            <a:pPr>
              <a:lnSpc>
                <a:spcPct val="140000"/>
              </a:lnSpc>
              <a:spcBef>
                <a:spcPct val="50000"/>
              </a:spcBef>
            </a:pPr>
            <a:r>
              <a:rPr lang="el-GR" sz="2400" dirty="0">
                <a:solidFill>
                  <a:srgbClr val="000000"/>
                </a:solidFill>
                <a:latin typeface="+mn-lt"/>
              </a:rPr>
              <a:t>Όσο πυκνότερα είναι τα ούρα τόσο πιο εύκολα μπορούν να σχηματιστούν λίθοι. </a:t>
            </a:r>
          </a:p>
          <a:p>
            <a:pPr>
              <a:lnSpc>
                <a:spcPct val="140000"/>
              </a:lnSpc>
              <a:spcBef>
                <a:spcPct val="50000"/>
              </a:spcBef>
            </a:pPr>
            <a:r>
              <a:rPr lang="el-GR" sz="2400" dirty="0">
                <a:solidFill>
                  <a:srgbClr val="000000"/>
                </a:solidFill>
                <a:latin typeface="+mn-lt"/>
              </a:rPr>
              <a:t>Σε ειδικό βάρος ούρων μικρότερο του </a:t>
            </a:r>
            <a:r>
              <a:rPr lang="el-GR" sz="2400" dirty="0">
                <a:latin typeface="+mn-lt"/>
              </a:rPr>
              <a:t>1012</a:t>
            </a:r>
            <a:r>
              <a:rPr lang="el-GR" sz="2400" dirty="0">
                <a:solidFill>
                  <a:schemeClr val="tx2"/>
                </a:solidFill>
                <a:latin typeface="+mn-lt"/>
              </a:rPr>
              <a:t> </a:t>
            </a:r>
            <a:r>
              <a:rPr lang="el-GR" sz="2400" dirty="0">
                <a:solidFill>
                  <a:srgbClr val="000000"/>
                </a:solidFill>
                <a:latin typeface="+mn-lt"/>
              </a:rPr>
              <a:t>είναι σχεδόν αδύνατη η δημιουργία λίθου.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108</a:t>
            </a:fld>
            <a:endParaRPr lang="el-GR" dirty="0"/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7" y="1386900"/>
            <a:ext cx="2903813" cy="433017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528618" y="5717078"/>
            <a:ext cx="32948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latin typeface="+mn-lt"/>
                <a:hlinkClick r:id="rId4"/>
              </a:rPr>
              <a:t>Water is Energy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”,</a:t>
            </a:r>
            <a:r>
              <a:rPr lang="el-G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από </a:t>
            </a:r>
            <a:r>
              <a:rPr lang="en-US" sz="1200" dirty="0" smtClean="0">
                <a:latin typeface="+mn-lt"/>
                <a:hlinkClick r:id="rId4"/>
              </a:rPr>
              <a:t>icatus</a:t>
            </a:r>
            <a:endParaRPr lang="en-US" sz="1200" dirty="0">
              <a:latin typeface="+mn-lt"/>
            </a:endParaRPr>
          </a:p>
          <a:p>
            <a:pPr algn="ctr"/>
            <a:r>
              <a:rPr lang="en-US" sz="1200" dirty="0" smtClean="0"/>
              <a:t> </a:t>
            </a:r>
            <a:r>
              <a:rPr lang="el-GR" sz="1200" dirty="0" smtClean="0">
                <a:latin typeface="+mn-lt"/>
              </a:rPr>
              <a:t> </a:t>
            </a:r>
            <a:r>
              <a:rPr lang="el-G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διαθέσιμο με άδεια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hlinkClick r:id="rId5"/>
              </a:rPr>
              <a:t>CC BY-NC-ND 2.0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69467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Βάκιλλοι</a:t>
            </a:r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9C9788-9B49-450C-8BA8-4CF5822EF203}" type="slidenum">
              <a:rPr lang="el-GR" smtClean="0"/>
              <a:pPr>
                <a:defRPr/>
              </a:pPr>
              <a:t>10</a:t>
            </a:fld>
            <a:endParaRPr lang="el-GR" dirty="0"/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196752"/>
            <a:ext cx="4762500" cy="3571875"/>
          </a:xfrm>
          <a:prstGeom prst="rect">
            <a:avLst/>
          </a:prstGeom>
        </p:spPr>
      </p:pic>
      <p:sp>
        <p:nvSpPr>
          <p:cNvPr id="6" name="Rectangle 6"/>
          <p:cNvSpPr/>
          <p:nvPr/>
        </p:nvSpPr>
        <p:spPr>
          <a:xfrm>
            <a:off x="2771800" y="4918779"/>
            <a:ext cx="32038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hlinkClick r:id="rId4"/>
              </a:rPr>
              <a:t>Bacillus subtilis Gram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”,</a:t>
            </a:r>
            <a:r>
              <a:rPr lang="el-G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από 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Y tambe </a:t>
            </a:r>
            <a:endParaRPr lang="en-US" sz="1200" dirty="0" smtClean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pPr algn="ctr"/>
            <a:r>
              <a:rPr lang="el-G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διαθέσιμο με άδεια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 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hlinkClick r:id="rId5"/>
              </a:rPr>
              <a:t>CC BY-SA 3.0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88222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Συμπτώματα</a:t>
            </a:r>
            <a:endParaRPr lang="el-GR" dirty="0"/>
          </a:p>
        </p:txBody>
      </p:sp>
      <p:sp>
        <p:nvSpPr>
          <p:cNvPr id="15363" name="Text Box 5"/>
          <p:cNvSpPr txBox="1">
            <a:spLocks noChangeArrowheads="1"/>
          </p:cNvSpPr>
          <p:nvPr/>
        </p:nvSpPr>
        <p:spPr bwMode="auto">
          <a:xfrm>
            <a:off x="315433" y="1268909"/>
            <a:ext cx="8820471" cy="3231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-360000">
              <a:spcBef>
                <a:spcPct val="50000"/>
              </a:spcBef>
              <a:buFontTx/>
              <a:buChar char="-"/>
            </a:pPr>
            <a:r>
              <a:rPr lang="el-GR" sz="2400" dirty="0" smtClean="0">
                <a:latin typeface="+mn-lt"/>
              </a:rPr>
              <a:t>Οξύς </a:t>
            </a:r>
            <a:r>
              <a:rPr lang="el-GR" sz="2400" dirty="0">
                <a:latin typeface="+mn-lt"/>
              </a:rPr>
              <a:t>πόνος γνωστός ως κολικός του </a:t>
            </a:r>
            <a:r>
              <a:rPr lang="el-GR" sz="2400" dirty="0" smtClean="0">
                <a:latin typeface="+mn-lt"/>
              </a:rPr>
              <a:t>νεφρού,</a:t>
            </a:r>
            <a:endParaRPr lang="el-GR" sz="2400" dirty="0">
              <a:latin typeface="+mn-lt"/>
            </a:endParaRPr>
          </a:p>
          <a:p>
            <a:pPr indent="-360000">
              <a:spcBef>
                <a:spcPct val="50000"/>
              </a:spcBef>
              <a:buFontTx/>
              <a:buChar char="-"/>
            </a:pPr>
            <a:r>
              <a:rPr lang="el-GR" sz="2400" dirty="0" smtClean="0">
                <a:latin typeface="+mn-lt"/>
              </a:rPr>
              <a:t>Πόνος </a:t>
            </a:r>
            <a:r>
              <a:rPr lang="el-GR" sz="2400" dirty="0">
                <a:latin typeface="+mn-lt"/>
              </a:rPr>
              <a:t>στην περιοχή του νεφρού που ακτινοβολεί προς τα </a:t>
            </a:r>
            <a:r>
              <a:rPr lang="el-GR" sz="2400" dirty="0" smtClean="0">
                <a:latin typeface="+mn-lt"/>
              </a:rPr>
              <a:t>κάτω,</a:t>
            </a:r>
            <a:endParaRPr lang="el-GR" sz="2400" dirty="0">
              <a:latin typeface="+mn-lt"/>
            </a:endParaRPr>
          </a:p>
          <a:p>
            <a:pPr indent="-360000">
              <a:spcBef>
                <a:spcPct val="50000"/>
              </a:spcBef>
              <a:buFontTx/>
              <a:buChar char="-"/>
            </a:pPr>
            <a:r>
              <a:rPr lang="el-GR" sz="2400" dirty="0" smtClean="0">
                <a:latin typeface="+mn-lt"/>
              </a:rPr>
              <a:t>Ναυτία,</a:t>
            </a:r>
            <a:endParaRPr lang="el-GR" sz="2400" dirty="0">
              <a:latin typeface="+mn-lt"/>
            </a:endParaRPr>
          </a:p>
          <a:p>
            <a:pPr indent="-360000">
              <a:spcBef>
                <a:spcPct val="50000"/>
              </a:spcBef>
              <a:buFontTx/>
              <a:buChar char="-"/>
            </a:pPr>
            <a:r>
              <a:rPr lang="el-GR" sz="2400" dirty="0" smtClean="0">
                <a:latin typeface="+mn-lt"/>
              </a:rPr>
              <a:t>Εμετός,</a:t>
            </a:r>
            <a:endParaRPr lang="el-GR" sz="2400" dirty="0">
              <a:latin typeface="+mn-lt"/>
            </a:endParaRPr>
          </a:p>
          <a:p>
            <a:pPr indent="-360000">
              <a:spcBef>
                <a:spcPct val="50000"/>
              </a:spcBef>
              <a:buFontTx/>
              <a:buChar char="-"/>
            </a:pPr>
            <a:r>
              <a:rPr lang="el-GR" sz="2400" dirty="0" smtClean="0">
                <a:latin typeface="+mn-lt"/>
              </a:rPr>
              <a:t>Ιδρώτας,</a:t>
            </a:r>
            <a:endParaRPr lang="el-GR" sz="2400" dirty="0">
              <a:latin typeface="+mn-lt"/>
            </a:endParaRPr>
          </a:p>
          <a:p>
            <a:pPr indent="-360000">
              <a:spcBef>
                <a:spcPct val="50000"/>
              </a:spcBef>
              <a:buFontTx/>
              <a:buChar char="-"/>
            </a:pPr>
            <a:r>
              <a:rPr lang="el-GR" sz="2400" dirty="0" smtClean="0">
                <a:latin typeface="+mn-lt"/>
              </a:rPr>
              <a:t>Επιτακτική </a:t>
            </a:r>
            <a:r>
              <a:rPr lang="el-GR" sz="2400" dirty="0">
                <a:latin typeface="+mn-lt"/>
              </a:rPr>
              <a:t>ανάγκη ουρήσεως.</a:t>
            </a:r>
          </a:p>
        </p:txBody>
      </p:sp>
      <p:sp>
        <p:nvSpPr>
          <p:cNvPr id="5" name="4 - TextBox"/>
          <p:cNvSpPr txBox="1"/>
          <p:nvPr/>
        </p:nvSpPr>
        <p:spPr>
          <a:xfrm>
            <a:off x="611560" y="4500563"/>
            <a:ext cx="4568786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l-GR" sz="2400" b="1" dirty="0">
                <a:latin typeface="+mn-lt"/>
              </a:rPr>
              <a:t>Επιπλέον στα ούρα</a:t>
            </a:r>
            <a:r>
              <a:rPr lang="en-US" sz="2400" b="1" dirty="0">
                <a:latin typeface="+mn-lt"/>
              </a:rPr>
              <a:t>:</a:t>
            </a:r>
          </a:p>
          <a:p>
            <a:pPr marL="342900" indent="-342900">
              <a:lnSpc>
                <a:spcPct val="150000"/>
              </a:lnSpc>
              <a:buFontTx/>
              <a:buAutoNum type="arabicPeriod"/>
              <a:defRPr/>
            </a:pPr>
            <a:r>
              <a:rPr lang="el-GR" sz="2400" dirty="0" smtClean="0">
                <a:latin typeface="+mn-lt"/>
              </a:rPr>
              <a:t>Όψη</a:t>
            </a:r>
            <a:r>
              <a:rPr lang="en-US" sz="2400" dirty="0">
                <a:latin typeface="+mn-lt"/>
              </a:rPr>
              <a:t>: </a:t>
            </a:r>
            <a:r>
              <a:rPr lang="el-GR" sz="2400" dirty="0" smtClean="0">
                <a:latin typeface="+mn-lt"/>
              </a:rPr>
              <a:t>Θολή,</a:t>
            </a:r>
            <a:endParaRPr lang="el-GR" sz="2400" dirty="0">
              <a:latin typeface="+mn-lt"/>
            </a:endParaRPr>
          </a:p>
          <a:p>
            <a:pPr marL="342900" indent="-342900">
              <a:lnSpc>
                <a:spcPct val="150000"/>
              </a:lnSpc>
              <a:buFontTx/>
              <a:buAutoNum type="arabicPeriod"/>
              <a:defRPr/>
            </a:pPr>
            <a:r>
              <a:rPr lang="el-GR" sz="2400" dirty="0">
                <a:latin typeface="+mn-lt"/>
              </a:rPr>
              <a:t>Χροιά</a:t>
            </a:r>
            <a:r>
              <a:rPr lang="en-US" sz="2400" dirty="0">
                <a:latin typeface="+mn-lt"/>
              </a:rPr>
              <a:t>: </a:t>
            </a:r>
            <a:r>
              <a:rPr lang="el-GR" sz="2400" dirty="0" smtClean="0">
                <a:latin typeface="+mn-lt"/>
              </a:rPr>
              <a:t>Ερυθρή,</a:t>
            </a:r>
            <a:endParaRPr lang="en-US" sz="2400" dirty="0">
              <a:latin typeface="+mn-lt"/>
            </a:endParaRPr>
          </a:p>
          <a:p>
            <a:pPr marL="342900" indent="-342900">
              <a:lnSpc>
                <a:spcPct val="150000"/>
              </a:lnSpc>
              <a:buFontTx/>
              <a:buAutoNum type="arabicPeriod"/>
              <a:defRPr/>
            </a:pPr>
            <a:r>
              <a:rPr lang="el-GR" sz="2400" dirty="0">
                <a:latin typeface="+mn-lt"/>
              </a:rPr>
              <a:t>Οσμή</a:t>
            </a:r>
            <a:r>
              <a:rPr lang="en-US" sz="2400" dirty="0">
                <a:latin typeface="+mn-lt"/>
              </a:rPr>
              <a:t>: </a:t>
            </a:r>
            <a:r>
              <a:rPr lang="el-GR" sz="2400" dirty="0" smtClean="0">
                <a:latin typeface="+mn-lt"/>
              </a:rPr>
              <a:t>Δυσάρεστη.</a:t>
            </a:r>
            <a:endParaRPr lang="el-GR" sz="2400" dirty="0">
              <a:latin typeface="+mn-lt"/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109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204010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Ο κολικός του </a:t>
            </a:r>
            <a:r>
              <a:rPr lang="el-GR" dirty="0" smtClean="0"/>
              <a:t>νεφρού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110</a:t>
            </a:fld>
            <a:endParaRPr lang="el-GR" dirty="0"/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484784"/>
            <a:ext cx="3214057" cy="4258626"/>
          </a:xfrm>
          <a:prstGeom prst="rect">
            <a:avLst/>
          </a:prstGeom>
        </p:spPr>
      </p:pic>
      <p:sp>
        <p:nvSpPr>
          <p:cNvPr id="6" name="Rectangle 6"/>
          <p:cNvSpPr/>
          <p:nvPr/>
        </p:nvSpPr>
        <p:spPr>
          <a:xfrm>
            <a:off x="2843808" y="5894685"/>
            <a:ext cx="329483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latin typeface="+mn-lt"/>
                <a:hlinkClick r:id="rId4"/>
              </a:rPr>
              <a:t>Pos-renal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”,</a:t>
            </a:r>
            <a:r>
              <a:rPr lang="el-G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διαθέσιμο ως κοινό κτήμα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17467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	Σύσταση των </a:t>
            </a:r>
            <a:r>
              <a:rPr lang="el-GR" dirty="0" smtClean="0"/>
              <a:t>ουρόλιθων</a:t>
            </a:r>
            <a:endParaRPr lang="el-GR" dirty="0"/>
          </a:p>
        </p:txBody>
      </p:sp>
      <p:sp>
        <p:nvSpPr>
          <p:cNvPr id="18435" name="Text Box 5"/>
          <p:cNvSpPr txBox="1">
            <a:spLocks noChangeArrowheads="1"/>
          </p:cNvSpPr>
          <p:nvPr/>
        </p:nvSpPr>
        <p:spPr bwMode="auto">
          <a:xfrm>
            <a:off x="523650" y="1268760"/>
            <a:ext cx="8224813" cy="3493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l-GR" sz="2400" dirty="0">
                <a:latin typeface="+mn-lt"/>
              </a:rPr>
              <a:t>1. Μικτοί (οξαλικού και φωσφορικού Ca) 35-40% </a:t>
            </a:r>
            <a:br>
              <a:rPr lang="el-GR" sz="2400" dirty="0">
                <a:latin typeface="+mn-lt"/>
              </a:rPr>
            </a:br>
            <a:r>
              <a:rPr lang="el-GR" sz="2400" dirty="0">
                <a:latin typeface="+mn-lt"/>
              </a:rPr>
              <a:t>2. Λίθοι οξαλικού ασβεστίου 30-35% </a:t>
            </a:r>
            <a:br>
              <a:rPr lang="el-GR" sz="2400" dirty="0">
                <a:latin typeface="+mn-lt"/>
              </a:rPr>
            </a:br>
            <a:r>
              <a:rPr lang="el-GR" sz="2400" dirty="0">
                <a:latin typeface="+mn-lt"/>
              </a:rPr>
              <a:t>3. Εναμμώνιου φωσφορικού μαγνησίου (φλεγμονώδεις) 10-15% 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l-GR" sz="2400" dirty="0">
                <a:latin typeface="+mn-lt"/>
              </a:rPr>
              <a:t>4. Λίθοι φωσφορικού ασβεστίου 5-10% </a:t>
            </a:r>
            <a:br>
              <a:rPr lang="el-GR" sz="2400" dirty="0">
                <a:latin typeface="+mn-lt"/>
              </a:rPr>
            </a:br>
            <a:r>
              <a:rPr lang="el-GR" sz="2400" dirty="0">
                <a:latin typeface="+mn-lt"/>
              </a:rPr>
              <a:t>5. Λίθοι ουρικού οξέος 8-10% </a:t>
            </a:r>
            <a:br>
              <a:rPr lang="el-GR" sz="2400" dirty="0">
                <a:latin typeface="+mn-lt"/>
              </a:rPr>
            </a:br>
            <a:r>
              <a:rPr lang="el-GR" sz="2400" dirty="0">
                <a:latin typeface="+mn-lt"/>
              </a:rPr>
              <a:t>6. Λίθοι κυστίνης 2-3%</a:t>
            </a:r>
            <a:endParaRPr lang="en-US" sz="2400" dirty="0">
              <a:latin typeface="+mn-lt"/>
            </a:endParaRPr>
          </a:p>
        </p:txBody>
      </p:sp>
      <p:sp>
        <p:nvSpPr>
          <p:cNvPr id="18436" name="Text Box 6"/>
          <p:cNvSpPr txBox="1">
            <a:spLocks noChangeArrowheads="1"/>
          </p:cNvSpPr>
          <p:nvPr/>
        </p:nvSpPr>
        <p:spPr bwMode="auto">
          <a:xfrm>
            <a:off x="523651" y="5085184"/>
            <a:ext cx="8224813" cy="1052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l-GR" sz="2400" dirty="0">
                <a:latin typeface="+mn-lt"/>
              </a:rPr>
              <a:t>Οι λίθοι μπορεί να είναι 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απλοί</a:t>
            </a:r>
            <a:r>
              <a:rPr lang="el-GR" sz="2400" dirty="0">
                <a:solidFill>
                  <a:srgbClr val="C00000"/>
                </a:solidFill>
                <a:latin typeface="+mn-lt"/>
              </a:rPr>
              <a:t> </a:t>
            </a:r>
            <a:r>
              <a:rPr lang="el-GR" sz="2400" dirty="0">
                <a:latin typeface="+mn-lt"/>
              </a:rPr>
              <a:t>δηλαδή να αποτελούνται από ένα και μόνο συστατικό ή να είναι 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μικτοί (60 – 70%).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111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752682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Χημικά συστατικά ουρόλιθων </a:t>
            </a:r>
            <a:r>
              <a:rPr lang="el-GR" sz="3200" b="0" dirty="0" smtClean="0"/>
              <a:t>(1 από 2)</a:t>
            </a:r>
            <a:endParaRPr lang="el-GR" sz="3200" b="0" dirty="0"/>
          </a:p>
        </p:txBody>
      </p:sp>
      <p:graphicFrame>
        <p:nvGraphicFramePr>
          <p:cNvPr id="34140" name="Group 3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3730511"/>
              </p:ext>
            </p:extLst>
          </p:nvPr>
        </p:nvGraphicFramePr>
        <p:xfrm>
          <a:off x="69564" y="1052736"/>
          <a:ext cx="9004872" cy="513096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3887896"/>
                <a:gridCol w="2080803"/>
                <a:gridCol w="3036173"/>
              </a:tblGrid>
              <a:tr h="354295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B0000"/>
                          </a:solidFill>
                          <a:effectLst/>
                        </a:rPr>
                        <a:t>Οξαλικά </a:t>
                      </a:r>
                      <a:endParaRPr kumimoji="0" lang="el-GR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9B00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</a:tr>
              <a:tr h="35429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Μονοϋδρικό οξαλικό ασβέστιο </a:t>
                      </a:r>
                      <a:endParaRPr kumimoji="0" lang="el-G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Βεβελίτης </a:t>
                      </a:r>
                      <a:endParaRPr kumimoji="0" lang="el-G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CaC</a:t>
                      </a:r>
                      <a:r>
                        <a:rPr kumimoji="0" lang="en-US" sz="2000" u="none" strike="noStrike" cap="none" normalizeH="0" baseline="-30000" dirty="0" smtClean="0">
                          <a:ln>
                            <a:noFill/>
                          </a:ln>
                          <a:effectLst/>
                        </a:rPr>
                        <a:t>2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O</a:t>
                      </a:r>
                      <a:r>
                        <a:rPr kumimoji="0" lang="en-US" sz="2000" u="none" strike="noStrike" cap="none" normalizeH="0" baseline="-30000" dirty="0" smtClean="0">
                          <a:ln>
                            <a:noFill/>
                          </a:ln>
                          <a:effectLst/>
                        </a:rPr>
                        <a:t>4 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* H</a:t>
                      </a:r>
                      <a:r>
                        <a:rPr kumimoji="0" lang="en-US" sz="2000" u="none" strike="noStrike" cap="none" normalizeH="0" baseline="-30000" dirty="0" smtClean="0">
                          <a:ln>
                            <a:noFill/>
                          </a:ln>
                          <a:effectLst/>
                        </a:rPr>
                        <a:t>2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O 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</a:tr>
              <a:tr h="35429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Διϋδρικό οξαλικό ασβέστιο </a:t>
                      </a:r>
                      <a:endParaRPr kumimoji="0" lang="el-G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Βεντελίτης </a:t>
                      </a:r>
                      <a:endParaRPr kumimoji="0" lang="el-G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CaC</a:t>
                      </a:r>
                      <a:r>
                        <a:rPr kumimoji="0" lang="en-US" sz="2000" u="none" strike="noStrike" cap="none" normalizeH="0" baseline="-30000" dirty="0" smtClean="0">
                          <a:ln>
                            <a:noFill/>
                          </a:ln>
                          <a:effectLst/>
                        </a:rPr>
                        <a:t>2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O</a:t>
                      </a:r>
                      <a:r>
                        <a:rPr kumimoji="0" lang="en-US" sz="2000" u="none" strike="noStrike" cap="none" normalizeH="0" baseline="-30000" dirty="0" smtClean="0">
                          <a:ln>
                            <a:noFill/>
                          </a:ln>
                          <a:effectLst/>
                        </a:rPr>
                        <a:t>4 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* 2H</a:t>
                      </a:r>
                      <a:r>
                        <a:rPr kumimoji="0" lang="en-US" sz="2000" u="none" strike="noStrike" cap="none" normalizeH="0" baseline="-30000" dirty="0" smtClean="0">
                          <a:ln>
                            <a:noFill/>
                          </a:ln>
                          <a:effectLst/>
                        </a:rPr>
                        <a:t>2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O 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</a:tr>
              <a:tr h="354295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B0000"/>
                          </a:solidFill>
                          <a:effectLst/>
                        </a:rPr>
                        <a:t>Φωσφορικά </a:t>
                      </a:r>
                      <a:endParaRPr kumimoji="0" lang="el-GR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9B00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</a:tr>
              <a:tr h="35429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Υδροξυαπατίτης </a:t>
                      </a:r>
                      <a:endParaRPr kumimoji="0" lang="el-G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Υδροξυαπατίτης </a:t>
                      </a:r>
                      <a:endParaRPr kumimoji="0" lang="el-G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Ca</a:t>
                      </a:r>
                      <a:r>
                        <a:rPr kumimoji="0" lang="en-US" sz="2000" u="none" strike="noStrike" cap="none" normalizeH="0" baseline="-30000" dirty="0" smtClean="0">
                          <a:ln>
                            <a:noFill/>
                          </a:ln>
                          <a:effectLst/>
                        </a:rPr>
                        <a:t>10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(PO</a:t>
                      </a:r>
                      <a:r>
                        <a:rPr kumimoji="0" lang="en-US" sz="2000" u="none" strike="noStrike" cap="none" normalizeH="0" baseline="-30000" dirty="0" smtClean="0">
                          <a:ln>
                            <a:noFill/>
                          </a:ln>
                          <a:effectLst/>
                        </a:rPr>
                        <a:t>4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)</a:t>
                      </a:r>
                      <a:r>
                        <a:rPr kumimoji="0" lang="en-US" sz="2000" u="none" strike="noStrike" cap="none" normalizeH="0" baseline="-30000" dirty="0" smtClean="0">
                          <a:ln>
                            <a:noFill/>
                          </a:ln>
                          <a:effectLst/>
                        </a:rPr>
                        <a:t>6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(OH)</a:t>
                      </a:r>
                      <a:r>
                        <a:rPr kumimoji="0" lang="en-US" sz="2000" u="none" strike="noStrike" cap="none" normalizeH="0" baseline="-30000" dirty="0" smtClean="0">
                          <a:ln>
                            <a:noFill/>
                          </a:ln>
                          <a:effectLst/>
                        </a:rPr>
                        <a:t>2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</a:tr>
              <a:tr h="4980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Καρβονοαπατίτης </a:t>
                      </a:r>
                      <a:endParaRPr kumimoji="0" lang="el-G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Καρβονοαπατίτης </a:t>
                      </a:r>
                      <a:endParaRPr kumimoji="0" lang="el-G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Ca</a:t>
                      </a:r>
                      <a:r>
                        <a:rPr kumimoji="0" lang="en-US" sz="2000" u="none" strike="noStrike" cap="none" normalizeH="0" baseline="-30000" dirty="0" smtClean="0">
                          <a:ln>
                            <a:noFill/>
                          </a:ln>
                          <a:effectLst/>
                        </a:rPr>
                        <a:t>10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(PO</a:t>
                      </a:r>
                      <a:r>
                        <a:rPr kumimoji="0" lang="en-US" sz="2000" u="none" strike="noStrike" cap="none" normalizeH="0" baseline="-30000" dirty="0" smtClean="0">
                          <a:ln>
                            <a:noFill/>
                          </a:ln>
                          <a:effectLst/>
                        </a:rPr>
                        <a:t>4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,CO</a:t>
                      </a:r>
                      <a:r>
                        <a:rPr kumimoji="0" lang="en-US" sz="2000" u="none" strike="noStrike" cap="none" normalizeH="0" baseline="-30000" dirty="0" smtClean="0">
                          <a:ln>
                            <a:noFill/>
                          </a:ln>
                          <a:effectLst/>
                        </a:rPr>
                        <a:t>3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,OH)</a:t>
                      </a:r>
                      <a:r>
                        <a:rPr kumimoji="0" lang="en-US" sz="2000" u="none" strike="noStrike" cap="none" normalizeH="0" baseline="-30000" dirty="0" smtClean="0">
                          <a:ln>
                            <a:noFill/>
                          </a:ln>
                          <a:effectLst/>
                        </a:rPr>
                        <a:t>6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(OH)</a:t>
                      </a:r>
                      <a:r>
                        <a:rPr kumimoji="0" lang="en-US" sz="2000" u="none" strike="noStrike" cap="none" normalizeH="0" baseline="-30000" dirty="0" smtClean="0">
                          <a:ln>
                            <a:noFill/>
                          </a:ln>
                          <a:effectLst/>
                        </a:rPr>
                        <a:t>2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</a:tr>
              <a:tr h="498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Διϋδρικό υδρογονούχο φωσφορικό ασβέστιο </a:t>
                      </a:r>
                      <a:endParaRPr kumimoji="0" lang="el-G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Βρουσίτης </a:t>
                      </a:r>
                      <a:endParaRPr kumimoji="0" lang="el-G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CaHPO</a:t>
                      </a:r>
                      <a:r>
                        <a:rPr kumimoji="0" lang="en-US" sz="2000" u="none" strike="noStrike" cap="none" normalizeH="0" baseline="-30000" dirty="0" smtClean="0">
                          <a:ln>
                            <a:noFill/>
                          </a:ln>
                          <a:effectLst/>
                        </a:rPr>
                        <a:t>4 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* 2 H</a:t>
                      </a:r>
                      <a:r>
                        <a:rPr kumimoji="0" lang="en-US" sz="2000" u="none" strike="noStrike" cap="none" normalizeH="0" baseline="-30000" dirty="0" smtClean="0">
                          <a:ln>
                            <a:noFill/>
                          </a:ln>
                          <a:effectLst/>
                        </a:rPr>
                        <a:t>2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O 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</a:tr>
              <a:tr h="35429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Φωσφορικό τριασβέστιο </a:t>
                      </a:r>
                      <a:endParaRPr kumimoji="0" lang="el-G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Whitlockite </a:t>
                      </a:r>
                      <a:endParaRPr kumimoji="0" lang="el-G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Ca</a:t>
                      </a:r>
                      <a:r>
                        <a:rPr kumimoji="0" lang="en-US" sz="2000" u="none" strike="noStrike" cap="none" normalizeH="0" baseline="-30000" dirty="0" smtClean="0">
                          <a:ln>
                            <a:noFill/>
                          </a:ln>
                          <a:effectLst/>
                        </a:rPr>
                        <a:t>3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(PO</a:t>
                      </a:r>
                      <a:r>
                        <a:rPr kumimoji="0" lang="en-US" sz="2000" u="none" strike="noStrike" cap="none" normalizeH="0" baseline="-30000" dirty="0" smtClean="0">
                          <a:ln>
                            <a:noFill/>
                          </a:ln>
                          <a:effectLst/>
                        </a:rPr>
                        <a:t>4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)</a:t>
                      </a:r>
                      <a:r>
                        <a:rPr kumimoji="0" lang="en-US" sz="2000" u="none" strike="noStrike" cap="none" normalizeH="0" baseline="-30000" dirty="0" smtClean="0">
                          <a:ln>
                            <a:noFill/>
                          </a:ln>
                          <a:effectLst/>
                        </a:rPr>
                        <a:t>2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</a:tr>
              <a:tr h="35429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Φωσφορικό οκτασβέστιο </a:t>
                      </a:r>
                      <a:endParaRPr kumimoji="0" lang="el-G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-- </a:t>
                      </a:r>
                      <a:endParaRPr kumimoji="0" lang="el-G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CaH(PO</a:t>
                      </a:r>
                      <a:r>
                        <a:rPr kumimoji="0" lang="en-US" sz="2000" u="none" strike="noStrike" cap="none" normalizeH="0" baseline="-30000" dirty="0" smtClean="0">
                          <a:ln>
                            <a:noFill/>
                          </a:ln>
                          <a:effectLst/>
                        </a:rPr>
                        <a:t>4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)</a:t>
                      </a:r>
                      <a:r>
                        <a:rPr kumimoji="0" lang="en-US" sz="2000" u="none" strike="noStrike" cap="none" normalizeH="0" baseline="-30000" dirty="0" smtClean="0">
                          <a:ln>
                            <a:noFill/>
                          </a:ln>
                          <a:effectLst/>
                        </a:rPr>
                        <a:t>2 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* 2 * 5H</a:t>
                      </a:r>
                      <a:r>
                        <a:rPr kumimoji="0" lang="en-US" sz="2000" u="none" strike="noStrike" cap="none" normalizeH="0" baseline="-30000" dirty="0" smtClean="0">
                          <a:ln>
                            <a:noFill/>
                          </a:ln>
                          <a:effectLst/>
                        </a:rPr>
                        <a:t>2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O 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</a:tr>
              <a:tr h="35429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Εναμμώνιο φωσφορικό μαγνήσιο </a:t>
                      </a:r>
                      <a:endParaRPr kumimoji="0" lang="el-G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Στρουβίτης </a:t>
                      </a:r>
                      <a:endParaRPr kumimoji="0" lang="el-G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MgNH</a:t>
                      </a:r>
                      <a:r>
                        <a:rPr kumimoji="0" lang="en-US" sz="2000" u="none" strike="noStrike" cap="none" normalizeH="0" baseline="-30000" dirty="0" smtClean="0">
                          <a:ln>
                            <a:noFill/>
                          </a:ln>
                          <a:effectLst/>
                        </a:rPr>
                        <a:t>4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PO</a:t>
                      </a:r>
                      <a:r>
                        <a:rPr kumimoji="0" lang="en-US" sz="2000" u="none" strike="noStrike" cap="none" normalizeH="0" baseline="-30000" dirty="0" smtClean="0">
                          <a:ln>
                            <a:noFill/>
                          </a:ln>
                          <a:effectLst/>
                        </a:rPr>
                        <a:t>4 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* 6H</a:t>
                      </a:r>
                      <a:r>
                        <a:rPr kumimoji="0" lang="en-US" sz="2000" u="none" strike="noStrike" cap="none" normalizeH="0" baseline="-30000" dirty="0" smtClean="0">
                          <a:ln>
                            <a:noFill/>
                          </a:ln>
                          <a:effectLst/>
                        </a:rPr>
                        <a:t>2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O 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</a:tr>
              <a:tr h="6200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Τριϋδρικό φωσφορικό υδρογονούχο μαγνήσιο </a:t>
                      </a:r>
                      <a:endParaRPr kumimoji="0" lang="el-G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Newberyite </a:t>
                      </a:r>
                      <a:endParaRPr kumimoji="0" lang="el-G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MgHPO</a:t>
                      </a:r>
                      <a:r>
                        <a:rPr kumimoji="0" lang="en-US" sz="2000" u="none" strike="noStrike" cap="none" normalizeH="0" baseline="-30000" dirty="0" smtClean="0">
                          <a:ln>
                            <a:noFill/>
                          </a:ln>
                          <a:effectLst/>
                        </a:rPr>
                        <a:t>4 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* 3H</a:t>
                      </a:r>
                      <a:r>
                        <a:rPr kumimoji="0" lang="en-US" sz="2000" u="none" strike="noStrike" cap="none" normalizeH="0" baseline="-30000" dirty="0" smtClean="0">
                          <a:ln>
                            <a:noFill/>
                          </a:ln>
                          <a:effectLst/>
                        </a:rPr>
                        <a:t>2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O 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112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360015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Χημικά συστατικά ουρόλιθων </a:t>
            </a:r>
            <a:r>
              <a:rPr lang="el-GR" sz="3200" b="0" dirty="0" smtClean="0"/>
              <a:t>(2 από 2)</a:t>
            </a:r>
            <a:endParaRPr lang="el-GR" sz="3200" b="0" dirty="0"/>
          </a:p>
        </p:txBody>
      </p:sp>
      <p:graphicFrame>
        <p:nvGraphicFramePr>
          <p:cNvPr id="34140" name="Group 3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4303418"/>
              </p:ext>
            </p:extLst>
          </p:nvPr>
        </p:nvGraphicFramePr>
        <p:xfrm>
          <a:off x="611560" y="2276872"/>
          <a:ext cx="7596335" cy="2316480"/>
        </p:xfrm>
        <a:graphic>
          <a:graphicData uri="http://schemas.openxmlformats.org/drawingml/2006/table">
            <a:tbl>
              <a:tblPr/>
              <a:tblGrid>
                <a:gridCol w="4088354"/>
                <a:gridCol w="1170230"/>
                <a:gridCol w="2337751"/>
              </a:tblGrid>
              <a:tr h="367226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B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Ουρικού οξέος </a:t>
                      </a:r>
                      <a:endParaRPr kumimoji="0" lang="el-GR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9B00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</a:tr>
              <a:tr h="293781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Άνυδρο ουρικό οξύ </a:t>
                      </a:r>
                      <a:endParaRPr kumimoji="0" lang="el-G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-- </a:t>
                      </a:r>
                      <a:endParaRPr kumimoji="0" lang="el-G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C</a:t>
                      </a:r>
                      <a:r>
                        <a:rPr kumimoji="0" lang="en-US" sz="2000" b="0" i="0" u="none" strike="noStrike" cap="none" normalizeH="0" baseline="-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5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H</a:t>
                      </a:r>
                      <a:r>
                        <a:rPr kumimoji="0" lang="en-US" sz="2000" b="0" i="0" u="none" strike="noStrike" cap="none" normalizeH="0" baseline="-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4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N</a:t>
                      </a:r>
                      <a:r>
                        <a:rPr kumimoji="0" lang="en-US" sz="2000" b="0" i="0" u="none" strike="noStrike" cap="none" normalizeH="0" baseline="-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4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O</a:t>
                      </a:r>
                      <a:r>
                        <a:rPr kumimoji="0" lang="en-US" sz="2000" b="0" i="0" u="none" strike="noStrike" cap="none" normalizeH="0" baseline="-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3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3781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Διϋδρικό ουρικό οξύ </a:t>
                      </a:r>
                      <a:endParaRPr kumimoji="0" lang="el-G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-- </a:t>
                      </a:r>
                      <a:endParaRPr kumimoji="0" lang="el-G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C</a:t>
                      </a:r>
                      <a:r>
                        <a:rPr kumimoji="0" lang="en-US" sz="2000" b="0" i="0" u="none" strike="noStrike" cap="none" normalizeH="0" baseline="-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5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H</a:t>
                      </a:r>
                      <a:r>
                        <a:rPr kumimoji="0" lang="en-US" sz="2000" b="0" i="0" u="none" strike="noStrike" cap="none" normalizeH="0" baseline="-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4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N</a:t>
                      </a:r>
                      <a:r>
                        <a:rPr kumimoji="0" lang="en-US" sz="2000" b="0" i="0" u="none" strike="noStrike" cap="none" normalizeH="0" baseline="-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4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O</a:t>
                      </a:r>
                      <a:r>
                        <a:rPr kumimoji="0" lang="en-US" sz="2000" b="0" i="0" u="none" strike="noStrike" cap="none" normalizeH="0" baseline="-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3 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* 2H</a:t>
                      </a:r>
                      <a:r>
                        <a:rPr kumimoji="0" lang="en-US" sz="2000" b="0" i="0" u="none" strike="noStrike" cap="none" normalizeH="0" baseline="-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O 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3781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Εναμμώνιο ουρικό οξύ </a:t>
                      </a:r>
                      <a:endParaRPr kumimoji="0" lang="el-G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-- </a:t>
                      </a:r>
                      <a:endParaRPr kumimoji="0" lang="el-G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C</a:t>
                      </a:r>
                      <a:r>
                        <a:rPr kumimoji="0" lang="en-US" sz="2000" b="0" i="0" u="none" strike="noStrike" cap="none" normalizeH="0" baseline="-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5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H</a:t>
                      </a:r>
                      <a:r>
                        <a:rPr kumimoji="0" lang="en-US" sz="2000" b="0" i="0" u="none" strike="noStrike" cap="none" normalizeH="0" baseline="-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3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N</a:t>
                      </a:r>
                      <a:r>
                        <a:rPr kumimoji="0" lang="en-US" sz="2000" b="0" i="0" u="none" strike="noStrike" cap="none" normalizeH="0" baseline="-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4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O</a:t>
                      </a:r>
                      <a:r>
                        <a:rPr kumimoji="0" lang="en-US" sz="2000" b="0" i="0" u="none" strike="noStrike" cap="none" normalizeH="0" baseline="-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3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NH</a:t>
                      </a:r>
                      <a:r>
                        <a:rPr kumimoji="0" lang="en-US" sz="2000" b="0" i="0" u="none" strike="noStrike" cap="none" normalizeH="0" baseline="-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4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4116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Μονοϋδρικό νατριούχο άλας ουρικού οξέος </a:t>
                      </a:r>
                      <a:endParaRPr kumimoji="0" lang="el-G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-- </a:t>
                      </a:r>
                      <a:endParaRPr kumimoji="0" lang="el-G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C</a:t>
                      </a:r>
                      <a:r>
                        <a:rPr kumimoji="0" lang="en-US" sz="2000" b="0" i="0" u="none" strike="noStrike" cap="none" normalizeH="0" baseline="-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5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H</a:t>
                      </a:r>
                      <a:r>
                        <a:rPr kumimoji="0" lang="en-US" sz="2000" b="0" i="0" u="none" strike="noStrike" cap="none" normalizeH="0" baseline="-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3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N</a:t>
                      </a:r>
                      <a:r>
                        <a:rPr kumimoji="0" lang="en-US" sz="2000" b="0" i="0" u="none" strike="noStrike" cap="none" normalizeH="0" baseline="-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4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O</a:t>
                      </a:r>
                      <a:r>
                        <a:rPr kumimoji="0" lang="en-US" sz="2000" b="0" i="0" u="none" strike="noStrike" cap="none" normalizeH="0" baseline="-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3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Na * H</a:t>
                      </a:r>
                      <a:r>
                        <a:rPr kumimoji="0" lang="en-US" sz="2000" b="0" i="0" u="none" strike="noStrike" cap="none" normalizeH="0" baseline="-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O 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113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35879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Εξωτερική όψη των </a:t>
            </a:r>
            <a:r>
              <a:rPr lang="el-GR" dirty="0" smtClean="0"/>
              <a:t>ουρόλιθων </a:t>
            </a:r>
            <a:r>
              <a:rPr lang="el-GR" sz="3600" b="0" dirty="0" smtClean="0"/>
              <a:t>(1 από 3)</a:t>
            </a:r>
            <a:endParaRPr lang="el-GR" sz="3600" b="0" dirty="0"/>
          </a:p>
        </p:txBody>
      </p:sp>
      <p:sp>
        <p:nvSpPr>
          <p:cNvPr id="20484" name="Text Box 10"/>
          <p:cNvSpPr txBox="1">
            <a:spLocks noChangeArrowheads="1"/>
          </p:cNvSpPr>
          <p:nvPr/>
        </p:nvSpPr>
        <p:spPr bwMode="auto">
          <a:xfrm>
            <a:off x="323528" y="1557338"/>
            <a:ext cx="871296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 dirty="0">
                <a:latin typeface="+mn-lt"/>
              </a:rPr>
              <a:t>Οι ουρόλιθοι μπορεί να έχουν διάφορα σχήματα, χρώματα και </a:t>
            </a:r>
            <a:r>
              <a:rPr lang="el-GR" sz="2400" dirty="0" smtClean="0">
                <a:latin typeface="+mn-lt"/>
              </a:rPr>
              <a:t>υφή.</a:t>
            </a:r>
            <a:endParaRPr lang="el-GR" sz="2400" dirty="0">
              <a:latin typeface="+mn-lt"/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114</a:t>
            </a:fld>
            <a:endParaRPr lang="el-GR" dirty="0"/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780928"/>
            <a:ext cx="3989973" cy="291680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71098" y="5697735"/>
            <a:ext cx="32948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“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Nefrolit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”,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από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5"/>
              </a:rPr>
              <a:t>Teveten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l-G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ως κοινό κτήμα</a:t>
            </a:r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2778512"/>
            <a:ext cx="2484120" cy="3042920"/>
          </a:xfrm>
          <a:prstGeom prst="rect">
            <a:avLst/>
          </a:prstGeom>
        </p:spPr>
      </p:pic>
      <p:sp>
        <p:nvSpPr>
          <p:cNvPr id="9" name="Rectangle 6"/>
          <p:cNvSpPr/>
          <p:nvPr/>
        </p:nvSpPr>
        <p:spPr>
          <a:xfrm>
            <a:off x="5436096" y="5821432"/>
            <a:ext cx="28083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latin typeface="+mn-lt"/>
                <a:hlinkClick r:id="rId7"/>
              </a:rPr>
              <a:t>Kidney stones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”,</a:t>
            </a:r>
            <a:r>
              <a:rPr lang="el-G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από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8"/>
              </a:rPr>
              <a:t>Jmh649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l-GR" sz="1200" dirty="0" smtClean="0">
                <a:latin typeface="+mn-lt"/>
              </a:rPr>
              <a:t> </a:t>
            </a:r>
            <a:r>
              <a:rPr lang="el-G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διαθέσιμο με άδεια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hlinkClick r:id="rId9"/>
              </a:rPr>
              <a:t>CC BY 3.0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7332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Εξωτερική όψη των ουρόλιθων </a:t>
            </a:r>
            <a:r>
              <a:rPr lang="el-GR" sz="3600" b="0" dirty="0" smtClean="0"/>
              <a:t>(2 από 3)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115</a:t>
            </a:fld>
            <a:endParaRPr lang="el-G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9" y="1790226"/>
            <a:ext cx="2752524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047073" y="4310506"/>
            <a:ext cx="26923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“kidney stones”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 tooltip="Go to erik gould's photostream"/>
              </a:rPr>
              <a:t>erik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 tooltip="Go to erik gould's photostream"/>
              </a:rPr>
              <a:t>gould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άδεια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5"/>
              </a:rPr>
              <a:t>CC BY 2.0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algn="ctr"/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790226"/>
            <a:ext cx="3360373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83568" y="5013176"/>
            <a:ext cx="7848872" cy="1287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l-GR" dirty="0" smtClean="0"/>
              <a:t>Παλαιότερα προσδιορίζονταν το μέγεθος και γενικά οι φυσικοί χαρακτήρες. Σήμερα γίνονται μόνο για το προσωπικό ενδιαφέρον του ίδιου του ασθενούς. </a:t>
            </a:r>
            <a:endParaRPr lang="el-GR" dirty="0"/>
          </a:p>
        </p:txBody>
      </p:sp>
      <p:sp>
        <p:nvSpPr>
          <p:cNvPr id="20" name="Rectangle 19"/>
          <p:cNvSpPr/>
          <p:nvPr/>
        </p:nvSpPr>
        <p:spPr>
          <a:xfrm>
            <a:off x="4401953" y="4310506"/>
            <a:ext cx="26923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latin typeface="+mn-lt"/>
                <a:hlinkClick r:id="rId7"/>
              </a:rPr>
              <a:t>Struvite </a:t>
            </a:r>
            <a:r>
              <a:rPr lang="en-US" sz="1200" dirty="0" smtClean="0">
                <a:latin typeface="+mn-lt"/>
                <a:hlinkClick r:id="rId7"/>
              </a:rPr>
              <a:t>stones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”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200" dirty="0">
                <a:latin typeface="+mn-lt"/>
                <a:hlinkClick r:id="rId8" tooltip="User:Joelmills"/>
              </a:rPr>
              <a:t>Joel </a:t>
            </a:r>
            <a:r>
              <a:rPr lang="en-US" sz="1200" dirty="0" smtClean="0">
                <a:latin typeface="+mn-lt"/>
                <a:hlinkClick r:id="rId8" tooltip="User:Joelmills"/>
              </a:rPr>
              <a:t>Mills</a:t>
            </a:r>
            <a:r>
              <a:rPr lang="en-US" sz="1200" dirty="0" smtClean="0">
                <a:latin typeface="+mn-lt"/>
              </a:rPr>
              <a:t>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άδεια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5"/>
              </a:rPr>
              <a:t>CC BY 2.0</a:t>
            </a:r>
            <a:endParaRPr lang="en-US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algn="ctr"/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02455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Εξωτερική όψη των ουρόλιθων </a:t>
            </a:r>
            <a:r>
              <a:rPr lang="el-GR" sz="3600" b="0" dirty="0" smtClean="0"/>
              <a:t>(3 από 3)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116</a:t>
            </a:fld>
            <a:endParaRPr lang="el-GR" dirty="0"/>
          </a:p>
        </p:txBody>
      </p:sp>
      <p:sp>
        <p:nvSpPr>
          <p:cNvPr id="16" name="Rectangle 15"/>
          <p:cNvSpPr/>
          <p:nvPr/>
        </p:nvSpPr>
        <p:spPr>
          <a:xfrm>
            <a:off x="1043606" y="4556069"/>
            <a:ext cx="26923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latin typeface="+mn-lt"/>
                <a:hlinkClick r:id="rId3"/>
              </a:rPr>
              <a:t>Calcium oxalate </a:t>
            </a:r>
            <a:r>
              <a:rPr lang="en-US" sz="1200" dirty="0" smtClean="0">
                <a:latin typeface="+mn-lt"/>
                <a:hlinkClick r:id="rId3"/>
              </a:rPr>
              <a:t>stones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”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200" dirty="0">
                <a:latin typeface="+mn-lt"/>
                <a:hlinkClick r:id="rId4" tooltip="User:Joelmills"/>
              </a:rPr>
              <a:t>Joel </a:t>
            </a:r>
            <a:r>
              <a:rPr lang="en-US" sz="1200" dirty="0" smtClean="0">
                <a:latin typeface="+mn-lt"/>
                <a:hlinkClick r:id="rId4" tooltip="User:Joelmills"/>
              </a:rPr>
              <a:t>Mills</a:t>
            </a:r>
            <a:r>
              <a:rPr lang="en-US" sz="1200" dirty="0" smtClean="0">
                <a:latin typeface="+mn-lt"/>
              </a:rPr>
              <a:t>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άδεια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 </a:t>
            </a:r>
            <a:r>
              <a:rPr lang="en-US" sz="1200" dirty="0">
                <a:latin typeface="+mn-lt"/>
                <a:hlinkClick r:id="rId5"/>
              </a:rPr>
              <a:t>CC BY-SA 3.0</a:t>
            </a:r>
            <a:endParaRPr lang="en-US" sz="1200" dirty="0">
              <a:latin typeface="+mn-lt"/>
            </a:endParaRPr>
          </a:p>
          <a:p>
            <a:pPr algn="ctr"/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565340" y="4564413"/>
            <a:ext cx="26923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latin typeface="+mn-lt"/>
              </a:rPr>
              <a:t>“</a:t>
            </a:r>
            <a:r>
              <a:rPr lang="en-US" sz="1200" dirty="0" smtClean="0">
                <a:latin typeface="+mn-lt"/>
                <a:hlinkClick r:id="rId6"/>
              </a:rPr>
              <a:t>Urate stones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”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200" dirty="0">
                <a:latin typeface="+mn-lt"/>
                <a:hlinkClick r:id="rId4" tooltip="User:Joelmills"/>
              </a:rPr>
              <a:t>Joel </a:t>
            </a:r>
            <a:r>
              <a:rPr lang="en-US" sz="1200" dirty="0" smtClean="0">
                <a:latin typeface="+mn-lt"/>
                <a:hlinkClick r:id="rId4" tooltip="User:Joelmills"/>
              </a:rPr>
              <a:t>Mills</a:t>
            </a:r>
            <a:r>
              <a:rPr lang="en-US" sz="1200" dirty="0" smtClean="0">
                <a:latin typeface="+mn-lt"/>
              </a:rPr>
              <a:t>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άδεια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200" dirty="0">
                <a:latin typeface="+mn-lt"/>
                <a:hlinkClick r:id="rId5"/>
              </a:rPr>
              <a:t>CC BY-SA 3.0</a:t>
            </a:r>
            <a:endParaRPr lang="en-US" sz="1200" dirty="0">
              <a:latin typeface="+mn-lt"/>
            </a:endParaRPr>
          </a:p>
          <a:p>
            <a:pPr algn="ctr"/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72" y="1693752"/>
            <a:ext cx="3816423" cy="2862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579" y="1677760"/>
            <a:ext cx="3805877" cy="2854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7833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Είδη και περιγραφή ουρολίθων </a:t>
            </a:r>
            <a:r>
              <a:rPr lang="el-GR" sz="3200" b="0" dirty="0" smtClean="0"/>
              <a:t>(1 από 2)</a:t>
            </a:r>
            <a:endParaRPr lang="el-GR" sz="3200" b="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117</a:t>
            </a:fld>
            <a:endParaRPr lang="el-GR" dirty="0"/>
          </a:p>
        </p:txBody>
      </p:sp>
      <p:graphicFrame>
        <p:nvGraphicFramePr>
          <p:cNvPr id="47200" name="Group 9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7917134"/>
              </p:ext>
            </p:extLst>
          </p:nvPr>
        </p:nvGraphicFramePr>
        <p:xfrm>
          <a:off x="107504" y="1052736"/>
          <a:ext cx="8893621" cy="5486400"/>
        </p:xfrm>
        <a:graphic>
          <a:graphicData uri="http://schemas.openxmlformats.org/drawingml/2006/table">
            <a:tbl>
              <a:tblPr/>
              <a:tblGrid>
                <a:gridCol w="1764829"/>
                <a:gridCol w="1135380"/>
                <a:gridCol w="2572399"/>
                <a:gridCol w="3421013"/>
              </a:tblGrid>
              <a:tr h="244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B0000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ΤΥΠΟΣ ΛΙΘΟΥ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B0000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p</a:t>
                      </a:r>
                      <a:r>
                        <a:rPr kumimoji="0" lang="el-GR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B0000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Η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B0000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ΦΥΣΙΚΗ ΔΙΑΤΑΞΗ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B0000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ΑΙΤΙΟΛΟΓΙΑ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167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B0000"/>
                          </a:solidFill>
                          <a:effectLst/>
                          <a:latin typeface="+mn-lt"/>
                          <a:cs typeface="Arial" charset="0"/>
                        </a:rPr>
                        <a:t>Ουρικού οξέος</a:t>
                      </a:r>
                      <a:endParaRPr kumimoji="0" lang="el-GR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9B00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Ό</a:t>
                      </a:r>
                      <a:r>
                        <a:rPr kumimoji="0" lang="el-GR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ξινο</a:t>
                      </a:r>
                      <a:endParaRPr kumimoji="0" lang="el-GR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Σκληροί και λείοι.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Σχήμα</a:t>
                      </a: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: </a:t>
                      </a:r>
                      <a:r>
                        <a:rPr kumimoji="0" lang="el-GR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Ωοειδές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Χρώμα</a:t>
                      </a: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: K</a:t>
                      </a:r>
                      <a:r>
                        <a:rPr kumimoji="0" lang="el-GR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αφέ</a:t>
                      </a: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, K</a:t>
                      </a:r>
                      <a:r>
                        <a:rPr kumimoji="0" lang="el-GR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αφεκίτρινο  </a:t>
                      </a: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K</a:t>
                      </a:r>
                      <a:r>
                        <a:rPr kumimoji="0" lang="el-GR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ιτρινέρυθρο</a:t>
                      </a: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,</a:t>
                      </a:r>
                      <a:r>
                        <a:rPr kumimoji="0" lang="el-GR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 – </a:t>
                      </a: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E</a:t>
                      </a:r>
                      <a:r>
                        <a:rPr kumimoji="0" lang="el-GR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ρυθρωπό.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Πυρήνας και περιφερική διάταξη αλάτων κατά στοιβάδες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Ουρική αρθρίτιδα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Αύξηση ουρικού οξέος στο αίμα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Αύξηση ουρικού οξέος στα ούρα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Δίαιτα υψηλή σε πουρίνες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5407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B0000"/>
                          </a:solidFill>
                          <a:effectLst/>
                          <a:latin typeface="+mn-lt"/>
                          <a:cs typeface="Arial" charset="0"/>
                        </a:rPr>
                        <a:t>Οξαλικού ασβεστίου</a:t>
                      </a:r>
                      <a:endParaRPr kumimoji="0" lang="el-GR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9B0000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Ποικίλλει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Σκληροί με ανώμαλη 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επιφάνεια.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Σχήμα ανάλογο με την θέση εύρεσής τους.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Χρώμα, Βαθύ καφέ προς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μαύρο ή σκούρο βαθύ πράσινο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Πυκνά ούρα Υπερασβεστουρία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Δηλητηρίαση με βιταμίνη </a:t>
                      </a: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D</a:t>
                      </a:r>
                      <a:endParaRPr kumimoji="0" lang="el-GR" sz="1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Υπερπαραθυρεοειδισμός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Σαρκοείδωση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Νεφρική σωληναριακή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Οξέωση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Ιδιοπαθής  υπερασβεστουρία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Υπεροξαλουρία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1453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Είδη και περιγραφή ουρολίθων </a:t>
            </a:r>
            <a:r>
              <a:rPr lang="el-GR" sz="3200" b="0" dirty="0" smtClean="0"/>
              <a:t>(2 από 2)</a:t>
            </a:r>
            <a:endParaRPr lang="el-GR" sz="3200" b="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118</a:t>
            </a:fld>
            <a:endParaRPr lang="el-GR" dirty="0"/>
          </a:p>
        </p:txBody>
      </p:sp>
      <p:graphicFrame>
        <p:nvGraphicFramePr>
          <p:cNvPr id="48242" name="Group 1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1265336"/>
              </p:ext>
            </p:extLst>
          </p:nvPr>
        </p:nvGraphicFramePr>
        <p:xfrm>
          <a:off x="126054" y="903503"/>
          <a:ext cx="9017946" cy="5974080"/>
        </p:xfrm>
        <a:graphic>
          <a:graphicData uri="http://schemas.openxmlformats.org/drawingml/2006/table">
            <a:tbl>
              <a:tblPr/>
              <a:tblGrid>
                <a:gridCol w="1372780"/>
                <a:gridCol w="1080120"/>
                <a:gridCol w="3600400"/>
                <a:gridCol w="2964646"/>
              </a:tblGrid>
              <a:tr h="5492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B0000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ΤΥΠΟΣ ΛΙΘΟΥ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B0000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p</a:t>
                      </a:r>
                      <a:r>
                        <a:rPr kumimoji="0" lang="el-GR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B0000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Η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B0000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ΦΥΣΙΚΗ ΔΙΑΤΑΞΗ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B0000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ΑΙΤΙΟΛΟΓΙΑ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927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Φωσφορικό ασβέστιο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ή φωσφορικό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Μαγνήσιο</a:t>
                      </a:r>
                      <a:endParaRPr kumimoji="0" lang="el-G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Αλκαλικό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Μαλακοί και λείοι.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Σχήμα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:</a:t>
                      </a:r>
                      <a:r>
                        <a:rPr kumimoji="0" lang="el-G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ανάλογο 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με τη θέση εύρεσης 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Χρώμα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:</a:t>
                      </a:r>
                      <a:r>
                        <a:rPr kumimoji="0" lang="el-G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άσπρο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Νεφρική σωληναριακή οξέωση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Πρόσληψη αλκαλικών τροφών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Λοίμωξη με μικρο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-</a:t>
                      </a:r>
                      <a:r>
                        <a:rPr kumimoji="0" lang="el-G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οργανισμούς που διασπούν την ουρία (παραγωγή μικτών λίθων)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927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Κυστίνη</a:t>
                      </a:r>
                      <a:endParaRPr kumimoji="0" lang="el-G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Όξινο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Ανεύρεση αυτών σε κυστινουρία.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Σχήμα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: </a:t>
                      </a:r>
                      <a:r>
                        <a:rPr kumimoji="0" lang="el-G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ομαλοί και στρογγυλοί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Χρώμα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:</a:t>
                      </a:r>
                      <a:r>
                        <a:rPr kumimoji="0" lang="el-G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 ασπροκίτρινοι, διαφανείς ή και κηρώδεις.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Κυστινουρία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πρωτογενής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927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Ξανθίνη</a:t>
                      </a:r>
                      <a:endParaRPr kumimoji="0" lang="el-G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l-G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Μοιάζουν με τους λίθους του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el-G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ουρικού οξέος.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Χρώμα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: </a:t>
                      </a:r>
                      <a:r>
                        <a:rPr kumimoji="0" lang="el-G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καφεκίτρινοι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l-G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87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Ανθρακικό ασβέστιο</a:t>
                      </a:r>
                      <a:endParaRPr kumimoji="0" lang="el-G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Αλκαλικό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Μοιάζουν με τους φωσφορικούς λίθους αλλά είναι πιο σκληροί.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Χρώμα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:</a:t>
                      </a:r>
                      <a:r>
                        <a:rPr kumimoji="0" lang="el-G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 άσπρο προς μπεζ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endParaRPr kumimoji="0" lang="el-G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1916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Μύκητες</a:t>
            </a:r>
            <a:endParaRPr lang="el-GR" dirty="0"/>
          </a:p>
        </p:txBody>
      </p:sp>
      <p:sp>
        <p:nvSpPr>
          <p:cNvPr id="8196" name="Text Box 8"/>
          <p:cNvSpPr txBox="1">
            <a:spLocks noChangeArrowheads="1"/>
          </p:cNvSpPr>
          <p:nvPr/>
        </p:nvSpPr>
        <p:spPr bwMode="auto">
          <a:xfrm>
            <a:off x="3362905" y="4822537"/>
            <a:ext cx="244827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200" dirty="0" smtClean="0">
                <a:latin typeface="+mn-lt"/>
              </a:rPr>
              <a:t>(</a:t>
            </a:r>
            <a:r>
              <a:rPr lang="en-US" sz="2200" i="1" dirty="0" smtClean="0">
                <a:latin typeface="+mn-lt"/>
              </a:rPr>
              <a:t>Candida </a:t>
            </a:r>
            <a:r>
              <a:rPr lang="en-US" sz="2200" i="1" dirty="0">
                <a:latin typeface="+mn-lt"/>
              </a:rPr>
              <a:t>ablicans</a:t>
            </a:r>
            <a:r>
              <a:rPr lang="en-US" sz="2200" dirty="0">
                <a:latin typeface="+mn-lt"/>
              </a:rPr>
              <a:t>)</a:t>
            </a:r>
            <a:endParaRPr lang="el-GR" sz="2200" dirty="0">
              <a:latin typeface="+mn-lt"/>
            </a:endParaRPr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9C9788-9B49-450C-8BA8-4CF5822EF203}" type="slidenum">
              <a:rPr lang="el-GR" smtClean="0"/>
              <a:pPr>
                <a:defRPr/>
              </a:pPr>
              <a:t>11</a:t>
            </a:fld>
            <a:endParaRPr lang="el-GR" dirty="0"/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700808"/>
            <a:ext cx="3674703" cy="2448272"/>
          </a:xfrm>
          <a:prstGeom prst="rect">
            <a:avLst/>
          </a:prstGeom>
        </p:spPr>
      </p:pic>
      <p:sp>
        <p:nvSpPr>
          <p:cNvPr id="8" name="Rectangle 6"/>
          <p:cNvSpPr/>
          <p:nvPr/>
        </p:nvSpPr>
        <p:spPr>
          <a:xfrm>
            <a:off x="2771800" y="4326984"/>
            <a:ext cx="36747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hlinkClick r:id="rId4"/>
              </a:rPr>
              <a:t>Candida albicans PHIL 3192 lores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”,</a:t>
            </a:r>
            <a:r>
              <a:rPr lang="el-G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από 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hlinkClick r:id="rId5"/>
              </a:rPr>
              <a:t>Martin H</a:t>
            </a:r>
            <a:endParaRPr lang="en-US" sz="1200" dirty="0" smtClean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pPr algn="ctr"/>
            <a:r>
              <a:rPr lang="el-G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διαθέσιμο ως κοινό κτήμα</a:t>
            </a:r>
          </a:p>
        </p:txBody>
      </p:sp>
    </p:spTree>
    <p:extLst>
      <p:ext uri="{BB962C8B-B14F-4D97-AF65-F5344CB8AC3E}">
        <p14:creationId xmlns:p14="http://schemas.microsoft.com/office/powerpoint/2010/main" val="3020169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Διάγνωση </a:t>
            </a:r>
            <a:r>
              <a:rPr lang="el-GR" dirty="0" smtClean="0"/>
              <a:t>ουρόλιθων</a:t>
            </a:r>
            <a:endParaRPr lang="el-GR" dirty="0"/>
          </a:p>
        </p:txBody>
      </p:sp>
      <p:sp>
        <p:nvSpPr>
          <p:cNvPr id="27651" name="Text Box 5"/>
          <p:cNvSpPr txBox="1">
            <a:spLocks noChangeArrowheads="1"/>
          </p:cNvSpPr>
          <p:nvPr/>
        </p:nvSpPr>
        <p:spPr bwMode="auto">
          <a:xfrm>
            <a:off x="452145" y="1272359"/>
            <a:ext cx="4388451" cy="433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el-GR" sz="2400" dirty="0">
                <a:latin typeface="+mn-lt"/>
              </a:rPr>
              <a:t>Κλινικά συμπτώματα</a:t>
            </a:r>
          </a:p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el-GR" sz="2400" dirty="0">
                <a:latin typeface="+mn-lt"/>
              </a:rPr>
              <a:t>Υπέρηχος</a:t>
            </a:r>
          </a:p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el-GR" sz="2400" dirty="0">
                <a:latin typeface="+mn-lt"/>
              </a:rPr>
              <a:t>Ακτινογραφία</a:t>
            </a:r>
          </a:p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el-GR" sz="2400" dirty="0">
                <a:latin typeface="+mn-lt"/>
              </a:rPr>
              <a:t>Πυελογραφία</a:t>
            </a:r>
          </a:p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el-GR" sz="2400" dirty="0">
                <a:latin typeface="+mn-lt"/>
              </a:rPr>
              <a:t>Γενική ούρων</a:t>
            </a:r>
          </a:p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el-GR" sz="2400" dirty="0">
                <a:latin typeface="+mn-lt"/>
              </a:rPr>
              <a:t>Εξετάσεις αίματος</a:t>
            </a:r>
          </a:p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el-GR" sz="2400" dirty="0">
                <a:latin typeface="+mn-lt"/>
              </a:rPr>
              <a:t>Εξετάσεις ούρων 24ώρου</a:t>
            </a:r>
          </a:p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el-GR" sz="2400" dirty="0">
                <a:latin typeface="+mn-lt"/>
              </a:rPr>
              <a:t>Χημικός έλεγχος ουρόλιθων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124744"/>
            <a:ext cx="3792877" cy="463488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6"/>
          <p:cNvSpPr/>
          <p:nvPr/>
        </p:nvSpPr>
        <p:spPr>
          <a:xfrm>
            <a:off x="5148064" y="5841473"/>
            <a:ext cx="31683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3"/>
              </a:rPr>
              <a:t>Medical X-Ray imaging EEY04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3"/>
              </a:rPr>
              <a:t>nevit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”,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από 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Nevit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άδεια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5"/>
              </a:rPr>
              <a:t>CC BY-SA 3.0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119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520753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080120"/>
          </a:xfrm>
        </p:spPr>
        <p:txBody>
          <a:bodyPr>
            <a:noAutofit/>
          </a:bodyPr>
          <a:lstStyle/>
          <a:p>
            <a:pPr>
              <a:spcBef>
                <a:spcPct val="50000"/>
              </a:spcBef>
            </a:pPr>
            <a:r>
              <a:rPr lang="el-GR" dirty="0"/>
              <a:t>Εξετάσεις αίματος </a:t>
            </a:r>
            <a:br>
              <a:rPr lang="el-GR" dirty="0"/>
            </a:br>
            <a:r>
              <a:rPr lang="el-GR" dirty="0"/>
              <a:t>για την διάγνωση των </a:t>
            </a:r>
            <a:r>
              <a:rPr lang="el-GR" dirty="0" smtClean="0"/>
              <a:t>ουρόλιθων</a:t>
            </a:r>
            <a:endParaRPr lang="el-GR" dirty="0"/>
          </a:p>
        </p:txBody>
      </p:sp>
      <p:sp>
        <p:nvSpPr>
          <p:cNvPr id="28675" name="Text Box 6"/>
          <p:cNvSpPr txBox="1">
            <a:spLocks noChangeArrowheads="1"/>
          </p:cNvSpPr>
          <p:nvPr/>
        </p:nvSpPr>
        <p:spPr bwMode="auto">
          <a:xfrm>
            <a:off x="1475656" y="2008703"/>
            <a:ext cx="2663825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el-GR" sz="2400" dirty="0">
                <a:latin typeface="+mn-lt"/>
              </a:rPr>
              <a:t>Ασβέστιο</a:t>
            </a:r>
          </a:p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el-GR" sz="2400" dirty="0">
                <a:latin typeface="+mn-lt"/>
              </a:rPr>
              <a:t>Φώσφορος</a:t>
            </a:r>
          </a:p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el-GR" sz="2400" dirty="0">
                <a:latin typeface="+mn-lt"/>
              </a:rPr>
              <a:t>Ουρικό οξύ</a:t>
            </a:r>
          </a:p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el-GR" sz="2400" dirty="0">
                <a:latin typeface="+mn-lt"/>
              </a:rPr>
              <a:t>Κρεατινίνη</a:t>
            </a:r>
          </a:p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el-GR" sz="2400" dirty="0">
                <a:latin typeface="+mn-lt"/>
              </a:rPr>
              <a:t>Αλβουμίνη</a:t>
            </a:r>
          </a:p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el-GR" sz="2400" dirty="0">
                <a:latin typeface="+mn-lt"/>
              </a:rPr>
              <a:t>Κάλιο, Νάτριο</a:t>
            </a:r>
          </a:p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el-GR" sz="2400" dirty="0">
                <a:latin typeface="+mn-lt"/>
              </a:rPr>
              <a:t>Παραθορμόνη</a:t>
            </a:r>
          </a:p>
        </p:txBody>
      </p:sp>
      <p:pic>
        <p:nvPicPr>
          <p:cNvPr id="28676" name="Picture 19" descr="ureteral calculus near green poin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556792"/>
            <a:ext cx="2643187" cy="46894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120</a:t>
            </a:fld>
            <a:endParaRPr lang="el-GR" dirty="0"/>
          </a:p>
        </p:txBody>
      </p:sp>
      <p:sp>
        <p:nvSpPr>
          <p:cNvPr id="3" name="Rectangle 2"/>
          <p:cNvSpPr/>
          <p:nvPr/>
        </p:nvSpPr>
        <p:spPr>
          <a:xfrm>
            <a:off x="4283968" y="6246267"/>
            <a:ext cx="294745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©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ureteral calculus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από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5" tooltip="Go to tykew1's photostream"/>
              </a:rPr>
              <a:t>tykew1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στο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flickr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4823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080120"/>
          </a:xfrm>
        </p:spPr>
        <p:txBody>
          <a:bodyPr>
            <a:noAutofit/>
          </a:bodyPr>
          <a:lstStyle/>
          <a:p>
            <a:r>
              <a:rPr lang="el-GR" dirty="0"/>
              <a:t>Μέτρηση ούρων 24ώρου </a:t>
            </a:r>
            <a:br>
              <a:rPr lang="el-GR" dirty="0"/>
            </a:br>
            <a:r>
              <a:rPr lang="el-GR" dirty="0"/>
              <a:t>για την διάγνωση των </a:t>
            </a:r>
            <a:r>
              <a:rPr lang="el-GR" dirty="0" smtClean="0"/>
              <a:t>ουρόλιθων</a:t>
            </a:r>
            <a:endParaRPr lang="el-GR" dirty="0"/>
          </a:p>
        </p:txBody>
      </p:sp>
      <p:sp>
        <p:nvSpPr>
          <p:cNvPr id="29708" name="Text Box 27"/>
          <p:cNvSpPr txBox="1">
            <a:spLocks noChangeArrowheads="1"/>
          </p:cNvSpPr>
          <p:nvPr/>
        </p:nvSpPr>
        <p:spPr bwMode="auto">
          <a:xfrm>
            <a:off x="1331640" y="1982847"/>
            <a:ext cx="2376488" cy="3176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lnSpc>
                <a:spcPct val="135000"/>
              </a:lnSpc>
              <a:spcBef>
                <a:spcPct val="5000"/>
              </a:spcBef>
              <a:buFontTx/>
              <a:buAutoNum type="arabicPeriod"/>
            </a:pPr>
            <a:r>
              <a:rPr lang="el-GR" sz="2400" dirty="0">
                <a:solidFill>
                  <a:srgbClr val="000000"/>
                </a:solidFill>
                <a:latin typeface="+mn-lt"/>
              </a:rPr>
              <a:t>Ασβέστιο </a:t>
            </a:r>
            <a:endParaRPr lang="el-GR" sz="2400" dirty="0">
              <a:latin typeface="+mn-lt"/>
            </a:endParaRPr>
          </a:p>
          <a:p>
            <a:pPr marL="342900" indent="-342900">
              <a:lnSpc>
                <a:spcPct val="135000"/>
              </a:lnSpc>
              <a:spcBef>
                <a:spcPct val="5000"/>
              </a:spcBef>
              <a:buFontTx/>
              <a:buAutoNum type="arabicPeriod"/>
            </a:pPr>
            <a:r>
              <a:rPr lang="el-GR" sz="2400" dirty="0">
                <a:solidFill>
                  <a:srgbClr val="000000"/>
                </a:solidFill>
                <a:latin typeface="+mn-lt"/>
              </a:rPr>
              <a:t>Οξαλικά </a:t>
            </a:r>
            <a:endParaRPr lang="el-GR" sz="2400" dirty="0">
              <a:latin typeface="+mn-lt"/>
            </a:endParaRPr>
          </a:p>
          <a:p>
            <a:pPr marL="342900" indent="-342900">
              <a:lnSpc>
                <a:spcPct val="135000"/>
              </a:lnSpc>
              <a:spcBef>
                <a:spcPct val="5000"/>
              </a:spcBef>
              <a:buFontTx/>
              <a:buAutoNum type="arabicPeriod"/>
            </a:pPr>
            <a:r>
              <a:rPr lang="el-GR" sz="2400" dirty="0">
                <a:solidFill>
                  <a:srgbClr val="000000"/>
                </a:solidFill>
                <a:latin typeface="+mn-lt"/>
              </a:rPr>
              <a:t>Φώσφορος </a:t>
            </a:r>
            <a:endParaRPr lang="el-GR" sz="2400" dirty="0">
              <a:latin typeface="+mn-lt"/>
            </a:endParaRPr>
          </a:p>
          <a:p>
            <a:pPr marL="342900" indent="-342900">
              <a:lnSpc>
                <a:spcPct val="135000"/>
              </a:lnSpc>
              <a:spcBef>
                <a:spcPct val="5000"/>
              </a:spcBef>
              <a:buFontTx/>
              <a:buAutoNum type="arabicPeriod"/>
            </a:pPr>
            <a:r>
              <a:rPr lang="el-GR" sz="2400" dirty="0">
                <a:solidFill>
                  <a:srgbClr val="000000"/>
                </a:solidFill>
                <a:latin typeface="+mn-lt"/>
              </a:rPr>
              <a:t>Na</a:t>
            </a:r>
            <a:r>
              <a:rPr lang="el-GR" sz="2400" baseline="30000" dirty="0">
                <a:solidFill>
                  <a:srgbClr val="000000"/>
                </a:solidFill>
                <a:latin typeface="+mn-lt"/>
              </a:rPr>
              <a:t>+</a:t>
            </a:r>
            <a:r>
              <a:rPr lang="el-GR" sz="2400" dirty="0">
                <a:solidFill>
                  <a:srgbClr val="000000"/>
                </a:solidFill>
                <a:latin typeface="+mn-lt"/>
              </a:rPr>
              <a:t>, K</a:t>
            </a:r>
            <a:r>
              <a:rPr lang="el-GR" sz="2400" baseline="30000" dirty="0">
                <a:solidFill>
                  <a:srgbClr val="000000"/>
                </a:solidFill>
                <a:latin typeface="+mn-lt"/>
              </a:rPr>
              <a:t>+</a:t>
            </a:r>
            <a:r>
              <a:rPr lang="el-GR" sz="2400" dirty="0">
                <a:solidFill>
                  <a:srgbClr val="000000"/>
                </a:solidFill>
                <a:latin typeface="+mn-lt"/>
              </a:rPr>
              <a:t>, </a:t>
            </a:r>
            <a:endParaRPr lang="el-GR" sz="2400" dirty="0">
              <a:latin typeface="+mn-lt"/>
            </a:endParaRPr>
          </a:p>
          <a:p>
            <a:pPr marL="342900" indent="-342900">
              <a:lnSpc>
                <a:spcPct val="135000"/>
              </a:lnSpc>
              <a:spcBef>
                <a:spcPct val="5000"/>
              </a:spcBef>
              <a:buFontTx/>
              <a:buAutoNum type="arabicPeriod"/>
            </a:pPr>
            <a:r>
              <a:rPr lang="el-GR" sz="2400" dirty="0">
                <a:solidFill>
                  <a:srgbClr val="000000"/>
                </a:solidFill>
                <a:latin typeface="+mn-lt"/>
              </a:rPr>
              <a:t>Ουρικό οξύ</a:t>
            </a:r>
          </a:p>
          <a:p>
            <a:pPr marL="342900" indent="-342900">
              <a:lnSpc>
                <a:spcPct val="135000"/>
              </a:lnSpc>
              <a:spcBef>
                <a:spcPct val="5000"/>
              </a:spcBef>
              <a:buFontTx/>
              <a:buAutoNum type="arabicPeriod"/>
            </a:pPr>
            <a:r>
              <a:rPr lang="el-GR" sz="2400" dirty="0">
                <a:solidFill>
                  <a:srgbClr val="000000"/>
                </a:solidFill>
                <a:latin typeface="+mn-lt"/>
              </a:rPr>
              <a:t>Κυστίνη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121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271736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008112"/>
          </a:xfrm>
        </p:spPr>
        <p:txBody>
          <a:bodyPr>
            <a:noAutofit/>
          </a:bodyPr>
          <a:lstStyle/>
          <a:p>
            <a:r>
              <a:rPr lang="el-GR" dirty="0"/>
              <a:t>Η γενική ούρων στην διάγνωση των </a:t>
            </a:r>
            <a:r>
              <a:rPr lang="el-GR" dirty="0" smtClean="0"/>
              <a:t>ουρόλιθων </a:t>
            </a:r>
            <a:r>
              <a:rPr lang="el-GR" sz="3200" b="0" dirty="0" smtClean="0"/>
              <a:t>(1 από 2)</a:t>
            </a:r>
            <a:endParaRPr lang="el-GR" sz="3200" b="0" dirty="0"/>
          </a:p>
        </p:txBody>
      </p:sp>
      <p:sp>
        <p:nvSpPr>
          <p:cNvPr id="5" name="Θέση περιεχομένου 4"/>
          <p:cNvSpPr>
            <a:spLocks noGrp="1"/>
          </p:cNvSpPr>
          <p:nvPr>
            <p:ph sz="half" idx="1"/>
          </p:nvPr>
        </p:nvSpPr>
        <p:spPr>
          <a:xfrm>
            <a:off x="457200" y="1556792"/>
            <a:ext cx="4038600" cy="4680520"/>
          </a:xfrm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indent="0">
              <a:spcBef>
                <a:spcPct val="50000"/>
              </a:spcBef>
              <a:buNone/>
            </a:pPr>
            <a:r>
              <a:rPr lang="el-GR" sz="2400" b="1" dirty="0">
                <a:solidFill>
                  <a:srgbClr val="9B0000"/>
                </a:solidFill>
              </a:rPr>
              <a:t>Φυσικοί </a:t>
            </a:r>
            <a:r>
              <a:rPr lang="el-GR" sz="2400" b="1" dirty="0" smtClean="0">
                <a:solidFill>
                  <a:srgbClr val="9B0000"/>
                </a:solidFill>
              </a:rPr>
              <a:t>χαρακτήρες:</a:t>
            </a:r>
            <a:endParaRPr lang="el-GR" sz="2400" b="1" dirty="0">
              <a:solidFill>
                <a:srgbClr val="9B0000"/>
              </a:solidFill>
            </a:endParaRPr>
          </a:p>
          <a:p>
            <a:pPr>
              <a:spcBef>
                <a:spcPct val="50000"/>
              </a:spcBef>
              <a:buFontTx/>
              <a:buAutoNum type="arabicPeriod"/>
            </a:pPr>
            <a:r>
              <a:rPr lang="el-GR" sz="2400" dirty="0"/>
              <a:t>Όψη ούρων</a:t>
            </a:r>
            <a:r>
              <a:rPr lang="en-US" sz="2400" dirty="0"/>
              <a:t>: </a:t>
            </a:r>
            <a:r>
              <a:rPr lang="el-GR" sz="2400" dirty="0"/>
              <a:t>θολά </a:t>
            </a:r>
            <a:r>
              <a:rPr lang="el-GR" sz="2400" dirty="0" smtClean="0"/>
              <a:t>ούρα,</a:t>
            </a:r>
            <a:endParaRPr lang="el-GR" sz="2400" dirty="0"/>
          </a:p>
          <a:p>
            <a:pPr>
              <a:spcBef>
                <a:spcPct val="50000"/>
              </a:spcBef>
              <a:buFontTx/>
              <a:buAutoNum type="arabicPeriod"/>
            </a:pPr>
            <a:r>
              <a:rPr lang="el-GR" sz="2400" dirty="0"/>
              <a:t>Οσμή</a:t>
            </a:r>
            <a:r>
              <a:rPr lang="en-US" sz="2400" dirty="0"/>
              <a:t>: </a:t>
            </a:r>
            <a:r>
              <a:rPr lang="el-GR" sz="2400" dirty="0"/>
              <a:t>έντονη δυσάρεστη </a:t>
            </a:r>
            <a:r>
              <a:rPr lang="el-GR" sz="2400" dirty="0" smtClean="0"/>
              <a:t>οσμή,</a:t>
            </a:r>
            <a:endParaRPr lang="el-GR" sz="2400" dirty="0"/>
          </a:p>
          <a:p>
            <a:pPr>
              <a:spcBef>
                <a:spcPct val="50000"/>
              </a:spcBef>
              <a:buFontTx/>
              <a:buAutoNum type="arabicPeriod"/>
            </a:pPr>
            <a:r>
              <a:rPr lang="el-GR" sz="2400" dirty="0"/>
              <a:t>Χροιά</a:t>
            </a:r>
            <a:r>
              <a:rPr lang="en-US" sz="2400" dirty="0"/>
              <a:t>: </a:t>
            </a:r>
            <a:r>
              <a:rPr lang="el-GR" sz="2400" dirty="0" smtClean="0"/>
              <a:t>ερυθρή,</a:t>
            </a:r>
            <a:endParaRPr lang="el-GR" sz="2400" dirty="0"/>
          </a:p>
          <a:p>
            <a:pPr>
              <a:spcBef>
                <a:spcPct val="50000"/>
              </a:spcBef>
              <a:buFontTx/>
              <a:buAutoNum type="arabicPeriod"/>
            </a:pPr>
            <a:r>
              <a:rPr lang="en-US" sz="2400" dirty="0"/>
              <a:t>pH: </a:t>
            </a:r>
            <a:r>
              <a:rPr lang="el-GR" sz="2400" dirty="0"/>
              <a:t>(όξινη ή αλκαλική</a:t>
            </a:r>
            <a:r>
              <a:rPr lang="el-GR" sz="2400" dirty="0" smtClean="0"/>
              <a:t>),</a:t>
            </a:r>
            <a:endParaRPr lang="el-GR" sz="2400" dirty="0"/>
          </a:p>
          <a:p>
            <a:pPr>
              <a:spcBef>
                <a:spcPct val="50000"/>
              </a:spcBef>
              <a:buFontTx/>
              <a:buAutoNum type="arabicPeriod"/>
            </a:pPr>
            <a:r>
              <a:rPr lang="el-GR" sz="2400" dirty="0"/>
              <a:t>Ίζημα</a:t>
            </a:r>
            <a:r>
              <a:rPr lang="en-US" sz="2400" dirty="0"/>
              <a:t>: </a:t>
            </a:r>
            <a:r>
              <a:rPr lang="el-GR" sz="2400" dirty="0" smtClean="0"/>
              <a:t>?</a:t>
            </a:r>
            <a:endParaRPr lang="en-US" sz="2400" dirty="0"/>
          </a:p>
          <a:p>
            <a:pPr>
              <a:spcBef>
                <a:spcPct val="50000"/>
              </a:spcBef>
            </a:pPr>
            <a:endParaRPr lang="el-GR" sz="2400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l-GR" sz="2400" dirty="0"/>
          </a:p>
        </p:txBody>
      </p:sp>
      <p:sp>
        <p:nvSpPr>
          <p:cNvPr id="6" name="Θέση περιεχομένου 5"/>
          <p:cNvSpPr>
            <a:spLocks noGrp="1"/>
          </p:cNvSpPr>
          <p:nvPr>
            <p:ph sz="half" idx="2"/>
          </p:nvPr>
        </p:nvSpPr>
        <p:spPr>
          <a:xfrm>
            <a:off x="4648200" y="1556792"/>
            <a:ext cx="4038600" cy="4680520"/>
          </a:xfrm>
          <a:ln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marL="0" indent="0">
              <a:spcBef>
                <a:spcPct val="50000"/>
              </a:spcBef>
              <a:buNone/>
            </a:pPr>
            <a:r>
              <a:rPr lang="el-GR" sz="2400" b="1" dirty="0">
                <a:solidFill>
                  <a:srgbClr val="9B0000"/>
                </a:solidFill>
              </a:rPr>
              <a:t>Χημικοί </a:t>
            </a:r>
            <a:r>
              <a:rPr lang="el-GR" sz="2400" b="1" dirty="0" smtClean="0">
                <a:solidFill>
                  <a:srgbClr val="9B0000"/>
                </a:solidFill>
              </a:rPr>
              <a:t>χαρακτήρες:</a:t>
            </a:r>
            <a:endParaRPr lang="el-GR" sz="2400" b="1" dirty="0">
              <a:solidFill>
                <a:srgbClr val="9B0000"/>
              </a:solidFill>
            </a:endParaRPr>
          </a:p>
          <a:p>
            <a:pPr>
              <a:spcBef>
                <a:spcPct val="50000"/>
              </a:spcBef>
              <a:buFontTx/>
              <a:buAutoNum type="arabicPeriod"/>
            </a:pPr>
            <a:r>
              <a:rPr lang="el-GR" sz="2400" dirty="0"/>
              <a:t>Ερυθρά </a:t>
            </a:r>
            <a:r>
              <a:rPr lang="el-GR" sz="2400" dirty="0" smtClean="0"/>
              <a:t>αιμοσφαίρια,</a:t>
            </a:r>
            <a:endParaRPr lang="el-GR" sz="2400" dirty="0"/>
          </a:p>
          <a:p>
            <a:pPr>
              <a:spcBef>
                <a:spcPct val="50000"/>
              </a:spcBef>
              <a:buFontTx/>
              <a:buAutoNum type="arabicPeriod"/>
            </a:pPr>
            <a:r>
              <a:rPr lang="el-GR" sz="2400" dirty="0"/>
              <a:t>Εστεράση </a:t>
            </a:r>
            <a:r>
              <a:rPr lang="el-GR" sz="2400" dirty="0" smtClean="0"/>
              <a:t>λευκοκυττάρων,</a:t>
            </a:r>
            <a:endParaRPr lang="el-GR" sz="2400" dirty="0"/>
          </a:p>
          <a:p>
            <a:pPr>
              <a:spcBef>
                <a:spcPct val="50000"/>
              </a:spcBef>
              <a:buFontTx/>
              <a:buAutoNum type="arabicPeriod"/>
            </a:pPr>
            <a:r>
              <a:rPr lang="el-GR" sz="2400" dirty="0"/>
              <a:t>Νιτρικά</a:t>
            </a:r>
            <a:r>
              <a:rPr lang="en-US" sz="2400" dirty="0"/>
              <a:t> </a:t>
            </a:r>
            <a:r>
              <a:rPr lang="el-GR" sz="2400" dirty="0" smtClean="0"/>
              <a:t>θετικό.</a:t>
            </a:r>
            <a:endParaRPr lang="el-GR" sz="2400" dirty="0"/>
          </a:p>
          <a:p>
            <a:pPr>
              <a:spcBef>
                <a:spcPct val="50000"/>
              </a:spcBef>
            </a:pPr>
            <a:endParaRPr lang="el-GR" sz="2400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l-GR" sz="24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122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702670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008112"/>
          </a:xfrm>
        </p:spPr>
        <p:txBody>
          <a:bodyPr>
            <a:noAutofit/>
          </a:bodyPr>
          <a:lstStyle/>
          <a:p>
            <a:r>
              <a:rPr lang="el-GR" dirty="0"/>
              <a:t>Η γενική ούρων στην διάγνωση των </a:t>
            </a:r>
            <a:r>
              <a:rPr lang="el-GR" dirty="0" smtClean="0"/>
              <a:t>ουρόλιθων </a:t>
            </a:r>
            <a:r>
              <a:rPr lang="el-GR" sz="3200" b="0" dirty="0" smtClean="0"/>
              <a:t>(2 από 2)</a:t>
            </a:r>
            <a:endParaRPr lang="el-GR" sz="3200" b="0" dirty="0"/>
          </a:p>
        </p:txBody>
      </p:sp>
      <p:sp>
        <p:nvSpPr>
          <p:cNvPr id="30726" name="Text Box 8"/>
          <p:cNvSpPr txBox="1">
            <a:spLocks noChangeArrowheads="1"/>
          </p:cNvSpPr>
          <p:nvPr/>
        </p:nvSpPr>
        <p:spPr bwMode="auto">
          <a:xfrm>
            <a:off x="580632" y="1628800"/>
            <a:ext cx="8095824" cy="4007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 b="1" dirty="0">
                <a:solidFill>
                  <a:srgbClr val="9B0000"/>
                </a:solidFill>
                <a:latin typeface="+mn-lt"/>
              </a:rPr>
              <a:t>Μικροσκοπικοί </a:t>
            </a:r>
            <a:r>
              <a:rPr lang="el-GR" sz="2400" b="1" dirty="0" smtClean="0">
                <a:solidFill>
                  <a:srgbClr val="9B0000"/>
                </a:solidFill>
                <a:latin typeface="+mn-lt"/>
              </a:rPr>
              <a:t>χαρακτήρες :</a:t>
            </a:r>
          </a:p>
          <a:p>
            <a:pPr marL="342900" indent="-342900">
              <a:lnSpc>
                <a:spcPct val="135000"/>
              </a:lnSpc>
              <a:spcBef>
                <a:spcPct val="30000"/>
              </a:spcBef>
              <a:buFontTx/>
              <a:buAutoNum type="arabicPeriod"/>
            </a:pPr>
            <a:r>
              <a:rPr lang="el-GR" sz="2400" dirty="0" smtClean="0">
                <a:latin typeface="+mn-lt"/>
              </a:rPr>
              <a:t>Ερυθρά,</a:t>
            </a:r>
            <a:endParaRPr lang="el-GR" sz="2400" dirty="0">
              <a:latin typeface="+mn-lt"/>
            </a:endParaRPr>
          </a:p>
          <a:p>
            <a:pPr marL="342900" indent="-342900">
              <a:lnSpc>
                <a:spcPct val="135000"/>
              </a:lnSpc>
              <a:spcBef>
                <a:spcPct val="30000"/>
              </a:spcBef>
              <a:buFontTx/>
              <a:buAutoNum type="arabicPeriod"/>
            </a:pPr>
            <a:r>
              <a:rPr lang="el-GR" sz="2400" dirty="0">
                <a:latin typeface="+mn-lt"/>
              </a:rPr>
              <a:t> </a:t>
            </a:r>
            <a:r>
              <a:rPr lang="el-GR" sz="2400" dirty="0" smtClean="0">
                <a:latin typeface="+mn-lt"/>
              </a:rPr>
              <a:t>Πυοσφαίρια,</a:t>
            </a:r>
            <a:endParaRPr lang="el-GR" sz="2400" dirty="0">
              <a:latin typeface="+mn-lt"/>
            </a:endParaRPr>
          </a:p>
          <a:p>
            <a:pPr marL="342900" indent="-342900">
              <a:lnSpc>
                <a:spcPct val="135000"/>
              </a:lnSpc>
              <a:spcBef>
                <a:spcPct val="30000"/>
              </a:spcBef>
              <a:buFontTx/>
              <a:buAutoNum type="arabicPeriod"/>
            </a:pPr>
            <a:r>
              <a:rPr lang="el-GR" sz="2400" dirty="0">
                <a:latin typeface="+mn-lt"/>
              </a:rPr>
              <a:t> </a:t>
            </a:r>
            <a:r>
              <a:rPr lang="el-GR" sz="2400" dirty="0" smtClean="0">
                <a:latin typeface="+mn-lt"/>
              </a:rPr>
              <a:t>Μικροοργανισμοί,</a:t>
            </a:r>
            <a:endParaRPr lang="el-GR" sz="2400" dirty="0">
              <a:latin typeface="+mn-lt"/>
            </a:endParaRPr>
          </a:p>
          <a:p>
            <a:pPr marL="342900" indent="-342900">
              <a:lnSpc>
                <a:spcPct val="135000"/>
              </a:lnSpc>
              <a:spcBef>
                <a:spcPct val="30000"/>
              </a:spcBef>
              <a:buFontTx/>
              <a:buAutoNum type="arabicPeriod"/>
            </a:pPr>
            <a:r>
              <a:rPr lang="el-GR" sz="2400" dirty="0">
                <a:latin typeface="+mn-lt"/>
              </a:rPr>
              <a:t> Άφθονοι κρύσταλλοι (οξαλικού ασβεστίου, ουρικού οξέος, κυστίνης, εναμμώνιου φωσφορικού μαγνησίου</a:t>
            </a:r>
            <a:r>
              <a:rPr lang="el-GR" sz="2400" dirty="0" smtClean="0">
                <a:latin typeface="+mn-lt"/>
              </a:rPr>
              <a:t>),</a:t>
            </a:r>
            <a:endParaRPr lang="el-GR" sz="2400" dirty="0">
              <a:latin typeface="+mn-lt"/>
            </a:endParaRPr>
          </a:p>
          <a:p>
            <a:pPr marL="342900" indent="-342900">
              <a:lnSpc>
                <a:spcPct val="135000"/>
              </a:lnSpc>
              <a:spcBef>
                <a:spcPct val="30000"/>
              </a:spcBef>
              <a:buFontTx/>
              <a:buAutoNum type="arabicPeriod"/>
            </a:pPr>
            <a:r>
              <a:rPr lang="el-GR" sz="2400" dirty="0">
                <a:latin typeface="+mn-lt"/>
              </a:rPr>
              <a:t> Κύλινδροι που περιέχουν κρυστάλλους ή </a:t>
            </a:r>
            <a:r>
              <a:rPr lang="el-GR" sz="2400" dirty="0" smtClean="0">
                <a:latin typeface="+mn-lt"/>
              </a:rPr>
              <a:t>ερυθρά.</a:t>
            </a:r>
            <a:endParaRPr lang="el-GR" sz="2400" dirty="0">
              <a:latin typeface="+mn-lt"/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123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815380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Κρύσταλλοι οξαλικού </a:t>
            </a:r>
            <a:r>
              <a:rPr lang="el-GR" dirty="0" smtClean="0"/>
              <a:t>ασβεστίου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124</a:t>
            </a:fld>
            <a:endParaRPr lang="el-GR" dirty="0"/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464" y="1484784"/>
            <a:ext cx="5417760" cy="38752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6"/>
          <p:cNvSpPr/>
          <p:nvPr/>
        </p:nvSpPr>
        <p:spPr>
          <a:xfrm>
            <a:off x="2915816" y="5445224"/>
            <a:ext cx="36980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latin typeface="+mn-lt"/>
                <a:hlinkClick r:id="rId4"/>
              </a:rPr>
              <a:t>Calcium oxalate crystals in urine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”,</a:t>
            </a:r>
            <a:r>
              <a:rPr lang="el-G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από  </a:t>
            </a:r>
            <a:r>
              <a:rPr lang="en-US" sz="1200" dirty="0">
                <a:latin typeface="+mn-lt"/>
                <a:hlinkClick r:id="rId4"/>
              </a:rPr>
              <a:t>Mr Bungle</a:t>
            </a:r>
            <a:r>
              <a:rPr lang="el-GR" sz="1200" dirty="0" smtClean="0">
                <a:latin typeface="+mn-lt"/>
                <a:hlinkClick r:id="rId4"/>
              </a:rPr>
              <a:t> </a:t>
            </a:r>
            <a:r>
              <a:rPr lang="en-US" sz="1200" dirty="0" smtClean="0">
                <a:latin typeface="+mn-lt"/>
              </a:rPr>
              <a:t> </a:t>
            </a:r>
            <a:r>
              <a:rPr lang="el-G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διαθέσιμο ως κοινό κτήμα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04309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1 - Τίτλος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080120"/>
          </a:xfrm>
        </p:spPr>
        <p:txBody>
          <a:bodyPr>
            <a:noAutofit/>
          </a:bodyPr>
          <a:lstStyle/>
          <a:p>
            <a:pPr eaLnBrk="1" hangingPunct="1"/>
            <a:r>
              <a:rPr lang="el-GR" dirty="0" smtClean="0">
                <a:latin typeface="+mn-lt"/>
                <a:cs typeface="Arial" pitchFamily="34" charset="0"/>
              </a:rPr>
              <a:t>Κρύσταλλοι ουρικού οξέος</a:t>
            </a: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125</a:t>
            </a:fld>
            <a:endParaRPr lang="el-GR" dirty="0"/>
          </a:p>
        </p:txBody>
      </p:sp>
      <p:sp>
        <p:nvSpPr>
          <p:cNvPr id="2" name="Rectangle 1"/>
          <p:cNvSpPr/>
          <p:nvPr/>
        </p:nvSpPr>
        <p:spPr>
          <a:xfrm>
            <a:off x="1232629" y="5949279"/>
            <a:ext cx="691276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1200" dirty="0" smtClean="0">
                <a:latin typeface="+mn-lt"/>
              </a:rPr>
              <a:t>Τμήμα Ιατρικών Εργαστηρίων, Τμήμα Ιατρικών Εργαστηρίων, ΤΕΙ Αθηνών</a:t>
            </a:r>
            <a:endParaRPr lang="el-GR" sz="1200" dirty="0">
              <a:latin typeface="+mn-lt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2420761" y="1835823"/>
            <a:ext cx="4536504" cy="340237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56718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080120"/>
          </a:xfrm>
        </p:spPr>
        <p:txBody>
          <a:bodyPr>
            <a:normAutofit fontScale="90000"/>
          </a:bodyPr>
          <a:lstStyle/>
          <a:p>
            <a:r>
              <a:rPr lang="el-GR" dirty="0"/>
              <a:t>Κρύσταλλοι εναμμώνιου φωσφορικού </a:t>
            </a:r>
            <a:r>
              <a:rPr lang="el-GR" dirty="0" smtClean="0"/>
              <a:t>μαγνησίου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126</a:t>
            </a:fld>
            <a:endParaRPr lang="el-GR" dirty="0"/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484784"/>
            <a:ext cx="5292080" cy="396906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6" name="Rectangle 6"/>
          <p:cNvSpPr/>
          <p:nvPr/>
        </p:nvSpPr>
        <p:spPr>
          <a:xfrm>
            <a:off x="2920734" y="5471020"/>
            <a:ext cx="36980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latin typeface="+mn-lt"/>
                <a:hlinkClick r:id="rId4"/>
              </a:rPr>
              <a:t>Struvite crystals (urine) - Strüvit kristalleri (idrar) - 01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”,</a:t>
            </a:r>
            <a:r>
              <a:rPr lang="el-G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από  </a:t>
            </a:r>
            <a:r>
              <a:rPr lang="en-US" sz="1200" dirty="0">
                <a:latin typeface="+mn-lt"/>
                <a:hlinkClick r:id="rId5"/>
              </a:rPr>
              <a:t>Doruk </a:t>
            </a:r>
            <a:r>
              <a:rPr lang="en-US" sz="1200" dirty="0" smtClean="0">
                <a:latin typeface="+mn-lt"/>
                <a:hlinkClick r:id="rId5"/>
              </a:rPr>
              <a:t>Salancı</a:t>
            </a:r>
            <a:r>
              <a:rPr lang="el-GR" sz="1200" dirty="0" smtClean="0">
                <a:latin typeface="+mn-lt"/>
                <a:hlinkClick r:id="rId5"/>
              </a:rPr>
              <a:t> </a:t>
            </a:r>
            <a:r>
              <a:rPr lang="el-G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διαθέσιμο με άδεια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6"/>
              </a:rPr>
              <a:t>CC BY-SA 3.0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28245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Κρύσταλλοι </a:t>
            </a:r>
            <a:r>
              <a:rPr lang="el-GR" dirty="0" smtClean="0"/>
              <a:t>κυστίνης</a:t>
            </a:r>
            <a:endParaRPr lang="el-GR" dirty="0"/>
          </a:p>
        </p:txBody>
      </p:sp>
      <p:pic>
        <p:nvPicPr>
          <p:cNvPr id="34818" name="Picture 5" descr="cysti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1556792"/>
            <a:ext cx="4038600" cy="3460750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127</a:t>
            </a:fld>
            <a:endParaRPr lang="el-GR" dirty="0"/>
          </a:p>
        </p:txBody>
      </p:sp>
      <p:sp>
        <p:nvSpPr>
          <p:cNvPr id="5" name="Rectangle 4"/>
          <p:cNvSpPr/>
          <p:nvPr/>
        </p:nvSpPr>
        <p:spPr>
          <a:xfrm>
            <a:off x="3880598" y="5233566"/>
            <a:ext cx="161140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latin typeface="+mn-lt"/>
                <a:hlinkClick r:id="rId4"/>
              </a:rPr>
              <a:t>panji1102.blogspot.gr</a:t>
            </a:r>
            <a:endParaRPr lang="el-GR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1270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52128"/>
          </a:xfrm>
        </p:spPr>
        <p:txBody>
          <a:bodyPr>
            <a:noAutofit/>
          </a:bodyPr>
          <a:lstStyle/>
          <a:p>
            <a:r>
              <a:rPr lang="el-GR" dirty="0"/>
              <a:t>Πότε γίνεται η χημική ανάλυση </a:t>
            </a:r>
            <a:r>
              <a:rPr lang="el-GR" dirty="0" smtClean="0"/>
              <a:t>ουρολίθων</a:t>
            </a:r>
            <a:endParaRPr lang="el-GR" dirty="0"/>
          </a:p>
        </p:txBody>
      </p:sp>
      <p:sp>
        <p:nvSpPr>
          <p:cNvPr id="36866" name="Rectangle 4"/>
          <p:cNvSpPr>
            <a:spLocks noChangeArrowheads="1"/>
          </p:cNvSpPr>
          <p:nvPr/>
        </p:nvSpPr>
        <p:spPr bwMode="auto">
          <a:xfrm>
            <a:off x="467544" y="1988840"/>
            <a:ext cx="8208962" cy="3527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lnSpc>
                <a:spcPct val="140000"/>
              </a:lnSpc>
              <a:spcBef>
                <a:spcPct val="90000"/>
              </a:spcBef>
            </a:pPr>
            <a:r>
              <a:rPr lang="el-GR" sz="2400" dirty="0" smtClean="0">
                <a:latin typeface="+mn-lt"/>
              </a:rPr>
              <a:t>Η </a:t>
            </a:r>
            <a:r>
              <a:rPr lang="el-GR" sz="2400" dirty="0">
                <a:latin typeface="+mn-lt"/>
              </a:rPr>
              <a:t>χημική ανάλυση, γίνεται για την εξακρίβωση του χημικού συστατικού ή των χημικών συστατικών από τα οποία αποτελείται ο λίθος</a:t>
            </a:r>
            <a:r>
              <a:rPr lang="el-GR" sz="2400" dirty="0" smtClean="0">
                <a:latin typeface="+mn-lt"/>
              </a:rPr>
              <a:t>.</a:t>
            </a:r>
          </a:p>
          <a:p>
            <a:pPr>
              <a:lnSpc>
                <a:spcPct val="140000"/>
              </a:lnSpc>
              <a:spcBef>
                <a:spcPct val="90000"/>
              </a:spcBef>
            </a:pPr>
            <a:r>
              <a:rPr lang="el-GR" sz="2400" dirty="0" smtClean="0">
                <a:latin typeface="+mn-lt"/>
              </a:rPr>
              <a:t>Η γνώση της σύστασης του λίθου βοηθά στη πρόληψη επανεμφάνισης του με πιθανή αλλαγή του διαιτολογίου του ασθενούς.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128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985515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Τριχομονάδες</a:t>
            </a:r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9C9788-9B49-450C-8BA8-4CF5822EF203}" type="slidenum">
              <a:rPr lang="el-GR" smtClean="0"/>
              <a:pPr>
                <a:defRPr/>
              </a:pPr>
              <a:t>12</a:t>
            </a:fld>
            <a:endParaRPr lang="el-G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124744"/>
            <a:ext cx="4362515" cy="423357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6"/>
          <p:cNvSpPr/>
          <p:nvPr/>
        </p:nvSpPr>
        <p:spPr>
          <a:xfrm>
            <a:off x="2919085" y="5358318"/>
            <a:ext cx="32038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latin typeface="+mn-lt"/>
                <a:hlinkClick r:id="rId4"/>
              </a:rPr>
              <a:t>Trichomonas Giemsa </a:t>
            </a:r>
            <a:r>
              <a:rPr lang="en-US" sz="1200" dirty="0" smtClean="0">
                <a:latin typeface="+mn-lt"/>
                <a:hlinkClick r:id="rId4"/>
              </a:rPr>
              <a:t>DPDx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”,</a:t>
            </a:r>
            <a:r>
              <a:rPr lang="el-G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από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Patho 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</a:p>
          <a:p>
            <a:pPr algn="ctr"/>
            <a:r>
              <a:rPr lang="el-G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διαθέσιμο ως κοινό κτήμα</a:t>
            </a:r>
          </a:p>
        </p:txBody>
      </p:sp>
    </p:spTree>
    <p:extLst>
      <p:ext uri="{BB962C8B-B14F-4D97-AF65-F5344CB8AC3E}">
        <p14:creationId xmlns:p14="http://schemas.microsoft.com/office/powerpoint/2010/main" val="235019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080120"/>
          </a:xfrm>
        </p:spPr>
        <p:txBody>
          <a:bodyPr>
            <a:noAutofit/>
          </a:bodyPr>
          <a:lstStyle/>
          <a:p>
            <a:r>
              <a:rPr lang="el-GR" dirty="0"/>
              <a:t>Προετοιμασία για την χημική ανάλυση των </a:t>
            </a:r>
            <a:r>
              <a:rPr lang="el-GR" dirty="0" smtClean="0"/>
              <a:t>ουρόλιθων</a:t>
            </a:r>
            <a:endParaRPr lang="el-GR" dirty="0"/>
          </a:p>
        </p:txBody>
      </p:sp>
      <p:sp>
        <p:nvSpPr>
          <p:cNvPr id="37897" name="8 - TextBox"/>
          <p:cNvSpPr txBox="1">
            <a:spLocks noChangeArrowheads="1"/>
          </p:cNvSpPr>
          <p:nvPr/>
        </p:nvSpPr>
        <p:spPr bwMode="auto">
          <a:xfrm>
            <a:off x="395536" y="1455003"/>
            <a:ext cx="648071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l-GR" sz="2400" dirty="0">
                <a:latin typeface="+mn-lt"/>
              </a:rPr>
              <a:t>Πλύσιμο του λίθου για την απομάκρυνση αίματος και βλέννης.</a:t>
            </a:r>
          </a:p>
        </p:txBody>
      </p:sp>
      <p:sp>
        <p:nvSpPr>
          <p:cNvPr id="37896" name="7 - TextBox"/>
          <p:cNvSpPr txBox="1">
            <a:spLocks noChangeArrowheads="1"/>
          </p:cNvSpPr>
          <p:nvPr/>
        </p:nvSpPr>
        <p:spPr bwMode="auto">
          <a:xfrm>
            <a:off x="395536" y="2389776"/>
            <a:ext cx="696308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l-GR" sz="2400" dirty="0">
                <a:latin typeface="+mn-lt"/>
              </a:rPr>
              <a:t>Μελέτη της δομής του λίθου καθώς και των φυσικών του χαρακτήρων (χρώμα, σχήμα, μέγεθος).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9095" y="1559602"/>
            <a:ext cx="1188037" cy="18826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6"/>
          <p:cNvSpPr/>
          <p:nvPr/>
        </p:nvSpPr>
        <p:spPr>
          <a:xfrm>
            <a:off x="6876255" y="3483122"/>
            <a:ext cx="19442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latin typeface="+mn-lt"/>
                <a:hlinkClick r:id="rId3"/>
              </a:rPr>
              <a:t>Magnifying </a:t>
            </a:r>
            <a:r>
              <a:rPr lang="en-US" sz="1200" dirty="0" smtClean="0">
                <a:latin typeface="+mn-lt"/>
                <a:hlinkClick r:id="rId3"/>
              </a:rPr>
              <a:t>glass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”,</a:t>
            </a:r>
            <a:r>
              <a:rPr lang="el-G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από  </a:t>
            </a:r>
            <a:r>
              <a:rPr lang="en-US" sz="1200" dirty="0" smtClean="0">
                <a:latin typeface="+mn-lt"/>
                <a:hlinkClick r:id="rId4"/>
              </a:rPr>
              <a:t>Tomomarusan</a:t>
            </a:r>
            <a:r>
              <a:rPr lang="el-GR" sz="1200" dirty="0" smtClean="0">
                <a:latin typeface="+mn-lt"/>
                <a:hlinkClick r:id="rId4"/>
              </a:rPr>
              <a:t>  </a:t>
            </a:r>
            <a:r>
              <a:rPr lang="el-G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διαθέσιμο με άδεια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sz="1200" dirty="0">
                <a:latin typeface="+mn-lt"/>
                <a:hlinkClick r:id="rId5"/>
              </a:rPr>
              <a:t>CC BY-SA 3.0</a:t>
            </a:r>
            <a:endParaRPr lang="en-US" sz="1200" dirty="0">
              <a:latin typeface="+mn-lt"/>
            </a:endParaRPr>
          </a:p>
        </p:txBody>
      </p:sp>
      <p:sp>
        <p:nvSpPr>
          <p:cNvPr id="37894" name="5 - TextBox"/>
          <p:cNvSpPr txBox="1">
            <a:spLocks noChangeArrowheads="1"/>
          </p:cNvSpPr>
          <p:nvPr/>
        </p:nvSpPr>
        <p:spPr bwMode="auto">
          <a:xfrm>
            <a:off x="395536" y="4144102"/>
            <a:ext cx="500290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l-GR" sz="2400" dirty="0">
                <a:latin typeface="+mn-lt"/>
              </a:rPr>
              <a:t>Μέτρηση του μεγέθους του λίθου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611" y="3590105"/>
            <a:ext cx="1511709" cy="16521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6"/>
          <p:cNvSpPr/>
          <p:nvPr/>
        </p:nvSpPr>
        <p:spPr>
          <a:xfrm>
            <a:off x="4817777" y="5246439"/>
            <a:ext cx="21473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“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7"/>
              </a:rPr>
              <a:t>Nefrolit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”,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από 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8"/>
              </a:rPr>
              <a:t>Teveten</a:t>
            </a:r>
            <a:r>
              <a:rPr lang="el-G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διαθέσιμο ως κοινό κτήμα</a:t>
            </a:r>
          </a:p>
        </p:txBody>
      </p:sp>
      <p:sp>
        <p:nvSpPr>
          <p:cNvPr id="37893" name="4 - TextBox"/>
          <p:cNvSpPr txBox="1">
            <a:spLocks noChangeArrowheads="1"/>
          </p:cNvSpPr>
          <p:nvPr/>
        </p:nvSpPr>
        <p:spPr bwMode="auto">
          <a:xfrm>
            <a:off x="1985033" y="5731520"/>
            <a:ext cx="56654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l-GR" sz="2400" dirty="0">
                <a:latin typeface="+mn-lt"/>
              </a:rPr>
              <a:t>Κονιορτοποίηση μέρος του λίθου σε ιγδίο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129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30752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Text Box 5"/>
          <p:cNvSpPr txBox="1">
            <a:spLocks noChangeArrowheads="1"/>
          </p:cNvSpPr>
          <p:nvPr/>
        </p:nvSpPr>
        <p:spPr bwMode="auto">
          <a:xfrm>
            <a:off x="395536" y="1268760"/>
            <a:ext cx="849694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 dirty="0" smtClean="0">
                <a:latin typeface="+mn-lt"/>
              </a:rPr>
              <a:t>Παλαιότερα γίνονται με </a:t>
            </a:r>
            <a:r>
              <a:rPr lang="en-US" sz="2400" dirty="0" smtClean="0">
                <a:latin typeface="+mn-lt"/>
              </a:rPr>
              <a:t>manual </a:t>
            </a:r>
            <a:r>
              <a:rPr lang="el-GR" sz="2400" dirty="0" smtClean="0">
                <a:latin typeface="+mn-lt"/>
              </a:rPr>
              <a:t>χημικές αναλύσεις, σήμερα με υπέρυθρη φασματοσκοπία </a:t>
            </a:r>
            <a:r>
              <a:rPr lang="el-GR" sz="2400" dirty="0">
                <a:latin typeface="+mn-lt"/>
              </a:rPr>
              <a:t>(</a:t>
            </a:r>
            <a:r>
              <a:rPr lang="en-US" sz="2400" dirty="0">
                <a:latin typeface="+mn-lt"/>
              </a:rPr>
              <a:t>IR</a:t>
            </a:r>
            <a:r>
              <a:rPr lang="en-US" sz="2400" dirty="0" smtClean="0">
                <a:latin typeface="+mn-lt"/>
              </a:rPr>
              <a:t>)</a:t>
            </a:r>
            <a:r>
              <a:rPr lang="el-GR" sz="2400" dirty="0" smtClean="0">
                <a:latin typeface="+mn-lt"/>
              </a:rPr>
              <a:t>.</a:t>
            </a:r>
            <a:endParaRPr lang="el-GR" sz="2400" dirty="0">
              <a:latin typeface="+mn-lt"/>
            </a:endParaRPr>
          </a:p>
        </p:txBody>
      </p:sp>
      <p:pic>
        <p:nvPicPr>
          <p:cNvPr id="137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51775" y="2420888"/>
            <a:ext cx="4608512" cy="3275719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4 - TextBox"/>
          <p:cNvSpPr txBox="1"/>
          <p:nvPr/>
        </p:nvSpPr>
        <p:spPr>
          <a:xfrm>
            <a:off x="2705842" y="5819236"/>
            <a:ext cx="37003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 smtClean="0">
                <a:latin typeface="+mn-lt"/>
              </a:rPr>
              <a:t>ΤΕΙ Αθηνών – Εργαστήριο χημείας</a:t>
            </a:r>
            <a:endParaRPr lang="el-GR" sz="2000" dirty="0">
              <a:latin typeface="+mn-lt"/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130</a:t>
            </a:fld>
            <a:endParaRPr lang="el-GR" dirty="0"/>
          </a:p>
        </p:txBody>
      </p:sp>
      <p:sp>
        <p:nvSpPr>
          <p:cNvPr id="7" name="Τίτλος 1"/>
          <p:cNvSpPr txBox="1">
            <a:spLocks/>
          </p:cNvSpPr>
          <p:nvPr/>
        </p:nvSpPr>
        <p:spPr>
          <a:xfrm>
            <a:off x="539552" y="188640"/>
            <a:ext cx="82296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B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FTIR: Fourier Transformed Infrared Spectroscopy</a:t>
            </a:r>
            <a:endParaRPr kumimoji="0" lang="el-GR" sz="4000" b="1" i="0" u="none" strike="noStrike" kern="1200" cap="none" spc="0" normalizeH="0" baseline="0" noProof="0" dirty="0">
              <a:ln>
                <a:noFill/>
              </a:ln>
              <a:solidFill>
                <a:srgbClr val="9B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Ορθογώνιο 7"/>
          <p:cNvSpPr/>
          <p:nvPr/>
        </p:nvSpPr>
        <p:spPr>
          <a:xfrm>
            <a:off x="2247335" y="6203475"/>
            <a:ext cx="50544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Εργαστήριο Βιολογικών Υγρών, Τμήμα Ιατρικών Εργαστηρίων, ΤΕΙ Αθηνών</a:t>
            </a:r>
          </a:p>
        </p:txBody>
      </p:sp>
    </p:spTree>
    <p:extLst>
      <p:ext uri="{BB962C8B-B14F-4D97-AF65-F5344CB8AC3E}">
        <p14:creationId xmlns:p14="http://schemas.microsoft.com/office/powerpoint/2010/main" val="4078178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1</a:t>
            </a:r>
            <a:r>
              <a:rPr lang="el-GR" baseline="30000" dirty="0" smtClean="0"/>
              <a:t>ο</a:t>
            </a:r>
            <a:r>
              <a:rPr lang="el-GR" dirty="0" smtClean="0"/>
              <a:t> στάδιο</a:t>
            </a:r>
            <a:r>
              <a:rPr lang="en-US" dirty="0" smtClean="0"/>
              <a:t>: </a:t>
            </a:r>
            <a:r>
              <a:rPr lang="el-GR" dirty="0" smtClean="0"/>
              <a:t>Κονιορτοποίηση ουρόλιθου με </a:t>
            </a:r>
            <a:r>
              <a:rPr lang="en-US" dirty="0" smtClean="0"/>
              <a:t>KBr</a:t>
            </a:r>
            <a:endParaRPr lang="el-GR" dirty="0"/>
          </a:p>
        </p:txBody>
      </p:sp>
      <p:sp>
        <p:nvSpPr>
          <p:cNvPr id="4" name="2 - TextBox"/>
          <p:cNvSpPr txBox="1">
            <a:spLocks noChangeArrowheads="1"/>
          </p:cNvSpPr>
          <p:nvPr/>
        </p:nvSpPr>
        <p:spPr bwMode="auto">
          <a:xfrm>
            <a:off x="656167" y="1196752"/>
            <a:ext cx="770485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>
                <a:latin typeface="+mn-lt"/>
              </a:rPr>
              <a:t>A</a:t>
            </a:r>
            <a:r>
              <a:rPr lang="el-GR" sz="2400" dirty="0">
                <a:latin typeface="+mn-lt"/>
              </a:rPr>
              <a:t>ρχικά ο ουρόλιθος κονιορτοποιείται μαζί με </a:t>
            </a:r>
            <a:r>
              <a:rPr lang="en-US" sz="2400" dirty="0" smtClean="0">
                <a:latin typeface="+mn-lt"/>
              </a:rPr>
              <a:t>KBr</a:t>
            </a:r>
            <a:r>
              <a:rPr lang="el-GR" sz="2400" dirty="0" smtClean="0">
                <a:latin typeface="+mn-lt"/>
              </a:rPr>
              <a:t>.</a:t>
            </a:r>
            <a:endParaRPr lang="el-GR" sz="2400" dirty="0">
              <a:latin typeface="+mn-lt"/>
            </a:endParaRPr>
          </a:p>
        </p:txBody>
      </p:sp>
      <p:pic>
        <p:nvPicPr>
          <p:cNvPr id="1884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1844824"/>
            <a:ext cx="5040560" cy="4111312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4 - TextBox"/>
          <p:cNvSpPr txBox="1"/>
          <p:nvPr/>
        </p:nvSpPr>
        <p:spPr>
          <a:xfrm>
            <a:off x="2612350" y="6117122"/>
            <a:ext cx="3888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 smtClean="0">
                <a:latin typeface="+mn-lt"/>
              </a:rPr>
              <a:t>ΤΕΙ Αθηνών – Εργαστήριο χημείας</a:t>
            </a:r>
            <a:endParaRPr lang="el-GR" sz="2000" dirty="0">
              <a:latin typeface="+mn-lt"/>
            </a:endParaRPr>
          </a:p>
        </p:txBody>
      </p:sp>
      <p:sp>
        <p:nvSpPr>
          <p:cNvPr id="2" name="1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9C9788-9B49-450C-8BA8-4CF5822EF203}" type="slidenum">
              <a:rPr lang="el-GR" smtClean="0"/>
              <a:pPr>
                <a:defRPr/>
              </a:pPr>
              <a:t>131</a:t>
            </a:fld>
            <a:endParaRPr lang="el-GR" dirty="0"/>
          </a:p>
        </p:txBody>
      </p:sp>
      <p:sp>
        <p:nvSpPr>
          <p:cNvPr id="7" name="Ορθογώνιο 6"/>
          <p:cNvSpPr/>
          <p:nvPr/>
        </p:nvSpPr>
        <p:spPr>
          <a:xfrm>
            <a:off x="2123728" y="6444476"/>
            <a:ext cx="50544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Εργαστήριο Βιολογικών Υγρών, Τμήμα Ιατρικών Εργαστηρίων, ΤΕΙ Αθηνών</a:t>
            </a:r>
          </a:p>
        </p:txBody>
      </p:sp>
    </p:spTree>
    <p:extLst>
      <p:ext uri="{BB962C8B-B14F-4D97-AF65-F5344CB8AC3E}">
        <p14:creationId xmlns:p14="http://schemas.microsoft.com/office/powerpoint/2010/main" val="3034986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2</a:t>
            </a:r>
            <a:r>
              <a:rPr lang="el-GR" baseline="30000" dirty="0" smtClean="0"/>
              <a:t>ο</a:t>
            </a:r>
            <a:r>
              <a:rPr lang="el-GR" dirty="0" smtClean="0"/>
              <a:t> στάδιο</a:t>
            </a:r>
            <a:r>
              <a:rPr lang="en-US" dirty="0" smtClean="0"/>
              <a:t>: </a:t>
            </a:r>
            <a:r>
              <a:rPr lang="el-GR" dirty="0" smtClean="0"/>
              <a:t>Τοποθέτηση του μίγματος Κ</a:t>
            </a:r>
            <a:r>
              <a:rPr lang="en-US" dirty="0" smtClean="0"/>
              <a:t>Br/</a:t>
            </a:r>
            <a:r>
              <a:rPr lang="el-GR" dirty="0" smtClean="0"/>
              <a:t>λίθου σε ειδική συσκευή πίεσης</a:t>
            </a:r>
            <a:endParaRPr lang="el-GR" dirty="0"/>
          </a:p>
        </p:txBody>
      </p:sp>
      <p:sp>
        <p:nvSpPr>
          <p:cNvPr id="45059" name="2 - TextBox"/>
          <p:cNvSpPr txBox="1">
            <a:spLocks noChangeArrowheads="1"/>
          </p:cNvSpPr>
          <p:nvPr/>
        </p:nvSpPr>
        <p:spPr bwMode="auto">
          <a:xfrm>
            <a:off x="401202" y="1196752"/>
            <a:ext cx="842493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l-GR" sz="2400" dirty="0" smtClean="0">
                <a:latin typeface="+mn-lt"/>
              </a:rPr>
              <a:t>Η ειδική συσκευή </a:t>
            </a:r>
            <a:r>
              <a:rPr lang="en-US" sz="2400" dirty="0" smtClean="0">
                <a:latin typeface="+mn-lt"/>
              </a:rPr>
              <a:t>Holder </a:t>
            </a:r>
            <a:r>
              <a:rPr lang="el-GR" sz="2400" dirty="0" smtClean="0">
                <a:latin typeface="+mn-lt"/>
              </a:rPr>
              <a:t>που τοποθετείται στη πρέσα μαζί </a:t>
            </a:r>
            <a:r>
              <a:rPr lang="el-GR" sz="2400" dirty="0">
                <a:latin typeface="+mn-lt"/>
              </a:rPr>
              <a:t>με </a:t>
            </a:r>
            <a:r>
              <a:rPr lang="en-US" sz="2400" dirty="0" smtClean="0">
                <a:latin typeface="+mn-lt"/>
              </a:rPr>
              <a:t>KBr</a:t>
            </a:r>
            <a:r>
              <a:rPr lang="el-GR" sz="2400" dirty="0" smtClean="0">
                <a:latin typeface="+mn-lt"/>
              </a:rPr>
              <a:t>.</a:t>
            </a:r>
            <a:endParaRPr lang="el-GR" sz="2400" dirty="0">
              <a:latin typeface="+mn-lt"/>
            </a:endParaRPr>
          </a:p>
        </p:txBody>
      </p:sp>
      <p:pic>
        <p:nvPicPr>
          <p:cNvPr id="14336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29604" y="1844824"/>
            <a:ext cx="6768133" cy="4444162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3 - TextBox"/>
          <p:cNvSpPr txBox="1"/>
          <p:nvPr/>
        </p:nvSpPr>
        <p:spPr>
          <a:xfrm>
            <a:off x="2690664" y="6288986"/>
            <a:ext cx="38346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 smtClean="0">
                <a:latin typeface="+mn-lt"/>
              </a:rPr>
              <a:t>ΤΕΙ Αθηνών – Εργαστήριο χημείας</a:t>
            </a:r>
            <a:endParaRPr lang="el-GR" sz="2000" dirty="0">
              <a:latin typeface="+mn-lt"/>
            </a:endParaRPr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132</a:t>
            </a:fld>
            <a:endParaRPr lang="el-GR" dirty="0"/>
          </a:p>
        </p:txBody>
      </p:sp>
      <p:sp>
        <p:nvSpPr>
          <p:cNvPr id="7" name="Ορθογώνιο 6"/>
          <p:cNvSpPr/>
          <p:nvPr/>
        </p:nvSpPr>
        <p:spPr>
          <a:xfrm>
            <a:off x="2267744" y="6538912"/>
            <a:ext cx="50544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Εργαστήριο Βιολογικών Υγρών, Τμήμα Ιατρικών Εργαστηρίων, ΤΕΙ Αθηνών</a:t>
            </a:r>
          </a:p>
        </p:txBody>
      </p:sp>
    </p:spTree>
    <p:extLst>
      <p:ext uri="{BB962C8B-B14F-4D97-AF65-F5344CB8AC3E}">
        <p14:creationId xmlns:p14="http://schemas.microsoft.com/office/powerpoint/2010/main" val="183065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Τίτλος 7"/>
          <p:cNvSpPr>
            <a:spLocks noGrp="1"/>
          </p:cNvSpPr>
          <p:nvPr>
            <p:ph type="title"/>
          </p:nvPr>
        </p:nvSpPr>
        <p:spPr>
          <a:xfrm>
            <a:off x="323528" y="188640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3</a:t>
            </a:r>
            <a:r>
              <a:rPr lang="en-US" baseline="30000" dirty="0" smtClean="0"/>
              <a:t>o</a:t>
            </a:r>
            <a:r>
              <a:rPr lang="en-US" dirty="0" smtClean="0"/>
              <a:t> </a:t>
            </a:r>
            <a:r>
              <a:rPr lang="el-GR" dirty="0" smtClean="0"/>
              <a:t>στάδιο</a:t>
            </a:r>
            <a:r>
              <a:rPr lang="en-US" dirty="0" smtClean="0"/>
              <a:t>: </a:t>
            </a:r>
            <a:r>
              <a:rPr lang="el-GR" dirty="0" smtClean="0"/>
              <a:t>Άσκηση πίεσης για τη δημιουργία δισκίου ΚΒ</a:t>
            </a:r>
            <a:r>
              <a:rPr lang="en-US" dirty="0" smtClean="0"/>
              <a:t>r</a:t>
            </a:r>
            <a:r>
              <a:rPr lang="el-GR" dirty="0" smtClean="0"/>
              <a:t>/λίθου</a:t>
            </a:r>
            <a:r>
              <a:rPr lang="en-US" dirty="0" smtClean="0"/>
              <a:t> </a:t>
            </a:r>
            <a:endParaRPr lang="el-GR" dirty="0"/>
          </a:p>
        </p:txBody>
      </p:sp>
      <p:grpSp>
        <p:nvGrpSpPr>
          <p:cNvPr id="11" name="Ομάδα 10"/>
          <p:cNvGrpSpPr/>
          <p:nvPr/>
        </p:nvGrpSpPr>
        <p:grpSpPr>
          <a:xfrm>
            <a:off x="4714875" y="5000625"/>
            <a:ext cx="2743200" cy="1238250"/>
            <a:chOff x="4714875" y="5000625"/>
            <a:chExt cx="2743200" cy="1238250"/>
          </a:xfrm>
        </p:grpSpPr>
        <p:sp>
          <p:nvSpPr>
            <p:cNvPr id="46104" name="Rectangle 96"/>
            <p:cNvSpPr>
              <a:spLocks noChangeArrowheads="1"/>
            </p:cNvSpPr>
            <p:nvPr/>
          </p:nvSpPr>
          <p:spPr bwMode="auto">
            <a:xfrm>
              <a:off x="4714875" y="5857875"/>
              <a:ext cx="2743200" cy="381000"/>
            </a:xfrm>
            <a:prstGeom prst="rect">
              <a:avLst/>
            </a:prstGeom>
            <a:solidFill>
              <a:srgbClr val="FF000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801800" prstMaterial="legacyMatte">
              <a:bevelT w="13500" h="13500" prst="angle"/>
              <a:bevelB w="13500" h="13500" prst="angle"/>
              <a:extrusionClr>
                <a:srgbClr val="FF0000"/>
              </a:extrusionClr>
            </a:sp3d>
          </p:spPr>
          <p:txBody>
            <a:bodyPr wrap="none" anchor="ctr">
              <a:flatTx/>
            </a:bodyPr>
            <a:lstStyle/>
            <a:p>
              <a:endParaRPr lang="el-GR" dirty="0"/>
            </a:p>
          </p:txBody>
        </p:sp>
        <p:sp>
          <p:nvSpPr>
            <p:cNvPr id="46105" name="Oval 97"/>
            <p:cNvSpPr>
              <a:spLocks noChangeArrowheads="1"/>
            </p:cNvSpPr>
            <p:nvPr/>
          </p:nvSpPr>
          <p:spPr bwMode="auto">
            <a:xfrm>
              <a:off x="5334000" y="5410200"/>
              <a:ext cx="1905000" cy="3810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l-GR" dirty="0"/>
            </a:p>
          </p:txBody>
        </p:sp>
        <p:sp>
          <p:nvSpPr>
            <p:cNvPr id="99" name="AutoShape 98"/>
            <p:cNvSpPr>
              <a:spLocks noChangeArrowheads="1"/>
            </p:cNvSpPr>
            <p:nvPr/>
          </p:nvSpPr>
          <p:spPr bwMode="auto">
            <a:xfrm>
              <a:off x="5572125" y="5000625"/>
              <a:ext cx="1828800" cy="533400"/>
            </a:xfrm>
            <a:prstGeom prst="can">
              <a:avLst>
                <a:gd name="adj" fmla="val 50000"/>
              </a:avLst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31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l-GR" dirty="0">
                <a:latin typeface="Arial" charset="0"/>
              </a:endParaRPr>
            </a:p>
          </p:txBody>
        </p:sp>
      </p:grpSp>
      <p:grpSp>
        <p:nvGrpSpPr>
          <p:cNvPr id="13" name="Ομάδα 12"/>
          <p:cNvGrpSpPr/>
          <p:nvPr/>
        </p:nvGrpSpPr>
        <p:grpSpPr>
          <a:xfrm>
            <a:off x="4800600" y="1447800"/>
            <a:ext cx="2667000" cy="1143000"/>
            <a:chOff x="4800600" y="1447800"/>
            <a:chExt cx="2667000" cy="1143000"/>
          </a:xfrm>
        </p:grpSpPr>
        <p:sp>
          <p:nvSpPr>
            <p:cNvPr id="46084" name="Rectangle 4"/>
            <p:cNvSpPr>
              <a:spLocks noChangeArrowheads="1"/>
            </p:cNvSpPr>
            <p:nvPr/>
          </p:nvSpPr>
          <p:spPr bwMode="auto">
            <a:xfrm>
              <a:off x="4800600" y="2286000"/>
              <a:ext cx="2667000" cy="304800"/>
            </a:xfrm>
            <a:prstGeom prst="rect">
              <a:avLst/>
            </a:prstGeom>
            <a:solidFill>
              <a:srgbClr val="FF000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801800" prstMaterial="legacyMatte">
              <a:bevelT w="13500" h="13500" prst="angle"/>
              <a:bevelB w="13500" h="13500" prst="angle"/>
              <a:extrusionClr>
                <a:srgbClr val="FF0000"/>
              </a:extrusionClr>
            </a:sp3d>
          </p:spPr>
          <p:txBody>
            <a:bodyPr wrap="none" anchor="ctr">
              <a:flatTx/>
            </a:bodyPr>
            <a:lstStyle/>
            <a:p>
              <a:endParaRPr lang="el-GR" dirty="0"/>
            </a:p>
          </p:txBody>
        </p:sp>
        <p:sp>
          <p:nvSpPr>
            <p:cNvPr id="46107" name="Line 99"/>
            <p:cNvSpPr>
              <a:spLocks noChangeShapeType="1"/>
            </p:cNvSpPr>
            <p:nvPr/>
          </p:nvSpPr>
          <p:spPr bwMode="auto">
            <a:xfrm>
              <a:off x="5562600" y="1447800"/>
              <a:ext cx="0" cy="609600"/>
            </a:xfrm>
            <a:prstGeom prst="line">
              <a:avLst/>
            </a:prstGeom>
            <a:noFill/>
            <a:ln w="76200">
              <a:solidFill>
                <a:srgbClr val="FFCC66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l-GR" dirty="0"/>
            </a:p>
          </p:txBody>
        </p:sp>
        <p:sp>
          <p:nvSpPr>
            <p:cNvPr id="46108" name="Line 100"/>
            <p:cNvSpPr>
              <a:spLocks noChangeShapeType="1"/>
            </p:cNvSpPr>
            <p:nvPr/>
          </p:nvSpPr>
          <p:spPr bwMode="auto">
            <a:xfrm>
              <a:off x="7391400" y="1447800"/>
              <a:ext cx="0" cy="609600"/>
            </a:xfrm>
            <a:prstGeom prst="line">
              <a:avLst/>
            </a:prstGeom>
            <a:noFill/>
            <a:ln w="76200">
              <a:solidFill>
                <a:srgbClr val="FFCC66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l-GR" dirty="0"/>
            </a:p>
          </p:txBody>
        </p:sp>
        <p:sp>
          <p:nvSpPr>
            <p:cNvPr id="46109" name="Line 101"/>
            <p:cNvSpPr>
              <a:spLocks noChangeShapeType="1"/>
            </p:cNvSpPr>
            <p:nvPr/>
          </p:nvSpPr>
          <p:spPr bwMode="auto">
            <a:xfrm>
              <a:off x="6019800" y="1447800"/>
              <a:ext cx="0" cy="609600"/>
            </a:xfrm>
            <a:prstGeom prst="line">
              <a:avLst/>
            </a:prstGeom>
            <a:noFill/>
            <a:ln w="76200">
              <a:solidFill>
                <a:srgbClr val="FFCC66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l-GR" dirty="0"/>
            </a:p>
          </p:txBody>
        </p:sp>
        <p:sp>
          <p:nvSpPr>
            <p:cNvPr id="46110" name="Line 102"/>
            <p:cNvSpPr>
              <a:spLocks noChangeShapeType="1"/>
            </p:cNvSpPr>
            <p:nvPr/>
          </p:nvSpPr>
          <p:spPr bwMode="auto">
            <a:xfrm>
              <a:off x="6477000" y="1447800"/>
              <a:ext cx="0" cy="609600"/>
            </a:xfrm>
            <a:prstGeom prst="line">
              <a:avLst/>
            </a:prstGeom>
            <a:noFill/>
            <a:ln w="76200">
              <a:solidFill>
                <a:srgbClr val="FFCC66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l-GR" dirty="0"/>
            </a:p>
          </p:txBody>
        </p:sp>
        <p:sp>
          <p:nvSpPr>
            <p:cNvPr id="46111" name="Line 103"/>
            <p:cNvSpPr>
              <a:spLocks noChangeShapeType="1"/>
            </p:cNvSpPr>
            <p:nvPr/>
          </p:nvSpPr>
          <p:spPr bwMode="auto">
            <a:xfrm>
              <a:off x="6934200" y="1447800"/>
              <a:ext cx="0" cy="609600"/>
            </a:xfrm>
            <a:prstGeom prst="line">
              <a:avLst/>
            </a:prstGeom>
            <a:noFill/>
            <a:ln w="76200">
              <a:solidFill>
                <a:srgbClr val="FFCC66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l-GR" dirty="0"/>
            </a:p>
          </p:txBody>
        </p:sp>
      </p:grpSp>
      <p:grpSp>
        <p:nvGrpSpPr>
          <p:cNvPr id="12" name="Ομάδα 11"/>
          <p:cNvGrpSpPr/>
          <p:nvPr/>
        </p:nvGrpSpPr>
        <p:grpSpPr>
          <a:xfrm>
            <a:off x="4786313" y="2959100"/>
            <a:ext cx="2743200" cy="1493838"/>
            <a:chOff x="4786313" y="2959100"/>
            <a:chExt cx="2743200" cy="1493838"/>
          </a:xfrm>
        </p:grpSpPr>
        <p:sp>
          <p:nvSpPr>
            <p:cNvPr id="46082" name="Rectangle 2"/>
            <p:cNvSpPr>
              <a:spLocks noChangeArrowheads="1"/>
            </p:cNvSpPr>
            <p:nvPr/>
          </p:nvSpPr>
          <p:spPr bwMode="auto">
            <a:xfrm>
              <a:off x="4786313" y="4071938"/>
              <a:ext cx="2743200" cy="381000"/>
            </a:xfrm>
            <a:prstGeom prst="rect">
              <a:avLst/>
            </a:prstGeom>
            <a:solidFill>
              <a:srgbClr val="FF0000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801800" prstMaterial="legacyMatte">
              <a:bevelT w="13500" h="13500" prst="angle"/>
              <a:bevelB w="13500" h="13500" prst="angle"/>
              <a:extrusionClr>
                <a:srgbClr val="FF0000"/>
              </a:extrusionClr>
            </a:sp3d>
          </p:spPr>
          <p:txBody>
            <a:bodyPr wrap="none" anchor="ctr">
              <a:flatTx/>
            </a:bodyPr>
            <a:lstStyle/>
            <a:p>
              <a:endParaRPr lang="el-GR" dirty="0"/>
            </a:p>
          </p:txBody>
        </p:sp>
        <p:sp>
          <p:nvSpPr>
            <p:cNvPr id="46085" name="Oval 5"/>
            <p:cNvSpPr>
              <a:spLocks noChangeArrowheads="1"/>
            </p:cNvSpPr>
            <p:nvPr/>
          </p:nvSpPr>
          <p:spPr bwMode="auto">
            <a:xfrm>
              <a:off x="5624513" y="3538538"/>
              <a:ext cx="1905000" cy="3810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l-GR" dirty="0"/>
            </a:p>
          </p:txBody>
        </p:sp>
        <p:sp>
          <p:nvSpPr>
            <p:cNvPr id="46086" name="AutoShape 6"/>
            <p:cNvSpPr>
              <a:spLocks noChangeArrowheads="1"/>
            </p:cNvSpPr>
            <p:nvPr/>
          </p:nvSpPr>
          <p:spPr bwMode="auto">
            <a:xfrm>
              <a:off x="6843713" y="3538538"/>
              <a:ext cx="152400" cy="152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dirty="0"/>
            </a:p>
          </p:txBody>
        </p:sp>
        <p:sp>
          <p:nvSpPr>
            <p:cNvPr id="46087" name="AutoShape 7"/>
            <p:cNvSpPr>
              <a:spLocks noChangeArrowheads="1"/>
            </p:cNvSpPr>
            <p:nvPr/>
          </p:nvSpPr>
          <p:spPr bwMode="auto">
            <a:xfrm>
              <a:off x="5776913" y="3538538"/>
              <a:ext cx="152400" cy="152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l-GR" dirty="0"/>
            </a:p>
          </p:txBody>
        </p:sp>
        <p:sp>
          <p:nvSpPr>
            <p:cNvPr id="46088" name="AutoShape 8"/>
            <p:cNvSpPr>
              <a:spLocks noChangeArrowheads="1"/>
            </p:cNvSpPr>
            <p:nvPr/>
          </p:nvSpPr>
          <p:spPr bwMode="auto">
            <a:xfrm>
              <a:off x="5929313" y="3690938"/>
              <a:ext cx="152400" cy="152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76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l-GR" dirty="0"/>
            </a:p>
          </p:txBody>
        </p:sp>
        <p:sp>
          <p:nvSpPr>
            <p:cNvPr id="46089" name="AutoShape 9"/>
            <p:cNvSpPr>
              <a:spLocks noChangeArrowheads="1"/>
            </p:cNvSpPr>
            <p:nvPr/>
          </p:nvSpPr>
          <p:spPr bwMode="auto">
            <a:xfrm>
              <a:off x="6005513" y="3538538"/>
              <a:ext cx="152400" cy="152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76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l-GR" dirty="0"/>
            </a:p>
          </p:txBody>
        </p:sp>
        <p:sp>
          <p:nvSpPr>
            <p:cNvPr id="46090" name="AutoShape 10"/>
            <p:cNvSpPr>
              <a:spLocks noChangeArrowheads="1"/>
            </p:cNvSpPr>
            <p:nvPr/>
          </p:nvSpPr>
          <p:spPr bwMode="auto">
            <a:xfrm>
              <a:off x="5853113" y="3538538"/>
              <a:ext cx="152400" cy="152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76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l-GR" dirty="0"/>
            </a:p>
          </p:txBody>
        </p:sp>
        <p:sp>
          <p:nvSpPr>
            <p:cNvPr id="46091" name="AutoShape 11"/>
            <p:cNvSpPr>
              <a:spLocks noChangeArrowheads="1"/>
            </p:cNvSpPr>
            <p:nvPr/>
          </p:nvSpPr>
          <p:spPr bwMode="auto">
            <a:xfrm>
              <a:off x="6157913" y="3690938"/>
              <a:ext cx="152400" cy="152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76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l-GR" dirty="0"/>
            </a:p>
          </p:txBody>
        </p:sp>
        <p:sp>
          <p:nvSpPr>
            <p:cNvPr id="46092" name="AutoShape 12"/>
            <p:cNvSpPr>
              <a:spLocks noChangeArrowheads="1"/>
            </p:cNvSpPr>
            <p:nvPr/>
          </p:nvSpPr>
          <p:spPr bwMode="auto">
            <a:xfrm>
              <a:off x="6234113" y="3538538"/>
              <a:ext cx="152400" cy="152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76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l-GR" dirty="0"/>
            </a:p>
          </p:txBody>
        </p:sp>
        <p:sp>
          <p:nvSpPr>
            <p:cNvPr id="46093" name="AutoShape 13"/>
            <p:cNvSpPr>
              <a:spLocks noChangeArrowheads="1"/>
            </p:cNvSpPr>
            <p:nvPr/>
          </p:nvSpPr>
          <p:spPr bwMode="auto">
            <a:xfrm>
              <a:off x="6157913" y="3309938"/>
              <a:ext cx="152400" cy="152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76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l-GR" dirty="0"/>
            </a:p>
          </p:txBody>
        </p:sp>
        <p:sp>
          <p:nvSpPr>
            <p:cNvPr id="46094" name="AutoShape 14"/>
            <p:cNvSpPr>
              <a:spLocks noChangeArrowheads="1"/>
            </p:cNvSpPr>
            <p:nvPr/>
          </p:nvSpPr>
          <p:spPr bwMode="auto">
            <a:xfrm>
              <a:off x="6157913" y="3538538"/>
              <a:ext cx="152400" cy="152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76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l-GR" dirty="0"/>
            </a:p>
          </p:txBody>
        </p:sp>
        <p:sp>
          <p:nvSpPr>
            <p:cNvPr id="46095" name="AutoShape 15"/>
            <p:cNvSpPr>
              <a:spLocks noChangeArrowheads="1"/>
            </p:cNvSpPr>
            <p:nvPr/>
          </p:nvSpPr>
          <p:spPr bwMode="auto">
            <a:xfrm>
              <a:off x="5776913" y="3386138"/>
              <a:ext cx="152400" cy="152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76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l-GR" dirty="0"/>
            </a:p>
          </p:txBody>
        </p:sp>
        <p:sp>
          <p:nvSpPr>
            <p:cNvPr id="46096" name="AutoShape 16"/>
            <p:cNvSpPr>
              <a:spLocks noChangeArrowheads="1"/>
            </p:cNvSpPr>
            <p:nvPr/>
          </p:nvSpPr>
          <p:spPr bwMode="auto">
            <a:xfrm>
              <a:off x="6234113" y="3386138"/>
              <a:ext cx="152400" cy="152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76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l-GR" dirty="0"/>
            </a:p>
          </p:txBody>
        </p:sp>
        <p:sp>
          <p:nvSpPr>
            <p:cNvPr id="46097" name="AutoShape 17"/>
            <p:cNvSpPr>
              <a:spLocks noChangeArrowheads="1"/>
            </p:cNvSpPr>
            <p:nvPr/>
          </p:nvSpPr>
          <p:spPr bwMode="auto">
            <a:xfrm>
              <a:off x="6005513" y="3386138"/>
              <a:ext cx="152400" cy="152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76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l-GR" dirty="0"/>
            </a:p>
          </p:txBody>
        </p:sp>
        <p:grpSp>
          <p:nvGrpSpPr>
            <p:cNvPr id="2" name="Group 18"/>
            <p:cNvGrpSpPr>
              <a:grpSpLocks/>
            </p:cNvGrpSpPr>
            <p:nvPr/>
          </p:nvGrpSpPr>
          <p:grpSpPr bwMode="auto">
            <a:xfrm>
              <a:off x="6081713" y="3233738"/>
              <a:ext cx="762000" cy="533400"/>
              <a:chOff x="3600" y="1824"/>
              <a:chExt cx="480" cy="336"/>
            </a:xfrm>
          </p:grpSpPr>
          <p:sp>
            <p:nvSpPr>
              <p:cNvPr id="46176" name="AutoShape 19"/>
              <p:cNvSpPr>
                <a:spLocks noChangeArrowheads="1"/>
              </p:cNvSpPr>
              <p:nvPr/>
            </p:nvSpPr>
            <p:spPr bwMode="auto">
              <a:xfrm>
                <a:off x="3600" y="1872"/>
                <a:ext cx="96" cy="96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l-GR" dirty="0"/>
              </a:p>
            </p:txBody>
          </p:sp>
          <p:sp>
            <p:nvSpPr>
              <p:cNvPr id="46177" name="AutoShape 20"/>
              <p:cNvSpPr>
                <a:spLocks noChangeArrowheads="1"/>
              </p:cNvSpPr>
              <p:nvPr/>
            </p:nvSpPr>
            <p:spPr bwMode="auto">
              <a:xfrm>
                <a:off x="3696" y="1968"/>
                <a:ext cx="96" cy="96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l-GR" dirty="0"/>
              </a:p>
            </p:txBody>
          </p:sp>
          <p:sp>
            <p:nvSpPr>
              <p:cNvPr id="46178" name="AutoShape 21"/>
              <p:cNvSpPr>
                <a:spLocks noChangeArrowheads="1"/>
              </p:cNvSpPr>
              <p:nvPr/>
            </p:nvSpPr>
            <p:spPr bwMode="auto">
              <a:xfrm>
                <a:off x="3792" y="2064"/>
                <a:ext cx="96" cy="96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chemeClr val="accent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176200" prstMaterial="legacyMatte">
                <a:bevelT w="13500" h="13500" prst="angle"/>
                <a:bevelB w="13500" h="13500" prst="angle"/>
                <a:extrusionClr>
                  <a:schemeClr val="accent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l-GR" dirty="0"/>
              </a:p>
            </p:txBody>
          </p:sp>
          <p:sp>
            <p:nvSpPr>
              <p:cNvPr id="46179" name="AutoShape 22"/>
              <p:cNvSpPr>
                <a:spLocks noChangeArrowheads="1"/>
              </p:cNvSpPr>
              <p:nvPr/>
            </p:nvSpPr>
            <p:spPr bwMode="auto">
              <a:xfrm>
                <a:off x="3840" y="1968"/>
                <a:ext cx="96" cy="96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chemeClr val="accent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176200" prstMaterial="legacyMatte">
                <a:bevelT w="13500" h="13500" prst="angle"/>
                <a:bevelB w="13500" h="13500" prst="angle"/>
                <a:extrusionClr>
                  <a:schemeClr val="accent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l-GR" dirty="0"/>
              </a:p>
            </p:txBody>
          </p:sp>
          <p:sp>
            <p:nvSpPr>
              <p:cNvPr id="46180" name="AutoShape 23"/>
              <p:cNvSpPr>
                <a:spLocks noChangeArrowheads="1"/>
              </p:cNvSpPr>
              <p:nvPr/>
            </p:nvSpPr>
            <p:spPr bwMode="auto">
              <a:xfrm>
                <a:off x="3744" y="1968"/>
                <a:ext cx="96" cy="96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chemeClr val="accent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176200" prstMaterial="legacyMatte">
                <a:bevelT w="13500" h="13500" prst="angle"/>
                <a:bevelB w="13500" h="13500" prst="angle"/>
                <a:extrusionClr>
                  <a:schemeClr val="accent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l-GR" dirty="0"/>
              </a:p>
            </p:txBody>
          </p:sp>
          <p:sp>
            <p:nvSpPr>
              <p:cNvPr id="46181" name="AutoShape 24"/>
              <p:cNvSpPr>
                <a:spLocks noChangeArrowheads="1"/>
              </p:cNvSpPr>
              <p:nvPr/>
            </p:nvSpPr>
            <p:spPr bwMode="auto">
              <a:xfrm>
                <a:off x="3936" y="2064"/>
                <a:ext cx="96" cy="96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chemeClr val="accent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176200" prstMaterial="legacyMatte">
                <a:bevelT w="13500" h="13500" prst="angle"/>
                <a:bevelB w="13500" h="13500" prst="angle"/>
                <a:extrusionClr>
                  <a:schemeClr val="accent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l-GR" dirty="0"/>
              </a:p>
            </p:txBody>
          </p:sp>
          <p:sp>
            <p:nvSpPr>
              <p:cNvPr id="46182" name="AutoShape 25"/>
              <p:cNvSpPr>
                <a:spLocks noChangeArrowheads="1"/>
              </p:cNvSpPr>
              <p:nvPr/>
            </p:nvSpPr>
            <p:spPr bwMode="auto">
              <a:xfrm>
                <a:off x="3984" y="1968"/>
                <a:ext cx="96" cy="96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chemeClr val="accent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176200" prstMaterial="legacyMatte">
                <a:bevelT w="13500" h="13500" prst="angle"/>
                <a:bevelB w="13500" h="13500" prst="angle"/>
                <a:extrusionClr>
                  <a:schemeClr val="accent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l-GR" dirty="0"/>
              </a:p>
            </p:txBody>
          </p:sp>
          <p:sp>
            <p:nvSpPr>
              <p:cNvPr id="46183" name="AutoShape 26"/>
              <p:cNvSpPr>
                <a:spLocks noChangeArrowheads="1"/>
              </p:cNvSpPr>
              <p:nvPr/>
            </p:nvSpPr>
            <p:spPr bwMode="auto">
              <a:xfrm>
                <a:off x="3936" y="1824"/>
                <a:ext cx="96" cy="96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chemeClr val="accent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176200" prstMaterial="legacyMatte">
                <a:bevelT w="13500" h="13500" prst="angle"/>
                <a:bevelB w="13500" h="13500" prst="angle"/>
                <a:extrusionClr>
                  <a:schemeClr val="accent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l-GR" dirty="0"/>
              </a:p>
            </p:txBody>
          </p:sp>
          <p:sp>
            <p:nvSpPr>
              <p:cNvPr id="46184" name="AutoShape 27"/>
              <p:cNvSpPr>
                <a:spLocks noChangeArrowheads="1"/>
              </p:cNvSpPr>
              <p:nvPr/>
            </p:nvSpPr>
            <p:spPr bwMode="auto">
              <a:xfrm>
                <a:off x="3936" y="1968"/>
                <a:ext cx="96" cy="96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chemeClr val="accent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176200" prstMaterial="legacyMatte">
                <a:bevelT w="13500" h="13500" prst="angle"/>
                <a:bevelB w="13500" h="13500" prst="angle"/>
                <a:extrusionClr>
                  <a:schemeClr val="accent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l-GR" dirty="0"/>
              </a:p>
            </p:txBody>
          </p:sp>
          <p:sp>
            <p:nvSpPr>
              <p:cNvPr id="46185" name="AutoShape 28"/>
              <p:cNvSpPr>
                <a:spLocks noChangeArrowheads="1"/>
              </p:cNvSpPr>
              <p:nvPr/>
            </p:nvSpPr>
            <p:spPr bwMode="auto">
              <a:xfrm>
                <a:off x="3696" y="1872"/>
                <a:ext cx="96" cy="96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chemeClr val="accent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176200" prstMaterial="legacyMatte">
                <a:bevelT w="13500" h="13500" prst="angle"/>
                <a:bevelB w="13500" h="13500" prst="angle"/>
                <a:extrusionClr>
                  <a:schemeClr val="accent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l-GR" dirty="0"/>
              </a:p>
            </p:txBody>
          </p:sp>
          <p:sp>
            <p:nvSpPr>
              <p:cNvPr id="46186" name="AutoShape 29"/>
              <p:cNvSpPr>
                <a:spLocks noChangeArrowheads="1"/>
              </p:cNvSpPr>
              <p:nvPr/>
            </p:nvSpPr>
            <p:spPr bwMode="auto">
              <a:xfrm>
                <a:off x="3984" y="1872"/>
                <a:ext cx="96" cy="96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chemeClr val="accent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176200" prstMaterial="legacyMatte">
                <a:bevelT w="13500" h="13500" prst="angle"/>
                <a:bevelB w="13500" h="13500" prst="angle"/>
                <a:extrusionClr>
                  <a:schemeClr val="accent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l-GR" dirty="0"/>
              </a:p>
            </p:txBody>
          </p:sp>
          <p:sp>
            <p:nvSpPr>
              <p:cNvPr id="46187" name="AutoShape 30"/>
              <p:cNvSpPr>
                <a:spLocks noChangeArrowheads="1"/>
              </p:cNvSpPr>
              <p:nvPr/>
            </p:nvSpPr>
            <p:spPr bwMode="auto">
              <a:xfrm>
                <a:off x="3840" y="1872"/>
                <a:ext cx="96" cy="96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chemeClr val="accent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176200" prstMaterial="legacyMatte">
                <a:bevelT w="13500" h="13500" prst="angle"/>
                <a:bevelB w="13500" h="13500" prst="angle"/>
                <a:extrusionClr>
                  <a:schemeClr val="accent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l-GR" dirty="0"/>
              </a:p>
            </p:txBody>
          </p:sp>
        </p:grpSp>
        <p:grpSp>
          <p:nvGrpSpPr>
            <p:cNvPr id="3" name="Group 31"/>
            <p:cNvGrpSpPr>
              <a:grpSpLocks/>
            </p:cNvGrpSpPr>
            <p:nvPr/>
          </p:nvGrpSpPr>
          <p:grpSpPr bwMode="auto">
            <a:xfrm>
              <a:off x="6429375" y="3000375"/>
              <a:ext cx="762000" cy="533400"/>
              <a:chOff x="3600" y="1824"/>
              <a:chExt cx="480" cy="336"/>
            </a:xfrm>
          </p:grpSpPr>
          <p:sp>
            <p:nvSpPr>
              <p:cNvPr id="46164" name="AutoShape 32"/>
              <p:cNvSpPr>
                <a:spLocks noChangeArrowheads="1"/>
              </p:cNvSpPr>
              <p:nvPr/>
            </p:nvSpPr>
            <p:spPr bwMode="auto">
              <a:xfrm>
                <a:off x="3600" y="1872"/>
                <a:ext cx="96" cy="96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l-GR" dirty="0"/>
              </a:p>
            </p:txBody>
          </p:sp>
          <p:sp>
            <p:nvSpPr>
              <p:cNvPr id="46165" name="AutoShape 33"/>
              <p:cNvSpPr>
                <a:spLocks noChangeArrowheads="1"/>
              </p:cNvSpPr>
              <p:nvPr/>
            </p:nvSpPr>
            <p:spPr bwMode="auto">
              <a:xfrm>
                <a:off x="3696" y="1968"/>
                <a:ext cx="96" cy="96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l-GR" dirty="0"/>
              </a:p>
            </p:txBody>
          </p:sp>
          <p:sp>
            <p:nvSpPr>
              <p:cNvPr id="46166" name="AutoShape 34"/>
              <p:cNvSpPr>
                <a:spLocks noChangeArrowheads="1"/>
              </p:cNvSpPr>
              <p:nvPr/>
            </p:nvSpPr>
            <p:spPr bwMode="auto">
              <a:xfrm>
                <a:off x="3792" y="2064"/>
                <a:ext cx="96" cy="96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chemeClr val="accent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176200" prstMaterial="legacyMatte">
                <a:bevelT w="13500" h="13500" prst="angle"/>
                <a:bevelB w="13500" h="13500" prst="angle"/>
                <a:extrusionClr>
                  <a:schemeClr val="accent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l-GR" dirty="0"/>
              </a:p>
            </p:txBody>
          </p:sp>
          <p:sp>
            <p:nvSpPr>
              <p:cNvPr id="46167" name="AutoShape 35"/>
              <p:cNvSpPr>
                <a:spLocks noChangeArrowheads="1"/>
              </p:cNvSpPr>
              <p:nvPr/>
            </p:nvSpPr>
            <p:spPr bwMode="auto">
              <a:xfrm>
                <a:off x="3840" y="1968"/>
                <a:ext cx="96" cy="96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chemeClr val="accent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176200" prstMaterial="legacyMatte">
                <a:bevelT w="13500" h="13500" prst="angle"/>
                <a:bevelB w="13500" h="13500" prst="angle"/>
                <a:extrusionClr>
                  <a:schemeClr val="accent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l-GR" dirty="0"/>
              </a:p>
            </p:txBody>
          </p:sp>
          <p:sp>
            <p:nvSpPr>
              <p:cNvPr id="46168" name="AutoShape 36"/>
              <p:cNvSpPr>
                <a:spLocks noChangeArrowheads="1"/>
              </p:cNvSpPr>
              <p:nvPr/>
            </p:nvSpPr>
            <p:spPr bwMode="auto">
              <a:xfrm>
                <a:off x="3744" y="1968"/>
                <a:ext cx="96" cy="96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chemeClr val="accent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176200" prstMaterial="legacyMatte">
                <a:bevelT w="13500" h="13500" prst="angle"/>
                <a:bevelB w="13500" h="13500" prst="angle"/>
                <a:extrusionClr>
                  <a:schemeClr val="accent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l-GR" dirty="0"/>
              </a:p>
            </p:txBody>
          </p:sp>
          <p:sp>
            <p:nvSpPr>
              <p:cNvPr id="46169" name="AutoShape 37"/>
              <p:cNvSpPr>
                <a:spLocks noChangeArrowheads="1"/>
              </p:cNvSpPr>
              <p:nvPr/>
            </p:nvSpPr>
            <p:spPr bwMode="auto">
              <a:xfrm>
                <a:off x="3936" y="2064"/>
                <a:ext cx="96" cy="96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chemeClr val="accent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176200" prstMaterial="legacyMatte">
                <a:bevelT w="13500" h="13500" prst="angle"/>
                <a:bevelB w="13500" h="13500" prst="angle"/>
                <a:extrusionClr>
                  <a:schemeClr val="accent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l-GR" dirty="0"/>
              </a:p>
            </p:txBody>
          </p:sp>
          <p:sp>
            <p:nvSpPr>
              <p:cNvPr id="46170" name="AutoShape 38"/>
              <p:cNvSpPr>
                <a:spLocks noChangeArrowheads="1"/>
              </p:cNvSpPr>
              <p:nvPr/>
            </p:nvSpPr>
            <p:spPr bwMode="auto">
              <a:xfrm>
                <a:off x="3984" y="1968"/>
                <a:ext cx="96" cy="96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chemeClr val="accent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176200" prstMaterial="legacyMatte">
                <a:bevelT w="13500" h="13500" prst="angle"/>
                <a:bevelB w="13500" h="13500" prst="angle"/>
                <a:extrusionClr>
                  <a:schemeClr val="accent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l-GR" dirty="0"/>
              </a:p>
            </p:txBody>
          </p:sp>
          <p:sp>
            <p:nvSpPr>
              <p:cNvPr id="46171" name="AutoShape 39"/>
              <p:cNvSpPr>
                <a:spLocks noChangeArrowheads="1"/>
              </p:cNvSpPr>
              <p:nvPr/>
            </p:nvSpPr>
            <p:spPr bwMode="auto">
              <a:xfrm>
                <a:off x="3936" y="1824"/>
                <a:ext cx="96" cy="96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chemeClr val="accent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176200" prstMaterial="legacyMatte">
                <a:bevelT w="13500" h="13500" prst="angle"/>
                <a:bevelB w="13500" h="13500" prst="angle"/>
                <a:extrusionClr>
                  <a:schemeClr val="accent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l-GR" dirty="0"/>
              </a:p>
            </p:txBody>
          </p:sp>
          <p:sp>
            <p:nvSpPr>
              <p:cNvPr id="46172" name="AutoShape 40"/>
              <p:cNvSpPr>
                <a:spLocks noChangeArrowheads="1"/>
              </p:cNvSpPr>
              <p:nvPr/>
            </p:nvSpPr>
            <p:spPr bwMode="auto">
              <a:xfrm>
                <a:off x="3936" y="1968"/>
                <a:ext cx="96" cy="96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chemeClr val="accent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176200" prstMaterial="legacyMatte">
                <a:bevelT w="13500" h="13500" prst="angle"/>
                <a:bevelB w="13500" h="13500" prst="angle"/>
                <a:extrusionClr>
                  <a:schemeClr val="accent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l-GR" dirty="0"/>
              </a:p>
            </p:txBody>
          </p:sp>
          <p:sp>
            <p:nvSpPr>
              <p:cNvPr id="46173" name="AutoShape 41"/>
              <p:cNvSpPr>
                <a:spLocks noChangeArrowheads="1"/>
              </p:cNvSpPr>
              <p:nvPr/>
            </p:nvSpPr>
            <p:spPr bwMode="auto">
              <a:xfrm>
                <a:off x="3696" y="1872"/>
                <a:ext cx="96" cy="96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chemeClr val="accent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176200" prstMaterial="legacyMatte">
                <a:bevelT w="13500" h="13500" prst="angle"/>
                <a:bevelB w="13500" h="13500" prst="angle"/>
                <a:extrusionClr>
                  <a:schemeClr val="accent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l-GR" dirty="0"/>
              </a:p>
            </p:txBody>
          </p:sp>
          <p:sp>
            <p:nvSpPr>
              <p:cNvPr id="46174" name="AutoShape 42"/>
              <p:cNvSpPr>
                <a:spLocks noChangeArrowheads="1"/>
              </p:cNvSpPr>
              <p:nvPr/>
            </p:nvSpPr>
            <p:spPr bwMode="auto">
              <a:xfrm>
                <a:off x="3984" y="1872"/>
                <a:ext cx="96" cy="96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chemeClr val="accent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176200" prstMaterial="legacyMatte">
                <a:bevelT w="13500" h="13500" prst="angle"/>
                <a:bevelB w="13500" h="13500" prst="angle"/>
                <a:extrusionClr>
                  <a:schemeClr val="accent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l-GR" dirty="0"/>
              </a:p>
            </p:txBody>
          </p:sp>
          <p:sp>
            <p:nvSpPr>
              <p:cNvPr id="46175" name="AutoShape 43"/>
              <p:cNvSpPr>
                <a:spLocks noChangeArrowheads="1"/>
              </p:cNvSpPr>
              <p:nvPr/>
            </p:nvSpPr>
            <p:spPr bwMode="auto">
              <a:xfrm>
                <a:off x="3840" y="1872"/>
                <a:ext cx="96" cy="96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chemeClr val="accent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176200" prstMaterial="legacyMatte">
                <a:bevelT w="13500" h="13500" prst="angle"/>
                <a:bevelB w="13500" h="13500" prst="angle"/>
                <a:extrusionClr>
                  <a:schemeClr val="accent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l-GR" dirty="0"/>
              </a:p>
            </p:txBody>
          </p:sp>
        </p:grpSp>
        <p:grpSp>
          <p:nvGrpSpPr>
            <p:cNvPr id="4" name="Group 44"/>
            <p:cNvGrpSpPr>
              <a:grpSpLocks/>
            </p:cNvGrpSpPr>
            <p:nvPr/>
          </p:nvGrpSpPr>
          <p:grpSpPr bwMode="auto">
            <a:xfrm>
              <a:off x="6310313" y="3309938"/>
              <a:ext cx="762000" cy="533400"/>
              <a:chOff x="3600" y="1824"/>
              <a:chExt cx="480" cy="336"/>
            </a:xfrm>
          </p:grpSpPr>
          <p:sp>
            <p:nvSpPr>
              <p:cNvPr id="46152" name="AutoShape 45"/>
              <p:cNvSpPr>
                <a:spLocks noChangeArrowheads="1"/>
              </p:cNvSpPr>
              <p:nvPr/>
            </p:nvSpPr>
            <p:spPr bwMode="auto">
              <a:xfrm>
                <a:off x="3600" y="1872"/>
                <a:ext cx="96" cy="96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l-GR" dirty="0"/>
              </a:p>
            </p:txBody>
          </p:sp>
          <p:sp>
            <p:nvSpPr>
              <p:cNvPr id="46153" name="AutoShape 46"/>
              <p:cNvSpPr>
                <a:spLocks noChangeArrowheads="1"/>
              </p:cNvSpPr>
              <p:nvPr/>
            </p:nvSpPr>
            <p:spPr bwMode="auto">
              <a:xfrm>
                <a:off x="3696" y="1968"/>
                <a:ext cx="96" cy="96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l-GR" dirty="0"/>
              </a:p>
            </p:txBody>
          </p:sp>
          <p:sp>
            <p:nvSpPr>
              <p:cNvPr id="46154" name="AutoShape 47"/>
              <p:cNvSpPr>
                <a:spLocks noChangeArrowheads="1"/>
              </p:cNvSpPr>
              <p:nvPr/>
            </p:nvSpPr>
            <p:spPr bwMode="auto">
              <a:xfrm>
                <a:off x="3792" y="2064"/>
                <a:ext cx="96" cy="96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chemeClr val="accent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176200" prstMaterial="legacyMatte">
                <a:bevelT w="13500" h="13500" prst="angle"/>
                <a:bevelB w="13500" h="13500" prst="angle"/>
                <a:extrusionClr>
                  <a:schemeClr val="accent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l-GR" dirty="0"/>
              </a:p>
            </p:txBody>
          </p:sp>
          <p:sp>
            <p:nvSpPr>
              <p:cNvPr id="46155" name="AutoShape 48"/>
              <p:cNvSpPr>
                <a:spLocks noChangeArrowheads="1"/>
              </p:cNvSpPr>
              <p:nvPr/>
            </p:nvSpPr>
            <p:spPr bwMode="auto">
              <a:xfrm>
                <a:off x="3840" y="1968"/>
                <a:ext cx="96" cy="96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chemeClr val="accent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176200" prstMaterial="legacyMatte">
                <a:bevelT w="13500" h="13500" prst="angle"/>
                <a:bevelB w="13500" h="13500" prst="angle"/>
                <a:extrusionClr>
                  <a:schemeClr val="accent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l-GR" dirty="0"/>
              </a:p>
            </p:txBody>
          </p:sp>
          <p:sp>
            <p:nvSpPr>
              <p:cNvPr id="46156" name="AutoShape 49"/>
              <p:cNvSpPr>
                <a:spLocks noChangeArrowheads="1"/>
              </p:cNvSpPr>
              <p:nvPr/>
            </p:nvSpPr>
            <p:spPr bwMode="auto">
              <a:xfrm>
                <a:off x="3744" y="1968"/>
                <a:ext cx="96" cy="96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chemeClr val="accent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176200" prstMaterial="legacyMatte">
                <a:bevelT w="13500" h="13500" prst="angle"/>
                <a:bevelB w="13500" h="13500" prst="angle"/>
                <a:extrusionClr>
                  <a:schemeClr val="accent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l-GR" dirty="0"/>
              </a:p>
            </p:txBody>
          </p:sp>
          <p:sp>
            <p:nvSpPr>
              <p:cNvPr id="46157" name="AutoShape 50"/>
              <p:cNvSpPr>
                <a:spLocks noChangeArrowheads="1"/>
              </p:cNvSpPr>
              <p:nvPr/>
            </p:nvSpPr>
            <p:spPr bwMode="auto">
              <a:xfrm>
                <a:off x="3936" y="2064"/>
                <a:ext cx="96" cy="96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chemeClr val="accent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176200" prstMaterial="legacyMatte">
                <a:bevelT w="13500" h="13500" prst="angle"/>
                <a:bevelB w="13500" h="13500" prst="angle"/>
                <a:extrusionClr>
                  <a:schemeClr val="accent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l-GR" dirty="0"/>
              </a:p>
            </p:txBody>
          </p:sp>
          <p:sp>
            <p:nvSpPr>
              <p:cNvPr id="46158" name="AutoShape 51"/>
              <p:cNvSpPr>
                <a:spLocks noChangeArrowheads="1"/>
              </p:cNvSpPr>
              <p:nvPr/>
            </p:nvSpPr>
            <p:spPr bwMode="auto">
              <a:xfrm>
                <a:off x="3984" y="1968"/>
                <a:ext cx="96" cy="96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chemeClr val="accent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176200" prstMaterial="legacyMatte">
                <a:bevelT w="13500" h="13500" prst="angle"/>
                <a:bevelB w="13500" h="13500" prst="angle"/>
                <a:extrusionClr>
                  <a:schemeClr val="accent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l-GR" dirty="0"/>
              </a:p>
            </p:txBody>
          </p:sp>
          <p:sp>
            <p:nvSpPr>
              <p:cNvPr id="46159" name="AutoShape 52"/>
              <p:cNvSpPr>
                <a:spLocks noChangeArrowheads="1"/>
              </p:cNvSpPr>
              <p:nvPr/>
            </p:nvSpPr>
            <p:spPr bwMode="auto">
              <a:xfrm>
                <a:off x="3936" y="1824"/>
                <a:ext cx="96" cy="96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chemeClr val="accent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176200" prstMaterial="legacyMatte">
                <a:bevelT w="13500" h="13500" prst="angle"/>
                <a:bevelB w="13500" h="13500" prst="angle"/>
                <a:extrusionClr>
                  <a:schemeClr val="accent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l-GR" dirty="0"/>
              </a:p>
            </p:txBody>
          </p:sp>
          <p:sp>
            <p:nvSpPr>
              <p:cNvPr id="46160" name="AutoShape 53"/>
              <p:cNvSpPr>
                <a:spLocks noChangeArrowheads="1"/>
              </p:cNvSpPr>
              <p:nvPr/>
            </p:nvSpPr>
            <p:spPr bwMode="auto">
              <a:xfrm>
                <a:off x="3936" y="1968"/>
                <a:ext cx="96" cy="96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chemeClr val="accent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176200" prstMaterial="legacyMatte">
                <a:bevelT w="13500" h="13500" prst="angle"/>
                <a:bevelB w="13500" h="13500" prst="angle"/>
                <a:extrusionClr>
                  <a:schemeClr val="accent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l-GR" dirty="0"/>
              </a:p>
            </p:txBody>
          </p:sp>
          <p:sp>
            <p:nvSpPr>
              <p:cNvPr id="46161" name="AutoShape 54"/>
              <p:cNvSpPr>
                <a:spLocks noChangeArrowheads="1"/>
              </p:cNvSpPr>
              <p:nvPr/>
            </p:nvSpPr>
            <p:spPr bwMode="auto">
              <a:xfrm>
                <a:off x="3696" y="1872"/>
                <a:ext cx="96" cy="96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chemeClr val="accent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176200" prstMaterial="legacyMatte">
                <a:bevelT w="13500" h="13500" prst="angle"/>
                <a:bevelB w="13500" h="13500" prst="angle"/>
                <a:extrusionClr>
                  <a:schemeClr val="accent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l-GR" dirty="0"/>
              </a:p>
            </p:txBody>
          </p:sp>
          <p:sp>
            <p:nvSpPr>
              <p:cNvPr id="46162" name="AutoShape 55"/>
              <p:cNvSpPr>
                <a:spLocks noChangeArrowheads="1"/>
              </p:cNvSpPr>
              <p:nvPr/>
            </p:nvSpPr>
            <p:spPr bwMode="auto">
              <a:xfrm>
                <a:off x="3984" y="1872"/>
                <a:ext cx="96" cy="96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chemeClr val="accent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176200" prstMaterial="legacyMatte">
                <a:bevelT w="13500" h="13500" prst="angle"/>
                <a:bevelB w="13500" h="13500" prst="angle"/>
                <a:extrusionClr>
                  <a:schemeClr val="accent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l-GR" dirty="0"/>
              </a:p>
            </p:txBody>
          </p:sp>
          <p:sp>
            <p:nvSpPr>
              <p:cNvPr id="46163" name="AutoShape 56"/>
              <p:cNvSpPr>
                <a:spLocks noChangeArrowheads="1"/>
              </p:cNvSpPr>
              <p:nvPr/>
            </p:nvSpPr>
            <p:spPr bwMode="auto">
              <a:xfrm>
                <a:off x="3840" y="1872"/>
                <a:ext cx="96" cy="96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chemeClr val="accent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176200" prstMaterial="legacyMatte">
                <a:bevelT w="13500" h="13500" prst="angle"/>
                <a:bevelB w="13500" h="13500" prst="angle"/>
                <a:extrusionClr>
                  <a:schemeClr val="accent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l-GR" dirty="0"/>
              </a:p>
            </p:txBody>
          </p:sp>
        </p:grpSp>
        <p:grpSp>
          <p:nvGrpSpPr>
            <p:cNvPr id="5" name="Group 57"/>
            <p:cNvGrpSpPr>
              <a:grpSpLocks/>
            </p:cNvGrpSpPr>
            <p:nvPr/>
          </p:nvGrpSpPr>
          <p:grpSpPr bwMode="auto">
            <a:xfrm>
              <a:off x="5929313" y="3143250"/>
              <a:ext cx="762000" cy="533400"/>
              <a:chOff x="3600" y="1824"/>
              <a:chExt cx="480" cy="336"/>
            </a:xfrm>
          </p:grpSpPr>
          <p:sp>
            <p:nvSpPr>
              <p:cNvPr id="46140" name="AutoShape 58"/>
              <p:cNvSpPr>
                <a:spLocks noChangeArrowheads="1"/>
              </p:cNvSpPr>
              <p:nvPr/>
            </p:nvSpPr>
            <p:spPr bwMode="auto">
              <a:xfrm>
                <a:off x="3600" y="1872"/>
                <a:ext cx="96" cy="96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l-GR" dirty="0"/>
              </a:p>
            </p:txBody>
          </p:sp>
          <p:sp>
            <p:nvSpPr>
              <p:cNvPr id="46141" name="AutoShape 59"/>
              <p:cNvSpPr>
                <a:spLocks noChangeArrowheads="1"/>
              </p:cNvSpPr>
              <p:nvPr/>
            </p:nvSpPr>
            <p:spPr bwMode="auto">
              <a:xfrm>
                <a:off x="3696" y="1968"/>
                <a:ext cx="96" cy="96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l-GR" dirty="0"/>
              </a:p>
            </p:txBody>
          </p:sp>
          <p:sp>
            <p:nvSpPr>
              <p:cNvPr id="46142" name="AutoShape 60"/>
              <p:cNvSpPr>
                <a:spLocks noChangeArrowheads="1"/>
              </p:cNvSpPr>
              <p:nvPr/>
            </p:nvSpPr>
            <p:spPr bwMode="auto">
              <a:xfrm>
                <a:off x="3792" y="2064"/>
                <a:ext cx="96" cy="96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chemeClr val="accent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176200" prstMaterial="legacyMatte">
                <a:bevelT w="13500" h="13500" prst="angle"/>
                <a:bevelB w="13500" h="13500" prst="angle"/>
                <a:extrusionClr>
                  <a:schemeClr val="accent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l-GR" dirty="0"/>
              </a:p>
            </p:txBody>
          </p:sp>
          <p:sp>
            <p:nvSpPr>
              <p:cNvPr id="46143" name="AutoShape 61"/>
              <p:cNvSpPr>
                <a:spLocks noChangeArrowheads="1"/>
              </p:cNvSpPr>
              <p:nvPr/>
            </p:nvSpPr>
            <p:spPr bwMode="auto">
              <a:xfrm>
                <a:off x="3840" y="1968"/>
                <a:ext cx="96" cy="96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chemeClr val="accent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176200" prstMaterial="legacyMatte">
                <a:bevelT w="13500" h="13500" prst="angle"/>
                <a:bevelB w="13500" h="13500" prst="angle"/>
                <a:extrusionClr>
                  <a:schemeClr val="accent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l-GR" dirty="0"/>
              </a:p>
            </p:txBody>
          </p:sp>
          <p:sp>
            <p:nvSpPr>
              <p:cNvPr id="46144" name="AutoShape 62"/>
              <p:cNvSpPr>
                <a:spLocks noChangeArrowheads="1"/>
              </p:cNvSpPr>
              <p:nvPr/>
            </p:nvSpPr>
            <p:spPr bwMode="auto">
              <a:xfrm>
                <a:off x="3744" y="1968"/>
                <a:ext cx="96" cy="96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chemeClr val="accent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176200" prstMaterial="legacyMatte">
                <a:bevelT w="13500" h="13500" prst="angle"/>
                <a:bevelB w="13500" h="13500" prst="angle"/>
                <a:extrusionClr>
                  <a:schemeClr val="accent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l-GR" dirty="0"/>
              </a:p>
            </p:txBody>
          </p:sp>
          <p:sp>
            <p:nvSpPr>
              <p:cNvPr id="46145" name="AutoShape 63"/>
              <p:cNvSpPr>
                <a:spLocks noChangeArrowheads="1"/>
              </p:cNvSpPr>
              <p:nvPr/>
            </p:nvSpPr>
            <p:spPr bwMode="auto">
              <a:xfrm>
                <a:off x="3936" y="2064"/>
                <a:ext cx="96" cy="96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chemeClr val="accent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176200" prstMaterial="legacyMatte">
                <a:bevelT w="13500" h="13500" prst="angle"/>
                <a:bevelB w="13500" h="13500" prst="angle"/>
                <a:extrusionClr>
                  <a:schemeClr val="accent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l-GR" dirty="0"/>
              </a:p>
            </p:txBody>
          </p:sp>
          <p:sp>
            <p:nvSpPr>
              <p:cNvPr id="46146" name="AutoShape 64"/>
              <p:cNvSpPr>
                <a:spLocks noChangeArrowheads="1"/>
              </p:cNvSpPr>
              <p:nvPr/>
            </p:nvSpPr>
            <p:spPr bwMode="auto">
              <a:xfrm>
                <a:off x="3984" y="1968"/>
                <a:ext cx="96" cy="96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chemeClr val="accent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176200" prstMaterial="legacyMatte">
                <a:bevelT w="13500" h="13500" prst="angle"/>
                <a:bevelB w="13500" h="13500" prst="angle"/>
                <a:extrusionClr>
                  <a:schemeClr val="accent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l-GR" dirty="0"/>
              </a:p>
            </p:txBody>
          </p:sp>
          <p:sp>
            <p:nvSpPr>
              <p:cNvPr id="46147" name="AutoShape 65"/>
              <p:cNvSpPr>
                <a:spLocks noChangeArrowheads="1"/>
              </p:cNvSpPr>
              <p:nvPr/>
            </p:nvSpPr>
            <p:spPr bwMode="auto">
              <a:xfrm>
                <a:off x="3936" y="1824"/>
                <a:ext cx="96" cy="96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chemeClr val="accent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176200" prstMaterial="legacyMatte">
                <a:bevelT w="13500" h="13500" prst="angle"/>
                <a:bevelB w="13500" h="13500" prst="angle"/>
                <a:extrusionClr>
                  <a:schemeClr val="accent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l-GR" dirty="0"/>
              </a:p>
            </p:txBody>
          </p:sp>
          <p:sp>
            <p:nvSpPr>
              <p:cNvPr id="46148" name="AutoShape 66"/>
              <p:cNvSpPr>
                <a:spLocks noChangeArrowheads="1"/>
              </p:cNvSpPr>
              <p:nvPr/>
            </p:nvSpPr>
            <p:spPr bwMode="auto">
              <a:xfrm>
                <a:off x="3936" y="1968"/>
                <a:ext cx="96" cy="96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chemeClr val="accent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176200" prstMaterial="legacyMatte">
                <a:bevelT w="13500" h="13500" prst="angle"/>
                <a:bevelB w="13500" h="13500" prst="angle"/>
                <a:extrusionClr>
                  <a:schemeClr val="accent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l-GR" dirty="0"/>
              </a:p>
            </p:txBody>
          </p:sp>
          <p:sp>
            <p:nvSpPr>
              <p:cNvPr id="46149" name="AutoShape 67"/>
              <p:cNvSpPr>
                <a:spLocks noChangeArrowheads="1"/>
              </p:cNvSpPr>
              <p:nvPr/>
            </p:nvSpPr>
            <p:spPr bwMode="auto">
              <a:xfrm>
                <a:off x="3696" y="1872"/>
                <a:ext cx="96" cy="96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chemeClr val="accent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176200" prstMaterial="legacyMatte">
                <a:bevelT w="13500" h="13500" prst="angle"/>
                <a:bevelB w="13500" h="13500" prst="angle"/>
                <a:extrusionClr>
                  <a:schemeClr val="accent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l-GR" dirty="0"/>
              </a:p>
            </p:txBody>
          </p:sp>
          <p:sp>
            <p:nvSpPr>
              <p:cNvPr id="46150" name="AutoShape 68"/>
              <p:cNvSpPr>
                <a:spLocks noChangeArrowheads="1"/>
              </p:cNvSpPr>
              <p:nvPr/>
            </p:nvSpPr>
            <p:spPr bwMode="auto">
              <a:xfrm>
                <a:off x="3984" y="1872"/>
                <a:ext cx="96" cy="96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chemeClr val="accent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176200" prstMaterial="legacyMatte">
                <a:bevelT w="13500" h="13500" prst="angle"/>
                <a:bevelB w="13500" h="13500" prst="angle"/>
                <a:extrusionClr>
                  <a:schemeClr val="accent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l-GR" dirty="0"/>
              </a:p>
            </p:txBody>
          </p:sp>
          <p:sp>
            <p:nvSpPr>
              <p:cNvPr id="46151" name="AutoShape 69"/>
              <p:cNvSpPr>
                <a:spLocks noChangeArrowheads="1"/>
              </p:cNvSpPr>
              <p:nvPr/>
            </p:nvSpPr>
            <p:spPr bwMode="auto">
              <a:xfrm>
                <a:off x="3840" y="1872"/>
                <a:ext cx="96" cy="96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chemeClr val="accent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176200" prstMaterial="legacyMatte">
                <a:bevelT w="13500" h="13500" prst="angle"/>
                <a:bevelB w="13500" h="13500" prst="angle"/>
                <a:extrusionClr>
                  <a:schemeClr val="accent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l-GR" dirty="0"/>
              </a:p>
            </p:txBody>
          </p:sp>
        </p:grpSp>
        <p:grpSp>
          <p:nvGrpSpPr>
            <p:cNvPr id="6" name="Group 70"/>
            <p:cNvGrpSpPr>
              <a:grpSpLocks/>
            </p:cNvGrpSpPr>
            <p:nvPr/>
          </p:nvGrpSpPr>
          <p:grpSpPr bwMode="auto">
            <a:xfrm>
              <a:off x="6500813" y="3214688"/>
              <a:ext cx="762000" cy="533400"/>
              <a:chOff x="3600" y="1824"/>
              <a:chExt cx="480" cy="336"/>
            </a:xfrm>
          </p:grpSpPr>
          <p:sp>
            <p:nvSpPr>
              <p:cNvPr id="46128" name="AutoShape 71"/>
              <p:cNvSpPr>
                <a:spLocks noChangeArrowheads="1"/>
              </p:cNvSpPr>
              <p:nvPr/>
            </p:nvSpPr>
            <p:spPr bwMode="auto">
              <a:xfrm>
                <a:off x="3600" y="1872"/>
                <a:ext cx="96" cy="96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l-GR" dirty="0"/>
              </a:p>
            </p:txBody>
          </p:sp>
          <p:sp>
            <p:nvSpPr>
              <p:cNvPr id="46129" name="AutoShape 72"/>
              <p:cNvSpPr>
                <a:spLocks noChangeArrowheads="1"/>
              </p:cNvSpPr>
              <p:nvPr/>
            </p:nvSpPr>
            <p:spPr bwMode="auto">
              <a:xfrm>
                <a:off x="3696" y="1968"/>
                <a:ext cx="96" cy="96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l-GR" dirty="0"/>
              </a:p>
            </p:txBody>
          </p:sp>
          <p:sp>
            <p:nvSpPr>
              <p:cNvPr id="46130" name="AutoShape 73"/>
              <p:cNvSpPr>
                <a:spLocks noChangeArrowheads="1"/>
              </p:cNvSpPr>
              <p:nvPr/>
            </p:nvSpPr>
            <p:spPr bwMode="auto">
              <a:xfrm>
                <a:off x="3792" y="2064"/>
                <a:ext cx="96" cy="96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chemeClr val="accent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176200" prstMaterial="legacyMatte">
                <a:bevelT w="13500" h="13500" prst="angle"/>
                <a:bevelB w="13500" h="13500" prst="angle"/>
                <a:extrusionClr>
                  <a:schemeClr val="accent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l-GR" dirty="0"/>
              </a:p>
            </p:txBody>
          </p:sp>
          <p:sp>
            <p:nvSpPr>
              <p:cNvPr id="46131" name="AutoShape 74"/>
              <p:cNvSpPr>
                <a:spLocks noChangeArrowheads="1"/>
              </p:cNvSpPr>
              <p:nvPr/>
            </p:nvSpPr>
            <p:spPr bwMode="auto">
              <a:xfrm>
                <a:off x="3840" y="1968"/>
                <a:ext cx="96" cy="96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chemeClr val="accent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176200" prstMaterial="legacyMatte">
                <a:bevelT w="13500" h="13500" prst="angle"/>
                <a:bevelB w="13500" h="13500" prst="angle"/>
                <a:extrusionClr>
                  <a:schemeClr val="accent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l-GR" dirty="0"/>
              </a:p>
            </p:txBody>
          </p:sp>
          <p:sp>
            <p:nvSpPr>
              <p:cNvPr id="46132" name="AutoShape 75"/>
              <p:cNvSpPr>
                <a:spLocks noChangeArrowheads="1"/>
              </p:cNvSpPr>
              <p:nvPr/>
            </p:nvSpPr>
            <p:spPr bwMode="auto">
              <a:xfrm>
                <a:off x="3744" y="1968"/>
                <a:ext cx="96" cy="96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chemeClr val="accent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176200" prstMaterial="legacyMatte">
                <a:bevelT w="13500" h="13500" prst="angle"/>
                <a:bevelB w="13500" h="13500" prst="angle"/>
                <a:extrusionClr>
                  <a:schemeClr val="accent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l-GR" dirty="0"/>
              </a:p>
            </p:txBody>
          </p:sp>
          <p:sp>
            <p:nvSpPr>
              <p:cNvPr id="46133" name="AutoShape 76"/>
              <p:cNvSpPr>
                <a:spLocks noChangeArrowheads="1"/>
              </p:cNvSpPr>
              <p:nvPr/>
            </p:nvSpPr>
            <p:spPr bwMode="auto">
              <a:xfrm>
                <a:off x="3936" y="2064"/>
                <a:ext cx="96" cy="96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chemeClr val="accent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176200" prstMaterial="legacyMatte">
                <a:bevelT w="13500" h="13500" prst="angle"/>
                <a:bevelB w="13500" h="13500" prst="angle"/>
                <a:extrusionClr>
                  <a:schemeClr val="accent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l-GR" dirty="0"/>
              </a:p>
            </p:txBody>
          </p:sp>
          <p:sp>
            <p:nvSpPr>
              <p:cNvPr id="46134" name="AutoShape 77"/>
              <p:cNvSpPr>
                <a:spLocks noChangeArrowheads="1"/>
              </p:cNvSpPr>
              <p:nvPr/>
            </p:nvSpPr>
            <p:spPr bwMode="auto">
              <a:xfrm>
                <a:off x="3984" y="1968"/>
                <a:ext cx="96" cy="96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chemeClr val="accent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176200" prstMaterial="legacyMatte">
                <a:bevelT w="13500" h="13500" prst="angle"/>
                <a:bevelB w="13500" h="13500" prst="angle"/>
                <a:extrusionClr>
                  <a:schemeClr val="accent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l-GR" dirty="0"/>
              </a:p>
            </p:txBody>
          </p:sp>
          <p:sp>
            <p:nvSpPr>
              <p:cNvPr id="46135" name="AutoShape 78"/>
              <p:cNvSpPr>
                <a:spLocks noChangeArrowheads="1"/>
              </p:cNvSpPr>
              <p:nvPr/>
            </p:nvSpPr>
            <p:spPr bwMode="auto">
              <a:xfrm>
                <a:off x="3936" y="1824"/>
                <a:ext cx="96" cy="96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chemeClr val="accent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176200" prstMaterial="legacyMatte">
                <a:bevelT w="13500" h="13500" prst="angle"/>
                <a:bevelB w="13500" h="13500" prst="angle"/>
                <a:extrusionClr>
                  <a:schemeClr val="accent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l-GR" dirty="0"/>
              </a:p>
            </p:txBody>
          </p:sp>
          <p:sp>
            <p:nvSpPr>
              <p:cNvPr id="46136" name="AutoShape 79"/>
              <p:cNvSpPr>
                <a:spLocks noChangeArrowheads="1"/>
              </p:cNvSpPr>
              <p:nvPr/>
            </p:nvSpPr>
            <p:spPr bwMode="auto">
              <a:xfrm>
                <a:off x="3936" y="1968"/>
                <a:ext cx="96" cy="96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chemeClr val="accent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176200" prstMaterial="legacyMatte">
                <a:bevelT w="13500" h="13500" prst="angle"/>
                <a:bevelB w="13500" h="13500" prst="angle"/>
                <a:extrusionClr>
                  <a:schemeClr val="accent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l-GR" dirty="0"/>
              </a:p>
            </p:txBody>
          </p:sp>
          <p:sp>
            <p:nvSpPr>
              <p:cNvPr id="46137" name="AutoShape 80"/>
              <p:cNvSpPr>
                <a:spLocks noChangeArrowheads="1"/>
              </p:cNvSpPr>
              <p:nvPr/>
            </p:nvSpPr>
            <p:spPr bwMode="auto">
              <a:xfrm>
                <a:off x="3696" y="1872"/>
                <a:ext cx="96" cy="96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chemeClr val="accent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176200" prstMaterial="legacyMatte">
                <a:bevelT w="13500" h="13500" prst="angle"/>
                <a:bevelB w="13500" h="13500" prst="angle"/>
                <a:extrusionClr>
                  <a:schemeClr val="accent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l-GR" dirty="0"/>
              </a:p>
            </p:txBody>
          </p:sp>
          <p:sp>
            <p:nvSpPr>
              <p:cNvPr id="46138" name="AutoShape 81"/>
              <p:cNvSpPr>
                <a:spLocks noChangeArrowheads="1"/>
              </p:cNvSpPr>
              <p:nvPr/>
            </p:nvSpPr>
            <p:spPr bwMode="auto">
              <a:xfrm>
                <a:off x="3984" y="1872"/>
                <a:ext cx="96" cy="96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chemeClr val="accent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176200" prstMaterial="legacyMatte">
                <a:bevelT w="13500" h="13500" prst="angle"/>
                <a:bevelB w="13500" h="13500" prst="angle"/>
                <a:extrusionClr>
                  <a:schemeClr val="accent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l-GR" dirty="0"/>
              </a:p>
            </p:txBody>
          </p:sp>
          <p:sp>
            <p:nvSpPr>
              <p:cNvPr id="46139" name="AutoShape 82"/>
              <p:cNvSpPr>
                <a:spLocks noChangeArrowheads="1"/>
              </p:cNvSpPr>
              <p:nvPr/>
            </p:nvSpPr>
            <p:spPr bwMode="auto">
              <a:xfrm>
                <a:off x="3840" y="1872"/>
                <a:ext cx="96" cy="96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chemeClr val="accent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176200" prstMaterial="legacyMatte">
                <a:bevelT w="13500" h="13500" prst="angle"/>
                <a:bevelB w="13500" h="13500" prst="angle"/>
                <a:extrusionClr>
                  <a:schemeClr val="accent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l-GR" dirty="0"/>
              </a:p>
            </p:txBody>
          </p:sp>
        </p:grpSp>
        <p:grpSp>
          <p:nvGrpSpPr>
            <p:cNvPr id="7" name="Group 83"/>
            <p:cNvGrpSpPr>
              <a:grpSpLocks/>
            </p:cNvGrpSpPr>
            <p:nvPr/>
          </p:nvGrpSpPr>
          <p:grpSpPr bwMode="auto">
            <a:xfrm rot="-9750832">
              <a:off x="6205538" y="2959100"/>
              <a:ext cx="762000" cy="533400"/>
              <a:chOff x="3600" y="1824"/>
              <a:chExt cx="480" cy="336"/>
            </a:xfrm>
          </p:grpSpPr>
          <p:sp>
            <p:nvSpPr>
              <p:cNvPr id="46116" name="AutoShape 84"/>
              <p:cNvSpPr>
                <a:spLocks noChangeArrowheads="1"/>
              </p:cNvSpPr>
              <p:nvPr/>
            </p:nvSpPr>
            <p:spPr bwMode="auto">
              <a:xfrm>
                <a:off x="3600" y="1872"/>
                <a:ext cx="96" cy="96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l-GR" dirty="0"/>
              </a:p>
            </p:txBody>
          </p:sp>
          <p:sp>
            <p:nvSpPr>
              <p:cNvPr id="46117" name="AutoShape 85"/>
              <p:cNvSpPr>
                <a:spLocks noChangeArrowheads="1"/>
              </p:cNvSpPr>
              <p:nvPr/>
            </p:nvSpPr>
            <p:spPr bwMode="auto">
              <a:xfrm>
                <a:off x="3696" y="1968"/>
                <a:ext cx="96" cy="96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l-GR" dirty="0"/>
              </a:p>
            </p:txBody>
          </p:sp>
          <p:sp>
            <p:nvSpPr>
              <p:cNvPr id="46118" name="AutoShape 86"/>
              <p:cNvSpPr>
                <a:spLocks noChangeArrowheads="1"/>
              </p:cNvSpPr>
              <p:nvPr/>
            </p:nvSpPr>
            <p:spPr bwMode="auto">
              <a:xfrm>
                <a:off x="3792" y="2064"/>
                <a:ext cx="96" cy="96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chemeClr val="accent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176200" prstMaterial="legacyMatte">
                <a:bevelT w="13500" h="13500" prst="angle"/>
                <a:bevelB w="13500" h="13500" prst="angle"/>
                <a:extrusionClr>
                  <a:schemeClr val="accent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l-GR" dirty="0"/>
              </a:p>
            </p:txBody>
          </p:sp>
          <p:sp>
            <p:nvSpPr>
              <p:cNvPr id="46119" name="AutoShape 87"/>
              <p:cNvSpPr>
                <a:spLocks noChangeArrowheads="1"/>
              </p:cNvSpPr>
              <p:nvPr/>
            </p:nvSpPr>
            <p:spPr bwMode="auto">
              <a:xfrm>
                <a:off x="3840" y="1968"/>
                <a:ext cx="96" cy="96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chemeClr val="accent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176200" prstMaterial="legacyMatte">
                <a:bevelT w="13500" h="13500" prst="angle"/>
                <a:bevelB w="13500" h="13500" prst="angle"/>
                <a:extrusionClr>
                  <a:schemeClr val="accent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l-GR" dirty="0"/>
              </a:p>
            </p:txBody>
          </p:sp>
          <p:sp>
            <p:nvSpPr>
              <p:cNvPr id="46120" name="AutoShape 88"/>
              <p:cNvSpPr>
                <a:spLocks noChangeArrowheads="1"/>
              </p:cNvSpPr>
              <p:nvPr/>
            </p:nvSpPr>
            <p:spPr bwMode="auto">
              <a:xfrm>
                <a:off x="3744" y="1968"/>
                <a:ext cx="96" cy="96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chemeClr val="accent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176200" prstMaterial="legacyMatte">
                <a:bevelT w="13500" h="13500" prst="angle"/>
                <a:bevelB w="13500" h="13500" prst="angle"/>
                <a:extrusionClr>
                  <a:schemeClr val="accent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l-GR" dirty="0"/>
              </a:p>
            </p:txBody>
          </p:sp>
          <p:sp>
            <p:nvSpPr>
              <p:cNvPr id="46121" name="AutoShape 89"/>
              <p:cNvSpPr>
                <a:spLocks noChangeArrowheads="1"/>
              </p:cNvSpPr>
              <p:nvPr/>
            </p:nvSpPr>
            <p:spPr bwMode="auto">
              <a:xfrm>
                <a:off x="3936" y="2064"/>
                <a:ext cx="96" cy="96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chemeClr val="accent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176200" prstMaterial="legacyMatte">
                <a:bevelT w="13500" h="13500" prst="angle"/>
                <a:bevelB w="13500" h="13500" prst="angle"/>
                <a:extrusionClr>
                  <a:schemeClr val="accent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l-GR" dirty="0"/>
              </a:p>
            </p:txBody>
          </p:sp>
          <p:sp>
            <p:nvSpPr>
              <p:cNvPr id="46122" name="AutoShape 90"/>
              <p:cNvSpPr>
                <a:spLocks noChangeArrowheads="1"/>
              </p:cNvSpPr>
              <p:nvPr/>
            </p:nvSpPr>
            <p:spPr bwMode="auto">
              <a:xfrm>
                <a:off x="3984" y="1968"/>
                <a:ext cx="96" cy="96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chemeClr val="accent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176200" prstMaterial="legacyMatte">
                <a:bevelT w="13500" h="13500" prst="angle"/>
                <a:bevelB w="13500" h="13500" prst="angle"/>
                <a:extrusionClr>
                  <a:schemeClr val="accent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l-GR" dirty="0"/>
              </a:p>
            </p:txBody>
          </p:sp>
          <p:sp>
            <p:nvSpPr>
              <p:cNvPr id="46123" name="AutoShape 91"/>
              <p:cNvSpPr>
                <a:spLocks noChangeArrowheads="1"/>
              </p:cNvSpPr>
              <p:nvPr/>
            </p:nvSpPr>
            <p:spPr bwMode="auto">
              <a:xfrm>
                <a:off x="3936" y="1824"/>
                <a:ext cx="96" cy="96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chemeClr val="accent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176200" prstMaterial="legacyMatte">
                <a:bevelT w="13500" h="13500" prst="angle"/>
                <a:bevelB w="13500" h="13500" prst="angle"/>
                <a:extrusionClr>
                  <a:schemeClr val="accent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l-GR" dirty="0"/>
              </a:p>
            </p:txBody>
          </p:sp>
          <p:sp>
            <p:nvSpPr>
              <p:cNvPr id="46124" name="AutoShape 92"/>
              <p:cNvSpPr>
                <a:spLocks noChangeArrowheads="1"/>
              </p:cNvSpPr>
              <p:nvPr/>
            </p:nvSpPr>
            <p:spPr bwMode="auto">
              <a:xfrm>
                <a:off x="3936" y="1968"/>
                <a:ext cx="96" cy="96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chemeClr val="accent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176200" prstMaterial="legacyMatte">
                <a:bevelT w="13500" h="13500" prst="angle"/>
                <a:bevelB w="13500" h="13500" prst="angle"/>
                <a:extrusionClr>
                  <a:schemeClr val="accent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l-GR" dirty="0"/>
              </a:p>
            </p:txBody>
          </p:sp>
          <p:sp>
            <p:nvSpPr>
              <p:cNvPr id="46125" name="AutoShape 93"/>
              <p:cNvSpPr>
                <a:spLocks noChangeArrowheads="1"/>
              </p:cNvSpPr>
              <p:nvPr/>
            </p:nvSpPr>
            <p:spPr bwMode="auto">
              <a:xfrm>
                <a:off x="3696" y="1872"/>
                <a:ext cx="96" cy="96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chemeClr val="accent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176200" prstMaterial="legacyMatte">
                <a:bevelT w="13500" h="13500" prst="angle"/>
                <a:bevelB w="13500" h="13500" prst="angle"/>
                <a:extrusionClr>
                  <a:schemeClr val="accent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l-GR" dirty="0"/>
              </a:p>
            </p:txBody>
          </p:sp>
          <p:sp>
            <p:nvSpPr>
              <p:cNvPr id="46126" name="AutoShape 94"/>
              <p:cNvSpPr>
                <a:spLocks noChangeArrowheads="1"/>
              </p:cNvSpPr>
              <p:nvPr/>
            </p:nvSpPr>
            <p:spPr bwMode="auto">
              <a:xfrm>
                <a:off x="3984" y="1872"/>
                <a:ext cx="96" cy="96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chemeClr val="accent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176200" prstMaterial="legacyMatte">
                <a:bevelT w="13500" h="13500" prst="angle"/>
                <a:bevelB w="13500" h="13500" prst="angle"/>
                <a:extrusionClr>
                  <a:schemeClr val="accent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l-GR" dirty="0"/>
              </a:p>
            </p:txBody>
          </p:sp>
          <p:sp>
            <p:nvSpPr>
              <p:cNvPr id="46127" name="AutoShape 95"/>
              <p:cNvSpPr>
                <a:spLocks noChangeArrowheads="1"/>
              </p:cNvSpPr>
              <p:nvPr/>
            </p:nvSpPr>
            <p:spPr bwMode="auto">
              <a:xfrm>
                <a:off x="3840" y="1872"/>
                <a:ext cx="96" cy="96"/>
              </a:xfrm>
              <a:prstGeom prst="hexagon">
                <a:avLst>
                  <a:gd name="adj" fmla="val 25000"/>
                  <a:gd name="vf" fmla="val 115470"/>
                </a:avLst>
              </a:prstGeom>
              <a:solidFill>
                <a:schemeClr val="accent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176200" prstMaterial="legacyMatte">
                <a:bevelT w="13500" h="13500" prst="angle"/>
                <a:bevelB w="13500" h="13500" prst="angle"/>
                <a:extrusionClr>
                  <a:schemeClr val="accent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l-GR" dirty="0"/>
              </a:p>
            </p:txBody>
          </p:sp>
        </p:grpSp>
        <p:sp>
          <p:nvSpPr>
            <p:cNvPr id="46112" name="AutoShape 104"/>
            <p:cNvSpPr>
              <a:spLocks noChangeArrowheads="1"/>
            </p:cNvSpPr>
            <p:nvPr/>
          </p:nvSpPr>
          <p:spPr bwMode="auto">
            <a:xfrm>
              <a:off x="6234113" y="3538538"/>
              <a:ext cx="76200" cy="152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CC66FF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76200" prstMaterial="legacyMatte">
              <a:bevelT w="13500" h="13500" prst="angle"/>
              <a:bevelB w="13500" h="13500" prst="angle"/>
              <a:extrusionClr>
                <a:srgbClr val="CC66FF"/>
              </a:extrusionClr>
            </a:sp3d>
          </p:spPr>
          <p:txBody>
            <a:bodyPr wrap="none" anchor="ctr">
              <a:flatTx/>
            </a:bodyPr>
            <a:lstStyle/>
            <a:p>
              <a:endParaRPr lang="el-GR" dirty="0"/>
            </a:p>
          </p:txBody>
        </p:sp>
        <p:sp>
          <p:nvSpPr>
            <p:cNvPr id="46113" name="AutoShape 105"/>
            <p:cNvSpPr>
              <a:spLocks noChangeArrowheads="1"/>
            </p:cNvSpPr>
            <p:nvPr/>
          </p:nvSpPr>
          <p:spPr bwMode="auto">
            <a:xfrm>
              <a:off x="6691313" y="3462338"/>
              <a:ext cx="76200" cy="152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CC66FF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76200" prstMaterial="legacyMatte">
              <a:bevelT w="13500" h="13500" prst="angle"/>
              <a:bevelB w="13500" h="13500" prst="angle"/>
              <a:extrusionClr>
                <a:srgbClr val="CC66FF"/>
              </a:extrusionClr>
            </a:sp3d>
          </p:spPr>
          <p:txBody>
            <a:bodyPr wrap="none" anchor="ctr">
              <a:flatTx/>
            </a:bodyPr>
            <a:lstStyle/>
            <a:p>
              <a:endParaRPr lang="el-GR" dirty="0"/>
            </a:p>
          </p:txBody>
        </p:sp>
        <p:sp>
          <p:nvSpPr>
            <p:cNvPr id="46114" name="AutoShape 106"/>
            <p:cNvSpPr>
              <a:spLocks noChangeArrowheads="1"/>
            </p:cNvSpPr>
            <p:nvPr/>
          </p:nvSpPr>
          <p:spPr bwMode="auto">
            <a:xfrm>
              <a:off x="7224713" y="3614738"/>
              <a:ext cx="76200" cy="1524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CC66FF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176200" prstMaterial="legacyMatte">
              <a:bevelT w="13500" h="13500" prst="angle"/>
              <a:bevelB w="13500" h="13500" prst="angle"/>
              <a:extrusionClr>
                <a:srgbClr val="CC66FF"/>
              </a:extrusionClr>
            </a:sp3d>
          </p:spPr>
          <p:txBody>
            <a:bodyPr wrap="none" anchor="ctr">
              <a:flatTx/>
            </a:bodyPr>
            <a:lstStyle/>
            <a:p>
              <a:endParaRPr lang="el-GR" dirty="0"/>
            </a:p>
          </p:txBody>
        </p:sp>
      </p:grpSp>
      <p:sp>
        <p:nvSpPr>
          <p:cNvPr id="10" name="Θέση αριθμού διαφάνειας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133</a:t>
            </a:fld>
            <a:endParaRPr lang="el-GR" dirty="0"/>
          </a:p>
        </p:txBody>
      </p:sp>
      <p:pic>
        <p:nvPicPr>
          <p:cNvPr id="19148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772816"/>
            <a:ext cx="3600400" cy="421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" name="Ορθογώνιο 6"/>
          <p:cNvSpPr/>
          <p:nvPr/>
        </p:nvSpPr>
        <p:spPr>
          <a:xfrm>
            <a:off x="2170217" y="6400412"/>
            <a:ext cx="50544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Εργαστήριο Βιολογικών Υγρών, Τμήμα Ιατρικών Εργαστηρίων, ΤΕΙ Αθηνών</a:t>
            </a:r>
          </a:p>
        </p:txBody>
      </p:sp>
    </p:spTree>
    <p:extLst>
      <p:ext uri="{BB962C8B-B14F-4D97-AF65-F5344CB8AC3E}">
        <p14:creationId xmlns:p14="http://schemas.microsoft.com/office/powerpoint/2010/main" val="1683266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Βιβλιοθήκη </a:t>
            </a:r>
            <a:r>
              <a:rPr lang="el-GR" dirty="0" smtClean="0"/>
              <a:t>φασμάτων</a:t>
            </a:r>
            <a:endParaRPr lang="el-GR" dirty="0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628800"/>
            <a:ext cx="4484165" cy="3977888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1628800"/>
            <a:ext cx="3816424" cy="3977888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134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653327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928992" cy="908720"/>
          </a:xfrm>
        </p:spPr>
        <p:txBody>
          <a:bodyPr>
            <a:normAutofit fontScale="90000"/>
          </a:bodyPr>
          <a:lstStyle/>
          <a:p>
            <a:r>
              <a:rPr lang="el-GR" dirty="0"/>
              <a:t>Φάσμα υπεριώδους φασματογραφίας (</a:t>
            </a:r>
            <a:r>
              <a:rPr lang="en-US" dirty="0"/>
              <a:t>IR</a:t>
            </a:r>
            <a:r>
              <a:rPr lang="en-US" dirty="0" smtClean="0"/>
              <a:t>)</a:t>
            </a:r>
            <a:endParaRPr lang="el-GR" dirty="0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1844824"/>
            <a:ext cx="6465887" cy="35766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135</a:t>
            </a:fld>
            <a:endParaRPr lang="el-GR" dirty="0"/>
          </a:p>
        </p:txBody>
      </p:sp>
      <p:sp>
        <p:nvSpPr>
          <p:cNvPr id="5" name="Ορθογώνιο 4"/>
          <p:cNvSpPr/>
          <p:nvPr/>
        </p:nvSpPr>
        <p:spPr>
          <a:xfrm>
            <a:off x="2267744" y="5473407"/>
            <a:ext cx="50544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Εργαστήριο Βιολογικών Υγρών, Τμήμα Ιατρικών Εργαστηρίων, ΤΕΙ Αθηνών</a:t>
            </a:r>
          </a:p>
        </p:txBody>
      </p:sp>
    </p:spTree>
    <p:extLst>
      <p:ext uri="{BB962C8B-B14F-4D97-AF65-F5344CB8AC3E}">
        <p14:creationId xmlns:p14="http://schemas.microsoft.com/office/powerpoint/2010/main" val="2690535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92875" y="0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Φάσμα μονοϋδρικού φωσφορικού ασβεστίου</a:t>
            </a:r>
            <a:endParaRPr lang="el-GR" dirty="0"/>
          </a:p>
        </p:txBody>
      </p:sp>
      <p:pic>
        <p:nvPicPr>
          <p:cNvPr id="4915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980728"/>
            <a:ext cx="7104621" cy="5394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5" name="Rectangle 7"/>
          <p:cNvSpPr>
            <a:spLocks noChangeArrowheads="1"/>
          </p:cNvSpPr>
          <p:nvPr/>
        </p:nvSpPr>
        <p:spPr bwMode="auto">
          <a:xfrm rot="10806251" flipV="1">
            <a:off x="200784" y="6463247"/>
            <a:ext cx="8959850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2000" dirty="0">
                <a:latin typeface="+mn-lt"/>
              </a:rPr>
              <a:t>Ca(H</a:t>
            </a:r>
            <a:r>
              <a:rPr lang="pt-BR" sz="2000" baseline="-25000" dirty="0">
                <a:latin typeface="+mn-lt"/>
              </a:rPr>
              <a:t>2</a:t>
            </a:r>
            <a:r>
              <a:rPr lang="pt-BR" sz="2000" dirty="0">
                <a:latin typeface="+mn-lt"/>
              </a:rPr>
              <a:t>PO</a:t>
            </a:r>
            <a:r>
              <a:rPr lang="pt-BR" sz="2000" baseline="-25000" dirty="0">
                <a:latin typeface="+mn-lt"/>
              </a:rPr>
              <a:t>4</a:t>
            </a:r>
            <a:r>
              <a:rPr lang="pt-BR" sz="2000" dirty="0">
                <a:latin typeface="+mn-lt"/>
              </a:rPr>
              <a:t>)2H</a:t>
            </a:r>
            <a:r>
              <a:rPr lang="pt-BR" sz="2000" baseline="-25000" dirty="0">
                <a:latin typeface="+mn-lt"/>
              </a:rPr>
              <a:t>2</a:t>
            </a:r>
            <a:r>
              <a:rPr lang="pt-BR" sz="2000" dirty="0">
                <a:latin typeface="+mn-lt"/>
              </a:rPr>
              <a:t>O monobasic 0,5 mg/200mg KBr</a:t>
            </a:r>
            <a:endParaRPr lang="el-GR" sz="2000" dirty="0">
              <a:latin typeface="+mn-lt"/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>
          <a:xfrm>
            <a:off x="6804248" y="6416280"/>
            <a:ext cx="2133600" cy="365125"/>
          </a:xfrm>
        </p:spPr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136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 rot="16200000">
            <a:off x="-1478123" y="3313181"/>
            <a:ext cx="50544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Εργαστήριο Βιολογικών Υγρών, Τμήμα Ιατρικών Εργαστηρίων, ΤΕΙ Αθηνών</a:t>
            </a:r>
          </a:p>
        </p:txBody>
      </p:sp>
    </p:spTree>
    <p:extLst>
      <p:ext uri="{BB962C8B-B14F-4D97-AF65-F5344CB8AC3E}">
        <p14:creationId xmlns:p14="http://schemas.microsoft.com/office/powerpoint/2010/main" val="4055921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4670" y="0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Φάσμα διϋδρικού οξαλικού ασβεστίου και </a:t>
            </a:r>
            <a:r>
              <a:rPr lang="en-US" dirty="0" smtClean="0"/>
              <a:t>background KBr</a:t>
            </a:r>
            <a:endParaRPr lang="el-GR" dirty="0"/>
          </a:p>
        </p:txBody>
      </p:sp>
      <p:pic>
        <p:nvPicPr>
          <p:cNvPr id="50178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052736"/>
            <a:ext cx="7202887" cy="547631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50179" name="Rectangle 7"/>
          <p:cNvSpPr>
            <a:spLocks noChangeArrowheads="1"/>
          </p:cNvSpPr>
          <p:nvPr/>
        </p:nvSpPr>
        <p:spPr bwMode="auto">
          <a:xfrm>
            <a:off x="2051720" y="6432754"/>
            <a:ext cx="6661150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>
                <a:latin typeface="+mn-lt"/>
              </a:rPr>
              <a:t>Ca(H</a:t>
            </a:r>
            <a:r>
              <a:rPr lang="en-US" sz="2000" baseline="-25000" dirty="0">
                <a:latin typeface="+mn-lt"/>
              </a:rPr>
              <a:t>2</a:t>
            </a:r>
            <a:r>
              <a:rPr lang="en-US" sz="2000" dirty="0">
                <a:latin typeface="+mn-lt"/>
              </a:rPr>
              <a:t>PO</a:t>
            </a:r>
            <a:r>
              <a:rPr lang="en-US" sz="2000" baseline="-25000" dirty="0">
                <a:latin typeface="+mn-lt"/>
              </a:rPr>
              <a:t>4</a:t>
            </a:r>
            <a:r>
              <a:rPr lang="en-US" sz="2000" dirty="0">
                <a:latin typeface="+mn-lt"/>
              </a:rPr>
              <a:t>)2H</a:t>
            </a:r>
            <a:r>
              <a:rPr lang="en-US" sz="2000" baseline="-25000" dirty="0">
                <a:latin typeface="+mn-lt"/>
              </a:rPr>
              <a:t>2</a:t>
            </a:r>
            <a:r>
              <a:rPr lang="en-US" sz="2000" dirty="0">
                <a:latin typeface="+mn-lt"/>
              </a:rPr>
              <a:t>O monobasic 0,5 mg/200mg KBr </a:t>
            </a:r>
            <a:r>
              <a:rPr lang="en-US" sz="2000" dirty="0" smtClean="0">
                <a:latin typeface="+mn-lt"/>
              </a:rPr>
              <a:t>PATIENT </a:t>
            </a:r>
            <a:r>
              <a:rPr lang="en-US" sz="2000" dirty="0">
                <a:latin typeface="+mn-lt"/>
              </a:rPr>
              <a:t>STONE</a:t>
            </a:r>
          </a:p>
        </p:txBody>
      </p:sp>
      <p:sp>
        <p:nvSpPr>
          <p:cNvPr id="50180" name="Line 9"/>
          <p:cNvSpPr>
            <a:spLocks noChangeShapeType="1"/>
          </p:cNvSpPr>
          <p:nvPr/>
        </p:nvSpPr>
        <p:spPr bwMode="auto">
          <a:xfrm flipH="1">
            <a:off x="1116013" y="6453188"/>
            <a:ext cx="72072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l-GR" dirty="0"/>
          </a:p>
        </p:txBody>
      </p:sp>
      <p:sp>
        <p:nvSpPr>
          <p:cNvPr id="50181" name="Line 10"/>
          <p:cNvSpPr>
            <a:spLocks noChangeShapeType="1"/>
          </p:cNvSpPr>
          <p:nvPr/>
        </p:nvSpPr>
        <p:spPr bwMode="auto">
          <a:xfrm flipH="1">
            <a:off x="1116013" y="6669088"/>
            <a:ext cx="720725" cy="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>
          <a:xfrm>
            <a:off x="7003726" y="6453188"/>
            <a:ext cx="2133600" cy="365125"/>
          </a:xfrm>
        </p:spPr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137</a:t>
            </a:fld>
            <a:endParaRPr lang="el-GR" dirty="0"/>
          </a:p>
        </p:txBody>
      </p:sp>
      <p:sp>
        <p:nvSpPr>
          <p:cNvPr id="8" name="Ορθογώνιο 7"/>
          <p:cNvSpPr/>
          <p:nvPr/>
        </p:nvSpPr>
        <p:spPr>
          <a:xfrm rot="16200000">
            <a:off x="-1549734" y="3437502"/>
            <a:ext cx="50544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Εργαστήριο Βιολογικών Υγρών, Τμήμα Ιατρικών Εργαστηρίων, ΤΕΙ Αθηνών</a:t>
            </a:r>
          </a:p>
        </p:txBody>
      </p:sp>
    </p:spTree>
    <p:extLst>
      <p:ext uri="{BB962C8B-B14F-4D97-AF65-F5344CB8AC3E}">
        <p14:creationId xmlns:p14="http://schemas.microsoft.com/office/powerpoint/2010/main" val="2945246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Φάσμα διϋδρικού φωσφορικού ασβεστίου, κυστίνης και </a:t>
            </a:r>
            <a:r>
              <a:rPr lang="en-US" dirty="0" smtClean="0"/>
              <a:t>background </a:t>
            </a:r>
            <a:r>
              <a:rPr lang="el-GR" dirty="0" smtClean="0"/>
              <a:t>Κ</a:t>
            </a:r>
            <a:r>
              <a:rPr lang="en-US" dirty="0" smtClean="0"/>
              <a:t>Br</a:t>
            </a:r>
            <a:endParaRPr lang="el-GR" dirty="0"/>
          </a:p>
        </p:txBody>
      </p:sp>
      <p:pic>
        <p:nvPicPr>
          <p:cNvPr id="5120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1196752"/>
            <a:ext cx="6108620" cy="4492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51203" name="Rectangle 6"/>
          <p:cNvSpPr>
            <a:spLocks noChangeArrowheads="1"/>
          </p:cNvSpPr>
          <p:nvPr/>
        </p:nvSpPr>
        <p:spPr bwMode="auto">
          <a:xfrm>
            <a:off x="1691680" y="5733256"/>
            <a:ext cx="6696347" cy="10156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l-GR" sz="2000" dirty="0">
                <a:latin typeface="+mj-lt"/>
              </a:rPr>
              <a:t>Ca(H</a:t>
            </a:r>
            <a:r>
              <a:rPr lang="el-GR" sz="2000" baseline="-25000" dirty="0">
                <a:latin typeface="+mj-lt"/>
              </a:rPr>
              <a:t>2</a:t>
            </a:r>
            <a:r>
              <a:rPr lang="el-GR" sz="2000" dirty="0">
                <a:latin typeface="+mj-lt"/>
              </a:rPr>
              <a:t>PO</a:t>
            </a:r>
            <a:r>
              <a:rPr lang="el-GR" sz="2000" baseline="-25000" dirty="0">
                <a:latin typeface="+mj-lt"/>
              </a:rPr>
              <a:t>4</a:t>
            </a:r>
            <a:r>
              <a:rPr lang="el-GR" sz="2000" dirty="0">
                <a:latin typeface="+mj-lt"/>
              </a:rPr>
              <a:t>)2H</a:t>
            </a:r>
            <a:r>
              <a:rPr lang="el-GR" sz="2000" baseline="-25000" dirty="0">
                <a:latin typeface="+mj-lt"/>
              </a:rPr>
              <a:t>2</a:t>
            </a:r>
            <a:r>
              <a:rPr lang="el-GR" sz="2000" dirty="0">
                <a:latin typeface="+mj-lt"/>
              </a:rPr>
              <a:t>O monobasic 0</a:t>
            </a:r>
            <a:r>
              <a:rPr lang="en-US" sz="2000" dirty="0">
                <a:latin typeface="+mj-lt"/>
              </a:rPr>
              <a:t>,</a:t>
            </a:r>
            <a:r>
              <a:rPr lang="el-GR" sz="2000" dirty="0">
                <a:latin typeface="+mj-lt"/>
              </a:rPr>
              <a:t>5 mg/200mg KBr </a:t>
            </a:r>
            <a:endParaRPr lang="el-GR" sz="2000" dirty="0" smtClean="0">
              <a:latin typeface="+mj-lt"/>
            </a:endParaRPr>
          </a:p>
          <a:p>
            <a:r>
              <a:rPr lang="el-GR" sz="2000" dirty="0" smtClean="0">
                <a:latin typeface="+mj-lt"/>
              </a:rPr>
              <a:t>PATIENT </a:t>
            </a:r>
            <a:r>
              <a:rPr lang="el-GR" sz="2000" dirty="0">
                <a:latin typeface="+mj-lt"/>
              </a:rPr>
              <a:t>STONE </a:t>
            </a:r>
          </a:p>
          <a:p>
            <a:r>
              <a:rPr lang="el-GR" sz="2000" dirty="0">
                <a:latin typeface="+mj-lt"/>
              </a:rPr>
              <a:t>L-Cystin 0</a:t>
            </a:r>
            <a:r>
              <a:rPr lang="en-US" sz="2000" dirty="0">
                <a:latin typeface="+mj-lt"/>
              </a:rPr>
              <a:t>,</a:t>
            </a:r>
            <a:r>
              <a:rPr lang="el-GR" sz="2000" dirty="0">
                <a:latin typeface="+mj-lt"/>
              </a:rPr>
              <a:t>5-0</a:t>
            </a:r>
            <a:r>
              <a:rPr lang="en-US" sz="2000" dirty="0">
                <a:latin typeface="+mj-lt"/>
              </a:rPr>
              <a:t>,</a:t>
            </a:r>
            <a:r>
              <a:rPr lang="el-GR" sz="2000" dirty="0">
                <a:latin typeface="+mj-lt"/>
              </a:rPr>
              <a:t>6 mg/200mg KBr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138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 rot="16200000">
            <a:off x="-1396537" y="3677242"/>
            <a:ext cx="50544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Εργαστήριο Βιολογικών Υγρών, Τμήμα Ιατρικών Εργαστηρίων, ΤΕΙ Αθηνών</a:t>
            </a:r>
          </a:p>
        </p:txBody>
      </p:sp>
    </p:spTree>
    <p:extLst>
      <p:ext uri="{BB962C8B-B14F-4D97-AF65-F5344CB8AC3E}">
        <p14:creationId xmlns:p14="http://schemas.microsoft.com/office/powerpoint/2010/main" val="1901476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Ακολουθεί καλλιέργεια</a:t>
            </a:r>
            <a:r>
              <a:rPr lang="en-US" dirty="0"/>
              <a:t> </a:t>
            </a:r>
            <a:r>
              <a:rPr lang="en-US" dirty="0" smtClean="0"/>
              <a:t>…</a:t>
            </a:r>
            <a:endParaRPr lang="el-G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10" r="9214"/>
          <a:stretch/>
        </p:blipFill>
        <p:spPr bwMode="auto">
          <a:xfrm>
            <a:off x="909370" y="1493659"/>
            <a:ext cx="3168352" cy="3131787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1674606" y="1278215"/>
            <a:ext cx="2592734" cy="43088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200" dirty="0" smtClean="0">
                <a:latin typeface="+mn-lt"/>
              </a:rPr>
              <a:t>Καλλιέργεια </a:t>
            </a:r>
            <a:r>
              <a:rPr lang="el-GR" sz="2200" dirty="0">
                <a:latin typeface="+mn-lt"/>
              </a:rPr>
              <a:t>μύκητα</a:t>
            </a:r>
          </a:p>
        </p:txBody>
      </p:sp>
      <p:sp>
        <p:nvSpPr>
          <p:cNvPr id="13" name="Rectangle 6"/>
          <p:cNvSpPr/>
          <p:nvPr/>
        </p:nvSpPr>
        <p:spPr>
          <a:xfrm>
            <a:off x="891622" y="4638327"/>
            <a:ext cx="32038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latin typeface="+mn-lt"/>
                <a:hlinkClick r:id="rId4"/>
              </a:rPr>
              <a:t>Yeast culture </a:t>
            </a:r>
            <a:r>
              <a:rPr lang="en-US" sz="1200" dirty="0" smtClean="0">
                <a:latin typeface="+mn-lt"/>
                <a:hlinkClick r:id="rId4"/>
              </a:rPr>
              <a:t>plate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”,</a:t>
            </a:r>
            <a:r>
              <a:rPr lang="el-G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από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 </a:t>
            </a:r>
            <a:r>
              <a:rPr lang="en-US" sz="1200" dirty="0">
                <a:latin typeface="+mn-lt"/>
                <a:hlinkClick r:id="rId5"/>
              </a:rPr>
              <a:t>BMC </a:t>
            </a:r>
            <a:r>
              <a:rPr lang="en-US" sz="1200" dirty="0" smtClean="0">
                <a:latin typeface="+mn-lt"/>
                <a:hlinkClick r:id="rId5"/>
              </a:rPr>
              <a:t>bildes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hlinkClick r:id="rId5"/>
              </a:rPr>
              <a:t> </a:t>
            </a:r>
            <a:endParaRPr lang="en-US" sz="1200" dirty="0" smtClean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pPr algn="ctr"/>
            <a:r>
              <a:rPr lang="el-G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διαθέσιμο με άδεια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 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hlinkClick r:id="rId6"/>
              </a:rPr>
              <a:t>CC BY-SA 3.0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2" t="4568" r="11804" b="3552"/>
          <a:stretch/>
        </p:blipFill>
        <p:spPr bwMode="auto">
          <a:xfrm>
            <a:off x="5132122" y="2780928"/>
            <a:ext cx="3074307" cy="3046735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5868144" y="2565484"/>
            <a:ext cx="2520652" cy="43088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200" dirty="0">
                <a:latin typeface="+mn-lt"/>
              </a:rPr>
              <a:t>Καλλιέργεια Ε. </a:t>
            </a:r>
            <a:r>
              <a:rPr lang="en-US" sz="2200" dirty="0" smtClean="0">
                <a:latin typeface="+mn-lt"/>
              </a:rPr>
              <a:t>coli</a:t>
            </a:r>
            <a:endParaRPr lang="el-GR" sz="2200" dirty="0">
              <a:latin typeface="+mn-lt"/>
            </a:endParaRPr>
          </a:p>
        </p:txBody>
      </p:sp>
      <p:sp>
        <p:nvSpPr>
          <p:cNvPr id="12" name="Rectangle 6"/>
          <p:cNvSpPr/>
          <p:nvPr/>
        </p:nvSpPr>
        <p:spPr>
          <a:xfrm>
            <a:off x="5067351" y="5827662"/>
            <a:ext cx="32038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latin typeface="+mn-lt"/>
                <a:hlinkClick r:id="rId8"/>
              </a:rPr>
              <a:t>Bacterial </a:t>
            </a:r>
            <a:r>
              <a:rPr lang="en-US" sz="1200" dirty="0" smtClean="0">
                <a:latin typeface="+mn-lt"/>
                <a:hlinkClick r:id="rId8"/>
              </a:rPr>
              <a:t>culture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”,</a:t>
            </a:r>
            <a:r>
              <a:rPr lang="el-G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από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 </a:t>
            </a:r>
            <a:r>
              <a:rPr lang="en-US" sz="1200" dirty="0" smtClean="0">
                <a:latin typeface="+mn-lt"/>
                <a:hlinkClick r:id="rId9"/>
              </a:rPr>
              <a:t>JDP90</a:t>
            </a:r>
            <a:r>
              <a:rPr lang="en-US" sz="1200" dirty="0">
                <a:latin typeface="+mn-lt"/>
              </a:rPr>
              <a:t> 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</a:p>
          <a:p>
            <a:pPr algn="ctr"/>
            <a:r>
              <a:rPr lang="el-G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διαθέσιμο με άδεια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 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hlinkClick r:id="rId6"/>
              </a:rPr>
              <a:t>CC BY-SA 3.0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6444208" y="6289328"/>
            <a:ext cx="2133600" cy="365125"/>
          </a:xfrm>
        </p:spPr>
        <p:txBody>
          <a:bodyPr/>
          <a:lstStyle/>
          <a:p>
            <a:pPr>
              <a:defRPr/>
            </a:pPr>
            <a:fld id="{2E9C9788-9B49-450C-8BA8-4CF5822EF203}" type="slidenum">
              <a:rPr lang="el-GR" smtClean="0"/>
              <a:pPr>
                <a:defRPr/>
              </a:pPr>
              <a:t>13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734999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>
                <a:solidFill>
                  <a:srgbClr val="8B3331"/>
                </a:solidFill>
              </a:rPr>
              <a:t>Θεραπεία από </a:t>
            </a:r>
            <a:r>
              <a:rPr lang="el-GR" dirty="0" smtClean="0">
                <a:solidFill>
                  <a:srgbClr val="8B3331"/>
                </a:solidFill>
              </a:rPr>
              <a:t>ουρόλιθους</a:t>
            </a:r>
            <a:endParaRPr lang="el-GR" dirty="0"/>
          </a:p>
        </p:txBody>
      </p:sp>
      <p:sp>
        <p:nvSpPr>
          <p:cNvPr id="53252" name="Text Box 6"/>
          <p:cNvSpPr txBox="1">
            <a:spLocks noChangeArrowheads="1"/>
          </p:cNvSpPr>
          <p:nvPr/>
        </p:nvSpPr>
        <p:spPr bwMode="auto">
          <a:xfrm>
            <a:off x="587216" y="1368534"/>
            <a:ext cx="8465943" cy="2191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 b="1" dirty="0">
                <a:solidFill>
                  <a:srgbClr val="820000"/>
                </a:solidFill>
                <a:latin typeface="+mn-lt"/>
              </a:rPr>
              <a:t>Ανάλογα με το είδος του ουρόλιθου</a:t>
            </a:r>
            <a:r>
              <a:rPr lang="en-US" sz="2400" b="1" dirty="0">
                <a:solidFill>
                  <a:srgbClr val="820000"/>
                </a:solidFill>
                <a:latin typeface="+mn-lt"/>
              </a:rPr>
              <a:t>:</a:t>
            </a:r>
            <a:endParaRPr lang="el-GR" sz="2400" b="1" dirty="0">
              <a:solidFill>
                <a:srgbClr val="820000"/>
              </a:solidFill>
              <a:latin typeface="+mn-lt"/>
            </a:endParaRPr>
          </a:p>
          <a:p>
            <a:pPr>
              <a:spcBef>
                <a:spcPct val="50000"/>
              </a:spcBef>
              <a:buFontTx/>
              <a:buChar char="-"/>
            </a:pPr>
            <a:r>
              <a:rPr lang="el-GR" sz="2400" dirty="0" smtClean="0">
                <a:latin typeface="+mn-lt"/>
              </a:rPr>
              <a:t>Αύξηση </a:t>
            </a:r>
            <a:r>
              <a:rPr lang="el-GR" sz="2400" dirty="0">
                <a:latin typeface="+mn-lt"/>
              </a:rPr>
              <a:t>του όγκου των ούρων με </a:t>
            </a:r>
            <a:r>
              <a:rPr lang="el-GR" sz="2400" dirty="0" smtClean="0">
                <a:latin typeface="+mn-lt"/>
              </a:rPr>
              <a:t>υδροποσία,</a:t>
            </a:r>
            <a:endParaRPr lang="el-GR" sz="2400" dirty="0">
              <a:latin typeface="+mn-lt"/>
            </a:endParaRPr>
          </a:p>
          <a:p>
            <a:pPr>
              <a:lnSpc>
                <a:spcPct val="130000"/>
              </a:lnSpc>
              <a:spcBef>
                <a:spcPct val="50000"/>
              </a:spcBef>
              <a:buFontTx/>
              <a:buChar char="-"/>
            </a:pPr>
            <a:r>
              <a:rPr lang="el-GR" sz="2400" dirty="0">
                <a:latin typeface="+mn-lt"/>
              </a:rPr>
              <a:t> Μεταβολή της δίαιτας (όξινης ή αλκαλικής αντίθετα προς την σύσταση των ουρόλιθων.</a:t>
            </a:r>
          </a:p>
        </p:txBody>
      </p:sp>
      <p:sp>
        <p:nvSpPr>
          <p:cNvPr id="53254" name="Text Box 9"/>
          <p:cNvSpPr txBox="1">
            <a:spLocks noChangeArrowheads="1"/>
          </p:cNvSpPr>
          <p:nvPr/>
        </p:nvSpPr>
        <p:spPr bwMode="auto">
          <a:xfrm>
            <a:off x="587216" y="4221088"/>
            <a:ext cx="836183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 b="1" dirty="0">
                <a:solidFill>
                  <a:srgbClr val="820000"/>
                </a:solidFill>
                <a:latin typeface="+mn-lt"/>
              </a:rPr>
              <a:t>Ανάλογα με τη θέση του ουρόλιθου</a:t>
            </a:r>
            <a:r>
              <a:rPr lang="en-US" sz="2400" b="1" dirty="0" smtClean="0">
                <a:solidFill>
                  <a:srgbClr val="820000"/>
                </a:solidFill>
                <a:latin typeface="+mn-lt"/>
              </a:rPr>
              <a:t>:</a:t>
            </a:r>
            <a:r>
              <a:rPr lang="el-GR" sz="2400" b="1" dirty="0" smtClean="0">
                <a:solidFill>
                  <a:srgbClr val="820000"/>
                </a:solidFill>
                <a:latin typeface="+mn-lt"/>
              </a:rPr>
              <a:t> 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l-GR" sz="2400" dirty="0" smtClean="0">
                <a:latin typeface="+mn-lt"/>
              </a:rPr>
              <a:t>Λιθοτριψία </a:t>
            </a:r>
            <a:r>
              <a:rPr lang="el-GR" sz="2400" dirty="0">
                <a:latin typeface="+mn-lt"/>
              </a:rPr>
              <a:t>με υπέρηχους (κατώτερο ουροποιητικό σύστημα</a:t>
            </a:r>
            <a:r>
              <a:rPr lang="el-GR" sz="2400" dirty="0" smtClean="0">
                <a:latin typeface="+mn-lt"/>
              </a:rPr>
              <a:t>),</a:t>
            </a:r>
            <a:endParaRPr lang="el-GR" sz="2400" dirty="0">
              <a:latin typeface="+mn-lt"/>
            </a:endParaRPr>
          </a:p>
          <a:p>
            <a:pPr>
              <a:spcBef>
                <a:spcPct val="50000"/>
              </a:spcBef>
              <a:buFontTx/>
              <a:buChar char="-"/>
            </a:pPr>
            <a:r>
              <a:rPr lang="el-GR" sz="2400" dirty="0">
                <a:latin typeface="+mn-lt"/>
              </a:rPr>
              <a:t> Χειρουργική αφαίρεση (νεφρός).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139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480834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 </a:t>
            </a:r>
            <a:r>
              <a:rPr lang="el-GR" dirty="0" smtClean="0"/>
              <a:t>λιθοτριψία</a:t>
            </a:r>
            <a:endParaRPr lang="el-GR" dirty="0"/>
          </a:p>
        </p:txBody>
      </p:sp>
      <p:sp>
        <p:nvSpPr>
          <p:cNvPr id="54274" name="2 - Ορθογώνιο"/>
          <p:cNvSpPr>
            <a:spLocks noChangeArrowheads="1"/>
          </p:cNvSpPr>
          <p:nvPr/>
        </p:nvSpPr>
        <p:spPr bwMode="auto">
          <a:xfrm>
            <a:off x="467544" y="980728"/>
            <a:ext cx="7888361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l-GR" sz="4000" b="1" dirty="0">
                <a:solidFill>
                  <a:srgbClr val="820000"/>
                </a:solidFill>
                <a:latin typeface="+mn-lt"/>
              </a:rPr>
              <a:t>Extracorporeal </a:t>
            </a:r>
            <a:r>
              <a:rPr lang="en-US" sz="4000" b="1" dirty="0" smtClean="0">
                <a:solidFill>
                  <a:srgbClr val="820000"/>
                </a:solidFill>
                <a:latin typeface="+mn-lt"/>
              </a:rPr>
              <a:t>Shock</a:t>
            </a:r>
            <a:r>
              <a:rPr lang="el-GR" sz="4000" b="1" dirty="0" smtClean="0">
                <a:solidFill>
                  <a:srgbClr val="820000"/>
                </a:solidFill>
                <a:latin typeface="+mn-lt"/>
              </a:rPr>
              <a:t> </a:t>
            </a:r>
            <a:r>
              <a:rPr lang="en-US" sz="4000" b="1" dirty="0" smtClean="0">
                <a:solidFill>
                  <a:srgbClr val="820000"/>
                </a:solidFill>
                <a:latin typeface="+mn-lt"/>
              </a:rPr>
              <a:t>Wave </a:t>
            </a:r>
            <a:r>
              <a:rPr lang="en-US" sz="4000" b="1" dirty="0">
                <a:solidFill>
                  <a:srgbClr val="820000"/>
                </a:solidFill>
                <a:latin typeface="+mn-lt"/>
              </a:rPr>
              <a:t>L</a:t>
            </a:r>
            <a:r>
              <a:rPr lang="el-GR" sz="4000" b="1" dirty="0" smtClean="0">
                <a:solidFill>
                  <a:srgbClr val="820000"/>
                </a:solidFill>
                <a:latin typeface="+mn-lt"/>
              </a:rPr>
              <a:t>ithotripsy (</a:t>
            </a:r>
            <a:r>
              <a:rPr lang="el-GR" sz="4000" b="1" dirty="0">
                <a:solidFill>
                  <a:srgbClr val="820000"/>
                </a:solidFill>
                <a:latin typeface="+mn-lt"/>
              </a:rPr>
              <a:t>ESWL</a:t>
            </a:r>
            <a:r>
              <a:rPr lang="el-GR" sz="4000" b="1" dirty="0" smtClean="0">
                <a:solidFill>
                  <a:srgbClr val="820000"/>
                </a:solidFill>
                <a:latin typeface="+mn-lt"/>
              </a:rPr>
              <a:t>)</a:t>
            </a:r>
            <a:endParaRPr lang="en-US" sz="4000" b="1" dirty="0">
              <a:solidFill>
                <a:srgbClr val="820000"/>
              </a:solidFill>
              <a:latin typeface="+mn-lt"/>
            </a:endParaRPr>
          </a:p>
        </p:txBody>
      </p:sp>
      <p:sp>
        <p:nvSpPr>
          <p:cNvPr id="54275" name="3 - TextBox"/>
          <p:cNvSpPr txBox="1">
            <a:spLocks noChangeArrowheads="1"/>
          </p:cNvSpPr>
          <p:nvPr/>
        </p:nvSpPr>
        <p:spPr bwMode="auto">
          <a:xfrm>
            <a:off x="827584" y="2780928"/>
            <a:ext cx="774776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l-GR" sz="2400" dirty="0">
                <a:latin typeface="+mn-lt"/>
              </a:rPr>
              <a:t>Οι λίθοι μετατρέπονται σε μικροσκοπικές πέτρες (άμμο) </a:t>
            </a:r>
          </a:p>
          <a:p>
            <a:pPr>
              <a:lnSpc>
                <a:spcPct val="150000"/>
              </a:lnSpc>
            </a:pPr>
            <a:r>
              <a:rPr lang="el-GR" sz="2400" dirty="0">
                <a:latin typeface="+mn-lt"/>
              </a:rPr>
              <a:t>και αποβάλλονται με τα ούρα.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140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36298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Συσκευή </a:t>
            </a:r>
            <a:r>
              <a:rPr lang="el-GR" dirty="0" smtClean="0"/>
              <a:t>λιθοτριψίας</a:t>
            </a:r>
            <a:endParaRPr lang="el-GR" dirty="0"/>
          </a:p>
        </p:txBody>
      </p:sp>
      <p:pic>
        <p:nvPicPr>
          <p:cNvPr id="5632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3044" y="1144948"/>
            <a:ext cx="8424936" cy="5128493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141</a:t>
            </a:fld>
            <a:endParaRPr lang="el-GR" dirty="0"/>
          </a:p>
        </p:txBody>
      </p:sp>
      <p:sp>
        <p:nvSpPr>
          <p:cNvPr id="3" name="Ορθογώνιο 2"/>
          <p:cNvSpPr/>
          <p:nvPr/>
        </p:nvSpPr>
        <p:spPr>
          <a:xfrm>
            <a:off x="3711758" y="6273441"/>
            <a:ext cx="16675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200" dirty="0" smtClean="0">
                <a:latin typeface="+mn-lt"/>
                <a:hlinkClick r:id="rId4"/>
              </a:rPr>
              <a:t>harald-schmid-gmbh.</a:t>
            </a:r>
            <a:r>
              <a:rPr lang="en-US" sz="1200" dirty="0" smtClean="0">
                <a:latin typeface="+mn-lt"/>
                <a:hlinkClick r:id="rId4"/>
              </a:rPr>
              <a:t>de</a:t>
            </a:r>
            <a:endParaRPr lang="el-GR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41073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l-GR" dirty="0" smtClean="0"/>
              <a:t/>
            </a:r>
            <a:br>
              <a:rPr lang="el-GR" dirty="0" smtClean="0"/>
            </a:br>
            <a:r>
              <a:rPr lang="el-GR" dirty="0" smtClean="0"/>
              <a:t>Άλλες θεραπείες ουρολιθίασης</a:t>
            </a:r>
            <a:br>
              <a:rPr lang="el-GR" dirty="0" smtClean="0"/>
            </a:br>
            <a:endParaRPr lang="el-GR" sz="32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142</a:t>
            </a:fld>
            <a:endParaRPr lang="el-GR" dirty="0"/>
          </a:p>
        </p:txBody>
      </p:sp>
      <p:sp>
        <p:nvSpPr>
          <p:cNvPr id="58372" name="4 - TextBox"/>
          <p:cNvSpPr txBox="1">
            <a:spLocks noChangeArrowheads="1"/>
          </p:cNvSpPr>
          <p:nvPr/>
        </p:nvSpPr>
        <p:spPr bwMode="auto">
          <a:xfrm>
            <a:off x="251520" y="2276872"/>
            <a:ext cx="936104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l-GR" sz="2400" dirty="0">
                <a:latin typeface="+mn-lt"/>
              </a:rPr>
              <a:t>Από τομή στη πλάτη εισέρχεται νεφροσκόπιο και βελόνα υπερήχου. </a:t>
            </a:r>
            <a:endParaRPr lang="el-GR" sz="2400" dirty="0" smtClean="0">
              <a:latin typeface="+mn-lt"/>
            </a:endParaRPr>
          </a:p>
          <a:p>
            <a:pPr>
              <a:lnSpc>
                <a:spcPct val="150000"/>
              </a:lnSpc>
            </a:pPr>
            <a:r>
              <a:rPr lang="el-GR" sz="2400" dirty="0" smtClean="0">
                <a:latin typeface="+mn-lt"/>
              </a:rPr>
              <a:t>Οι </a:t>
            </a:r>
            <a:r>
              <a:rPr lang="el-GR" sz="2400" dirty="0">
                <a:latin typeface="+mn-lt"/>
              </a:rPr>
              <a:t>λίθοι σπάνε σε μικρά κομμάτια και αφαιρούνται από τον χειρούργο.</a:t>
            </a:r>
          </a:p>
        </p:txBody>
      </p:sp>
      <p:sp>
        <p:nvSpPr>
          <p:cNvPr id="5" name="Τίτλος 1"/>
          <p:cNvSpPr txBox="1">
            <a:spLocks/>
          </p:cNvSpPr>
          <p:nvPr/>
        </p:nvSpPr>
        <p:spPr>
          <a:xfrm>
            <a:off x="395536" y="4005064"/>
            <a:ext cx="82296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B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Ενδοσκόπηση ουρητήρα</a:t>
            </a:r>
            <a:endParaRPr kumimoji="0" lang="el-GR" sz="3200" b="1" i="0" u="none" strike="noStrike" kern="1200" cap="none" spc="0" normalizeH="0" baseline="0" noProof="0" dirty="0">
              <a:ln>
                <a:noFill/>
              </a:ln>
              <a:solidFill>
                <a:srgbClr val="9B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4 - TextBox"/>
          <p:cNvSpPr txBox="1">
            <a:spLocks noChangeArrowheads="1"/>
          </p:cNvSpPr>
          <p:nvPr/>
        </p:nvSpPr>
        <p:spPr bwMode="auto">
          <a:xfrm>
            <a:off x="251520" y="4941168"/>
            <a:ext cx="8596459" cy="589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l-GR" sz="2400" dirty="0">
                <a:latin typeface="+mn-lt"/>
              </a:rPr>
              <a:t>Χρησιμεύει για την καταστροφή λίθων μέσα στον ουρητήρα.</a:t>
            </a:r>
          </a:p>
        </p:txBody>
      </p:sp>
      <p:sp>
        <p:nvSpPr>
          <p:cNvPr id="7" name="6 - Ορθογώνιο"/>
          <p:cNvSpPr/>
          <p:nvPr/>
        </p:nvSpPr>
        <p:spPr>
          <a:xfrm>
            <a:off x="1835696" y="1628800"/>
            <a:ext cx="56274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3200" b="1" dirty="0" smtClean="0">
                <a:solidFill>
                  <a:srgbClr val="820000"/>
                </a:solidFill>
                <a:latin typeface="+mn-lt"/>
              </a:rPr>
              <a:t>Διαμεμβρανική νεφρολιθοτομή</a:t>
            </a:r>
            <a:endParaRPr lang="el-GR" sz="3200" b="1" dirty="0">
              <a:solidFill>
                <a:srgbClr val="82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5628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Τέλος Ενότητας</a:t>
            </a:r>
            <a:endParaRPr lang="el-GR" dirty="0"/>
          </a:p>
        </p:txBody>
      </p:sp>
      <p:sp>
        <p:nvSpPr>
          <p:cNvPr id="8" name="Υπότιτλος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 dirty="0"/>
          </a:p>
        </p:txBody>
      </p:sp>
      <p:grpSp>
        <p:nvGrpSpPr>
          <p:cNvPr id="2" name="Ομάδα 1"/>
          <p:cNvGrpSpPr/>
          <p:nvPr/>
        </p:nvGrpSpPr>
        <p:grpSpPr>
          <a:xfrm>
            <a:off x="1767633" y="5931169"/>
            <a:ext cx="5828703" cy="768532"/>
            <a:chOff x="1767633" y="5931169"/>
            <a:chExt cx="5828703" cy="768532"/>
          </a:xfrm>
        </p:grpSpPr>
        <p:pic>
          <p:nvPicPr>
            <p:cNvPr id="6" name="Picture 5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7633" y="5931169"/>
              <a:ext cx="1971675" cy="702000"/>
            </a:xfrm>
            <a:prstGeom prst="rect">
              <a:avLst/>
            </a:prstGeom>
            <a:noFill/>
          </p:spPr>
        </p:pic>
        <p:pic>
          <p:nvPicPr>
            <p:cNvPr id="9" name="Picture 2" descr="C:\Users\alex\Desktop\logo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14"/>
            <a:stretch/>
          </p:blipFill>
          <p:spPr bwMode="auto">
            <a:xfrm>
              <a:off x="3923928" y="5931169"/>
              <a:ext cx="3672408" cy="7685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68893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l-GR" sz="4400" cap="none" dirty="0" smtClean="0"/>
              <a:t>Σημειώματα</a:t>
            </a:r>
            <a:endParaRPr lang="el-GR" sz="4400" cap="none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44159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>
                <a:solidFill>
                  <a:schemeClr val="tx1"/>
                </a:solidFill>
              </a:rPr>
              <a:t>Σημείωμα </a:t>
            </a:r>
            <a:r>
              <a:rPr lang="el-GR" dirty="0" smtClean="0">
                <a:solidFill>
                  <a:schemeClr val="tx1"/>
                </a:solidFill>
              </a:rPr>
              <a:t>Αναφοράς</a:t>
            </a:r>
            <a:endParaRPr lang="el-GR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dirty="0" smtClean="0"/>
              <a:t>Copyright Τεχνολογικό Εκπαιδευτικό Ίδρυμα Αθήνας</a:t>
            </a:r>
            <a:r>
              <a:rPr lang="en-US" sz="2000" dirty="0" smtClean="0"/>
              <a:t>, </a:t>
            </a:r>
            <a:r>
              <a:rPr lang="el-GR" sz="2000" dirty="0"/>
              <a:t>Πέτρος Καρκαλούσος 2014. Πέτρος Καρκαλούσος. «Ανάλυση Βιολογικών Υγρών &amp; Εκκριμάτων (Θ). Ενότητα 5: Βασικές νόσοι του ουροποιητικού </a:t>
            </a:r>
            <a:r>
              <a:rPr lang="el-GR" sz="2000" dirty="0" smtClean="0"/>
              <a:t>συστήματος». Έκδοση: 1.0. Αθήνα 2014. Διαθέσιμο από τη δικτυακή διεύθυνση: </a:t>
            </a:r>
            <a:r>
              <a:rPr lang="en-US" sz="2000" dirty="0" smtClean="0">
                <a:hlinkClick r:id="rId3"/>
              </a:rPr>
              <a:t>ocp.teiath.gr</a:t>
            </a:r>
            <a:r>
              <a:rPr lang="el-GR" sz="2000" dirty="0" smtClean="0"/>
              <a:t>.</a:t>
            </a:r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442118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>
                <a:solidFill>
                  <a:schemeClr val="tx1"/>
                </a:solidFill>
              </a:rPr>
              <a:t>Διατήρηση </a:t>
            </a:r>
            <a:r>
              <a:rPr lang="el-GR" dirty="0" smtClean="0">
                <a:solidFill>
                  <a:schemeClr val="tx1"/>
                </a:solidFill>
              </a:rPr>
              <a:t>Σημειωμάτων</a:t>
            </a:r>
            <a:endParaRPr lang="el-GR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400" dirty="0" smtClean="0"/>
              <a:t>Οποιαδήποτε </a:t>
            </a:r>
            <a:r>
              <a:rPr lang="el-GR" sz="2400" dirty="0"/>
              <a:t>αναπαραγωγή ή διασκευή του υλικού θα πρέπει να συμπεριλαμβάνει: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n-US" sz="2000" dirty="0" smtClean="0"/>
              <a:t>ο </a:t>
            </a:r>
            <a:r>
              <a:rPr lang="en-US" sz="2000" dirty="0"/>
              <a:t>Σημείωμα Αναφοράς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n-US" sz="2000" dirty="0" smtClean="0"/>
              <a:t>ο </a:t>
            </a:r>
            <a:r>
              <a:rPr lang="en-US" sz="2000" dirty="0"/>
              <a:t>Σημείωμα Αδειοδότησης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n-US" sz="2000" dirty="0" smtClean="0"/>
              <a:t>η </a:t>
            </a:r>
            <a:r>
              <a:rPr lang="en-US" sz="2000" dirty="0"/>
              <a:t>δήλωση </a:t>
            </a:r>
            <a:r>
              <a:rPr lang="el-GR" sz="2000" dirty="0"/>
              <a:t>Δ</a:t>
            </a:r>
            <a:r>
              <a:rPr lang="en-US" sz="2000" dirty="0" smtClean="0"/>
              <a:t>ιατήρησης </a:t>
            </a:r>
            <a:r>
              <a:rPr lang="en-US" sz="2000" dirty="0"/>
              <a:t>Σημειωμάτων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l-GR" sz="2000" dirty="0" smtClean="0"/>
              <a:t>ο Σημείωμα Χρήσης Έργων Τρίτων </a:t>
            </a:r>
            <a:r>
              <a:rPr lang="el-GR" sz="2000" dirty="0"/>
              <a:t>(εφόσον υπάρχει)</a:t>
            </a:r>
          </a:p>
          <a:p>
            <a:pPr marL="0" indent="0">
              <a:buNone/>
            </a:pPr>
            <a:r>
              <a:rPr lang="el-GR" sz="2400" dirty="0"/>
              <a:t>μαζί με τους συνοδευόμενους υπερσυνδέσμους.</a:t>
            </a:r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865259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62272"/>
            <a:ext cx="8229600" cy="1143000"/>
          </a:xfrm>
        </p:spPr>
        <p:txBody>
          <a:bodyPr>
            <a:normAutofit/>
          </a:bodyPr>
          <a:lstStyle/>
          <a:p>
            <a:r>
              <a:rPr lang="el-GR" dirty="0">
                <a:solidFill>
                  <a:schemeClr val="tx1"/>
                </a:solidFill>
              </a:rPr>
              <a:t>Σημείωμα </a:t>
            </a:r>
            <a:r>
              <a:rPr lang="el-GR" dirty="0" smtClean="0">
                <a:solidFill>
                  <a:schemeClr val="tx1"/>
                </a:solidFill>
              </a:rPr>
              <a:t>Αδειοδότησης</a:t>
            </a:r>
            <a:endParaRPr lang="el-GR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648" y="764704"/>
            <a:ext cx="8928992" cy="2078336"/>
          </a:xfrm>
          <a:noFill/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1800" dirty="0" smtClean="0"/>
              <a:t>Το </a:t>
            </a:r>
            <a:r>
              <a:rPr lang="el-GR" sz="1800" dirty="0"/>
              <a:t>παρόν υλικό διατίθεται με τους όρους της άδειας χρήσης Creative Commons Αναφορά, Μη Εμπορική Χρήση Παρόμοια Διανομή 4.0 [1] ή μεταγενέστερη, Διεθνής Έκδοση.   Εξαιρούνται τα αυτοτελή έργα τρίτων π.χ. φωτογραφίες, διαγράμματα κ.λ.π., </a:t>
            </a:r>
            <a:r>
              <a:rPr lang="el-GR" sz="1800" dirty="0" smtClean="0"/>
              <a:t>τα </a:t>
            </a:r>
            <a:r>
              <a:rPr lang="el-GR" sz="1800" dirty="0"/>
              <a:t>οποία εμπεριέχονται σε </a:t>
            </a:r>
            <a:r>
              <a:rPr lang="el-GR" sz="1800" dirty="0" smtClean="0"/>
              <a:t>αυτό. </a:t>
            </a:r>
            <a:r>
              <a:rPr lang="el-GR" sz="1800" dirty="0"/>
              <a:t>Οι όροι χρήσης των </a:t>
            </a:r>
            <a:r>
              <a:rPr lang="el-GR" sz="1800" dirty="0" smtClean="0"/>
              <a:t>έργων τρίτων </a:t>
            </a:r>
            <a:r>
              <a:rPr lang="el-GR" sz="1800" dirty="0"/>
              <a:t>επεξηγούνται στη διαφάνεια  «Επεξήγηση όρων χρήσης έργων </a:t>
            </a:r>
            <a:r>
              <a:rPr lang="el-GR" sz="1800" dirty="0" smtClean="0"/>
              <a:t>τρίτων». </a:t>
            </a:r>
          </a:p>
          <a:p>
            <a:pPr marL="0" indent="0">
              <a:buNone/>
            </a:pPr>
            <a:r>
              <a:rPr lang="el-GR" sz="1800" dirty="0" smtClean="0"/>
              <a:t>Τα έργα για τα οποία έχει ζητηθεί άδεια  αναφέρονται στο «Σημείωμα  </a:t>
            </a:r>
            <a:r>
              <a:rPr lang="el-GR" sz="1800" dirty="0"/>
              <a:t>Χρήσης Έργων Τρίτων</a:t>
            </a:r>
            <a:r>
              <a:rPr lang="el-GR" sz="1800" dirty="0" smtClean="0"/>
              <a:t>». </a:t>
            </a:r>
          </a:p>
        </p:txBody>
      </p:sp>
      <p:pic>
        <p:nvPicPr>
          <p:cNvPr id="2056" name="Picture 22" descr="Λογότυπο για Άδειες χρήσης Creative Commons BY-NC-ND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843040"/>
            <a:ext cx="164866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6648" y="3284984"/>
            <a:ext cx="9036496" cy="357301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spcBef>
                <a:spcPts val="600"/>
              </a:spcBef>
            </a:pPr>
            <a:r>
              <a:rPr lang="el-GR" dirty="0">
                <a:latin typeface="+mn-lt"/>
              </a:rPr>
              <a:t>[1] http://creativecommons.org/licenses/by-nc-sa/4.0/ </a:t>
            </a:r>
            <a:endParaRPr lang="en-US" dirty="0" smtClean="0">
              <a:latin typeface="+mn-lt"/>
            </a:endParaRPr>
          </a:p>
          <a:p>
            <a:pPr>
              <a:spcBef>
                <a:spcPts val="600"/>
              </a:spcBef>
            </a:pPr>
            <a:r>
              <a:rPr lang="el-GR" dirty="0" smtClean="0">
                <a:latin typeface="+mn-lt"/>
              </a:rPr>
              <a:t>Ως </a:t>
            </a:r>
            <a:r>
              <a:rPr lang="el-GR" b="1" dirty="0">
                <a:latin typeface="+mn-lt"/>
              </a:rPr>
              <a:t>Μη Εμπορική</a:t>
            </a:r>
            <a:r>
              <a:rPr lang="el-GR" dirty="0">
                <a:latin typeface="+mn-lt"/>
              </a:rPr>
              <a:t> ορίζεται η χρήση: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latin typeface="+mn-lt"/>
              </a:rPr>
              <a:t>που δεν περιλαμβάνει άμεσο ή έμμεσο οικονομικό όφελος από την χρήση του έργου, για το διανομέα του έργου και αδειοδόχο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latin typeface="+mn-lt"/>
              </a:rPr>
              <a:t>που</a:t>
            </a:r>
            <a:r>
              <a:rPr lang="en-GB" dirty="0">
                <a:latin typeface="+mn-lt"/>
              </a:rPr>
              <a:t> </a:t>
            </a:r>
            <a:r>
              <a:rPr lang="el-GR" dirty="0">
                <a:latin typeface="+mn-lt"/>
              </a:rPr>
              <a:t>δεν περιλαμβάνει οικονομική συναλλαγή ως προϋπόθεση για τη χρήση ή πρόσβαση στο έργο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latin typeface="+mn-lt"/>
              </a:rPr>
              <a:t>που</a:t>
            </a:r>
            <a:r>
              <a:rPr lang="en-GB" dirty="0">
                <a:latin typeface="+mn-lt"/>
              </a:rPr>
              <a:t> </a:t>
            </a:r>
            <a:r>
              <a:rPr lang="el-GR" dirty="0">
                <a:latin typeface="+mn-lt"/>
              </a:rPr>
              <a:t>δεν προσπορίζει στο διανομέα του έργου και</a:t>
            </a:r>
            <a:r>
              <a:rPr lang="en-GB" dirty="0">
                <a:latin typeface="+mn-lt"/>
              </a:rPr>
              <a:t> </a:t>
            </a:r>
            <a:r>
              <a:rPr lang="el-GR" dirty="0">
                <a:latin typeface="+mn-lt"/>
              </a:rPr>
              <a:t>αδειοδόχο</a:t>
            </a:r>
            <a:r>
              <a:rPr lang="en-GB" dirty="0">
                <a:latin typeface="+mn-lt"/>
              </a:rPr>
              <a:t> </a:t>
            </a:r>
            <a:r>
              <a:rPr lang="el-GR" dirty="0">
                <a:latin typeface="+mn-lt"/>
              </a:rPr>
              <a:t>έμμεσο οικονομικό όφελος (π.χ. διαφημίσεις) από την προβολή του έργου σε διαδικτυακό </a:t>
            </a:r>
            <a:r>
              <a:rPr lang="el-GR" dirty="0" smtClean="0">
                <a:latin typeface="+mn-lt"/>
              </a:rPr>
              <a:t>τόπο</a:t>
            </a:r>
            <a:endParaRPr lang="en-US" dirty="0" smtClean="0">
              <a:latin typeface="+mn-lt"/>
            </a:endParaRPr>
          </a:p>
          <a:p>
            <a:pPr>
              <a:spcBef>
                <a:spcPts val="600"/>
              </a:spcBef>
            </a:pPr>
            <a:r>
              <a:rPr lang="el-GR" dirty="0" smtClean="0">
                <a:latin typeface="+mn-lt"/>
              </a:rPr>
              <a:t>Ο </a:t>
            </a:r>
            <a:r>
              <a:rPr lang="el-GR" dirty="0">
                <a:latin typeface="+mn-lt"/>
              </a:rPr>
              <a:t>δικαιούχος μπορεί να παρέχει στον αδειοδόχο ξεχωριστή άδεια να χρησιμοποιεί το έργο για εμπορική χρήση, εφόσον αυτό του ζητηθεί</a:t>
            </a:r>
            <a:r>
              <a:rPr lang="el-GR" dirty="0" smtClean="0">
                <a:latin typeface="+mn-lt"/>
              </a:rPr>
              <a:t>.</a:t>
            </a:r>
            <a:endParaRPr lang="el-GR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19977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366" y="0"/>
            <a:ext cx="8229600" cy="908720"/>
          </a:xfrm>
          <a:noFill/>
        </p:spPr>
        <p:txBody>
          <a:bodyPr>
            <a:normAutofit fontScale="90000"/>
          </a:bodyPr>
          <a:lstStyle/>
          <a:p>
            <a:r>
              <a:rPr lang="el-GR" dirty="0" smtClean="0">
                <a:solidFill>
                  <a:schemeClr val="tx1"/>
                </a:solidFill>
              </a:rPr>
              <a:t>Επεξήγηση όρων χρήσης έργων τρίτων</a:t>
            </a:r>
            <a:endParaRPr lang="el-GR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148</a:t>
            </a:fld>
            <a:endParaRPr lang="el-GR" dirty="0"/>
          </a:p>
        </p:txBody>
      </p:sp>
      <p:sp>
        <p:nvSpPr>
          <p:cNvPr id="6" name="Rectangle 5"/>
          <p:cNvSpPr/>
          <p:nvPr/>
        </p:nvSpPr>
        <p:spPr>
          <a:xfrm>
            <a:off x="2088230" y="823372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Δεν επιτρέπεται η επαναχρησιμοποίηση του έργου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, 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παρά μόνο εάν ζητηθεί εκ νέου άδεια από το δημιουργό.</a:t>
            </a:r>
            <a:endParaRPr lang="el-GR" sz="3200" dirty="0">
              <a:latin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88763" y="914631"/>
            <a:ext cx="3994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©</a:t>
            </a:r>
            <a:endParaRPr lang="el-GR" sz="2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6552" y="1360947"/>
            <a:ext cx="14216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άδεια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CC-BY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3932" y="1945722"/>
            <a:ext cx="17942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άδεια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CC-BY-SA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6220" y="3829842"/>
            <a:ext cx="18820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άδεια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CC-BY</a:t>
            </a:r>
            <a:r>
              <a:rPr lang="el-G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-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NC-SA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1245" y="3132000"/>
            <a:ext cx="18269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άδεια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CC-BY</a:t>
            </a:r>
            <a:r>
              <a:rPr lang="el-G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-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NC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088000" y="1404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 και η δημιουργία παραγώγων αυτού με απλή αναφορά του δημιουργού.</a:t>
            </a:r>
            <a:endParaRPr lang="el-GR" sz="3200" dirty="0">
              <a:latin typeface="+mn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088000" y="1980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 με αναφορά του δημιουργού, και διάθεση του έργου ή του παράγωγου αυτού με την ίδια άδεια.</a:t>
            </a:r>
            <a:endParaRPr lang="el-GR" sz="3200" dirty="0">
              <a:latin typeface="+mn-lt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088000" y="3168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 με αναφορά του δημιουργού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.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endParaRPr lang="el-GR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Δεν επιτρέπεται η εμπορική χρήση του έργου.</a:t>
            </a:r>
            <a:endParaRPr lang="el-GR" sz="3200" dirty="0">
              <a:latin typeface="+mn-lt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088230" y="3752897"/>
            <a:ext cx="662473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 με αναφορά του δημιουργού</a:t>
            </a: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r>
              <a:rPr lang="el-G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και διάθεση του έργου ή του παράγωγου αυτού με την ίδια 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άδεια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.</a:t>
            </a:r>
            <a:endParaRPr lang="el-GR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Δεν επιτρέπεται η εμπορική χρήση του έργου.</a:t>
            </a:r>
            <a:endParaRPr lang="el-GR" sz="3200" dirty="0">
              <a:latin typeface="+mn-lt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93932" y="2530497"/>
            <a:ext cx="17942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άδεια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CC-BY-ND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088230" y="2561274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 με αναφορά του 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δημιουργού. </a:t>
            </a:r>
          </a:p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Δεν </a:t>
            </a:r>
            <a:r>
              <a:rPr lang="el-G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δημιουργία παραγώγων του έργου.</a:t>
            </a:r>
            <a:endParaRPr lang="el-GR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05954" y="4513900"/>
            <a:ext cx="16822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άδεια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CC-BY</a:t>
            </a:r>
            <a:r>
              <a:rPr lang="el-G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-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NC-ND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088230" y="4544678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 με αναφορά του δημιουργού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.</a:t>
            </a:r>
          </a:p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Δεν επιτρέπεται η εμπορική χρήση του έργου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και η δημιουργία παραγώγων του.</a:t>
            </a:r>
            <a:endParaRPr lang="el-GR" sz="3200" dirty="0">
              <a:latin typeface="+mn-lt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5112000"/>
            <a:ext cx="20882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άδεια </a:t>
            </a:r>
          </a:p>
          <a:p>
            <a:pPr algn="r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CC0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Public Domain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0" y="5791105"/>
            <a:ext cx="20882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ως κοινό κτήμα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088000" y="5112000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έργου, η δημιουργία παραγώγων αυτού και η εμπορική του χρήση, χωρίς αναφορά του δημιουργού.</a:t>
            </a: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088231" y="5688000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έργου, η δημιουργία παραγώγων αυτού και η εμπορική του χρήση, χωρίς αναφορά του δημιουργού.</a:t>
            </a: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0" y="6334511"/>
            <a:ext cx="20882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χωρίς σήμανση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088231" y="6334512"/>
            <a:ext cx="70629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Συνήθως δεν επιτρέπεται η επαναχρησιμοποίηση του έργου.</a:t>
            </a: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71243" y="1383775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71243" y="1968481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71243" y="2539456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71243" y="3107253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71243" y="3722806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71243" y="4514320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-1" y="5111310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71244" y="5697778"/>
            <a:ext cx="8533204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71244" y="6220998"/>
            <a:ext cx="8533204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436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Τίτλος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80120"/>
          </a:xfrm>
        </p:spPr>
        <p:txBody>
          <a:bodyPr>
            <a:noAutofit/>
          </a:bodyPr>
          <a:lstStyle/>
          <a:p>
            <a:r>
              <a:rPr lang="el-GR" sz="3600" dirty="0"/>
              <a:t>Η γενική ούρων στην ουρολοίμωξη του ανώτερου ουροποιητικού </a:t>
            </a:r>
            <a:r>
              <a:rPr lang="el-GR" sz="3600" dirty="0" smtClean="0"/>
              <a:t>συστήματος </a:t>
            </a:r>
            <a:r>
              <a:rPr lang="en-US" sz="2600" b="0" dirty="0" smtClean="0"/>
              <a:t>(</a:t>
            </a:r>
            <a:r>
              <a:rPr lang="el-GR" sz="2600" b="0" dirty="0" smtClean="0"/>
              <a:t>1 από 2</a:t>
            </a:r>
            <a:r>
              <a:rPr lang="en-US" sz="2600" b="0" dirty="0" smtClean="0"/>
              <a:t>)</a:t>
            </a:r>
            <a:endParaRPr lang="el-GR" sz="2600" b="0" dirty="0"/>
          </a:p>
        </p:txBody>
      </p:sp>
      <p:graphicFrame>
        <p:nvGraphicFramePr>
          <p:cNvPr id="3" name="2 - Πίνακας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2863702"/>
              </p:ext>
            </p:extLst>
          </p:nvPr>
        </p:nvGraphicFramePr>
        <p:xfrm>
          <a:off x="107504" y="1196752"/>
          <a:ext cx="8928992" cy="5657612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3273964"/>
                <a:gridCol w="5655028"/>
              </a:tblGrid>
              <a:tr h="225683"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600" b="1" dirty="0">
                          <a:solidFill>
                            <a:srgbClr val="9B0000"/>
                          </a:solidFill>
                        </a:rPr>
                        <a:t>Φυσικοί χαρακτήρες</a:t>
                      </a:r>
                      <a:endParaRPr lang="el-GR" sz="1600" b="1" dirty="0">
                        <a:solidFill>
                          <a:srgbClr val="9B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1550" marR="61550" marT="0" marB="0"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</a:tr>
              <a:tr h="22568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600" dirty="0"/>
                        <a:t>Οσμή</a:t>
                      </a:r>
                      <a:endParaRPr lang="el-GR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1550" marR="615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600" dirty="0"/>
                        <a:t>Δυσάρεστη, αμμωνιακή</a:t>
                      </a:r>
                      <a:endParaRPr lang="el-GR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1550" marR="61550" marT="0" marB="0"/>
                </a:tc>
              </a:tr>
              <a:tr h="22568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600" dirty="0"/>
                        <a:t>Όψη</a:t>
                      </a:r>
                      <a:endParaRPr lang="el-GR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1550" marR="615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600" dirty="0"/>
                        <a:t>Θολή, ελαφρά θολή</a:t>
                      </a:r>
                      <a:endParaRPr lang="el-GR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1550" marR="61550" marT="0" marB="0"/>
                </a:tc>
              </a:tr>
              <a:tr h="45136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600" dirty="0"/>
                        <a:t>Ίζημα</a:t>
                      </a:r>
                      <a:endParaRPr lang="el-GR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1550" marR="615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600" dirty="0"/>
                        <a:t>Γκριζωπό αν υπάρχουν πολλά πυοσφαίρια</a:t>
                      </a:r>
                      <a:endParaRPr lang="el-GR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1550" marR="61550" marT="0" marB="0"/>
                </a:tc>
              </a:tr>
              <a:tr h="221076"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600" b="1" dirty="0">
                          <a:solidFill>
                            <a:srgbClr val="9B0000"/>
                          </a:solidFill>
                        </a:rPr>
                        <a:t>Χημικοί χαρακτήρες</a:t>
                      </a:r>
                      <a:endParaRPr lang="el-GR" sz="1600" b="1" dirty="0">
                        <a:solidFill>
                          <a:srgbClr val="9B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1550" marR="61550" marT="0" marB="0"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</a:tr>
              <a:tr h="22568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600" dirty="0"/>
                        <a:t>Λευκοκυτταρική εστεράση</a:t>
                      </a:r>
                      <a:endParaRPr lang="el-GR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1550" marR="615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600" dirty="0"/>
                        <a:t>Θετικό</a:t>
                      </a:r>
                      <a:endParaRPr lang="el-GR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1550" marR="61550" marT="0" marB="0"/>
                </a:tc>
              </a:tr>
              <a:tr h="22568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600" dirty="0"/>
                        <a:t>Νιτρώδη</a:t>
                      </a:r>
                      <a:endParaRPr lang="el-GR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1550" marR="615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600" dirty="0"/>
                        <a:t>Θετικό</a:t>
                      </a:r>
                      <a:endParaRPr lang="el-GR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1550" marR="61550" marT="0" marB="0"/>
                </a:tc>
              </a:tr>
              <a:tr h="22739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600" dirty="0"/>
                        <a:t>Πρωτεΐνη</a:t>
                      </a:r>
                      <a:endParaRPr lang="el-GR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1550" marR="615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600" dirty="0"/>
                        <a:t>Πολύ</a:t>
                      </a:r>
                      <a:r>
                        <a:rPr lang="en-US" sz="1600" dirty="0"/>
                        <a:t> (++ </a:t>
                      </a:r>
                      <a:r>
                        <a:rPr lang="el-GR" sz="1600" dirty="0"/>
                        <a:t>ή +++)</a:t>
                      </a:r>
                      <a:endParaRPr lang="el-GR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1550" marR="61550" marT="0" marB="0"/>
                </a:tc>
              </a:tr>
              <a:tr h="225683"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600" b="1" dirty="0">
                          <a:solidFill>
                            <a:srgbClr val="9B0000"/>
                          </a:solidFill>
                        </a:rPr>
                        <a:t>Μικροσκοπικοί χαρακτήρες</a:t>
                      </a:r>
                      <a:endParaRPr lang="el-GR" sz="1600" b="1" dirty="0">
                        <a:solidFill>
                          <a:srgbClr val="9B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1550" marR="61550" marT="0" marB="0"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</a:tr>
              <a:tr h="45136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600" dirty="0"/>
                        <a:t>Πυοσφαίρια</a:t>
                      </a:r>
                      <a:endParaRPr lang="el-GR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1550" marR="61550" marT="0" marB="0"/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600" dirty="0"/>
                        <a:t>&gt; 5 κ.ο.π. (βαμμένος πυρήνας και κυτταρόπλασμα με χρώση </a:t>
                      </a:r>
                      <a:r>
                        <a:rPr lang="en-US" sz="1600" dirty="0"/>
                        <a:t>SM</a:t>
                      </a:r>
                      <a:r>
                        <a:rPr lang="el-GR" sz="1600" dirty="0"/>
                        <a:t>)</a:t>
                      </a:r>
                      <a:endParaRPr lang="el-GR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1550" marR="61550" marT="0" marB="0"/>
                </a:tc>
              </a:tr>
              <a:tr h="22568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600" dirty="0"/>
                        <a:t>Επιθηλιακά </a:t>
                      </a:r>
                      <a:endParaRPr lang="el-GR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1550" marR="61550" marT="0" marB="0"/>
                </a:tc>
                <a:tc>
                  <a:txBody>
                    <a:bodyPr/>
                    <a:lstStyle/>
                    <a:p>
                      <a:pPr marL="228600" indent="-22860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600" dirty="0"/>
                        <a:t>Αρκετά</a:t>
                      </a:r>
                      <a:endParaRPr lang="el-GR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1550" marR="61550" marT="0" marB="0"/>
                </a:tc>
              </a:tr>
              <a:tr h="22568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600" dirty="0"/>
                        <a:t>Μικροοργανισμοί</a:t>
                      </a:r>
                      <a:endParaRPr lang="el-GR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1550" marR="61550" marT="0" marB="0"/>
                </a:tc>
                <a:tc>
                  <a:txBody>
                    <a:bodyPr/>
                    <a:lstStyle/>
                    <a:p>
                      <a:pPr marL="228600" indent="-22860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600" dirty="0"/>
                        <a:t>Άφθονοι</a:t>
                      </a:r>
                      <a:endParaRPr lang="el-GR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1550" marR="61550" marT="0" marB="0"/>
                </a:tc>
              </a:tr>
              <a:tr h="22568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600" dirty="0"/>
                        <a:t>Βλέννη</a:t>
                      </a:r>
                      <a:endParaRPr lang="el-GR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1550" marR="61550" marT="0" marB="0"/>
                </a:tc>
                <a:tc>
                  <a:txBody>
                    <a:bodyPr/>
                    <a:lstStyle/>
                    <a:p>
                      <a:pPr marL="228600" indent="-22860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600" dirty="0"/>
                        <a:t>Αρκετή</a:t>
                      </a:r>
                      <a:endParaRPr lang="el-GR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1550" marR="61550" marT="0" marB="0"/>
                </a:tc>
              </a:tr>
              <a:tr h="67704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600" dirty="0" smtClean="0"/>
                        <a:t>Κύλινδροι</a:t>
                      </a:r>
                      <a:endParaRPr lang="el-GR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1550" marR="61550" marT="0" marB="0"/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600" dirty="0"/>
                        <a:t>Επιθηλιακοί, κοκκώδεις, λεπτοκοκκώδεις, κηρώδεις, πυώδεις, μικροβιακοί</a:t>
                      </a:r>
                      <a:endParaRPr lang="el-GR" sz="16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1550" marR="61550" marT="0" marB="0"/>
                </a:tc>
              </a:tr>
            </a:tbl>
          </a:graphicData>
        </a:graphic>
      </p:graphicFrame>
      <p:sp>
        <p:nvSpPr>
          <p:cNvPr id="2" name="1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6876256" y="6468827"/>
            <a:ext cx="2133600" cy="365125"/>
          </a:xfrm>
        </p:spPr>
        <p:txBody>
          <a:bodyPr/>
          <a:lstStyle/>
          <a:p>
            <a:pPr>
              <a:defRPr/>
            </a:pPr>
            <a:fld id="{2E9C9788-9B49-450C-8BA8-4CF5822EF203}" type="slidenum">
              <a:rPr lang="el-GR" smtClean="0"/>
              <a:pPr>
                <a:defRPr/>
              </a:pPr>
              <a:t>14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763422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chemeClr val="tx1"/>
                </a:solidFill>
              </a:rPr>
              <a:t>Χρηματοδότηση</a:t>
            </a:r>
            <a:endParaRPr lang="el-GR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>
            <a:normAutofit/>
          </a:bodyPr>
          <a:lstStyle/>
          <a:p>
            <a:r>
              <a:rPr lang="el-GR" sz="2000" dirty="0" smtClean="0"/>
              <a:t>Το παρόν εκπαιδευτικό υλικό έχει αναπτυχθεί στ</a:t>
            </a:r>
            <a:r>
              <a:rPr lang="en-US" sz="2000" dirty="0" smtClean="0"/>
              <a:t>o</a:t>
            </a:r>
            <a:r>
              <a:rPr lang="el-GR" sz="2000" dirty="0" smtClean="0"/>
              <a:t> πλαίσι</a:t>
            </a:r>
            <a:r>
              <a:rPr lang="en-US" sz="2000" dirty="0" smtClean="0"/>
              <a:t>o</a:t>
            </a:r>
            <a:r>
              <a:rPr lang="el-GR" sz="2000" dirty="0" smtClean="0"/>
              <a:t> του εκπαιδευτικού έργου του διδάσκοντα.</a:t>
            </a:r>
            <a:endParaRPr lang="en-US" sz="2000" dirty="0" smtClean="0"/>
          </a:p>
          <a:p>
            <a:r>
              <a:rPr lang="el-GR" sz="2000" dirty="0" smtClean="0"/>
              <a:t>Το έργο «</a:t>
            </a:r>
            <a:r>
              <a:rPr lang="el-GR" sz="2000" b="1" dirty="0" smtClean="0"/>
              <a:t>Ανοικτά Ακαδημαϊκά Μαθήματα στο ΤΕΙ Αθήνας</a:t>
            </a:r>
            <a:r>
              <a:rPr lang="el-GR" sz="2000" dirty="0" smtClean="0"/>
              <a:t>» έχει χρηματοδοτήσει μόνο την αναδιαμόρφωση του εκπαιδευτικού υλικού. </a:t>
            </a:r>
            <a:endParaRPr lang="en-US" sz="2000" dirty="0" smtClean="0"/>
          </a:p>
          <a:p>
            <a:r>
              <a:rPr lang="el-GR" sz="2000" dirty="0" smtClean="0"/>
              <a:t>Το 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</a:r>
          </a:p>
        </p:txBody>
      </p:sp>
      <p:pic>
        <p:nvPicPr>
          <p:cNvPr id="7" name="Picture 6" descr="Λογότυπο Επιχειρησιακού Προγράμματος Εκπαίδευση και Δια βίου Μάθηση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4653136"/>
            <a:ext cx="5501640" cy="138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485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Τίτλος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80000"/>
          </a:xfrm>
        </p:spPr>
        <p:txBody>
          <a:bodyPr>
            <a:normAutofit fontScale="90000"/>
          </a:bodyPr>
          <a:lstStyle/>
          <a:p>
            <a:r>
              <a:rPr lang="el-GR" dirty="0"/>
              <a:t>Η γενική ούρων στην ουρολοίμωξη του </a:t>
            </a:r>
            <a:r>
              <a:rPr lang="el-GR" dirty="0" smtClean="0"/>
              <a:t>κατώτερου ουροποιητικού συστήματος </a:t>
            </a:r>
            <a:r>
              <a:rPr lang="en-US" sz="2900" b="0" dirty="0"/>
              <a:t>(</a:t>
            </a:r>
            <a:r>
              <a:rPr lang="el-GR" sz="2900" b="0" dirty="0" smtClean="0"/>
              <a:t>2 από 2</a:t>
            </a:r>
            <a:r>
              <a:rPr lang="en-US" sz="2900" b="0" dirty="0" smtClean="0"/>
              <a:t>)</a:t>
            </a:r>
            <a:endParaRPr lang="el-GR" sz="2900" b="0" dirty="0"/>
          </a:p>
        </p:txBody>
      </p:sp>
      <p:graphicFrame>
        <p:nvGraphicFramePr>
          <p:cNvPr id="3" name="2 - Πίνακας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724132"/>
              </p:ext>
            </p:extLst>
          </p:nvPr>
        </p:nvGraphicFramePr>
        <p:xfrm>
          <a:off x="323528" y="1080000"/>
          <a:ext cx="8352928" cy="5519857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4176464"/>
                <a:gridCol w="4176464"/>
              </a:tblGrid>
              <a:tr h="312853"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800" b="1" dirty="0">
                          <a:solidFill>
                            <a:srgbClr val="9B0000"/>
                          </a:solidFill>
                        </a:rPr>
                        <a:t>Φυσικοί χαρακτήρες</a:t>
                      </a:r>
                      <a:endParaRPr lang="el-GR" sz="1800" b="1" dirty="0">
                        <a:solidFill>
                          <a:srgbClr val="9B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</a:tr>
              <a:tr h="31285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800" dirty="0"/>
                        <a:t>Οσμή</a:t>
                      </a:r>
                      <a:endParaRPr lang="el-GR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800" dirty="0"/>
                        <a:t>Δυσάρεστη, αμμωνιακή</a:t>
                      </a:r>
                      <a:endParaRPr lang="el-GR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1285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800" dirty="0"/>
                        <a:t>Όψη</a:t>
                      </a:r>
                      <a:endParaRPr lang="el-GR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800" dirty="0"/>
                        <a:t>Θολή, ελαφρά θολή</a:t>
                      </a:r>
                      <a:endParaRPr lang="el-GR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6648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800" dirty="0"/>
                        <a:t>Ίζημα</a:t>
                      </a:r>
                      <a:endParaRPr lang="el-GR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800" dirty="0"/>
                        <a:t>Γκριζωπό αν υπάρχουν πολλά πυοσφαίρια</a:t>
                      </a:r>
                      <a:endParaRPr lang="el-GR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12857"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800" b="1" dirty="0">
                          <a:solidFill>
                            <a:srgbClr val="9B0000"/>
                          </a:solidFill>
                        </a:rPr>
                        <a:t>Χημικοί χαρακτήρες</a:t>
                      </a:r>
                      <a:endParaRPr lang="el-GR" sz="1800" b="1" dirty="0">
                        <a:solidFill>
                          <a:srgbClr val="9B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</a:tr>
              <a:tr h="31285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800" dirty="0"/>
                        <a:t>Λευκοκυτταρική εστεράση</a:t>
                      </a:r>
                      <a:endParaRPr lang="el-GR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800" dirty="0"/>
                        <a:t>Θετικό</a:t>
                      </a:r>
                      <a:endParaRPr lang="el-GR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1285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800" dirty="0"/>
                        <a:t>Νιτρώδη</a:t>
                      </a:r>
                      <a:endParaRPr lang="el-GR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800" dirty="0"/>
                        <a:t>Θετικό</a:t>
                      </a:r>
                      <a:endParaRPr lang="el-GR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1522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800" dirty="0"/>
                        <a:t>Πρωτεΐνη</a:t>
                      </a:r>
                      <a:endParaRPr lang="el-GR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800" dirty="0"/>
                        <a:t>Ίχνη</a:t>
                      </a:r>
                      <a:endParaRPr lang="el-GR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12857"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800" b="1" dirty="0">
                          <a:solidFill>
                            <a:srgbClr val="9B0000"/>
                          </a:solidFill>
                        </a:rPr>
                        <a:t>Μικροσκοπικοί χαρακτήρες</a:t>
                      </a:r>
                      <a:endParaRPr lang="el-GR" sz="1800" b="1" dirty="0">
                        <a:solidFill>
                          <a:srgbClr val="9B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</a:tr>
              <a:tr h="93856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800" dirty="0"/>
                        <a:t>Πυοσφαίρια</a:t>
                      </a:r>
                      <a:endParaRPr lang="el-GR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Wingdings"/>
                        <a:buChar char=""/>
                      </a:pPr>
                      <a:r>
                        <a:rPr lang="el-GR" sz="1800" dirty="0"/>
                        <a:t>5 κ.ο.π. </a:t>
                      </a:r>
                      <a:r>
                        <a:rPr lang="el-GR" sz="1800" dirty="0" smtClean="0"/>
                        <a:t>(βαμμένος </a:t>
                      </a:r>
                      <a:r>
                        <a:rPr lang="el-GR" sz="1800" dirty="0"/>
                        <a:t>πυρήνας και άχρωμο κυτταρόπλασμα με χρώση </a:t>
                      </a:r>
                      <a:r>
                        <a:rPr lang="en-US" sz="1800" dirty="0"/>
                        <a:t>SM</a:t>
                      </a:r>
                      <a:r>
                        <a:rPr lang="el-GR" sz="1800" dirty="0"/>
                        <a:t>)</a:t>
                      </a:r>
                      <a:endParaRPr lang="el-GR" sz="1800" dirty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31285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800" dirty="0"/>
                        <a:t>Επιθηλιακά </a:t>
                      </a:r>
                      <a:endParaRPr lang="el-GR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2860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800" dirty="0"/>
                        <a:t>Αρκετά</a:t>
                      </a:r>
                      <a:endParaRPr lang="el-GR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1285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800" dirty="0"/>
                        <a:t>Βλέννη</a:t>
                      </a:r>
                      <a:endParaRPr lang="el-GR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28600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1800" dirty="0"/>
                        <a:t>Πιθανό αρκετή</a:t>
                      </a:r>
                      <a:endParaRPr lang="el-GR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2" name="1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010400" y="6468827"/>
            <a:ext cx="2133600" cy="365125"/>
          </a:xfrm>
        </p:spPr>
        <p:txBody>
          <a:bodyPr/>
          <a:lstStyle/>
          <a:p>
            <a:pPr>
              <a:defRPr/>
            </a:pPr>
            <a:fld id="{2E9C9788-9B49-450C-8BA8-4CF5822EF203}" type="slidenum">
              <a:rPr lang="el-GR" smtClean="0"/>
              <a:pPr>
                <a:defRPr/>
              </a:pPr>
              <a:t>15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609801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4053135" cy="908720"/>
          </a:xfrm>
        </p:spPr>
        <p:txBody>
          <a:bodyPr/>
          <a:lstStyle/>
          <a:p>
            <a:r>
              <a:rPr lang="el-GR" dirty="0" smtClean="0"/>
              <a:t>Πυοσφαίρια </a:t>
            </a:r>
            <a:endParaRPr lang="el-GR" dirty="0"/>
          </a:p>
        </p:txBody>
      </p:sp>
      <p:pic>
        <p:nvPicPr>
          <p:cNvPr id="14338" name="Picture 5" descr="wbs's in uri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98255" y="332656"/>
            <a:ext cx="4321175" cy="5903913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340" name="Text Box 7"/>
          <p:cNvSpPr txBox="1">
            <a:spLocks noChangeArrowheads="1"/>
          </p:cNvSpPr>
          <p:nvPr/>
        </p:nvSpPr>
        <p:spPr bwMode="auto">
          <a:xfrm>
            <a:off x="1187624" y="1988840"/>
            <a:ext cx="213677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2400" dirty="0">
                <a:latin typeface="+mn-lt"/>
              </a:rPr>
              <a:t>Πρόκειται </a:t>
            </a:r>
            <a:r>
              <a:rPr lang="el-GR" sz="2400" dirty="0" smtClean="0">
                <a:latin typeface="+mn-lt"/>
              </a:rPr>
              <a:t>συνήθως για </a:t>
            </a:r>
            <a:r>
              <a:rPr lang="el-GR" sz="2400" dirty="0">
                <a:latin typeface="+mn-lt"/>
              </a:rPr>
              <a:t>ουδετερόφιλα</a:t>
            </a:r>
          </a:p>
        </p:txBody>
      </p:sp>
      <p:pic>
        <p:nvPicPr>
          <p:cNvPr id="14341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1636" y="3351855"/>
            <a:ext cx="1428750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9C9788-9B49-450C-8BA8-4CF5822EF203}" type="slidenum">
              <a:rPr lang="el-GR" smtClean="0"/>
              <a:pPr>
                <a:defRPr/>
              </a:pPr>
              <a:t>16</a:t>
            </a:fld>
            <a:endParaRPr lang="el-GR" dirty="0"/>
          </a:p>
        </p:txBody>
      </p:sp>
      <p:sp>
        <p:nvSpPr>
          <p:cNvPr id="7" name="Rectangle 6"/>
          <p:cNvSpPr/>
          <p:nvPr/>
        </p:nvSpPr>
        <p:spPr>
          <a:xfrm>
            <a:off x="4691733" y="6258487"/>
            <a:ext cx="413421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latin typeface="+mn-lt"/>
                <a:hlinkClick r:id="rId5"/>
              </a:rPr>
              <a:t>panji1102.blogspot.gr</a:t>
            </a:r>
            <a:endParaRPr lang="el-GR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66471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>
                <a:solidFill>
                  <a:srgbClr val="8B3331"/>
                </a:solidFill>
              </a:rPr>
              <a:t>Επιθηλιακά </a:t>
            </a:r>
            <a:r>
              <a:rPr lang="el-GR" dirty="0" smtClean="0">
                <a:solidFill>
                  <a:srgbClr val="8B3331"/>
                </a:solidFill>
              </a:rPr>
              <a:t>κύτταρα</a:t>
            </a:r>
            <a:endParaRPr lang="el-GR" dirty="0"/>
          </a:p>
        </p:txBody>
      </p:sp>
      <p:pic>
        <p:nvPicPr>
          <p:cNvPr id="15362" name="Picture 5" descr="squaco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196752"/>
            <a:ext cx="3965575" cy="5041900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5364" name="Text Box 7"/>
          <p:cNvSpPr txBox="1">
            <a:spLocks noChangeArrowheads="1"/>
          </p:cNvSpPr>
          <p:nvPr/>
        </p:nvSpPr>
        <p:spPr bwMode="auto">
          <a:xfrm>
            <a:off x="5292725" y="2060575"/>
            <a:ext cx="356393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 dirty="0">
                <a:latin typeface="+mn-lt"/>
              </a:rPr>
              <a:t>Συνοδεύουν συχνά τις ουρολοιμώξεις</a:t>
            </a:r>
            <a:r>
              <a:rPr lang="el-GR" sz="2400" dirty="0">
                <a:solidFill>
                  <a:schemeClr val="accent2"/>
                </a:solidFill>
                <a:latin typeface="+mn-lt"/>
              </a:rPr>
              <a:t>.</a:t>
            </a:r>
          </a:p>
        </p:txBody>
      </p:sp>
      <p:sp>
        <p:nvSpPr>
          <p:cNvPr id="15365" name="Text Box 8"/>
          <p:cNvSpPr txBox="1">
            <a:spLocks noChangeArrowheads="1"/>
          </p:cNvSpPr>
          <p:nvPr/>
        </p:nvSpPr>
        <p:spPr bwMode="auto">
          <a:xfrm>
            <a:off x="5292725" y="3860800"/>
            <a:ext cx="331152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 dirty="0">
                <a:latin typeface="+mn-lt"/>
              </a:rPr>
              <a:t>Συνοδεύουν συχνά τις επιμολύνσεις των ούρων από υγρά του κόλπου.</a:t>
            </a: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9C9788-9B49-450C-8BA8-4CF5822EF203}" type="slidenum">
              <a:rPr lang="el-GR" smtClean="0"/>
              <a:pPr>
                <a:defRPr/>
              </a:pPr>
              <a:t>17</a:t>
            </a:fld>
            <a:endParaRPr lang="el-GR" dirty="0"/>
          </a:p>
        </p:txBody>
      </p:sp>
      <p:sp>
        <p:nvSpPr>
          <p:cNvPr id="7" name="Rectangle 6"/>
          <p:cNvSpPr/>
          <p:nvPr/>
        </p:nvSpPr>
        <p:spPr>
          <a:xfrm>
            <a:off x="383222" y="6238652"/>
            <a:ext cx="413421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latin typeface="+mn-lt"/>
                <a:hlinkClick r:id="rId4"/>
              </a:rPr>
              <a:t>panji1102.blogspot.gr</a:t>
            </a:r>
            <a:endParaRPr lang="el-GR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83658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Κύλινδροι που περιέχουν </a:t>
            </a:r>
            <a:r>
              <a:rPr lang="el-GR" dirty="0" smtClean="0"/>
              <a:t>βακτήρια</a:t>
            </a:r>
            <a:endParaRPr lang="el-GR" dirty="0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9C9788-9B49-450C-8BA8-4CF5822EF203}" type="slidenum">
              <a:rPr lang="el-GR" smtClean="0"/>
              <a:pPr>
                <a:defRPr/>
              </a:pPr>
              <a:t>18</a:t>
            </a:fld>
            <a:endParaRPr lang="el-GR" dirty="0"/>
          </a:p>
        </p:txBody>
      </p:sp>
      <p:pic>
        <p:nvPicPr>
          <p:cNvPr id="3074" name="Picture 2" descr="fogazzislid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827" y="1556792"/>
            <a:ext cx="5150346" cy="3868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347864" y="5444055"/>
            <a:ext cx="225550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latin typeface="+mn-lt"/>
                <a:hlinkClick r:id="rId4"/>
              </a:rPr>
              <a:t>ndt-educational.org</a:t>
            </a:r>
            <a:endParaRPr lang="el-GR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62379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/>
          <p:cNvSpPr>
            <a:spLocks noGrp="1"/>
          </p:cNvSpPr>
          <p:nvPr>
            <p:ph type="title"/>
          </p:nvPr>
        </p:nvSpPr>
        <p:spPr>
          <a:xfrm>
            <a:off x="467544" y="2348880"/>
            <a:ext cx="8229600" cy="1080120"/>
          </a:xfrm>
          <a:ln w="38100">
            <a:solidFill>
              <a:srgbClr val="9B0000"/>
            </a:solidFill>
          </a:ln>
        </p:spPr>
        <p:txBody>
          <a:bodyPr>
            <a:normAutofit/>
          </a:bodyPr>
          <a:lstStyle/>
          <a:p>
            <a:r>
              <a:rPr lang="el-GR" dirty="0" smtClean="0"/>
              <a:t>Ουρολοιμώξεις</a:t>
            </a:r>
            <a:endParaRPr lang="el-GR" dirty="0"/>
          </a:p>
        </p:txBody>
      </p:sp>
      <p:sp>
        <p:nvSpPr>
          <p:cNvPr id="2" name="1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9C9788-9B49-450C-8BA8-4CF5822EF203}" type="slidenum">
              <a:rPr lang="el-GR" smtClean="0"/>
              <a:pPr>
                <a:defRPr/>
              </a:pPr>
              <a:t>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62894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r>
              <a:rPr lang="el-GR" dirty="0"/>
              <a:t>Πυώδης κύλινδρος</a:t>
            </a: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9C9788-9B49-450C-8BA8-4CF5822EF203}" type="slidenum">
              <a:rPr lang="el-GR" smtClean="0"/>
              <a:pPr>
                <a:defRPr/>
              </a:pPr>
              <a:t>19</a:t>
            </a:fld>
            <a:endParaRPr lang="el-GR" dirty="0"/>
          </a:p>
        </p:txBody>
      </p:sp>
      <p:pic>
        <p:nvPicPr>
          <p:cNvPr id="4098" name="Picture 2" descr="WBC cas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2021" y="1340768"/>
            <a:ext cx="3739959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239852" y="5678884"/>
            <a:ext cx="26642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latin typeface="+mn-lt"/>
                <a:hlinkClick r:id="rId4"/>
              </a:rPr>
              <a:t>agora.crosemont.qc.ca</a:t>
            </a:r>
            <a:endParaRPr lang="el-GR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31478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Νιτρικά</a:t>
            </a:r>
            <a:endParaRPr lang="el-GR" dirty="0"/>
          </a:p>
        </p:txBody>
      </p:sp>
      <p:sp>
        <p:nvSpPr>
          <p:cNvPr id="18435" name="Text Box 8"/>
          <p:cNvSpPr txBox="1">
            <a:spLocks noChangeArrowheads="1"/>
          </p:cNvSpPr>
          <p:nvPr/>
        </p:nvSpPr>
        <p:spPr bwMode="auto">
          <a:xfrm>
            <a:off x="595314" y="1268760"/>
            <a:ext cx="8208962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Char char="•"/>
            </a:pPr>
            <a:r>
              <a:rPr lang="el-GR" sz="2400" dirty="0">
                <a:latin typeface="+mn-lt"/>
              </a:rPr>
              <a:t>Πρόκειται για την αντίδραση 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μετατροπής των νιτρικών αλάτων σε </a:t>
            </a:r>
            <a:r>
              <a:rPr lang="el-GR" sz="2400" b="1" dirty="0" smtClean="0">
                <a:solidFill>
                  <a:srgbClr val="9B0000"/>
                </a:solidFill>
                <a:latin typeface="+mn-lt"/>
              </a:rPr>
              <a:t>νιτρώδη</a:t>
            </a:r>
            <a:r>
              <a:rPr lang="el-GR" sz="2400" dirty="0">
                <a:latin typeface="+mn-lt"/>
              </a:rPr>
              <a:t>,</a:t>
            </a:r>
          </a:p>
          <a:p>
            <a:pPr marL="342900" indent="-342900">
              <a:spcBef>
                <a:spcPct val="50000"/>
              </a:spcBef>
              <a:buFontTx/>
              <a:buChar char="•"/>
            </a:pPr>
            <a:r>
              <a:rPr lang="el-GR" sz="2400" dirty="0">
                <a:latin typeface="+mn-lt"/>
              </a:rPr>
              <a:t>Φυσιολογικά δεν υπάρχουν νιτρικά άλατα στα </a:t>
            </a:r>
            <a:r>
              <a:rPr lang="el-GR" sz="2400" dirty="0" smtClean="0">
                <a:latin typeface="+mn-lt"/>
              </a:rPr>
              <a:t>ούρα</a:t>
            </a:r>
            <a:r>
              <a:rPr lang="el-GR" sz="2400" dirty="0">
                <a:latin typeface="+mn-lt"/>
              </a:rPr>
              <a:t>,</a:t>
            </a:r>
          </a:p>
          <a:p>
            <a:pPr marL="342900" indent="-342900">
              <a:spcBef>
                <a:spcPct val="50000"/>
              </a:spcBef>
              <a:buFontTx/>
              <a:buChar char="•"/>
            </a:pPr>
            <a:r>
              <a:rPr lang="el-GR" sz="2400" dirty="0">
                <a:latin typeface="+mn-lt"/>
              </a:rPr>
              <a:t>Εμφανίζονται όταν υπάρχουν λοιμώξεις που οφείλονται στα</a:t>
            </a:r>
            <a:r>
              <a:rPr lang="el-GR" sz="24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n-US" sz="2400" b="1" dirty="0">
                <a:solidFill>
                  <a:srgbClr val="9B0000"/>
                </a:solidFill>
                <a:latin typeface="+mn-lt"/>
              </a:rPr>
              <a:t>gram 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αρνητικά </a:t>
            </a:r>
            <a:r>
              <a:rPr lang="el-GR" sz="2400" b="1" dirty="0" smtClean="0">
                <a:solidFill>
                  <a:srgbClr val="9B0000"/>
                </a:solidFill>
                <a:latin typeface="+mn-lt"/>
              </a:rPr>
              <a:t>βακτήρια,</a:t>
            </a:r>
            <a:endParaRPr lang="el-GR" sz="2400" b="1" dirty="0">
              <a:solidFill>
                <a:srgbClr val="9B0000"/>
              </a:solidFill>
              <a:latin typeface="+mn-lt"/>
            </a:endParaRPr>
          </a:p>
          <a:p>
            <a:pPr marL="342900" indent="-342900">
              <a:spcBef>
                <a:spcPct val="50000"/>
              </a:spcBef>
              <a:buFontTx/>
              <a:buChar char="•"/>
            </a:pPr>
            <a:r>
              <a:rPr lang="el-GR" sz="2400" dirty="0">
                <a:latin typeface="+mn-lt"/>
              </a:rPr>
              <a:t>Απαραίτητη προϋπόθεση να έχουν παραμείνει τα ούρα στη ουροδόχο κύστη τουλάχιστον</a:t>
            </a:r>
            <a:r>
              <a:rPr lang="el-GR" sz="240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4 </a:t>
            </a:r>
            <a:r>
              <a:rPr lang="el-GR" sz="2400" b="1" dirty="0" smtClean="0">
                <a:solidFill>
                  <a:srgbClr val="9B0000"/>
                </a:solidFill>
                <a:latin typeface="+mn-lt"/>
              </a:rPr>
              <a:t>ώρες,</a:t>
            </a:r>
            <a:endParaRPr lang="el-GR" sz="2400" b="1" dirty="0">
              <a:solidFill>
                <a:srgbClr val="9B0000"/>
              </a:solidFill>
              <a:latin typeface="+mn-lt"/>
            </a:endParaRPr>
          </a:p>
          <a:p>
            <a:pPr marL="342900" indent="-342900">
              <a:spcBef>
                <a:spcPct val="50000"/>
              </a:spcBef>
              <a:buFontTx/>
              <a:buChar char="•"/>
            </a:pPr>
            <a:r>
              <a:rPr lang="el-GR" sz="2400" dirty="0">
                <a:latin typeface="+mn-lt"/>
              </a:rPr>
              <a:t>Τα νιτρικά υπάρχουν κυρίως στις φυτικές </a:t>
            </a:r>
            <a:r>
              <a:rPr lang="el-GR" sz="2400" dirty="0" smtClean="0">
                <a:latin typeface="+mn-lt"/>
              </a:rPr>
              <a:t>τροφές.</a:t>
            </a:r>
            <a:endParaRPr lang="el-GR" sz="2400" dirty="0">
              <a:solidFill>
                <a:schemeClr val="accent2"/>
              </a:solidFill>
              <a:latin typeface="+mn-lt"/>
            </a:endParaRPr>
          </a:p>
        </p:txBody>
      </p:sp>
      <p:pic>
        <p:nvPicPr>
          <p:cNvPr id="18436" name="Picture 6"/>
          <p:cNvPicPr>
            <a:picLocks noChangeAspect="1" noChangeArrowheads="1"/>
          </p:cNvPicPr>
          <p:nvPr/>
        </p:nvPicPr>
        <p:blipFill rotWithShape="1">
          <a:blip r:embed="rId3" cstate="print"/>
          <a:srcRect l="12613" t="22727" r="6573" b="12650"/>
          <a:stretch/>
        </p:blipFill>
        <p:spPr bwMode="auto">
          <a:xfrm>
            <a:off x="3087666" y="5411243"/>
            <a:ext cx="2968669" cy="1014609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9C9788-9B49-450C-8BA8-4CF5822EF203}" type="slidenum">
              <a:rPr lang="el-GR" smtClean="0"/>
              <a:pPr>
                <a:defRPr/>
              </a:pPr>
              <a:t>20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115699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Εστεράση </a:t>
            </a:r>
            <a:r>
              <a:rPr lang="el-GR" dirty="0" smtClean="0"/>
              <a:t>λευκοκυττάρων</a:t>
            </a:r>
            <a:endParaRPr lang="el-GR" dirty="0"/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611188" y="1628775"/>
            <a:ext cx="8208962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Char char="•"/>
            </a:pPr>
            <a:r>
              <a:rPr lang="el-GR" sz="2400" dirty="0">
                <a:latin typeface="+mn-lt"/>
              </a:rPr>
              <a:t>Ανιχνεύει λευκά αιμοσφαίρια (πυοσφαίρια) στα ούρα.</a:t>
            </a:r>
          </a:p>
          <a:p>
            <a:pPr marL="342900" indent="-342900">
              <a:spcBef>
                <a:spcPct val="50000"/>
              </a:spcBef>
              <a:buFontTx/>
              <a:buChar char="•"/>
            </a:pPr>
            <a:r>
              <a:rPr lang="el-GR" sz="2400" dirty="0">
                <a:latin typeface="+mn-lt"/>
              </a:rPr>
              <a:t>Πρόκειται για ένζυμο που παράγεται από τα κοκκώδη λευκά αιμοσφαίρια (ουδετερόφιλα, εωσινόφιλα, βασεόφιλα).</a:t>
            </a:r>
          </a:p>
          <a:p>
            <a:pPr marL="342900" indent="-342900">
              <a:spcBef>
                <a:spcPct val="50000"/>
              </a:spcBef>
              <a:buFontTx/>
              <a:buChar char="•"/>
            </a:pPr>
            <a:r>
              <a:rPr lang="el-GR" sz="2400" dirty="0">
                <a:latin typeface="+mn-lt"/>
              </a:rPr>
              <a:t>Προσοχή</a:t>
            </a:r>
            <a:r>
              <a:rPr lang="en-US" sz="2400" dirty="0">
                <a:latin typeface="+mn-lt"/>
              </a:rPr>
              <a:t>: </a:t>
            </a:r>
            <a:r>
              <a:rPr lang="el-GR" sz="2400" dirty="0">
                <a:latin typeface="+mn-lt"/>
              </a:rPr>
              <a:t>μόνο σε πρόσφατα ούρα.</a:t>
            </a:r>
          </a:p>
          <a:p>
            <a:pPr marL="342900" indent="-342900">
              <a:spcBef>
                <a:spcPct val="50000"/>
              </a:spcBef>
              <a:buFontTx/>
              <a:buChar char="•"/>
            </a:pPr>
            <a:endParaRPr lang="el-GR" sz="2400" dirty="0">
              <a:latin typeface="+mn-lt"/>
            </a:endParaRPr>
          </a:p>
        </p:txBody>
      </p:sp>
      <p:sp>
        <p:nvSpPr>
          <p:cNvPr id="20484" name="Text Box 6"/>
          <p:cNvSpPr txBox="1">
            <a:spLocks noChangeArrowheads="1"/>
          </p:cNvSpPr>
          <p:nvPr/>
        </p:nvSpPr>
        <p:spPr bwMode="auto">
          <a:xfrm>
            <a:off x="809018" y="3789363"/>
            <a:ext cx="75259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 b="1" dirty="0">
                <a:solidFill>
                  <a:srgbClr val="9B0000"/>
                </a:solidFill>
                <a:latin typeface="+mn-lt"/>
              </a:rPr>
              <a:t>Θετική εστεράση και νιτρώδη </a:t>
            </a:r>
            <a:r>
              <a:rPr lang="el-GR" sz="2400" b="1" dirty="0" smtClean="0">
                <a:solidFill>
                  <a:srgbClr val="9B0000"/>
                </a:solidFill>
                <a:latin typeface="+mn-lt"/>
              </a:rPr>
              <a:t>δηλώνει</a:t>
            </a:r>
            <a:r>
              <a:rPr lang="en-US" sz="2400" b="1" dirty="0" smtClean="0">
                <a:solidFill>
                  <a:srgbClr val="9B0000"/>
                </a:solidFill>
                <a:latin typeface="+mn-lt"/>
              </a:rPr>
              <a:t>: 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Ουροκαλλιέργεια</a:t>
            </a:r>
          </a:p>
        </p:txBody>
      </p:sp>
      <p:pic>
        <p:nvPicPr>
          <p:cNvPr id="20485" name="Picture 7"/>
          <p:cNvPicPr>
            <a:picLocks noChangeAspect="1" noChangeArrowheads="1"/>
          </p:cNvPicPr>
          <p:nvPr/>
        </p:nvPicPr>
        <p:blipFill rotWithShape="1">
          <a:blip r:embed="rId3" cstate="print"/>
          <a:srcRect l="5569" t="15277" r="3667" b="8870"/>
          <a:stretch/>
        </p:blipFill>
        <p:spPr bwMode="auto">
          <a:xfrm>
            <a:off x="2611677" y="4872624"/>
            <a:ext cx="3920647" cy="1089765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9C9788-9B49-450C-8BA8-4CF5822EF203}" type="slidenum">
              <a:rPr lang="el-GR" smtClean="0"/>
              <a:pPr>
                <a:defRPr/>
              </a:pPr>
              <a:t>21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991023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Ορθογώνιο"/>
          <p:cNvSpPr/>
          <p:nvPr/>
        </p:nvSpPr>
        <p:spPr>
          <a:xfrm>
            <a:off x="395536" y="1916832"/>
            <a:ext cx="6120680" cy="3744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spcBef>
                <a:spcPts val="1200"/>
              </a:spcBef>
            </a:pPr>
            <a:r>
              <a:rPr lang="el-GR" sz="2400" dirty="0" smtClean="0">
                <a:latin typeface="+mn-lt"/>
              </a:rPr>
              <a:t>Χρησιμοποιείται για την διάκριση των πυοσφαιρίων που προέρχονται από ανώτερο και κατώτερο ουροποιητικό σύστημα. </a:t>
            </a:r>
          </a:p>
          <a:p>
            <a:pPr>
              <a:lnSpc>
                <a:spcPct val="114000"/>
              </a:lnSpc>
              <a:spcBef>
                <a:spcPts val="1200"/>
              </a:spcBef>
            </a:pPr>
            <a:r>
              <a:rPr lang="el-GR" sz="2400" dirty="0" smtClean="0">
                <a:latin typeface="+mn-lt"/>
              </a:rPr>
              <a:t>Πυοσφαίρια από το νεφρό</a:t>
            </a:r>
            <a:r>
              <a:rPr lang="en-US" sz="2400" dirty="0" smtClean="0">
                <a:latin typeface="+mn-lt"/>
              </a:rPr>
              <a:t>: </a:t>
            </a:r>
            <a:r>
              <a:rPr lang="el-GR" sz="2400" dirty="0" smtClean="0">
                <a:latin typeface="+mn-lt"/>
              </a:rPr>
              <a:t> </a:t>
            </a:r>
            <a:r>
              <a:rPr lang="el-GR" sz="2400" b="1" dirty="0" smtClean="0">
                <a:solidFill>
                  <a:srgbClr val="9B0000"/>
                </a:solidFill>
                <a:latin typeface="+mn-lt"/>
              </a:rPr>
              <a:t>πρωτόπλασμα άχρωμο, πυρήνας  αχνός γαλάζιος</a:t>
            </a:r>
            <a:r>
              <a:rPr lang="el-GR" sz="2400" dirty="0" smtClean="0">
                <a:solidFill>
                  <a:srgbClr val="9B0000"/>
                </a:solidFill>
                <a:latin typeface="+mn-lt"/>
              </a:rPr>
              <a:t>. </a:t>
            </a:r>
          </a:p>
          <a:p>
            <a:pPr>
              <a:lnSpc>
                <a:spcPct val="114000"/>
              </a:lnSpc>
              <a:spcBef>
                <a:spcPts val="1200"/>
              </a:spcBef>
            </a:pPr>
            <a:r>
              <a:rPr lang="el-GR" sz="2400" dirty="0" smtClean="0">
                <a:latin typeface="+mn-lt"/>
              </a:rPr>
              <a:t>Πυοσφαίρια κατώτερου ουροποιητικού</a:t>
            </a:r>
            <a:r>
              <a:rPr lang="en-US" sz="2400" dirty="0" smtClean="0">
                <a:latin typeface="+mn-lt"/>
              </a:rPr>
              <a:t>: </a:t>
            </a:r>
            <a:r>
              <a:rPr lang="el-GR" sz="2400" dirty="0" smtClean="0">
                <a:latin typeface="+mn-lt"/>
              </a:rPr>
              <a:t>έντονος χρωματισμός χωρίς διαχωρισμό πρωτοπλάσματος και πυρήνα.</a:t>
            </a:r>
          </a:p>
        </p:txBody>
      </p:sp>
      <p:sp>
        <p:nvSpPr>
          <p:cNvPr id="4" name="3 - Ορθογώνιο"/>
          <p:cNvSpPr/>
          <p:nvPr/>
        </p:nvSpPr>
        <p:spPr>
          <a:xfrm>
            <a:off x="395536" y="1286616"/>
            <a:ext cx="39271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b="1" dirty="0" smtClean="0">
                <a:solidFill>
                  <a:srgbClr val="9B0000"/>
                </a:solidFill>
                <a:latin typeface="+mn-lt"/>
              </a:rPr>
              <a:t>Χρώση Sternheimer – Malbin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3" y="3276592"/>
            <a:ext cx="2716469" cy="136867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Τίτλος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Χρώσεις πυοσφαιρίων </a:t>
            </a:r>
            <a:r>
              <a:rPr lang="el-GR" dirty="0" smtClean="0"/>
              <a:t> </a:t>
            </a:r>
            <a:r>
              <a:rPr lang="el-GR" sz="3200" b="0" dirty="0" smtClean="0"/>
              <a:t>(1</a:t>
            </a:r>
            <a:r>
              <a:rPr lang="en-US" sz="3200" b="0" dirty="0" smtClean="0"/>
              <a:t> </a:t>
            </a:r>
            <a:r>
              <a:rPr lang="el-GR" sz="3200" b="0" dirty="0" smtClean="0"/>
              <a:t>από 6)</a:t>
            </a:r>
            <a:endParaRPr lang="el-GR" sz="3200" b="0" dirty="0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9C9788-9B49-450C-8BA8-4CF5822EF203}" type="slidenum">
              <a:rPr lang="el-GR" smtClean="0"/>
              <a:pPr>
                <a:defRPr/>
              </a:pPr>
              <a:t>22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014269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400" dirty="0"/>
              <a:t>Χ</a:t>
            </a:r>
            <a:r>
              <a:rPr lang="el-GR" sz="4400" dirty="0" smtClean="0"/>
              <a:t>ρώση </a:t>
            </a:r>
            <a:r>
              <a:rPr lang="en-US" sz="4400" dirty="0" smtClean="0"/>
              <a:t>SM </a:t>
            </a:r>
            <a:r>
              <a:rPr lang="el-GR" sz="3600" b="0" dirty="0" smtClean="0"/>
              <a:t>(2</a:t>
            </a:r>
            <a:r>
              <a:rPr lang="en-US" sz="3600" b="0" dirty="0" smtClean="0"/>
              <a:t> </a:t>
            </a:r>
            <a:r>
              <a:rPr lang="el-GR" sz="3600" b="0" dirty="0"/>
              <a:t>από </a:t>
            </a:r>
            <a:r>
              <a:rPr lang="el-GR" sz="3600" b="0" dirty="0" smtClean="0"/>
              <a:t>6)</a:t>
            </a:r>
            <a:endParaRPr lang="el-GR" sz="3600" b="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800" dirty="0"/>
              <a:t>Επιθηλιακά κύτταρα με χρώση </a:t>
            </a:r>
            <a:r>
              <a:rPr lang="en-US" sz="2800" dirty="0"/>
              <a:t>SM</a:t>
            </a:r>
            <a:endParaRPr lang="en-US" sz="2800" dirty="0" smtClean="0"/>
          </a:p>
          <a:p>
            <a:r>
              <a:rPr lang="el-GR" sz="2800" dirty="0" smtClean="0"/>
              <a:t>Πυοσφαίρια </a:t>
            </a:r>
            <a:r>
              <a:rPr lang="el-GR" sz="2800" dirty="0"/>
              <a:t>με χρώση </a:t>
            </a:r>
            <a:r>
              <a:rPr lang="en-US" sz="2800" dirty="0"/>
              <a:t>SM </a:t>
            </a:r>
            <a:endParaRPr lang="en-US" sz="2800" dirty="0" smtClean="0"/>
          </a:p>
          <a:p>
            <a:r>
              <a:rPr lang="el-GR" sz="2800" dirty="0"/>
              <a:t>Ερυθρά αιμοσφαίρια με χρώση </a:t>
            </a:r>
          </a:p>
          <a:p>
            <a:endParaRPr lang="el-GR" sz="2800" dirty="0"/>
          </a:p>
          <a:p>
            <a:endParaRPr lang="el-GR" sz="2800" dirty="0"/>
          </a:p>
        </p:txBody>
      </p:sp>
      <p:sp>
        <p:nvSpPr>
          <p:cNvPr id="2" name="1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9C9788-9B49-450C-8BA8-4CF5822EF203}" type="slidenum">
              <a:rPr lang="el-GR" smtClean="0"/>
              <a:pPr>
                <a:defRPr/>
              </a:pPr>
              <a:t>23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154700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Χρώσεις πυοσφαιρίων </a:t>
            </a:r>
            <a:r>
              <a:rPr lang="en-US" sz="3200" b="0" dirty="0" smtClean="0"/>
              <a:t>(</a:t>
            </a:r>
            <a:r>
              <a:rPr lang="el-GR" sz="3200" b="0" dirty="0" smtClean="0"/>
              <a:t>3</a:t>
            </a:r>
            <a:r>
              <a:rPr lang="en-US" sz="3200" b="0" dirty="0" smtClean="0"/>
              <a:t> </a:t>
            </a:r>
            <a:r>
              <a:rPr lang="el-GR" sz="3200" b="0" dirty="0"/>
              <a:t>από </a:t>
            </a:r>
            <a:r>
              <a:rPr lang="el-GR" sz="3200" b="0" dirty="0" smtClean="0"/>
              <a:t>6)</a:t>
            </a:r>
            <a:endParaRPr lang="el-GR" sz="3200" b="0" dirty="0"/>
          </a:p>
        </p:txBody>
      </p:sp>
      <p:sp>
        <p:nvSpPr>
          <p:cNvPr id="2" name="1 - Ορθογώνιο"/>
          <p:cNvSpPr/>
          <p:nvPr/>
        </p:nvSpPr>
        <p:spPr>
          <a:xfrm>
            <a:off x="395536" y="1628800"/>
            <a:ext cx="8640960" cy="2292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l-GR" sz="2500" b="1" dirty="0" smtClean="0">
                <a:solidFill>
                  <a:srgbClr val="9B0000"/>
                </a:solidFill>
                <a:latin typeface="+mn-lt"/>
              </a:rPr>
              <a:t>Χρώση κυανού του μεθυλενίου</a:t>
            </a:r>
          </a:p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el-GR" sz="2400" dirty="0" smtClean="0">
                <a:latin typeface="+mn-lt"/>
              </a:rPr>
              <a:t>Χρησιμοποιείται για την διάκριση των πυοσφαιρίων από τα επιθηλιακά κύτταρα, τα ερυθρά και τα μικρόβια. Η διάκριση βασίζεται στο σχήμα των πυρήνων τους</a:t>
            </a:r>
            <a:r>
              <a:rPr lang="en-US" sz="2400" dirty="0" smtClean="0">
                <a:latin typeface="+mn-lt"/>
              </a:rPr>
              <a:t>, </a:t>
            </a:r>
            <a:r>
              <a:rPr lang="el-GR" sz="2400" dirty="0" smtClean="0">
                <a:latin typeface="+mn-lt"/>
              </a:rPr>
              <a:t>οι οποίοι βάφονται </a:t>
            </a:r>
            <a:r>
              <a:rPr lang="el-GR" sz="2400" b="1" dirty="0" smtClean="0">
                <a:solidFill>
                  <a:srgbClr val="9B0000"/>
                </a:solidFill>
                <a:latin typeface="+mn-lt"/>
              </a:rPr>
              <a:t>μπλε</a:t>
            </a:r>
            <a:r>
              <a:rPr lang="el-GR" sz="2400" dirty="0" smtClean="0">
                <a:latin typeface="+mn-lt"/>
              </a:rPr>
              <a:t>.</a:t>
            </a:r>
            <a:endParaRPr lang="el-GR" sz="2400" dirty="0">
              <a:latin typeface="+mn-lt"/>
            </a:endParaRPr>
          </a:p>
        </p:txBody>
      </p:sp>
      <p:sp>
        <p:nvSpPr>
          <p:cNvPr id="5" name="4 - Ορθογώνιο"/>
          <p:cNvSpPr/>
          <p:nvPr/>
        </p:nvSpPr>
        <p:spPr>
          <a:xfrm>
            <a:off x="395536" y="4509120"/>
            <a:ext cx="8136904" cy="1143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l-GR" sz="2400" dirty="0" smtClean="0">
                <a:latin typeface="+mn-lt"/>
                <a:ea typeface="Calibri" pitchFamily="34" charset="0"/>
                <a:cs typeface="Arial" pitchFamily="34" charset="0"/>
              </a:rPr>
              <a:t>Χρωματίζει πολύ καλά κύτταρα, ιδιαίτερα τους πυρήνες τους, και μικρόβια.</a:t>
            </a:r>
            <a:endParaRPr lang="el-GR" sz="2400" dirty="0" smtClean="0">
              <a:latin typeface="+mn-lt"/>
              <a:cs typeface="Arial" pitchFamily="34" charset="0"/>
            </a:endParaRPr>
          </a:p>
        </p:txBody>
      </p:sp>
      <p:sp>
        <p:nvSpPr>
          <p:cNvPr id="3" name="2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9C9788-9B49-450C-8BA8-4CF5822EF203}" type="slidenum">
              <a:rPr lang="el-GR" smtClean="0"/>
              <a:pPr>
                <a:defRPr/>
              </a:pPr>
              <a:t>24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552820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Χρώση κυανού του </a:t>
            </a:r>
            <a:r>
              <a:rPr lang="el-GR" dirty="0" smtClean="0"/>
              <a:t>μεθυλενίου</a:t>
            </a:r>
            <a:endParaRPr lang="el-GR" dirty="0"/>
          </a:p>
        </p:txBody>
      </p:sp>
      <p:sp>
        <p:nvSpPr>
          <p:cNvPr id="2" name="1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9C9788-9B49-450C-8BA8-4CF5822EF203}" type="slidenum">
              <a:rPr lang="el-GR" smtClean="0"/>
              <a:pPr>
                <a:defRPr/>
              </a:pPr>
              <a:t>25</a:t>
            </a:fld>
            <a:endParaRPr lang="el-GR" dirty="0"/>
          </a:p>
        </p:txBody>
      </p:sp>
      <p:pic>
        <p:nvPicPr>
          <p:cNvPr id="176130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67020" y="1628800"/>
            <a:ext cx="2354375" cy="2354376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6133" name="Picture 5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94612" y="1619848"/>
            <a:ext cx="3456384" cy="237228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611560" y="4976592"/>
            <a:ext cx="8343950" cy="1392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2400" b="1" i="0" u="none" strike="noStrike" cap="none" normalizeH="0" baseline="0" dirty="0" smtClean="0">
                <a:ln>
                  <a:noFill/>
                </a:ln>
                <a:solidFill>
                  <a:srgbClr val="9B0000"/>
                </a:solidFill>
                <a:effectLst/>
                <a:latin typeface="+mn-lt"/>
                <a:ea typeface="Calibri" pitchFamily="34" charset="0"/>
                <a:cs typeface="Arial" pitchFamily="34" charset="0"/>
              </a:rPr>
              <a:t>Υδατικό διάλυμα 0,3% κυανού του μεθυλενίου </a:t>
            </a: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itchFamily="34" charset="0"/>
                <a:cs typeface="Arial" pitchFamily="34" charset="0"/>
              </a:rPr>
              <a:t>τοποθετείται σε αντικειμενοφόρο πλάκα μαζί με λίγες σταγόνες ιζήματος, ακολουθεί ανάδευση και επώαση λίγων λεπτών. </a:t>
            </a:r>
            <a:endParaRPr kumimoji="0" lang="el-G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pitchFamily="34" charset="0"/>
            </a:endParaRPr>
          </a:p>
        </p:txBody>
      </p:sp>
      <p:sp>
        <p:nvSpPr>
          <p:cNvPr id="4" name="Ορθογώνιο 3"/>
          <p:cNvSpPr/>
          <p:nvPr/>
        </p:nvSpPr>
        <p:spPr>
          <a:xfrm>
            <a:off x="5836043" y="4015843"/>
            <a:ext cx="121353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200" dirty="0">
                <a:latin typeface="+mn-lt"/>
                <a:hlinkClick r:id="rId7"/>
              </a:rPr>
              <a:t>microscope.com</a:t>
            </a:r>
            <a:endParaRPr lang="el-GR" sz="1200" dirty="0">
              <a:latin typeface="+mn-lt"/>
            </a:endParaRPr>
          </a:p>
        </p:txBody>
      </p:sp>
      <p:sp>
        <p:nvSpPr>
          <p:cNvPr id="5" name="Ορθογώνιο 4"/>
          <p:cNvSpPr/>
          <p:nvPr/>
        </p:nvSpPr>
        <p:spPr>
          <a:xfrm>
            <a:off x="2612663" y="4024851"/>
            <a:ext cx="158498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200" dirty="0" smtClean="0">
                <a:latin typeface="+mn-lt"/>
                <a:hlinkClick r:id="rId8"/>
              </a:rPr>
              <a:t>pathmicro.med.sc.edu</a:t>
            </a:r>
            <a:endParaRPr lang="el-GR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1230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Τίτλος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Χρώσεις πυοσφαιρίων </a:t>
            </a:r>
            <a:r>
              <a:rPr lang="en-US" sz="3200" b="0" dirty="0" smtClean="0"/>
              <a:t>(</a:t>
            </a:r>
            <a:r>
              <a:rPr lang="el-GR" sz="3200" b="0" dirty="0" smtClean="0"/>
              <a:t>4</a:t>
            </a:r>
            <a:r>
              <a:rPr lang="en-US" sz="3200" b="0" dirty="0" smtClean="0"/>
              <a:t> </a:t>
            </a:r>
            <a:r>
              <a:rPr lang="el-GR" sz="3200" b="0" dirty="0"/>
              <a:t>από </a:t>
            </a:r>
            <a:r>
              <a:rPr lang="el-GR" sz="3200" b="0" dirty="0" smtClean="0"/>
              <a:t>6)</a:t>
            </a:r>
            <a:endParaRPr lang="el-GR" sz="3200" b="0" dirty="0"/>
          </a:p>
        </p:txBody>
      </p:sp>
      <p:sp>
        <p:nvSpPr>
          <p:cNvPr id="4" name="3 - Ορθογώνιο"/>
          <p:cNvSpPr/>
          <p:nvPr/>
        </p:nvSpPr>
        <p:spPr>
          <a:xfrm>
            <a:off x="3492217" y="1415474"/>
            <a:ext cx="215956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l-GR" sz="2600" b="1" dirty="0" smtClean="0">
                <a:solidFill>
                  <a:srgbClr val="9B0000"/>
                </a:solidFill>
                <a:latin typeface="+mn-lt"/>
              </a:rPr>
              <a:t>Χρώση Hansel</a:t>
            </a:r>
          </a:p>
        </p:txBody>
      </p:sp>
      <p:sp>
        <p:nvSpPr>
          <p:cNvPr id="3" name="2 - Ορθογώνιο"/>
          <p:cNvSpPr/>
          <p:nvPr/>
        </p:nvSpPr>
        <p:spPr>
          <a:xfrm>
            <a:off x="683568" y="2420888"/>
            <a:ext cx="7992888" cy="18355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l-GR" sz="2400" dirty="0" smtClean="0">
                <a:latin typeface="+mn-lt"/>
              </a:rPr>
              <a:t>Χρησιμοποιείται για την διάκριση των </a:t>
            </a:r>
            <a:r>
              <a:rPr lang="el-GR" sz="2400" b="1" dirty="0" smtClean="0">
                <a:solidFill>
                  <a:srgbClr val="9B0000"/>
                </a:solidFill>
                <a:latin typeface="+mn-lt"/>
              </a:rPr>
              <a:t>ηωσινόφιλων </a:t>
            </a:r>
            <a:r>
              <a:rPr lang="el-GR" sz="2400" dirty="0" smtClean="0">
                <a:latin typeface="+mn-lt"/>
              </a:rPr>
              <a:t>από τα άλλα πυοσφαίρια εξαιτίας του έντονου χρώματος που αποκτούν τα κοκκία του πρωτοπλάσματός τους (οξεία σπειραματονεφρίτιδα από αλλεργία).</a:t>
            </a:r>
          </a:p>
        </p:txBody>
      </p:sp>
      <p:sp>
        <p:nvSpPr>
          <p:cNvPr id="2" name="1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9C9788-9B49-450C-8BA8-4CF5822EF203}" type="slidenum">
              <a:rPr lang="el-GR" smtClean="0"/>
              <a:pPr>
                <a:defRPr/>
              </a:pPr>
              <a:t>26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239294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224136"/>
          </a:xfrm>
        </p:spPr>
        <p:txBody>
          <a:bodyPr>
            <a:noAutofit/>
          </a:bodyPr>
          <a:lstStyle/>
          <a:p>
            <a:r>
              <a:rPr lang="el-GR" dirty="0"/>
              <a:t>Ηωσινόφιλα και κύλινδροι ηωσινοφίλων με χρώση </a:t>
            </a:r>
            <a:r>
              <a:rPr lang="en-US" dirty="0" smtClean="0"/>
              <a:t>Hansel</a:t>
            </a:r>
            <a:endParaRPr lang="el-GR" dirty="0"/>
          </a:p>
        </p:txBody>
      </p:sp>
      <p:sp>
        <p:nvSpPr>
          <p:cNvPr id="4" name="3 - TextBox"/>
          <p:cNvSpPr txBox="1"/>
          <p:nvPr/>
        </p:nvSpPr>
        <p:spPr>
          <a:xfrm>
            <a:off x="1521151" y="2624720"/>
            <a:ext cx="24675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 smtClean="0">
                <a:latin typeface="+mn-lt"/>
              </a:rPr>
              <a:t>Χωρίς χρώση </a:t>
            </a:r>
            <a:r>
              <a:rPr lang="en-US" sz="2000" dirty="0" smtClean="0">
                <a:latin typeface="+mn-lt"/>
              </a:rPr>
              <a:t>Hansel</a:t>
            </a:r>
          </a:p>
        </p:txBody>
      </p:sp>
      <p:sp>
        <p:nvSpPr>
          <p:cNvPr id="7" name="Ορθογώνιο 6"/>
          <p:cNvSpPr/>
          <p:nvPr/>
        </p:nvSpPr>
        <p:spPr>
          <a:xfrm>
            <a:off x="1521151" y="4938840"/>
            <a:ext cx="20345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+mn-lt"/>
              </a:rPr>
              <a:t>M</a:t>
            </a:r>
            <a:r>
              <a:rPr lang="el-GR" sz="2000" dirty="0">
                <a:latin typeface="+mn-lt"/>
              </a:rPr>
              <a:t>ε χρώση </a:t>
            </a:r>
            <a:r>
              <a:rPr lang="en-US" sz="2000" dirty="0">
                <a:latin typeface="+mn-lt"/>
              </a:rPr>
              <a:t>Hansel</a:t>
            </a:r>
            <a:endParaRPr lang="el-GR" sz="2000" dirty="0">
              <a:latin typeface="+mn-lt"/>
            </a:endParaRPr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9C9788-9B49-450C-8BA8-4CF5822EF203}" type="slidenum">
              <a:rPr lang="el-GR" smtClean="0"/>
              <a:pPr>
                <a:defRPr/>
              </a:pPr>
              <a:t>27</a:t>
            </a:fld>
            <a:endParaRPr lang="el-G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602496"/>
            <a:ext cx="3181350" cy="460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75856" y="6309320"/>
            <a:ext cx="19200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+mn-lt"/>
                <a:hlinkClick r:id="rId4"/>
              </a:rPr>
              <a:t>Kidney journal international</a:t>
            </a:r>
            <a:endParaRPr lang="el-GR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6337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Τίτλος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Χρώσεις πυοσφαιρίων </a:t>
            </a:r>
            <a:r>
              <a:rPr lang="en-US" sz="3200" b="0" dirty="0" smtClean="0"/>
              <a:t>(</a:t>
            </a:r>
            <a:r>
              <a:rPr lang="el-GR" sz="3200" b="0" dirty="0" smtClean="0"/>
              <a:t>5</a:t>
            </a:r>
            <a:r>
              <a:rPr lang="en-US" sz="3200" b="0" dirty="0" smtClean="0"/>
              <a:t> </a:t>
            </a:r>
            <a:r>
              <a:rPr lang="el-GR" sz="3200" b="0" dirty="0"/>
              <a:t>από </a:t>
            </a:r>
            <a:r>
              <a:rPr lang="el-GR" sz="3200" b="0" dirty="0" smtClean="0"/>
              <a:t>6)</a:t>
            </a:r>
            <a:endParaRPr lang="el-GR" sz="3200" b="0" dirty="0"/>
          </a:p>
        </p:txBody>
      </p:sp>
      <p:sp>
        <p:nvSpPr>
          <p:cNvPr id="5" name="4 - Ορθογώνιο"/>
          <p:cNvSpPr/>
          <p:nvPr/>
        </p:nvSpPr>
        <p:spPr>
          <a:xfrm>
            <a:off x="611560" y="1412776"/>
            <a:ext cx="7920880" cy="630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</a:pPr>
            <a:r>
              <a:rPr lang="el-GR" sz="2600" b="1" dirty="0" smtClean="0">
                <a:solidFill>
                  <a:srgbClr val="9B0000"/>
                </a:solidFill>
                <a:latin typeface="+mn-lt"/>
              </a:rPr>
              <a:t>Χρώση Παπανικολάου</a:t>
            </a:r>
          </a:p>
        </p:txBody>
      </p:sp>
      <p:sp>
        <p:nvSpPr>
          <p:cNvPr id="3" name="2 - Ορθογώνιο"/>
          <p:cNvSpPr/>
          <p:nvPr/>
        </p:nvSpPr>
        <p:spPr>
          <a:xfrm>
            <a:off x="647564" y="2166972"/>
            <a:ext cx="7848872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</a:pPr>
            <a:r>
              <a:rPr lang="el-GR" sz="2400" dirty="0" smtClean="0">
                <a:latin typeface="+mn-lt"/>
              </a:rPr>
              <a:t>Χρωματίζει μπλε τους πυρήνες των λευκών αιμοσφαιρίων.</a:t>
            </a:r>
          </a:p>
        </p:txBody>
      </p:sp>
      <p:pic>
        <p:nvPicPr>
          <p:cNvPr id="118786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82492" y="3068960"/>
            <a:ext cx="2979017" cy="25534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6 - Ορθογώνιο"/>
          <p:cNvSpPr/>
          <p:nvPr/>
        </p:nvSpPr>
        <p:spPr>
          <a:xfrm>
            <a:off x="3209100" y="5729736"/>
            <a:ext cx="27882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latin typeface="+mn-lt"/>
                <a:hlinkClick r:id="rId4"/>
              </a:rPr>
              <a:t>fundaciongentetuluz.org</a:t>
            </a:r>
            <a:endParaRPr lang="el-GR" sz="1200" dirty="0">
              <a:latin typeface="+mn-lt"/>
            </a:endParaRPr>
          </a:p>
        </p:txBody>
      </p:sp>
      <p:sp>
        <p:nvSpPr>
          <p:cNvPr id="2" name="1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9C9788-9B49-450C-8BA8-4CF5822EF203}" type="slidenum">
              <a:rPr lang="el-GR" smtClean="0"/>
              <a:pPr>
                <a:defRPr/>
              </a:pPr>
              <a:t>28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327565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008112"/>
          </a:xfrm>
        </p:spPr>
        <p:txBody>
          <a:bodyPr>
            <a:noAutofit/>
          </a:bodyPr>
          <a:lstStyle/>
          <a:p>
            <a:r>
              <a:rPr lang="el-GR" dirty="0"/>
              <a:t>Η πυραμίδα  των νόσων του ουροποιητικού </a:t>
            </a:r>
          </a:p>
        </p:txBody>
      </p:sp>
      <p:sp>
        <p:nvSpPr>
          <p:cNvPr id="3" name="2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9C9788-9B49-450C-8BA8-4CF5822EF203}" type="slidenum">
              <a:rPr lang="el-GR" smtClean="0"/>
              <a:pPr>
                <a:defRPr/>
              </a:pPr>
              <a:t>2</a:t>
            </a:fld>
            <a:endParaRPr lang="el-GR" dirty="0"/>
          </a:p>
        </p:txBody>
      </p:sp>
      <p:graphicFrame>
        <p:nvGraphicFramePr>
          <p:cNvPr id="5" name="Diagram 4" descr="Πυραμίδα Παθήσεων"/>
          <p:cNvGraphicFramePr/>
          <p:nvPr>
            <p:extLst>
              <p:ext uri="{D42A27DB-BD31-4B8C-83A1-F6EECF244321}">
                <p14:modId xmlns:p14="http://schemas.microsoft.com/office/powerpoint/2010/main" val="2596532777"/>
              </p:ext>
            </p:extLst>
          </p:nvPr>
        </p:nvGraphicFramePr>
        <p:xfrm>
          <a:off x="1475656" y="1196752"/>
          <a:ext cx="6192688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95900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Χρώσεις πυοσφαιρίων </a:t>
            </a:r>
            <a:r>
              <a:rPr lang="en-US" sz="3200" b="0" dirty="0" smtClean="0"/>
              <a:t>(</a:t>
            </a:r>
            <a:r>
              <a:rPr lang="el-GR" sz="3200" b="0" dirty="0" smtClean="0"/>
              <a:t>6</a:t>
            </a:r>
            <a:r>
              <a:rPr lang="en-US" sz="3200" b="0" dirty="0" smtClean="0"/>
              <a:t> </a:t>
            </a:r>
            <a:r>
              <a:rPr lang="el-GR" sz="3200" b="0" dirty="0"/>
              <a:t>από </a:t>
            </a:r>
            <a:r>
              <a:rPr lang="el-GR" sz="3200" b="0" dirty="0" smtClean="0"/>
              <a:t>6)</a:t>
            </a:r>
            <a:endParaRPr lang="el-GR" sz="3200" b="0" dirty="0"/>
          </a:p>
        </p:txBody>
      </p:sp>
      <p:sp>
        <p:nvSpPr>
          <p:cNvPr id="2" name="1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9C9788-9B49-450C-8BA8-4CF5822EF203}" type="slidenum">
              <a:rPr lang="el-GR" smtClean="0"/>
              <a:pPr>
                <a:defRPr/>
              </a:pPr>
              <a:t>29</a:t>
            </a:fld>
            <a:endParaRPr lang="el-GR" dirty="0"/>
          </a:p>
        </p:txBody>
      </p:sp>
      <p:sp>
        <p:nvSpPr>
          <p:cNvPr id="4" name="3 - Ορθογώνιο"/>
          <p:cNvSpPr/>
          <p:nvPr/>
        </p:nvSpPr>
        <p:spPr>
          <a:xfrm>
            <a:off x="827584" y="1646592"/>
            <a:ext cx="7488832" cy="1392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l-GR" sz="2400" dirty="0" smtClean="0">
                <a:latin typeface="+mn-lt"/>
              </a:rPr>
              <a:t>Χρωματίζει διαφορετικά πυρήνες και κοκκία και διακρίνει με σαφήνεια ηωσινόφιλα από ουδετερόφιλα και άλλα λευκοκύτταρα.</a:t>
            </a:r>
            <a:endParaRPr lang="el-GR" sz="2400" dirty="0">
              <a:latin typeface="+mn-lt"/>
            </a:endParaRPr>
          </a:p>
        </p:txBody>
      </p:sp>
      <p:sp>
        <p:nvSpPr>
          <p:cNvPr id="6" name="5 - Ορθογώνιο"/>
          <p:cNvSpPr/>
          <p:nvPr/>
        </p:nvSpPr>
        <p:spPr>
          <a:xfrm>
            <a:off x="611560" y="908720"/>
            <a:ext cx="7920880" cy="630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</a:pPr>
            <a:r>
              <a:rPr lang="el-GR" sz="2600" b="1" dirty="0" smtClean="0">
                <a:solidFill>
                  <a:srgbClr val="9B0000"/>
                </a:solidFill>
                <a:latin typeface="+mn-lt"/>
              </a:rPr>
              <a:t>Χρώση Giemsa</a:t>
            </a:r>
            <a:endParaRPr lang="el-GR" sz="2600" b="1" dirty="0">
              <a:solidFill>
                <a:srgbClr val="9B0000"/>
              </a:solidFill>
              <a:latin typeface="+mn-lt"/>
            </a:endParaRPr>
          </a:p>
        </p:txBody>
      </p:sp>
      <p:pic>
        <p:nvPicPr>
          <p:cNvPr id="178178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4113" y="3212976"/>
            <a:ext cx="4295775" cy="2647951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7 - Ορθογώνιο"/>
          <p:cNvSpPr/>
          <p:nvPr/>
        </p:nvSpPr>
        <p:spPr>
          <a:xfrm>
            <a:off x="3170933" y="5919038"/>
            <a:ext cx="280213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latin typeface="+mn-lt"/>
                <a:hlinkClick r:id="rId4"/>
              </a:rPr>
              <a:t>elcuerpohumanoen.blogspot.com</a:t>
            </a:r>
            <a:endParaRPr lang="el-GR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95487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974640"/>
            <a:ext cx="8229600" cy="908720"/>
          </a:xfrm>
          <a:ln w="38100">
            <a:solidFill>
              <a:srgbClr val="9B0000"/>
            </a:solidFill>
          </a:ln>
        </p:spPr>
        <p:txBody>
          <a:bodyPr>
            <a:normAutofit/>
          </a:bodyPr>
          <a:lstStyle/>
          <a:p>
            <a:pPr lvl="1" algn="ctr" rtl="0">
              <a:spcBef>
                <a:spcPct val="0"/>
              </a:spcBef>
            </a:pPr>
            <a:r>
              <a:rPr lang="el-GR" sz="4000" b="1" dirty="0" smtClean="0">
                <a:solidFill>
                  <a:srgbClr val="9B0000"/>
                </a:solidFill>
                <a:latin typeface="+mj-lt"/>
              </a:rPr>
              <a:t>Αιματουρία</a:t>
            </a:r>
            <a:endParaRPr lang="el-GR" sz="4000" b="1" dirty="0">
              <a:solidFill>
                <a:srgbClr val="9B0000"/>
              </a:solidFill>
              <a:latin typeface="+mj-lt"/>
            </a:endParaRPr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9C9788-9B49-450C-8BA8-4CF5822EF203}" type="slidenum">
              <a:rPr lang="el-GR" smtClean="0"/>
              <a:pPr>
                <a:defRPr/>
              </a:pPr>
              <a:t>30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45656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Αίτια και όργανα παραγωγής ερυθρών</a:t>
            </a:r>
            <a:endParaRPr lang="el-GR" dirty="0"/>
          </a:p>
        </p:txBody>
      </p:sp>
      <p:sp>
        <p:nvSpPr>
          <p:cNvPr id="3" name="2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9C9788-9B49-450C-8BA8-4CF5822EF203}" type="slidenum">
              <a:rPr lang="el-GR" smtClean="0"/>
              <a:pPr>
                <a:defRPr/>
              </a:pPr>
              <a:t>31</a:t>
            </a:fld>
            <a:endParaRPr lang="el-GR" dirty="0"/>
          </a:p>
        </p:txBody>
      </p:sp>
      <p:grpSp>
        <p:nvGrpSpPr>
          <p:cNvPr id="97" name="Ομάδα 96"/>
          <p:cNvGrpSpPr/>
          <p:nvPr/>
        </p:nvGrpSpPr>
        <p:grpSpPr>
          <a:xfrm>
            <a:off x="182605" y="1228690"/>
            <a:ext cx="8806106" cy="5481603"/>
            <a:chOff x="182605" y="1228690"/>
            <a:chExt cx="8806106" cy="5481603"/>
          </a:xfrm>
        </p:grpSpPr>
        <p:pic>
          <p:nvPicPr>
            <p:cNvPr id="28" name="Εικόνα 2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3808" y="1261065"/>
              <a:ext cx="2876962" cy="4797152"/>
            </a:xfrm>
            <a:prstGeom prst="rect">
              <a:avLst/>
            </a:prstGeom>
          </p:spPr>
        </p:pic>
        <p:sp>
          <p:nvSpPr>
            <p:cNvPr id="34" name="Έλλειψη 33"/>
            <p:cNvSpPr/>
            <p:nvPr/>
          </p:nvSpPr>
          <p:spPr>
            <a:xfrm>
              <a:off x="3491880" y="1772816"/>
              <a:ext cx="72008" cy="45719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dirty="0"/>
            </a:p>
          </p:txBody>
        </p:sp>
        <p:sp>
          <p:nvSpPr>
            <p:cNvPr id="36" name="Έλλειψη 35"/>
            <p:cNvSpPr/>
            <p:nvPr/>
          </p:nvSpPr>
          <p:spPr>
            <a:xfrm>
              <a:off x="3419872" y="2564904"/>
              <a:ext cx="144016" cy="144016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dirty="0"/>
            </a:p>
          </p:txBody>
        </p:sp>
        <p:cxnSp>
          <p:nvCxnSpPr>
            <p:cNvPr id="37" name="Ευθύγραμμο βέλος σύνδεσης 36"/>
            <p:cNvCxnSpPr/>
            <p:nvPr/>
          </p:nvCxnSpPr>
          <p:spPr>
            <a:xfrm>
              <a:off x="2843808" y="1484784"/>
              <a:ext cx="648072" cy="28803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1608716" y="1228690"/>
              <a:ext cx="129614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000" dirty="0" smtClean="0">
                  <a:latin typeface="+mn-lt"/>
                </a:rPr>
                <a:t>Έμφρακτο </a:t>
              </a:r>
              <a:endParaRPr lang="el-GR" sz="2000" dirty="0">
                <a:latin typeface="+mn-lt"/>
              </a:endParaRPr>
            </a:p>
          </p:txBody>
        </p:sp>
        <p:cxnSp>
          <p:nvCxnSpPr>
            <p:cNvPr id="40" name="Ευθύγραμμο βέλος σύνδεσης 39"/>
            <p:cNvCxnSpPr/>
            <p:nvPr/>
          </p:nvCxnSpPr>
          <p:spPr>
            <a:xfrm>
              <a:off x="2627784" y="1996535"/>
              <a:ext cx="724416" cy="1199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/>
            <p:cNvSpPr txBox="1"/>
            <p:nvPr/>
          </p:nvSpPr>
          <p:spPr>
            <a:xfrm>
              <a:off x="1641560" y="1772816"/>
              <a:ext cx="11161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000" dirty="0" smtClean="0">
                  <a:latin typeface="+mn-lt"/>
                </a:rPr>
                <a:t>Νεφρός </a:t>
              </a:r>
              <a:endParaRPr lang="el-GR" sz="2000" dirty="0">
                <a:latin typeface="+mn-lt"/>
              </a:endParaRPr>
            </a:p>
          </p:txBody>
        </p:sp>
        <p:cxnSp>
          <p:nvCxnSpPr>
            <p:cNvPr id="43" name="Ευθύγραμμο βέλος σύνδεσης 42"/>
            <p:cNvCxnSpPr/>
            <p:nvPr/>
          </p:nvCxnSpPr>
          <p:spPr>
            <a:xfrm>
              <a:off x="2395476" y="2390648"/>
              <a:ext cx="724416" cy="1199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/>
            <p:cNvSpPr txBox="1"/>
            <p:nvPr/>
          </p:nvSpPr>
          <p:spPr>
            <a:xfrm>
              <a:off x="314996" y="2172926"/>
              <a:ext cx="230380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000" dirty="0" smtClean="0">
                  <a:latin typeface="+mn-lt"/>
                </a:rPr>
                <a:t>Θηλώδης νέκρωση</a:t>
              </a:r>
              <a:endParaRPr lang="el-GR" sz="2000" dirty="0">
                <a:latin typeface="+mn-lt"/>
              </a:endParaRPr>
            </a:p>
          </p:txBody>
        </p:sp>
        <p:cxnSp>
          <p:nvCxnSpPr>
            <p:cNvPr id="45" name="Ευθύγραμμο βέλος σύνδεσης 44"/>
            <p:cNvCxnSpPr>
              <a:endCxn id="36" idx="2"/>
            </p:cNvCxnSpPr>
            <p:nvPr/>
          </p:nvCxnSpPr>
          <p:spPr>
            <a:xfrm flipV="1">
              <a:off x="2051720" y="2636912"/>
              <a:ext cx="1368152" cy="714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/>
            <p:cNvSpPr txBox="1"/>
            <p:nvPr/>
          </p:nvSpPr>
          <p:spPr>
            <a:xfrm>
              <a:off x="1385795" y="2508347"/>
              <a:ext cx="74321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000" dirty="0" smtClean="0">
                  <a:latin typeface="+mn-lt"/>
                </a:rPr>
                <a:t>Λίθοι </a:t>
              </a:r>
              <a:endParaRPr lang="el-GR" sz="2000" dirty="0">
                <a:latin typeface="+mn-lt"/>
              </a:endParaRPr>
            </a:p>
          </p:txBody>
        </p:sp>
        <p:cxnSp>
          <p:nvCxnSpPr>
            <p:cNvPr id="50" name="Ευθύγραμμο βέλος σύνδεσης 49"/>
            <p:cNvCxnSpPr/>
            <p:nvPr/>
          </p:nvCxnSpPr>
          <p:spPr>
            <a:xfrm flipV="1">
              <a:off x="2129009" y="3028498"/>
              <a:ext cx="1230871" cy="23824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/>
            <p:cNvSpPr txBox="1"/>
            <p:nvPr/>
          </p:nvSpPr>
          <p:spPr>
            <a:xfrm>
              <a:off x="182605" y="3028498"/>
              <a:ext cx="230380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000" dirty="0" smtClean="0">
                  <a:latin typeface="+mn-lt"/>
                </a:rPr>
                <a:t>Σωληναριακή διάμεση νεφρίτιδα</a:t>
              </a:r>
              <a:endParaRPr lang="el-GR" sz="2000" dirty="0">
                <a:latin typeface="+mn-lt"/>
              </a:endParaRPr>
            </a:p>
          </p:txBody>
        </p:sp>
        <p:cxnSp>
          <p:nvCxnSpPr>
            <p:cNvPr id="53" name="Ευθύγραμμο βέλος σύνδεσης 52"/>
            <p:cNvCxnSpPr/>
            <p:nvPr/>
          </p:nvCxnSpPr>
          <p:spPr>
            <a:xfrm flipV="1">
              <a:off x="2505737" y="3748708"/>
              <a:ext cx="1230871" cy="23824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/>
            <p:cNvSpPr txBox="1"/>
            <p:nvPr/>
          </p:nvSpPr>
          <p:spPr>
            <a:xfrm>
              <a:off x="1250648" y="3793121"/>
              <a:ext cx="13681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000" b="1" dirty="0" smtClean="0">
                  <a:latin typeface="+mn-lt"/>
                </a:rPr>
                <a:t>Ουρητήρες </a:t>
              </a:r>
              <a:r>
                <a:rPr lang="el-GR" sz="2000" dirty="0" smtClean="0">
                  <a:latin typeface="+mn-lt"/>
                </a:rPr>
                <a:t> </a:t>
              </a:r>
              <a:endParaRPr lang="el-GR" sz="2000" dirty="0">
                <a:latin typeface="+mn-lt"/>
              </a:endParaRPr>
            </a:p>
          </p:txBody>
        </p:sp>
        <p:cxnSp>
          <p:nvCxnSpPr>
            <p:cNvPr id="55" name="Ευθύγραμμο βέλος σύνδεσης 54"/>
            <p:cNvCxnSpPr/>
            <p:nvPr/>
          </p:nvCxnSpPr>
          <p:spPr>
            <a:xfrm>
              <a:off x="2757684" y="5196045"/>
              <a:ext cx="1385635" cy="17717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/>
            <p:cNvSpPr txBox="1"/>
            <p:nvPr/>
          </p:nvSpPr>
          <p:spPr>
            <a:xfrm>
              <a:off x="689392" y="4933260"/>
              <a:ext cx="220152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000" b="1" dirty="0" smtClean="0">
                  <a:latin typeface="+mn-lt"/>
                </a:rPr>
                <a:t>Ουροδόχος κύστη </a:t>
              </a:r>
              <a:r>
                <a:rPr lang="el-GR" sz="2000" dirty="0" smtClean="0">
                  <a:latin typeface="+mn-lt"/>
                </a:rPr>
                <a:t> </a:t>
              </a:r>
              <a:endParaRPr lang="el-GR" sz="2000" dirty="0">
                <a:latin typeface="+mn-lt"/>
              </a:endParaRPr>
            </a:p>
          </p:txBody>
        </p:sp>
        <p:cxnSp>
          <p:nvCxnSpPr>
            <p:cNvPr id="58" name="Ευθύγραμμο βέλος σύνδεσης 57"/>
            <p:cNvCxnSpPr/>
            <p:nvPr/>
          </p:nvCxnSpPr>
          <p:spPr>
            <a:xfrm flipV="1">
              <a:off x="2904860" y="5510541"/>
              <a:ext cx="1086335" cy="5323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/>
            <p:cNvSpPr txBox="1"/>
            <p:nvPr/>
          </p:nvSpPr>
          <p:spPr>
            <a:xfrm>
              <a:off x="1779936" y="5332527"/>
              <a:ext cx="13341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000" dirty="0" smtClean="0">
                  <a:latin typeface="+mn-lt"/>
                </a:rPr>
                <a:t>Παράσιτα  </a:t>
              </a:r>
              <a:endParaRPr lang="el-GR" sz="2000" dirty="0">
                <a:latin typeface="+mn-lt"/>
              </a:endParaRPr>
            </a:p>
          </p:txBody>
        </p:sp>
        <p:cxnSp>
          <p:nvCxnSpPr>
            <p:cNvPr id="62" name="Ευθύγραμμο βέλος σύνδεσης 61"/>
            <p:cNvCxnSpPr/>
            <p:nvPr/>
          </p:nvCxnSpPr>
          <p:spPr>
            <a:xfrm flipV="1">
              <a:off x="2984716" y="5732637"/>
              <a:ext cx="1086335" cy="5323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/>
            <p:cNvSpPr txBox="1"/>
            <p:nvPr/>
          </p:nvSpPr>
          <p:spPr>
            <a:xfrm>
              <a:off x="2267637" y="5617011"/>
              <a:ext cx="81427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000" dirty="0" smtClean="0">
                  <a:latin typeface="+mn-lt"/>
                </a:rPr>
                <a:t>Λίθοι   </a:t>
              </a:r>
              <a:endParaRPr lang="el-GR" sz="2000" dirty="0">
                <a:latin typeface="+mn-lt"/>
              </a:endParaRPr>
            </a:p>
          </p:txBody>
        </p:sp>
        <p:cxnSp>
          <p:nvCxnSpPr>
            <p:cNvPr id="64" name="Ευθύγραμμο βέλος σύνδεσης 63"/>
            <p:cNvCxnSpPr/>
            <p:nvPr/>
          </p:nvCxnSpPr>
          <p:spPr>
            <a:xfrm flipV="1">
              <a:off x="3570568" y="5937418"/>
              <a:ext cx="500483" cy="18946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/>
            <p:cNvSpPr txBox="1"/>
            <p:nvPr/>
          </p:nvSpPr>
          <p:spPr>
            <a:xfrm>
              <a:off x="1535083" y="5960061"/>
              <a:ext cx="220152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000" b="1" dirty="0" smtClean="0">
                  <a:latin typeface="+mn-lt"/>
                </a:rPr>
                <a:t>Ουρήθρα </a:t>
              </a:r>
              <a:r>
                <a:rPr lang="el-GR" sz="2000" dirty="0" smtClean="0">
                  <a:latin typeface="+mn-lt"/>
                </a:rPr>
                <a:t>τραύμα, λοίμωξη, όγκος </a:t>
              </a:r>
              <a:endParaRPr lang="el-GR" sz="2000" dirty="0">
                <a:latin typeface="+mn-lt"/>
              </a:endParaRPr>
            </a:p>
          </p:txBody>
        </p:sp>
        <p:cxnSp>
          <p:nvCxnSpPr>
            <p:cNvPr id="67" name="Ευθύγραμμο βέλος σύνδεσης 66"/>
            <p:cNvCxnSpPr/>
            <p:nvPr/>
          </p:nvCxnSpPr>
          <p:spPr>
            <a:xfrm flipH="1" flipV="1">
              <a:off x="4427984" y="5960062"/>
              <a:ext cx="428888" cy="20387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TextBox 69"/>
            <p:cNvSpPr txBox="1"/>
            <p:nvPr/>
          </p:nvSpPr>
          <p:spPr>
            <a:xfrm>
              <a:off x="4856872" y="6002407"/>
              <a:ext cx="273946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000" b="1" dirty="0" smtClean="0">
                  <a:latin typeface="+mn-lt"/>
                </a:rPr>
                <a:t>Προστάτης  </a:t>
              </a:r>
              <a:r>
                <a:rPr lang="el-GR" sz="2000" dirty="0" smtClean="0">
                  <a:latin typeface="+mn-lt"/>
                </a:rPr>
                <a:t>καλοήθης υπερπλασία, καρκίνωμα</a:t>
              </a:r>
              <a:endParaRPr lang="el-GR" sz="2000" dirty="0">
                <a:latin typeface="+mn-lt"/>
              </a:endParaRPr>
            </a:p>
          </p:txBody>
        </p:sp>
        <p:cxnSp>
          <p:nvCxnSpPr>
            <p:cNvPr id="71" name="Ευθύγραμμο βέλος σύνδεσης 70"/>
            <p:cNvCxnSpPr>
              <a:stCxn id="72" idx="1"/>
            </p:cNvCxnSpPr>
            <p:nvPr/>
          </p:nvCxnSpPr>
          <p:spPr>
            <a:xfrm flipH="1" flipV="1">
              <a:off x="4521053" y="5664757"/>
              <a:ext cx="521956" cy="22578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/>
            <p:cNvSpPr txBox="1"/>
            <p:nvPr/>
          </p:nvSpPr>
          <p:spPr>
            <a:xfrm>
              <a:off x="5043009" y="5690482"/>
              <a:ext cx="13341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000" dirty="0" smtClean="0">
                  <a:latin typeface="+mn-lt"/>
                </a:rPr>
                <a:t>Λοιμώξεις  </a:t>
              </a:r>
              <a:endParaRPr lang="el-GR" sz="2000" dirty="0">
                <a:latin typeface="+mn-lt"/>
              </a:endParaRPr>
            </a:p>
          </p:txBody>
        </p:sp>
        <p:sp>
          <p:nvSpPr>
            <p:cNvPr id="69" name="Ελεύθερη σχεδίαση 68"/>
            <p:cNvSpPr/>
            <p:nvPr/>
          </p:nvSpPr>
          <p:spPr>
            <a:xfrm>
              <a:off x="4632960" y="5394760"/>
              <a:ext cx="103349" cy="261872"/>
            </a:xfrm>
            <a:custGeom>
              <a:avLst/>
              <a:gdLst>
                <a:gd name="connsiteX0" fmla="*/ 40640 w 103349"/>
                <a:gd name="connsiteY0" fmla="*/ 200 h 261872"/>
                <a:gd name="connsiteX1" fmla="*/ 30480 w 103349"/>
                <a:gd name="connsiteY1" fmla="*/ 142440 h 261872"/>
                <a:gd name="connsiteX2" fmla="*/ 0 w 103349"/>
                <a:gd name="connsiteY2" fmla="*/ 203400 h 261872"/>
                <a:gd name="connsiteX3" fmla="*/ 30480 w 103349"/>
                <a:gd name="connsiteY3" fmla="*/ 254200 h 261872"/>
                <a:gd name="connsiteX4" fmla="*/ 50800 w 103349"/>
                <a:gd name="connsiteY4" fmla="*/ 254200 h 261872"/>
                <a:gd name="connsiteX5" fmla="*/ 91440 w 103349"/>
                <a:gd name="connsiteY5" fmla="*/ 183080 h 261872"/>
                <a:gd name="connsiteX6" fmla="*/ 101600 w 103349"/>
                <a:gd name="connsiteY6" fmla="*/ 111960 h 261872"/>
                <a:gd name="connsiteX7" fmla="*/ 40640 w 103349"/>
                <a:gd name="connsiteY7" fmla="*/ 200 h 261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3349" h="261872">
                  <a:moveTo>
                    <a:pt x="40640" y="200"/>
                  </a:moveTo>
                  <a:cubicBezTo>
                    <a:pt x="28787" y="5280"/>
                    <a:pt x="37253" y="108573"/>
                    <a:pt x="30480" y="142440"/>
                  </a:cubicBezTo>
                  <a:cubicBezTo>
                    <a:pt x="23707" y="176307"/>
                    <a:pt x="0" y="184773"/>
                    <a:pt x="0" y="203400"/>
                  </a:cubicBezTo>
                  <a:cubicBezTo>
                    <a:pt x="0" y="222027"/>
                    <a:pt x="22013" y="245733"/>
                    <a:pt x="30480" y="254200"/>
                  </a:cubicBezTo>
                  <a:cubicBezTo>
                    <a:pt x="38947" y="262667"/>
                    <a:pt x="40640" y="266053"/>
                    <a:pt x="50800" y="254200"/>
                  </a:cubicBezTo>
                  <a:cubicBezTo>
                    <a:pt x="60960" y="242347"/>
                    <a:pt x="82973" y="206787"/>
                    <a:pt x="91440" y="183080"/>
                  </a:cubicBezTo>
                  <a:cubicBezTo>
                    <a:pt x="99907" y="159373"/>
                    <a:pt x="106680" y="135667"/>
                    <a:pt x="101600" y="111960"/>
                  </a:cubicBezTo>
                  <a:cubicBezTo>
                    <a:pt x="96520" y="88253"/>
                    <a:pt x="52493" y="-4880"/>
                    <a:pt x="40640" y="200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dirty="0"/>
            </a:p>
          </p:txBody>
        </p:sp>
        <p:cxnSp>
          <p:nvCxnSpPr>
            <p:cNvPr id="75" name="Ευθύγραμμο βέλος σύνδεσης 74"/>
            <p:cNvCxnSpPr/>
            <p:nvPr/>
          </p:nvCxnSpPr>
          <p:spPr>
            <a:xfrm flipH="1" flipV="1">
              <a:off x="4684280" y="5482342"/>
              <a:ext cx="628200" cy="1128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Box 76"/>
            <p:cNvSpPr txBox="1"/>
            <p:nvPr/>
          </p:nvSpPr>
          <p:spPr>
            <a:xfrm>
              <a:off x="5254921" y="5401364"/>
              <a:ext cx="283277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000" dirty="0" smtClean="0">
                  <a:latin typeface="+mn-lt"/>
                </a:rPr>
                <a:t>Καρκίνωμα ή θήλωμα</a:t>
              </a:r>
              <a:endParaRPr lang="el-GR" sz="2000" dirty="0">
                <a:latin typeface="+mn-lt"/>
              </a:endParaRPr>
            </a:p>
          </p:txBody>
        </p:sp>
        <p:cxnSp>
          <p:nvCxnSpPr>
            <p:cNvPr id="78" name="Ευθύγραμμο βέλος σύνδεσης 77"/>
            <p:cNvCxnSpPr/>
            <p:nvPr/>
          </p:nvCxnSpPr>
          <p:spPr>
            <a:xfrm flipH="1" flipV="1">
              <a:off x="4986553" y="3603196"/>
              <a:ext cx="593559" cy="59003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TextBox 79"/>
            <p:cNvSpPr txBox="1"/>
            <p:nvPr/>
          </p:nvSpPr>
          <p:spPr>
            <a:xfrm>
              <a:off x="5539476" y="4070559"/>
              <a:ext cx="283277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000" dirty="0" smtClean="0">
                  <a:latin typeface="+mn-lt"/>
                </a:rPr>
                <a:t>Νεόπλασμα ή λίθοι των ουρητήρων</a:t>
              </a:r>
              <a:endParaRPr lang="el-GR" sz="2000" dirty="0">
                <a:latin typeface="+mn-lt"/>
              </a:endParaRPr>
            </a:p>
          </p:txBody>
        </p:sp>
        <p:cxnSp>
          <p:nvCxnSpPr>
            <p:cNvPr id="81" name="Ευθύγραμμο βέλος σύνδεσης 80"/>
            <p:cNvCxnSpPr/>
            <p:nvPr/>
          </p:nvCxnSpPr>
          <p:spPr>
            <a:xfrm flipH="1" flipV="1">
              <a:off x="5254921" y="2965536"/>
              <a:ext cx="593559" cy="59003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/>
            <p:cNvSpPr txBox="1"/>
            <p:nvPr/>
          </p:nvSpPr>
          <p:spPr>
            <a:xfrm>
              <a:off x="5806894" y="3403141"/>
              <a:ext cx="147901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000" dirty="0" smtClean="0">
                  <a:latin typeface="+mn-lt"/>
                </a:rPr>
                <a:t>Καρκίνωμα</a:t>
              </a:r>
              <a:endParaRPr lang="el-GR" sz="2000" dirty="0">
                <a:latin typeface="+mn-lt"/>
              </a:endParaRPr>
            </a:p>
          </p:txBody>
        </p:sp>
        <p:cxnSp>
          <p:nvCxnSpPr>
            <p:cNvPr id="83" name="Ευθύγραμμο βέλος σύνδεσης 82"/>
            <p:cNvCxnSpPr/>
            <p:nvPr/>
          </p:nvCxnSpPr>
          <p:spPr>
            <a:xfrm flipH="1" flipV="1">
              <a:off x="5455391" y="2751066"/>
              <a:ext cx="771213" cy="39655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Box 84"/>
            <p:cNvSpPr txBox="1"/>
            <p:nvPr/>
          </p:nvSpPr>
          <p:spPr>
            <a:xfrm>
              <a:off x="6216353" y="2975267"/>
              <a:ext cx="262183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000" dirty="0" smtClean="0">
                  <a:latin typeface="+mn-lt"/>
                </a:rPr>
                <a:t>Σπειραματονεφρίτιδα </a:t>
              </a:r>
              <a:endParaRPr lang="el-GR" sz="2000" dirty="0">
                <a:latin typeface="+mn-lt"/>
              </a:endParaRPr>
            </a:p>
          </p:txBody>
        </p:sp>
        <p:cxnSp>
          <p:nvCxnSpPr>
            <p:cNvPr id="86" name="Ευθύγραμμο βέλος σύνδεσης 85"/>
            <p:cNvCxnSpPr/>
            <p:nvPr/>
          </p:nvCxnSpPr>
          <p:spPr>
            <a:xfrm flipH="1" flipV="1">
              <a:off x="5619826" y="2434156"/>
              <a:ext cx="771213" cy="39655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/>
            <p:cNvSpPr txBox="1"/>
            <p:nvPr/>
          </p:nvSpPr>
          <p:spPr>
            <a:xfrm>
              <a:off x="6391039" y="2619665"/>
              <a:ext cx="147901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000" dirty="0" smtClean="0">
                  <a:latin typeface="+mn-lt"/>
                </a:rPr>
                <a:t>Φυματίωση </a:t>
              </a:r>
              <a:endParaRPr lang="el-GR" sz="2000" dirty="0">
                <a:latin typeface="+mn-lt"/>
              </a:endParaRPr>
            </a:p>
          </p:txBody>
        </p:sp>
        <p:cxnSp>
          <p:nvCxnSpPr>
            <p:cNvPr id="88" name="Ευθύγραμμο βέλος σύνδεσης 87"/>
            <p:cNvCxnSpPr>
              <a:stCxn id="90" idx="1"/>
            </p:cNvCxnSpPr>
            <p:nvPr/>
          </p:nvCxnSpPr>
          <p:spPr>
            <a:xfrm flipH="1" flipV="1">
              <a:off x="5525623" y="2179945"/>
              <a:ext cx="851506" cy="17053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TextBox 89"/>
            <p:cNvSpPr txBox="1"/>
            <p:nvPr/>
          </p:nvSpPr>
          <p:spPr>
            <a:xfrm>
              <a:off x="6377129" y="1996535"/>
              <a:ext cx="261158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000" dirty="0" smtClean="0">
                  <a:latin typeface="+mn-lt"/>
                </a:rPr>
                <a:t>Κύστες (μονή πολλαπλές)</a:t>
              </a:r>
              <a:endParaRPr lang="el-GR" sz="2000" dirty="0">
                <a:latin typeface="+mn-lt"/>
              </a:endParaRPr>
            </a:p>
          </p:txBody>
        </p:sp>
        <p:sp>
          <p:nvSpPr>
            <p:cNvPr id="91" name="Ελεύθερη σχεδίαση 90"/>
            <p:cNvSpPr/>
            <p:nvPr/>
          </p:nvSpPr>
          <p:spPr>
            <a:xfrm>
              <a:off x="4978400" y="1656080"/>
              <a:ext cx="115403" cy="203200"/>
            </a:xfrm>
            <a:custGeom>
              <a:avLst/>
              <a:gdLst>
                <a:gd name="connsiteX0" fmla="*/ 0 w 115403"/>
                <a:gd name="connsiteY0" fmla="*/ 0 h 203200"/>
                <a:gd name="connsiteX1" fmla="*/ 101600 w 115403"/>
                <a:gd name="connsiteY1" fmla="*/ 162560 h 203200"/>
                <a:gd name="connsiteX2" fmla="*/ 111760 w 115403"/>
                <a:gd name="connsiteY2" fmla="*/ 203200 h 20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5403" h="203200">
                  <a:moveTo>
                    <a:pt x="0" y="0"/>
                  </a:moveTo>
                  <a:cubicBezTo>
                    <a:pt x="41486" y="64346"/>
                    <a:pt x="82973" y="128693"/>
                    <a:pt x="101600" y="162560"/>
                  </a:cubicBezTo>
                  <a:cubicBezTo>
                    <a:pt x="120227" y="196427"/>
                    <a:pt x="115993" y="199813"/>
                    <a:pt x="111760" y="203200"/>
                  </a:cubicBezTo>
                </a:path>
              </a:pathLst>
            </a:cu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dirty="0"/>
            </a:p>
          </p:txBody>
        </p:sp>
        <p:cxnSp>
          <p:nvCxnSpPr>
            <p:cNvPr id="93" name="Ευθύγραμμο βέλος σύνδεσης 92"/>
            <p:cNvCxnSpPr/>
            <p:nvPr/>
          </p:nvCxnSpPr>
          <p:spPr>
            <a:xfrm flipH="1" flipV="1">
              <a:off x="5113723" y="1774014"/>
              <a:ext cx="1112881" cy="12037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TextBox 94"/>
            <p:cNvSpPr txBox="1"/>
            <p:nvPr/>
          </p:nvSpPr>
          <p:spPr>
            <a:xfrm>
              <a:off x="6216354" y="1672589"/>
              <a:ext cx="114736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000" dirty="0" smtClean="0">
                  <a:latin typeface="+mn-lt"/>
                </a:rPr>
                <a:t>Τραύμα </a:t>
              </a:r>
              <a:endParaRPr lang="el-GR" sz="2000" dirty="0">
                <a:latin typeface="+mn-lt"/>
              </a:endParaRPr>
            </a:p>
          </p:txBody>
        </p:sp>
        <p:cxnSp>
          <p:nvCxnSpPr>
            <p:cNvPr id="96" name="Ευθύγραμμο βέλος σύνδεσης 95"/>
            <p:cNvCxnSpPr/>
            <p:nvPr/>
          </p:nvCxnSpPr>
          <p:spPr>
            <a:xfrm flipH="1">
              <a:off x="4471159" y="1475204"/>
              <a:ext cx="1335735" cy="40980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TextBox 97"/>
            <p:cNvSpPr txBox="1"/>
            <p:nvPr/>
          </p:nvSpPr>
          <p:spPr>
            <a:xfrm>
              <a:off x="5840996" y="1245094"/>
              <a:ext cx="312349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000" dirty="0" smtClean="0">
                  <a:latin typeface="+mn-lt"/>
                </a:rPr>
                <a:t>Αιμορραγικές διαταραχές</a:t>
              </a:r>
              <a:endParaRPr lang="el-GR" sz="2000" dirty="0">
                <a:latin typeface="+mn-lt"/>
              </a:endParaRPr>
            </a:p>
          </p:txBody>
        </p:sp>
      </p:grpSp>
      <p:sp>
        <p:nvSpPr>
          <p:cNvPr id="100" name="Rectangle 6"/>
          <p:cNvSpPr/>
          <p:nvPr/>
        </p:nvSpPr>
        <p:spPr>
          <a:xfrm>
            <a:off x="2331122" y="6576469"/>
            <a:ext cx="40076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Urinary system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”,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από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Jmarchn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διαθέσιμο με άδεια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5"/>
              </a:rPr>
              <a:t>CC BY-SA 3.0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18944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Αιματουρία</a:t>
            </a:r>
            <a:r>
              <a:rPr lang="en-US" sz="4400" dirty="0"/>
              <a:t>: </a:t>
            </a:r>
            <a:r>
              <a:rPr lang="el-GR" sz="4400" dirty="0"/>
              <a:t>Φυσικοί </a:t>
            </a:r>
            <a:r>
              <a:rPr lang="el-GR" sz="4400" dirty="0" smtClean="0"/>
              <a:t>χαρακτήρες</a:t>
            </a:r>
            <a:r>
              <a:rPr lang="en-US" sz="4400" dirty="0" smtClean="0"/>
              <a:t> </a:t>
            </a:r>
            <a:r>
              <a:rPr lang="el-GR" sz="3600" b="0" dirty="0" smtClean="0"/>
              <a:t>(1 από 2)</a:t>
            </a:r>
            <a:endParaRPr lang="el-GR" sz="3600" b="0" dirty="0"/>
          </a:p>
        </p:txBody>
      </p:sp>
      <p:sp>
        <p:nvSpPr>
          <p:cNvPr id="8" name="7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9C9788-9B49-450C-8BA8-4CF5822EF203}" type="slidenum">
              <a:rPr lang="el-GR" smtClean="0"/>
              <a:pPr>
                <a:defRPr/>
              </a:pPr>
              <a:t>32</a:t>
            </a:fld>
            <a:endParaRPr lang="el-GR" dirty="0"/>
          </a:p>
        </p:txBody>
      </p:sp>
      <p:sp>
        <p:nvSpPr>
          <p:cNvPr id="4099" name="Text Box 5"/>
          <p:cNvSpPr txBox="1">
            <a:spLocks noChangeArrowheads="1"/>
          </p:cNvSpPr>
          <p:nvPr/>
        </p:nvSpPr>
        <p:spPr bwMode="auto">
          <a:xfrm>
            <a:off x="323528" y="1184840"/>
            <a:ext cx="6120482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600" b="1" dirty="0">
                <a:solidFill>
                  <a:srgbClr val="9B0000"/>
                </a:solidFill>
                <a:latin typeface="+mn-lt"/>
              </a:rPr>
              <a:t>Χροιά</a:t>
            </a:r>
            <a:r>
              <a:rPr lang="en-US" sz="2600" b="1" dirty="0">
                <a:solidFill>
                  <a:srgbClr val="9B0000"/>
                </a:solidFill>
                <a:latin typeface="+mn-lt"/>
              </a:rPr>
              <a:t>: </a:t>
            </a:r>
            <a:r>
              <a:rPr lang="el-GR" sz="2600" b="1" dirty="0">
                <a:solidFill>
                  <a:srgbClr val="9B0000"/>
                </a:solidFill>
                <a:latin typeface="+mn-lt"/>
              </a:rPr>
              <a:t>Ροδίζον, κόκκινο ή βαθύ καφέ</a:t>
            </a:r>
          </a:p>
        </p:txBody>
      </p:sp>
      <p:sp>
        <p:nvSpPr>
          <p:cNvPr id="4100" name="Text Box 8"/>
          <p:cNvSpPr txBox="1">
            <a:spLocks noChangeArrowheads="1"/>
          </p:cNvSpPr>
          <p:nvPr/>
        </p:nvSpPr>
        <p:spPr bwMode="auto">
          <a:xfrm>
            <a:off x="323528" y="1700213"/>
            <a:ext cx="820896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200" dirty="0">
                <a:latin typeface="+mn-lt"/>
              </a:rPr>
              <a:t>Το χρώμα μπορεί να οφείλεται σε ερυθρά, αιμοσφαιρίνη ή μυοσφαιρίνη.</a:t>
            </a:r>
          </a:p>
        </p:txBody>
      </p:sp>
      <p:sp>
        <p:nvSpPr>
          <p:cNvPr id="4101" name="Text Box 9"/>
          <p:cNvSpPr txBox="1">
            <a:spLocks noChangeArrowheads="1"/>
          </p:cNvSpPr>
          <p:nvPr/>
        </p:nvSpPr>
        <p:spPr bwMode="auto">
          <a:xfrm>
            <a:off x="611188" y="2492375"/>
            <a:ext cx="79930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l-GR" dirty="0"/>
          </a:p>
        </p:txBody>
      </p:sp>
      <p:sp>
        <p:nvSpPr>
          <p:cNvPr id="4102" name="Text Box 10"/>
          <p:cNvSpPr txBox="1">
            <a:spLocks noChangeArrowheads="1"/>
          </p:cNvSpPr>
          <p:nvPr/>
        </p:nvSpPr>
        <p:spPr bwMode="auto">
          <a:xfrm>
            <a:off x="323528" y="2465424"/>
            <a:ext cx="7777162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600"/>
              </a:spcBef>
            </a:pPr>
            <a:r>
              <a:rPr lang="el-GR" sz="2200" b="1" dirty="0">
                <a:latin typeface="+mn-lt"/>
              </a:rPr>
              <a:t>Ερυθρά</a:t>
            </a:r>
            <a:r>
              <a:rPr lang="en-US" sz="2200" dirty="0">
                <a:latin typeface="+mn-lt"/>
              </a:rPr>
              <a:t>: </a:t>
            </a:r>
            <a:r>
              <a:rPr lang="el-GR" sz="2200" dirty="0">
                <a:latin typeface="+mn-lt"/>
              </a:rPr>
              <a:t>Ερυθρό χρώμα μόνο όταν είναι αρκετά και έχουν σπάσει.</a:t>
            </a:r>
          </a:p>
          <a:p>
            <a:pPr>
              <a:spcBef>
                <a:spcPts val="600"/>
              </a:spcBef>
            </a:pPr>
            <a:r>
              <a:rPr lang="el-GR" sz="2200" b="1" dirty="0">
                <a:latin typeface="+mn-lt"/>
              </a:rPr>
              <a:t>Αιμοσφαιρίνη</a:t>
            </a:r>
            <a:r>
              <a:rPr lang="en-US" sz="2200" dirty="0">
                <a:latin typeface="+mn-lt"/>
              </a:rPr>
              <a:t>: </a:t>
            </a:r>
            <a:r>
              <a:rPr lang="el-GR" sz="2200" dirty="0">
                <a:latin typeface="+mn-lt"/>
              </a:rPr>
              <a:t>Ερυθρό χρώμα.</a:t>
            </a:r>
          </a:p>
          <a:p>
            <a:pPr>
              <a:spcBef>
                <a:spcPts val="600"/>
              </a:spcBef>
            </a:pPr>
            <a:r>
              <a:rPr lang="el-GR" sz="2200" b="1" dirty="0">
                <a:latin typeface="+mn-lt"/>
              </a:rPr>
              <a:t>Μυοσφαιρίνη</a:t>
            </a:r>
            <a:r>
              <a:rPr lang="en-US" sz="2200" dirty="0">
                <a:latin typeface="+mn-lt"/>
              </a:rPr>
              <a:t>: </a:t>
            </a:r>
            <a:r>
              <a:rPr lang="el-GR" sz="2200" dirty="0">
                <a:latin typeface="+mn-lt"/>
              </a:rPr>
              <a:t>Ερυθρό – καφέ χρώμα.</a:t>
            </a:r>
          </a:p>
        </p:txBody>
      </p:sp>
      <p:sp>
        <p:nvSpPr>
          <p:cNvPr id="4103" name="Text Box 13"/>
          <p:cNvSpPr txBox="1">
            <a:spLocks noChangeArrowheads="1"/>
          </p:cNvSpPr>
          <p:nvPr/>
        </p:nvSpPr>
        <p:spPr bwMode="auto">
          <a:xfrm>
            <a:off x="311336" y="3804325"/>
            <a:ext cx="8208962" cy="2693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el-GR" sz="2200" dirty="0">
                <a:latin typeface="+mn-lt"/>
              </a:rPr>
              <a:t>Το χρώμα των ούρων γίνεται όλο και πιο σκούρο όταν </a:t>
            </a:r>
            <a:r>
              <a:rPr lang="el-GR" sz="2200" dirty="0" smtClean="0">
                <a:latin typeface="+mn-lt"/>
              </a:rPr>
              <a:t>απελευθερώ</a:t>
            </a:r>
            <a:r>
              <a:rPr lang="en-US" sz="2200" dirty="0" smtClean="0">
                <a:latin typeface="+mn-lt"/>
              </a:rPr>
              <a:t>-</a:t>
            </a:r>
            <a:r>
              <a:rPr lang="el-GR" sz="2200" dirty="0" smtClean="0">
                <a:latin typeface="+mn-lt"/>
              </a:rPr>
              <a:t>νεται </a:t>
            </a:r>
            <a:r>
              <a:rPr lang="el-GR" sz="2200" dirty="0">
                <a:latin typeface="+mn-lt"/>
              </a:rPr>
              <a:t>η αιμοσφαιρίνη</a:t>
            </a:r>
            <a:r>
              <a:rPr lang="en-US" sz="2200" dirty="0">
                <a:latin typeface="+mn-lt"/>
              </a:rPr>
              <a:t>.</a:t>
            </a:r>
            <a:endParaRPr lang="el-GR" sz="2200" dirty="0">
              <a:latin typeface="+mn-lt"/>
            </a:endParaRPr>
          </a:p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el-GR" sz="2200" dirty="0">
                <a:latin typeface="+mn-lt"/>
              </a:rPr>
              <a:t>Συγκεκριμένα</a:t>
            </a:r>
            <a:r>
              <a:rPr lang="en-US" sz="2200" dirty="0">
                <a:latin typeface="+mn-lt"/>
              </a:rPr>
              <a:t>:</a:t>
            </a:r>
            <a:endParaRPr lang="el-GR" sz="2200" dirty="0">
              <a:latin typeface="+mn-lt"/>
            </a:endParaRPr>
          </a:p>
          <a:p>
            <a:pPr>
              <a:lnSpc>
                <a:spcPct val="114000"/>
              </a:lnSpc>
              <a:spcBef>
                <a:spcPts val="600"/>
              </a:spcBef>
              <a:buFontTx/>
              <a:buChar char="•"/>
            </a:pPr>
            <a:r>
              <a:rPr lang="el-GR" sz="2200" dirty="0">
                <a:latin typeface="+mn-lt"/>
              </a:rPr>
              <a:t>  Όσο αυξάνει η διάρκεια επαφής ούρων και αίματος</a:t>
            </a:r>
            <a:r>
              <a:rPr lang="en-US" sz="2200" dirty="0">
                <a:latin typeface="+mn-lt"/>
              </a:rPr>
              <a:t>.</a:t>
            </a:r>
          </a:p>
          <a:p>
            <a:pPr>
              <a:lnSpc>
                <a:spcPct val="114000"/>
              </a:lnSpc>
              <a:spcBef>
                <a:spcPts val="600"/>
              </a:spcBef>
              <a:buFontTx/>
              <a:buChar char="•"/>
            </a:pPr>
            <a:r>
              <a:rPr lang="en-US" sz="2200" dirty="0">
                <a:latin typeface="+mn-lt"/>
              </a:rPr>
              <a:t> </a:t>
            </a:r>
            <a:r>
              <a:rPr lang="en-US" sz="2200" dirty="0" smtClean="0">
                <a:latin typeface="+mn-lt"/>
              </a:rPr>
              <a:t> </a:t>
            </a:r>
            <a:r>
              <a:rPr lang="el-GR" sz="2200" dirty="0" smtClean="0">
                <a:latin typeface="+mn-lt"/>
              </a:rPr>
              <a:t>Σε </a:t>
            </a:r>
            <a:r>
              <a:rPr lang="el-GR" sz="2200" dirty="0">
                <a:latin typeface="+mn-lt"/>
              </a:rPr>
              <a:t>πολύ χαμηλό ειδικό βάρος.</a:t>
            </a:r>
          </a:p>
          <a:p>
            <a:pPr>
              <a:lnSpc>
                <a:spcPct val="114000"/>
              </a:lnSpc>
              <a:spcBef>
                <a:spcPts val="600"/>
              </a:spcBef>
              <a:buFontTx/>
              <a:buChar char="•"/>
            </a:pPr>
            <a:r>
              <a:rPr lang="el-GR" sz="2200" dirty="0">
                <a:latin typeface="+mn-lt"/>
              </a:rPr>
              <a:t> </a:t>
            </a:r>
            <a:r>
              <a:rPr lang="en-US" sz="2200" dirty="0" smtClean="0">
                <a:latin typeface="+mn-lt"/>
              </a:rPr>
              <a:t> </a:t>
            </a:r>
            <a:r>
              <a:rPr lang="el-GR" sz="2200" dirty="0" smtClean="0">
                <a:latin typeface="+mn-lt"/>
              </a:rPr>
              <a:t>Σε </a:t>
            </a:r>
            <a:r>
              <a:rPr lang="el-GR" sz="2200" dirty="0">
                <a:latin typeface="+mn-lt"/>
              </a:rPr>
              <a:t>αλκαλικό </a:t>
            </a:r>
            <a:r>
              <a:rPr lang="en-US" sz="2200" dirty="0">
                <a:latin typeface="+mn-lt"/>
              </a:rPr>
              <a:t>pH.</a:t>
            </a:r>
            <a:endParaRPr lang="el-GR" sz="2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95155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4"/>
          <p:cNvSpPr txBox="1">
            <a:spLocks noChangeArrowheads="1"/>
          </p:cNvSpPr>
          <p:nvPr/>
        </p:nvSpPr>
        <p:spPr bwMode="auto">
          <a:xfrm>
            <a:off x="682625" y="2995613"/>
            <a:ext cx="7777163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 b="1" dirty="0">
                <a:latin typeface="+mn-lt"/>
              </a:rPr>
              <a:t>Ερυθρά</a:t>
            </a:r>
            <a:r>
              <a:rPr lang="en-US" sz="2400" dirty="0">
                <a:latin typeface="+mn-lt"/>
              </a:rPr>
              <a:t>: </a:t>
            </a:r>
            <a:r>
              <a:rPr lang="el-GR" sz="2400" dirty="0">
                <a:latin typeface="+mn-lt"/>
              </a:rPr>
              <a:t>Θολή όψη.</a:t>
            </a:r>
          </a:p>
          <a:p>
            <a:pPr>
              <a:spcBef>
                <a:spcPct val="50000"/>
              </a:spcBef>
            </a:pPr>
            <a:r>
              <a:rPr lang="el-GR" sz="2400" b="1" dirty="0">
                <a:latin typeface="+mn-lt"/>
              </a:rPr>
              <a:t>Αιμοσφαιρίνη</a:t>
            </a:r>
            <a:r>
              <a:rPr lang="en-US" sz="2400" dirty="0">
                <a:latin typeface="+mn-lt"/>
              </a:rPr>
              <a:t>: </a:t>
            </a:r>
            <a:r>
              <a:rPr lang="el-GR" sz="2400" dirty="0">
                <a:latin typeface="+mn-lt"/>
              </a:rPr>
              <a:t>Διαυγή όψη.</a:t>
            </a:r>
          </a:p>
          <a:p>
            <a:pPr>
              <a:spcBef>
                <a:spcPct val="50000"/>
              </a:spcBef>
            </a:pPr>
            <a:r>
              <a:rPr lang="el-GR" sz="2400" b="1" dirty="0">
                <a:latin typeface="+mn-lt"/>
              </a:rPr>
              <a:t>Μυοσφαιρίνη</a:t>
            </a:r>
            <a:r>
              <a:rPr lang="en-US" sz="2400" dirty="0">
                <a:latin typeface="+mn-lt"/>
              </a:rPr>
              <a:t>: </a:t>
            </a:r>
            <a:r>
              <a:rPr lang="el-GR" sz="2400" dirty="0">
                <a:latin typeface="+mn-lt"/>
              </a:rPr>
              <a:t>Διαυγή όψη.</a:t>
            </a:r>
          </a:p>
        </p:txBody>
      </p:sp>
      <p:sp>
        <p:nvSpPr>
          <p:cNvPr id="5123" name="Text Box 5"/>
          <p:cNvSpPr txBox="1">
            <a:spLocks noChangeArrowheads="1"/>
          </p:cNvSpPr>
          <p:nvPr/>
        </p:nvSpPr>
        <p:spPr bwMode="auto">
          <a:xfrm>
            <a:off x="682625" y="2349500"/>
            <a:ext cx="806425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 dirty="0">
                <a:latin typeface="+mn-lt"/>
              </a:rPr>
              <a:t>Η όψη εξαρτάται από την ύπαρξη ερυθρών ή όχι στο δείγμα.</a:t>
            </a:r>
          </a:p>
        </p:txBody>
      </p:sp>
      <p:sp>
        <p:nvSpPr>
          <p:cNvPr id="5124" name="Text Box 6"/>
          <p:cNvSpPr txBox="1">
            <a:spLocks noChangeArrowheads="1"/>
          </p:cNvSpPr>
          <p:nvPr/>
        </p:nvSpPr>
        <p:spPr bwMode="auto">
          <a:xfrm>
            <a:off x="682625" y="1773238"/>
            <a:ext cx="820896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 b="1" dirty="0">
                <a:solidFill>
                  <a:srgbClr val="9B0000"/>
                </a:solidFill>
                <a:latin typeface="+mn-lt"/>
              </a:rPr>
              <a:t>Όψη</a:t>
            </a:r>
            <a:r>
              <a:rPr lang="en-US" sz="2400" b="1" dirty="0">
                <a:solidFill>
                  <a:srgbClr val="9B0000"/>
                </a:solidFill>
                <a:latin typeface="+mn-lt"/>
              </a:rPr>
              <a:t>: 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Διαυγή ή θολό</a:t>
            </a:r>
          </a:p>
        </p:txBody>
      </p:sp>
      <p:sp>
        <p:nvSpPr>
          <p:cNvPr id="5126" name="Text Box 8"/>
          <p:cNvSpPr txBox="1">
            <a:spLocks noChangeArrowheads="1"/>
          </p:cNvSpPr>
          <p:nvPr/>
        </p:nvSpPr>
        <p:spPr bwMode="auto">
          <a:xfrm>
            <a:off x="682625" y="4867275"/>
            <a:ext cx="820896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 b="1" dirty="0">
                <a:solidFill>
                  <a:srgbClr val="9B0000"/>
                </a:solidFill>
                <a:latin typeface="+mn-lt"/>
              </a:rPr>
              <a:t>Ίζημα</a:t>
            </a:r>
            <a:r>
              <a:rPr lang="en-US" sz="2400" b="1" dirty="0">
                <a:solidFill>
                  <a:srgbClr val="9B0000"/>
                </a:solidFill>
                <a:latin typeface="+mn-lt"/>
              </a:rPr>
              <a:t>: 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δεν υπάρχει</a:t>
            </a:r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rmAutofit/>
          </a:bodyPr>
          <a:lstStyle/>
          <a:p>
            <a:r>
              <a:rPr lang="el-GR" dirty="0"/>
              <a:t>Αιματουρία</a:t>
            </a:r>
            <a:r>
              <a:rPr lang="en-US" dirty="0"/>
              <a:t>: </a:t>
            </a:r>
            <a:r>
              <a:rPr lang="el-GR" dirty="0"/>
              <a:t>Φυσικοί </a:t>
            </a:r>
            <a:r>
              <a:rPr lang="el-GR" dirty="0" smtClean="0"/>
              <a:t>χαρακτήρες</a:t>
            </a:r>
            <a:r>
              <a:rPr lang="en-US" dirty="0" smtClean="0"/>
              <a:t> </a:t>
            </a:r>
            <a:r>
              <a:rPr lang="el-GR" sz="3200" b="0" dirty="0" smtClean="0"/>
              <a:t>(2 από 2)</a:t>
            </a:r>
            <a:endParaRPr lang="el-GR" sz="3200" b="0" dirty="0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9C9788-9B49-450C-8BA8-4CF5822EF203}" type="slidenum">
              <a:rPr lang="el-GR" smtClean="0"/>
              <a:pPr>
                <a:defRPr/>
              </a:pPr>
              <a:t>33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743538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>
                <a:cs typeface="Arial" charset="0"/>
              </a:rPr>
              <a:t>Τεχνικές προσδιορισμού </a:t>
            </a:r>
            <a:r>
              <a:rPr lang="el-GR" dirty="0" smtClean="0">
                <a:cs typeface="Arial" charset="0"/>
              </a:rPr>
              <a:t>αιματουρίας</a:t>
            </a:r>
            <a:endParaRPr lang="el-GR" dirty="0"/>
          </a:p>
        </p:txBody>
      </p:sp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574674" y="1445298"/>
            <a:ext cx="7597725" cy="1606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630238" indent="-447675" defTabSz="185738" eaLnBrk="0" hangingPunct="0">
              <a:lnSpc>
                <a:spcPct val="150000"/>
              </a:lnSpc>
              <a:spcBef>
                <a:spcPct val="60000"/>
              </a:spcBef>
              <a:buFontTx/>
              <a:buAutoNum type="arabicPeriod"/>
            </a:pPr>
            <a:r>
              <a:rPr lang="el-GR" sz="2400" dirty="0">
                <a:latin typeface="+mn-lt"/>
              </a:rPr>
              <a:t>Με την μέθοδο της πυραμιδόνης (έχει εγκαταλειφτεί</a:t>
            </a:r>
            <a:r>
              <a:rPr lang="el-GR" sz="2400" dirty="0" smtClean="0">
                <a:latin typeface="+mn-lt"/>
              </a:rPr>
              <a:t>),</a:t>
            </a:r>
            <a:endParaRPr lang="el-GR" sz="2400" dirty="0">
              <a:latin typeface="+mn-lt"/>
            </a:endParaRPr>
          </a:p>
          <a:p>
            <a:pPr marL="630238" indent="-447675" defTabSz="185738" eaLnBrk="0" hangingPunct="0">
              <a:spcBef>
                <a:spcPct val="60000"/>
              </a:spcBef>
              <a:buFontTx/>
              <a:buAutoNum type="arabicPeriod"/>
            </a:pPr>
            <a:r>
              <a:rPr lang="el-GR" sz="2400" dirty="0">
                <a:latin typeface="+mn-lt"/>
              </a:rPr>
              <a:t>Με την ταινία των ούρων με την μέθοδο της </a:t>
            </a:r>
            <a:r>
              <a:rPr lang="el-GR" sz="2400" dirty="0" smtClean="0">
                <a:latin typeface="+mn-lt"/>
              </a:rPr>
              <a:t>ψευδουπεροξειδάσης</a:t>
            </a:r>
            <a:r>
              <a:rPr lang="el-GR" sz="2400" dirty="0">
                <a:latin typeface="+mn-lt"/>
              </a:rPr>
              <a:t>.</a:t>
            </a:r>
          </a:p>
        </p:txBody>
      </p:sp>
      <p:pic>
        <p:nvPicPr>
          <p:cNvPr id="6148" name="Picture 5"/>
          <p:cNvPicPr>
            <a:picLocks noChangeAspect="1" noChangeArrowheads="1"/>
          </p:cNvPicPr>
          <p:nvPr/>
        </p:nvPicPr>
        <p:blipFill rotWithShape="1">
          <a:blip r:embed="rId3" cstate="print"/>
          <a:srcRect l="8794"/>
          <a:stretch/>
        </p:blipFill>
        <p:spPr bwMode="auto">
          <a:xfrm>
            <a:off x="7308304" y="2168525"/>
            <a:ext cx="955611" cy="3276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149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2" y="3677420"/>
            <a:ext cx="5688012" cy="11826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83568" y="5589238"/>
            <a:ext cx="7775575" cy="910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4000"/>
              </a:lnSpc>
              <a:spcBef>
                <a:spcPts val="1200"/>
              </a:spcBef>
              <a:defRPr/>
            </a:pPr>
            <a:r>
              <a:rPr lang="el-GR" sz="2400" dirty="0">
                <a:latin typeface="+mn-lt"/>
              </a:rPr>
              <a:t>Η ταινία ανιχνεύει</a:t>
            </a:r>
            <a:r>
              <a:rPr lang="el-GR" sz="2400" b="1" dirty="0">
                <a:latin typeface="+mn-lt"/>
              </a:rPr>
              <a:t> 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αιμοσφαιρίνη</a:t>
            </a:r>
            <a:r>
              <a:rPr lang="el-GR" sz="2400" dirty="0">
                <a:solidFill>
                  <a:srgbClr val="9B0000"/>
                </a:solidFill>
                <a:latin typeface="+mn-lt"/>
              </a:rPr>
              <a:t>, 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μυοσφαιρίνη και ερυθρά </a:t>
            </a:r>
            <a:r>
              <a:rPr lang="el-GR" sz="2400" dirty="0">
                <a:latin typeface="+mn-lt"/>
              </a:rPr>
              <a:t>ενώ η</a:t>
            </a:r>
            <a:r>
              <a:rPr lang="el-GR" sz="2400" dirty="0">
                <a:solidFill>
                  <a:srgbClr val="FF3300"/>
                </a:solidFill>
                <a:latin typeface="+mn-lt"/>
              </a:rPr>
              <a:t> </a:t>
            </a:r>
            <a:r>
              <a:rPr lang="el-GR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πυραμιδόνη </a:t>
            </a:r>
            <a:r>
              <a:rPr lang="el-GR" sz="2400" dirty="0">
                <a:latin typeface="+mn-lt"/>
              </a:rPr>
              <a:t>μόνο</a:t>
            </a:r>
            <a:r>
              <a:rPr lang="el-GR" sz="2400" dirty="0">
                <a:solidFill>
                  <a:srgbClr val="FF3300"/>
                </a:solidFill>
                <a:latin typeface="+mn-lt"/>
              </a:rPr>
              <a:t> 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αιμοσφαιρίνη</a:t>
            </a:r>
            <a:r>
              <a:rPr lang="el-GR" sz="2400" dirty="0">
                <a:latin typeface="+mn-lt"/>
              </a:rPr>
              <a:t>.</a:t>
            </a:r>
          </a:p>
        </p:txBody>
      </p:sp>
      <p:sp>
        <p:nvSpPr>
          <p:cNvPr id="8" name="7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9C9788-9B49-450C-8BA8-4CF5822EF203}" type="slidenum">
              <a:rPr lang="el-GR" smtClean="0"/>
              <a:pPr>
                <a:defRPr/>
              </a:pPr>
              <a:t>34</a:t>
            </a:fld>
            <a:endParaRPr lang="el-GR" dirty="0"/>
          </a:p>
        </p:txBody>
      </p:sp>
      <p:sp>
        <p:nvSpPr>
          <p:cNvPr id="9" name="Ορθογώνιο 8"/>
          <p:cNvSpPr/>
          <p:nvPr/>
        </p:nvSpPr>
        <p:spPr>
          <a:xfrm>
            <a:off x="1916236" y="5354552"/>
            <a:ext cx="50544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Εργαστήριο Βιολογικών Υγρών, Τμήμα Ιατρικών Εργαστηρίων, ΤΕΙ Αθηνών</a:t>
            </a:r>
          </a:p>
        </p:txBody>
      </p:sp>
    </p:spTree>
    <p:extLst>
      <p:ext uri="{BB962C8B-B14F-4D97-AF65-F5344CB8AC3E}">
        <p14:creationId xmlns:p14="http://schemas.microsoft.com/office/powerpoint/2010/main" val="4053917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650" y="1052513"/>
            <a:ext cx="2724150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Αιματουρία</a:t>
            </a:r>
            <a:r>
              <a:rPr lang="en-US" dirty="0"/>
              <a:t>: </a:t>
            </a:r>
            <a:r>
              <a:rPr lang="el-GR" dirty="0" smtClean="0"/>
              <a:t>Μικροσκόπηση</a:t>
            </a:r>
            <a:endParaRPr lang="el-GR" dirty="0"/>
          </a:p>
        </p:txBody>
      </p:sp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4293241" y="1125538"/>
            <a:ext cx="4140200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200" b="1" dirty="0">
                <a:solidFill>
                  <a:srgbClr val="9B0000"/>
                </a:solidFill>
                <a:latin typeface="+mn-lt"/>
              </a:rPr>
              <a:t>Φυσιολογικά ερυθρά</a:t>
            </a:r>
          </a:p>
          <a:p>
            <a:pPr>
              <a:spcBef>
                <a:spcPct val="50000"/>
              </a:spcBef>
            </a:pPr>
            <a:r>
              <a:rPr lang="el-GR" sz="2200" dirty="0">
                <a:latin typeface="+mn-lt"/>
              </a:rPr>
              <a:t>Ερυθρά σε </a:t>
            </a:r>
            <a:r>
              <a:rPr lang="el-GR" sz="2200" b="1" dirty="0">
                <a:solidFill>
                  <a:srgbClr val="9B0000"/>
                </a:solidFill>
                <a:latin typeface="+mn-lt"/>
              </a:rPr>
              <a:t>υπεροσμωτικό </a:t>
            </a:r>
            <a:r>
              <a:rPr lang="el-GR" sz="2200" dirty="0">
                <a:latin typeface="+mn-lt"/>
              </a:rPr>
              <a:t>περιβάλλον</a:t>
            </a:r>
          </a:p>
          <a:p>
            <a:pPr>
              <a:spcBef>
                <a:spcPct val="50000"/>
              </a:spcBef>
            </a:pPr>
            <a:r>
              <a:rPr lang="el-GR" sz="2200" dirty="0">
                <a:latin typeface="+mn-lt"/>
              </a:rPr>
              <a:t>ΕΒ &gt; 1025</a:t>
            </a:r>
          </a:p>
          <a:p>
            <a:pPr>
              <a:spcBef>
                <a:spcPct val="50000"/>
              </a:spcBef>
            </a:pPr>
            <a:r>
              <a:rPr lang="el-GR" sz="2200" dirty="0">
                <a:latin typeface="+mn-lt"/>
              </a:rPr>
              <a:t>Ερυθρά σε </a:t>
            </a:r>
            <a:r>
              <a:rPr lang="el-GR" sz="2200" b="1" dirty="0">
                <a:solidFill>
                  <a:srgbClr val="9B0000"/>
                </a:solidFill>
                <a:latin typeface="+mn-lt"/>
              </a:rPr>
              <a:t>υποσμωτικό </a:t>
            </a:r>
            <a:r>
              <a:rPr lang="el-GR" sz="2200" dirty="0">
                <a:latin typeface="+mn-lt"/>
              </a:rPr>
              <a:t>περιβάλλον</a:t>
            </a:r>
          </a:p>
          <a:p>
            <a:pPr>
              <a:spcBef>
                <a:spcPct val="50000"/>
              </a:spcBef>
            </a:pPr>
            <a:r>
              <a:rPr lang="el-GR" sz="2200" dirty="0">
                <a:latin typeface="+mn-lt"/>
              </a:rPr>
              <a:t>ΕΒ &lt; </a:t>
            </a:r>
            <a:r>
              <a:rPr lang="el-GR" sz="2200" dirty="0" smtClean="0">
                <a:latin typeface="+mn-lt"/>
              </a:rPr>
              <a:t>1008</a:t>
            </a:r>
            <a:endParaRPr lang="el-GR" sz="2200" dirty="0">
              <a:latin typeface="+mn-lt"/>
            </a:endParaRPr>
          </a:p>
        </p:txBody>
      </p:sp>
      <p:sp>
        <p:nvSpPr>
          <p:cNvPr id="7175" name="Line 7"/>
          <p:cNvSpPr>
            <a:spLocks noChangeShapeType="1"/>
          </p:cNvSpPr>
          <p:nvPr/>
        </p:nvSpPr>
        <p:spPr bwMode="auto">
          <a:xfrm flipH="1">
            <a:off x="2268537" y="1268760"/>
            <a:ext cx="2024703" cy="14411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 dirty="0"/>
          </a:p>
        </p:txBody>
      </p:sp>
      <p:sp>
        <p:nvSpPr>
          <p:cNvPr id="7176" name="Line 8"/>
          <p:cNvSpPr>
            <a:spLocks noChangeShapeType="1"/>
          </p:cNvSpPr>
          <p:nvPr/>
        </p:nvSpPr>
        <p:spPr bwMode="auto">
          <a:xfrm flipH="1">
            <a:off x="1979613" y="1844675"/>
            <a:ext cx="2313628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 dirty="0"/>
          </a:p>
        </p:txBody>
      </p:sp>
      <p:sp>
        <p:nvSpPr>
          <p:cNvPr id="7177" name="Line 9"/>
          <p:cNvSpPr>
            <a:spLocks noChangeShapeType="1"/>
          </p:cNvSpPr>
          <p:nvPr/>
        </p:nvSpPr>
        <p:spPr bwMode="auto">
          <a:xfrm flipH="1">
            <a:off x="2771775" y="2695198"/>
            <a:ext cx="1521465" cy="15754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 dirty="0"/>
          </a:p>
        </p:txBody>
      </p:sp>
      <p:sp>
        <p:nvSpPr>
          <p:cNvPr id="4" name="Ορθογώνιο 3"/>
          <p:cNvSpPr/>
          <p:nvPr/>
        </p:nvSpPr>
        <p:spPr>
          <a:xfrm>
            <a:off x="4293241" y="4319126"/>
            <a:ext cx="4572000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0"/>
              </a:spcBef>
            </a:pPr>
            <a:r>
              <a:rPr lang="el-GR" sz="2200" b="1" dirty="0">
                <a:solidFill>
                  <a:srgbClr val="9B0000"/>
                </a:solidFill>
                <a:latin typeface="+mn-lt"/>
              </a:rPr>
              <a:t>Δύσμορφα ερυθρά</a:t>
            </a:r>
          </a:p>
          <a:p>
            <a:pPr>
              <a:spcBef>
                <a:spcPts val="0"/>
              </a:spcBef>
            </a:pPr>
            <a:r>
              <a:rPr lang="el-GR" sz="2200" dirty="0">
                <a:latin typeface="+mn-lt"/>
              </a:rPr>
              <a:t>(υπεροσμωτικό περιβάλλον, μη σπειραματική αιματουρία</a:t>
            </a:r>
            <a:r>
              <a:rPr lang="el-GR" sz="2200" dirty="0" smtClean="0">
                <a:latin typeface="+mn-lt"/>
              </a:rPr>
              <a:t>)</a:t>
            </a:r>
            <a:endParaRPr lang="el-GR" sz="2200" dirty="0">
              <a:latin typeface="+mn-lt"/>
            </a:endParaRPr>
          </a:p>
        </p:txBody>
      </p:sp>
      <p:sp>
        <p:nvSpPr>
          <p:cNvPr id="7172" name="Line 4"/>
          <p:cNvSpPr>
            <a:spLocks noChangeShapeType="1"/>
          </p:cNvSpPr>
          <p:nvPr/>
        </p:nvSpPr>
        <p:spPr bwMode="auto">
          <a:xfrm flipH="1" flipV="1">
            <a:off x="2708915" y="4557212"/>
            <a:ext cx="1584325" cy="9592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 dirty="0"/>
          </a:p>
        </p:txBody>
      </p:sp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84953" y="4196849"/>
            <a:ext cx="1104900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Ορθογώνιο 4"/>
          <p:cNvSpPr/>
          <p:nvPr/>
        </p:nvSpPr>
        <p:spPr>
          <a:xfrm>
            <a:off x="4293241" y="5661025"/>
            <a:ext cx="4572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0"/>
              </a:spcBef>
            </a:pPr>
            <a:r>
              <a:rPr lang="en-US" sz="2200" b="1" dirty="0">
                <a:solidFill>
                  <a:srgbClr val="9B0000"/>
                </a:solidFill>
                <a:latin typeface="+mn-lt"/>
              </a:rPr>
              <a:t>G1 </a:t>
            </a:r>
            <a:r>
              <a:rPr lang="el-GR" sz="2200" b="1" dirty="0">
                <a:solidFill>
                  <a:srgbClr val="9B0000"/>
                </a:solidFill>
                <a:latin typeface="+mn-lt"/>
              </a:rPr>
              <a:t>κύτταρα </a:t>
            </a:r>
            <a:r>
              <a:rPr lang="el-GR" sz="2200" dirty="0">
                <a:latin typeface="+mn-lt"/>
              </a:rPr>
              <a:t>ή ακανθοκύτταρα</a:t>
            </a:r>
          </a:p>
          <a:p>
            <a:pPr>
              <a:spcBef>
                <a:spcPts val="0"/>
              </a:spcBef>
            </a:pPr>
            <a:r>
              <a:rPr lang="el-GR" sz="2200" dirty="0">
                <a:latin typeface="+mn-lt"/>
              </a:rPr>
              <a:t>(σπειραματική αιματουρία)</a:t>
            </a:r>
          </a:p>
        </p:txBody>
      </p:sp>
      <p:sp>
        <p:nvSpPr>
          <p:cNvPr id="7173" name="Line 5"/>
          <p:cNvSpPr>
            <a:spLocks noChangeShapeType="1"/>
          </p:cNvSpPr>
          <p:nvPr/>
        </p:nvSpPr>
        <p:spPr bwMode="auto">
          <a:xfrm flipH="1" flipV="1">
            <a:off x="3276600" y="5804817"/>
            <a:ext cx="1079500" cy="24092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 dirty="0"/>
          </a:p>
        </p:txBody>
      </p:sp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58888" y="5444456"/>
            <a:ext cx="1933575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11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9C9788-9B49-450C-8BA8-4CF5822EF203}" type="slidenum">
              <a:rPr lang="el-GR" smtClean="0"/>
              <a:pPr>
                <a:defRPr/>
              </a:pPr>
              <a:t>35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90062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Το μόριο της </a:t>
            </a:r>
            <a:r>
              <a:rPr lang="el-GR" dirty="0" smtClean="0"/>
              <a:t>αιμοσφαιρίνης</a:t>
            </a:r>
            <a:endParaRPr lang="el-GR" dirty="0"/>
          </a:p>
        </p:txBody>
      </p:sp>
      <p:pic>
        <p:nvPicPr>
          <p:cNvPr id="41986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1340768"/>
            <a:ext cx="4896544" cy="48965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Rectangle 6"/>
          <p:cNvSpPr/>
          <p:nvPr/>
        </p:nvSpPr>
        <p:spPr>
          <a:xfrm>
            <a:off x="3995936" y="6327185"/>
            <a:ext cx="32038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“</a:t>
            </a:r>
            <a:r>
              <a:rPr lang="el-G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hlinkClick r:id="rId4"/>
              </a:rPr>
              <a:t>1GZX </a:t>
            </a:r>
            <a:r>
              <a:rPr lang="el-G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hlinkClick r:id="rId4"/>
              </a:rPr>
              <a:t>Haemoglobin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”,</a:t>
            </a:r>
            <a:r>
              <a:rPr lang="el-G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από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 PatríciaR</a:t>
            </a:r>
            <a:endParaRPr lang="en-US" sz="1200" dirty="0" smtClean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pPr algn="r"/>
            <a:r>
              <a:rPr lang="el-G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διαθέσιμο με άδεια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 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hlinkClick r:id="rId5"/>
              </a:rPr>
              <a:t>CC BY-SA 3.0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9C9788-9B49-450C-8BA8-4CF5822EF203}" type="slidenum">
              <a:rPr lang="el-GR" smtClean="0"/>
              <a:pPr>
                <a:defRPr/>
              </a:pPr>
              <a:t>36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503647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1 - Τίτλος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080120"/>
          </a:xfrm>
        </p:spPr>
        <p:txBody>
          <a:bodyPr>
            <a:noAutofit/>
          </a:bodyPr>
          <a:lstStyle/>
          <a:p>
            <a:pPr eaLnBrk="1" hangingPunct="1"/>
            <a:r>
              <a:rPr lang="el-GR" sz="3600" dirty="0" smtClean="0">
                <a:cs typeface="Arial" charset="0"/>
              </a:rPr>
              <a:t>Διάκριση ερυθρών από άλλα έμμορφα στοιχεία</a:t>
            </a:r>
          </a:p>
        </p:txBody>
      </p:sp>
      <p:cxnSp>
        <p:nvCxnSpPr>
          <p:cNvPr id="6" name="Ευθεία γραμμή σύνδεσης 5"/>
          <p:cNvCxnSpPr/>
          <p:nvPr/>
        </p:nvCxnSpPr>
        <p:spPr>
          <a:xfrm>
            <a:off x="4283968" y="1844824"/>
            <a:ext cx="0" cy="4577064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95" name="Rectangle 1"/>
          <p:cNvSpPr>
            <a:spLocks noChangeArrowheads="1"/>
          </p:cNvSpPr>
          <p:nvPr/>
        </p:nvSpPr>
        <p:spPr bwMode="auto">
          <a:xfrm>
            <a:off x="195518" y="1626681"/>
            <a:ext cx="4232466" cy="4909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tabLst>
                <a:tab pos="266700" algn="l"/>
                <a:tab pos="1874838" algn="l"/>
              </a:tabLst>
            </a:pPr>
            <a:r>
              <a:rPr lang="el-GR" sz="2400" b="1" dirty="0">
                <a:solidFill>
                  <a:srgbClr val="9B0000"/>
                </a:solidFill>
                <a:latin typeface="+mn-lt"/>
              </a:rPr>
              <a:t>Μύκητες</a:t>
            </a:r>
          </a:p>
          <a:p>
            <a:pPr>
              <a:lnSpc>
                <a:spcPct val="120000"/>
              </a:lnSpc>
              <a:spcBef>
                <a:spcPts val="600"/>
              </a:spcBef>
              <a:tabLst>
                <a:tab pos="266700" algn="l"/>
                <a:tab pos="1874838" algn="l"/>
              </a:tabLst>
            </a:pPr>
            <a:r>
              <a:rPr lang="el-GR" sz="2400" dirty="0">
                <a:latin typeface="+mn-lt"/>
              </a:rPr>
              <a:t>Οι μύκητες έχουν σχήμα μακρουλό και είναι λαμπεροί  ενώ τα ερυθρά είναι δισκοειδή στρογγυλά και είναι αχνά.</a:t>
            </a:r>
          </a:p>
          <a:p>
            <a:pPr>
              <a:lnSpc>
                <a:spcPct val="120000"/>
              </a:lnSpc>
              <a:spcBef>
                <a:spcPts val="1200"/>
              </a:spcBef>
              <a:tabLst>
                <a:tab pos="266700" algn="l"/>
                <a:tab pos="1874838" algn="l"/>
              </a:tabLst>
            </a:pPr>
            <a:r>
              <a:rPr lang="el-GR" sz="2400" b="1" dirty="0">
                <a:solidFill>
                  <a:srgbClr val="9B0000"/>
                </a:solidFill>
                <a:latin typeface="+mn-lt"/>
              </a:rPr>
              <a:t>Λευκά αιμοσφαίρια</a:t>
            </a:r>
          </a:p>
          <a:p>
            <a:pPr>
              <a:lnSpc>
                <a:spcPct val="120000"/>
              </a:lnSpc>
              <a:spcBef>
                <a:spcPts val="600"/>
              </a:spcBef>
              <a:tabLst>
                <a:tab pos="266700" algn="l"/>
                <a:tab pos="1874838" algn="l"/>
              </a:tabLst>
            </a:pPr>
            <a:r>
              <a:rPr lang="el-GR" sz="2400" dirty="0">
                <a:latin typeface="+mn-lt"/>
              </a:rPr>
              <a:t>Βάφονται με </a:t>
            </a:r>
            <a:r>
              <a:rPr lang="en-US" sz="2400" dirty="0">
                <a:latin typeface="+mn-lt"/>
              </a:rPr>
              <a:t>Stenheimer-Malbin.</a:t>
            </a:r>
            <a:endParaRPr lang="el-GR" sz="2400" dirty="0">
              <a:latin typeface="+mn-lt"/>
            </a:endParaRPr>
          </a:p>
          <a:p>
            <a:pPr>
              <a:lnSpc>
                <a:spcPct val="120000"/>
              </a:lnSpc>
              <a:spcBef>
                <a:spcPts val="600"/>
              </a:spcBef>
              <a:tabLst>
                <a:tab pos="266700" algn="l"/>
                <a:tab pos="1874838" algn="l"/>
              </a:tabLst>
            </a:pPr>
            <a:r>
              <a:rPr lang="el-GR" sz="2400" dirty="0">
                <a:latin typeface="+mn-lt"/>
              </a:rPr>
              <a:t>Δεν διαλύονται σε </a:t>
            </a:r>
            <a:r>
              <a:rPr lang="el-GR" sz="2400" dirty="0" smtClean="0">
                <a:latin typeface="+mn-lt"/>
              </a:rPr>
              <a:t>οξεικό </a:t>
            </a:r>
            <a:r>
              <a:rPr lang="el-GR" sz="2400" dirty="0">
                <a:latin typeface="+mn-lt"/>
              </a:rPr>
              <a:t>οξύ όπως τα ερυθρά</a:t>
            </a:r>
            <a:r>
              <a:rPr lang="el-GR" sz="2400" dirty="0" smtClean="0">
                <a:latin typeface="+mn-lt"/>
              </a:rPr>
              <a:t>.</a:t>
            </a:r>
            <a:endParaRPr lang="el-GR" sz="2400" dirty="0">
              <a:latin typeface="+mn-lt"/>
            </a:endParaRPr>
          </a:p>
        </p:txBody>
      </p:sp>
      <p:sp>
        <p:nvSpPr>
          <p:cNvPr id="3" name="Ορθογώνιο 2"/>
          <p:cNvSpPr/>
          <p:nvPr/>
        </p:nvSpPr>
        <p:spPr>
          <a:xfrm>
            <a:off x="4428736" y="1700808"/>
            <a:ext cx="4572000" cy="339599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600"/>
              </a:spcBef>
              <a:tabLst>
                <a:tab pos="266700" algn="l"/>
                <a:tab pos="1874838" algn="l"/>
              </a:tabLst>
            </a:pPr>
            <a:r>
              <a:rPr lang="el-GR" sz="2400" b="1" dirty="0">
                <a:solidFill>
                  <a:srgbClr val="9B0000"/>
                </a:solidFill>
                <a:latin typeface="+mn-lt"/>
              </a:rPr>
              <a:t>Ωοειδείς κρύσταλλοι του οξαλικού ασβεστίου</a:t>
            </a:r>
          </a:p>
          <a:p>
            <a:pPr>
              <a:lnSpc>
                <a:spcPct val="120000"/>
              </a:lnSpc>
              <a:spcBef>
                <a:spcPts val="600"/>
              </a:spcBef>
              <a:tabLst>
                <a:tab pos="266700" algn="l"/>
                <a:tab pos="1874838" algn="l"/>
              </a:tabLst>
            </a:pPr>
            <a:r>
              <a:rPr lang="el-GR" sz="2400" dirty="0">
                <a:latin typeface="+mn-lt"/>
              </a:rPr>
              <a:t>Δεν χρωματίζονται με τις έμβιες χρώσεις (</a:t>
            </a:r>
            <a:r>
              <a:rPr lang="en-US" sz="2400" dirty="0">
                <a:latin typeface="+mn-lt"/>
              </a:rPr>
              <a:t>May Grunwald</a:t>
            </a:r>
            <a:r>
              <a:rPr lang="el-GR" sz="2400" dirty="0">
                <a:latin typeface="+mn-lt"/>
              </a:rPr>
              <a:t> – </a:t>
            </a:r>
            <a:r>
              <a:rPr lang="en-US" sz="2400" dirty="0">
                <a:latin typeface="+mn-lt"/>
              </a:rPr>
              <a:t>Giemsa</a:t>
            </a:r>
            <a:r>
              <a:rPr lang="el-GR" sz="2400" dirty="0">
                <a:latin typeface="+mn-lt"/>
              </a:rPr>
              <a:t>).</a:t>
            </a:r>
          </a:p>
          <a:p>
            <a:pPr>
              <a:lnSpc>
                <a:spcPct val="120000"/>
              </a:lnSpc>
              <a:spcBef>
                <a:spcPts val="600"/>
              </a:spcBef>
              <a:tabLst>
                <a:tab pos="266700" algn="l"/>
                <a:tab pos="1874838" algn="l"/>
              </a:tabLst>
            </a:pPr>
            <a:r>
              <a:rPr lang="el-GR" sz="2400" b="1" dirty="0">
                <a:solidFill>
                  <a:srgbClr val="9B0000"/>
                </a:solidFill>
                <a:latin typeface="+mn-lt"/>
              </a:rPr>
              <a:t>Λιποσφαίρια</a:t>
            </a:r>
          </a:p>
          <a:p>
            <a:pPr>
              <a:lnSpc>
                <a:spcPct val="120000"/>
              </a:lnSpc>
              <a:spcBef>
                <a:spcPts val="600"/>
              </a:spcBef>
              <a:tabLst>
                <a:tab pos="266700" algn="l"/>
                <a:tab pos="1874838" algn="l"/>
              </a:tabLst>
            </a:pPr>
            <a:r>
              <a:rPr lang="el-GR" sz="2400" dirty="0">
                <a:latin typeface="+mn-lt"/>
              </a:rPr>
              <a:t>Χρωματίζονται με την ειδική χρωστική </a:t>
            </a:r>
            <a:r>
              <a:rPr lang="en-US" sz="2400" dirty="0">
                <a:latin typeface="+mn-lt"/>
              </a:rPr>
              <a:t>Soudan</a:t>
            </a:r>
            <a:r>
              <a:rPr lang="el-GR" sz="2400" dirty="0">
                <a:latin typeface="+mn-lt"/>
              </a:rPr>
              <a:t> ΙΙΙ.</a:t>
            </a: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9C9788-9B49-450C-8BA8-4CF5822EF203}" type="slidenum">
              <a:rPr lang="el-GR" smtClean="0"/>
              <a:pPr>
                <a:defRPr/>
              </a:pPr>
              <a:t>37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733896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908720"/>
          </a:xfrm>
        </p:spPr>
        <p:txBody>
          <a:bodyPr>
            <a:noAutofit/>
          </a:bodyPr>
          <a:lstStyle/>
          <a:p>
            <a:r>
              <a:rPr lang="el-GR" sz="3600" dirty="0"/>
              <a:t>Αιματουρία</a:t>
            </a:r>
            <a:r>
              <a:rPr lang="en-US" sz="3600" dirty="0"/>
              <a:t>: </a:t>
            </a:r>
            <a:r>
              <a:rPr lang="el-GR" sz="3600" dirty="0"/>
              <a:t>αριθμός αιμοσφαιρίων ≥</a:t>
            </a:r>
            <a:r>
              <a:rPr lang="en-US" sz="3600" dirty="0"/>
              <a:t> </a:t>
            </a:r>
            <a:r>
              <a:rPr lang="el-GR" sz="3600" dirty="0"/>
              <a:t>5 κ.ο.π</a:t>
            </a:r>
            <a:r>
              <a:rPr lang="el-GR" sz="3600" dirty="0" smtClean="0"/>
              <a:t>.</a:t>
            </a:r>
            <a:endParaRPr lang="el-GR" sz="3600" dirty="0"/>
          </a:p>
        </p:txBody>
      </p:sp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468313" y="1829742"/>
            <a:ext cx="79216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 b="1" dirty="0">
                <a:latin typeface="+mn-lt"/>
              </a:rPr>
              <a:t>Ερώτηση</a:t>
            </a:r>
            <a:r>
              <a:rPr lang="en-US" sz="2400" dirty="0">
                <a:latin typeface="+mn-lt"/>
              </a:rPr>
              <a:t>: </a:t>
            </a:r>
            <a:r>
              <a:rPr lang="el-GR" sz="2400" dirty="0">
                <a:latin typeface="+mn-lt"/>
              </a:rPr>
              <a:t>Οφείλεται σε σπειραματική νόσο ή όχι</a:t>
            </a:r>
            <a:r>
              <a:rPr lang="en-US" sz="2400" dirty="0">
                <a:latin typeface="+mn-lt"/>
              </a:rPr>
              <a:t>;</a:t>
            </a:r>
            <a:endParaRPr lang="el-GR" sz="2400" dirty="0">
              <a:latin typeface="+mn-lt"/>
            </a:endParaRPr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468313" y="2642237"/>
            <a:ext cx="813593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 b="1" dirty="0" smtClean="0">
                <a:solidFill>
                  <a:srgbClr val="9B0000"/>
                </a:solidFill>
                <a:latin typeface="+mn-lt"/>
              </a:rPr>
              <a:t>Σπειραματική αιματουρία</a:t>
            </a:r>
            <a:r>
              <a:rPr lang="en-US" sz="2400" dirty="0" smtClean="0">
                <a:latin typeface="+mn-lt"/>
              </a:rPr>
              <a:t>: </a:t>
            </a:r>
            <a:r>
              <a:rPr lang="el-GR" sz="2400" dirty="0">
                <a:latin typeface="+mn-lt"/>
              </a:rPr>
              <a:t>Η αιμορραγία στην περιοχή του </a:t>
            </a:r>
            <a:r>
              <a:rPr lang="el-GR" sz="2400" dirty="0" smtClean="0">
                <a:latin typeface="+mn-lt"/>
              </a:rPr>
              <a:t>νεφρού.</a:t>
            </a:r>
            <a:endParaRPr lang="el-GR" sz="2400" dirty="0">
              <a:latin typeface="+mn-lt"/>
            </a:endParaRPr>
          </a:p>
        </p:txBody>
      </p:sp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468313" y="3500438"/>
            <a:ext cx="813593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 b="1" dirty="0">
                <a:solidFill>
                  <a:srgbClr val="9B0000"/>
                </a:solidFill>
                <a:latin typeface="+mn-lt"/>
              </a:rPr>
              <a:t>Μη σπειραματική αιματουρία</a:t>
            </a:r>
            <a:r>
              <a:rPr lang="en-US" sz="2400" dirty="0">
                <a:latin typeface="+mn-lt"/>
              </a:rPr>
              <a:t>: </a:t>
            </a:r>
            <a:r>
              <a:rPr lang="el-GR" sz="2400" dirty="0">
                <a:latin typeface="+mn-lt"/>
              </a:rPr>
              <a:t>Η αιμορραγία σε κατώτερα τμήματα του ουροποιητικού </a:t>
            </a:r>
            <a:r>
              <a:rPr lang="el-GR" sz="2400" dirty="0" smtClean="0">
                <a:latin typeface="+mn-lt"/>
              </a:rPr>
              <a:t>συστήματος.</a:t>
            </a:r>
            <a:endParaRPr lang="el-GR" sz="2400" dirty="0">
              <a:latin typeface="+mn-lt"/>
            </a:endParaRPr>
          </a:p>
        </p:txBody>
      </p:sp>
      <p:sp>
        <p:nvSpPr>
          <p:cNvPr id="12294" name="Text Box 6"/>
          <p:cNvSpPr txBox="1">
            <a:spLocks noChangeArrowheads="1"/>
          </p:cNvSpPr>
          <p:nvPr/>
        </p:nvSpPr>
        <p:spPr bwMode="auto">
          <a:xfrm>
            <a:off x="468313" y="4516965"/>
            <a:ext cx="79200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 dirty="0">
                <a:latin typeface="+mn-lt"/>
              </a:rPr>
              <a:t>Η λύση είναι η μικροσκόπηση 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αντίθετης φάσης</a:t>
            </a:r>
            <a:r>
              <a:rPr lang="en-US" sz="2400" b="1" dirty="0">
                <a:solidFill>
                  <a:srgbClr val="9B0000"/>
                </a:solidFill>
                <a:latin typeface="+mn-lt"/>
              </a:rPr>
              <a:t>.</a:t>
            </a:r>
            <a:endParaRPr lang="el-GR" sz="2400" b="1" dirty="0">
              <a:solidFill>
                <a:srgbClr val="9B0000"/>
              </a:solidFill>
              <a:latin typeface="+mn-lt"/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9C9788-9B49-450C-8BA8-4CF5822EF203}" type="slidenum">
              <a:rPr lang="el-GR" smtClean="0"/>
              <a:pPr>
                <a:defRPr/>
              </a:pPr>
              <a:t>38</a:t>
            </a:fld>
            <a:endParaRPr lang="el-GR" dirty="0"/>
          </a:p>
        </p:txBody>
      </p:sp>
      <p:cxnSp>
        <p:nvCxnSpPr>
          <p:cNvPr id="8" name="Ευθεία γραμμή σύνδεσης 5"/>
          <p:cNvCxnSpPr/>
          <p:nvPr/>
        </p:nvCxnSpPr>
        <p:spPr>
          <a:xfrm>
            <a:off x="575841" y="2420888"/>
            <a:ext cx="6300415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3612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/>
      <p:bldP spid="12292" grpId="0"/>
      <p:bldP spid="12293" grpId="0"/>
      <p:bldP spid="1229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dirty="0" smtClean="0"/>
              <a:t>Ουρολοιμώξεις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609600" indent="-609600" eaLnBrk="1" hangingPunct="1">
              <a:buFontTx/>
              <a:buNone/>
            </a:pPr>
            <a:r>
              <a:rPr lang="el-GR" sz="2400" dirty="0" smtClean="0"/>
              <a:t>Πρόκειται για λοιμώξεις του ουροποιητικού συστήματος</a:t>
            </a:r>
          </a:p>
          <a:p>
            <a:pPr marL="609600" indent="-609600" eaLnBrk="1" hangingPunct="1">
              <a:spcBef>
                <a:spcPts val="1800"/>
              </a:spcBef>
              <a:spcAft>
                <a:spcPts val="1800"/>
              </a:spcAft>
              <a:buFontTx/>
              <a:buNone/>
            </a:pPr>
            <a:r>
              <a:rPr lang="el-GR" sz="2400" b="1" dirty="0" smtClean="0"/>
              <a:t>Οφείλονται σε</a:t>
            </a:r>
            <a:r>
              <a:rPr lang="en-US" sz="2400" b="1" dirty="0" smtClean="0"/>
              <a:t>:</a:t>
            </a:r>
            <a:endParaRPr lang="el-GR" sz="2400" b="1" dirty="0" smtClean="0"/>
          </a:p>
          <a:p>
            <a:pPr marL="360363" indent="-360363" eaLnBrk="1" hangingPunct="1">
              <a:buFontTx/>
              <a:buAutoNum type="arabicPeriod"/>
            </a:pPr>
            <a:r>
              <a:rPr lang="en-US" sz="2400" dirty="0" smtClean="0"/>
              <a:t>M</a:t>
            </a:r>
            <a:r>
              <a:rPr lang="el-GR" sz="2400" dirty="0" smtClean="0"/>
              <a:t>ικροοργανισμούς (κόκκους ή βάκιλλους),</a:t>
            </a:r>
          </a:p>
          <a:p>
            <a:pPr marL="360363" indent="-360363" eaLnBrk="1" hangingPunct="1">
              <a:lnSpc>
                <a:spcPct val="150000"/>
              </a:lnSpc>
              <a:buFontTx/>
              <a:buAutoNum type="arabicPeriod"/>
            </a:pPr>
            <a:r>
              <a:rPr lang="el-GR" sz="2400" dirty="0" smtClean="0"/>
              <a:t>Μύκητες (μονήρεις ή σε υφές),</a:t>
            </a:r>
          </a:p>
          <a:p>
            <a:pPr marL="360363" indent="-360363" eaLnBrk="1" hangingPunct="1">
              <a:lnSpc>
                <a:spcPct val="150000"/>
              </a:lnSpc>
              <a:buFontTx/>
              <a:buAutoNum type="arabicPeriod"/>
            </a:pPr>
            <a:r>
              <a:rPr lang="el-GR" sz="2400" dirty="0" smtClean="0"/>
              <a:t>Παράσιτα (πρωτόζωα ή σκουλήκια σε βλαστικές μορφές ή σπόρους).</a:t>
            </a: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6D87A4-2F11-4418-BBAA-89808B172D92}" type="slidenum">
              <a:rPr lang="el-GR" smtClean="0"/>
              <a:pPr>
                <a:defRPr/>
              </a:pPr>
              <a:t>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416778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Μορφή ερυθρών σε περιβάλλοντα διάφορου Ειδικού Βάρους</a:t>
            </a:r>
            <a:endParaRPr lang="el-GR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1340768"/>
            <a:ext cx="3648075" cy="5106987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4859338" y="2348880"/>
            <a:ext cx="428466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200" dirty="0">
                <a:latin typeface="+mn-lt"/>
              </a:rPr>
              <a:t>Ερυθρά σε </a:t>
            </a:r>
            <a:r>
              <a:rPr lang="el-GR" sz="2200" dirty="0" smtClean="0">
                <a:latin typeface="+mn-lt"/>
              </a:rPr>
              <a:t>υποωσμωτικό </a:t>
            </a:r>
            <a:r>
              <a:rPr lang="el-GR" sz="2200" dirty="0">
                <a:latin typeface="+mn-lt"/>
              </a:rPr>
              <a:t>περιβάλλον</a:t>
            </a: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4859338" y="4149725"/>
            <a:ext cx="381635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200" dirty="0">
                <a:latin typeface="+mn-lt"/>
              </a:rPr>
              <a:t>Φυσιολογικά ερυθρά</a:t>
            </a:r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4859338" y="4868863"/>
            <a:ext cx="403314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200" dirty="0">
                <a:latin typeface="+mn-lt"/>
              </a:rPr>
              <a:t>Ερυθρά σε </a:t>
            </a:r>
            <a:r>
              <a:rPr lang="el-GR" sz="2200" dirty="0" smtClean="0">
                <a:latin typeface="+mn-lt"/>
              </a:rPr>
              <a:t>υπερωσμωτικό </a:t>
            </a:r>
            <a:r>
              <a:rPr lang="el-GR" sz="2200" dirty="0">
                <a:latin typeface="+mn-lt"/>
              </a:rPr>
              <a:t>περιβάλλον</a:t>
            </a:r>
          </a:p>
        </p:txBody>
      </p:sp>
      <p:sp>
        <p:nvSpPr>
          <p:cNvPr id="10246" name="Line 6"/>
          <p:cNvSpPr>
            <a:spLocks noChangeShapeType="1"/>
          </p:cNvSpPr>
          <p:nvPr/>
        </p:nvSpPr>
        <p:spPr bwMode="auto">
          <a:xfrm flipH="1">
            <a:off x="3924300" y="4437063"/>
            <a:ext cx="935038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 dirty="0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9C9788-9B49-450C-8BA8-4CF5822EF203}" type="slidenum">
              <a:rPr lang="el-GR" smtClean="0"/>
              <a:pPr>
                <a:defRPr/>
              </a:pPr>
              <a:t>39</a:t>
            </a:fld>
            <a:endParaRPr lang="el-GR" dirty="0"/>
          </a:p>
        </p:txBody>
      </p:sp>
      <p:sp>
        <p:nvSpPr>
          <p:cNvPr id="9" name="Rectangle 8"/>
          <p:cNvSpPr/>
          <p:nvPr/>
        </p:nvSpPr>
        <p:spPr>
          <a:xfrm>
            <a:off x="872544" y="6448329"/>
            <a:ext cx="413421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latin typeface="+mn-lt"/>
                <a:hlinkClick r:id="rId4"/>
              </a:rPr>
              <a:t>panji1102.blogspot.gr</a:t>
            </a:r>
            <a:endParaRPr lang="el-GR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06152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Αιμορραγικοί </a:t>
            </a:r>
            <a:r>
              <a:rPr lang="el-GR" dirty="0" smtClean="0"/>
              <a:t>κύλινδροι</a:t>
            </a:r>
            <a:endParaRPr lang="el-GR" dirty="0"/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371084" y="4955466"/>
            <a:ext cx="387567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2400" dirty="0">
                <a:latin typeface="+mn-lt"/>
              </a:rPr>
              <a:t>Ερυθροκυτταρικοί κύλινδροι</a:t>
            </a:r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4993947" y="4955466"/>
            <a:ext cx="352224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l-GR" sz="2400" dirty="0">
                <a:latin typeface="+mn-lt"/>
              </a:rPr>
              <a:t>Αιμοσφαιρινικοί κύλινδροι</a:t>
            </a:r>
          </a:p>
        </p:txBody>
      </p:sp>
      <p:sp>
        <p:nvSpPr>
          <p:cNvPr id="12" name="11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9C9788-9B49-450C-8BA8-4CF5822EF203}" type="slidenum">
              <a:rPr lang="el-GR" smtClean="0"/>
              <a:pPr>
                <a:defRPr/>
              </a:pPr>
              <a:t>40</a:t>
            </a:fld>
            <a:endParaRPr lang="el-GR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50963"/>
            <a:ext cx="4090583" cy="2686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899592" y="4453872"/>
            <a:ext cx="281865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latin typeface="+mn-lt"/>
                <a:hlinkClick r:id="rId4"/>
              </a:rPr>
              <a:t>seemantsinha.blogspot.gr</a:t>
            </a:r>
            <a:endParaRPr lang="el-GR" sz="1200" dirty="0">
              <a:latin typeface="+mn-lt"/>
            </a:endParaRPr>
          </a:p>
        </p:txBody>
      </p:sp>
      <p:pic>
        <p:nvPicPr>
          <p:cNvPr id="6148" name="Picture 4" descr="Hemoglobin Cast In Urine L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536" y="1750965"/>
            <a:ext cx="4021633" cy="2686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091042" y="4453872"/>
            <a:ext cx="132805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latin typeface="+mn-lt"/>
                <a:hlinkClick r:id="rId6"/>
              </a:rPr>
              <a:t>sciencephoto.com</a:t>
            </a:r>
            <a:endParaRPr lang="el-GR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15071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Σπειραματική αιματουρία </a:t>
            </a:r>
            <a:r>
              <a:rPr lang="el-GR" sz="3200" b="0" dirty="0"/>
              <a:t>(1 από 2</a:t>
            </a:r>
            <a:r>
              <a:rPr lang="el-GR" sz="3200" b="0" dirty="0" smtClean="0"/>
              <a:t>)</a:t>
            </a:r>
            <a:endParaRPr lang="el-GR" sz="3200" b="0" dirty="0"/>
          </a:p>
        </p:txBody>
      </p:sp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611188" y="1433591"/>
            <a:ext cx="79216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 dirty="0">
                <a:latin typeface="+mn-lt"/>
              </a:rPr>
              <a:t>Πρόκειται για αιματουρία από την περιοχή νεφρού.</a:t>
            </a:r>
          </a:p>
        </p:txBody>
      </p:sp>
      <p:sp>
        <p:nvSpPr>
          <p:cNvPr id="12294" name="Text Box 6"/>
          <p:cNvSpPr txBox="1">
            <a:spLocks noChangeArrowheads="1"/>
          </p:cNvSpPr>
          <p:nvPr/>
        </p:nvSpPr>
        <p:spPr bwMode="auto">
          <a:xfrm>
            <a:off x="602277" y="1931348"/>
            <a:ext cx="6985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 u="sng" dirty="0">
                <a:latin typeface="+mn-lt"/>
              </a:rPr>
              <a:t>Φυσικοί </a:t>
            </a:r>
            <a:r>
              <a:rPr lang="el-GR" sz="2400" u="sng" dirty="0" smtClean="0">
                <a:latin typeface="+mn-lt"/>
              </a:rPr>
              <a:t>χαρακτήρες</a:t>
            </a:r>
          </a:p>
          <a:p>
            <a:pPr>
              <a:spcBef>
                <a:spcPct val="50000"/>
              </a:spcBef>
            </a:pPr>
            <a:r>
              <a:rPr lang="el-GR" sz="2400" b="1" dirty="0" smtClean="0">
                <a:solidFill>
                  <a:srgbClr val="9B0000"/>
                </a:solidFill>
                <a:latin typeface="+mn-lt"/>
              </a:rPr>
              <a:t>Χροιά</a:t>
            </a:r>
            <a:r>
              <a:rPr lang="el-GR" sz="2400" dirty="0" smtClean="0">
                <a:latin typeface="+mn-lt"/>
              </a:rPr>
              <a:t>:</a:t>
            </a:r>
            <a:r>
              <a:rPr lang="en-US" sz="2400" dirty="0" smtClean="0">
                <a:latin typeface="+mn-lt"/>
              </a:rPr>
              <a:t> </a:t>
            </a:r>
            <a:r>
              <a:rPr lang="el-GR" sz="2400" dirty="0">
                <a:latin typeface="+mn-lt"/>
              </a:rPr>
              <a:t>Σκούρο κόκκινο – καφέ. </a:t>
            </a:r>
            <a:endParaRPr lang="el-GR" sz="2400" dirty="0" smtClean="0">
              <a:latin typeface="+mn-lt"/>
            </a:endParaRPr>
          </a:p>
          <a:p>
            <a:pPr marL="2595563" indent="-2595563">
              <a:spcBef>
                <a:spcPct val="50000"/>
              </a:spcBef>
            </a:pPr>
            <a:r>
              <a:rPr lang="el-GR" sz="2400" b="1" dirty="0" smtClean="0">
                <a:solidFill>
                  <a:srgbClr val="9B0000"/>
                </a:solidFill>
                <a:latin typeface="+mn-lt"/>
              </a:rPr>
              <a:t>Όψη</a:t>
            </a:r>
            <a:r>
              <a:rPr lang="el-GR" sz="2400" dirty="0" smtClean="0">
                <a:latin typeface="+mn-lt"/>
              </a:rPr>
              <a:t>: </a:t>
            </a:r>
            <a:r>
              <a:rPr lang="el-GR" sz="2400" dirty="0">
                <a:latin typeface="+mn-lt"/>
              </a:rPr>
              <a:t>Ελαφρά θολή, θολή</a:t>
            </a:r>
            <a:r>
              <a:rPr lang="el-GR" sz="2400" dirty="0" smtClean="0">
                <a:latin typeface="+mn-lt"/>
              </a:rPr>
              <a:t>.        </a:t>
            </a:r>
            <a:endParaRPr lang="el-GR" sz="2400" dirty="0">
              <a:latin typeface="+mn-lt"/>
            </a:endParaRPr>
          </a:p>
        </p:txBody>
      </p:sp>
      <p:sp>
        <p:nvSpPr>
          <p:cNvPr id="12296" name="Text Box 8"/>
          <p:cNvSpPr txBox="1">
            <a:spLocks noChangeArrowheads="1"/>
          </p:cNvSpPr>
          <p:nvPr/>
        </p:nvSpPr>
        <p:spPr bwMode="auto">
          <a:xfrm>
            <a:off x="611188" y="3501008"/>
            <a:ext cx="69850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 u="sng" dirty="0">
                <a:latin typeface="+mn-lt"/>
              </a:rPr>
              <a:t>Χημικοί </a:t>
            </a:r>
            <a:r>
              <a:rPr lang="el-GR" sz="2400" u="sng" dirty="0" smtClean="0">
                <a:latin typeface="+mn-lt"/>
              </a:rPr>
              <a:t>χαρακτήρες</a:t>
            </a:r>
          </a:p>
          <a:p>
            <a:pPr>
              <a:spcBef>
                <a:spcPct val="50000"/>
              </a:spcBef>
            </a:pPr>
            <a:r>
              <a:rPr lang="el-GR" sz="2400" b="1" dirty="0" smtClean="0">
                <a:solidFill>
                  <a:srgbClr val="9B0000"/>
                </a:solidFill>
                <a:latin typeface="+mn-lt"/>
              </a:rPr>
              <a:t>Πρωτεΐνη: </a:t>
            </a:r>
            <a:r>
              <a:rPr lang="el-GR" sz="2400" dirty="0">
                <a:latin typeface="+mn-lt"/>
              </a:rPr>
              <a:t>Αυξημένη (λόγω βλάβης του αγγειακού σπειράματος)</a:t>
            </a:r>
          </a:p>
          <a:p>
            <a:pPr>
              <a:spcBef>
                <a:spcPct val="50000"/>
              </a:spcBef>
            </a:pPr>
            <a:r>
              <a:rPr lang="el-GR" sz="2400" b="1" dirty="0" smtClean="0">
                <a:solidFill>
                  <a:srgbClr val="9B0000"/>
                </a:solidFill>
                <a:latin typeface="+mn-lt"/>
              </a:rPr>
              <a:t>Αίμα</a:t>
            </a:r>
            <a:r>
              <a:rPr lang="el-GR" sz="2400" dirty="0" smtClean="0">
                <a:latin typeface="+mn-lt"/>
              </a:rPr>
              <a:t>: </a:t>
            </a:r>
            <a:r>
              <a:rPr lang="el-GR" sz="2400" dirty="0">
                <a:latin typeface="+mn-lt"/>
              </a:rPr>
              <a:t>Θετικό.        </a:t>
            </a:r>
          </a:p>
        </p:txBody>
      </p:sp>
      <p:sp>
        <p:nvSpPr>
          <p:cNvPr id="12" name="11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9C9788-9B49-450C-8BA8-4CF5822EF203}" type="slidenum">
              <a:rPr lang="el-GR" smtClean="0"/>
              <a:pPr>
                <a:defRPr/>
              </a:pPr>
              <a:t>41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58960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Τίτλος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Σπειραματική αιματουρία </a:t>
            </a:r>
            <a:r>
              <a:rPr lang="el-GR" sz="3200" b="0" dirty="0"/>
              <a:t>(2 από 2</a:t>
            </a:r>
            <a:r>
              <a:rPr lang="el-GR" sz="3200" b="0" dirty="0" smtClean="0"/>
              <a:t>)</a:t>
            </a:r>
            <a:endParaRPr lang="el-GR" sz="3200" b="0" dirty="0"/>
          </a:p>
        </p:txBody>
      </p:sp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827584" y="1484784"/>
            <a:ext cx="6985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 u="sng" dirty="0">
                <a:latin typeface="+mn-lt"/>
              </a:rPr>
              <a:t>Μικροσκοπικοί χαρακτήρες</a:t>
            </a: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827584" y="1946449"/>
            <a:ext cx="6624736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l-GR" sz="2400" b="1" dirty="0" smtClean="0">
                <a:solidFill>
                  <a:srgbClr val="9B0000"/>
                </a:solidFill>
                <a:latin typeface="+mn-lt"/>
              </a:rPr>
              <a:t>Ανισοκυττάρωση και ποικιλοκυττάρωση </a:t>
            </a:r>
            <a:r>
              <a:rPr lang="el-GR" sz="2400" dirty="0" smtClean="0">
                <a:latin typeface="+mn-lt"/>
              </a:rPr>
              <a:t>&gt; δύο πληθυσμοί,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l-GR" sz="2400" b="1" dirty="0" smtClean="0">
                <a:solidFill>
                  <a:srgbClr val="9B0000"/>
                </a:solidFill>
                <a:latin typeface="+mn-lt"/>
              </a:rPr>
              <a:t>Δύσμορφα 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ερυθρά </a:t>
            </a:r>
            <a:r>
              <a:rPr lang="el-GR" sz="2400" dirty="0">
                <a:latin typeface="+mn-lt"/>
              </a:rPr>
              <a:t>&gt; 50 </a:t>
            </a:r>
            <a:r>
              <a:rPr lang="el-GR" sz="2400" dirty="0" smtClean="0">
                <a:latin typeface="+mn-lt"/>
              </a:rPr>
              <a:t>%,</a:t>
            </a:r>
            <a:endParaRPr lang="el-GR" sz="2400" dirty="0">
              <a:latin typeface="+mn-lt"/>
            </a:endParaRP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b="1" dirty="0">
                <a:solidFill>
                  <a:srgbClr val="9B0000"/>
                </a:solidFill>
                <a:latin typeface="+mn-lt"/>
              </a:rPr>
              <a:t>G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1 κύτταρα </a:t>
            </a:r>
            <a:r>
              <a:rPr lang="el-GR" sz="2400" dirty="0">
                <a:latin typeface="+mn-lt"/>
              </a:rPr>
              <a:t>&gt; 5%   </a:t>
            </a:r>
            <a:r>
              <a:rPr lang="el-GR" sz="2400" dirty="0" smtClean="0">
                <a:latin typeface="+mn-lt"/>
              </a:rPr>
              <a:t>,</a:t>
            </a:r>
            <a:endParaRPr lang="el-GR" sz="2400" dirty="0">
              <a:latin typeface="+mn-lt"/>
            </a:endParaRP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el-GR" sz="2400" b="1" dirty="0">
                <a:solidFill>
                  <a:srgbClr val="9B0000"/>
                </a:solidFill>
                <a:latin typeface="+mn-lt"/>
              </a:rPr>
              <a:t>Ερυθροκυτταρικοί ή/και αιμοσφαιρινικοί </a:t>
            </a:r>
            <a:r>
              <a:rPr lang="el-GR" sz="2400" b="1" dirty="0" smtClean="0">
                <a:solidFill>
                  <a:srgbClr val="9B0000"/>
                </a:solidFill>
                <a:latin typeface="+mn-lt"/>
              </a:rPr>
              <a:t>κύλινδροι </a:t>
            </a:r>
            <a:r>
              <a:rPr lang="el-GR" sz="2400" dirty="0" smtClean="0">
                <a:latin typeface="+mn-lt"/>
              </a:rPr>
              <a:t>καθώς και άλλα είδη κυλίνδρων όπως επιθηλιακοί, κοκκώδεις, κηρώδεις, λιπώδεις.</a:t>
            </a:r>
            <a:endParaRPr lang="el-GR" sz="2400" dirty="0">
              <a:latin typeface="+mn-lt"/>
            </a:endParaRPr>
          </a:p>
        </p:txBody>
      </p:sp>
      <p:sp>
        <p:nvSpPr>
          <p:cNvPr id="2" name="1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9C9788-9B49-450C-8BA8-4CF5822EF203}" type="slidenum">
              <a:rPr lang="el-GR" smtClean="0"/>
              <a:pPr>
                <a:defRPr/>
              </a:pPr>
              <a:t>42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050261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r>
              <a:rPr lang="el-GR" dirty="0"/>
              <a:t>Μη σπειραματική αιματουρία</a:t>
            </a:r>
          </a:p>
        </p:txBody>
      </p:sp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611188" y="1196975"/>
            <a:ext cx="79216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 dirty="0">
                <a:latin typeface="+mn-lt"/>
              </a:rPr>
              <a:t>Πρόκειται για αιματουρία στα κατώτερα τμήματα του ουροποιητικού.</a:t>
            </a:r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611188" y="1988840"/>
            <a:ext cx="6985000" cy="1461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600"/>
              </a:spcBef>
            </a:pPr>
            <a:r>
              <a:rPr lang="el-GR" sz="2400" b="1" dirty="0">
                <a:latin typeface="+mn-lt"/>
              </a:rPr>
              <a:t>Φυσικοί </a:t>
            </a:r>
            <a:r>
              <a:rPr lang="el-GR" sz="2400" b="1" dirty="0" smtClean="0">
                <a:latin typeface="+mn-lt"/>
              </a:rPr>
              <a:t>χαρακτήρες</a:t>
            </a:r>
            <a:endParaRPr lang="en-US" sz="2400" b="1" dirty="0" smtClean="0">
              <a:latin typeface="+mn-lt"/>
            </a:endParaRPr>
          </a:p>
          <a:p>
            <a:pPr marL="342900" indent="-342900">
              <a:spcBef>
                <a:spcPts val="600"/>
              </a:spcBef>
              <a:buFont typeface="Wingdings" pitchFamily="2" charset="2"/>
              <a:buChar char="§"/>
            </a:pPr>
            <a:r>
              <a:rPr lang="el-GR" sz="2400" b="1" dirty="0" smtClean="0">
                <a:solidFill>
                  <a:srgbClr val="9B0000"/>
                </a:solidFill>
                <a:latin typeface="+mn-lt"/>
              </a:rPr>
              <a:t>Χροιά</a:t>
            </a:r>
            <a:r>
              <a:rPr lang="en-US" sz="2400" dirty="0" smtClean="0">
                <a:solidFill>
                  <a:srgbClr val="9B0000"/>
                </a:solidFill>
                <a:latin typeface="+mn-lt"/>
              </a:rPr>
              <a:t> </a:t>
            </a:r>
            <a:r>
              <a:rPr lang="en-US" sz="2400" dirty="0">
                <a:latin typeface="+mn-lt"/>
              </a:rPr>
              <a:t>:</a:t>
            </a:r>
            <a:r>
              <a:rPr lang="el-GR" sz="2400" dirty="0" smtClean="0">
                <a:latin typeface="+mn-lt"/>
              </a:rPr>
              <a:t> </a:t>
            </a:r>
            <a:r>
              <a:rPr lang="el-GR" sz="2400" dirty="0">
                <a:latin typeface="+mn-lt"/>
              </a:rPr>
              <a:t>Λαμπερό </a:t>
            </a:r>
            <a:r>
              <a:rPr lang="el-GR" sz="2400" dirty="0" smtClean="0">
                <a:latin typeface="+mn-lt"/>
              </a:rPr>
              <a:t>κόκκινο</a:t>
            </a:r>
            <a:endParaRPr lang="en-US" sz="2400" dirty="0" smtClean="0">
              <a:latin typeface="+mn-lt"/>
            </a:endParaRPr>
          </a:p>
          <a:p>
            <a:pPr marL="342900" indent="-342900">
              <a:spcBef>
                <a:spcPct val="50000"/>
              </a:spcBef>
              <a:buFont typeface="Wingdings" pitchFamily="2" charset="2"/>
              <a:buChar char="§"/>
            </a:pPr>
            <a:r>
              <a:rPr lang="el-GR" sz="2400" b="1" dirty="0" smtClean="0">
                <a:solidFill>
                  <a:srgbClr val="820000"/>
                </a:solidFill>
                <a:latin typeface="+mn-lt"/>
              </a:rPr>
              <a:t>Όψη</a:t>
            </a:r>
            <a:r>
              <a:rPr lang="en-US" sz="2400" dirty="0" smtClean="0">
                <a:solidFill>
                  <a:srgbClr val="820000"/>
                </a:solidFill>
                <a:latin typeface="+mn-lt"/>
              </a:rPr>
              <a:t> </a:t>
            </a:r>
            <a:r>
              <a:rPr lang="en-US" sz="2400" dirty="0" smtClean="0">
                <a:latin typeface="+mn-lt"/>
              </a:rPr>
              <a:t>:</a:t>
            </a:r>
            <a:r>
              <a:rPr lang="el-GR" sz="2400" dirty="0" smtClean="0">
                <a:latin typeface="+mn-lt"/>
              </a:rPr>
              <a:t> </a:t>
            </a:r>
            <a:r>
              <a:rPr lang="el-GR" sz="2400" dirty="0">
                <a:latin typeface="+mn-lt"/>
              </a:rPr>
              <a:t>Ελαφρά θολή</a:t>
            </a:r>
            <a:r>
              <a:rPr lang="el-GR" sz="2400" dirty="0" smtClean="0">
                <a:latin typeface="+mn-lt"/>
              </a:rPr>
              <a:t>.</a:t>
            </a:r>
            <a:endParaRPr lang="el-GR" sz="2400" dirty="0">
              <a:latin typeface="+mn-lt"/>
            </a:endParaRPr>
          </a:p>
        </p:txBody>
      </p:sp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611188" y="3694209"/>
            <a:ext cx="6985000" cy="135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600"/>
              </a:spcBef>
            </a:pPr>
            <a:r>
              <a:rPr lang="el-GR" sz="2400" b="1" dirty="0">
                <a:latin typeface="+mn-lt"/>
              </a:rPr>
              <a:t>Χημικοί </a:t>
            </a:r>
            <a:r>
              <a:rPr lang="el-GR" sz="2400" b="1" dirty="0" smtClean="0">
                <a:latin typeface="+mn-lt"/>
              </a:rPr>
              <a:t>χαρακτήρες</a:t>
            </a:r>
            <a:endParaRPr lang="en-US" sz="2400" b="1" dirty="0" smtClean="0">
              <a:latin typeface="+mn-lt"/>
            </a:endParaRPr>
          </a:p>
          <a:p>
            <a:pPr marL="342900" indent="-342900">
              <a:spcBef>
                <a:spcPts val="600"/>
              </a:spcBef>
              <a:buFont typeface="Wingdings" pitchFamily="2" charset="2"/>
              <a:buChar char="§"/>
            </a:pPr>
            <a:r>
              <a:rPr lang="el-GR" sz="2400" b="1" dirty="0" smtClean="0">
                <a:solidFill>
                  <a:srgbClr val="9B0000"/>
                </a:solidFill>
                <a:latin typeface="+mn-lt"/>
              </a:rPr>
              <a:t>Πρωτεΐνη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smtClean="0">
                <a:latin typeface="+mn-lt"/>
              </a:rPr>
              <a:t>:</a:t>
            </a:r>
            <a:r>
              <a:rPr lang="el-GR" sz="2400" dirty="0" smtClean="0">
                <a:latin typeface="+mn-lt"/>
              </a:rPr>
              <a:t> </a:t>
            </a:r>
            <a:r>
              <a:rPr lang="el-GR" sz="2400" dirty="0">
                <a:latin typeface="+mn-lt"/>
              </a:rPr>
              <a:t>Ίχνη (λόγω αιμοσφαιρίνης</a:t>
            </a:r>
            <a:r>
              <a:rPr lang="el-GR" sz="2400" dirty="0" smtClean="0">
                <a:latin typeface="+mn-lt"/>
              </a:rPr>
              <a:t>)</a:t>
            </a:r>
            <a:endParaRPr lang="en-US" sz="2400" dirty="0" smtClean="0">
              <a:latin typeface="+mn-lt"/>
            </a:endParaRPr>
          </a:p>
          <a:p>
            <a:pPr marL="342900" indent="-342900">
              <a:spcBef>
                <a:spcPts val="600"/>
              </a:spcBef>
              <a:buFont typeface="Wingdings" pitchFamily="2" charset="2"/>
              <a:buChar char="§"/>
            </a:pPr>
            <a:r>
              <a:rPr lang="el-GR" sz="2400" b="1" dirty="0" smtClean="0">
                <a:solidFill>
                  <a:srgbClr val="9B0000"/>
                </a:solidFill>
                <a:latin typeface="+mn-lt"/>
              </a:rPr>
              <a:t>Αίμα</a:t>
            </a:r>
            <a:r>
              <a:rPr lang="el-GR" sz="2400" dirty="0" smtClean="0">
                <a:latin typeface="+mn-lt"/>
              </a:rPr>
              <a:t> </a:t>
            </a:r>
            <a:r>
              <a:rPr lang="en-US" sz="2400" dirty="0" smtClean="0">
                <a:latin typeface="+mn-lt"/>
              </a:rPr>
              <a:t>: </a:t>
            </a:r>
            <a:r>
              <a:rPr lang="el-GR" sz="2400" dirty="0" smtClean="0">
                <a:latin typeface="+mn-lt"/>
              </a:rPr>
              <a:t>Θετικό</a:t>
            </a:r>
            <a:r>
              <a:rPr lang="el-GR" sz="2400" dirty="0">
                <a:latin typeface="+mn-lt"/>
              </a:rPr>
              <a:t>.        </a:t>
            </a:r>
          </a:p>
        </p:txBody>
      </p:sp>
      <p:sp>
        <p:nvSpPr>
          <p:cNvPr id="13322" name="Text Box 10"/>
          <p:cNvSpPr txBox="1">
            <a:spLocks noChangeArrowheads="1"/>
          </p:cNvSpPr>
          <p:nvPr/>
        </p:nvSpPr>
        <p:spPr bwMode="auto">
          <a:xfrm>
            <a:off x="611188" y="5229200"/>
            <a:ext cx="8353300" cy="1277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l-GR" sz="2400" b="1" dirty="0">
                <a:latin typeface="+mn-lt"/>
              </a:rPr>
              <a:t>Μικροσκοπικοί </a:t>
            </a:r>
            <a:r>
              <a:rPr lang="el-GR" sz="2400" b="1" dirty="0" smtClean="0">
                <a:latin typeface="+mn-lt"/>
              </a:rPr>
              <a:t>χαρακτήρες</a:t>
            </a:r>
            <a:endParaRPr lang="en-US" sz="2400" b="1" dirty="0" smtClean="0">
              <a:latin typeface="+mn-lt"/>
            </a:endParaRPr>
          </a:p>
          <a:p>
            <a:pPr marL="342900" indent="-342900">
              <a:spcBef>
                <a:spcPts val="600"/>
              </a:spcBef>
              <a:buFont typeface="Wingdings" pitchFamily="2" charset="2"/>
              <a:buChar char="§"/>
            </a:pPr>
            <a:r>
              <a:rPr lang="el-GR" sz="2400" b="1" dirty="0">
                <a:solidFill>
                  <a:srgbClr val="9B0000"/>
                </a:solidFill>
                <a:latin typeface="+mn-lt"/>
              </a:rPr>
              <a:t>Ερυθρά</a:t>
            </a:r>
            <a:r>
              <a:rPr lang="el-GR" sz="2400" b="1" dirty="0">
                <a:solidFill>
                  <a:srgbClr val="FF3300"/>
                </a:solidFill>
                <a:latin typeface="+mn-lt"/>
              </a:rPr>
              <a:t> </a:t>
            </a:r>
            <a:r>
              <a:rPr lang="el-GR" sz="2400" dirty="0">
                <a:latin typeface="+mn-lt"/>
              </a:rPr>
              <a:t>≥ 5 κ.ο.π. (χωρίς ακανθοκύτταρα</a:t>
            </a:r>
            <a:r>
              <a:rPr lang="en-US" sz="2400" dirty="0">
                <a:latin typeface="+mn-lt"/>
              </a:rPr>
              <a:t>, </a:t>
            </a:r>
            <a:r>
              <a:rPr lang="el-GR" sz="2400" dirty="0">
                <a:latin typeface="+mn-lt"/>
              </a:rPr>
              <a:t>φυσιολογική μορφολογία ερυθρών</a:t>
            </a:r>
            <a:r>
              <a:rPr lang="el-GR" sz="2400" dirty="0" smtClean="0">
                <a:latin typeface="+mn-lt"/>
              </a:rPr>
              <a:t>)</a:t>
            </a:r>
            <a:endParaRPr lang="el-GR" sz="2400" dirty="0">
              <a:latin typeface="+mn-lt"/>
            </a:endParaRPr>
          </a:p>
        </p:txBody>
      </p:sp>
      <p:sp>
        <p:nvSpPr>
          <p:cNvPr id="12" name="11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9C9788-9B49-450C-8BA8-4CF5822EF203}" type="slidenum">
              <a:rPr lang="el-GR" smtClean="0"/>
              <a:pPr>
                <a:defRPr/>
              </a:pPr>
              <a:t>43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463259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1"/>
            <a:ext cx="8229600" cy="1080343"/>
          </a:xfrm>
        </p:spPr>
        <p:txBody>
          <a:bodyPr>
            <a:noAutofit/>
          </a:bodyPr>
          <a:lstStyle/>
          <a:p>
            <a:r>
              <a:rPr lang="el-GR" dirty="0"/>
              <a:t>Ερυθρά που απαντώνται στη σπειραματική </a:t>
            </a:r>
            <a:r>
              <a:rPr lang="el-GR" dirty="0" smtClean="0"/>
              <a:t>αιματουρία</a:t>
            </a:r>
            <a:endParaRPr lang="el-GR" dirty="0"/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2843807" y="1642154"/>
            <a:ext cx="6108489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l-GR" sz="2400" b="1" dirty="0">
                <a:solidFill>
                  <a:srgbClr val="9B0000"/>
                </a:solidFill>
                <a:latin typeface="+mn-lt"/>
              </a:rPr>
              <a:t>Δύσμορφα ερυθρά</a:t>
            </a:r>
          </a:p>
          <a:p>
            <a:pPr>
              <a:spcBef>
                <a:spcPts val="0"/>
              </a:spcBef>
            </a:pPr>
            <a:r>
              <a:rPr lang="el-GR" sz="2200" dirty="0">
                <a:latin typeface="+mn-lt"/>
              </a:rPr>
              <a:t>απιοειδή, επιμήκη, μικρά, οδοντωτά</a:t>
            </a:r>
          </a:p>
          <a:p>
            <a:pPr>
              <a:spcBef>
                <a:spcPts val="0"/>
              </a:spcBef>
            </a:pPr>
            <a:r>
              <a:rPr lang="el-GR" sz="2200" dirty="0">
                <a:latin typeface="+mn-lt"/>
              </a:rPr>
              <a:t>σχιστοκύτταρα, ακανθωτά </a:t>
            </a: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2843807" y="2780928"/>
            <a:ext cx="6300193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l-GR" sz="2200" dirty="0">
                <a:latin typeface="+mn-lt"/>
              </a:rPr>
              <a:t>Εμφανίζονται σε </a:t>
            </a:r>
            <a:r>
              <a:rPr lang="el-GR" sz="2200" b="1" dirty="0">
                <a:solidFill>
                  <a:srgbClr val="9B0000"/>
                </a:solidFill>
                <a:latin typeface="+mn-lt"/>
              </a:rPr>
              <a:t>σπειραματική και μη σπειραματική νόσο </a:t>
            </a:r>
            <a:r>
              <a:rPr lang="el-GR" sz="2200" dirty="0">
                <a:latin typeface="+mn-lt"/>
              </a:rPr>
              <a:t>(ούρα με μεγάλο ΕΒ - υπεροσμωτικό περιβάλλον και αλκαλικό </a:t>
            </a:r>
            <a:r>
              <a:rPr lang="en-US" sz="2200" dirty="0">
                <a:latin typeface="+mn-lt"/>
              </a:rPr>
              <a:t>pH</a:t>
            </a:r>
            <a:r>
              <a:rPr lang="el-GR" sz="2200" dirty="0">
                <a:latin typeface="+mn-lt"/>
              </a:rPr>
              <a:t>)</a:t>
            </a:r>
            <a:r>
              <a:rPr lang="en-US" sz="2200" dirty="0">
                <a:solidFill>
                  <a:srgbClr val="FF3300"/>
                </a:solidFill>
                <a:latin typeface="+mn-lt"/>
              </a:rPr>
              <a:t>.</a:t>
            </a:r>
            <a:endParaRPr lang="el-GR" sz="2200" dirty="0">
              <a:solidFill>
                <a:srgbClr val="FF3300"/>
              </a:solidFill>
              <a:latin typeface="+mn-lt"/>
            </a:endParaRPr>
          </a:p>
        </p:txBody>
      </p:sp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416" y="1741699"/>
            <a:ext cx="2582937" cy="2078457"/>
          </a:xfrm>
          <a:prstGeom prst="rect">
            <a:avLst/>
          </a:prstGeom>
          <a:noFill/>
          <a:ln>
            <a:noFill/>
          </a:ln>
        </p:spPr>
      </p:pic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4932039" y="4365625"/>
            <a:ext cx="4211961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</a:pPr>
            <a:r>
              <a:rPr lang="en-US" sz="2400" b="1" dirty="0">
                <a:solidFill>
                  <a:srgbClr val="9B0000"/>
                </a:solidFill>
                <a:latin typeface="Calibri"/>
              </a:rPr>
              <a:t>G1 </a:t>
            </a:r>
            <a:r>
              <a:rPr lang="el-GR" sz="2400" b="1" dirty="0">
                <a:solidFill>
                  <a:srgbClr val="9B0000"/>
                </a:solidFill>
                <a:latin typeface="Calibri"/>
              </a:rPr>
              <a:t>κύτταρα ή </a:t>
            </a:r>
            <a:r>
              <a:rPr lang="el-GR" sz="2400" b="1" dirty="0" smtClean="0">
                <a:solidFill>
                  <a:srgbClr val="9B0000"/>
                </a:solidFill>
                <a:latin typeface="Calibri"/>
              </a:rPr>
              <a:t>ακανθοκύτταρα</a:t>
            </a:r>
          </a:p>
          <a:p>
            <a:pPr lvl="0">
              <a:spcBef>
                <a:spcPts val="600"/>
              </a:spcBef>
            </a:pPr>
            <a:r>
              <a:rPr lang="el-GR" sz="2200" dirty="0" smtClean="0">
                <a:latin typeface="+mn-lt"/>
              </a:rPr>
              <a:t>Εμφανίζονται </a:t>
            </a:r>
            <a:r>
              <a:rPr lang="el-GR" sz="2200" dirty="0">
                <a:latin typeface="+mn-lt"/>
              </a:rPr>
              <a:t>αποκλειστικά στη σπειραματική αιματουρία</a:t>
            </a:r>
          </a:p>
          <a:p>
            <a:pPr>
              <a:spcBef>
                <a:spcPts val="600"/>
              </a:spcBef>
            </a:pPr>
            <a:r>
              <a:rPr lang="el-GR" sz="2200" dirty="0">
                <a:latin typeface="+mn-lt"/>
              </a:rPr>
              <a:t>Οφείλονται στη παραμόρφωση του κυτταρικού υλικού στο νεφρικό σπείραμα.</a:t>
            </a:r>
          </a:p>
        </p:txBody>
      </p:sp>
      <p:pic>
        <p:nvPicPr>
          <p:cNvPr id="14344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0288" y="4508500"/>
            <a:ext cx="4435050" cy="201684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9C9788-9B49-450C-8BA8-4CF5822EF203}" type="slidenum">
              <a:rPr lang="el-GR" smtClean="0"/>
              <a:pPr>
                <a:defRPr/>
              </a:pPr>
              <a:t>44</a:t>
            </a:fld>
            <a:endParaRPr lang="el-GR" dirty="0"/>
          </a:p>
        </p:txBody>
      </p:sp>
      <p:sp>
        <p:nvSpPr>
          <p:cNvPr id="10" name="Ορθογώνιο 11"/>
          <p:cNvSpPr/>
          <p:nvPr/>
        </p:nvSpPr>
        <p:spPr>
          <a:xfrm>
            <a:off x="0" y="6581001"/>
            <a:ext cx="50544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Εργαστήριο Βιολογικών Υγρών, Τμήμα Ιατρικών Εργαστηρίων, ΤΕΙ Αθηνών</a:t>
            </a:r>
          </a:p>
        </p:txBody>
      </p:sp>
    </p:spTree>
    <p:extLst>
      <p:ext uri="{BB962C8B-B14F-4D97-AF65-F5344CB8AC3E}">
        <p14:creationId xmlns:p14="http://schemas.microsoft.com/office/powerpoint/2010/main" val="808542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Τίτλος 4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512168"/>
          </a:xfrm>
        </p:spPr>
        <p:txBody>
          <a:bodyPr>
            <a:normAutofit fontScale="90000"/>
          </a:bodyPr>
          <a:lstStyle/>
          <a:p>
            <a:r>
              <a:rPr lang="el-GR" dirty="0"/>
              <a:t>Παραδοσιακά κριτήρια διάκρισης σπειραματικής – μη σπειραματικής </a:t>
            </a:r>
            <a:r>
              <a:rPr lang="el-GR" dirty="0" smtClean="0"/>
              <a:t>αιματουρίας</a:t>
            </a:r>
            <a:endParaRPr lang="el-GR" dirty="0"/>
          </a:p>
        </p:txBody>
      </p:sp>
      <p:sp>
        <p:nvSpPr>
          <p:cNvPr id="4" name="3 - TextBox"/>
          <p:cNvSpPr txBox="1"/>
          <p:nvPr/>
        </p:nvSpPr>
        <p:spPr>
          <a:xfrm>
            <a:off x="611560" y="1916832"/>
            <a:ext cx="7920880" cy="3821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el-GR" sz="2400" dirty="0" smtClean="0">
                <a:latin typeface="+mn-lt"/>
              </a:rPr>
              <a:t>Απαραίτητη για τη διάκριση της σπειραματικής από τη μη σπειραματική αιματουρία</a:t>
            </a:r>
            <a:r>
              <a:rPr lang="en-US" sz="2400" dirty="0" smtClean="0">
                <a:latin typeface="+mn-lt"/>
              </a:rPr>
              <a:t>.</a:t>
            </a:r>
            <a:endParaRPr lang="el-GR" sz="2400" dirty="0" smtClean="0">
              <a:latin typeface="+mn-lt"/>
            </a:endParaRPr>
          </a:p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el-GR" sz="2400" b="1" dirty="0" smtClean="0">
                <a:latin typeface="+mn-lt"/>
              </a:rPr>
              <a:t>Βασικά κριτήρια</a:t>
            </a:r>
            <a:r>
              <a:rPr lang="en-US" sz="2400" b="1" dirty="0" smtClean="0">
                <a:latin typeface="+mn-lt"/>
              </a:rPr>
              <a:t>:</a:t>
            </a:r>
          </a:p>
          <a:p>
            <a:pPr marL="342900" indent="-342900">
              <a:lnSpc>
                <a:spcPct val="114000"/>
              </a:lnSpc>
              <a:spcBef>
                <a:spcPts val="600"/>
              </a:spcBef>
              <a:buFont typeface="Calibri" pitchFamily="34" charset="0"/>
              <a:buChar char="‒"/>
            </a:pPr>
            <a:r>
              <a:rPr lang="el-GR" sz="2400" b="1" dirty="0" smtClean="0">
                <a:solidFill>
                  <a:srgbClr val="9B0000"/>
                </a:solidFill>
                <a:latin typeface="+mn-lt"/>
              </a:rPr>
              <a:t>Δύσμορφα ερυθρά</a:t>
            </a:r>
            <a:r>
              <a:rPr lang="en-US" sz="2400" b="1" dirty="0" smtClean="0">
                <a:solidFill>
                  <a:srgbClr val="9B0000"/>
                </a:solidFill>
                <a:latin typeface="+mn-lt"/>
              </a:rPr>
              <a:t> &gt; 50%</a:t>
            </a:r>
          </a:p>
          <a:p>
            <a:pPr marL="342900" indent="-342900">
              <a:lnSpc>
                <a:spcPct val="114000"/>
              </a:lnSpc>
              <a:spcBef>
                <a:spcPts val="600"/>
              </a:spcBef>
              <a:buFont typeface="Calibri" pitchFamily="34" charset="0"/>
              <a:buChar char="‒"/>
            </a:pPr>
            <a:r>
              <a:rPr lang="el-GR" sz="2400" b="1" dirty="0" smtClean="0">
                <a:solidFill>
                  <a:srgbClr val="9B0000"/>
                </a:solidFill>
                <a:latin typeface="+mn-lt"/>
              </a:rPr>
              <a:t>Ακανθοκύτταρα ή </a:t>
            </a:r>
            <a:r>
              <a:rPr lang="en-US" sz="2400" b="1" dirty="0" smtClean="0">
                <a:solidFill>
                  <a:srgbClr val="9B0000"/>
                </a:solidFill>
                <a:latin typeface="+mn-lt"/>
              </a:rPr>
              <a:t>G cells &gt; 5%</a:t>
            </a:r>
            <a:endParaRPr lang="el-GR" sz="2400" b="1" dirty="0" smtClean="0">
              <a:solidFill>
                <a:srgbClr val="9B0000"/>
              </a:solidFill>
              <a:latin typeface="+mn-lt"/>
            </a:endParaRPr>
          </a:p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el-GR" sz="2400" dirty="0" smtClean="0">
                <a:latin typeface="+mn-lt"/>
              </a:rPr>
              <a:t>Απαιτείται μικροσκόπιο αντίθετης φάσης</a:t>
            </a:r>
            <a:r>
              <a:rPr lang="en-US" sz="2400" dirty="0" smtClean="0">
                <a:latin typeface="+mn-lt"/>
              </a:rPr>
              <a:t>.</a:t>
            </a:r>
          </a:p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el-GR" sz="2400" dirty="0" smtClean="0">
                <a:latin typeface="+mn-lt"/>
              </a:rPr>
              <a:t>Εναλλακτικά μπορεί να χρησιμοποιηθεί η χρώση </a:t>
            </a:r>
            <a:r>
              <a:rPr lang="en-US" sz="2400" dirty="0" smtClean="0">
                <a:latin typeface="+mn-lt"/>
              </a:rPr>
              <a:t>Wright </a:t>
            </a:r>
            <a:r>
              <a:rPr lang="el-GR" sz="2400" dirty="0" smtClean="0">
                <a:latin typeface="+mn-lt"/>
              </a:rPr>
              <a:t>και </a:t>
            </a:r>
            <a:r>
              <a:rPr lang="en-US" sz="2400" dirty="0" smtClean="0">
                <a:latin typeface="+mn-lt"/>
              </a:rPr>
              <a:t>Sternheimer - Malbin</a:t>
            </a:r>
            <a:r>
              <a:rPr lang="el-GR" sz="2400" dirty="0" smtClean="0">
                <a:latin typeface="+mn-lt"/>
              </a:rPr>
              <a:t>.</a:t>
            </a:r>
          </a:p>
        </p:txBody>
      </p:sp>
      <p:sp>
        <p:nvSpPr>
          <p:cNvPr id="2" name="1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9C9788-9B49-450C-8BA8-4CF5822EF203}" type="slidenum">
              <a:rPr lang="el-GR" smtClean="0"/>
              <a:pPr>
                <a:defRPr/>
              </a:pPr>
              <a:t>45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645172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080120"/>
          </a:xfrm>
        </p:spPr>
        <p:txBody>
          <a:bodyPr>
            <a:noAutofit/>
          </a:bodyPr>
          <a:lstStyle/>
          <a:p>
            <a:r>
              <a:rPr lang="el-GR" dirty="0"/>
              <a:t>Κριτήρια σπειραματικής αιματουρίας κατά </a:t>
            </a:r>
            <a:r>
              <a:rPr lang="en-US" dirty="0"/>
              <a:t>Birch - </a:t>
            </a:r>
            <a:r>
              <a:rPr lang="en-US" dirty="0" smtClean="0"/>
              <a:t>Fairley</a:t>
            </a:r>
            <a:endParaRPr lang="el-GR" dirty="0"/>
          </a:p>
        </p:txBody>
      </p:sp>
      <p:sp>
        <p:nvSpPr>
          <p:cNvPr id="5" name="4 - Ορθογώνιο"/>
          <p:cNvSpPr/>
          <p:nvPr/>
        </p:nvSpPr>
        <p:spPr>
          <a:xfrm>
            <a:off x="395536" y="1997839"/>
            <a:ext cx="874846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8775" lvl="0" indent="-358775" eaLnBrk="0" hangingPunct="0">
              <a:lnSpc>
                <a:spcPct val="150000"/>
              </a:lnSpc>
              <a:buFont typeface="Arial" pitchFamily="34" charset="0"/>
              <a:buChar char="•"/>
            </a:pPr>
            <a:r>
              <a:rPr lang="el-GR" sz="2400" dirty="0" smtClean="0">
                <a:solidFill>
                  <a:srgbClr val="000000"/>
                </a:solidFill>
                <a:latin typeface="+mn-lt"/>
                <a:ea typeface="Calibri" pitchFamily="34" charset="0"/>
                <a:cs typeface="Arial" pitchFamily="34" charset="0"/>
              </a:rPr>
              <a:t>Ανισοκυττάρωση και ποικιλοκυττάρωση (&gt; 3</a:t>
            </a:r>
            <a:r>
              <a:rPr lang="en-US" sz="2400" dirty="0" smtClean="0">
                <a:solidFill>
                  <a:srgbClr val="000000"/>
                </a:solidFill>
                <a:latin typeface="+mn-lt"/>
                <a:ea typeface="Calibri" pitchFamily="34" charset="0"/>
                <a:cs typeface="Arial" pitchFamily="34" charset="0"/>
              </a:rPr>
              <a:t> </a:t>
            </a:r>
            <a:r>
              <a:rPr lang="el-GR" sz="2400" dirty="0" smtClean="0">
                <a:solidFill>
                  <a:srgbClr val="000000"/>
                </a:solidFill>
                <a:latin typeface="+mn-lt"/>
                <a:ea typeface="Calibri" pitchFamily="34" charset="0"/>
                <a:cs typeface="Arial" pitchFamily="34" charset="0"/>
              </a:rPr>
              <a:t>πληθυσμοί ερυθρών).</a:t>
            </a:r>
            <a:endParaRPr lang="el-GR" sz="2400" dirty="0" smtClean="0">
              <a:latin typeface="+mn-lt"/>
              <a:cs typeface="Arial" pitchFamily="34" charset="0"/>
            </a:endParaRPr>
          </a:p>
          <a:p>
            <a:pPr lvl="0" indent="-360000" eaLnBrk="0" hangingPunct="0">
              <a:lnSpc>
                <a:spcPct val="150000"/>
              </a:lnSpc>
              <a:buFont typeface="Arial" pitchFamily="34" charset="0"/>
              <a:buChar char="•"/>
            </a:pPr>
            <a:r>
              <a:rPr lang="el-GR" sz="2400" dirty="0" smtClean="0">
                <a:solidFill>
                  <a:srgbClr val="000000"/>
                </a:solidFill>
                <a:latin typeface="+mn-lt"/>
                <a:ea typeface="Calibri" pitchFamily="34" charset="0"/>
                <a:cs typeface="Arial" pitchFamily="34" charset="0"/>
              </a:rPr>
              <a:t>Αριθμός ερυθρών &gt; 1,3 </a:t>
            </a:r>
            <a:r>
              <a:rPr lang="en-US" sz="2400" dirty="0" smtClean="0">
                <a:solidFill>
                  <a:srgbClr val="000000"/>
                </a:solidFill>
                <a:latin typeface="+mn-lt"/>
                <a:ea typeface="Calibri" pitchFamily="34" charset="0"/>
                <a:cs typeface="Arial" pitchFamily="34" charset="0"/>
              </a:rPr>
              <a:t>x</a:t>
            </a:r>
            <a:r>
              <a:rPr lang="el-GR" sz="2400" dirty="0" smtClean="0">
                <a:solidFill>
                  <a:srgbClr val="000000"/>
                </a:solidFill>
                <a:latin typeface="+mn-lt"/>
                <a:ea typeface="Calibri" pitchFamily="34" charset="0"/>
                <a:cs typeface="Arial" pitchFamily="34" charset="0"/>
              </a:rPr>
              <a:t> 10</a:t>
            </a:r>
            <a:r>
              <a:rPr lang="el-GR" sz="2400" baseline="30000" dirty="0" smtClean="0">
                <a:solidFill>
                  <a:srgbClr val="000000"/>
                </a:solidFill>
                <a:latin typeface="+mn-lt"/>
                <a:ea typeface="Calibri" pitchFamily="34" charset="0"/>
                <a:cs typeface="Arial" pitchFamily="34" charset="0"/>
              </a:rPr>
              <a:t>7</a:t>
            </a:r>
            <a:r>
              <a:rPr lang="el-GR" sz="2400" dirty="0" smtClean="0">
                <a:solidFill>
                  <a:srgbClr val="000000"/>
                </a:solidFill>
                <a:latin typeface="+mn-lt"/>
                <a:ea typeface="Calibri" pitchFamily="34" charset="0"/>
                <a:cs typeface="Arial" pitchFamily="34" charset="0"/>
              </a:rPr>
              <a:t>/</a:t>
            </a:r>
            <a:r>
              <a:rPr lang="en-US" sz="2400" dirty="0" smtClean="0">
                <a:solidFill>
                  <a:srgbClr val="000000"/>
                </a:solidFill>
                <a:latin typeface="+mn-lt"/>
                <a:ea typeface="Calibri" pitchFamily="34" charset="0"/>
                <a:cs typeface="Arial" pitchFamily="34" charset="0"/>
              </a:rPr>
              <a:t>L</a:t>
            </a:r>
            <a:r>
              <a:rPr lang="el-GR" sz="2400" dirty="0" smtClean="0">
                <a:solidFill>
                  <a:srgbClr val="000000"/>
                </a:solidFill>
                <a:latin typeface="+mn-lt"/>
                <a:ea typeface="Calibri" pitchFamily="34" charset="0"/>
                <a:cs typeface="Arial" pitchFamily="34" charset="0"/>
              </a:rPr>
              <a:t>.</a:t>
            </a:r>
            <a:endParaRPr lang="el-GR" sz="2400" dirty="0" smtClean="0">
              <a:latin typeface="+mn-lt"/>
              <a:cs typeface="Arial" pitchFamily="34" charset="0"/>
            </a:endParaRPr>
          </a:p>
          <a:p>
            <a:pPr lvl="0" indent="-360000" eaLnBrk="0" hangingPunct="0">
              <a:lnSpc>
                <a:spcPct val="150000"/>
              </a:lnSpc>
              <a:buFont typeface="Arial" pitchFamily="34" charset="0"/>
              <a:buChar char="•"/>
            </a:pPr>
            <a:r>
              <a:rPr lang="el-GR" sz="2400" dirty="0" smtClean="0">
                <a:solidFill>
                  <a:srgbClr val="000000"/>
                </a:solidFill>
                <a:latin typeface="+mn-lt"/>
                <a:ea typeface="Calibri" pitchFamily="34" charset="0"/>
                <a:cs typeface="Arial" pitchFamily="34" charset="0"/>
              </a:rPr>
              <a:t>Ερυθροκυτταρικοί και αιμοσφαιρινικοί κύλινδροι.</a:t>
            </a:r>
            <a:endParaRPr lang="el-GR" sz="2400" dirty="0" smtClean="0">
              <a:latin typeface="+mn-lt"/>
              <a:cs typeface="Arial" pitchFamily="34" charset="0"/>
            </a:endParaRPr>
          </a:p>
          <a:p>
            <a:pPr lvl="0" indent="-360000" eaLnBrk="0" hangingPunct="0">
              <a:lnSpc>
                <a:spcPct val="150000"/>
              </a:lnSpc>
              <a:buFont typeface="Arial" pitchFamily="34" charset="0"/>
              <a:buChar char="•"/>
            </a:pPr>
            <a:r>
              <a:rPr lang="el-GR" sz="2400" dirty="0" smtClean="0">
                <a:solidFill>
                  <a:srgbClr val="000000"/>
                </a:solidFill>
                <a:latin typeface="+mn-lt"/>
                <a:ea typeface="Calibri" pitchFamily="34" charset="0"/>
                <a:cs typeface="Arial" pitchFamily="34" charset="0"/>
              </a:rPr>
              <a:t>Παρουσία ερυθροφαγοκυττάρων.</a:t>
            </a:r>
            <a:endParaRPr lang="el-GR" sz="2400" dirty="0" smtClean="0">
              <a:latin typeface="+mn-lt"/>
              <a:cs typeface="Arial" pitchFamily="34" charset="0"/>
            </a:endParaRPr>
          </a:p>
          <a:p>
            <a:pPr lvl="0" indent="-360000" eaLnBrk="0" hangingPunct="0">
              <a:lnSpc>
                <a:spcPct val="150000"/>
              </a:lnSpc>
              <a:buFont typeface="Arial" pitchFamily="34" charset="0"/>
              <a:buChar char="•"/>
            </a:pPr>
            <a:r>
              <a:rPr lang="el-GR" sz="2400" dirty="0" smtClean="0">
                <a:solidFill>
                  <a:srgbClr val="000000"/>
                </a:solidFill>
                <a:latin typeface="+mn-lt"/>
                <a:ea typeface="Calibri" pitchFamily="34" charset="0"/>
                <a:cs typeface="Arial" pitchFamily="34" charset="0"/>
              </a:rPr>
              <a:t>Πιθανή παρουσία σταγονιδίων χοληστερόλης ή λιποσφαιρίων.</a:t>
            </a:r>
            <a:endParaRPr lang="el-GR" sz="2400" dirty="0" smtClean="0">
              <a:latin typeface="+mn-lt"/>
              <a:cs typeface="Arial" pitchFamily="34" charset="0"/>
            </a:endParaRPr>
          </a:p>
        </p:txBody>
      </p:sp>
      <p:sp>
        <p:nvSpPr>
          <p:cNvPr id="2" name="1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9C9788-9B49-450C-8BA8-4CF5822EF203}" type="slidenum">
              <a:rPr lang="el-GR" smtClean="0"/>
              <a:pPr>
                <a:defRPr/>
              </a:pPr>
              <a:t>46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969922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Τίτλος 4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080120"/>
          </a:xfrm>
        </p:spPr>
        <p:txBody>
          <a:bodyPr>
            <a:noAutofit/>
          </a:bodyPr>
          <a:lstStyle/>
          <a:p>
            <a:r>
              <a:rPr lang="el-GR" dirty="0"/>
              <a:t>Κριτήρια μη σπειραματικής αιματουρίας κατά </a:t>
            </a:r>
            <a:r>
              <a:rPr lang="en-US" dirty="0"/>
              <a:t>Birch - </a:t>
            </a:r>
            <a:r>
              <a:rPr lang="en-US" dirty="0" smtClean="0"/>
              <a:t>Fairley</a:t>
            </a:r>
            <a:endParaRPr lang="el-GR" dirty="0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51520" y="2255793"/>
            <a:ext cx="8712968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58775" marR="0" lvl="0" indent="-358775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itchFamily="34" charset="0"/>
                <a:cs typeface="Arial" pitchFamily="34" charset="0"/>
              </a:rPr>
              <a:t>Ομοιόμορφο σχήμα και μέγεθος των ερυθρών (1 – 2 πληθυσμοί)</a:t>
            </a:r>
            <a:endParaRPr kumimoji="0" lang="el-G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pitchFamily="34" charset="0"/>
            </a:endParaRPr>
          </a:p>
          <a:p>
            <a:pPr marR="0" lvl="0" indent="-3600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itchFamily="34" charset="0"/>
                <a:cs typeface="Arial" pitchFamily="34" charset="0"/>
              </a:rPr>
              <a:t>Μεγάλη περιεκτικότητα αιμοσφαιρίνης των κυττάρων σε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itchFamily="34" charset="0"/>
                <a:cs typeface="Arial" pitchFamily="34" charset="0"/>
              </a:rPr>
              <a:t>pH</a:t>
            </a: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itchFamily="34" charset="0"/>
                <a:cs typeface="Arial" pitchFamily="34" charset="0"/>
              </a:rPr>
              <a:t> &gt; 6.</a:t>
            </a:r>
            <a:endParaRPr kumimoji="0" lang="el-G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pitchFamily="34" charset="0"/>
            </a:endParaRPr>
          </a:p>
          <a:p>
            <a:pPr marR="0" lvl="0" indent="-3600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itchFamily="34" charset="0"/>
                <a:cs typeface="Arial" pitchFamily="34" charset="0"/>
              </a:rPr>
              <a:t>M</a:t>
            </a: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itchFamily="34" charset="0"/>
                <a:cs typeface="Arial" pitchFamily="34" charset="0"/>
              </a:rPr>
              <a:t>ικρή περιεκτικότητα αιμοσφαιρίνης των κυττάρων σε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itchFamily="34" charset="0"/>
                <a:cs typeface="Arial" pitchFamily="34" charset="0"/>
              </a:rPr>
              <a:t>pH</a:t>
            </a: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itchFamily="34" charset="0"/>
                <a:cs typeface="Arial" pitchFamily="34" charset="0"/>
              </a:rPr>
              <a:t> &lt; 6.</a:t>
            </a:r>
            <a:endParaRPr kumimoji="0" lang="el-G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pitchFamily="34" charset="0"/>
            </a:endParaRPr>
          </a:p>
          <a:p>
            <a:pPr marR="0" lvl="0" indent="-3600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itchFamily="34" charset="0"/>
                <a:cs typeface="Arial" pitchFamily="34" charset="0"/>
              </a:rPr>
              <a:t>Απουσία αιμορραγικών κυλίνδρων ή ερυθροφαγοκυττάρων.</a:t>
            </a:r>
            <a:endParaRPr kumimoji="0" lang="el-G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pitchFamily="34" charset="0"/>
            </a:endParaRPr>
          </a:p>
          <a:p>
            <a:pPr marL="358775" marR="0" lvl="0" indent="-358775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itchFamily="34" charset="0"/>
                <a:cs typeface="Arial" pitchFamily="34" charset="0"/>
              </a:rPr>
              <a:t>Αν υπάρχουν πολύμορφα κύτταρα ο αριθμός τους είναι ίσος ή</a:t>
            </a:r>
            <a:r>
              <a:rPr kumimoji="0" lang="en-US" sz="24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itchFamily="34" charset="0"/>
                <a:cs typeface="Arial" pitchFamily="34" charset="0"/>
              </a:rPr>
              <a:t> </a:t>
            </a: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itchFamily="34" charset="0"/>
                <a:cs typeface="Arial" pitchFamily="34" charset="0"/>
              </a:rPr>
              <a:t>μικρότερος από 1,3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itchFamily="34" charset="0"/>
                <a:cs typeface="Arial" pitchFamily="34" charset="0"/>
              </a:rPr>
              <a:t>x</a:t>
            </a: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itchFamily="34" charset="0"/>
                <a:cs typeface="Arial" pitchFamily="34" charset="0"/>
              </a:rPr>
              <a:t> 10</a:t>
            </a:r>
            <a:r>
              <a:rPr kumimoji="0" lang="el-GR" sz="2400" b="0" i="0" u="none" strike="noStrike" cap="none" normalizeH="0" baseline="3000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itchFamily="34" charset="0"/>
                <a:cs typeface="Arial" pitchFamily="34" charset="0"/>
              </a:rPr>
              <a:t>7</a:t>
            </a: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itchFamily="34" charset="0"/>
                <a:cs typeface="Arial" pitchFamily="34" charset="0"/>
              </a:rPr>
              <a:t>/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itchFamily="34" charset="0"/>
                <a:cs typeface="Arial" pitchFamily="34" charset="0"/>
              </a:rPr>
              <a:t>L</a:t>
            </a: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itchFamily="34" charset="0"/>
                <a:cs typeface="Arial" pitchFamily="34" charset="0"/>
              </a:rPr>
              <a:t>.</a:t>
            </a:r>
            <a:endParaRPr kumimoji="0" lang="el-G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cs typeface="Arial" pitchFamily="34" charset="0"/>
            </a:endParaRPr>
          </a:p>
        </p:txBody>
      </p:sp>
      <p:sp>
        <p:nvSpPr>
          <p:cNvPr id="2" name="1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9C9788-9B49-450C-8BA8-4CF5822EF203}" type="slidenum">
              <a:rPr lang="el-GR" smtClean="0"/>
              <a:pPr>
                <a:defRPr/>
              </a:pPr>
              <a:t>47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787391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080120"/>
          </a:xfrm>
        </p:spPr>
        <p:txBody>
          <a:bodyPr>
            <a:noAutofit/>
          </a:bodyPr>
          <a:lstStyle/>
          <a:p>
            <a:r>
              <a:rPr lang="el-GR" dirty="0"/>
              <a:t>Προϋποθέσεις μικροσκόπησης αντίθεσης </a:t>
            </a:r>
            <a:r>
              <a:rPr lang="el-GR" dirty="0" smtClean="0"/>
              <a:t>φάσης</a:t>
            </a:r>
            <a:endParaRPr lang="el-GR" dirty="0"/>
          </a:p>
        </p:txBody>
      </p:sp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611561" y="1787008"/>
            <a:ext cx="8352928" cy="4125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342900" indent="-360000">
              <a:lnSpc>
                <a:spcPct val="150000"/>
              </a:lnSpc>
              <a:buFontTx/>
              <a:buChar char="•"/>
              <a:tabLst>
                <a:tab pos="914400" algn="l"/>
              </a:tabLst>
            </a:pPr>
            <a:r>
              <a:rPr lang="el-GR" sz="2400" dirty="0">
                <a:latin typeface="+mn-lt"/>
              </a:rPr>
              <a:t>Φρέσκο δείγμα ούρων από την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 δεύτερη </a:t>
            </a:r>
            <a:r>
              <a:rPr lang="el-GR" sz="2400" dirty="0">
                <a:latin typeface="+mn-lt"/>
              </a:rPr>
              <a:t>πρωινή ούρηση.</a:t>
            </a:r>
          </a:p>
          <a:p>
            <a:pPr marL="342900" indent="-360000">
              <a:lnSpc>
                <a:spcPct val="150000"/>
              </a:lnSpc>
              <a:buFontTx/>
              <a:buChar char="•"/>
              <a:tabLst>
                <a:tab pos="914400" algn="l"/>
              </a:tabLst>
            </a:pPr>
            <a:r>
              <a:rPr lang="el-GR" sz="2400" dirty="0">
                <a:latin typeface="+mn-lt"/>
              </a:rPr>
              <a:t>Η ανάλυση πρέπει να γίνει μέσα σε 30’ από την ούρηση.</a:t>
            </a:r>
          </a:p>
          <a:p>
            <a:pPr marL="342900" indent="-360000">
              <a:lnSpc>
                <a:spcPct val="150000"/>
              </a:lnSpc>
              <a:buFontTx/>
              <a:buChar char="•"/>
              <a:tabLst>
                <a:tab pos="914400" algn="l"/>
              </a:tabLst>
            </a:pPr>
            <a:r>
              <a:rPr lang="el-GR" sz="2400" dirty="0">
                <a:latin typeface="+mn-lt"/>
              </a:rPr>
              <a:t>Επαρκής αριθμός ερυθροκυττάρων (15</a:t>
            </a:r>
            <a:r>
              <a:rPr lang="en-US" sz="2400" dirty="0">
                <a:latin typeface="+mn-lt"/>
              </a:rPr>
              <a:t> </a:t>
            </a:r>
            <a:r>
              <a:rPr lang="el-GR" sz="2400" dirty="0">
                <a:latin typeface="+mn-lt"/>
              </a:rPr>
              <a:t>-</a:t>
            </a:r>
            <a:r>
              <a:rPr lang="en-US" sz="2400" dirty="0">
                <a:latin typeface="+mn-lt"/>
              </a:rPr>
              <a:t> </a:t>
            </a:r>
            <a:r>
              <a:rPr lang="el-GR" sz="2400" dirty="0">
                <a:latin typeface="+mn-lt"/>
              </a:rPr>
              <a:t>20 κ.ο.π.)</a:t>
            </a:r>
          </a:p>
          <a:p>
            <a:pPr marL="342900" indent="-360000">
              <a:lnSpc>
                <a:spcPct val="150000"/>
              </a:lnSpc>
              <a:buFontTx/>
              <a:buChar char="•"/>
              <a:tabLst>
                <a:tab pos="914400" algn="l"/>
              </a:tabLst>
            </a:pPr>
            <a:r>
              <a:rPr lang="el-GR" sz="2400" dirty="0">
                <a:latin typeface="+mn-lt"/>
              </a:rPr>
              <a:t>Όξινο </a:t>
            </a:r>
            <a:r>
              <a:rPr lang="en-US" sz="2400" dirty="0">
                <a:latin typeface="+mn-lt"/>
              </a:rPr>
              <a:t>pH</a:t>
            </a:r>
            <a:r>
              <a:rPr lang="el-GR" sz="2400" dirty="0">
                <a:latin typeface="+mn-lt"/>
              </a:rPr>
              <a:t>.</a:t>
            </a:r>
          </a:p>
          <a:p>
            <a:pPr marL="342900" indent="-360000">
              <a:lnSpc>
                <a:spcPct val="150000"/>
              </a:lnSpc>
              <a:buFontTx/>
              <a:buChar char="•"/>
              <a:tabLst>
                <a:tab pos="914400" algn="l"/>
              </a:tabLst>
            </a:pPr>
            <a:r>
              <a:rPr lang="el-GR" sz="2400" dirty="0">
                <a:latin typeface="+mn-lt"/>
              </a:rPr>
              <a:t>Φυσιολογικό ειδικό βάρος.</a:t>
            </a:r>
          </a:p>
          <a:p>
            <a:pPr marL="342900" indent="-360000">
              <a:lnSpc>
                <a:spcPct val="114000"/>
              </a:lnSpc>
              <a:buFontTx/>
              <a:buChar char="•"/>
              <a:tabLst>
                <a:tab pos="914400" algn="l"/>
              </a:tabLst>
            </a:pPr>
            <a:r>
              <a:rPr lang="el-GR" sz="2400" dirty="0">
                <a:latin typeface="+mn-lt"/>
              </a:rPr>
              <a:t>Τα ερυθρά μπορούν να συντηρηθούν μέσα σε ούρα επί τρεις μήνες χρησιμοποιώντας ως συντηρητικό μίγμα φορμαλδεΰδης - </a:t>
            </a:r>
            <a:r>
              <a:rPr lang="el-GR" sz="2400" dirty="0" smtClean="0">
                <a:latin typeface="+mn-lt"/>
              </a:rPr>
              <a:t>γλουταραλδε</a:t>
            </a:r>
            <a:r>
              <a:rPr lang="el-GR" sz="2400" dirty="0">
                <a:latin typeface="+mn-lt"/>
              </a:rPr>
              <a:t>ΰ</a:t>
            </a:r>
            <a:r>
              <a:rPr lang="el-GR" sz="2400" dirty="0" smtClean="0">
                <a:latin typeface="+mn-lt"/>
              </a:rPr>
              <a:t>δης.</a:t>
            </a:r>
            <a:endParaRPr lang="el-GR" sz="2400" b="1" u="sng" dirty="0">
              <a:latin typeface="+mn-lt"/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9C9788-9B49-450C-8BA8-4CF5822EF203}" type="slidenum">
              <a:rPr lang="el-GR" smtClean="0"/>
              <a:pPr>
                <a:defRPr/>
              </a:pPr>
              <a:t>48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204215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2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080120"/>
          </a:xfrm>
        </p:spPr>
        <p:txBody>
          <a:bodyPr>
            <a:noAutofit/>
          </a:bodyPr>
          <a:lstStyle/>
          <a:p>
            <a:pPr lvl="0"/>
            <a:r>
              <a:rPr lang="el-GR" kern="0" dirty="0"/>
              <a:t>Απαραίτητος είναι ο προσδιορισμός της προέλευσης της </a:t>
            </a:r>
            <a:r>
              <a:rPr lang="el-GR" kern="0" dirty="0" smtClean="0"/>
              <a:t>ουρολοίμωξης</a:t>
            </a:r>
            <a:endParaRPr lang="el-GR" dirty="0"/>
          </a:p>
        </p:txBody>
      </p:sp>
      <p:graphicFrame>
        <p:nvGraphicFramePr>
          <p:cNvPr id="4" name="3 - Πίνακας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6103816"/>
              </p:ext>
            </p:extLst>
          </p:nvPr>
        </p:nvGraphicFramePr>
        <p:xfrm>
          <a:off x="1043608" y="1484784"/>
          <a:ext cx="7272808" cy="4937760"/>
        </p:xfrm>
        <a:graphic>
          <a:graphicData uri="http://schemas.openxmlformats.org/drawingml/2006/table">
            <a:tbl>
              <a:tblPr/>
              <a:tblGrid>
                <a:gridCol w="3964418"/>
                <a:gridCol w="3308390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2400" b="1" dirty="0">
                          <a:solidFill>
                            <a:srgbClr val="9B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Κατώτερο ουροποιητικό </a:t>
                      </a:r>
                      <a:endParaRPr lang="el-GR" sz="2400" dirty="0">
                        <a:solidFill>
                          <a:srgbClr val="9B0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l-GR" sz="2400" b="1" dirty="0">
                          <a:solidFill>
                            <a:srgbClr val="9B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Ανώτερο ουροποιητικό</a:t>
                      </a:r>
                      <a:endParaRPr lang="el-GR" sz="2400" dirty="0">
                        <a:solidFill>
                          <a:srgbClr val="9B0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l-GR" sz="2400" dirty="0">
                          <a:latin typeface="+mn-lt"/>
                          <a:ea typeface="Times New Roman"/>
                          <a:cs typeface="Times New Roman"/>
                        </a:rPr>
                        <a:t> Δυσουρία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l-GR" sz="2400" dirty="0">
                          <a:latin typeface="+mn-lt"/>
                          <a:ea typeface="Times New Roman"/>
                          <a:cs typeface="Times New Roman"/>
                        </a:rPr>
                        <a:t> Οσφυϊκός πόνος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l-GR" sz="2400" dirty="0">
                          <a:latin typeface="+mn-lt"/>
                          <a:ea typeface="Times New Roman"/>
                          <a:cs typeface="Times New Roman"/>
                        </a:rPr>
                        <a:t> Συχνοουρία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l-GR" sz="2400" dirty="0">
                          <a:latin typeface="+mn-lt"/>
                          <a:ea typeface="Times New Roman"/>
                          <a:cs typeface="Times New Roman"/>
                        </a:rPr>
                        <a:t> Πυρετός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l-GR" sz="2400" dirty="0">
                          <a:latin typeface="+mn-lt"/>
                          <a:ea typeface="Times New Roman"/>
                          <a:cs typeface="Times New Roman"/>
                        </a:rPr>
                        <a:t> Επείγουσα ούρηση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l-GR" sz="2400" dirty="0">
                          <a:latin typeface="+mn-lt"/>
                          <a:ea typeface="Times New Roman"/>
                          <a:cs typeface="Times New Roman"/>
                        </a:rPr>
                        <a:t> Κακοδιαθεσία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l-GR" sz="2400" dirty="0">
                          <a:latin typeface="+mn-lt"/>
                          <a:ea typeface="Times New Roman"/>
                          <a:cs typeface="Times New Roman"/>
                        </a:rPr>
                        <a:t> Υπερηβικός πόνος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l-GR" sz="2400" dirty="0">
                          <a:latin typeface="+mn-lt"/>
                          <a:ea typeface="Times New Roman"/>
                          <a:cs typeface="Times New Roman"/>
                        </a:rPr>
                        <a:t> Ναυτία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l-GR" sz="2400" dirty="0">
                          <a:latin typeface="+mn-lt"/>
                          <a:ea typeface="Times New Roman"/>
                          <a:cs typeface="Times New Roman"/>
                        </a:rPr>
                        <a:t>Νυκτουρία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l-GR" sz="2400" dirty="0">
                          <a:latin typeface="+mn-lt"/>
                          <a:ea typeface="Times New Roman"/>
                          <a:cs typeface="Times New Roman"/>
                        </a:rPr>
                        <a:t> Κυστικά ενοχλήματα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l-GR" sz="2400" dirty="0">
                          <a:latin typeface="+mn-lt"/>
                          <a:ea typeface="Times New Roman"/>
                          <a:cs typeface="Times New Roman"/>
                        </a:rPr>
                        <a:t> Ακράτεια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l-GR" sz="2400" dirty="0">
                          <a:latin typeface="+mn-lt"/>
                          <a:ea typeface="Times New Roman"/>
                          <a:cs typeface="Times New Roman"/>
                        </a:rPr>
                        <a:t> Εμετός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l-GR" sz="2400" dirty="0">
                          <a:latin typeface="+mn-lt"/>
                          <a:ea typeface="Times New Roman"/>
                          <a:cs typeface="Times New Roman"/>
                        </a:rPr>
                        <a:t> Αίσθημα βάρους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l-GR" sz="2400" dirty="0">
                          <a:latin typeface="+mn-lt"/>
                          <a:ea typeface="Times New Roman"/>
                          <a:cs typeface="Times New Roman"/>
                        </a:rPr>
                        <a:t> Οσφυϊκός πόνος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fontAlgn="base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l-GR" sz="2400" dirty="0">
                          <a:latin typeface="+mn-lt"/>
                          <a:ea typeface="Times New Roman"/>
                          <a:cs typeface="Times New Roman"/>
                        </a:rPr>
                        <a:t> Μικρή ποσότητα ούρων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l-GR" sz="2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" name="1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9C9788-9B49-450C-8BA8-4CF5822EF203}" type="slidenum">
              <a:rPr lang="el-GR" smtClean="0"/>
              <a:pPr>
                <a:defRPr/>
              </a:pPr>
              <a:t>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75376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 Μη σπειραματική </a:t>
            </a:r>
            <a:r>
              <a:rPr lang="el-GR" dirty="0" smtClean="0"/>
              <a:t>αιματουρία</a:t>
            </a:r>
            <a:endParaRPr lang="el-GR" dirty="0"/>
          </a:p>
        </p:txBody>
      </p:sp>
      <p:sp>
        <p:nvSpPr>
          <p:cNvPr id="16388" name="Text Box 6"/>
          <p:cNvSpPr txBox="1">
            <a:spLocks noChangeArrowheads="1"/>
          </p:cNvSpPr>
          <p:nvPr/>
        </p:nvSpPr>
        <p:spPr bwMode="auto">
          <a:xfrm>
            <a:off x="5004048" y="3026664"/>
            <a:ext cx="3600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 dirty="0">
                <a:latin typeface="+mn-lt"/>
              </a:rPr>
              <a:t>Ερυθρά σε </a:t>
            </a:r>
            <a:r>
              <a:rPr lang="el-GR" sz="2400" dirty="0" smtClean="0">
                <a:latin typeface="+mn-lt"/>
              </a:rPr>
              <a:t>υπερωσμωτικό </a:t>
            </a:r>
            <a:r>
              <a:rPr lang="el-GR" sz="2400" dirty="0">
                <a:latin typeface="+mn-lt"/>
              </a:rPr>
              <a:t>περιβάλλον</a:t>
            </a:r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9C9788-9B49-450C-8BA8-4CF5822EF203}" type="slidenum">
              <a:rPr lang="el-GR" smtClean="0"/>
              <a:pPr>
                <a:defRPr/>
              </a:pPr>
              <a:t>49</a:t>
            </a:fld>
            <a:endParaRPr lang="el-GR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787671"/>
            <a:ext cx="4051813" cy="3308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710490" y="5229200"/>
            <a:ext cx="2286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latin typeface="+mn-lt"/>
                <a:hlinkClick r:id="rId4"/>
              </a:rPr>
              <a:t>indianpediatrics.net</a:t>
            </a:r>
            <a:endParaRPr lang="el-GR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46649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 Σπειραματική αιματουρία</a:t>
            </a:r>
          </a:p>
        </p:txBody>
      </p:sp>
      <p:sp>
        <p:nvSpPr>
          <p:cNvPr id="17412" name="Text Box 6"/>
          <p:cNvSpPr txBox="1">
            <a:spLocks noChangeArrowheads="1"/>
          </p:cNvSpPr>
          <p:nvPr/>
        </p:nvSpPr>
        <p:spPr bwMode="auto">
          <a:xfrm>
            <a:off x="827584" y="3861048"/>
            <a:ext cx="300459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 dirty="0">
                <a:latin typeface="+mn-lt"/>
              </a:rPr>
              <a:t>Δύσμορφα ερυθρά</a:t>
            </a:r>
          </a:p>
        </p:txBody>
      </p:sp>
      <p:sp>
        <p:nvSpPr>
          <p:cNvPr id="17413" name="Text Box 7"/>
          <p:cNvSpPr txBox="1">
            <a:spLocks noChangeArrowheads="1"/>
          </p:cNvSpPr>
          <p:nvPr/>
        </p:nvSpPr>
        <p:spPr bwMode="auto">
          <a:xfrm>
            <a:off x="1175702" y="5570214"/>
            <a:ext cx="332685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 dirty="0">
                <a:latin typeface="+mn-lt"/>
              </a:rPr>
              <a:t>Ακανθοκύτταρα ή </a:t>
            </a:r>
            <a:r>
              <a:rPr lang="en-US" sz="2400" dirty="0">
                <a:latin typeface="+mn-lt"/>
              </a:rPr>
              <a:t>G1 </a:t>
            </a:r>
            <a:r>
              <a:rPr lang="el-GR" sz="2400" dirty="0">
                <a:latin typeface="+mn-lt"/>
              </a:rPr>
              <a:t>κύτταρα</a:t>
            </a:r>
          </a:p>
        </p:txBody>
      </p:sp>
      <p:sp>
        <p:nvSpPr>
          <p:cNvPr id="11" name="10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9C9788-9B49-450C-8BA8-4CF5822EF203}" type="slidenum">
              <a:rPr lang="el-GR" smtClean="0"/>
              <a:pPr>
                <a:defRPr/>
              </a:pPr>
              <a:t>50</a:t>
            </a:fld>
            <a:endParaRPr lang="el-GR" dirty="0"/>
          </a:p>
        </p:txBody>
      </p:sp>
      <p:pic>
        <p:nvPicPr>
          <p:cNvPr id="7170" name="Picture 2" descr="érythrocytes dysmorphiqu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554" y="2991510"/>
            <a:ext cx="4467058" cy="3400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403935" y="6392430"/>
            <a:ext cx="26642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latin typeface="+mn-lt"/>
                <a:hlinkClick r:id="rId4"/>
              </a:rPr>
              <a:t>agora.crosemont.qc.ca</a:t>
            </a:r>
            <a:endParaRPr lang="el-GR" sz="1200" dirty="0">
              <a:latin typeface="+mn-lt"/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96752"/>
            <a:ext cx="2921635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3461187" y="1204359"/>
            <a:ext cx="2286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+mn-lt"/>
                <a:hlinkClick r:id="rId6"/>
              </a:rPr>
              <a:t>indianpediatrics.net</a:t>
            </a:r>
            <a:endParaRPr lang="el-GR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68715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Ανισοκυττάρωση και ποικιλοκυττάρωση – ένα χαρακτηριστικό της μη σπειραματικής αιματουρίας</a:t>
            </a:r>
            <a:endParaRPr lang="el-GR" dirty="0"/>
          </a:p>
        </p:txBody>
      </p:sp>
      <p:pic>
        <p:nvPicPr>
          <p:cNvPr id="5" name="4 - Θέση περιεχομένου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67744" y="2060848"/>
            <a:ext cx="4752528" cy="3564396"/>
          </a:xfrm>
        </p:spPr>
      </p:pic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51</a:t>
            </a:fld>
            <a:endParaRPr lang="el-GR" dirty="0"/>
          </a:p>
        </p:txBody>
      </p:sp>
      <p:sp>
        <p:nvSpPr>
          <p:cNvPr id="6" name="Ορθογώνιο 8"/>
          <p:cNvSpPr/>
          <p:nvPr/>
        </p:nvSpPr>
        <p:spPr>
          <a:xfrm>
            <a:off x="2195736" y="5805264"/>
            <a:ext cx="50544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Εργαστήριο Βιολογικών Υγρών, Τμήμα Ιατρικών Εργαστηρίων, ΤΕΙ Αθηνών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Ταξινόμηση </a:t>
            </a:r>
            <a:r>
              <a:rPr lang="el-GR" dirty="0" smtClean="0"/>
              <a:t>ερυθρών</a:t>
            </a:r>
            <a:endParaRPr lang="el-GR" dirty="0"/>
          </a:p>
        </p:txBody>
      </p:sp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251521" y="1178831"/>
            <a:ext cx="8892480" cy="4579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  <a:spcBef>
                <a:spcPct val="60000"/>
              </a:spcBef>
              <a:spcAft>
                <a:spcPts val="1800"/>
              </a:spcAft>
              <a:tabLst>
                <a:tab pos="3227388" algn="l"/>
              </a:tabLst>
            </a:pPr>
            <a:r>
              <a:rPr lang="el-GR" sz="2600" dirty="0">
                <a:latin typeface="+mn-lt"/>
              </a:rPr>
              <a:t>Τα ερυθρά διακρίνονται σε ισομορφικά και δυσμορφικά</a:t>
            </a:r>
            <a:r>
              <a:rPr lang="el-GR" sz="2600" dirty="0" smtClean="0">
                <a:latin typeface="+mn-lt"/>
              </a:rPr>
              <a:t>.</a:t>
            </a:r>
            <a:endParaRPr lang="el-GR" sz="2600" dirty="0">
              <a:latin typeface="+mn-lt"/>
            </a:endParaRPr>
          </a:p>
          <a:p>
            <a:pPr>
              <a:lnSpc>
                <a:spcPct val="150000"/>
              </a:lnSpc>
              <a:spcBef>
                <a:spcPct val="60000"/>
              </a:spcBef>
              <a:tabLst>
                <a:tab pos="3227388" algn="l"/>
              </a:tabLst>
            </a:pPr>
            <a:r>
              <a:rPr lang="el-GR" sz="2400" b="1" dirty="0">
                <a:latin typeface="+mn-lt"/>
              </a:rPr>
              <a:t>Ο  δυσμορφισμός διακρίνεται σε τρεις </a:t>
            </a:r>
            <a:r>
              <a:rPr lang="el-GR" sz="2400" b="1" dirty="0" smtClean="0">
                <a:latin typeface="+mn-lt"/>
              </a:rPr>
              <a:t>κατηγορίες</a:t>
            </a:r>
            <a:r>
              <a:rPr lang="en-US" sz="2400" b="1" dirty="0" smtClean="0">
                <a:latin typeface="+mn-lt"/>
              </a:rPr>
              <a:t> </a:t>
            </a:r>
            <a:r>
              <a:rPr lang="el-GR" sz="2400" b="1" dirty="0" smtClean="0">
                <a:latin typeface="+mn-lt"/>
              </a:rPr>
              <a:t>:</a:t>
            </a:r>
            <a:endParaRPr lang="el-GR" sz="2400" b="1" dirty="0">
              <a:latin typeface="+mn-lt"/>
            </a:endParaRPr>
          </a:p>
          <a:p>
            <a:pPr marL="342900" indent="-342900">
              <a:lnSpc>
                <a:spcPct val="150000"/>
              </a:lnSpc>
              <a:spcBef>
                <a:spcPct val="60000"/>
              </a:spcBef>
              <a:buFont typeface="Wingdings" pitchFamily="2" charset="2"/>
              <a:buChar char="§"/>
              <a:tabLst>
                <a:tab pos="3227388" algn="l"/>
              </a:tabLst>
            </a:pPr>
            <a:r>
              <a:rPr lang="el-GR" sz="2400" b="1" dirty="0">
                <a:solidFill>
                  <a:srgbClr val="9B0000"/>
                </a:solidFill>
                <a:latin typeface="+mn-lt"/>
              </a:rPr>
              <a:t>Χαμηλός δυσμορφισμός  </a:t>
            </a:r>
            <a:r>
              <a:rPr lang="el-GR" sz="2400" dirty="0">
                <a:latin typeface="+mn-lt"/>
              </a:rPr>
              <a:t>5 μέχρι 40% των δυσμορφικών </a:t>
            </a:r>
            <a:r>
              <a:rPr lang="el-GR" sz="2400" dirty="0" smtClean="0">
                <a:latin typeface="+mn-lt"/>
              </a:rPr>
              <a:t>ερυθρών</a:t>
            </a:r>
            <a:r>
              <a:rPr lang="en-US" sz="2400" dirty="0" smtClean="0">
                <a:latin typeface="+mn-lt"/>
              </a:rPr>
              <a:t>,</a:t>
            </a:r>
            <a:endParaRPr lang="el-GR" sz="2400" dirty="0">
              <a:latin typeface="+mn-lt"/>
            </a:endParaRPr>
          </a:p>
          <a:p>
            <a:pPr marL="342900" indent="-342900">
              <a:lnSpc>
                <a:spcPct val="150000"/>
              </a:lnSpc>
              <a:spcBef>
                <a:spcPct val="60000"/>
              </a:spcBef>
              <a:buFont typeface="Wingdings" pitchFamily="2" charset="2"/>
              <a:buChar char="§"/>
              <a:tabLst>
                <a:tab pos="3227388" algn="l"/>
              </a:tabLst>
            </a:pPr>
            <a:r>
              <a:rPr lang="el-GR" sz="2400" b="1" dirty="0">
                <a:solidFill>
                  <a:srgbClr val="9B0000"/>
                </a:solidFill>
                <a:latin typeface="+mn-lt"/>
              </a:rPr>
              <a:t>Μεσαίος δυσμορφισμός  </a:t>
            </a:r>
            <a:r>
              <a:rPr lang="el-GR" sz="2400" dirty="0">
                <a:latin typeface="+mn-lt"/>
              </a:rPr>
              <a:t>40 – </a:t>
            </a:r>
            <a:r>
              <a:rPr lang="el-GR" sz="2400" dirty="0" smtClean="0">
                <a:latin typeface="+mn-lt"/>
              </a:rPr>
              <a:t>80%</a:t>
            </a:r>
            <a:r>
              <a:rPr lang="en-US" sz="2400" dirty="0">
                <a:latin typeface="+mn-lt"/>
              </a:rPr>
              <a:t> </a:t>
            </a:r>
            <a:r>
              <a:rPr lang="el-GR" sz="2400" dirty="0">
                <a:latin typeface="+mn-lt"/>
              </a:rPr>
              <a:t>των δυσμορφικών </a:t>
            </a:r>
            <a:r>
              <a:rPr lang="el-GR" sz="2400" dirty="0" smtClean="0">
                <a:latin typeface="+mn-lt"/>
              </a:rPr>
              <a:t>ερυθρών</a:t>
            </a:r>
            <a:r>
              <a:rPr lang="en-US" sz="2400" dirty="0">
                <a:latin typeface="+mn-lt"/>
              </a:rPr>
              <a:t>,</a:t>
            </a:r>
            <a:endParaRPr lang="el-GR" sz="2400" dirty="0">
              <a:latin typeface="+mn-lt"/>
            </a:endParaRPr>
          </a:p>
          <a:p>
            <a:pPr marL="342900" indent="-342900">
              <a:lnSpc>
                <a:spcPct val="150000"/>
              </a:lnSpc>
              <a:spcBef>
                <a:spcPct val="60000"/>
              </a:spcBef>
              <a:buFont typeface="Wingdings" pitchFamily="2" charset="2"/>
              <a:buChar char="§"/>
              <a:tabLst>
                <a:tab pos="3227388" algn="l"/>
              </a:tabLst>
            </a:pPr>
            <a:r>
              <a:rPr lang="el-GR" sz="2400" b="1" dirty="0">
                <a:solidFill>
                  <a:srgbClr val="9B0000"/>
                </a:solidFill>
                <a:latin typeface="+mn-lt"/>
              </a:rPr>
              <a:t>Υψηλός δυσμορφισμός   </a:t>
            </a:r>
            <a:r>
              <a:rPr lang="el-GR" sz="2400" dirty="0">
                <a:latin typeface="+mn-lt"/>
              </a:rPr>
              <a:t>πάνω από 80</a:t>
            </a:r>
            <a:r>
              <a:rPr lang="el-GR" sz="2400" dirty="0" smtClean="0">
                <a:latin typeface="+mn-lt"/>
              </a:rPr>
              <a:t>%</a:t>
            </a:r>
            <a:r>
              <a:rPr lang="en-US" sz="2400" dirty="0" smtClean="0">
                <a:latin typeface="+mn-lt"/>
              </a:rPr>
              <a:t> </a:t>
            </a:r>
            <a:r>
              <a:rPr lang="el-GR" sz="2400" dirty="0">
                <a:latin typeface="+mn-lt"/>
              </a:rPr>
              <a:t>των δυσμορφικών </a:t>
            </a:r>
            <a:r>
              <a:rPr lang="el-GR" sz="2400" dirty="0" smtClean="0">
                <a:latin typeface="+mn-lt"/>
              </a:rPr>
              <a:t>ερυθρών</a:t>
            </a:r>
            <a:r>
              <a:rPr lang="en-US" sz="2400" dirty="0" smtClean="0">
                <a:latin typeface="+mn-lt"/>
              </a:rPr>
              <a:t>.</a:t>
            </a:r>
            <a:endParaRPr lang="el-GR" sz="2400" dirty="0">
              <a:latin typeface="+mn-lt"/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9C9788-9B49-450C-8BA8-4CF5822EF203}" type="slidenum">
              <a:rPr lang="el-GR" smtClean="0"/>
              <a:pPr>
                <a:defRPr/>
              </a:pPr>
              <a:t>52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118434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Διάφορες μορφές παραμορφωμένων ερυθρών</a:t>
            </a:r>
            <a:endParaRPr lang="el-GR" dirty="0"/>
          </a:p>
        </p:txBody>
      </p:sp>
      <p:pic>
        <p:nvPicPr>
          <p:cNvPr id="1945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1196752"/>
            <a:ext cx="6062064" cy="510425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9459" name="Text Box 5"/>
          <p:cNvSpPr txBox="1">
            <a:spLocks noChangeArrowheads="1"/>
          </p:cNvSpPr>
          <p:nvPr/>
        </p:nvSpPr>
        <p:spPr bwMode="auto">
          <a:xfrm>
            <a:off x="1602936" y="1196752"/>
            <a:ext cx="6078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000" dirty="0"/>
              <a:t>Ισομορφικά </a:t>
            </a:r>
            <a:r>
              <a:rPr lang="en-US" sz="2000" dirty="0"/>
              <a:t>E</a:t>
            </a:r>
            <a:r>
              <a:rPr lang="el-GR" sz="2000" dirty="0" smtClean="0"/>
              <a:t>ρυθρά</a:t>
            </a:r>
            <a:r>
              <a:rPr lang="en-US" sz="2000" dirty="0" smtClean="0"/>
              <a:t>              </a:t>
            </a:r>
            <a:r>
              <a:rPr lang="el-GR" sz="2000" dirty="0" smtClean="0"/>
              <a:t>Δυσμορφικά </a:t>
            </a:r>
            <a:r>
              <a:rPr lang="el-GR" sz="2000" dirty="0"/>
              <a:t>Ερυθρά</a:t>
            </a: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9C9788-9B49-450C-8BA8-4CF5822EF203}" type="slidenum">
              <a:rPr lang="el-GR" smtClean="0"/>
              <a:pPr>
                <a:defRPr/>
              </a:pPr>
              <a:t>53</a:t>
            </a:fld>
            <a:endParaRPr lang="el-GR" dirty="0"/>
          </a:p>
        </p:txBody>
      </p:sp>
      <p:sp>
        <p:nvSpPr>
          <p:cNvPr id="3" name="Rectangle 2"/>
          <p:cNvSpPr/>
          <p:nvPr/>
        </p:nvSpPr>
        <p:spPr>
          <a:xfrm>
            <a:off x="2843808" y="6301007"/>
            <a:ext cx="398924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latin typeface="+mn-lt"/>
                <a:hlinkClick r:id="rId4"/>
              </a:rPr>
              <a:t>sysmex-europe.com/academy/library</a:t>
            </a:r>
            <a:endParaRPr lang="el-GR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10702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80928"/>
            <a:ext cx="8229600" cy="1296144"/>
          </a:xfrm>
          <a:ln w="38100">
            <a:solidFill>
              <a:srgbClr val="9B0000"/>
            </a:solidFill>
          </a:ln>
        </p:spPr>
        <p:txBody>
          <a:bodyPr>
            <a:noAutofit/>
          </a:bodyPr>
          <a:lstStyle/>
          <a:p>
            <a:pPr>
              <a:spcBef>
                <a:spcPct val="50000"/>
              </a:spcBef>
            </a:pPr>
            <a:r>
              <a:rPr lang="el-GR" dirty="0"/>
              <a:t>Διαβήτης</a:t>
            </a:r>
            <a:br>
              <a:rPr lang="el-GR" dirty="0"/>
            </a:br>
            <a:r>
              <a:rPr lang="el-GR" dirty="0"/>
              <a:t>γλυκοζουρία - </a:t>
            </a:r>
            <a:r>
              <a:rPr lang="en-US" dirty="0"/>
              <a:t>K</a:t>
            </a:r>
            <a:r>
              <a:rPr lang="el-GR" dirty="0" smtClean="0"/>
              <a:t>ετονουρία</a:t>
            </a:r>
            <a:endParaRPr lang="el-GR" dirty="0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9C9788-9B49-450C-8BA8-4CF5822EF203}" type="slidenum">
              <a:rPr lang="el-GR" smtClean="0"/>
              <a:pPr>
                <a:defRPr/>
              </a:pPr>
              <a:t>54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663361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080120"/>
          </a:xfrm>
        </p:spPr>
        <p:txBody>
          <a:bodyPr>
            <a:noAutofit/>
          </a:bodyPr>
          <a:lstStyle/>
          <a:p>
            <a:r>
              <a:rPr lang="el-GR" dirty="0"/>
              <a:t>Εξετάσεις ούρων σχετικές με τον σακχαρώδη </a:t>
            </a:r>
            <a:r>
              <a:rPr lang="el-GR" dirty="0" smtClean="0"/>
              <a:t>διαβήτη</a:t>
            </a:r>
            <a:endParaRPr lang="el-GR" dirty="0"/>
          </a:p>
        </p:txBody>
      </p:sp>
      <p:sp>
        <p:nvSpPr>
          <p:cNvPr id="41987" name="Text Box 5"/>
          <p:cNvSpPr txBox="1">
            <a:spLocks noChangeArrowheads="1"/>
          </p:cNvSpPr>
          <p:nvPr/>
        </p:nvSpPr>
        <p:spPr bwMode="auto">
          <a:xfrm>
            <a:off x="971601" y="1991688"/>
            <a:ext cx="5688904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ct val="50000"/>
              </a:spcBef>
              <a:buFontTx/>
              <a:buAutoNum type="arabicPeriod"/>
            </a:pPr>
            <a:r>
              <a:rPr lang="el-GR" sz="2400" dirty="0">
                <a:latin typeface="+mn-lt"/>
              </a:rPr>
              <a:t>Γλυκόζη ούρων</a:t>
            </a:r>
          </a:p>
          <a:p>
            <a:pPr marL="342900" indent="-342900">
              <a:lnSpc>
                <a:spcPct val="150000"/>
              </a:lnSpc>
              <a:spcBef>
                <a:spcPct val="50000"/>
              </a:spcBef>
              <a:buFontTx/>
              <a:buAutoNum type="arabicPeriod"/>
            </a:pPr>
            <a:r>
              <a:rPr lang="el-GR" sz="2400" dirty="0">
                <a:latin typeface="+mn-lt"/>
              </a:rPr>
              <a:t>Κετόνες ούρων</a:t>
            </a:r>
          </a:p>
          <a:p>
            <a:pPr marL="342900" indent="-342900">
              <a:lnSpc>
                <a:spcPct val="150000"/>
              </a:lnSpc>
              <a:spcBef>
                <a:spcPct val="50000"/>
              </a:spcBef>
              <a:buFontTx/>
              <a:buAutoNum type="arabicPeriod"/>
            </a:pPr>
            <a:r>
              <a:rPr lang="el-GR" sz="2400" dirty="0">
                <a:latin typeface="+mn-lt"/>
              </a:rPr>
              <a:t>Μικροαλβουμίνη ούρων</a:t>
            </a: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9C9788-9B49-450C-8BA8-4CF5822EF203}" type="slidenum">
              <a:rPr lang="el-GR" smtClean="0"/>
              <a:pPr>
                <a:defRPr/>
              </a:pPr>
              <a:t>55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184256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Γλυκοζουρία</a:t>
            </a:r>
          </a:p>
        </p:txBody>
      </p:sp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684213" y="1100138"/>
            <a:ext cx="786913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 b="1" dirty="0">
                <a:solidFill>
                  <a:srgbClr val="9B0000"/>
                </a:solidFill>
                <a:latin typeface="+mn-lt"/>
              </a:rPr>
              <a:t>Γλυκοζουρία</a:t>
            </a:r>
            <a:r>
              <a:rPr lang="en-US" sz="2400" b="1" dirty="0">
                <a:solidFill>
                  <a:srgbClr val="9B0000"/>
                </a:solidFill>
                <a:latin typeface="+mn-lt"/>
              </a:rPr>
              <a:t>: </a:t>
            </a:r>
            <a:r>
              <a:rPr lang="el-GR" sz="2400" dirty="0">
                <a:latin typeface="+mn-lt"/>
              </a:rPr>
              <a:t>η εμφάνιση γλυκόζης </a:t>
            </a:r>
            <a:r>
              <a:rPr lang="el-GR" sz="2400" dirty="0" smtClean="0">
                <a:latin typeface="+mn-lt"/>
              </a:rPr>
              <a:t>στα </a:t>
            </a:r>
            <a:r>
              <a:rPr lang="el-GR" sz="2400" dirty="0">
                <a:latin typeface="+mn-lt"/>
              </a:rPr>
              <a:t>ούρα.</a:t>
            </a: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684213" y="1660269"/>
            <a:ext cx="8352283" cy="1013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ts val="1200"/>
              </a:spcBef>
            </a:pPr>
            <a:r>
              <a:rPr lang="el-GR" sz="2400" dirty="0">
                <a:latin typeface="+mn-lt"/>
              </a:rPr>
              <a:t>Φυσιολογικά γλυκόζη δεν υπάρχει στα ούρα. Διηθείται στα ούρα αλλά 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αναρροφάται εξολοκλήρου.</a:t>
            </a:r>
          </a:p>
        </p:txBody>
      </p:sp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684211" y="2843064"/>
            <a:ext cx="8352285" cy="3761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342900" indent="-342900">
              <a:lnSpc>
                <a:spcPct val="130000"/>
              </a:lnSpc>
              <a:spcBef>
                <a:spcPts val="1200"/>
              </a:spcBef>
            </a:pPr>
            <a:r>
              <a:rPr lang="el-GR" sz="2400" b="1" dirty="0">
                <a:latin typeface="+mn-lt"/>
              </a:rPr>
              <a:t>Η γλυκόζη εμφανίζεται στα ούρα </a:t>
            </a:r>
            <a:r>
              <a:rPr lang="el-GR" sz="2400" b="1" dirty="0" smtClean="0">
                <a:latin typeface="+mn-lt"/>
              </a:rPr>
              <a:t>όταν :</a:t>
            </a:r>
            <a:endParaRPr lang="el-GR" sz="2400" b="1" dirty="0">
              <a:latin typeface="+mn-lt"/>
            </a:endParaRPr>
          </a:p>
          <a:p>
            <a:pPr marL="342900" indent="-342900">
              <a:lnSpc>
                <a:spcPct val="130000"/>
              </a:lnSpc>
              <a:spcBef>
                <a:spcPts val="1200"/>
              </a:spcBef>
              <a:buFontTx/>
              <a:buAutoNum type="arabicPeriod"/>
            </a:pPr>
            <a:r>
              <a:rPr lang="en-US" sz="2400" dirty="0">
                <a:latin typeface="+mn-lt"/>
              </a:rPr>
              <a:t>To</a:t>
            </a:r>
            <a:r>
              <a:rPr lang="el-GR" sz="2400" dirty="0">
                <a:latin typeface="+mn-lt"/>
              </a:rPr>
              <a:t> ποσό του σακχάρου στο αίμα είναι πολύ μεγάλο ώστε να παρακάμπτεται ο ουδός της γλυκόζης, δηλαδή τα </a:t>
            </a:r>
            <a:r>
              <a:rPr lang="el-GR" sz="2400" b="1" dirty="0" smtClean="0">
                <a:solidFill>
                  <a:srgbClr val="9B0000"/>
                </a:solidFill>
                <a:latin typeface="+mn-lt"/>
              </a:rPr>
              <a:t>1</a:t>
            </a:r>
            <a:r>
              <a:rPr lang="en-US" sz="2400" b="1" dirty="0" smtClean="0">
                <a:solidFill>
                  <a:srgbClr val="9B0000"/>
                </a:solidFill>
                <a:latin typeface="+mn-lt"/>
              </a:rPr>
              <a:t>60 - 180</a:t>
            </a:r>
            <a:r>
              <a:rPr lang="el-GR" sz="2400" b="1" dirty="0" smtClean="0">
                <a:solidFill>
                  <a:srgbClr val="9B0000"/>
                </a:solidFill>
                <a:latin typeface="+mn-lt"/>
              </a:rPr>
              <a:t> </a:t>
            </a:r>
            <a:r>
              <a:rPr lang="en-US" sz="2400" b="1" dirty="0">
                <a:solidFill>
                  <a:srgbClr val="9B0000"/>
                </a:solidFill>
                <a:latin typeface="+mn-lt"/>
              </a:rPr>
              <a:t>mg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/</a:t>
            </a:r>
            <a:r>
              <a:rPr lang="en-US" sz="2400" b="1" dirty="0" smtClean="0">
                <a:solidFill>
                  <a:srgbClr val="9B0000"/>
                </a:solidFill>
                <a:latin typeface="+mn-lt"/>
              </a:rPr>
              <a:t>dL </a:t>
            </a:r>
            <a:r>
              <a:rPr lang="el-GR" sz="2400" b="1" dirty="0" smtClean="0">
                <a:solidFill>
                  <a:srgbClr val="9B0000"/>
                </a:solidFill>
                <a:latin typeface="+mn-lt"/>
              </a:rPr>
              <a:t>γλυκόζης 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στο </a:t>
            </a:r>
            <a:r>
              <a:rPr lang="el-GR" sz="2400" b="1" dirty="0" smtClean="0">
                <a:solidFill>
                  <a:srgbClr val="9B0000"/>
                </a:solidFill>
                <a:latin typeface="+mn-lt"/>
              </a:rPr>
              <a:t>αίμα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,</a:t>
            </a:r>
            <a:endParaRPr lang="el-GR" sz="2400" dirty="0">
              <a:latin typeface="+mn-lt"/>
            </a:endParaRPr>
          </a:p>
          <a:p>
            <a:pPr marL="342900" indent="-342900">
              <a:lnSpc>
                <a:spcPct val="130000"/>
              </a:lnSpc>
              <a:spcBef>
                <a:spcPts val="1200"/>
              </a:spcBef>
            </a:pPr>
            <a:r>
              <a:rPr lang="el-GR" sz="2400" dirty="0">
                <a:latin typeface="+mn-lt"/>
              </a:rPr>
              <a:t>2. </a:t>
            </a:r>
            <a:r>
              <a:rPr lang="en-US" sz="2400" dirty="0">
                <a:latin typeface="+mn-lt"/>
              </a:rPr>
              <a:t>Y</a:t>
            </a:r>
            <a:r>
              <a:rPr lang="el-GR" sz="2400" dirty="0">
                <a:latin typeface="+mn-lt"/>
              </a:rPr>
              <a:t>πάρχει λειτουργική ή ανατομική βλάβη στα νεφρικά σωληνάρια, ώστε να 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μην γίνεται η επαναρρόφηση της γλυκόζης.</a:t>
            </a:r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9C9788-9B49-450C-8BA8-4CF5822EF203}" type="slidenum">
              <a:rPr lang="el-GR" smtClean="0"/>
              <a:pPr>
                <a:defRPr/>
              </a:pPr>
              <a:t>56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5349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Το μόριο της </a:t>
            </a:r>
            <a:r>
              <a:rPr lang="el-GR" dirty="0" smtClean="0"/>
              <a:t>γλυκόζης</a:t>
            </a:r>
            <a:endParaRPr lang="el-G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8769"/>
            <a:ext cx="2675698" cy="2520280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6"/>
          <p:cNvSpPr/>
          <p:nvPr/>
        </p:nvSpPr>
        <p:spPr>
          <a:xfrm>
            <a:off x="251520" y="5129049"/>
            <a:ext cx="27123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“</a:t>
            </a:r>
            <a:r>
              <a:rPr lang="en-US" sz="1200" dirty="0" smtClean="0">
                <a:latin typeface="+mn-lt"/>
                <a:hlinkClick r:id="rId3"/>
              </a:rPr>
              <a:t>Alpha-D-glucose-2D-skeletal-hexagon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”,</a:t>
            </a:r>
            <a:r>
              <a:rPr lang="el-G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από </a:t>
            </a:r>
            <a:r>
              <a:rPr lang="en-US" sz="1200" dirty="0" smtClean="0">
                <a:latin typeface="+mn-lt"/>
                <a:hlinkClick r:id="rId4"/>
              </a:rPr>
              <a:t>Benjah-bmm27 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l-G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διαθέσιμο ως κοινό κτήμα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107" y="1769285"/>
            <a:ext cx="1971865" cy="3384376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6"/>
          <p:cNvSpPr/>
          <p:nvPr/>
        </p:nvSpPr>
        <p:spPr>
          <a:xfrm>
            <a:off x="3108540" y="5153660"/>
            <a:ext cx="22569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“</a:t>
            </a:r>
            <a:r>
              <a:rPr lang="en-US" sz="1200" dirty="0" smtClean="0">
                <a:hlinkClick r:id="rId6"/>
              </a:rPr>
              <a:t>D-glucose-chain-2D-Fischer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”,</a:t>
            </a:r>
            <a:r>
              <a:rPr lang="el-G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από </a:t>
            </a:r>
            <a:r>
              <a:rPr lang="en-US" sz="1200" dirty="0" smtClean="0">
                <a:hlinkClick r:id="rId7"/>
              </a:rPr>
              <a:t>Yikrazuul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l-G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διαθέσιμο ως κοινό κτήμα</a:t>
            </a: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246" y="3208684"/>
            <a:ext cx="3504460" cy="1944976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6"/>
          <p:cNvSpPr/>
          <p:nvPr/>
        </p:nvSpPr>
        <p:spPr>
          <a:xfrm>
            <a:off x="6080977" y="5153661"/>
            <a:ext cx="22569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“</a:t>
            </a:r>
            <a:r>
              <a:rPr lang="en-US" sz="1200" dirty="0" smtClean="0">
                <a:hlinkClick r:id="rId9"/>
              </a:rPr>
              <a:t>D-glucose-chain-3D-balls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”,</a:t>
            </a:r>
            <a:r>
              <a:rPr lang="el-G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από </a:t>
            </a:r>
            <a:r>
              <a:rPr lang="en-US" sz="1200" dirty="0" smtClean="0">
                <a:hlinkClick r:id="rId4"/>
              </a:rPr>
              <a:t>Benjah-bmm27 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l-G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διαθέσιμο ως κοινό κτήμα</a:t>
            </a: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9C9788-9B49-450C-8BA8-4CF5822EF203}" type="slidenum">
              <a:rPr lang="el-GR" smtClean="0"/>
              <a:pPr>
                <a:defRPr/>
              </a:pPr>
              <a:t>57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237431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Οι τιμές αναφοράς της γλυκόζης</a:t>
            </a:r>
            <a:endParaRPr lang="el-GR" dirty="0"/>
          </a:p>
        </p:txBody>
      </p:sp>
      <p:sp>
        <p:nvSpPr>
          <p:cNvPr id="3" name="2 - TextBox"/>
          <p:cNvSpPr txBox="1"/>
          <p:nvPr/>
        </p:nvSpPr>
        <p:spPr>
          <a:xfrm>
            <a:off x="611560" y="2276872"/>
            <a:ext cx="81369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>
                <a:latin typeface="+mn-lt"/>
              </a:rPr>
              <a:t>Φυσιολογικές τιμές γλυκόζης στο αίμα</a:t>
            </a:r>
            <a:r>
              <a:rPr lang="en-US" sz="2400" dirty="0" smtClean="0">
                <a:latin typeface="+mn-lt"/>
              </a:rPr>
              <a:t>: </a:t>
            </a:r>
            <a:r>
              <a:rPr lang="el-GR" sz="2400" dirty="0" smtClean="0">
                <a:latin typeface="+mn-lt"/>
              </a:rPr>
              <a:t>76 </a:t>
            </a:r>
            <a:r>
              <a:rPr lang="en-US" sz="2400" dirty="0" smtClean="0">
                <a:latin typeface="+mn-lt"/>
              </a:rPr>
              <a:t>– 105 mg/dl</a:t>
            </a:r>
          </a:p>
          <a:p>
            <a:endParaRPr lang="en-US" sz="2400" dirty="0" smtClean="0">
              <a:latin typeface="+mn-lt"/>
            </a:endParaRPr>
          </a:p>
          <a:p>
            <a:r>
              <a:rPr lang="en-US" sz="2400" dirty="0" smtClean="0">
                <a:latin typeface="+mn-lt"/>
              </a:rPr>
              <a:t>N</a:t>
            </a:r>
            <a:r>
              <a:rPr lang="el-GR" sz="2400" dirty="0" smtClean="0">
                <a:latin typeface="+mn-lt"/>
              </a:rPr>
              <a:t>εφρική ουδός</a:t>
            </a:r>
            <a:r>
              <a:rPr lang="en-US" sz="2400" dirty="0" smtClean="0">
                <a:latin typeface="+mn-lt"/>
              </a:rPr>
              <a:t>: 165 – 180 mg/dl</a:t>
            </a:r>
          </a:p>
        </p:txBody>
      </p:sp>
      <p:sp>
        <p:nvSpPr>
          <p:cNvPr id="2" name="1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9C9788-9B49-450C-8BA8-4CF5822EF203}" type="slidenum">
              <a:rPr lang="el-GR" smtClean="0"/>
              <a:pPr>
                <a:defRPr/>
              </a:pPr>
              <a:t>58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172262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l-GR" dirty="0" smtClean="0"/>
              <a:t>Ουροπαθογόνα βακτήρια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609600" indent="-609600" eaLnBrk="1" hangingPunct="1">
              <a:spcBef>
                <a:spcPct val="45000"/>
              </a:spcBef>
              <a:buFontTx/>
              <a:buAutoNum type="arabicPeriod"/>
              <a:tabLst>
                <a:tab pos="2057400" algn="l"/>
              </a:tabLst>
            </a:pPr>
            <a:r>
              <a:rPr lang="en-US" sz="2400" i="1" dirty="0" smtClean="0"/>
              <a:t>Escherichia coli </a:t>
            </a:r>
            <a:r>
              <a:rPr lang="en-US" sz="2400" dirty="0" smtClean="0"/>
              <a:t>– </a:t>
            </a:r>
            <a:r>
              <a:rPr lang="el-GR" sz="2400" dirty="0" smtClean="0"/>
              <a:t>το πιο συχνό σε ουρολοιμώξεις ανδρών και γυναικών,</a:t>
            </a:r>
            <a:endParaRPr lang="en-US" sz="2400" dirty="0" smtClean="0"/>
          </a:p>
          <a:p>
            <a:pPr marL="609600" indent="-609600" eaLnBrk="1" hangingPunct="1">
              <a:spcBef>
                <a:spcPct val="45000"/>
              </a:spcBef>
              <a:buFontTx/>
              <a:buAutoNum type="arabicPeriod"/>
              <a:tabLst>
                <a:tab pos="2057400" algn="l"/>
              </a:tabLst>
            </a:pPr>
            <a:r>
              <a:rPr lang="en-US" sz="2400" i="1" dirty="0" smtClean="0"/>
              <a:t>Klebsiella pneumoniae</a:t>
            </a:r>
            <a:r>
              <a:rPr lang="el-GR" sz="2400" dirty="0" smtClean="0"/>
              <a:t>,</a:t>
            </a:r>
            <a:endParaRPr lang="en-US" sz="2400" dirty="0" smtClean="0"/>
          </a:p>
          <a:p>
            <a:pPr marL="609600" indent="-609600" eaLnBrk="1" hangingPunct="1">
              <a:spcBef>
                <a:spcPct val="45000"/>
              </a:spcBef>
              <a:buFontTx/>
              <a:buAutoNum type="arabicPeriod"/>
              <a:tabLst>
                <a:tab pos="2057400" algn="l"/>
              </a:tabLst>
            </a:pPr>
            <a:r>
              <a:rPr lang="en-US" sz="2400" i="1" dirty="0" smtClean="0"/>
              <a:t>Proteus mirabilis</a:t>
            </a:r>
            <a:r>
              <a:rPr lang="el-GR" sz="2400" dirty="0" smtClean="0"/>
              <a:t>,</a:t>
            </a:r>
            <a:endParaRPr lang="en-US" sz="2400" dirty="0" smtClean="0"/>
          </a:p>
          <a:p>
            <a:pPr marL="609600" indent="-609600" eaLnBrk="1" hangingPunct="1">
              <a:spcBef>
                <a:spcPct val="45000"/>
              </a:spcBef>
              <a:buFontTx/>
              <a:buAutoNum type="arabicPeriod"/>
              <a:tabLst>
                <a:tab pos="2057400" algn="l"/>
              </a:tabLst>
            </a:pPr>
            <a:r>
              <a:rPr lang="en-US" sz="2400" i="1" dirty="0" smtClean="0"/>
              <a:t>Enterococcus faecalis</a:t>
            </a:r>
            <a:r>
              <a:rPr lang="el-GR" sz="2400" dirty="0" smtClean="0"/>
              <a:t>,</a:t>
            </a:r>
          </a:p>
          <a:p>
            <a:pPr marL="609600" indent="-609600" eaLnBrk="1" hangingPunct="1">
              <a:spcBef>
                <a:spcPct val="45000"/>
              </a:spcBef>
              <a:buFontTx/>
              <a:buAutoNum type="arabicPeriod"/>
              <a:tabLst>
                <a:tab pos="2057400" algn="l"/>
              </a:tabLst>
            </a:pPr>
            <a:r>
              <a:rPr lang="en-US" sz="2400" i="1" dirty="0" smtClean="0"/>
              <a:t>Pseudomonas aeruginosa </a:t>
            </a:r>
            <a:r>
              <a:rPr lang="en-US" sz="2400" dirty="0" smtClean="0"/>
              <a:t>– </a:t>
            </a:r>
            <a:r>
              <a:rPr lang="el-GR" sz="2400" dirty="0" smtClean="0"/>
              <a:t>το πιο συχνό σε νοσοκομειακές λοιμώξεις,</a:t>
            </a:r>
            <a:endParaRPr lang="en-US" sz="2400" dirty="0" smtClean="0"/>
          </a:p>
          <a:p>
            <a:pPr marL="609600" indent="-609600" eaLnBrk="1" hangingPunct="1">
              <a:spcBef>
                <a:spcPct val="45000"/>
              </a:spcBef>
              <a:buFontTx/>
              <a:buAutoNum type="arabicPeriod"/>
              <a:tabLst>
                <a:tab pos="2057400" algn="l"/>
              </a:tabLst>
            </a:pPr>
            <a:r>
              <a:rPr lang="en-US" sz="2400" i="1" dirty="0" smtClean="0"/>
              <a:t>Staphylococcus epidermidis</a:t>
            </a:r>
            <a:r>
              <a:rPr lang="el-GR" sz="2400" dirty="0" smtClean="0"/>
              <a:t>.</a:t>
            </a:r>
            <a:endParaRPr lang="en-US" sz="2400" dirty="0" smtClean="0"/>
          </a:p>
          <a:p>
            <a:pPr marL="609600" indent="-609600" eaLnBrk="1" hangingPunct="1">
              <a:buFontTx/>
              <a:buAutoNum type="arabicPeriod"/>
              <a:tabLst>
                <a:tab pos="2057400" algn="l"/>
              </a:tabLst>
            </a:pPr>
            <a:endParaRPr lang="en-US" sz="2400" dirty="0" smtClean="0"/>
          </a:p>
          <a:p>
            <a:pPr marL="609600" indent="-609600" algn="ctr" eaLnBrk="1" hangingPunct="1">
              <a:buFontTx/>
              <a:buNone/>
              <a:tabLst>
                <a:tab pos="2057400" algn="l"/>
              </a:tabLst>
            </a:pPr>
            <a:r>
              <a:rPr lang="en-US" sz="2400" b="1" dirty="0" smtClean="0">
                <a:solidFill>
                  <a:srgbClr val="9B0000"/>
                </a:solidFill>
              </a:rPr>
              <a:t>T</a:t>
            </a:r>
            <a:r>
              <a:rPr lang="el-GR" sz="2400" b="1" dirty="0" smtClean="0">
                <a:solidFill>
                  <a:srgbClr val="9B0000"/>
                </a:solidFill>
              </a:rPr>
              <a:t>α συχνότερα απαντώμενα είναι τα </a:t>
            </a:r>
            <a:r>
              <a:rPr lang="en-US" sz="2400" b="1" dirty="0" smtClean="0">
                <a:solidFill>
                  <a:srgbClr val="9B0000"/>
                </a:solidFill>
              </a:rPr>
              <a:t>Gram </a:t>
            </a:r>
            <a:r>
              <a:rPr lang="el-GR" sz="2400" b="1" dirty="0" smtClean="0">
                <a:solidFill>
                  <a:srgbClr val="9B0000"/>
                </a:solidFill>
              </a:rPr>
              <a:t>αρνητικά</a:t>
            </a:r>
            <a:endParaRPr lang="en-US" sz="2400" b="1" dirty="0" smtClean="0">
              <a:solidFill>
                <a:srgbClr val="9B0000"/>
              </a:solidFill>
            </a:endParaRPr>
          </a:p>
          <a:p>
            <a:pPr marL="609600" indent="-609600" eaLnBrk="1" hangingPunct="1">
              <a:buFontTx/>
              <a:buAutoNum type="arabicPeriod"/>
              <a:tabLst>
                <a:tab pos="2057400" algn="l"/>
              </a:tabLst>
            </a:pPr>
            <a:endParaRPr lang="en-US" sz="2400" dirty="0" smtClean="0">
              <a:solidFill>
                <a:schemeClr val="accent2"/>
              </a:solidFill>
            </a:endParaRPr>
          </a:p>
          <a:p>
            <a:pPr marL="609600" indent="-609600" eaLnBrk="1" hangingPunct="1">
              <a:buFontTx/>
              <a:buAutoNum type="arabicPeriod"/>
              <a:tabLst>
                <a:tab pos="2057400" algn="l"/>
              </a:tabLst>
            </a:pPr>
            <a:endParaRPr lang="el-GR" sz="2400" dirty="0" smtClean="0">
              <a:solidFill>
                <a:schemeClr val="accent2"/>
              </a:solidFill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6D87A4-2F11-4418-BBAA-89808B172D92}" type="slidenum">
              <a:rPr lang="el-GR" smtClean="0"/>
              <a:pPr>
                <a:defRPr/>
              </a:pPr>
              <a:t>5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657752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H </a:t>
            </a:r>
            <a:r>
              <a:rPr lang="el-GR" dirty="0"/>
              <a:t>ιστορία της σύνδεσης γλυκόζης και νόσου διαβήτη </a:t>
            </a:r>
            <a:r>
              <a:rPr lang="el-GR" sz="3200" b="0" dirty="0"/>
              <a:t>(1 από 4</a:t>
            </a:r>
            <a:r>
              <a:rPr lang="el-GR" sz="3200" b="0" dirty="0" smtClean="0"/>
              <a:t>)</a:t>
            </a:r>
            <a:endParaRPr lang="el-GR" sz="3200" b="0" dirty="0"/>
          </a:p>
        </p:txBody>
      </p:sp>
      <p:sp>
        <p:nvSpPr>
          <p:cNvPr id="2" name="1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9C9788-9B49-450C-8BA8-4CF5822EF203}" type="slidenum">
              <a:rPr lang="el-GR" smtClean="0"/>
              <a:pPr>
                <a:defRPr/>
              </a:pPr>
              <a:t>59</a:t>
            </a:fld>
            <a:endParaRPr lang="el-GR" dirty="0"/>
          </a:p>
        </p:txBody>
      </p:sp>
      <p:sp>
        <p:nvSpPr>
          <p:cNvPr id="6" name="5 - Ορθογώνιο"/>
          <p:cNvSpPr/>
          <p:nvPr/>
        </p:nvSpPr>
        <p:spPr>
          <a:xfrm>
            <a:off x="251520" y="1464225"/>
            <a:ext cx="8424936" cy="15327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ct val="40000"/>
              </a:spcBef>
            </a:pPr>
            <a:r>
              <a:rPr lang="el-GR" sz="2400" dirty="0" smtClean="0">
                <a:latin typeface="+mn-lt"/>
              </a:rPr>
              <a:t>Στην αρχαία Μεσοποταμία υπάρχουν αναφορές για τον έλεγχο των «γλυκών ούρων» από τη προτίμηση που είχαν σε αυτά οι μύγες σε σχέση με τα ούρα υγιούς ατόμου.</a:t>
            </a:r>
            <a:endParaRPr lang="el-GR" sz="2400" dirty="0">
              <a:latin typeface="+mn-lt"/>
            </a:endParaRPr>
          </a:p>
        </p:txBody>
      </p:sp>
      <p:sp>
        <p:nvSpPr>
          <p:cNvPr id="7" name="6 - Ορθογώνιο"/>
          <p:cNvSpPr/>
          <p:nvPr/>
        </p:nvSpPr>
        <p:spPr>
          <a:xfrm>
            <a:off x="251520" y="2996952"/>
            <a:ext cx="5256584" cy="38964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  <a:spcBef>
                <a:spcPct val="30000"/>
              </a:spcBef>
            </a:pPr>
            <a:r>
              <a:rPr lang="el-GR" sz="2400" dirty="0" smtClean="0">
                <a:latin typeface="+mn-lt"/>
              </a:rPr>
              <a:t>Το βιβλίο του </a:t>
            </a:r>
            <a:r>
              <a:rPr lang="en-US" sz="2400" b="1" dirty="0" smtClean="0">
                <a:solidFill>
                  <a:srgbClr val="9B0000"/>
                </a:solidFill>
                <a:latin typeface="+mn-lt"/>
              </a:rPr>
              <a:t>Thomas Willis </a:t>
            </a:r>
            <a:r>
              <a:rPr lang="el-GR" sz="2400" b="1" dirty="0" smtClean="0">
                <a:solidFill>
                  <a:srgbClr val="9B0000"/>
                </a:solidFill>
                <a:latin typeface="+mn-lt"/>
              </a:rPr>
              <a:t>«Διατριβή περί ούρων» </a:t>
            </a:r>
            <a:r>
              <a:rPr lang="el-GR" sz="2400" dirty="0" smtClean="0">
                <a:latin typeface="+mn-lt"/>
              </a:rPr>
              <a:t>θα προσεγγίσει για πρώτη φορά επιστημονικά την ανάλυση των ούρων. </a:t>
            </a:r>
          </a:p>
          <a:p>
            <a:pPr>
              <a:lnSpc>
                <a:spcPct val="125000"/>
              </a:lnSpc>
              <a:spcBef>
                <a:spcPct val="30000"/>
              </a:spcBef>
            </a:pPr>
            <a:r>
              <a:rPr lang="el-GR" sz="2400" dirty="0" smtClean="0">
                <a:latin typeface="+mn-lt"/>
              </a:rPr>
              <a:t>Σε αυτόν οφείλεται και  η ονομασία </a:t>
            </a:r>
            <a:r>
              <a:rPr lang="en-US" sz="2400" dirty="0" smtClean="0">
                <a:latin typeface="+mn-lt"/>
              </a:rPr>
              <a:t>Diabetes mellitus </a:t>
            </a:r>
            <a:r>
              <a:rPr lang="el-GR" sz="2400" dirty="0" smtClean="0">
                <a:latin typeface="+mn-lt"/>
              </a:rPr>
              <a:t>από τη γεύση μελιού που έχουν τα ούρα του διαβητικού ατόμου.</a:t>
            </a:r>
            <a:endParaRPr lang="el-GR" sz="2400" dirty="0">
              <a:latin typeface="+mn-lt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203" y="2581899"/>
            <a:ext cx="3119440" cy="3559134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10 - Ορθογώνιο"/>
          <p:cNvSpPr/>
          <p:nvPr/>
        </p:nvSpPr>
        <p:spPr>
          <a:xfrm>
            <a:off x="7458922" y="2427106"/>
            <a:ext cx="1689886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2000" dirty="0" smtClean="0">
                <a:latin typeface="+mn-lt"/>
              </a:rPr>
              <a:t>Thomas Willis </a:t>
            </a:r>
            <a:endParaRPr lang="el-GR" sz="2000" dirty="0">
              <a:latin typeface="+mn-lt"/>
            </a:endParaRPr>
          </a:p>
        </p:txBody>
      </p:sp>
      <p:sp>
        <p:nvSpPr>
          <p:cNvPr id="12" name="Rectangle 6"/>
          <p:cNvSpPr/>
          <p:nvPr/>
        </p:nvSpPr>
        <p:spPr>
          <a:xfrm>
            <a:off x="6126775" y="6156523"/>
            <a:ext cx="26642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latin typeface="+mn-lt"/>
                <a:hlinkClick r:id="rId3"/>
              </a:rPr>
              <a:t>Thomas </a:t>
            </a:r>
            <a:r>
              <a:rPr lang="en-US" sz="1200" dirty="0" smtClean="0">
                <a:latin typeface="+mn-lt"/>
                <a:hlinkClick r:id="rId3"/>
              </a:rPr>
              <a:t>Willis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”,</a:t>
            </a:r>
            <a:r>
              <a:rPr lang="el-G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από  </a:t>
            </a:r>
            <a:r>
              <a:rPr lang="en-US" sz="1200" dirty="0" smtClean="0">
                <a:latin typeface="+mn-lt"/>
                <a:hlinkClick r:id="rId4"/>
              </a:rPr>
              <a:t>Materialscientist</a:t>
            </a:r>
            <a:r>
              <a:rPr lang="en-US" sz="1200" dirty="0">
                <a:latin typeface="+mn-lt"/>
                <a:hlinkClick r:id="rId4"/>
              </a:rPr>
              <a:t> </a:t>
            </a:r>
            <a:r>
              <a:rPr lang="el-GR" sz="1200" dirty="0" smtClean="0">
                <a:latin typeface="+mn-lt"/>
              </a:rPr>
              <a:t> </a:t>
            </a:r>
          </a:p>
          <a:p>
            <a:pPr algn="ctr"/>
            <a:r>
              <a:rPr lang="el-G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διαθέσιμο ως κοινό κτήμα</a:t>
            </a:r>
          </a:p>
        </p:txBody>
      </p:sp>
    </p:spTree>
    <p:extLst>
      <p:ext uri="{BB962C8B-B14F-4D97-AF65-F5344CB8AC3E}">
        <p14:creationId xmlns:p14="http://schemas.microsoft.com/office/powerpoint/2010/main" val="3181940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Τίτλος 7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H </a:t>
            </a:r>
            <a:r>
              <a:rPr lang="el-GR" dirty="0"/>
              <a:t>ιστορία της σύνδεσης γλυκόζης και νόσου διαβήτη </a:t>
            </a:r>
            <a:r>
              <a:rPr lang="el-GR" sz="3200" b="0" dirty="0"/>
              <a:t>(2 από 4</a:t>
            </a:r>
            <a:r>
              <a:rPr lang="el-GR" sz="3200" b="0" dirty="0" smtClean="0"/>
              <a:t>)</a:t>
            </a:r>
            <a:endParaRPr lang="el-GR" sz="3200" b="0" dirty="0"/>
          </a:p>
        </p:txBody>
      </p:sp>
      <p:sp>
        <p:nvSpPr>
          <p:cNvPr id="2" name="1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9C9788-9B49-450C-8BA8-4CF5822EF203}" type="slidenum">
              <a:rPr lang="el-GR" smtClean="0"/>
              <a:pPr>
                <a:defRPr/>
              </a:pPr>
              <a:t>60</a:t>
            </a:fld>
            <a:endParaRPr lang="el-GR" dirty="0"/>
          </a:p>
        </p:txBody>
      </p:sp>
      <p:sp>
        <p:nvSpPr>
          <p:cNvPr id="4" name="3 - TextBox"/>
          <p:cNvSpPr txBox="1"/>
          <p:nvPr/>
        </p:nvSpPr>
        <p:spPr>
          <a:xfrm>
            <a:off x="323528" y="1916832"/>
            <a:ext cx="43204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l-GR" sz="2400" dirty="0" smtClean="0">
                <a:latin typeface="+mn-lt"/>
              </a:rPr>
              <a:t>Η ασθενής έχει πολύ γλυκά ούρα ύστερα από τον έλεγχο αυτών στην αμίδα.</a:t>
            </a:r>
            <a:endParaRPr lang="el-GR" sz="2400" dirty="0">
              <a:latin typeface="+mn-lt"/>
            </a:endParaRPr>
          </a:p>
        </p:txBody>
      </p:sp>
      <p:sp>
        <p:nvSpPr>
          <p:cNvPr id="5" name="4 - TextBox"/>
          <p:cNvSpPr txBox="1"/>
          <p:nvPr/>
        </p:nvSpPr>
        <p:spPr>
          <a:xfrm>
            <a:off x="323528" y="4005064"/>
            <a:ext cx="43204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l-GR" sz="2400" dirty="0" smtClean="0">
                <a:latin typeface="+mn-lt"/>
              </a:rPr>
              <a:t>Αυτό σημαίνει κακή πρόγνωση (θάνατος) και κατά συνέπεια ακολουθεί η βιοψία.</a:t>
            </a:r>
            <a:endParaRPr lang="el-GR" sz="2400" dirty="0">
              <a:latin typeface="+mn-lt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8670" y="1556792"/>
            <a:ext cx="3159714" cy="428042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5 - Ορθογώνιο"/>
          <p:cNvSpPr/>
          <p:nvPr/>
        </p:nvSpPr>
        <p:spPr>
          <a:xfrm>
            <a:off x="4024980" y="5970437"/>
            <a:ext cx="484709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latin typeface="+mn-lt"/>
              </a:rPr>
              <a:t>Bodleian Library, University of Oxford, MS. Ashmole 399, folio 34r.</a:t>
            </a:r>
            <a:endParaRPr lang="el-GR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76207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Τίτλος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dirty="0"/>
              <a:t>H </a:t>
            </a:r>
            <a:r>
              <a:rPr lang="el-GR" sz="4400" dirty="0"/>
              <a:t>ιστορία της σύνδεσης γλυκόζης και νόσου διαβήτη </a:t>
            </a:r>
            <a:r>
              <a:rPr lang="el-GR" sz="3600" b="0" dirty="0"/>
              <a:t>(3 από 4</a:t>
            </a:r>
            <a:r>
              <a:rPr lang="el-GR" sz="3600" b="0" dirty="0" smtClean="0"/>
              <a:t>)</a:t>
            </a:r>
            <a:endParaRPr lang="el-GR" sz="3600" b="0" dirty="0"/>
          </a:p>
        </p:txBody>
      </p:sp>
      <p:sp>
        <p:nvSpPr>
          <p:cNvPr id="2" name="1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9C9788-9B49-450C-8BA8-4CF5822EF203}" type="slidenum">
              <a:rPr lang="el-GR" smtClean="0"/>
              <a:pPr>
                <a:defRPr/>
              </a:pPr>
              <a:t>61</a:t>
            </a:fld>
            <a:endParaRPr lang="el-GR" dirty="0"/>
          </a:p>
        </p:txBody>
      </p:sp>
      <p:sp>
        <p:nvSpPr>
          <p:cNvPr id="6" name="5 - Ορθογώνιο"/>
          <p:cNvSpPr/>
          <p:nvPr/>
        </p:nvSpPr>
        <p:spPr>
          <a:xfrm>
            <a:off x="323528" y="1458191"/>
            <a:ext cx="5472608" cy="2012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ct val="30000"/>
              </a:spcBef>
            </a:pPr>
            <a:r>
              <a:rPr lang="el-GR" sz="2400" dirty="0" smtClean="0">
                <a:latin typeface="+mn-lt"/>
              </a:rPr>
              <a:t>Το 1776 ο </a:t>
            </a:r>
            <a:r>
              <a:rPr lang="en-US" sz="2400" b="1" dirty="0" smtClean="0">
                <a:solidFill>
                  <a:srgbClr val="9B0000"/>
                </a:solidFill>
                <a:latin typeface="+mn-lt"/>
              </a:rPr>
              <a:t>Matthew Dobson</a:t>
            </a:r>
            <a:r>
              <a:rPr lang="el-GR" sz="2400" b="1" dirty="0" smtClean="0">
                <a:solidFill>
                  <a:srgbClr val="9B0000"/>
                </a:solidFill>
                <a:latin typeface="+mn-lt"/>
              </a:rPr>
              <a:t> </a:t>
            </a:r>
            <a:r>
              <a:rPr lang="el-GR" sz="2400" dirty="0" smtClean="0">
                <a:latin typeface="+mn-lt"/>
              </a:rPr>
              <a:t>(1713 – 1784) παρατήρησε ότι τα διαβητικά ούρα υφίστανται ζύμωση και το υπόλειμμα που μένει έχει γεύση καμένης ζάχαρης. </a:t>
            </a:r>
            <a:endParaRPr lang="el-GR" sz="2400" dirty="0">
              <a:latin typeface="+mn-lt"/>
            </a:endParaRPr>
          </a:p>
        </p:txBody>
      </p:sp>
      <p:sp>
        <p:nvSpPr>
          <p:cNvPr id="4" name="3 - Ορθογώνιο"/>
          <p:cNvSpPr/>
          <p:nvPr/>
        </p:nvSpPr>
        <p:spPr>
          <a:xfrm>
            <a:off x="323528" y="3501008"/>
            <a:ext cx="5256584" cy="2012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ct val="40000"/>
              </a:spcBef>
            </a:pPr>
            <a:r>
              <a:rPr lang="el-GR" sz="2400" dirty="0" smtClean="0">
                <a:latin typeface="+mn-lt"/>
              </a:rPr>
              <a:t>Το 1815 ο Γάλλος χημικός </a:t>
            </a:r>
            <a:r>
              <a:rPr lang="en-US" sz="2400" b="1" dirty="0" smtClean="0">
                <a:solidFill>
                  <a:srgbClr val="9B0000"/>
                </a:solidFill>
                <a:latin typeface="+mn-lt"/>
              </a:rPr>
              <a:t>Michel Chevrel</a:t>
            </a:r>
            <a:r>
              <a:rPr lang="el-GR" sz="2400" b="1" dirty="0" smtClean="0">
                <a:solidFill>
                  <a:srgbClr val="9B0000"/>
                </a:solidFill>
                <a:latin typeface="+mn-lt"/>
              </a:rPr>
              <a:t> </a:t>
            </a:r>
            <a:r>
              <a:rPr lang="el-GR" sz="2400" dirty="0" smtClean="0">
                <a:latin typeface="+mn-lt"/>
              </a:rPr>
              <a:t>(1786 – 1889) ανακάλυψε ότι το σάκχαρο στα διαβητικά ούρα ήταν η γλυκόζη. </a:t>
            </a:r>
            <a:endParaRPr lang="el-GR" sz="2400" dirty="0">
              <a:latin typeface="+mn-lt"/>
            </a:endParaRPr>
          </a:p>
        </p:txBody>
      </p:sp>
      <p:sp>
        <p:nvSpPr>
          <p:cNvPr id="3" name="2 - Ορθογώνιο"/>
          <p:cNvSpPr/>
          <p:nvPr/>
        </p:nvSpPr>
        <p:spPr>
          <a:xfrm>
            <a:off x="323528" y="5470309"/>
            <a:ext cx="5673424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15000"/>
              </a:lnSpc>
              <a:spcBef>
                <a:spcPct val="50000"/>
              </a:spcBef>
            </a:pPr>
            <a:r>
              <a:rPr lang="el-GR" sz="2400" dirty="0" smtClean="0">
                <a:latin typeface="+mn-lt"/>
              </a:rPr>
              <a:t>Το </a:t>
            </a:r>
            <a:r>
              <a:rPr lang="en-US" sz="2400" b="1" dirty="0" smtClean="0">
                <a:solidFill>
                  <a:srgbClr val="9B0000"/>
                </a:solidFill>
                <a:latin typeface="+mn-lt"/>
              </a:rPr>
              <a:t>Karl Trommer </a:t>
            </a:r>
            <a:r>
              <a:rPr lang="el-GR" sz="2400" dirty="0" smtClean="0">
                <a:latin typeface="+mn-lt"/>
              </a:rPr>
              <a:t>το 1841 επινόησε την πρώτη δοκιμασία ανίχνευσης της γλυκόζης στα ούρα.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29"/>
          <a:stretch/>
        </p:blipFill>
        <p:spPr bwMode="auto">
          <a:xfrm>
            <a:off x="6102942" y="2061777"/>
            <a:ext cx="2605850" cy="258997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6"/>
          <p:cNvSpPr/>
          <p:nvPr/>
        </p:nvSpPr>
        <p:spPr>
          <a:xfrm>
            <a:off x="6089519" y="4811551"/>
            <a:ext cx="25972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latin typeface="+mn-lt"/>
                <a:hlinkClick r:id="rId4"/>
              </a:rPr>
              <a:t>The Doctor 1653 Gerard </a:t>
            </a:r>
            <a:r>
              <a:rPr lang="en-US" sz="1200" dirty="0" smtClean="0">
                <a:latin typeface="+mn-lt"/>
                <a:hlinkClick r:id="rId4"/>
              </a:rPr>
              <a:t>Dou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”, </a:t>
            </a:r>
            <a:r>
              <a:rPr lang="el-G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από</a:t>
            </a:r>
            <a:endParaRPr lang="en-US" sz="1200" dirty="0" smtClean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pPr algn="ctr"/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hlinkClick r:id="rId5"/>
              </a:rPr>
              <a:t> </a:t>
            </a:r>
            <a:r>
              <a:rPr lang="en-US" sz="1200" dirty="0" smtClean="0">
                <a:latin typeface="+mn-lt"/>
                <a:hlinkClick r:id="rId5"/>
              </a:rPr>
              <a:t>Krscal</a:t>
            </a:r>
            <a:r>
              <a:rPr lang="el-G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διαθέσιμο ως κοινό κτήμα</a:t>
            </a:r>
          </a:p>
        </p:txBody>
      </p:sp>
    </p:spTree>
    <p:extLst>
      <p:ext uri="{BB962C8B-B14F-4D97-AF65-F5344CB8AC3E}">
        <p14:creationId xmlns:p14="http://schemas.microsoft.com/office/powerpoint/2010/main" val="1139933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H </a:t>
            </a:r>
            <a:r>
              <a:rPr lang="el-GR" dirty="0"/>
              <a:t>ιστορία της σύνδεσης γλυκόζης και νόσου διαβήτη </a:t>
            </a:r>
            <a:r>
              <a:rPr lang="el-GR" sz="3200" b="0" dirty="0"/>
              <a:t>(4 από 4</a:t>
            </a:r>
            <a:r>
              <a:rPr lang="el-GR" sz="3200" b="0" dirty="0" smtClean="0"/>
              <a:t>)</a:t>
            </a:r>
            <a:endParaRPr lang="el-GR" sz="3200" b="0" dirty="0"/>
          </a:p>
        </p:txBody>
      </p:sp>
      <p:sp>
        <p:nvSpPr>
          <p:cNvPr id="2" name="1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9C9788-9B49-450C-8BA8-4CF5822EF203}" type="slidenum">
              <a:rPr lang="el-GR" smtClean="0"/>
              <a:pPr>
                <a:defRPr/>
              </a:pPr>
              <a:t>62</a:t>
            </a:fld>
            <a:endParaRPr lang="el-GR" dirty="0"/>
          </a:p>
        </p:txBody>
      </p:sp>
      <p:sp>
        <p:nvSpPr>
          <p:cNvPr id="5" name="4 - Ορθογώνιο"/>
          <p:cNvSpPr/>
          <p:nvPr/>
        </p:nvSpPr>
        <p:spPr>
          <a:xfrm>
            <a:off x="3117752" y="1632165"/>
            <a:ext cx="5571752" cy="2012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ct val="40000"/>
              </a:spcBef>
            </a:pPr>
            <a:r>
              <a:rPr lang="el-GR" sz="2400" dirty="0" smtClean="0">
                <a:latin typeface="+mn-lt"/>
              </a:rPr>
              <a:t>Το 1849 ο Γερμανός χημικός </a:t>
            </a:r>
            <a:r>
              <a:rPr lang="en-US" sz="2400" b="1" dirty="0" smtClean="0">
                <a:solidFill>
                  <a:srgbClr val="9B0000"/>
                </a:solidFill>
                <a:latin typeface="+mn-lt"/>
              </a:rPr>
              <a:t>Hermann von Fehling</a:t>
            </a:r>
            <a:r>
              <a:rPr lang="el-GR" sz="2400" dirty="0" smtClean="0">
                <a:solidFill>
                  <a:srgbClr val="8B3331"/>
                </a:solidFill>
                <a:latin typeface="+mn-lt"/>
              </a:rPr>
              <a:t> </a:t>
            </a:r>
            <a:r>
              <a:rPr lang="el-GR" sz="2400" dirty="0" smtClean="0">
                <a:latin typeface="+mn-lt"/>
              </a:rPr>
              <a:t>έφτιαξε το ομώνυμο διάλυμα και μέθοδο για τη μέτρηση γλυκόζης στα ούρα και αλλού.</a:t>
            </a:r>
            <a:r>
              <a:rPr lang="en-US" sz="2400" dirty="0" smtClean="0">
                <a:latin typeface="+mn-lt"/>
              </a:rPr>
              <a:t> </a:t>
            </a:r>
            <a:r>
              <a:rPr lang="el-GR" sz="2400" dirty="0" smtClean="0">
                <a:latin typeface="+mn-lt"/>
              </a:rPr>
              <a:t> </a:t>
            </a:r>
            <a:endParaRPr lang="el-GR" sz="2400" dirty="0">
              <a:latin typeface="+mn-lt"/>
            </a:endParaRPr>
          </a:p>
        </p:txBody>
      </p:sp>
      <p:sp>
        <p:nvSpPr>
          <p:cNvPr id="4" name="3 - Ορθογώνιο"/>
          <p:cNvSpPr/>
          <p:nvPr/>
        </p:nvSpPr>
        <p:spPr>
          <a:xfrm>
            <a:off x="3117752" y="3573016"/>
            <a:ext cx="5571752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ct val="40000"/>
              </a:spcBef>
            </a:pPr>
            <a:r>
              <a:rPr lang="el-GR" sz="2400" dirty="0" smtClean="0">
                <a:latin typeface="+mn-lt"/>
              </a:rPr>
              <a:t>Αρχές του 20 αιώνα ο Αμερικανός χημικός </a:t>
            </a:r>
            <a:r>
              <a:rPr lang="en-US" sz="2400" b="1" dirty="0" smtClean="0">
                <a:solidFill>
                  <a:srgbClr val="9B0000"/>
                </a:solidFill>
                <a:latin typeface="+mn-lt"/>
              </a:rPr>
              <a:t>Stanley Rossiter Benedict  </a:t>
            </a:r>
            <a:r>
              <a:rPr lang="el-GR" sz="2400" dirty="0" smtClean="0">
                <a:latin typeface="+mn-lt"/>
              </a:rPr>
              <a:t>έφτιαξε το γνωστό διάλυμα και μέθοδο που μετρά γλυκόζη και άλλα σάκχαρα στα ούρα και αλλού.</a:t>
            </a:r>
            <a:endParaRPr lang="el-GR" sz="2400" dirty="0">
              <a:latin typeface="+mn-lt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38" y="1931391"/>
            <a:ext cx="2587045" cy="316846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- Ορθογώνιο"/>
          <p:cNvSpPr/>
          <p:nvPr/>
        </p:nvSpPr>
        <p:spPr>
          <a:xfrm>
            <a:off x="468328" y="1746725"/>
            <a:ext cx="245451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dirty="0" smtClean="0"/>
              <a:t>Hermann von Fehling</a:t>
            </a:r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11" name="Rectangle 6"/>
          <p:cNvSpPr/>
          <p:nvPr/>
        </p:nvSpPr>
        <p:spPr>
          <a:xfrm>
            <a:off x="179512" y="5099855"/>
            <a:ext cx="26642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“</a:t>
            </a:r>
            <a:r>
              <a:rPr lang="en-US" sz="1200" dirty="0" smtClean="0">
                <a:latin typeface="+mn-lt"/>
                <a:hlinkClick r:id="rId3"/>
              </a:rPr>
              <a:t>Hermann fehling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”,</a:t>
            </a:r>
            <a:r>
              <a:rPr lang="el-G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από  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hlinkClick r:id="rId4"/>
              </a:rPr>
              <a:t>Jesielt</a:t>
            </a:r>
            <a:r>
              <a:rPr lang="el-G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hlinkClick r:id="rId4"/>
              </a:rPr>
              <a:t> </a:t>
            </a:r>
            <a:r>
              <a:rPr lang="el-G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διαθέσιμο ως κοινό κτήμα</a:t>
            </a:r>
          </a:p>
        </p:txBody>
      </p:sp>
    </p:spTree>
    <p:extLst>
      <p:ext uri="{BB962C8B-B14F-4D97-AF65-F5344CB8AC3E}">
        <p14:creationId xmlns:p14="http://schemas.microsoft.com/office/powerpoint/2010/main" val="2593561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52128"/>
          </a:xfrm>
        </p:spPr>
        <p:txBody>
          <a:bodyPr>
            <a:noAutofit/>
          </a:bodyPr>
          <a:lstStyle/>
          <a:p>
            <a:r>
              <a:rPr lang="el-GR" dirty="0" smtClean="0"/>
              <a:t>Το αποτέλεσμα της δοκιμασίας </a:t>
            </a:r>
            <a:r>
              <a:rPr lang="en-US" dirty="0" smtClean="0"/>
              <a:t>Benedict</a:t>
            </a:r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63</a:t>
            </a:fld>
            <a:endParaRPr lang="el-GR" dirty="0"/>
          </a:p>
        </p:txBody>
      </p:sp>
      <p:pic>
        <p:nvPicPr>
          <p:cNvPr id="5" name="4 - Εικόνα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1844824"/>
            <a:ext cx="3528392" cy="3104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Ορθογώνιο 8"/>
          <p:cNvSpPr/>
          <p:nvPr/>
        </p:nvSpPr>
        <p:spPr>
          <a:xfrm>
            <a:off x="2051720" y="5229200"/>
            <a:ext cx="50544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Εργαστήριο Βιολογικών Υγρών, Τμήμα Ιατρικών Εργαστηρίων, ΤΕΙ Αθηνών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Πότε εμφανίζεται η </a:t>
            </a:r>
            <a:r>
              <a:rPr lang="el-GR" dirty="0" smtClean="0"/>
              <a:t>γλυκοζουρία</a:t>
            </a:r>
            <a:endParaRPr lang="el-GR" dirty="0"/>
          </a:p>
        </p:txBody>
      </p:sp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251520" y="1018386"/>
            <a:ext cx="8784976" cy="5678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357188" indent="-357188">
              <a:spcBef>
                <a:spcPct val="50000"/>
              </a:spcBef>
              <a:buClr>
                <a:srgbClr val="9B0000"/>
              </a:buClr>
              <a:buFontTx/>
              <a:buChar char="•"/>
              <a:tabLst>
                <a:tab pos="228600" algn="l"/>
              </a:tabLst>
            </a:pPr>
            <a:r>
              <a:rPr lang="el-GR" sz="2200" b="1" dirty="0">
                <a:solidFill>
                  <a:srgbClr val="9B0000"/>
                </a:solidFill>
                <a:latin typeface="+mn-lt"/>
              </a:rPr>
              <a:t>Διαβήτη</a:t>
            </a:r>
            <a:r>
              <a:rPr lang="el-GR" sz="2200" b="1" dirty="0">
                <a:solidFill>
                  <a:srgbClr val="820000"/>
                </a:solidFill>
                <a:latin typeface="+mn-lt"/>
              </a:rPr>
              <a:t>ς</a:t>
            </a:r>
            <a:r>
              <a:rPr lang="el-GR" sz="2200" dirty="0">
                <a:latin typeface="+mn-lt"/>
              </a:rPr>
              <a:t> </a:t>
            </a:r>
            <a:r>
              <a:rPr lang="el-GR" sz="2200" dirty="0" smtClean="0">
                <a:latin typeface="+mn-lt"/>
              </a:rPr>
              <a:t>σακχαρώδης,</a:t>
            </a:r>
            <a:endParaRPr lang="el-GR" sz="2200" dirty="0">
              <a:latin typeface="+mn-lt"/>
            </a:endParaRPr>
          </a:p>
          <a:p>
            <a:pPr marL="357188" indent="-357188">
              <a:spcBef>
                <a:spcPct val="50000"/>
              </a:spcBef>
              <a:buClr>
                <a:srgbClr val="9B0000"/>
              </a:buClr>
              <a:buFontTx/>
              <a:buChar char="•"/>
              <a:tabLst>
                <a:tab pos="228600" algn="l"/>
              </a:tabLst>
            </a:pPr>
            <a:r>
              <a:rPr lang="el-GR" sz="2200" b="1" dirty="0">
                <a:solidFill>
                  <a:srgbClr val="9B0000"/>
                </a:solidFill>
                <a:latin typeface="+mn-lt"/>
              </a:rPr>
              <a:t>Νεφρωσικό σύνδρομο </a:t>
            </a:r>
            <a:r>
              <a:rPr lang="el-GR" sz="2200" dirty="0">
                <a:latin typeface="+mn-lt"/>
              </a:rPr>
              <a:t>και γενικά νόσοι με σωληναριακές βλάβες, όπως το σύνδρομο </a:t>
            </a:r>
            <a:r>
              <a:rPr lang="en-US" sz="2200" dirty="0">
                <a:latin typeface="+mn-lt"/>
              </a:rPr>
              <a:t>Fanconi</a:t>
            </a:r>
            <a:r>
              <a:rPr lang="el-GR" sz="2200" dirty="0">
                <a:latin typeface="+mn-lt"/>
              </a:rPr>
              <a:t>, η νόσος του </a:t>
            </a:r>
            <a:r>
              <a:rPr lang="en-US" sz="2200" dirty="0">
                <a:latin typeface="+mn-lt"/>
              </a:rPr>
              <a:t>Wilson</a:t>
            </a:r>
            <a:r>
              <a:rPr lang="el-GR" sz="2200" dirty="0">
                <a:latin typeface="+mn-lt"/>
              </a:rPr>
              <a:t> κ.α</a:t>
            </a:r>
            <a:r>
              <a:rPr lang="el-GR" sz="2200" dirty="0" smtClean="0">
                <a:latin typeface="+mn-lt"/>
              </a:rPr>
              <a:t>.,</a:t>
            </a:r>
            <a:endParaRPr lang="el-GR" sz="2200" dirty="0">
              <a:latin typeface="+mn-lt"/>
            </a:endParaRPr>
          </a:p>
          <a:p>
            <a:pPr marL="357188" indent="-357188">
              <a:spcBef>
                <a:spcPct val="50000"/>
              </a:spcBef>
              <a:buClr>
                <a:srgbClr val="9B0000"/>
              </a:buClr>
              <a:buFontTx/>
              <a:buChar char="•"/>
              <a:tabLst>
                <a:tab pos="228600" algn="l"/>
              </a:tabLst>
            </a:pPr>
            <a:r>
              <a:rPr lang="el-GR" sz="2200" b="1" dirty="0">
                <a:solidFill>
                  <a:srgbClr val="9B0000"/>
                </a:solidFill>
                <a:latin typeface="+mn-lt"/>
              </a:rPr>
              <a:t>Ενδοκρινοπάθειες</a:t>
            </a:r>
            <a:r>
              <a:rPr lang="el-GR" sz="2200" dirty="0">
                <a:latin typeface="+mn-lt"/>
              </a:rPr>
              <a:t>, όπως υπολειτουργία υποφύσεως, επινεφριδίων, </a:t>
            </a:r>
            <a:r>
              <a:rPr lang="el-GR" sz="2200" dirty="0" smtClean="0">
                <a:latin typeface="+mn-lt"/>
              </a:rPr>
              <a:t>υπερθυρεοειδισμός,</a:t>
            </a:r>
            <a:endParaRPr lang="el-GR" sz="2200" dirty="0">
              <a:latin typeface="+mn-lt"/>
            </a:endParaRPr>
          </a:p>
          <a:p>
            <a:pPr marL="357188" indent="-357188">
              <a:spcBef>
                <a:spcPct val="50000"/>
              </a:spcBef>
              <a:buClr>
                <a:srgbClr val="9B0000"/>
              </a:buClr>
              <a:buFontTx/>
              <a:buChar char="•"/>
              <a:tabLst>
                <a:tab pos="228600" algn="l"/>
              </a:tabLst>
            </a:pPr>
            <a:r>
              <a:rPr lang="el-GR" sz="2200" dirty="0">
                <a:latin typeface="+mn-lt"/>
              </a:rPr>
              <a:t>Βλάβες του παρεγχύματος του </a:t>
            </a:r>
            <a:r>
              <a:rPr lang="el-GR" sz="2200" b="1" dirty="0">
                <a:solidFill>
                  <a:srgbClr val="9B0000"/>
                </a:solidFill>
                <a:latin typeface="+mn-lt"/>
              </a:rPr>
              <a:t>παγκρέατος</a:t>
            </a:r>
            <a:r>
              <a:rPr lang="el-GR" sz="2200" dirty="0">
                <a:solidFill>
                  <a:srgbClr val="990000"/>
                </a:solidFill>
                <a:latin typeface="+mn-lt"/>
              </a:rPr>
              <a:t> </a:t>
            </a:r>
            <a:r>
              <a:rPr lang="el-GR" sz="2200" dirty="0">
                <a:latin typeface="+mn-lt"/>
              </a:rPr>
              <a:t>σε οξείες ή χρόνιες </a:t>
            </a:r>
            <a:r>
              <a:rPr lang="el-GR" sz="2200" dirty="0" smtClean="0">
                <a:latin typeface="+mn-lt"/>
              </a:rPr>
              <a:t>νόσους,</a:t>
            </a:r>
            <a:endParaRPr lang="el-GR" sz="2200" dirty="0">
              <a:latin typeface="+mn-lt"/>
            </a:endParaRPr>
          </a:p>
          <a:p>
            <a:pPr marL="357188" indent="-357188">
              <a:spcBef>
                <a:spcPct val="50000"/>
              </a:spcBef>
              <a:buClr>
                <a:srgbClr val="9B0000"/>
              </a:buClr>
              <a:buFontTx/>
              <a:buChar char="•"/>
              <a:tabLst>
                <a:tab pos="228600" algn="l"/>
              </a:tabLst>
            </a:pPr>
            <a:r>
              <a:rPr lang="el-GR" sz="2200" dirty="0">
                <a:latin typeface="+mn-lt"/>
              </a:rPr>
              <a:t>Βλάβες ή νόσοι του </a:t>
            </a:r>
            <a:r>
              <a:rPr lang="el-GR" sz="2200" b="1" dirty="0">
                <a:solidFill>
                  <a:srgbClr val="9B0000"/>
                </a:solidFill>
                <a:latin typeface="+mn-lt"/>
              </a:rPr>
              <a:t>κεντρικού νευρικού συστήματος </a:t>
            </a:r>
            <a:r>
              <a:rPr lang="el-GR" sz="2200" dirty="0">
                <a:latin typeface="+mn-lt"/>
              </a:rPr>
              <a:t>με αύξηση της ενδοκρανιακής </a:t>
            </a:r>
            <a:r>
              <a:rPr lang="el-GR" sz="2200" dirty="0" smtClean="0">
                <a:latin typeface="+mn-lt"/>
              </a:rPr>
              <a:t>πίεσης,</a:t>
            </a:r>
            <a:endParaRPr lang="el-GR" sz="2200" dirty="0">
              <a:latin typeface="+mn-lt"/>
            </a:endParaRPr>
          </a:p>
          <a:p>
            <a:pPr marL="357188" indent="-357188">
              <a:spcBef>
                <a:spcPct val="50000"/>
              </a:spcBef>
              <a:buClr>
                <a:srgbClr val="9B0000"/>
              </a:buClr>
              <a:buFontTx/>
              <a:buChar char="•"/>
              <a:tabLst>
                <a:tab pos="228600" algn="l"/>
              </a:tabLst>
            </a:pPr>
            <a:r>
              <a:rPr lang="el-GR" sz="2200" b="1" dirty="0">
                <a:solidFill>
                  <a:srgbClr val="9B0000"/>
                </a:solidFill>
                <a:latin typeface="+mn-lt"/>
              </a:rPr>
              <a:t>Νάρκωση</a:t>
            </a:r>
            <a:r>
              <a:rPr lang="el-GR" sz="2200" dirty="0">
                <a:latin typeface="+mn-lt"/>
              </a:rPr>
              <a:t>. Ένεση επινεφρίτης. Έντονη συγκίνηση, όπως θυμός, </a:t>
            </a:r>
            <a:r>
              <a:rPr lang="el-GR" sz="2200" dirty="0" smtClean="0">
                <a:latin typeface="+mn-lt"/>
              </a:rPr>
              <a:t>φόβος,</a:t>
            </a:r>
            <a:endParaRPr lang="el-GR" sz="2200" dirty="0">
              <a:latin typeface="+mn-lt"/>
            </a:endParaRPr>
          </a:p>
          <a:p>
            <a:pPr marL="357188" indent="-357188">
              <a:spcBef>
                <a:spcPct val="50000"/>
              </a:spcBef>
              <a:buClr>
                <a:srgbClr val="9B0000"/>
              </a:buClr>
              <a:buFontTx/>
              <a:buChar char="•"/>
              <a:tabLst>
                <a:tab pos="228600" algn="l"/>
              </a:tabLst>
            </a:pPr>
            <a:r>
              <a:rPr lang="el-GR" sz="2200" b="1" dirty="0">
                <a:solidFill>
                  <a:srgbClr val="9B0000"/>
                </a:solidFill>
                <a:latin typeface="+mn-lt"/>
              </a:rPr>
              <a:t>Οξείες λοιμώξεις</a:t>
            </a:r>
            <a:r>
              <a:rPr lang="el-GR" sz="2200" dirty="0">
                <a:latin typeface="+mn-lt"/>
              </a:rPr>
              <a:t>. Γαστρεκτομή (τροφική σακχαρουσία). Εγκυμοσύνη κ.α</a:t>
            </a:r>
            <a:r>
              <a:rPr lang="el-GR" sz="2200" dirty="0" smtClean="0">
                <a:latin typeface="+mn-lt"/>
              </a:rPr>
              <a:t>.,</a:t>
            </a:r>
            <a:endParaRPr lang="el-GR" sz="2200" dirty="0">
              <a:latin typeface="+mn-lt"/>
            </a:endParaRPr>
          </a:p>
          <a:p>
            <a:pPr marL="357188" indent="-357188">
              <a:spcBef>
                <a:spcPct val="50000"/>
              </a:spcBef>
              <a:buClr>
                <a:srgbClr val="9B0000"/>
              </a:buClr>
              <a:buFontTx/>
              <a:buChar char="•"/>
              <a:tabLst>
                <a:tab pos="228600" algn="l"/>
              </a:tabLst>
            </a:pPr>
            <a:r>
              <a:rPr lang="el-GR" sz="2200" b="1" dirty="0">
                <a:solidFill>
                  <a:srgbClr val="9B0000"/>
                </a:solidFill>
                <a:latin typeface="+mn-lt"/>
              </a:rPr>
              <a:t>Ιατρογενής σακχαρουσία </a:t>
            </a:r>
            <a:r>
              <a:rPr lang="el-GR" sz="2200" dirty="0">
                <a:latin typeface="+mn-lt"/>
              </a:rPr>
              <a:t>(μετά από την χορήγηση γλυκόζης ενδοφλεβίως</a:t>
            </a:r>
            <a:r>
              <a:rPr lang="el-GR" sz="2200" dirty="0" smtClean="0">
                <a:latin typeface="+mn-lt"/>
              </a:rPr>
              <a:t>).</a:t>
            </a:r>
            <a:endParaRPr lang="el-GR" sz="2200" dirty="0">
              <a:latin typeface="+mn-lt"/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9C9788-9B49-450C-8BA8-4CF5822EF203}" type="slidenum">
              <a:rPr lang="el-GR" smtClean="0"/>
              <a:pPr>
                <a:defRPr/>
              </a:pPr>
              <a:t>64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973502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Ο σακχαρώδης </a:t>
            </a:r>
            <a:r>
              <a:rPr lang="el-GR" dirty="0" smtClean="0"/>
              <a:t>διαβήτης</a:t>
            </a:r>
            <a:endParaRPr lang="el-GR" dirty="0"/>
          </a:p>
        </p:txBody>
      </p:sp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468313" y="957437"/>
            <a:ext cx="8208962" cy="5538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lnSpc>
                <a:spcPct val="115000"/>
              </a:lnSpc>
            </a:pPr>
            <a:r>
              <a:rPr lang="el-GR" sz="2200" dirty="0">
                <a:latin typeface="+mn-lt"/>
              </a:rPr>
              <a:t>Ο σακχαρώδης διαβήτης οφείλεται σε απόλυτη είτε σε σχετική </a:t>
            </a:r>
            <a:r>
              <a:rPr lang="el-GR" sz="2200" b="1" dirty="0">
                <a:solidFill>
                  <a:srgbClr val="9B0000"/>
                </a:solidFill>
                <a:latin typeface="+mn-lt"/>
              </a:rPr>
              <a:t>ινσουλινική ανεπάρκεια</a:t>
            </a:r>
            <a:r>
              <a:rPr lang="el-GR" sz="2200" dirty="0">
                <a:latin typeface="+mn-lt"/>
              </a:rPr>
              <a:t>. </a:t>
            </a:r>
          </a:p>
          <a:p>
            <a:pPr>
              <a:lnSpc>
                <a:spcPct val="115000"/>
              </a:lnSpc>
              <a:spcBef>
                <a:spcPts val="1200"/>
              </a:spcBef>
              <a:spcAft>
                <a:spcPts val="600"/>
              </a:spcAft>
            </a:pPr>
            <a:r>
              <a:rPr lang="el-GR" sz="2200" b="1" dirty="0" smtClean="0">
                <a:latin typeface="+mn-lt"/>
              </a:rPr>
              <a:t>Χωρίζεται </a:t>
            </a:r>
            <a:r>
              <a:rPr lang="el-GR" sz="2200" b="1" dirty="0">
                <a:latin typeface="+mn-lt"/>
              </a:rPr>
              <a:t>σε δύο κατηγορίες:</a:t>
            </a:r>
          </a:p>
          <a:p>
            <a:pPr>
              <a:lnSpc>
                <a:spcPct val="115000"/>
              </a:lnSpc>
            </a:pPr>
            <a:r>
              <a:rPr lang="el-GR" sz="2200" b="1" dirty="0" smtClean="0">
                <a:solidFill>
                  <a:srgbClr val="9B0000"/>
                </a:solidFill>
                <a:latin typeface="+mn-lt"/>
              </a:rPr>
              <a:t>Ινσουλινοεξαρτώμενος </a:t>
            </a:r>
            <a:r>
              <a:rPr lang="el-GR" sz="2200" b="1" dirty="0">
                <a:solidFill>
                  <a:srgbClr val="9B0000"/>
                </a:solidFill>
                <a:latin typeface="+mn-lt"/>
              </a:rPr>
              <a:t>σακχαρώδης διαβήτης (</a:t>
            </a:r>
            <a:r>
              <a:rPr lang="en-US" sz="2200" b="1" dirty="0">
                <a:solidFill>
                  <a:srgbClr val="9B0000"/>
                </a:solidFill>
                <a:latin typeface="+mn-lt"/>
              </a:rPr>
              <a:t>IDDM</a:t>
            </a:r>
            <a:r>
              <a:rPr lang="el-GR" sz="2200" b="1" dirty="0">
                <a:solidFill>
                  <a:srgbClr val="9B0000"/>
                </a:solidFill>
                <a:latin typeface="+mn-lt"/>
              </a:rPr>
              <a:t>, Τύπος Ι)</a:t>
            </a:r>
          </a:p>
          <a:p>
            <a:pPr>
              <a:lnSpc>
                <a:spcPct val="115000"/>
              </a:lnSpc>
            </a:pPr>
            <a:r>
              <a:rPr lang="el-GR" sz="2200" dirty="0">
                <a:latin typeface="+mn-lt"/>
              </a:rPr>
              <a:t>Η έναρξη του είναι συχνότερη κατά την παιδική ηλικία.</a:t>
            </a:r>
          </a:p>
          <a:p>
            <a:pPr>
              <a:lnSpc>
                <a:spcPct val="115000"/>
              </a:lnSpc>
              <a:spcAft>
                <a:spcPts val="1200"/>
              </a:spcAft>
            </a:pPr>
            <a:r>
              <a:rPr lang="el-GR" sz="2200" dirty="0">
                <a:latin typeface="+mn-lt"/>
              </a:rPr>
              <a:t>Οι ασθενείς αυτοί επειδή διατρέχουν τον κίνδυνο να εμφανίσουν διαβητική οξέωση, χρειάζονται απαραίτητα θεραπεία με ινσουλίνη</a:t>
            </a:r>
            <a:r>
              <a:rPr lang="el-GR" sz="2200" dirty="0" smtClean="0">
                <a:latin typeface="+mn-lt"/>
              </a:rPr>
              <a:t>.</a:t>
            </a:r>
            <a:endParaRPr lang="el-GR" sz="2200" dirty="0">
              <a:latin typeface="+mn-lt"/>
            </a:endParaRPr>
          </a:p>
          <a:p>
            <a:pPr>
              <a:lnSpc>
                <a:spcPct val="115000"/>
              </a:lnSpc>
            </a:pPr>
            <a:r>
              <a:rPr lang="el-GR" sz="2200" b="1" dirty="0">
                <a:solidFill>
                  <a:srgbClr val="9B0000"/>
                </a:solidFill>
                <a:latin typeface="+mn-lt"/>
              </a:rPr>
              <a:t>Μη ινσουλινοεξαρτώμενος σακχαρώδης διαβήτης (Ν</a:t>
            </a:r>
            <a:r>
              <a:rPr lang="en-US" sz="2200" b="1" dirty="0">
                <a:solidFill>
                  <a:srgbClr val="9B0000"/>
                </a:solidFill>
                <a:latin typeface="+mn-lt"/>
              </a:rPr>
              <a:t>IDDM</a:t>
            </a:r>
            <a:r>
              <a:rPr lang="el-GR" sz="2200" b="1" dirty="0">
                <a:solidFill>
                  <a:srgbClr val="9B0000"/>
                </a:solidFill>
                <a:latin typeface="+mn-lt"/>
              </a:rPr>
              <a:t>, Τύπος ΙΙ)</a:t>
            </a:r>
          </a:p>
          <a:p>
            <a:pPr>
              <a:lnSpc>
                <a:spcPct val="115000"/>
              </a:lnSpc>
            </a:pPr>
            <a:r>
              <a:rPr lang="el-GR" sz="2200" dirty="0">
                <a:latin typeface="+mn-lt"/>
              </a:rPr>
              <a:t>Ο συνηθέστερος τύπος της νόσου.</a:t>
            </a:r>
          </a:p>
          <a:p>
            <a:pPr>
              <a:lnSpc>
                <a:spcPct val="115000"/>
              </a:lnSpc>
            </a:pPr>
            <a:r>
              <a:rPr lang="el-GR" sz="2200" dirty="0">
                <a:latin typeface="+mn-lt"/>
              </a:rPr>
              <a:t>Οι ασθενείς έχουν πολύ μικρότερη πιθανότητα να εμφανίσουν διαβητική οξέωση και, μολονότι η ινσουλίνη μπορεί σε μερικές περιπτώσεις να καταστεί αναγκαία, δεν είναι απαραίτητη για την επιβίωση.</a:t>
            </a: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9C9788-9B49-450C-8BA8-4CF5822EF203}" type="slidenum">
              <a:rPr lang="el-GR" smtClean="0"/>
              <a:pPr>
                <a:defRPr/>
              </a:pPr>
              <a:t>65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584118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Η θέση και η ανατομία του παγκρέατος</a:t>
            </a:r>
            <a:endParaRPr lang="el-GR" dirty="0"/>
          </a:p>
        </p:txBody>
      </p:sp>
      <p:sp>
        <p:nvSpPr>
          <p:cNvPr id="3" name="2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9C9788-9B49-450C-8BA8-4CF5822EF203}" type="slidenum">
              <a:rPr lang="el-GR" smtClean="0"/>
              <a:pPr>
                <a:defRPr/>
              </a:pPr>
              <a:t>66</a:t>
            </a:fld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025352"/>
            <a:ext cx="4915393" cy="4751546"/>
          </a:xfrm>
          <a:prstGeom prst="rect">
            <a:avLst/>
          </a:prstGeom>
        </p:spPr>
      </p:pic>
      <p:sp>
        <p:nvSpPr>
          <p:cNvPr id="5" name="Ορθογώνιο 4"/>
          <p:cNvSpPr/>
          <p:nvPr/>
        </p:nvSpPr>
        <p:spPr>
          <a:xfrm>
            <a:off x="4160177" y="5651125"/>
            <a:ext cx="8443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200" dirty="0">
                <a:latin typeface="+mn-lt"/>
                <a:hlinkClick r:id="rId4"/>
              </a:rPr>
              <a:t>cancer.gov</a:t>
            </a:r>
            <a:endParaRPr lang="el-GR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88216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Μέθοδοι προσδιορισμού </a:t>
            </a:r>
            <a:r>
              <a:rPr lang="el-GR" dirty="0" smtClean="0"/>
              <a:t>γλυκόζης</a:t>
            </a:r>
            <a:endParaRPr lang="el-GR" dirty="0"/>
          </a:p>
        </p:txBody>
      </p:sp>
      <p:sp>
        <p:nvSpPr>
          <p:cNvPr id="33795" name="Text Box 5"/>
          <p:cNvSpPr txBox="1">
            <a:spLocks noChangeArrowheads="1"/>
          </p:cNvSpPr>
          <p:nvPr/>
        </p:nvSpPr>
        <p:spPr bwMode="auto">
          <a:xfrm>
            <a:off x="395536" y="1196753"/>
            <a:ext cx="8461127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el-GR" sz="2400" b="1" dirty="0">
                <a:latin typeface="+mn-lt"/>
              </a:rPr>
              <a:t>Ημιποσοτικός προσδιορισμός</a:t>
            </a:r>
          </a:p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el-GR" sz="2400" b="1" dirty="0">
                <a:solidFill>
                  <a:srgbClr val="9B0000"/>
                </a:solidFill>
                <a:latin typeface="+mn-lt"/>
              </a:rPr>
              <a:t>Ξηρά χημεία</a:t>
            </a:r>
            <a:r>
              <a:rPr lang="en-US" sz="2400" b="1" dirty="0">
                <a:solidFill>
                  <a:srgbClr val="9B0000"/>
                </a:solidFill>
                <a:latin typeface="+mn-lt"/>
              </a:rPr>
              <a:t>: </a:t>
            </a:r>
            <a:r>
              <a:rPr lang="en-US" sz="2400" dirty="0">
                <a:latin typeface="+mn-lt"/>
              </a:rPr>
              <a:t>T</a:t>
            </a:r>
            <a:r>
              <a:rPr lang="el-GR" sz="2400" dirty="0">
                <a:latin typeface="+mn-lt"/>
              </a:rPr>
              <a:t>αινία ούρων με την μέθοδο οξειδάσης/υπεροξειδάσης </a:t>
            </a:r>
            <a:r>
              <a:rPr lang="en-US" sz="2400" dirty="0">
                <a:latin typeface="+mn-lt"/>
              </a:rPr>
              <a:t>GOD/POD.</a:t>
            </a:r>
          </a:p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en-US" sz="2400" b="1" dirty="0">
                <a:solidFill>
                  <a:srgbClr val="9B0000"/>
                </a:solidFill>
                <a:latin typeface="+mn-lt"/>
              </a:rPr>
              <a:t>X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ημική μέθοδος</a:t>
            </a:r>
            <a:r>
              <a:rPr lang="en-US" sz="2400" b="1" dirty="0">
                <a:solidFill>
                  <a:srgbClr val="9B0000"/>
                </a:solidFill>
                <a:latin typeface="+mn-lt"/>
              </a:rPr>
              <a:t>: </a:t>
            </a:r>
            <a:r>
              <a:rPr lang="el-GR" sz="2400" dirty="0">
                <a:latin typeface="+mn-lt"/>
              </a:rPr>
              <a:t>Ημιποσοτική μέθοδος </a:t>
            </a:r>
            <a:r>
              <a:rPr lang="en-US" sz="2400" b="1" dirty="0">
                <a:solidFill>
                  <a:srgbClr val="9B0000"/>
                </a:solidFill>
                <a:latin typeface="+mn-lt"/>
              </a:rPr>
              <a:t>Benedict.</a:t>
            </a:r>
          </a:p>
          <a:p>
            <a:pPr marL="2628900" lvl="5" indent="-342900">
              <a:spcBef>
                <a:spcPct val="50000"/>
              </a:spcBef>
            </a:pPr>
            <a:r>
              <a:rPr lang="el-GR" sz="2400" dirty="0" smtClean="0">
                <a:latin typeface="+mn-lt"/>
              </a:rPr>
              <a:t>Δισκίο </a:t>
            </a:r>
            <a:r>
              <a:rPr lang="en-US" sz="2400" dirty="0">
                <a:latin typeface="+mn-lt"/>
                <a:hlinkClick r:id="rId2"/>
              </a:rPr>
              <a:t>clinitest</a:t>
            </a:r>
            <a:r>
              <a:rPr lang="en-US" sz="2400" dirty="0">
                <a:latin typeface="+mn-lt"/>
              </a:rPr>
              <a:t>.</a:t>
            </a:r>
            <a:endParaRPr lang="el-GR" sz="2400" dirty="0">
              <a:latin typeface="+mn-lt"/>
            </a:endParaRPr>
          </a:p>
          <a:p>
            <a:pPr marL="342900" indent="-342900">
              <a:spcBef>
                <a:spcPct val="50000"/>
              </a:spcBef>
            </a:pPr>
            <a:endParaRPr lang="el-GR" sz="2400" u="sng" dirty="0" smtClean="0">
              <a:latin typeface="+mn-lt"/>
            </a:endParaRPr>
          </a:p>
          <a:p>
            <a:pPr marL="342900" indent="-342900">
              <a:spcBef>
                <a:spcPct val="50000"/>
              </a:spcBef>
            </a:pPr>
            <a:r>
              <a:rPr lang="el-GR" sz="2400" b="1" dirty="0" smtClean="0">
                <a:latin typeface="+mn-lt"/>
              </a:rPr>
              <a:t>Ποσοτικός </a:t>
            </a:r>
            <a:r>
              <a:rPr lang="el-GR" sz="2400" b="1" dirty="0">
                <a:latin typeface="+mn-lt"/>
              </a:rPr>
              <a:t>προσδιορισμός</a:t>
            </a:r>
          </a:p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el-GR" sz="2400" dirty="0">
                <a:latin typeface="+mn-lt"/>
              </a:rPr>
              <a:t>Χημική μέθοδος σε ούρα 24ώρου</a:t>
            </a:r>
            <a:r>
              <a:rPr lang="en-US" sz="2400" dirty="0" smtClean="0">
                <a:latin typeface="+mn-lt"/>
              </a:rPr>
              <a:t>:</a:t>
            </a:r>
            <a:endParaRPr lang="el-GR" sz="2400" dirty="0" smtClean="0">
              <a:latin typeface="+mn-lt"/>
            </a:endParaRPr>
          </a:p>
          <a:p>
            <a:pPr marL="342900" indent="-342900">
              <a:spcBef>
                <a:spcPct val="50000"/>
              </a:spcBef>
              <a:buFont typeface="Calibri" pitchFamily="34" charset="0"/>
              <a:buChar char="‒"/>
            </a:pPr>
            <a:r>
              <a:rPr lang="el-GR" sz="2400" dirty="0" smtClean="0">
                <a:latin typeface="+mn-lt"/>
              </a:rPr>
              <a:t>Μέθοδος </a:t>
            </a:r>
            <a:r>
              <a:rPr lang="en-US" sz="2400" dirty="0" smtClean="0">
                <a:latin typeface="+mn-lt"/>
              </a:rPr>
              <a:t>GOD/POD.</a:t>
            </a:r>
            <a:endParaRPr lang="el-GR" sz="2400" dirty="0" smtClean="0">
              <a:latin typeface="+mn-lt"/>
            </a:endParaRPr>
          </a:p>
          <a:p>
            <a:pPr marL="342900" indent="-342900">
              <a:spcBef>
                <a:spcPct val="50000"/>
              </a:spcBef>
              <a:buFont typeface="Calibri" pitchFamily="34" charset="0"/>
              <a:buChar char="‒"/>
            </a:pPr>
            <a:r>
              <a:rPr lang="en-US" sz="2400" dirty="0" smtClean="0">
                <a:latin typeface="+mn-lt"/>
              </a:rPr>
              <a:t>M</a:t>
            </a:r>
            <a:r>
              <a:rPr lang="el-GR" sz="2400" dirty="0">
                <a:latin typeface="+mn-lt"/>
              </a:rPr>
              <a:t>έθοδος εξοκινάσης (</a:t>
            </a:r>
            <a:r>
              <a:rPr lang="en-US" sz="2400" dirty="0">
                <a:latin typeface="+mn-lt"/>
              </a:rPr>
              <a:t>HK). </a:t>
            </a:r>
            <a:endParaRPr lang="el-GR" sz="2400" dirty="0">
              <a:latin typeface="+mn-lt"/>
            </a:endParaRPr>
          </a:p>
        </p:txBody>
      </p:sp>
      <p:pic>
        <p:nvPicPr>
          <p:cNvPr id="3379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3212976"/>
            <a:ext cx="4103688" cy="11287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9C9788-9B49-450C-8BA8-4CF5822EF203}" type="slidenum">
              <a:rPr lang="el-GR" smtClean="0"/>
              <a:pPr>
                <a:defRPr/>
              </a:pPr>
              <a:t>67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128376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Η μικροαλβουμίνη στα </a:t>
            </a:r>
            <a:r>
              <a:rPr lang="el-GR" dirty="0" smtClean="0"/>
              <a:t>ούρα</a:t>
            </a:r>
            <a:endParaRPr lang="el-GR" dirty="0"/>
          </a:p>
        </p:txBody>
      </p:sp>
      <p:sp>
        <p:nvSpPr>
          <p:cNvPr id="34820" name="Rectangle 7"/>
          <p:cNvSpPr>
            <a:spLocks noChangeArrowheads="1"/>
          </p:cNvSpPr>
          <p:nvPr/>
        </p:nvSpPr>
        <p:spPr bwMode="auto">
          <a:xfrm>
            <a:off x="323528" y="1412776"/>
            <a:ext cx="8640959" cy="4587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ts val="1800"/>
              </a:spcBef>
            </a:pPr>
            <a:r>
              <a:rPr lang="el-GR" sz="2400" dirty="0">
                <a:latin typeface="+mn-lt"/>
              </a:rPr>
              <a:t>Μικροαλβουμινουρία προγνωστικός δείκτης της διαβητικής νεφροπάθειας</a:t>
            </a:r>
            <a:r>
              <a:rPr lang="en-US" sz="2400" dirty="0" smtClean="0">
                <a:latin typeface="+mn-lt"/>
              </a:rPr>
              <a:t>.</a:t>
            </a:r>
            <a:endParaRPr lang="el-GR" sz="2400" dirty="0" smtClean="0">
              <a:latin typeface="+mn-lt"/>
            </a:endParaRPr>
          </a:p>
          <a:p>
            <a:pPr>
              <a:lnSpc>
                <a:spcPct val="130000"/>
              </a:lnSpc>
              <a:spcBef>
                <a:spcPts val="1800"/>
              </a:spcBef>
            </a:pPr>
            <a:r>
              <a:rPr lang="el-GR" sz="2400" dirty="0" smtClean="0">
                <a:latin typeface="+mn-lt"/>
              </a:rPr>
              <a:t>Το </a:t>
            </a:r>
            <a:r>
              <a:rPr lang="el-GR" sz="2400" dirty="0">
                <a:latin typeface="+mn-lt"/>
              </a:rPr>
              <a:t>40% των ασθενών με ινσουλινοεξαρτώμενο διαβήτη αναπτύσσουν διαβητική νεφροπάθεια</a:t>
            </a:r>
            <a:r>
              <a:rPr lang="en-US" sz="2400" dirty="0" smtClean="0">
                <a:latin typeface="+mn-lt"/>
              </a:rPr>
              <a:t>.</a:t>
            </a:r>
            <a:endParaRPr lang="el-GR" sz="2400" dirty="0">
              <a:latin typeface="+mn-lt"/>
            </a:endParaRPr>
          </a:p>
          <a:p>
            <a:pPr>
              <a:lnSpc>
                <a:spcPct val="130000"/>
              </a:lnSpc>
              <a:spcBef>
                <a:spcPts val="1800"/>
              </a:spcBef>
            </a:pPr>
            <a:r>
              <a:rPr lang="el-GR" sz="2400" dirty="0" smtClean="0">
                <a:latin typeface="+mn-lt"/>
              </a:rPr>
              <a:t>Πρόκειται </a:t>
            </a:r>
            <a:r>
              <a:rPr lang="el-GR" sz="2400" dirty="0">
                <a:latin typeface="+mn-lt"/>
              </a:rPr>
              <a:t>για την απέκκριση αλβουμίνης στα ούρα σε πολύ μικρές ποσότητες</a:t>
            </a:r>
            <a:r>
              <a:rPr lang="en-US" sz="2400" dirty="0">
                <a:latin typeface="+mn-lt"/>
              </a:rPr>
              <a:t>: 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30 </a:t>
            </a:r>
            <a:r>
              <a:rPr lang="en-US" sz="2400" b="1" dirty="0">
                <a:solidFill>
                  <a:srgbClr val="9B0000"/>
                </a:solidFill>
                <a:latin typeface="+mn-lt"/>
              </a:rPr>
              <a:t>mg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/24</a:t>
            </a:r>
            <a:r>
              <a:rPr lang="en-US" sz="2400" b="1" dirty="0">
                <a:solidFill>
                  <a:srgbClr val="9B0000"/>
                </a:solidFill>
                <a:latin typeface="+mn-lt"/>
              </a:rPr>
              <a:t>h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 έως 300 </a:t>
            </a:r>
            <a:r>
              <a:rPr lang="en-US" sz="2400" b="1" dirty="0">
                <a:solidFill>
                  <a:srgbClr val="9B0000"/>
                </a:solidFill>
                <a:latin typeface="+mn-lt"/>
              </a:rPr>
              <a:t>mg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/</a:t>
            </a:r>
            <a:r>
              <a:rPr lang="en-US" sz="2400" b="1" dirty="0" smtClean="0">
                <a:solidFill>
                  <a:srgbClr val="9B0000"/>
                </a:solidFill>
                <a:latin typeface="+mn-lt"/>
              </a:rPr>
              <a:t>dl.</a:t>
            </a:r>
            <a:endParaRPr lang="el-GR" sz="2400" b="1" dirty="0" smtClean="0">
              <a:solidFill>
                <a:srgbClr val="9B0000"/>
              </a:solidFill>
              <a:latin typeface="+mn-lt"/>
            </a:endParaRPr>
          </a:p>
          <a:p>
            <a:pPr>
              <a:lnSpc>
                <a:spcPct val="130000"/>
              </a:lnSpc>
              <a:spcBef>
                <a:spcPts val="1800"/>
              </a:spcBef>
            </a:pPr>
            <a:r>
              <a:rPr lang="en-US" sz="2400" dirty="0" smtClean="0">
                <a:latin typeface="+mn-lt"/>
              </a:rPr>
              <a:t>E</a:t>
            </a:r>
            <a:r>
              <a:rPr lang="el-GR" sz="2400" dirty="0">
                <a:latin typeface="+mn-lt"/>
              </a:rPr>
              <a:t>κτός από τον διαβήτη η μικροαλβουμινουρία χρησιμεύει ως 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σωληναριακός δείκτης πρωτεϊνουρίας</a:t>
            </a:r>
            <a:r>
              <a:rPr lang="el-GR" sz="2400" dirty="0" smtClean="0">
                <a:latin typeface="+mn-lt"/>
              </a:rPr>
              <a:t>.</a:t>
            </a:r>
            <a:endParaRPr lang="el-GR" sz="2400" dirty="0">
              <a:latin typeface="+mn-lt"/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9C9788-9B49-450C-8BA8-4CF5822EF203}" type="slidenum">
              <a:rPr lang="el-GR" smtClean="0"/>
              <a:pPr>
                <a:defRPr/>
              </a:pPr>
              <a:t>68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056108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Συνήθη μικρόβια ουρολοιμώξεων </a:t>
            </a:r>
            <a:r>
              <a:rPr lang="el-GR" sz="3100" b="0" dirty="0" smtClean="0"/>
              <a:t>(1 από 2)</a:t>
            </a:r>
            <a:endParaRPr lang="el-GR" sz="3100" b="0" dirty="0"/>
          </a:p>
        </p:txBody>
      </p:sp>
      <p:sp>
        <p:nvSpPr>
          <p:cNvPr id="10" name="9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6D87A4-2F11-4418-BBAA-89808B172D92}" type="slidenum">
              <a:rPr lang="el-GR" smtClean="0"/>
              <a:pPr>
                <a:defRPr/>
              </a:pPr>
              <a:t>6</a:t>
            </a:fld>
            <a:endParaRPr lang="el-GR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65" r="11630"/>
          <a:stretch/>
        </p:blipFill>
        <p:spPr bwMode="auto">
          <a:xfrm>
            <a:off x="671499" y="1134036"/>
            <a:ext cx="3134965" cy="227558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- Ορθογώνιο"/>
          <p:cNvSpPr/>
          <p:nvPr/>
        </p:nvSpPr>
        <p:spPr>
          <a:xfrm>
            <a:off x="2190636" y="933981"/>
            <a:ext cx="1833643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2000" i="1" dirty="0" smtClean="0">
                <a:latin typeface="+mn-lt"/>
              </a:rPr>
              <a:t>Escherichia coli </a:t>
            </a:r>
            <a:endParaRPr lang="el-GR" sz="2000" i="1" dirty="0">
              <a:latin typeface="+mn-lt"/>
            </a:endParaRPr>
          </a:p>
        </p:txBody>
      </p:sp>
      <p:sp>
        <p:nvSpPr>
          <p:cNvPr id="16" name="Rectangle 6"/>
          <p:cNvSpPr/>
          <p:nvPr/>
        </p:nvSpPr>
        <p:spPr>
          <a:xfrm>
            <a:off x="637057" y="3409619"/>
            <a:ext cx="32038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latin typeface="+mn-lt"/>
                <a:hlinkClick r:id="rId4"/>
              </a:rPr>
              <a:t>Blue-white </a:t>
            </a:r>
            <a:r>
              <a:rPr lang="en-US" sz="1200" dirty="0" smtClean="0">
                <a:latin typeface="+mn-lt"/>
                <a:hlinkClick r:id="rId4"/>
              </a:rPr>
              <a:t>test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”,</a:t>
            </a:r>
            <a:r>
              <a:rPr lang="el-G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από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 </a:t>
            </a:r>
            <a:r>
              <a:rPr lang="en-US" sz="1200" dirty="0" smtClean="0">
                <a:latin typeface="+mn-lt"/>
                <a:hlinkClick r:id="rId5"/>
              </a:rPr>
              <a:t>Navaho</a:t>
            </a:r>
            <a:r>
              <a:rPr lang="en-US" sz="1200" dirty="0">
                <a:latin typeface="+mn-lt"/>
              </a:rPr>
              <a:t> 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</a:p>
          <a:p>
            <a:pPr algn="ctr"/>
            <a:r>
              <a:rPr lang="el-G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διαθέσιμο με άδεια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 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hlinkClick r:id="rId6"/>
              </a:rPr>
              <a:t>CC BY-SA 3.0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16" r="19760"/>
          <a:stretch/>
        </p:blipFill>
        <p:spPr bwMode="auto">
          <a:xfrm>
            <a:off x="5037774" y="1134036"/>
            <a:ext cx="2965489" cy="227558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- Ορθογώνιο"/>
          <p:cNvSpPr/>
          <p:nvPr/>
        </p:nvSpPr>
        <p:spPr>
          <a:xfrm>
            <a:off x="6588224" y="987115"/>
            <a:ext cx="1597232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marL="609600" indent="-609600" eaLnBrk="1" hangingPunct="1">
              <a:spcBef>
                <a:spcPct val="45000"/>
              </a:spcBef>
              <a:tabLst>
                <a:tab pos="2057400" algn="l"/>
              </a:tabLst>
            </a:pPr>
            <a:r>
              <a:rPr lang="en-US" sz="2000" i="1" dirty="0" smtClean="0">
                <a:latin typeface="+mn-lt"/>
              </a:rPr>
              <a:t>Klebsiella spp</a:t>
            </a:r>
          </a:p>
        </p:txBody>
      </p:sp>
      <p:sp>
        <p:nvSpPr>
          <p:cNvPr id="14" name="Rectangle 6"/>
          <p:cNvSpPr/>
          <p:nvPr/>
        </p:nvSpPr>
        <p:spPr>
          <a:xfrm>
            <a:off x="4834567" y="3409620"/>
            <a:ext cx="32038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“</a:t>
            </a:r>
            <a:r>
              <a:rPr lang="en-US" sz="1200" dirty="0" smtClean="0">
                <a:latin typeface="+mn-lt"/>
                <a:hlinkClick r:id="rId8"/>
              </a:rPr>
              <a:t>Klebsiellen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”,</a:t>
            </a:r>
            <a:r>
              <a:rPr lang="el-G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από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 </a:t>
            </a:r>
            <a:r>
              <a:rPr lang="en-US" sz="1200" dirty="0" smtClean="0">
                <a:latin typeface="+mn-lt"/>
                <a:hlinkClick r:id="rId9" tooltip="User:Copacopac (page does not exist)"/>
              </a:rPr>
              <a:t>Copacopac</a:t>
            </a:r>
            <a:r>
              <a:rPr lang="en-US" sz="1200" dirty="0" smtClean="0">
                <a:latin typeface="+mn-lt"/>
              </a:rPr>
              <a:t> 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</a:p>
          <a:p>
            <a:pPr algn="ctr"/>
            <a:r>
              <a:rPr lang="el-G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διαθέσιμο με άδεια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 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hlinkClick r:id="rId6"/>
              </a:rPr>
              <a:t>CC BY-SA 3.0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77" y="3970102"/>
            <a:ext cx="3134965" cy="227902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- Ορθογώνιο"/>
          <p:cNvSpPr/>
          <p:nvPr/>
        </p:nvSpPr>
        <p:spPr>
          <a:xfrm>
            <a:off x="1597506" y="3803441"/>
            <a:ext cx="2402389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marL="609600" indent="-609600" eaLnBrk="1" hangingPunct="1">
              <a:spcBef>
                <a:spcPct val="45000"/>
              </a:spcBef>
              <a:tabLst>
                <a:tab pos="2057400" algn="l"/>
              </a:tabLst>
            </a:pPr>
            <a:r>
              <a:rPr lang="en-US" sz="2000" i="1" dirty="0" smtClean="0">
                <a:latin typeface="+mn-lt"/>
              </a:rPr>
              <a:t>Enterococcus faecalis</a:t>
            </a:r>
            <a:endParaRPr lang="el-GR" sz="2000" i="1" dirty="0" smtClean="0">
              <a:latin typeface="+mn-lt"/>
            </a:endParaRPr>
          </a:p>
        </p:txBody>
      </p:sp>
      <p:sp>
        <p:nvSpPr>
          <p:cNvPr id="13" name="Rectangle 6"/>
          <p:cNvSpPr/>
          <p:nvPr/>
        </p:nvSpPr>
        <p:spPr>
          <a:xfrm>
            <a:off x="617281" y="6267229"/>
            <a:ext cx="32038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“</a:t>
            </a:r>
            <a:r>
              <a:rPr lang="el-GR" sz="1200" dirty="0">
                <a:latin typeface="+mn-lt"/>
                <a:hlinkClick r:id="rId11"/>
              </a:rPr>
              <a:t>Enterococcus histological pneumonia </a:t>
            </a:r>
            <a:r>
              <a:rPr lang="el-GR" sz="1200" dirty="0" smtClean="0">
                <a:latin typeface="+mn-lt"/>
                <a:hlinkClick r:id="rId11"/>
              </a:rPr>
              <a:t>01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”, </a:t>
            </a:r>
            <a:r>
              <a:rPr lang="el-G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από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 </a:t>
            </a:r>
            <a:r>
              <a:rPr lang="en-US" sz="1200" dirty="0" smtClean="0">
                <a:latin typeface="+mn-lt"/>
                <a:hlinkClick r:id="rId12"/>
              </a:rPr>
              <a:t>Rosarinagazo</a:t>
            </a:r>
            <a:r>
              <a:rPr lang="el-GR" sz="1200" dirty="0" smtClean="0">
                <a:latin typeface="+mn-lt"/>
              </a:rPr>
              <a:t> </a:t>
            </a:r>
            <a:r>
              <a:rPr lang="el-G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διαθέσιμο ως κοινό κτήμα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009835" y="3958638"/>
            <a:ext cx="2993428" cy="227902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10 - Ορθογώνιο"/>
          <p:cNvSpPr/>
          <p:nvPr/>
        </p:nvSpPr>
        <p:spPr>
          <a:xfrm>
            <a:off x="5332624" y="3803441"/>
            <a:ext cx="2852832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marL="609600" indent="-609600" eaLnBrk="1" hangingPunct="1">
              <a:spcBef>
                <a:spcPct val="45000"/>
              </a:spcBef>
              <a:tabLst>
                <a:tab pos="2057400" algn="l"/>
              </a:tabLst>
            </a:pPr>
            <a:r>
              <a:rPr lang="en-US" sz="2000" i="1" dirty="0" smtClean="0">
                <a:latin typeface="+mn-lt"/>
              </a:rPr>
              <a:t>Pseudomonas aeruginosa</a:t>
            </a:r>
            <a:endParaRPr lang="el-GR" sz="2000" i="1" dirty="0" smtClean="0">
              <a:latin typeface="+mn-lt"/>
            </a:endParaRPr>
          </a:p>
        </p:txBody>
      </p:sp>
      <p:sp>
        <p:nvSpPr>
          <p:cNvPr id="18" name="Rectangle 6"/>
          <p:cNvSpPr/>
          <p:nvPr/>
        </p:nvSpPr>
        <p:spPr>
          <a:xfrm>
            <a:off x="5009834" y="6249122"/>
            <a:ext cx="29934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latin typeface="+mn-lt"/>
                <a:hlinkClick r:id="rId14"/>
              </a:rPr>
              <a:t>Pseudomonas aeruginosa </a:t>
            </a:r>
            <a:r>
              <a:rPr lang="en-US" sz="1200" dirty="0" smtClean="0">
                <a:latin typeface="+mn-lt"/>
                <a:hlinkClick r:id="rId14"/>
              </a:rPr>
              <a:t>01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”,  </a:t>
            </a:r>
            <a:r>
              <a:rPr lang="el-G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από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hlinkClick r:id="rId12"/>
              </a:rPr>
              <a:t> </a:t>
            </a:r>
            <a:endParaRPr lang="en-US" sz="1200" dirty="0" smtClean="0">
              <a:solidFill>
                <a:schemeClr val="tx1">
                  <a:lumMod val="65000"/>
                  <a:lumOff val="35000"/>
                </a:schemeClr>
              </a:solidFill>
              <a:latin typeface="+mn-lt"/>
              <a:hlinkClick r:id="rId12"/>
            </a:endParaRPr>
          </a:p>
          <a:p>
            <a:pPr algn="ctr"/>
            <a:r>
              <a:rPr lang="en-US" sz="1200" dirty="0" smtClean="0">
                <a:latin typeface="+mn-lt"/>
                <a:hlinkClick r:id="rId12"/>
              </a:rPr>
              <a:t>Rosarinagazo</a:t>
            </a:r>
            <a:r>
              <a:rPr lang="el-GR" sz="1200" dirty="0" smtClean="0">
                <a:latin typeface="+mn-lt"/>
                <a:hlinkClick r:id="rId12"/>
              </a:rPr>
              <a:t> </a:t>
            </a:r>
            <a:r>
              <a:rPr lang="el-G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διαθέσιμο ως κοινό κτήμα</a:t>
            </a:r>
          </a:p>
        </p:txBody>
      </p:sp>
    </p:spTree>
    <p:extLst>
      <p:ext uri="{BB962C8B-B14F-4D97-AF65-F5344CB8AC3E}">
        <p14:creationId xmlns:p14="http://schemas.microsoft.com/office/powerpoint/2010/main" val="657740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Τα  κετονικά σώματα (κετόνες</a:t>
            </a:r>
            <a:r>
              <a:rPr lang="el-GR" dirty="0" smtClean="0"/>
              <a:t>)</a:t>
            </a:r>
            <a:endParaRPr lang="el-GR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737574" y="1816634"/>
            <a:ext cx="2736304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2400" b="1" dirty="0" smtClean="0">
                <a:solidFill>
                  <a:srgbClr val="9B0000"/>
                </a:solidFill>
                <a:latin typeface="+mn-lt"/>
              </a:rPr>
              <a:t>Ακετόνη</a:t>
            </a:r>
            <a:endParaRPr lang="el-GR" sz="2400" b="1" dirty="0">
              <a:solidFill>
                <a:srgbClr val="9B0000"/>
              </a:solidFill>
              <a:latin typeface="+mn-lt"/>
            </a:endParaRPr>
          </a:p>
        </p:txBody>
      </p:sp>
      <p:pic>
        <p:nvPicPr>
          <p:cNvPr id="51204" name="Picture 4">
            <a:hlinkClick r:id="rId3" tooltip="Wireframe model of aceton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88930" y="1518698"/>
            <a:ext cx="952500" cy="933450"/>
          </a:xfrm>
          <a:prstGeom prst="rect">
            <a:avLst/>
          </a:prstGeom>
          <a:noFill/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665566" y="3306322"/>
            <a:ext cx="288032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2400" b="1" dirty="0" smtClean="0">
                <a:solidFill>
                  <a:srgbClr val="9B0000"/>
                </a:solidFill>
                <a:latin typeface="+mn-lt"/>
              </a:rPr>
              <a:t>Ακετοξεικό οξύ</a:t>
            </a:r>
            <a:endParaRPr lang="el-GR" sz="2400" b="1" dirty="0">
              <a:solidFill>
                <a:srgbClr val="9B0000"/>
              </a:solidFill>
              <a:latin typeface="+mn-lt"/>
            </a:endParaRPr>
          </a:p>
        </p:txBody>
      </p:sp>
      <p:pic>
        <p:nvPicPr>
          <p:cNvPr id="51202" name="Picture 2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86305" y="2886850"/>
            <a:ext cx="2757750" cy="1296144"/>
          </a:xfrm>
          <a:prstGeom prst="rect">
            <a:avLst/>
          </a:prstGeom>
          <a:noFill/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485546" y="4879509"/>
            <a:ext cx="32403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2400" b="1" dirty="0" smtClean="0">
                <a:solidFill>
                  <a:srgbClr val="9B0000"/>
                </a:solidFill>
                <a:latin typeface="+mn-lt"/>
              </a:rPr>
              <a:t>Β-υδροξυβουτυρικό οξύ</a:t>
            </a:r>
            <a:endParaRPr lang="el-GR" sz="2400" b="1" dirty="0">
              <a:solidFill>
                <a:srgbClr val="9B0000"/>
              </a:solidFill>
              <a:latin typeface="+mn-lt"/>
            </a:endParaRPr>
          </a:p>
        </p:txBody>
      </p:sp>
      <p:pic>
        <p:nvPicPr>
          <p:cNvPr id="51210" name="Picture 10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83968" y="4615042"/>
            <a:ext cx="4162425" cy="990601"/>
          </a:xfrm>
          <a:prstGeom prst="rect">
            <a:avLst/>
          </a:prstGeom>
          <a:noFill/>
        </p:spPr>
      </p:pic>
      <p:sp>
        <p:nvSpPr>
          <p:cNvPr id="11" name="10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9C9788-9B49-450C-8BA8-4CF5822EF203}" type="slidenum">
              <a:rPr lang="el-GR" smtClean="0"/>
              <a:pPr>
                <a:defRPr/>
              </a:pPr>
              <a:t>69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89023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Κετονικά </a:t>
            </a:r>
            <a:r>
              <a:rPr lang="el-GR" dirty="0" smtClean="0"/>
              <a:t>σώματα</a:t>
            </a:r>
            <a:endParaRPr lang="el-GR" dirty="0"/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346154" y="1226193"/>
            <a:ext cx="842486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2400" dirty="0">
                <a:latin typeface="+mn-lt"/>
              </a:rPr>
              <a:t>Τα κετονοσώματα προέρχονται από το μεταβολισμό των λιπαρών οξέων στα μιτοχόνδρια του ήπατος.</a:t>
            </a:r>
          </a:p>
        </p:txBody>
      </p:sp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346154" y="2241806"/>
            <a:ext cx="8424863" cy="193899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anchor="ctr">
            <a:spAutoFit/>
          </a:bodyPr>
          <a:lstStyle/>
          <a:p>
            <a:endParaRPr lang="el-GR" sz="2400" dirty="0">
              <a:latin typeface="+mn-lt"/>
            </a:endParaRPr>
          </a:p>
          <a:p>
            <a:r>
              <a:rPr lang="el-GR" sz="2400" dirty="0">
                <a:latin typeface="+mn-lt"/>
              </a:rPr>
              <a:t>Λιπαρά οξέα </a:t>
            </a:r>
            <a:r>
              <a:rPr lang="el-GR" sz="2400" dirty="0" smtClean="0">
                <a:latin typeface="+mn-lt"/>
              </a:rPr>
              <a:t>	</a:t>
            </a:r>
            <a:r>
              <a:rPr lang="el-GR" sz="2400" dirty="0" smtClean="0">
                <a:latin typeface="+mn-lt"/>
                <a:sym typeface="Wingdings" pitchFamily="2" charset="2"/>
              </a:rPr>
              <a:t>	</a:t>
            </a:r>
            <a:r>
              <a:rPr lang="el-GR" sz="2400" dirty="0" smtClean="0">
                <a:latin typeface="+mn-lt"/>
              </a:rPr>
              <a:t>ακέτυλο-</a:t>
            </a:r>
            <a:r>
              <a:rPr lang="en-US" sz="2400" dirty="0" smtClean="0">
                <a:latin typeface="+mn-lt"/>
              </a:rPr>
              <a:t>CoA</a:t>
            </a:r>
            <a:r>
              <a:rPr lang="el-GR" sz="2400" dirty="0" smtClean="0">
                <a:latin typeface="+mn-lt"/>
              </a:rPr>
              <a:t>	 </a:t>
            </a:r>
            <a:r>
              <a:rPr lang="el-GR" sz="2400" dirty="0" smtClean="0">
                <a:latin typeface="+mn-lt"/>
                <a:sym typeface="Wingdings" pitchFamily="2" charset="2"/>
              </a:rPr>
              <a:t>	</a:t>
            </a:r>
            <a:r>
              <a:rPr lang="el-GR" sz="2400" b="1" dirty="0" smtClean="0">
                <a:solidFill>
                  <a:srgbClr val="9B0000"/>
                </a:solidFill>
                <a:latin typeface="+mn-lt"/>
              </a:rPr>
              <a:t>Ακετοξεικό 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οξύ</a:t>
            </a:r>
          </a:p>
          <a:p>
            <a:endParaRPr lang="el-GR" sz="2400" dirty="0">
              <a:solidFill>
                <a:srgbClr val="CC0000"/>
              </a:solidFill>
              <a:latin typeface="+mn-lt"/>
            </a:endParaRPr>
          </a:p>
          <a:p>
            <a:r>
              <a:rPr lang="el-GR" sz="2400" dirty="0" smtClean="0">
                <a:latin typeface="+mn-lt"/>
              </a:rPr>
              <a:t>		αναγωγή		αποκαρβοξυλίωση</a:t>
            </a:r>
            <a:endParaRPr lang="el-GR" sz="2400" dirty="0">
              <a:latin typeface="+mn-lt"/>
            </a:endParaRPr>
          </a:p>
          <a:p>
            <a:pPr defTabSz="750888"/>
            <a:r>
              <a:rPr lang="en-US" sz="2400" dirty="0">
                <a:latin typeface="+mn-lt"/>
              </a:rPr>
              <a:t>A</a:t>
            </a:r>
            <a:r>
              <a:rPr lang="el-GR" sz="2400" dirty="0">
                <a:latin typeface="+mn-lt"/>
              </a:rPr>
              <a:t>κετοξεικό </a:t>
            </a:r>
            <a:r>
              <a:rPr lang="el-GR" sz="2400" dirty="0" smtClean="0">
                <a:latin typeface="+mn-lt"/>
              </a:rPr>
              <a:t>οξύ	 </a:t>
            </a:r>
            <a:r>
              <a:rPr lang="el-GR" sz="2400" dirty="0" smtClean="0">
                <a:latin typeface="+mn-lt"/>
                <a:sym typeface="Wingdings" pitchFamily="2" charset="2"/>
              </a:rPr>
              <a:t>	</a:t>
            </a:r>
            <a:r>
              <a:rPr lang="el-GR" sz="2400" b="1" dirty="0" smtClean="0">
                <a:solidFill>
                  <a:srgbClr val="9B0000"/>
                </a:solidFill>
                <a:latin typeface="+mn-lt"/>
              </a:rPr>
              <a:t>β-υδροξυβουτυρικό</a:t>
            </a:r>
            <a:r>
              <a:rPr lang="el-GR" sz="2400" dirty="0" smtClean="0">
                <a:latin typeface="+mn-lt"/>
              </a:rPr>
              <a:t> 	</a:t>
            </a:r>
            <a:r>
              <a:rPr lang="el-GR" sz="2400" dirty="0" smtClean="0">
                <a:latin typeface="+mn-lt"/>
                <a:sym typeface="Wingdings" pitchFamily="2" charset="2"/>
              </a:rPr>
              <a:t>	</a:t>
            </a:r>
            <a:r>
              <a:rPr lang="el-GR" sz="2400" b="1" dirty="0" smtClean="0">
                <a:solidFill>
                  <a:srgbClr val="9B0000"/>
                </a:solidFill>
                <a:latin typeface="+mn-lt"/>
              </a:rPr>
              <a:t>ακετόνη</a:t>
            </a:r>
            <a:endParaRPr lang="el-GR" sz="2400" b="1" dirty="0">
              <a:solidFill>
                <a:srgbClr val="9B0000"/>
              </a:solidFill>
              <a:latin typeface="+mn-lt"/>
            </a:endParaRPr>
          </a:p>
        </p:txBody>
      </p:sp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346154" y="4403636"/>
            <a:ext cx="825809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/>
            <a:r>
              <a:rPr lang="el-GR" sz="2400" dirty="0">
                <a:latin typeface="+mn-lt"/>
              </a:rPr>
              <a:t>Τα κετονοσώματα χρησιμεύουν σαν 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πηγή ενέργειας </a:t>
            </a:r>
            <a:r>
              <a:rPr lang="el-GR" sz="2400" dirty="0">
                <a:latin typeface="+mn-lt"/>
              </a:rPr>
              <a:t>όταν η τροφή είναι πτωχή σε υδατάνθρακες, καθώς επίσης και σε περιόδους πείνας.</a:t>
            </a:r>
          </a:p>
        </p:txBody>
      </p:sp>
      <p:sp>
        <p:nvSpPr>
          <p:cNvPr id="36870" name="Rectangle 6"/>
          <p:cNvSpPr>
            <a:spLocks noChangeArrowheads="1"/>
          </p:cNvSpPr>
          <p:nvPr/>
        </p:nvSpPr>
        <p:spPr bwMode="auto">
          <a:xfrm>
            <a:off x="346154" y="5669389"/>
            <a:ext cx="825809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/>
            <a:r>
              <a:rPr lang="el-GR" sz="2400" dirty="0">
                <a:latin typeface="+mn-lt"/>
              </a:rPr>
              <a:t>Φυσιολογικά 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κανένα από τα κετονοσώματα</a:t>
            </a:r>
            <a:r>
              <a:rPr lang="el-GR" sz="2400" dirty="0">
                <a:latin typeface="+mn-lt"/>
              </a:rPr>
              <a:t> δεν υπάρχει στα ούρα.</a:t>
            </a: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9C9788-9B49-450C-8BA8-4CF5822EF203}" type="slidenum">
              <a:rPr lang="el-GR" smtClean="0"/>
              <a:pPr>
                <a:defRPr/>
              </a:pPr>
              <a:t>70</a:t>
            </a:fld>
            <a:endParaRPr lang="el-GR" dirty="0"/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2192336" y="2852936"/>
            <a:ext cx="867496" cy="0"/>
          </a:xfrm>
          <a:prstGeom prst="straightConnector1">
            <a:avLst/>
          </a:prstGeom>
          <a:ln w="19050">
            <a:solidFill>
              <a:schemeClr val="tx1"/>
            </a:solidFill>
            <a:headEnd type="arrow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4932040" y="2846848"/>
            <a:ext cx="867496" cy="0"/>
          </a:xfrm>
          <a:prstGeom prst="straightConnector1">
            <a:avLst/>
          </a:prstGeom>
          <a:ln w="19050">
            <a:solidFill>
              <a:schemeClr val="tx1"/>
            </a:solidFill>
            <a:headEnd type="arrow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2410500" y="3933056"/>
            <a:ext cx="867496" cy="0"/>
          </a:xfrm>
          <a:prstGeom prst="straightConnector1">
            <a:avLst/>
          </a:prstGeom>
          <a:ln w="19050">
            <a:solidFill>
              <a:schemeClr val="tx1"/>
            </a:solidFill>
            <a:headEnd type="arrow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6156176" y="3933056"/>
            <a:ext cx="867496" cy="0"/>
          </a:xfrm>
          <a:prstGeom prst="straightConnector1">
            <a:avLst/>
          </a:prstGeom>
          <a:ln w="19050">
            <a:solidFill>
              <a:schemeClr val="tx1"/>
            </a:solidFill>
            <a:headEnd type="arrow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2607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Αίτια παραγωγής κετονών</a:t>
            </a:r>
            <a:endParaRPr lang="el-GR" dirty="0"/>
          </a:p>
        </p:txBody>
      </p:sp>
      <p:sp>
        <p:nvSpPr>
          <p:cNvPr id="38914" name="Rectangle 2"/>
          <p:cNvSpPr>
            <a:spLocks noChangeArrowheads="1"/>
          </p:cNvSpPr>
          <p:nvPr/>
        </p:nvSpPr>
        <p:spPr bwMode="auto">
          <a:xfrm>
            <a:off x="527690" y="2109972"/>
            <a:ext cx="8544711" cy="4662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tabLst>
                <a:tab pos="182563" algn="l"/>
              </a:tabLst>
            </a:pPr>
            <a:r>
              <a:rPr lang="el-GR" sz="2200" b="1" dirty="0">
                <a:latin typeface="+mn-lt"/>
              </a:rPr>
              <a:t>Η οξονουρία εμφανίζεται στις ακόλουθες περιπτώσεις:</a:t>
            </a:r>
          </a:p>
          <a:p>
            <a:pPr marL="457200" indent="-457200">
              <a:spcBef>
                <a:spcPct val="25000"/>
              </a:spcBef>
              <a:buClr>
                <a:schemeClr val="tx1"/>
              </a:buClr>
              <a:buFont typeface="+mj-lt"/>
              <a:buAutoNum type="arabicPeriod"/>
            </a:pPr>
            <a:r>
              <a:rPr lang="el-GR" sz="2200" b="1" dirty="0" smtClean="0">
                <a:solidFill>
                  <a:srgbClr val="9B0000"/>
                </a:solidFill>
                <a:latin typeface="+mn-lt"/>
              </a:rPr>
              <a:t>Σακχαρώδης διαβήτης,</a:t>
            </a:r>
            <a:endParaRPr lang="el-GR" sz="2200" b="1" dirty="0">
              <a:solidFill>
                <a:srgbClr val="9B0000"/>
              </a:solidFill>
              <a:latin typeface="+mn-lt"/>
            </a:endParaRPr>
          </a:p>
          <a:p>
            <a:pPr marL="457200" indent="-457200">
              <a:spcBef>
                <a:spcPct val="25000"/>
              </a:spcBef>
              <a:buClr>
                <a:schemeClr val="tx1"/>
              </a:buClr>
              <a:buFont typeface="+mj-lt"/>
              <a:buAutoNum type="arabicPeriod"/>
            </a:pPr>
            <a:r>
              <a:rPr lang="el-GR" sz="2200" b="1" dirty="0" smtClean="0">
                <a:solidFill>
                  <a:srgbClr val="9B0000"/>
                </a:solidFill>
                <a:latin typeface="+mn-lt"/>
              </a:rPr>
              <a:t>Ασιτία,</a:t>
            </a:r>
            <a:endParaRPr lang="el-GR" sz="2200" b="1" dirty="0">
              <a:solidFill>
                <a:srgbClr val="9B0000"/>
              </a:solidFill>
              <a:latin typeface="+mn-lt"/>
            </a:endParaRPr>
          </a:p>
          <a:p>
            <a:pPr marL="457200" indent="-457200">
              <a:spcBef>
                <a:spcPct val="25000"/>
              </a:spcBef>
              <a:buClr>
                <a:schemeClr val="tx1"/>
              </a:buClr>
              <a:buFont typeface="+mj-lt"/>
              <a:buAutoNum type="arabicPeriod"/>
            </a:pPr>
            <a:r>
              <a:rPr lang="el-GR" sz="2200" b="1" dirty="0" smtClean="0">
                <a:solidFill>
                  <a:srgbClr val="9B0000"/>
                </a:solidFill>
                <a:latin typeface="+mn-lt"/>
              </a:rPr>
              <a:t>Νηστεία,</a:t>
            </a:r>
            <a:endParaRPr lang="el-GR" sz="2200" b="1" dirty="0">
              <a:solidFill>
                <a:srgbClr val="9B0000"/>
              </a:solidFill>
              <a:latin typeface="+mn-lt"/>
            </a:endParaRPr>
          </a:p>
          <a:p>
            <a:pPr marL="457200" indent="-457200">
              <a:spcBef>
                <a:spcPct val="25000"/>
              </a:spcBef>
              <a:buClr>
                <a:schemeClr val="tx1"/>
              </a:buClr>
              <a:buFont typeface="+mj-lt"/>
              <a:buAutoNum type="arabicPeriod"/>
            </a:pPr>
            <a:r>
              <a:rPr lang="el-GR" sz="2200" b="1" dirty="0" smtClean="0">
                <a:solidFill>
                  <a:srgbClr val="9B0000"/>
                </a:solidFill>
                <a:latin typeface="+mn-lt"/>
              </a:rPr>
              <a:t>Δίαιτα </a:t>
            </a:r>
            <a:r>
              <a:rPr lang="el-GR" sz="2200" b="1" dirty="0">
                <a:solidFill>
                  <a:srgbClr val="9B0000"/>
                </a:solidFill>
                <a:latin typeface="+mn-lt"/>
              </a:rPr>
              <a:t>πλούσια σε λίπος χωρίς </a:t>
            </a:r>
            <a:r>
              <a:rPr lang="el-GR" sz="2200" b="1" dirty="0" smtClean="0">
                <a:solidFill>
                  <a:srgbClr val="9B0000"/>
                </a:solidFill>
                <a:latin typeface="+mn-lt"/>
              </a:rPr>
              <a:t>υδατάνθρακες,</a:t>
            </a:r>
            <a:endParaRPr lang="el-GR" sz="2200" b="1" dirty="0">
              <a:solidFill>
                <a:srgbClr val="9B0000"/>
              </a:solidFill>
              <a:latin typeface="+mn-lt"/>
            </a:endParaRPr>
          </a:p>
          <a:p>
            <a:pPr marL="457200" indent="-457200">
              <a:spcBef>
                <a:spcPct val="25000"/>
              </a:spcBef>
              <a:buClr>
                <a:schemeClr val="tx1"/>
              </a:buClr>
              <a:buFont typeface="+mj-lt"/>
              <a:buAutoNum type="arabicPeriod"/>
            </a:pPr>
            <a:r>
              <a:rPr lang="el-GR" sz="2200" dirty="0" smtClean="0">
                <a:latin typeface="+mn-lt"/>
              </a:rPr>
              <a:t>Καχεξία,</a:t>
            </a:r>
            <a:endParaRPr lang="el-GR" sz="2200" dirty="0">
              <a:latin typeface="+mn-lt"/>
            </a:endParaRPr>
          </a:p>
          <a:p>
            <a:pPr marL="457200" indent="-457200">
              <a:spcBef>
                <a:spcPct val="25000"/>
              </a:spcBef>
              <a:buClr>
                <a:schemeClr val="tx1"/>
              </a:buClr>
              <a:buFont typeface="+mj-lt"/>
              <a:buAutoNum type="arabicPeriod"/>
            </a:pPr>
            <a:r>
              <a:rPr lang="el-GR" sz="2200" dirty="0" smtClean="0">
                <a:latin typeface="+mn-lt"/>
              </a:rPr>
              <a:t>Εγκυμοσύνη </a:t>
            </a:r>
            <a:r>
              <a:rPr lang="el-GR" sz="2200" dirty="0">
                <a:latin typeface="+mn-lt"/>
              </a:rPr>
              <a:t>με </a:t>
            </a:r>
            <a:r>
              <a:rPr lang="el-GR" sz="2200" dirty="0" smtClean="0">
                <a:latin typeface="+mn-lt"/>
              </a:rPr>
              <a:t>εμετούς,</a:t>
            </a:r>
            <a:endParaRPr lang="el-GR" sz="2200" dirty="0">
              <a:latin typeface="+mn-lt"/>
            </a:endParaRPr>
          </a:p>
          <a:p>
            <a:pPr marL="457200" indent="-457200">
              <a:spcBef>
                <a:spcPct val="25000"/>
              </a:spcBef>
              <a:buClr>
                <a:schemeClr val="tx1"/>
              </a:buClr>
              <a:buFont typeface="+mj-lt"/>
              <a:buAutoNum type="arabicPeriod"/>
            </a:pPr>
            <a:r>
              <a:rPr lang="el-GR" sz="2200" dirty="0" smtClean="0">
                <a:latin typeface="+mn-lt"/>
              </a:rPr>
              <a:t>Έντονη </a:t>
            </a:r>
            <a:r>
              <a:rPr lang="el-GR" sz="2200" dirty="0">
                <a:latin typeface="+mn-lt"/>
              </a:rPr>
              <a:t>σωματική </a:t>
            </a:r>
            <a:r>
              <a:rPr lang="el-GR" sz="2200" dirty="0" smtClean="0">
                <a:latin typeface="+mn-lt"/>
              </a:rPr>
              <a:t>άσκηση,</a:t>
            </a:r>
            <a:endParaRPr lang="el-GR" sz="2200" dirty="0">
              <a:latin typeface="+mn-lt"/>
            </a:endParaRPr>
          </a:p>
          <a:p>
            <a:pPr marL="457200" indent="-457200">
              <a:spcBef>
                <a:spcPct val="25000"/>
              </a:spcBef>
              <a:buClr>
                <a:schemeClr val="tx1"/>
              </a:buClr>
              <a:buFont typeface="+mj-lt"/>
              <a:buAutoNum type="arabicPeriod"/>
            </a:pPr>
            <a:r>
              <a:rPr lang="el-GR" sz="2200" dirty="0" smtClean="0">
                <a:latin typeface="+mn-lt"/>
              </a:rPr>
              <a:t>Μετά </a:t>
            </a:r>
            <a:r>
              <a:rPr lang="el-GR" sz="2200" dirty="0">
                <a:latin typeface="+mn-lt"/>
              </a:rPr>
              <a:t>από </a:t>
            </a:r>
            <a:r>
              <a:rPr lang="el-GR" sz="2200" dirty="0" smtClean="0">
                <a:latin typeface="+mn-lt"/>
              </a:rPr>
              <a:t>ψύξη,</a:t>
            </a:r>
            <a:endParaRPr lang="el-GR" sz="2200" dirty="0">
              <a:latin typeface="+mn-lt"/>
            </a:endParaRPr>
          </a:p>
          <a:p>
            <a:pPr marL="457200" indent="-457200">
              <a:spcBef>
                <a:spcPct val="25000"/>
              </a:spcBef>
              <a:buClr>
                <a:schemeClr val="tx1"/>
              </a:buClr>
              <a:buFont typeface="+mj-lt"/>
              <a:buAutoNum type="arabicPeriod"/>
            </a:pPr>
            <a:r>
              <a:rPr lang="el-GR" sz="2200" dirty="0" smtClean="0">
                <a:latin typeface="+mn-lt"/>
              </a:rPr>
              <a:t>Δηλητηρίαση </a:t>
            </a:r>
            <a:r>
              <a:rPr lang="el-GR" sz="2200" dirty="0">
                <a:latin typeface="+mn-lt"/>
              </a:rPr>
              <a:t>με τετραχλωράνθρακα, χλωροφόρμιο, φώσφορο </a:t>
            </a:r>
            <a:r>
              <a:rPr lang="el-GR" sz="2200" dirty="0" smtClean="0">
                <a:latin typeface="+mn-lt"/>
              </a:rPr>
              <a:t>κ.λ.π.,</a:t>
            </a:r>
            <a:endParaRPr lang="el-GR" sz="2200" dirty="0">
              <a:latin typeface="+mn-lt"/>
            </a:endParaRPr>
          </a:p>
          <a:p>
            <a:pPr marL="457200" indent="-457200">
              <a:spcBef>
                <a:spcPct val="25000"/>
              </a:spcBef>
              <a:buClr>
                <a:schemeClr val="tx1"/>
              </a:buClr>
              <a:buFont typeface="+mj-lt"/>
              <a:buAutoNum type="arabicPeriod"/>
            </a:pPr>
            <a:r>
              <a:rPr lang="el-GR" sz="2200" dirty="0" smtClean="0">
                <a:latin typeface="+mn-lt"/>
              </a:rPr>
              <a:t>Νάρκωση </a:t>
            </a:r>
            <a:r>
              <a:rPr lang="el-GR" sz="2200" dirty="0">
                <a:latin typeface="+mn-lt"/>
              </a:rPr>
              <a:t>με χλωροφόρμιο, </a:t>
            </a:r>
            <a:r>
              <a:rPr lang="el-GR" sz="2200" dirty="0" smtClean="0">
                <a:latin typeface="+mn-lt"/>
              </a:rPr>
              <a:t>αιθέρα.</a:t>
            </a:r>
            <a:endParaRPr lang="el-GR" sz="2200" dirty="0">
              <a:latin typeface="+mn-lt"/>
            </a:endParaRPr>
          </a:p>
        </p:txBody>
      </p:sp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539750" y="1001976"/>
            <a:ext cx="860425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l-GR" sz="2200" dirty="0">
                <a:latin typeface="+mn-lt"/>
              </a:rPr>
              <a:t>Οι κετόνες εμφανίζονται στα ούρα όταν </a:t>
            </a:r>
            <a:r>
              <a:rPr lang="el-GR" sz="2200" b="1" dirty="0">
                <a:solidFill>
                  <a:srgbClr val="9B0000"/>
                </a:solidFill>
                <a:latin typeface="+mn-lt"/>
              </a:rPr>
              <a:t>απόθεμα υδατανθράκων του ήπατος εξαντληθεί</a:t>
            </a:r>
            <a:r>
              <a:rPr lang="el-GR" sz="2200" dirty="0">
                <a:latin typeface="+mn-lt"/>
              </a:rPr>
              <a:t>, όπως αυτό συμβαίνει στον </a:t>
            </a:r>
            <a:r>
              <a:rPr lang="el-GR" sz="2200" b="1" dirty="0">
                <a:solidFill>
                  <a:srgbClr val="9B0000"/>
                </a:solidFill>
                <a:latin typeface="+mn-lt"/>
              </a:rPr>
              <a:t>ινσουλινοεξαρτώμενο διαβήτη</a:t>
            </a:r>
            <a:r>
              <a:rPr lang="el-GR" sz="2200" dirty="0">
                <a:latin typeface="+mn-lt"/>
              </a:rPr>
              <a:t> αλλά και επί </a:t>
            </a:r>
            <a:r>
              <a:rPr lang="el-GR" sz="2200" b="1" dirty="0">
                <a:solidFill>
                  <a:srgbClr val="9B0000"/>
                </a:solidFill>
                <a:latin typeface="+mn-lt"/>
              </a:rPr>
              <a:t>ασιτίας, εντατικής δίαιτας. </a:t>
            </a: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9C9788-9B49-450C-8BA8-4CF5822EF203}" type="slidenum">
              <a:rPr lang="el-GR" smtClean="0"/>
              <a:pPr>
                <a:defRPr/>
              </a:pPr>
              <a:t>71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91890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Τίτλος 5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080120"/>
          </a:xfrm>
        </p:spPr>
        <p:txBody>
          <a:bodyPr>
            <a:noAutofit/>
          </a:bodyPr>
          <a:lstStyle/>
          <a:p>
            <a:r>
              <a:rPr lang="el-GR" dirty="0"/>
              <a:t>Η ιστορία του προσδιορισμού των κετονικών σωμάτων στα </a:t>
            </a:r>
            <a:r>
              <a:rPr lang="el-GR" dirty="0" smtClean="0"/>
              <a:t>ούρα</a:t>
            </a:r>
            <a:endParaRPr lang="el-GR" dirty="0"/>
          </a:p>
        </p:txBody>
      </p:sp>
      <p:sp>
        <p:nvSpPr>
          <p:cNvPr id="3" name="2 - Ορθογώνιο"/>
          <p:cNvSpPr/>
          <p:nvPr/>
        </p:nvSpPr>
        <p:spPr>
          <a:xfrm>
            <a:off x="466432" y="1867222"/>
            <a:ext cx="4824536" cy="2594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14000"/>
              </a:lnSpc>
              <a:spcBef>
                <a:spcPct val="50000"/>
              </a:spcBef>
            </a:pPr>
            <a:r>
              <a:rPr lang="el-GR" sz="2400" dirty="0" smtClean="0">
                <a:latin typeface="+mn-lt"/>
              </a:rPr>
              <a:t>Το 1857 ο </a:t>
            </a:r>
            <a:r>
              <a:rPr lang="en-US" sz="2400" b="1" dirty="0" smtClean="0">
                <a:solidFill>
                  <a:srgbClr val="9B0000"/>
                </a:solidFill>
                <a:latin typeface="+mn-lt"/>
              </a:rPr>
              <a:t>Wilheim Petters </a:t>
            </a:r>
            <a:r>
              <a:rPr lang="el-GR" sz="2400" dirty="0" smtClean="0">
                <a:latin typeface="+mn-lt"/>
              </a:rPr>
              <a:t>ανακάλυψε ότι η </a:t>
            </a:r>
            <a:r>
              <a:rPr lang="el-GR" sz="2400" b="1" dirty="0" smtClean="0">
                <a:solidFill>
                  <a:srgbClr val="9B0000"/>
                </a:solidFill>
                <a:latin typeface="+mn-lt"/>
              </a:rPr>
              <a:t>ακετόνη</a:t>
            </a:r>
            <a:r>
              <a:rPr lang="el-GR" sz="2400" dirty="0" smtClean="0">
                <a:solidFill>
                  <a:srgbClr val="3366CC"/>
                </a:solidFill>
                <a:latin typeface="+mn-lt"/>
              </a:rPr>
              <a:t> </a:t>
            </a:r>
            <a:r>
              <a:rPr lang="el-GR" sz="2400" dirty="0" smtClean="0">
                <a:latin typeface="+mn-lt"/>
              </a:rPr>
              <a:t>μπορεί να εξαχθεί από τα ούρα. Ο Γερμανός παιδίατρος </a:t>
            </a:r>
            <a:r>
              <a:rPr lang="en-US" sz="2400" b="1" dirty="0" smtClean="0">
                <a:solidFill>
                  <a:srgbClr val="9B0000"/>
                </a:solidFill>
                <a:latin typeface="+mn-lt"/>
              </a:rPr>
              <a:t>Carl Gerhardt</a:t>
            </a:r>
            <a:r>
              <a:rPr lang="en-US" sz="2400" dirty="0" smtClean="0">
                <a:latin typeface="+mn-lt"/>
              </a:rPr>
              <a:t> </a:t>
            </a:r>
            <a:r>
              <a:rPr lang="el-GR" sz="2400" dirty="0" smtClean="0">
                <a:latin typeface="+mn-lt"/>
              </a:rPr>
              <a:t>(1833 – 1902) επινόησε μέθοδο ανίχνευσης του </a:t>
            </a:r>
            <a:r>
              <a:rPr lang="el-GR" sz="2400" b="1" dirty="0" smtClean="0">
                <a:solidFill>
                  <a:srgbClr val="9B0000"/>
                </a:solidFill>
                <a:latin typeface="+mn-lt"/>
              </a:rPr>
              <a:t>ακετοξεικού οξέος </a:t>
            </a:r>
            <a:r>
              <a:rPr lang="el-GR" sz="2400" dirty="0" smtClean="0">
                <a:latin typeface="+mn-lt"/>
              </a:rPr>
              <a:t>στα ούρα. </a:t>
            </a:r>
          </a:p>
        </p:txBody>
      </p:sp>
      <p:sp>
        <p:nvSpPr>
          <p:cNvPr id="5" name="4 - Ορθογώνιο"/>
          <p:cNvSpPr/>
          <p:nvPr/>
        </p:nvSpPr>
        <p:spPr>
          <a:xfrm>
            <a:off x="467544" y="4926360"/>
            <a:ext cx="7920880" cy="13313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l-GR" sz="2400" dirty="0" smtClean="0">
                <a:latin typeface="+mn-lt"/>
              </a:rPr>
              <a:t>Το 1908 ο </a:t>
            </a:r>
            <a:r>
              <a:rPr lang="en-US" sz="2400" b="1" dirty="0" smtClean="0">
                <a:solidFill>
                  <a:srgbClr val="9B0000"/>
                </a:solidFill>
                <a:latin typeface="+mn-lt"/>
              </a:rPr>
              <a:t>Cecil Hamil Rothera</a:t>
            </a:r>
            <a:r>
              <a:rPr lang="el-GR" sz="2400" b="1" dirty="0" smtClean="0">
                <a:solidFill>
                  <a:srgbClr val="9B0000"/>
                </a:solidFill>
                <a:latin typeface="+mn-lt"/>
              </a:rPr>
              <a:t> </a:t>
            </a:r>
            <a:r>
              <a:rPr lang="el-GR" sz="2400" dirty="0" smtClean="0">
                <a:latin typeface="+mn-lt"/>
              </a:rPr>
              <a:t>(1880 – 1915) επινόησε την ομώνυμη μέθοδο ανίχνευσης</a:t>
            </a:r>
            <a:r>
              <a:rPr lang="el-GR" sz="2400" b="1" dirty="0" smtClean="0">
                <a:solidFill>
                  <a:srgbClr val="9B0000"/>
                </a:solidFill>
                <a:latin typeface="+mn-lt"/>
              </a:rPr>
              <a:t> ακετόνης </a:t>
            </a:r>
            <a:r>
              <a:rPr lang="el-GR" sz="2400" dirty="0" smtClean="0">
                <a:latin typeface="+mn-lt"/>
              </a:rPr>
              <a:t>και </a:t>
            </a:r>
            <a:r>
              <a:rPr lang="el-GR" sz="2400" b="1" dirty="0" smtClean="0">
                <a:solidFill>
                  <a:srgbClr val="9B0000"/>
                </a:solidFill>
                <a:latin typeface="+mn-lt"/>
              </a:rPr>
              <a:t>ακετοξεικού οξέος </a:t>
            </a:r>
            <a:r>
              <a:rPr lang="el-GR" sz="2400" dirty="0" smtClean="0">
                <a:latin typeface="+mn-lt"/>
              </a:rPr>
              <a:t>με νιτροπρωσσικό οξύ.</a:t>
            </a:r>
            <a:endParaRPr lang="el-GR" sz="2400" dirty="0">
              <a:latin typeface="+mn-lt"/>
            </a:endParaRPr>
          </a:p>
        </p:txBody>
      </p:sp>
      <p:pic>
        <p:nvPicPr>
          <p:cNvPr id="1873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98325" y="1743438"/>
            <a:ext cx="1951484" cy="270546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6 - Ορθογώνιο"/>
          <p:cNvSpPr/>
          <p:nvPr/>
        </p:nvSpPr>
        <p:spPr>
          <a:xfrm>
            <a:off x="6817793" y="1557868"/>
            <a:ext cx="1654299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2000" dirty="0" smtClean="0">
                <a:latin typeface="+mn-lt"/>
              </a:rPr>
              <a:t>Carl Gerhardt </a:t>
            </a:r>
            <a:endParaRPr lang="el-GR" sz="2000" dirty="0">
              <a:latin typeface="+mn-lt"/>
            </a:endParaRPr>
          </a:p>
        </p:txBody>
      </p:sp>
      <p:sp>
        <p:nvSpPr>
          <p:cNvPr id="10" name="Rectangle 6"/>
          <p:cNvSpPr/>
          <p:nvPr/>
        </p:nvSpPr>
        <p:spPr>
          <a:xfrm>
            <a:off x="5325777" y="4448904"/>
            <a:ext cx="32948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“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hlinkClick r:id="rId3"/>
              </a:rPr>
              <a:t>Carl Jakob Adolf Christian Gerhardt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”,</a:t>
            </a:r>
            <a:r>
              <a:rPr lang="el-G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από  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Materialscientis</a:t>
            </a:r>
            <a:r>
              <a:rPr lang="el-G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διαθέσιμο ως κοινό κτήμα</a:t>
            </a:r>
          </a:p>
        </p:txBody>
      </p:sp>
      <p:sp>
        <p:nvSpPr>
          <p:cNvPr id="2" name="1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9C9788-9B49-450C-8BA8-4CF5822EF203}" type="slidenum">
              <a:rPr lang="el-GR" smtClean="0"/>
              <a:pPr>
                <a:defRPr/>
              </a:pPr>
              <a:t>72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20087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Μέθοδοι προσδιορισμού </a:t>
            </a:r>
            <a:r>
              <a:rPr lang="el-GR" dirty="0" smtClean="0"/>
              <a:t>κετονών</a:t>
            </a:r>
            <a:endParaRPr lang="el-GR" dirty="0"/>
          </a:p>
        </p:txBody>
      </p:sp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107504" y="1772816"/>
            <a:ext cx="4520496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spcBef>
                <a:spcPct val="90000"/>
              </a:spcBef>
            </a:pPr>
            <a:r>
              <a:rPr lang="el-GR" sz="2400" b="1" dirty="0">
                <a:solidFill>
                  <a:srgbClr val="9B0000"/>
                </a:solidFill>
                <a:latin typeface="+mn-lt"/>
              </a:rPr>
              <a:t>Ημιποσοτικός προσδιορισμός</a:t>
            </a:r>
          </a:p>
          <a:p>
            <a:pPr marL="342900" indent="-342900">
              <a:spcBef>
                <a:spcPct val="90000"/>
              </a:spcBef>
              <a:buFontTx/>
              <a:buAutoNum type="arabicPeriod"/>
            </a:pPr>
            <a:r>
              <a:rPr lang="el-GR" sz="2400" dirty="0">
                <a:latin typeface="+mn-lt"/>
              </a:rPr>
              <a:t>Ξηρά χημεία</a:t>
            </a:r>
            <a:r>
              <a:rPr lang="en-US" sz="2400" dirty="0">
                <a:latin typeface="+mn-lt"/>
              </a:rPr>
              <a:t>: T</a:t>
            </a:r>
            <a:r>
              <a:rPr lang="el-GR" sz="2400" dirty="0">
                <a:latin typeface="+mn-lt"/>
              </a:rPr>
              <a:t>αινία ούρων με την μέθοδο νιτροπρωσσικού νατρίου </a:t>
            </a:r>
            <a:r>
              <a:rPr lang="en-US" sz="2400" dirty="0">
                <a:latin typeface="+mn-lt"/>
              </a:rPr>
              <a:t>(Legal</a:t>
            </a:r>
            <a:r>
              <a:rPr lang="en-US" sz="2400" dirty="0" smtClean="0">
                <a:latin typeface="+mn-lt"/>
              </a:rPr>
              <a:t>).</a:t>
            </a:r>
            <a:endParaRPr lang="en-US" sz="2400" dirty="0">
              <a:latin typeface="+mn-lt"/>
            </a:endParaRPr>
          </a:p>
          <a:p>
            <a:pPr marL="342900" indent="-342900">
              <a:spcBef>
                <a:spcPct val="90000"/>
              </a:spcBef>
              <a:buFontTx/>
              <a:buAutoNum type="arabicPeriod"/>
            </a:pPr>
            <a:r>
              <a:rPr lang="en-US" sz="2400" dirty="0" smtClean="0">
                <a:latin typeface="+mn-lt"/>
              </a:rPr>
              <a:t>X</a:t>
            </a:r>
            <a:r>
              <a:rPr lang="el-GR" sz="2400" dirty="0">
                <a:latin typeface="+mn-lt"/>
              </a:rPr>
              <a:t>ημική μέθοδος</a:t>
            </a:r>
            <a:r>
              <a:rPr lang="en-US" sz="2400" dirty="0" smtClean="0">
                <a:latin typeface="+mn-lt"/>
              </a:rPr>
              <a:t>:</a:t>
            </a:r>
            <a:endParaRPr lang="el-GR" sz="2400" dirty="0">
              <a:latin typeface="+mn-lt"/>
            </a:endParaRPr>
          </a:p>
          <a:p>
            <a:pPr marL="342900" indent="-342900">
              <a:spcBef>
                <a:spcPct val="90000"/>
              </a:spcBef>
              <a:buFont typeface="Calibri" pitchFamily="34" charset="0"/>
              <a:buChar char="‒"/>
            </a:pPr>
            <a:r>
              <a:rPr lang="en-US" sz="2400" dirty="0" smtClean="0">
                <a:latin typeface="+mn-lt"/>
              </a:rPr>
              <a:t>M</a:t>
            </a:r>
            <a:r>
              <a:rPr lang="el-GR" sz="2400" dirty="0">
                <a:latin typeface="+mn-lt"/>
              </a:rPr>
              <a:t>έθοδος </a:t>
            </a:r>
            <a:r>
              <a:rPr lang="en-US" sz="2400" dirty="0" smtClean="0">
                <a:latin typeface="+mn-lt"/>
              </a:rPr>
              <a:t>Rothera.</a:t>
            </a:r>
            <a:endParaRPr lang="el-GR" sz="2400" dirty="0">
              <a:latin typeface="+mn-lt"/>
            </a:endParaRPr>
          </a:p>
          <a:p>
            <a:pPr marL="342900" indent="-342900">
              <a:spcBef>
                <a:spcPct val="90000"/>
              </a:spcBef>
              <a:buFont typeface="Calibri" pitchFamily="34" charset="0"/>
              <a:buChar char="‒"/>
            </a:pPr>
            <a:r>
              <a:rPr lang="el-GR" sz="2400" dirty="0" smtClean="0">
                <a:latin typeface="+mn-lt"/>
              </a:rPr>
              <a:t>Μέθοδος </a:t>
            </a:r>
            <a:r>
              <a:rPr lang="en-US" sz="2400" dirty="0" smtClean="0">
                <a:latin typeface="+mn-lt"/>
              </a:rPr>
              <a:t>Ross.</a:t>
            </a:r>
            <a:endParaRPr lang="el-GR" sz="2400" dirty="0" smtClean="0">
              <a:latin typeface="+mn-lt"/>
            </a:endParaRPr>
          </a:p>
          <a:p>
            <a:pPr marL="342900" indent="-342900">
              <a:spcBef>
                <a:spcPct val="90000"/>
              </a:spcBef>
              <a:buFont typeface="Calibri" pitchFamily="34" charset="0"/>
              <a:buChar char="‒"/>
            </a:pPr>
            <a:r>
              <a:rPr lang="el-GR" sz="2400" dirty="0" smtClean="0">
                <a:latin typeface="+mn-lt"/>
              </a:rPr>
              <a:t>Δισκίο </a:t>
            </a:r>
            <a:r>
              <a:rPr lang="el-GR" sz="2400" dirty="0">
                <a:latin typeface="+mn-lt"/>
              </a:rPr>
              <a:t>Α</a:t>
            </a:r>
            <a:r>
              <a:rPr lang="en-US" sz="2400" dirty="0">
                <a:latin typeface="+mn-lt"/>
              </a:rPr>
              <a:t>cetest</a:t>
            </a:r>
            <a:r>
              <a:rPr lang="en-US" sz="2400" dirty="0" smtClean="0">
                <a:latin typeface="+mn-lt"/>
              </a:rPr>
              <a:t>.</a:t>
            </a:r>
            <a:endParaRPr lang="en-US" sz="2400" dirty="0">
              <a:latin typeface="+mn-lt"/>
            </a:endParaRPr>
          </a:p>
        </p:txBody>
      </p:sp>
      <p:pic>
        <p:nvPicPr>
          <p:cNvPr id="39940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28000" y="2348880"/>
            <a:ext cx="4391025" cy="13970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9C9788-9B49-450C-8BA8-4CF5822EF203}" type="slidenum">
              <a:rPr lang="el-GR" smtClean="0"/>
              <a:pPr>
                <a:defRPr/>
              </a:pPr>
              <a:t>73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869826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080120"/>
          </a:xfrm>
        </p:spPr>
        <p:txBody>
          <a:bodyPr>
            <a:noAutofit/>
          </a:bodyPr>
          <a:lstStyle/>
          <a:p>
            <a:r>
              <a:rPr lang="en-US" dirty="0"/>
              <a:t>O</a:t>
            </a:r>
            <a:r>
              <a:rPr lang="el-GR" dirty="0"/>
              <a:t>ι κλασικές μέθοδοι προσδιορισμού των </a:t>
            </a:r>
            <a:r>
              <a:rPr lang="el-GR" dirty="0" smtClean="0"/>
              <a:t>κετονών</a:t>
            </a:r>
            <a:endParaRPr lang="el-GR" dirty="0"/>
          </a:p>
        </p:txBody>
      </p:sp>
      <p:sp>
        <p:nvSpPr>
          <p:cNvPr id="2" name="1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9C9788-9B49-450C-8BA8-4CF5822EF203}" type="slidenum">
              <a:rPr lang="el-GR" smtClean="0"/>
              <a:pPr>
                <a:defRPr/>
              </a:pPr>
              <a:t>74</a:t>
            </a:fld>
            <a:endParaRPr lang="el-GR" dirty="0"/>
          </a:p>
        </p:txBody>
      </p:sp>
      <p:pic>
        <p:nvPicPr>
          <p:cNvPr id="3" name="2 - Εικόνα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4328" y="2232667"/>
            <a:ext cx="864096" cy="292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4 - Εικόνα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690788"/>
            <a:ext cx="3113033" cy="2584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19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75003" y="4211251"/>
            <a:ext cx="3938009" cy="1694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- TextBox"/>
          <p:cNvSpPr txBox="1"/>
          <p:nvPr/>
        </p:nvSpPr>
        <p:spPr>
          <a:xfrm>
            <a:off x="581608" y="4161032"/>
            <a:ext cx="20782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 smtClean="0">
                <a:latin typeface="+mn-lt"/>
              </a:rPr>
              <a:t>Μέθοδος </a:t>
            </a:r>
            <a:r>
              <a:rPr lang="en-US" sz="2000" dirty="0" smtClean="0">
                <a:latin typeface="+mn-lt"/>
                <a:hlinkClick r:id="rId6"/>
              </a:rPr>
              <a:t>Acetest</a:t>
            </a:r>
            <a:endParaRPr lang="el-GR" sz="2000" dirty="0">
              <a:latin typeface="+mn-lt"/>
            </a:endParaRPr>
          </a:p>
        </p:txBody>
      </p:sp>
      <p:sp>
        <p:nvSpPr>
          <p:cNvPr id="8" name="7 - TextBox"/>
          <p:cNvSpPr txBox="1"/>
          <p:nvPr/>
        </p:nvSpPr>
        <p:spPr>
          <a:xfrm>
            <a:off x="3612904" y="5760474"/>
            <a:ext cx="20622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n-lt"/>
              </a:rPr>
              <a:t>M</a:t>
            </a:r>
            <a:r>
              <a:rPr lang="el-GR" sz="2000" dirty="0" smtClean="0">
                <a:latin typeface="+mn-lt"/>
              </a:rPr>
              <a:t>έθοδος </a:t>
            </a:r>
            <a:r>
              <a:rPr lang="en-US" sz="2000" dirty="0" smtClean="0">
                <a:latin typeface="+mn-lt"/>
              </a:rPr>
              <a:t>Rothera</a:t>
            </a:r>
            <a:endParaRPr lang="el-GR" sz="2000" dirty="0">
              <a:latin typeface="+mn-lt"/>
            </a:endParaRPr>
          </a:p>
        </p:txBody>
      </p:sp>
      <p:sp>
        <p:nvSpPr>
          <p:cNvPr id="9" name="8 - TextBox"/>
          <p:cNvSpPr txBox="1"/>
          <p:nvPr/>
        </p:nvSpPr>
        <p:spPr>
          <a:xfrm>
            <a:off x="7081147" y="5151040"/>
            <a:ext cx="17504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n-lt"/>
              </a:rPr>
              <a:t>M</a:t>
            </a:r>
            <a:r>
              <a:rPr lang="el-GR" sz="2000" dirty="0" smtClean="0">
                <a:latin typeface="+mn-lt"/>
              </a:rPr>
              <a:t>έθοδος </a:t>
            </a:r>
            <a:r>
              <a:rPr lang="en-US" sz="2000" dirty="0" smtClean="0">
                <a:latin typeface="+mn-lt"/>
              </a:rPr>
              <a:t>Ross</a:t>
            </a:r>
            <a:endParaRPr lang="el-GR" sz="2000" dirty="0">
              <a:latin typeface="+mn-lt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323528" y="1302152"/>
            <a:ext cx="86409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2400" dirty="0" smtClean="0">
                <a:latin typeface="+mn-lt"/>
              </a:rPr>
              <a:t>Όλες έχουν σαν βασικό συστατικό το νιτροπρωσσικό νάτριο</a:t>
            </a:r>
            <a:endParaRPr lang="el-GR" sz="2400" dirty="0">
              <a:latin typeface="+mn-lt"/>
            </a:endParaRPr>
          </a:p>
        </p:txBody>
      </p:sp>
      <p:sp>
        <p:nvSpPr>
          <p:cNvPr id="11" name="10 - TextBox"/>
          <p:cNvSpPr txBox="1"/>
          <p:nvPr/>
        </p:nvSpPr>
        <p:spPr>
          <a:xfrm>
            <a:off x="5004048" y="2555247"/>
            <a:ext cx="2664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 smtClean="0">
                <a:latin typeface="+mn-lt"/>
              </a:rPr>
              <a:t>Νιτροπρωσσικό νάτριο</a:t>
            </a:r>
          </a:p>
          <a:p>
            <a:r>
              <a:rPr lang="el-GR" sz="2000" dirty="0" smtClean="0">
                <a:latin typeface="+mn-lt"/>
              </a:rPr>
              <a:t>+ ΝΗ</a:t>
            </a:r>
            <a:r>
              <a:rPr lang="el-GR" sz="2000" baseline="-25000" dirty="0" smtClean="0">
                <a:latin typeface="+mn-lt"/>
              </a:rPr>
              <a:t>3</a:t>
            </a:r>
            <a:endParaRPr lang="el-GR" sz="2000" baseline="-25000" dirty="0">
              <a:latin typeface="+mn-lt"/>
            </a:endParaRPr>
          </a:p>
        </p:txBody>
      </p:sp>
      <p:sp>
        <p:nvSpPr>
          <p:cNvPr id="12" name="Ορθογώνιο 11"/>
          <p:cNvSpPr/>
          <p:nvPr/>
        </p:nvSpPr>
        <p:spPr>
          <a:xfrm>
            <a:off x="2026651" y="6373357"/>
            <a:ext cx="50544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Εργαστήριο Βιολογικών Υγρών, Τμήμα Ιατρικών Εργαστηρίων, ΤΕΙ Αθηνών</a:t>
            </a:r>
          </a:p>
        </p:txBody>
      </p:sp>
    </p:spTree>
    <p:extLst>
      <p:ext uri="{BB962C8B-B14F-4D97-AF65-F5344CB8AC3E}">
        <p14:creationId xmlns:p14="http://schemas.microsoft.com/office/powerpoint/2010/main" val="4037526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Σχέση γλυκόζης - κετονών</a:t>
            </a:r>
            <a:endParaRPr lang="el-GR" dirty="0"/>
          </a:p>
        </p:txBody>
      </p:sp>
      <p:sp>
        <p:nvSpPr>
          <p:cNvPr id="40962" name="Text Box 4"/>
          <p:cNvSpPr txBox="1">
            <a:spLocks noChangeArrowheads="1"/>
          </p:cNvSpPr>
          <p:nvPr/>
        </p:nvSpPr>
        <p:spPr bwMode="auto">
          <a:xfrm>
            <a:off x="1054176" y="1556792"/>
            <a:ext cx="72739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 b="1" dirty="0">
                <a:solidFill>
                  <a:srgbClr val="9B0000"/>
                </a:solidFill>
                <a:latin typeface="+mn-lt"/>
              </a:rPr>
              <a:t>Γλυκόζη και κετονικά σώματα προσδιορίζονται μαζί.</a:t>
            </a:r>
          </a:p>
        </p:txBody>
      </p:sp>
      <p:sp>
        <p:nvSpPr>
          <p:cNvPr id="40963" name="Text Box 5"/>
          <p:cNvSpPr txBox="1">
            <a:spLocks noChangeArrowheads="1"/>
          </p:cNvSpPr>
          <p:nvPr/>
        </p:nvSpPr>
        <p:spPr bwMode="auto">
          <a:xfrm>
            <a:off x="827137" y="3573537"/>
            <a:ext cx="74882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2400" dirty="0">
                <a:latin typeface="+mn-lt"/>
              </a:rPr>
              <a:t>Γλυκόζη και κετόνη θετικό = βαρύτερη μορφή διαβήτη</a:t>
            </a: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9C9788-9B49-450C-8BA8-4CF5822EF203}" type="slidenum">
              <a:rPr lang="el-GR" smtClean="0"/>
              <a:pPr>
                <a:defRPr/>
              </a:pPr>
              <a:t>75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774925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539552" y="2348880"/>
            <a:ext cx="8229600" cy="1224136"/>
          </a:xfrm>
          <a:ln w="38100">
            <a:solidFill>
              <a:srgbClr val="9B0000"/>
            </a:solidFill>
          </a:ln>
        </p:spPr>
        <p:txBody>
          <a:bodyPr>
            <a:noAutofit/>
          </a:bodyPr>
          <a:lstStyle/>
          <a:p>
            <a:pPr>
              <a:spcBef>
                <a:spcPct val="50000"/>
              </a:spcBef>
            </a:pPr>
            <a:r>
              <a:rPr lang="el-GR" dirty="0"/>
              <a:t>Ίκτερος</a:t>
            </a:r>
            <a:br>
              <a:rPr lang="el-GR" dirty="0"/>
            </a:br>
            <a:r>
              <a:rPr lang="el-GR" dirty="0"/>
              <a:t>Χολοχρωστικές</a:t>
            </a:r>
            <a:r>
              <a:rPr lang="en-US" dirty="0"/>
              <a:t> </a:t>
            </a:r>
            <a:r>
              <a:rPr lang="el-GR" dirty="0" smtClean="0"/>
              <a:t>ούρων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76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763702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Χολοχρωστικές</a:t>
            </a:r>
            <a:endParaRPr lang="el-GR" dirty="0"/>
          </a:p>
        </p:txBody>
      </p:sp>
      <p:sp>
        <p:nvSpPr>
          <p:cNvPr id="18437" name="Line 30"/>
          <p:cNvSpPr>
            <a:spLocks noChangeShapeType="1"/>
          </p:cNvSpPr>
          <p:nvPr/>
        </p:nvSpPr>
        <p:spPr bwMode="auto">
          <a:xfrm flipH="1">
            <a:off x="2843213" y="1557338"/>
            <a:ext cx="1368425" cy="7191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 dirty="0"/>
          </a:p>
        </p:txBody>
      </p:sp>
      <p:sp>
        <p:nvSpPr>
          <p:cNvPr id="18438" name="Line 31"/>
          <p:cNvSpPr>
            <a:spLocks noChangeShapeType="1"/>
          </p:cNvSpPr>
          <p:nvPr/>
        </p:nvSpPr>
        <p:spPr bwMode="auto">
          <a:xfrm>
            <a:off x="5364163" y="1484313"/>
            <a:ext cx="1008062" cy="792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 dirty="0"/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1475656" y="2347913"/>
            <a:ext cx="2412256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 dirty="0">
                <a:latin typeface="+mn-lt"/>
              </a:rPr>
              <a:t>    </a:t>
            </a:r>
            <a:r>
              <a:rPr lang="el-GR" sz="2400" u="sng" dirty="0" smtClean="0">
                <a:latin typeface="+mn-lt"/>
              </a:rPr>
              <a:t>Χολερυθρίνη</a:t>
            </a:r>
            <a:endParaRPr lang="el-GR" sz="2400" u="sng" dirty="0">
              <a:latin typeface="+mn-lt"/>
            </a:endParaRPr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863600" y="3357563"/>
            <a:ext cx="7669213" cy="2954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45000"/>
              </a:lnSpc>
              <a:spcBef>
                <a:spcPct val="25000"/>
              </a:spcBef>
              <a:buFontTx/>
              <a:buChar char="-"/>
            </a:pPr>
            <a:r>
              <a:rPr lang="el-GR" sz="2400" dirty="0">
                <a:latin typeface="+mn-lt"/>
              </a:rPr>
              <a:t> Και οι δύο ουσίες είναι φυσιολογικό προϊόν αποδόμησης της </a:t>
            </a:r>
            <a:r>
              <a:rPr lang="el-GR" sz="2400" b="1" dirty="0" smtClean="0">
                <a:solidFill>
                  <a:srgbClr val="9B0000"/>
                </a:solidFill>
                <a:latin typeface="+mn-lt"/>
              </a:rPr>
              <a:t>αιμοσφαιρίνης</a:t>
            </a:r>
            <a:r>
              <a:rPr lang="el-GR" sz="2400" dirty="0">
                <a:latin typeface="+mn-lt"/>
              </a:rPr>
              <a:t>,</a:t>
            </a:r>
          </a:p>
          <a:p>
            <a:pPr>
              <a:lnSpc>
                <a:spcPct val="145000"/>
              </a:lnSpc>
              <a:spcBef>
                <a:spcPct val="25000"/>
              </a:spcBef>
              <a:buFontTx/>
              <a:buChar char="-"/>
            </a:pPr>
            <a:r>
              <a:rPr lang="el-GR" sz="2400" dirty="0">
                <a:latin typeface="+mn-lt"/>
              </a:rPr>
              <a:t> 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Δεν υπάρχουν φυσιολογικά στα </a:t>
            </a:r>
            <a:r>
              <a:rPr lang="el-GR" sz="2400" b="1" dirty="0" smtClean="0">
                <a:solidFill>
                  <a:srgbClr val="9B0000"/>
                </a:solidFill>
                <a:latin typeface="+mn-lt"/>
              </a:rPr>
              <a:t>ούρα</a:t>
            </a:r>
            <a:r>
              <a:rPr lang="el-GR" sz="2400" dirty="0">
                <a:latin typeface="+mn-lt"/>
              </a:rPr>
              <a:t>,</a:t>
            </a:r>
          </a:p>
          <a:p>
            <a:pPr>
              <a:lnSpc>
                <a:spcPct val="145000"/>
              </a:lnSpc>
              <a:spcBef>
                <a:spcPct val="25000"/>
              </a:spcBef>
              <a:buFontTx/>
              <a:buChar char="-"/>
            </a:pPr>
            <a:r>
              <a:rPr lang="el-GR" sz="2400" dirty="0">
                <a:latin typeface="+mn-lt"/>
              </a:rPr>
              <a:t> Εμφανίζονται και οι δύο στα ούρα όταν υπάρχει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 ίκτερος </a:t>
            </a:r>
            <a:r>
              <a:rPr lang="el-GR" sz="2400" dirty="0">
                <a:latin typeface="+mn-lt"/>
              </a:rPr>
              <a:t>αλλά σε διαφορετικές περιπτώσεις ίκτερου.</a:t>
            </a:r>
          </a:p>
        </p:txBody>
      </p:sp>
      <p:sp>
        <p:nvSpPr>
          <p:cNvPr id="4" name="Ορθογώνιο 3"/>
          <p:cNvSpPr/>
          <p:nvPr/>
        </p:nvSpPr>
        <p:spPr>
          <a:xfrm>
            <a:off x="5198698" y="2392153"/>
            <a:ext cx="23470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 u="sng" dirty="0">
                <a:latin typeface="+mn-lt"/>
              </a:rPr>
              <a:t>Ουροχολινογόνο</a:t>
            </a:r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77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541919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Η χημική δομή χολερυθρίνης και ουροχολινογόνου</a:t>
            </a:r>
            <a:endParaRPr lang="el-GR" dirty="0"/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5699902" y="3393662"/>
            <a:ext cx="223254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 dirty="0">
                <a:latin typeface="+mn-lt"/>
              </a:rPr>
              <a:t>    </a:t>
            </a:r>
            <a:r>
              <a:rPr lang="el-GR" sz="2400" dirty="0" smtClean="0">
                <a:latin typeface="+mn-lt"/>
              </a:rPr>
              <a:t>Χολερυθρίνη</a:t>
            </a:r>
            <a:endParaRPr lang="el-GR" sz="2400" u="sng" dirty="0">
              <a:latin typeface="+mn-lt"/>
            </a:endParaRPr>
          </a:p>
        </p:txBody>
      </p:sp>
      <p:sp>
        <p:nvSpPr>
          <p:cNvPr id="5" name="4 - Ορθογώνιο"/>
          <p:cNvSpPr/>
          <p:nvPr/>
        </p:nvSpPr>
        <p:spPr>
          <a:xfrm>
            <a:off x="1259632" y="5931515"/>
            <a:ext cx="2349874" cy="46166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el-GR" sz="2400" dirty="0" smtClean="0">
                <a:latin typeface="+mn-lt"/>
              </a:rPr>
              <a:t> Ουροχολινογόνο</a:t>
            </a:r>
            <a:endParaRPr lang="el-GR" sz="2400" dirty="0">
              <a:latin typeface="+mn-lt"/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78</a:t>
            </a:fld>
            <a:endParaRPr lang="el-GR" dirty="0"/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371672"/>
            <a:ext cx="3912287" cy="1496450"/>
          </a:xfrm>
          <a:prstGeom prst="rect">
            <a:avLst/>
          </a:prstGeom>
        </p:spPr>
      </p:pic>
      <p:sp>
        <p:nvSpPr>
          <p:cNvPr id="9" name="Rectangle 6"/>
          <p:cNvSpPr/>
          <p:nvPr/>
        </p:nvSpPr>
        <p:spPr>
          <a:xfrm>
            <a:off x="5292080" y="3032749"/>
            <a:ext cx="32948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“</a:t>
            </a:r>
            <a:r>
              <a:rPr lang="en-US" sz="1200" dirty="0" smtClean="0">
                <a:latin typeface="+mn-lt"/>
                <a:hlinkClick r:id="rId4"/>
              </a:rPr>
              <a:t>Bilirubin ZZ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”,</a:t>
            </a:r>
            <a:r>
              <a:rPr lang="el-G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από 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5"/>
              </a:rPr>
              <a:t>Stefcho2</a:t>
            </a:r>
            <a:r>
              <a:rPr lang="el-GR" sz="1200" dirty="0" smtClean="0">
                <a:latin typeface="+mn-lt"/>
              </a:rPr>
              <a:t> </a:t>
            </a:r>
            <a:r>
              <a:rPr lang="el-G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διαθέσιμο ως κοινό κτήμα</a:t>
            </a:r>
          </a:p>
        </p:txBody>
      </p:sp>
      <p:pic>
        <p:nvPicPr>
          <p:cNvPr id="10" name="Εικόνα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03" y="3426166"/>
            <a:ext cx="3842033" cy="1899418"/>
          </a:xfrm>
          <a:prstGeom prst="rect">
            <a:avLst/>
          </a:prstGeom>
        </p:spPr>
      </p:pic>
      <p:sp>
        <p:nvSpPr>
          <p:cNvPr id="13" name="Rectangle 6"/>
          <p:cNvSpPr/>
          <p:nvPr/>
        </p:nvSpPr>
        <p:spPr>
          <a:xfrm>
            <a:off x="931169" y="5445224"/>
            <a:ext cx="32948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latin typeface="+mn-lt"/>
                <a:hlinkClick r:id="rId7"/>
              </a:rPr>
              <a:t>Structure of urobilinogen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”,</a:t>
            </a:r>
            <a:r>
              <a:rPr lang="el-G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από 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8"/>
              </a:rPr>
              <a:t>LHcheM</a:t>
            </a:r>
            <a:r>
              <a:rPr lang="el-GR" sz="1200" dirty="0" smtClean="0">
                <a:latin typeface="+mn-lt"/>
              </a:rPr>
              <a:t> </a:t>
            </a:r>
            <a:r>
              <a:rPr lang="el-G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διαθέσιμο με άδεια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hlinkClick r:id="rId9"/>
              </a:rPr>
              <a:t>CC BY-SA 3.0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9869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Συνήθη μικρόβια ουρολοιμώξεων </a:t>
            </a:r>
            <a:r>
              <a:rPr lang="el-GR" sz="3100" b="0" dirty="0" smtClean="0"/>
              <a:t>(2 από 2)</a:t>
            </a:r>
            <a:endParaRPr lang="el-GR" sz="3100" b="0" dirty="0"/>
          </a:p>
        </p:txBody>
      </p:sp>
      <p:sp>
        <p:nvSpPr>
          <p:cNvPr id="10" name="9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9C9788-9B49-450C-8BA8-4CF5822EF203}" type="slidenum">
              <a:rPr lang="el-GR" smtClean="0"/>
              <a:pPr>
                <a:defRPr/>
              </a:pPr>
              <a:t>7</a:t>
            </a:fld>
            <a:endParaRPr lang="el-G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980728"/>
            <a:ext cx="2826387" cy="218760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- Ορθογώνιο"/>
          <p:cNvSpPr/>
          <p:nvPr/>
        </p:nvSpPr>
        <p:spPr>
          <a:xfrm>
            <a:off x="4342230" y="792301"/>
            <a:ext cx="1413720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marL="609600" indent="-609600" eaLnBrk="1" hangingPunct="1">
              <a:spcBef>
                <a:spcPct val="45000"/>
              </a:spcBef>
              <a:tabLst>
                <a:tab pos="2057400" algn="l"/>
              </a:tabLst>
            </a:pPr>
            <a:r>
              <a:rPr lang="en-US" sz="2000" i="1" dirty="0" smtClean="0">
                <a:latin typeface="+mn-lt"/>
              </a:rPr>
              <a:t>Proteus spp</a:t>
            </a:r>
            <a:endParaRPr lang="el-GR" sz="2000" i="1" dirty="0" smtClean="0">
              <a:latin typeface="+mn-lt"/>
            </a:endParaRPr>
          </a:p>
        </p:txBody>
      </p:sp>
      <p:sp>
        <p:nvSpPr>
          <p:cNvPr id="18" name="Rectangle 6"/>
          <p:cNvSpPr/>
          <p:nvPr/>
        </p:nvSpPr>
        <p:spPr>
          <a:xfrm>
            <a:off x="2655532" y="3165398"/>
            <a:ext cx="32038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latin typeface="+mn-lt"/>
                <a:hlinkClick r:id="rId4"/>
              </a:rPr>
              <a:t>ProteusMirabilis </a:t>
            </a:r>
            <a:r>
              <a:rPr lang="en-US" sz="1200" dirty="0" smtClean="0">
                <a:latin typeface="+mn-lt"/>
                <a:hlinkClick r:id="rId4"/>
              </a:rPr>
              <a:t>Schwärmen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”,</a:t>
            </a:r>
            <a:r>
              <a:rPr lang="el-G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από</a:t>
            </a:r>
            <a:r>
              <a:rPr lang="el-G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hlinkClick r:id="rId5"/>
              </a:rPr>
              <a:t> </a:t>
            </a:r>
            <a:r>
              <a:rPr lang="en-US" sz="1200" dirty="0" smtClean="0">
                <a:latin typeface="+mn-lt"/>
                <a:hlinkClick r:id="rId5"/>
              </a:rPr>
              <a:t>Patho</a:t>
            </a:r>
            <a:r>
              <a:rPr lang="en-US" sz="1200" dirty="0">
                <a:latin typeface="+mn-lt"/>
              </a:rPr>
              <a:t> 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</a:p>
          <a:p>
            <a:pPr algn="ctr"/>
            <a:r>
              <a:rPr lang="el-G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διαθέσιμο ως κοινό κτήμα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4" t="11479" r="10613" b="8453"/>
          <a:stretch/>
        </p:blipFill>
        <p:spPr bwMode="auto">
          <a:xfrm>
            <a:off x="711286" y="3758978"/>
            <a:ext cx="2623860" cy="246719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- Ορθογώνιο"/>
          <p:cNvSpPr/>
          <p:nvPr/>
        </p:nvSpPr>
        <p:spPr>
          <a:xfrm>
            <a:off x="1835696" y="3625229"/>
            <a:ext cx="168211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609600" indent="-609600" algn="ctr" eaLnBrk="1" hangingPunct="1">
              <a:spcBef>
                <a:spcPct val="45000"/>
              </a:spcBef>
              <a:tabLst>
                <a:tab pos="2057400" algn="l"/>
              </a:tabLst>
            </a:pPr>
            <a:r>
              <a:rPr lang="en-US" i="1" dirty="0" smtClean="0"/>
              <a:t>Serratia spp</a:t>
            </a:r>
            <a:endParaRPr lang="el-GR" i="1" dirty="0" smtClean="0"/>
          </a:p>
        </p:txBody>
      </p:sp>
      <p:sp>
        <p:nvSpPr>
          <p:cNvPr id="20" name="Rectangle 6"/>
          <p:cNvSpPr/>
          <p:nvPr/>
        </p:nvSpPr>
        <p:spPr>
          <a:xfrm>
            <a:off x="427319" y="6226173"/>
            <a:ext cx="32038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hlinkClick r:id="rId7"/>
              </a:rPr>
              <a:t>Serratia marcescens 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hlinkClick r:id="rId7"/>
              </a:rPr>
              <a:t>01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”,</a:t>
            </a:r>
            <a:r>
              <a:rPr lang="el-G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από 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Kauczuk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 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</a:p>
          <a:p>
            <a:pPr algn="ctr"/>
            <a:r>
              <a:rPr lang="el-G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διαθέσιμο ως κοινό κτήμα</a:t>
            </a: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460" y="3758978"/>
            <a:ext cx="3159884" cy="245269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- Ορθογώνιο"/>
          <p:cNvSpPr/>
          <p:nvPr/>
        </p:nvSpPr>
        <p:spPr>
          <a:xfrm>
            <a:off x="5436096" y="3680459"/>
            <a:ext cx="244827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609600" indent="-609600" algn="ctr" eaLnBrk="1" hangingPunct="1">
              <a:spcBef>
                <a:spcPct val="45000"/>
              </a:spcBef>
              <a:tabLst>
                <a:tab pos="2057400" algn="l"/>
              </a:tabLst>
            </a:pPr>
            <a:r>
              <a:rPr lang="en-US" i="1" dirty="0" smtClean="0"/>
              <a:t>Staphylococcus spp</a:t>
            </a:r>
            <a:endParaRPr lang="el-GR" i="1" dirty="0" smtClean="0"/>
          </a:p>
        </p:txBody>
      </p:sp>
      <p:sp>
        <p:nvSpPr>
          <p:cNvPr id="22" name="Rectangle 6"/>
          <p:cNvSpPr/>
          <p:nvPr/>
        </p:nvSpPr>
        <p:spPr>
          <a:xfrm>
            <a:off x="4508460" y="6226173"/>
            <a:ext cx="32038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“</a:t>
            </a:r>
            <a:r>
              <a:rPr lang="el-G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hlinkClick r:id="rId9"/>
              </a:rPr>
              <a:t>Staphylococcus aureus </a:t>
            </a:r>
            <a:r>
              <a:rPr lang="el-G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hlinkClick r:id="rId9"/>
              </a:rPr>
              <a:t>01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”,</a:t>
            </a:r>
            <a:r>
              <a:rPr lang="el-G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από 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Denniss 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</a:p>
          <a:p>
            <a:pPr algn="ctr"/>
            <a:r>
              <a:rPr lang="el-G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διαθέσιμο ως κοινό κτήμα</a:t>
            </a:r>
          </a:p>
        </p:txBody>
      </p:sp>
    </p:spTree>
    <p:extLst>
      <p:ext uri="{BB962C8B-B14F-4D97-AF65-F5344CB8AC3E}">
        <p14:creationId xmlns:p14="http://schemas.microsoft.com/office/powerpoint/2010/main" val="893811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dirty="0"/>
              <a:t>Η μεταβολική πορεία των χολοχρωστικών </a:t>
            </a:r>
            <a:r>
              <a:rPr lang="el-GR" sz="3200" b="0" dirty="0"/>
              <a:t>(1 από 3</a:t>
            </a:r>
            <a:r>
              <a:rPr lang="el-GR" sz="3200" b="0" dirty="0" smtClean="0"/>
              <a:t>)</a:t>
            </a:r>
            <a:endParaRPr lang="el-GR" sz="3200" b="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79</a:t>
            </a:fld>
            <a:endParaRPr lang="el-GR" dirty="0"/>
          </a:p>
        </p:txBody>
      </p:sp>
      <p:sp>
        <p:nvSpPr>
          <p:cNvPr id="19459" name="Text Box 5"/>
          <p:cNvSpPr txBox="1">
            <a:spLocks noChangeArrowheads="1"/>
          </p:cNvSpPr>
          <p:nvPr/>
        </p:nvSpPr>
        <p:spPr bwMode="auto">
          <a:xfrm>
            <a:off x="107504" y="2420938"/>
            <a:ext cx="403244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 b="1" dirty="0">
                <a:latin typeface="+mn-lt"/>
              </a:rPr>
              <a:t>Δικτυοενδοθηλιακό σύστημα</a:t>
            </a:r>
          </a:p>
          <a:p>
            <a:pPr>
              <a:spcBef>
                <a:spcPct val="50000"/>
              </a:spcBef>
            </a:pPr>
            <a:r>
              <a:rPr lang="el-GR" sz="2400" b="1" dirty="0">
                <a:latin typeface="+mn-lt"/>
              </a:rPr>
              <a:t>(ΔΕΣ)</a:t>
            </a:r>
          </a:p>
        </p:txBody>
      </p:sp>
      <p:sp>
        <p:nvSpPr>
          <p:cNvPr id="19460" name="Text Box 7"/>
          <p:cNvSpPr txBox="1">
            <a:spLocks noChangeArrowheads="1"/>
          </p:cNvSpPr>
          <p:nvPr/>
        </p:nvSpPr>
        <p:spPr bwMode="auto">
          <a:xfrm>
            <a:off x="4427538" y="1268413"/>
            <a:ext cx="4716462" cy="3600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l-GR" sz="2200" dirty="0">
                <a:latin typeface="+mn-lt"/>
              </a:rPr>
              <a:t>Καταστροφή ερυθρών στο ΔΕΣ και στο μυελό των ιστών. </a:t>
            </a:r>
          </a:p>
          <a:p>
            <a:pPr>
              <a:spcBef>
                <a:spcPts val="600"/>
              </a:spcBef>
            </a:pPr>
            <a:r>
              <a:rPr lang="el-GR" sz="2200" dirty="0">
                <a:latin typeface="+mn-lt"/>
              </a:rPr>
              <a:t>Η αιμοσφαιρίνη μετατρέπεται διαδοχικά.</a:t>
            </a:r>
          </a:p>
          <a:p>
            <a:pPr>
              <a:spcBef>
                <a:spcPts val="600"/>
              </a:spcBef>
            </a:pPr>
            <a:r>
              <a:rPr lang="el-GR" sz="2200" b="1" dirty="0" smtClean="0">
                <a:solidFill>
                  <a:srgbClr val="9B0000"/>
                </a:solidFill>
                <a:latin typeface="+mn-lt"/>
              </a:rPr>
              <a:t>Αιμοσφαιρίνη</a:t>
            </a:r>
          </a:p>
          <a:p>
            <a:pPr lvl="1">
              <a:spcBef>
                <a:spcPts val="600"/>
              </a:spcBef>
            </a:pPr>
            <a:r>
              <a:rPr lang="el-GR" sz="2200" dirty="0" smtClean="0">
                <a:latin typeface="+mn-lt"/>
              </a:rPr>
              <a:t>μετατροπή</a:t>
            </a:r>
            <a:endParaRPr lang="el-GR" sz="2200" dirty="0">
              <a:latin typeface="+mn-lt"/>
            </a:endParaRPr>
          </a:p>
          <a:p>
            <a:pPr>
              <a:spcBef>
                <a:spcPts val="600"/>
              </a:spcBef>
            </a:pPr>
            <a:r>
              <a:rPr lang="el-GR" sz="2200" b="1" dirty="0" smtClean="0">
                <a:solidFill>
                  <a:srgbClr val="9B0000"/>
                </a:solidFill>
                <a:latin typeface="+mn-lt"/>
              </a:rPr>
              <a:t>Χολοπρασίνη</a:t>
            </a:r>
            <a:endParaRPr lang="el-GR" sz="2200" b="1" dirty="0">
              <a:solidFill>
                <a:srgbClr val="9B0000"/>
              </a:solidFill>
              <a:latin typeface="+mn-lt"/>
            </a:endParaRPr>
          </a:p>
          <a:p>
            <a:pPr lvl="1">
              <a:spcBef>
                <a:spcPts val="600"/>
              </a:spcBef>
            </a:pPr>
            <a:r>
              <a:rPr lang="el-GR" sz="2200" dirty="0" smtClean="0">
                <a:latin typeface="+mn-lt"/>
              </a:rPr>
              <a:t>διάσπαση</a:t>
            </a:r>
            <a:endParaRPr lang="el-GR" sz="2200" dirty="0">
              <a:latin typeface="+mn-lt"/>
            </a:endParaRPr>
          </a:p>
          <a:p>
            <a:pPr>
              <a:spcBef>
                <a:spcPts val="600"/>
              </a:spcBef>
            </a:pPr>
            <a:r>
              <a:rPr lang="el-GR" sz="2200" b="1" dirty="0">
                <a:solidFill>
                  <a:srgbClr val="9B0000"/>
                </a:solidFill>
                <a:latin typeface="+mn-lt"/>
              </a:rPr>
              <a:t>Χολερυθρίνη</a:t>
            </a:r>
            <a:r>
              <a:rPr lang="el-GR" sz="2200" dirty="0">
                <a:latin typeface="+mn-lt"/>
              </a:rPr>
              <a:t>, σίδηρος και </a:t>
            </a:r>
            <a:r>
              <a:rPr lang="el-GR" sz="2200" dirty="0" smtClean="0">
                <a:latin typeface="+mn-lt"/>
              </a:rPr>
              <a:t>σφαιρίνη</a:t>
            </a:r>
            <a:endParaRPr lang="el-GR" sz="2200" dirty="0">
              <a:latin typeface="+mn-lt"/>
            </a:endParaRPr>
          </a:p>
        </p:txBody>
      </p:sp>
      <p:sp>
        <p:nvSpPr>
          <p:cNvPr id="19461" name="Line 8"/>
          <p:cNvSpPr>
            <a:spLocks noChangeShapeType="1"/>
          </p:cNvSpPr>
          <p:nvPr/>
        </p:nvSpPr>
        <p:spPr bwMode="auto">
          <a:xfrm>
            <a:off x="4932363" y="3220701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 dirty="0"/>
          </a:p>
        </p:txBody>
      </p:sp>
      <p:sp>
        <p:nvSpPr>
          <p:cNvPr id="19462" name="Line 9"/>
          <p:cNvSpPr>
            <a:spLocks noChangeShapeType="1"/>
          </p:cNvSpPr>
          <p:nvPr/>
        </p:nvSpPr>
        <p:spPr bwMode="auto">
          <a:xfrm>
            <a:off x="4932363" y="4005064"/>
            <a:ext cx="0" cy="4333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 dirty="0"/>
          </a:p>
        </p:txBody>
      </p:sp>
      <p:sp>
        <p:nvSpPr>
          <p:cNvPr id="19463" name="Text Box 11"/>
          <p:cNvSpPr txBox="1">
            <a:spLocks noChangeArrowheads="1"/>
          </p:cNvSpPr>
          <p:nvPr/>
        </p:nvSpPr>
        <p:spPr bwMode="auto">
          <a:xfrm>
            <a:off x="107505" y="4868863"/>
            <a:ext cx="33843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 b="1" dirty="0">
                <a:latin typeface="+mn-lt"/>
              </a:rPr>
              <a:t>Αίμα</a:t>
            </a:r>
          </a:p>
        </p:txBody>
      </p:sp>
      <p:sp>
        <p:nvSpPr>
          <p:cNvPr id="19464" name="Text Box 13"/>
          <p:cNvSpPr txBox="1">
            <a:spLocks noChangeArrowheads="1"/>
          </p:cNvSpPr>
          <p:nvPr/>
        </p:nvSpPr>
        <p:spPr bwMode="auto">
          <a:xfrm>
            <a:off x="4427538" y="4855864"/>
            <a:ext cx="417671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200" dirty="0">
                <a:latin typeface="+mn-lt"/>
              </a:rPr>
              <a:t>Η χολερυθρίνη ενώνεται με την αλβουμίνη.</a:t>
            </a:r>
          </a:p>
        </p:txBody>
      </p:sp>
      <p:sp>
        <p:nvSpPr>
          <p:cNvPr id="19465" name="Line 14"/>
          <p:cNvSpPr>
            <a:spLocks noChangeShapeType="1"/>
          </p:cNvSpPr>
          <p:nvPr/>
        </p:nvSpPr>
        <p:spPr bwMode="auto">
          <a:xfrm>
            <a:off x="6537358" y="5330528"/>
            <a:ext cx="0" cy="6492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 dirty="0"/>
          </a:p>
        </p:txBody>
      </p:sp>
      <p:sp>
        <p:nvSpPr>
          <p:cNvPr id="19466" name="Text Box 15"/>
          <p:cNvSpPr txBox="1">
            <a:spLocks noChangeArrowheads="1"/>
          </p:cNvSpPr>
          <p:nvPr/>
        </p:nvSpPr>
        <p:spPr bwMode="auto">
          <a:xfrm>
            <a:off x="4427538" y="5949950"/>
            <a:ext cx="424815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200" b="1" dirty="0">
                <a:solidFill>
                  <a:srgbClr val="9B0000"/>
                </a:solidFill>
                <a:latin typeface="+mn-lt"/>
              </a:rPr>
              <a:t>Έμμεση χολερυθρίνη</a:t>
            </a:r>
          </a:p>
        </p:txBody>
      </p:sp>
      <p:sp>
        <p:nvSpPr>
          <p:cNvPr id="19467" name="Line 16"/>
          <p:cNvSpPr>
            <a:spLocks noChangeShapeType="1"/>
          </p:cNvSpPr>
          <p:nvPr/>
        </p:nvSpPr>
        <p:spPr bwMode="auto">
          <a:xfrm flipV="1">
            <a:off x="107504" y="4855864"/>
            <a:ext cx="8784976" cy="1353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908442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dirty="0"/>
              <a:t>Η μεταβολική πορεία των χολοχρωστικών </a:t>
            </a:r>
            <a:r>
              <a:rPr lang="el-GR" sz="3200" b="0" dirty="0"/>
              <a:t>(2 από 3</a:t>
            </a:r>
            <a:r>
              <a:rPr lang="el-GR" sz="3200" b="0" dirty="0" smtClean="0"/>
              <a:t>)</a:t>
            </a:r>
            <a:endParaRPr lang="el-GR" sz="3200" b="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80</a:t>
            </a:fld>
            <a:endParaRPr lang="el-GR" dirty="0"/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288131" y="1469380"/>
            <a:ext cx="183594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 b="1" dirty="0">
                <a:latin typeface="+mn-lt"/>
              </a:rPr>
              <a:t>Ήπαρ - χολή</a:t>
            </a:r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2987825" y="1268413"/>
            <a:ext cx="6156176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200" dirty="0">
                <a:latin typeface="+mn-lt"/>
              </a:rPr>
              <a:t>Χολερυθρίνη</a:t>
            </a:r>
          </a:p>
          <a:p>
            <a:pPr>
              <a:spcBef>
                <a:spcPct val="50000"/>
              </a:spcBef>
            </a:pPr>
            <a:r>
              <a:rPr lang="el-GR" sz="2200" dirty="0">
                <a:latin typeface="+mn-lt"/>
              </a:rPr>
              <a:t>              +   γλυκουρονικό οξύ</a:t>
            </a:r>
          </a:p>
          <a:p>
            <a:pPr>
              <a:spcBef>
                <a:spcPct val="50000"/>
              </a:spcBef>
            </a:pPr>
            <a:r>
              <a:rPr lang="el-GR" sz="2200" b="1" dirty="0">
                <a:solidFill>
                  <a:srgbClr val="9B0000"/>
                </a:solidFill>
                <a:latin typeface="+mn-lt"/>
              </a:rPr>
              <a:t>Άμεση χολερυθρίνη </a:t>
            </a:r>
            <a:r>
              <a:rPr lang="el-GR" sz="2200" dirty="0">
                <a:latin typeface="+mn-lt"/>
              </a:rPr>
              <a:t>ή γλυκουρονική </a:t>
            </a:r>
            <a:r>
              <a:rPr lang="el-GR" sz="2200" dirty="0" smtClean="0">
                <a:latin typeface="+mn-lt"/>
              </a:rPr>
              <a:t>χολερυθρίνη</a:t>
            </a:r>
            <a:endParaRPr lang="el-GR" sz="2200" dirty="0">
              <a:latin typeface="+mn-lt"/>
            </a:endParaRPr>
          </a:p>
        </p:txBody>
      </p:sp>
      <p:sp>
        <p:nvSpPr>
          <p:cNvPr id="20488" name="Text Box 13"/>
          <p:cNvSpPr txBox="1">
            <a:spLocks noChangeArrowheads="1"/>
          </p:cNvSpPr>
          <p:nvPr/>
        </p:nvSpPr>
        <p:spPr bwMode="auto">
          <a:xfrm>
            <a:off x="288131" y="3125143"/>
            <a:ext cx="91797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 b="1" dirty="0">
                <a:latin typeface="+mn-lt"/>
              </a:rPr>
              <a:t>Αίμα</a:t>
            </a:r>
          </a:p>
        </p:txBody>
      </p:sp>
      <p:sp>
        <p:nvSpPr>
          <p:cNvPr id="20490" name="Text Box 15"/>
          <p:cNvSpPr txBox="1">
            <a:spLocks noChangeArrowheads="1"/>
          </p:cNvSpPr>
          <p:nvPr/>
        </p:nvSpPr>
        <p:spPr bwMode="auto">
          <a:xfrm>
            <a:off x="2987825" y="2852738"/>
            <a:ext cx="583232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200" dirty="0">
                <a:latin typeface="+mn-lt"/>
              </a:rPr>
              <a:t>Εισέρχεται η άμεση χολερυθρίνη από την χολή</a:t>
            </a:r>
          </a:p>
        </p:txBody>
      </p:sp>
      <p:sp>
        <p:nvSpPr>
          <p:cNvPr id="20492" name="Text Box 17"/>
          <p:cNvSpPr txBox="1">
            <a:spLocks noChangeArrowheads="1"/>
          </p:cNvSpPr>
          <p:nvPr/>
        </p:nvSpPr>
        <p:spPr bwMode="auto">
          <a:xfrm>
            <a:off x="2987825" y="3357563"/>
            <a:ext cx="4465488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200" dirty="0">
                <a:latin typeface="+mn-lt"/>
              </a:rPr>
              <a:t>Κυκλοφορεί πλέον εξίσου </a:t>
            </a:r>
          </a:p>
          <a:p>
            <a:pPr>
              <a:spcBef>
                <a:spcPct val="50000"/>
              </a:spcBef>
            </a:pPr>
            <a:r>
              <a:rPr lang="el-GR" sz="2200" b="1" dirty="0">
                <a:solidFill>
                  <a:srgbClr val="9B0000"/>
                </a:solidFill>
                <a:latin typeface="+mn-lt"/>
              </a:rPr>
              <a:t>Άμεση</a:t>
            </a:r>
          </a:p>
          <a:p>
            <a:pPr>
              <a:spcBef>
                <a:spcPct val="50000"/>
              </a:spcBef>
            </a:pPr>
            <a:r>
              <a:rPr lang="el-GR" sz="2200" dirty="0">
                <a:latin typeface="+mn-lt"/>
              </a:rPr>
              <a:t>+ </a:t>
            </a:r>
            <a:r>
              <a:rPr lang="el-GR" sz="2200" b="1" dirty="0">
                <a:solidFill>
                  <a:srgbClr val="9B0000"/>
                </a:solidFill>
                <a:latin typeface="+mn-lt"/>
              </a:rPr>
              <a:t>έμμεση χολερυθρίνη</a:t>
            </a:r>
          </a:p>
        </p:txBody>
      </p:sp>
      <p:sp>
        <p:nvSpPr>
          <p:cNvPr id="20485" name="Text Box 7"/>
          <p:cNvSpPr txBox="1">
            <a:spLocks noChangeArrowheads="1"/>
          </p:cNvSpPr>
          <p:nvPr/>
        </p:nvSpPr>
        <p:spPr bwMode="auto">
          <a:xfrm>
            <a:off x="359568" y="4998393"/>
            <a:ext cx="126010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 b="1" dirty="0">
                <a:latin typeface="+mn-lt"/>
              </a:rPr>
              <a:t>Νεφρό</a:t>
            </a:r>
          </a:p>
        </p:txBody>
      </p:sp>
      <p:sp>
        <p:nvSpPr>
          <p:cNvPr id="20489" name="Rectangle 14"/>
          <p:cNvSpPr>
            <a:spLocks noChangeArrowheads="1"/>
          </p:cNvSpPr>
          <p:nvPr/>
        </p:nvSpPr>
        <p:spPr bwMode="auto">
          <a:xfrm>
            <a:off x="2987825" y="5013325"/>
            <a:ext cx="5687863" cy="1040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</a:pPr>
            <a:r>
              <a:rPr lang="el-GR" sz="2200" dirty="0">
                <a:latin typeface="+mn-lt"/>
              </a:rPr>
              <a:t>Μόνο η </a:t>
            </a:r>
            <a:r>
              <a:rPr lang="el-GR" sz="2200" b="1" dirty="0">
                <a:solidFill>
                  <a:srgbClr val="9B0000"/>
                </a:solidFill>
                <a:latin typeface="+mn-lt"/>
              </a:rPr>
              <a:t>άμεση χολερυθρίνη</a:t>
            </a:r>
            <a:r>
              <a:rPr lang="el-GR" sz="2200" dirty="0">
                <a:latin typeface="+mn-lt"/>
              </a:rPr>
              <a:t>, επειδή είναι ευδιάλυτη αποβάλλεται με τα ούρα</a:t>
            </a:r>
          </a:p>
        </p:txBody>
      </p:sp>
      <p:sp>
        <p:nvSpPr>
          <p:cNvPr id="20486" name="Line 11"/>
          <p:cNvSpPr>
            <a:spLocks noChangeShapeType="1"/>
          </p:cNvSpPr>
          <p:nvPr/>
        </p:nvSpPr>
        <p:spPr bwMode="auto">
          <a:xfrm flipV="1">
            <a:off x="288131" y="2714963"/>
            <a:ext cx="817165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l-GR" dirty="0"/>
          </a:p>
        </p:txBody>
      </p:sp>
      <p:sp>
        <p:nvSpPr>
          <p:cNvPr id="20487" name="Line 12"/>
          <p:cNvSpPr>
            <a:spLocks noChangeShapeType="1"/>
          </p:cNvSpPr>
          <p:nvPr/>
        </p:nvSpPr>
        <p:spPr bwMode="auto">
          <a:xfrm>
            <a:off x="5004048" y="1412776"/>
            <a:ext cx="0" cy="4333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 dirty="0"/>
          </a:p>
        </p:txBody>
      </p:sp>
      <p:sp>
        <p:nvSpPr>
          <p:cNvPr id="20491" name="Line 16"/>
          <p:cNvSpPr>
            <a:spLocks noChangeShapeType="1"/>
          </p:cNvSpPr>
          <p:nvPr/>
        </p:nvSpPr>
        <p:spPr bwMode="auto">
          <a:xfrm flipV="1">
            <a:off x="288131" y="4804113"/>
            <a:ext cx="8532019" cy="29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914276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Ήπαρ και πεπτικό σύστημα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81</a:t>
            </a:fld>
            <a:endParaRPr lang="el-GR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188" y="1124744"/>
            <a:ext cx="6330812" cy="474810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934928" y="5922357"/>
            <a:ext cx="32948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latin typeface="+mn-lt"/>
                <a:hlinkClick r:id="rId4"/>
              </a:rPr>
              <a:t>Anatomy of liver and gall bladder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”,</a:t>
            </a:r>
            <a:r>
              <a:rPr lang="el-G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από 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Jiju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l-G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διαθέσιμο με άδεια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hlinkClick r:id="rId5"/>
              </a:rPr>
              <a:t>CC BY-SA 3.0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72270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1"/>
            <a:ext cx="8229600" cy="1151781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Η μεταβολική πορεία των χολοχρωστικών </a:t>
            </a:r>
            <a:r>
              <a:rPr lang="el-GR" sz="3600" b="0" dirty="0"/>
              <a:t>(3 από 3</a:t>
            </a:r>
            <a:r>
              <a:rPr lang="el-GR" sz="3600" b="0" dirty="0" smtClean="0"/>
              <a:t>)</a:t>
            </a:r>
            <a:endParaRPr lang="el-GR" sz="3600" b="0" dirty="0"/>
          </a:p>
        </p:txBody>
      </p:sp>
      <p:sp>
        <p:nvSpPr>
          <p:cNvPr id="22530" name="Text Box 4"/>
          <p:cNvSpPr txBox="1">
            <a:spLocks noChangeArrowheads="1"/>
          </p:cNvSpPr>
          <p:nvPr/>
        </p:nvSpPr>
        <p:spPr bwMode="auto">
          <a:xfrm>
            <a:off x="395287" y="1488031"/>
            <a:ext cx="367188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200" b="1" dirty="0">
                <a:latin typeface="+mn-lt"/>
              </a:rPr>
              <a:t>Έντερο</a:t>
            </a:r>
          </a:p>
        </p:txBody>
      </p:sp>
      <p:sp>
        <p:nvSpPr>
          <p:cNvPr id="22532" name="Text Box 6"/>
          <p:cNvSpPr txBox="1">
            <a:spLocks noChangeArrowheads="1"/>
          </p:cNvSpPr>
          <p:nvPr/>
        </p:nvSpPr>
        <p:spPr bwMode="auto">
          <a:xfrm>
            <a:off x="3834278" y="1488031"/>
            <a:ext cx="410477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200" dirty="0">
                <a:latin typeface="+mn-lt"/>
              </a:rPr>
              <a:t>Χολερυθρίνη (άμεση και έμμεση)</a:t>
            </a:r>
          </a:p>
        </p:txBody>
      </p:sp>
      <p:sp>
        <p:nvSpPr>
          <p:cNvPr id="22537" name="Line 11"/>
          <p:cNvSpPr>
            <a:spLocks noChangeShapeType="1"/>
          </p:cNvSpPr>
          <p:nvPr/>
        </p:nvSpPr>
        <p:spPr bwMode="auto">
          <a:xfrm>
            <a:off x="5536177" y="1917700"/>
            <a:ext cx="0" cy="2174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 sz="2200" dirty="0">
              <a:latin typeface="+mn-lt"/>
            </a:endParaRPr>
          </a:p>
        </p:txBody>
      </p:sp>
      <p:sp>
        <p:nvSpPr>
          <p:cNvPr id="22531" name="Text Box 5"/>
          <p:cNvSpPr txBox="1">
            <a:spLocks noChangeArrowheads="1"/>
          </p:cNvSpPr>
          <p:nvPr/>
        </p:nvSpPr>
        <p:spPr bwMode="auto">
          <a:xfrm>
            <a:off x="4211638" y="2037854"/>
            <a:ext cx="424815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200" b="1" dirty="0">
                <a:solidFill>
                  <a:srgbClr val="9B0000"/>
                </a:solidFill>
                <a:latin typeface="+mn-lt"/>
              </a:rPr>
              <a:t>Μεσοχολερυθρινογόνο</a:t>
            </a:r>
          </a:p>
        </p:txBody>
      </p:sp>
      <p:sp>
        <p:nvSpPr>
          <p:cNvPr id="22538" name="Line 12"/>
          <p:cNvSpPr>
            <a:spLocks noChangeShapeType="1"/>
          </p:cNvSpPr>
          <p:nvPr/>
        </p:nvSpPr>
        <p:spPr bwMode="auto">
          <a:xfrm>
            <a:off x="5508625" y="2492375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 sz="2200" dirty="0">
              <a:latin typeface="+mn-lt"/>
            </a:endParaRPr>
          </a:p>
        </p:txBody>
      </p:sp>
      <p:sp>
        <p:nvSpPr>
          <p:cNvPr id="22533" name="Text Box 7"/>
          <p:cNvSpPr txBox="1">
            <a:spLocks noChangeArrowheads="1"/>
          </p:cNvSpPr>
          <p:nvPr/>
        </p:nvSpPr>
        <p:spPr bwMode="auto">
          <a:xfrm>
            <a:off x="4530126" y="2636381"/>
            <a:ext cx="424815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200" b="1" dirty="0">
                <a:solidFill>
                  <a:srgbClr val="9B0000"/>
                </a:solidFill>
                <a:latin typeface="+mn-lt"/>
              </a:rPr>
              <a:t>Ουροχολινογόνο</a:t>
            </a:r>
          </a:p>
        </p:txBody>
      </p:sp>
      <p:sp>
        <p:nvSpPr>
          <p:cNvPr id="22539" name="Line 13"/>
          <p:cNvSpPr>
            <a:spLocks noChangeShapeType="1"/>
          </p:cNvSpPr>
          <p:nvPr/>
        </p:nvSpPr>
        <p:spPr bwMode="auto">
          <a:xfrm>
            <a:off x="5508625" y="3068638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 sz="2200" dirty="0">
              <a:latin typeface="+mn-lt"/>
            </a:endParaRPr>
          </a:p>
        </p:txBody>
      </p:sp>
      <p:sp>
        <p:nvSpPr>
          <p:cNvPr id="22534" name="Text Box 8"/>
          <p:cNvSpPr txBox="1">
            <a:spLocks noChangeArrowheads="1"/>
          </p:cNvSpPr>
          <p:nvPr/>
        </p:nvSpPr>
        <p:spPr bwMode="auto">
          <a:xfrm>
            <a:off x="4717919" y="3151296"/>
            <a:ext cx="169227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200" b="1" dirty="0">
                <a:solidFill>
                  <a:srgbClr val="9B0000"/>
                </a:solidFill>
                <a:latin typeface="+mn-lt"/>
              </a:rPr>
              <a:t>Ουροχολίνη</a:t>
            </a:r>
          </a:p>
        </p:txBody>
      </p:sp>
      <p:sp>
        <p:nvSpPr>
          <p:cNvPr id="22540" name="Line 14"/>
          <p:cNvSpPr>
            <a:spLocks noChangeShapeType="1"/>
          </p:cNvSpPr>
          <p:nvPr/>
        </p:nvSpPr>
        <p:spPr bwMode="auto">
          <a:xfrm>
            <a:off x="5508625" y="3582183"/>
            <a:ext cx="0" cy="2174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l-GR" sz="2200" dirty="0">
              <a:latin typeface="+mn-lt"/>
            </a:endParaRPr>
          </a:p>
        </p:txBody>
      </p:sp>
      <p:sp>
        <p:nvSpPr>
          <p:cNvPr id="22535" name="Text Box 9"/>
          <p:cNvSpPr txBox="1">
            <a:spLocks noChangeArrowheads="1"/>
          </p:cNvSpPr>
          <p:nvPr/>
        </p:nvSpPr>
        <p:spPr bwMode="auto">
          <a:xfrm>
            <a:off x="4481718" y="3787318"/>
            <a:ext cx="2809899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200" b="1" dirty="0">
                <a:solidFill>
                  <a:srgbClr val="9B0000"/>
                </a:solidFill>
                <a:latin typeface="+mn-lt"/>
              </a:rPr>
              <a:t>Κοπροχολινογόνο</a:t>
            </a:r>
          </a:p>
        </p:txBody>
      </p:sp>
      <p:sp>
        <p:nvSpPr>
          <p:cNvPr id="22541" name="Line 15"/>
          <p:cNvSpPr>
            <a:spLocks noChangeShapeType="1"/>
          </p:cNvSpPr>
          <p:nvPr/>
        </p:nvSpPr>
        <p:spPr bwMode="auto">
          <a:xfrm>
            <a:off x="251519" y="4437112"/>
            <a:ext cx="835114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l-GR" sz="2200" dirty="0">
              <a:latin typeface="+mn-lt"/>
            </a:endParaRPr>
          </a:p>
        </p:txBody>
      </p:sp>
      <p:sp>
        <p:nvSpPr>
          <p:cNvPr id="22544" name="Text Box 18"/>
          <p:cNvSpPr txBox="1">
            <a:spLocks noChangeArrowheads="1"/>
          </p:cNvSpPr>
          <p:nvPr/>
        </p:nvSpPr>
        <p:spPr bwMode="auto">
          <a:xfrm>
            <a:off x="468312" y="4652506"/>
            <a:ext cx="367188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200" b="1" dirty="0">
                <a:latin typeface="+mn-lt"/>
              </a:rPr>
              <a:t>Αίμα</a:t>
            </a:r>
          </a:p>
        </p:txBody>
      </p:sp>
      <p:sp>
        <p:nvSpPr>
          <p:cNvPr id="22546" name="Text Box 20"/>
          <p:cNvSpPr txBox="1">
            <a:spLocks noChangeArrowheads="1"/>
          </p:cNvSpPr>
          <p:nvPr/>
        </p:nvSpPr>
        <p:spPr bwMode="auto">
          <a:xfrm>
            <a:off x="4481718" y="4610605"/>
            <a:ext cx="367347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200" dirty="0">
                <a:latin typeface="+mn-lt"/>
              </a:rPr>
              <a:t>Το ουροχολινογόνο μπαίνει στην κυκλοφορία του αίματος</a:t>
            </a:r>
          </a:p>
        </p:txBody>
      </p:sp>
      <p:sp>
        <p:nvSpPr>
          <p:cNvPr id="22545" name="Line 19"/>
          <p:cNvSpPr>
            <a:spLocks noChangeShapeType="1"/>
          </p:cNvSpPr>
          <p:nvPr/>
        </p:nvSpPr>
        <p:spPr bwMode="auto">
          <a:xfrm>
            <a:off x="251520" y="5661025"/>
            <a:ext cx="835114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l-GR" sz="2200" dirty="0">
              <a:latin typeface="+mn-lt"/>
            </a:endParaRPr>
          </a:p>
        </p:txBody>
      </p:sp>
      <p:sp>
        <p:nvSpPr>
          <p:cNvPr id="22542" name="Text Box 16"/>
          <p:cNvSpPr txBox="1">
            <a:spLocks noChangeArrowheads="1"/>
          </p:cNvSpPr>
          <p:nvPr/>
        </p:nvSpPr>
        <p:spPr bwMode="auto">
          <a:xfrm>
            <a:off x="468313" y="5734050"/>
            <a:ext cx="273685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200" b="1" dirty="0">
                <a:latin typeface="+mn-lt"/>
              </a:rPr>
              <a:t>Νεφρό</a:t>
            </a:r>
          </a:p>
        </p:txBody>
      </p:sp>
      <p:sp>
        <p:nvSpPr>
          <p:cNvPr id="22543" name="Text Box 17"/>
          <p:cNvSpPr txBox="1">
            <a:spLocks noChangeArrowheads="1"/>
          </p:cNvSpPr>
          <p:nvPr/>
        </p:nvSpPr>
        <p:spPr bwMode="auto">
          <a:xfrm>
            <a:off x="4500563" y="5661025"/>
            <a:ext cx="367347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200" dirty="0">
                <a:latin typeface="+mn-lt"/>
              </a:rPr>
              <a:t>Αποβολή του ουροχολινογόνου (ευδιάλυτο)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82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504739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Η διαγνωστική σημασία των χολοχρωστικών </a:t>
            </a:r>
            <a:r>
              <a:rPr lang="el-GR" sz="3600" b="0" dirty="0" smtClean="0"/>
              <a:t>(1 από 2)</a:t>
            </a:r>
            <a:endParaRPr lang="el-GR" sz="3600" b="0" dirty="0"/>
          </a:p>
        </p:txBody>
      </p:sp>
      <p:graphicFrame>
        <p:nvGraphicFramePr>
          <p:cNvPr id="50437" name="Group 2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2666785"/>
              </p:ext>
            </p:extLst>
          </p:nvPr>
        </p:nvGraphicFramePr>
        <p:xfrm>
          <a:off x="1368425" y="1268760"/>
          <a:ext cx="6407150" cy="2286000"/>
        </p:xfrm>
        <a:graphic>
          <a:graphicData uri="http://schemas.openxmlformats.org/drawingml/2006/table">
            <a:tbl>
              <a:tblPr/>
              <a:tblGrid>
                <a:gridCol w="3055937"/>
                <a:gridCol w="1589088"/>
                <a:gridCol w="1762125"/>
              </a:tblGrid>
              <a:tr h="260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Χολερυθρίνες ορού</a:t>
                      </a:r>
                      <a:endParaRPr kumimoji="0" lang="el-G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Άμεση</a:t>
                      </a:r>
                      <a:endParaRPr kumimoji="0" lang="el-G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Έμμεση</a:t>
                      </a:r>
                      <a:endParaRPr kumimoji="0" lang="el-G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Αιμολυτικός</a:t>
                      </a:r>
                      <a:endParaRPr kumimoji="0" lang="el-G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κ.φ.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Αποφρακτικός</a:t>
                      </a:r>
                      <a:endParaRPr kumimoji="0" lang="el-G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+/κ.φ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Ηπατοκυτταρικός</a:t>
                      </a:r>
                      <a:endParaRPr kumimoji="0" lang="el-G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50436" name="Group 2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6920247"/>
              </p:ext>
            </p:extLst>
          </p:nvPr>
        </p:nvGraphicFramePr>
        <p:xfrm>
          <a:off x="719931" y="3789040"/>
          <a:ext cx="7704138" cy="2286000"/>
        </p:xfrm>
        <a:graphic>
          <a:graphicData uri="http://schemas.openxmlformats.org/drawingml/2006/table">
            <a:tbl>
              <a:tblPr/>
              <a:tblGrid>
                <a:gridCol w="2827338"/>
                <a:gridCol w="2136775"/>
                <a:gridCol w="2740025"/>
              </a:tblGrid>
              <a:tr h="260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Χολοχρωστικές ούρων</a:t>
                      </a:r>
                      <a:endParaRPr kumimoji="0" lang="el-G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99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l-G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Χολερυθρίνη</a:t>
                      </a:r>
                      <a:endParaRPr kumimoji="0" lang="el-G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99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Ουροχολινογόνο</a:t>
                      </a:r>
                      <a:endParaRPr kumimoji="0" lang="el-G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99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Αιμολυτικός</a:t>
                      </a:r>
                      <a:endParaRPr kumimoji="0" lang="el-G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99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++/κ.φ.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Αποφρακτικός</a:t>
                      </a:r>
                      <a:endParaRPr kumimoji="0" lang="el-G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99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κ.φ.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Ηπατοκυτταρικός</a:t>
                      </a:r>
                      <a:endParaRPr kumimoji="0" lang="el-GR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99"/>
                        </a:solidFill>
                        <a:effectLst/>
                        <a:latin typeface="+mn-lt"/>
                        <a:ea typeface="Times New Roman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itchFamily="18" charset="0"/>
                          <a:cs typeface="Arial" charset="0"/>
                        </a:rPr>
                        <a:t>κ.φ.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83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93379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Η διαγνωστική σημασία των χολοχρωστικών </a:t>
            </a:r>
            <a:r>
              <a:rPr lang="el-GR" sz="3600" b="0" dirty="0" smtClean="0"/>
              <a:t>(2 από 2)</a:t>
            </a:r>
            <a:endParaRPr lang="el-GR" b="0" dirty="0"/>
          </a:p>
        </p:txBody>
      </p:sp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468313" y="1196975"/>
            <a:ext cx="8280400" cy="664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5000"/>
              </a:lnSpc>
              <a:spcBef>
                <a:spcPct val="55000"/>
              </a:spcBef>
            </a:pPr>
            <a:r>
              <a:rPr lang="el-GR" sz="2400" b="1" dirty="0">
                <a:solidFill>
                  <a:srgbClr val="9B0000"/>
                </a:solidFill>
                <a:latin typeface="+mn-lt"/>
              </a:rPr>
              <a:t>Οι δύο χολοχρωστικές προσδιορίζονται μαζί</a:t>
            </a:r>
          </a:p>
        </p:txBody>
      </p:sp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788392" y="2380425"/>
            <a:ext cx="55451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 b="1" dirty="0">
                <a:latin typeface="+mn-lt"/>
              </a:rPr>
              <a:t>Γιατί</a:t>
            </a:r>
            <a:r>
              <a:rPr lang="en-US" sz="2400" b="1" dirty="0">
                <a:latin typeface="+mn-lt"/>
              </a:rPr>
              <a:t>:</a:t>
            </a:r>
            <a:endParaRPr lang="el-GR" sz="2400" b="1" dirty="0">
              <a:latin typeface="+mn-lt"/>
            </a:endParaRPr>
          </a:p>
        </p:txBody>
      </p:sp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801347" y="2842090"/>
            <a:ext cx="7956550" cy="1327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54013" indent="-354013">
              <a:lnSpc>
                <a:spcPct val="150000"/>
              </a:lnSpc>
              <a:spcBef>
                <a:spcPct val="50000"/>
              </a:spcBef>
              <a:buFont typeface="Wingdings" pitchFamily="2" charset="2"/>
              <a:buChar char="§"/>
            </a:pPr>
            <a:r>
              <a:rPr lang="el-GR" sz="2400" dirty="0">
                <a:latin typeface="+mn-lt"/>
              </a:rPr>
              <a:t>Η χολερυθρίνη είναι θετική στον 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αποφρακτικό </a:t>
            </a:r>
            <a:r>
              <a:rPr lang="el-GR" sz="2400" b="1" dirty="0" smtClean="0">
                <a:solidFill>
                  <a:srgbClr val="9B0000"/>
                </a:solidFill>
                <a:latin typeface="+mn-lt"/>
              </a:rPr>
              <a:t>ίκτερο,</a:t>
            </a:r>
          </a:p>
          <a:p>
            <a:pPr marL="354013" indent="-354013">
              <a:lnSpc>
                <a:spcPct val="150000"/>
              </a:lnSpc>
              <a:spcBef>
                <a:spcPct val="50000"/>
              </a:spcBef>
              <a:buFont typeface="Wingdings" pitchFamily="2" charset="2"/>
              <a:buChar char="§"/>
            </a:pPr>
            <a:r>
              <a:rPr lang="el-GR" sz="2400" dirty="0" smtClean="0">
                <a:latin typeface="+mn-lt"/>
              </a:rPr>
              <a:t>Το </a:t>
            </a:r>
            <a:r>
              <a:rPr lang="el-GR" sz="2400" dirty="0">
                <a:latin typeface="+mn-lt"/>
              </a:rPr>
              <a:t>ουροχολινογόνο είναι θετικό στον 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αιμολυτικό </a:t>
            </a:r>
            <a:r>
              <a:rPr lang="el-GR" sz="2400" b="1" dirty="0" smtClean="0">
                <a:solidFill>
                  <a:srgbClr val="9B0000"/>
                </a:solidFill>
                <a:latin typeface="+mn-lt"/>
              </a:rPr>
              <a:t>ίκτερο.</a:t>
            </a:r>
            <a:endParaRPr lang="el-GR" sz="2400" b="1" dirty="0">
              <a:solidFill>
                <a:srgbClr val="9B0000"/>
              </a:solidFill>
              <a:latin typeface="+mn-lt"/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84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81475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Προσδιορισμός </a:t>
            </a:r>
            <a:r>
              <a:rPr lang="el-GR" dirty="0" smtClean="0"/>
              <a:t>χολερυθρίνης</a:t>
            </a:r>
            <a:endParaRPr lang="el-GR" dirty="0"/>
          </a:p>
        </p:txBody>
      </p:sp>
      <p:sp>
        <p:nvSpPr>
          <p:cNvPr id="25603" name="Text Box 5"/>
          <p:cNvSpPr txBox="1">
            <a:spLocks noChangeArrowheads="1"/>
          </p:cNvSpPr>
          <p:nvPr/>
        </p:nvSpPr>
        <p:spPr bwMode="auto">
          <a:xfrm>
            <a:off x="460915" y="1628800"/>
            <a:ext cx="8424936" cy="417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spcBef>
                <a:spcPct val="85000"/>
              </a:spcBef>
              <a:buFontTx/>
              <a:buAutoNum type="arabicPeriod"/>
            </a:pPr>
            <a:r>
              <a:rPr lang="el-GR" sz="2400" b="1" dirty="0">
                <a:solidFill>
                  <a:srgbClr val="9B0000"/>
                </a:solidFill>
                <a:latin typeface="+mn-lt"/>
              </a:rPr>
              <a:t>Μακροσκοπικά</a:t>
            </a:r>
            <a:r>
              <a:rPr lang="en-US" sz="2400" b="1" dirty="0">
                <a:solidFill>
                  <a:srgbClr val="9B0000"/>
                </a:solidFill>
                <a:latin typeface="+mn-lt"/>
              </a:rPr>
              <a:t>: </a:t>
            </a:r>
            <a:r>
              <a:rPr lang="el-GR" sz="2400" dirty="0">
                <a:latin typeface="+mn-lt"/>
              </a:rPr>
              <a:t>Λαμπερό κίτρινο χρώμα και κίτρινος </a:t>
            </a:r>
            <a:r>
              <a:rPr lang="el-GR" sz="2400" dirty="0" smtClean="0">
                <a:latin typeface="+mn-lt"/>
              </a:rPr>
              <a:t>αφρός</a:t>
            </a:r>
            <a:r>
              <a:rPr lang="el-GR" sz="2400" dirty="0">
                <a:latin typeface="+mn-lt"/>
              </a:rPr>
              <a:t>,</a:t>
            </a:r>
          </a:p>
          <a:p>
            <a:pPr marL="342900" indent="-342900">
              <a:spcBef>
                <a:spcPct val="85000"/>
              </a:spcBef>
              <a:buFontTx/>
              <a:buAutoNum type="arabicPeriod"/>
            </a:pPr>
            <a:r>
              <a:rPr lang="el-GR" sz="2400" b="1" dirty="0">
                <a:solidFill>
                  <a:srgbClr val="9B0000"/>
                </a:solidFill>
                <a:latin typeface="+mn-lt"/>
              </a:rPr>
              <a:t>Μικροσκοπικά</a:t>
            </a:r>
            <a:r>
              <a:rPr lang="en-US" sz="2400" b="1" dirty="0">
                <a:solidFill>
                  <a:srgbClr val="9B0000"/>
                </a:solidFill>
                <a:latin typeface="+mn-lt"/>
              </a:rPr>
              <a:t>: </a:t>
            </a:r>
            <a:r>
              <a:rPr lang="el-GR" sz="2400" dirty="0">
                <a:latin typeface="+mn-lt"/>
              </a:rPr>
              <a:t>Κρύσταλλοι </a:t>
            </a:r>
            <a:r>
              <a:rPr lang="el-GR" sz="2400" dirty="0" smtClean="0">
                <a:latin typeface="+mn-lt"/>
              </a:rPr>
              <a:t>χολερυθρίνης</a:t>
            </a:r>
            <a:r>
              <a:rPr lang="el-GR" sz="2400" dirty="0">
                <a:latin typeface="+mn-lt"/>
              </a:rPr>
              <a:t>,</a:t>
            </a:r>
            <a:endParaRPr lang="en-US" sz="2400" dirty="0">
              <a:latin typeface="+mn-lt"/>
            </a:endParaRPr>
          </a:p>
          <a:p>
            <a:pPr marL="342900" indent="-342900">
              <a:spcBef>
                <a:spcPct val="85000"/>
              </a:spcBef>
              <a:buFontTx/>
              <a:buAutoNum type="arabicPeriod"/>
            </a:pPr>
            <a:r>
              <a:rPr lang="el-GR" sz="2400" b="1" dirty="0">
                <a:solidFill>
                  <a:srgbClr val="9B0000"/>
                </a:solidFill>
                <a:latin typeface="+mn-lt"/>
              </a:rPr>
              <a:t>Ξηρά χημεία</a:t>
            </a:r>
            <a:r>
              <a:rPr lang="en-US" sz="2400" b="1" dirty="0">
                <a:solidFill>
                  <a:srgbClr val="9B0000"/>
                </a:solidFill>
                <a:latin typeface="+mn-lt"/>
              </a:rPr>
              <a:t>: </a:t>
            </a:r>
            <a:r>
              <a:rPr lang="el-GR" sz="2400" dirty="0">
                <a:latin typeface="+mn-lt"/>
              </a:rPr>
              <a:t>Ταινία ούρων  (μέθοδος Διαζώτωσης</a:t>
            </a:r>
            <a:r>
              <a:rPr lang="en-US" sz="2400" dirty="0" smtClean="0">
                <a:latin typeface="+mn-lt"/>
              </a:rPr>
              <a:t>)</a:t>
            </a:r>
            <a:r>
              <a:rPr lang="el-GR" sz="2400" dirty="0" smtClean="0">
                <a:latin typeface="+mn-lt"/>
              </a:rPr>
              <a:t> – </a:t>
            </a:r>
            <a:r>
              <a:rPr lang="en-US" sz="2400" dirty="0" smtClean="0">
                <a:latin typeface="+mn-lt"/>
                <a:hlinkClick r:id="rId2"/>
              </a:rPr>
              <a:t>Ictotest</a:t>
            </a:r>
            <a:r>
              <a:rPr lang="el-GR" sz="2400" dirty="0">
                <a:latin typeface="+mn-lt"/>
              </a:rPr>
              <a:t>,</a:t>
            </a:r>
            <a:endParaRPr lang="en-US" sz="2400" dirty="0">
              <a:latin typeface="+mn-lt"/>
            </a:endParaRPr>
          </a:p>
          <a:p>
            <a:pPr marL="342900" indent="-342900">
              <a:spcBef>
                <a:spcPct val="85000"/>
              </a:spcBef>
              <a:buFontTx/>
              <a:buAutoNum type="arabicPeriod"/>
            </a:pPr>
            <a:r>
              <a:rPr lang="el-GR" sz="2400" b="1" dirty="0" smtClean="0">
                <a:solidFill>
                  <a:srgbClr val="9B0000"/>
                </a:solidFill>
                <a:latin typeface="+mn-lt"/>
              </a:rPr>
              <a:t>Χημικές μέθοδοι</a:t>
            </a:r>
            <a:r>
              <a:rPr lang="en-US" sz="2400" b="1" dirty="0" smtClean="0">
                <a:solidFill>
                  <a:srgbClr val="9B0000"/>
                </a:solidFill>
                <a:latin typeface="+mn-lt"/>
              </a:rPr>
              <a:t>:</a:t>
            </a:r>
          </a:p>
          <a:p>
            <a:pPr marL="800100" lvl="1" indent="-342900">
              <a:spcBef>
                <a:spcPct val="50000"/>
              </a:spcBef>
              <a:buFontTx/>
              <a:buAutoNum type="arabicPeriod"/>
            </a:pPr>
            <a:r>
              <a:rPr lang="el-GR" sz="2400" dirty="0" smtClean="0">
                <a:latin typeface="+mn-lt"/>
              </a:rPr>
              <a:t>Μέθοδος </a:t>
            </a:r>
            <a:r>
              <a:rPr lang="el-GR" sz="2400" dirty="0">
                <a:latin typeface="+mn-lt"/>
              </a:rPr>
              <a:t>χλωριούχου σιδήρου.</a:t>
            </a:r>
          </a:p>
          <a:p>
            <a:pPr marL="800100" lvl="1" indent="-342900">
              <a:spcBef>
                <a:spcPct val="50000"/>
              </a:spcBef>
              <a:buFontTx/>
              <a:buAutoNum type="arabicPeriod"/>
            </a:pPr>
            <a:r>
              <a:rPr lang="el-GR" sz="2400" dirty="0">
                <a:latin typeface="+mn-lt"/>
              </a:rPr>
              <a:t> Μέθοδος νιτρικού οξέος.</a:t>
            </a:r>
          </a:p>
          <a:p>
            <a:pPr marL="800100" lvl="1" indent="-342900">
              <a:spcBef>
                <a:spcPct val="50000"/>
              </a:spcBef>
              <a:buFontTx/>
              <a:buAutoNum type="arabicPeriod"/>
            </a:pPr>
            <a:r>
              <a:rPr lang="el-GR" sz="2400" dirty="0">
                <a:latin typeface="+mn-lt"/>
              </a:rPr>
              <a:t> Μέθοδος ιωδίου.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85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308490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52128"/>
          </a:xfrm>
        </p:spPr>
        <p:txBody>
          <a:bodyPr>
            <a:noAutofit/>
          </a:bodyPr>
          <a:lstStyle/>
          <a:p>
            <a:r>
              <a:rPr lang="el-GR" dirty="0"/>
              <a:t>Προσδιορισμός χολερυθρίνης με την μέθοδο της </a:t>
            </a:r>
            <a:r>
              <a:rPr lang="el-GR" dirty="0" smtClean="0"/>
              <a:t>διαζώτωσης</a:t>
            </a:r>
            <a:endParaRPr lang="el-G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604" name="Rectangle 4"/>
              <p:cNvSpPr>
                <a:spLocks noChangeArrowheads="1"/>
              </p:cNvSpPr>
              <p:nvPr/>
            </p:nvSpPr>
            <p:spPr bwMode="auto">
              <a:xfrm>
                <a:off x="395536" y="1548307"/>
                <a:ext cx="8748464" cy="10256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anchor="ctr">
                <a:spAutoFit/>
              </a:bodyPr>
              <a:lstStyle/>
              <a:p>
                <a:pPr defTabSz="538163" eaLnBrk="0" hangingPunct="0"/>
                <a:r>
                  <a:rPr lang="el-GR" sz="2400" dirty="0" smtClean="0">
                    <a:latin typeface="+mn-lt"/>
                    <a:ea typeface="Times New Roman" pitchFamily="18" charset="0"/>
                    <a:cs typeface="Arial" charset="0"/>
                  </a:rPr>
                  <a:t>2-Μεθυλ-5-νιτροανιλίνη + νιτρώδες νάτριο</a:t>
                </a:r>
                <a:r>
                  <a:rPr lang="en-US" sz="2400" dirty="0" smtClean="0">
                    <a:latin typeface="+mn-lt"/>
                    <a:ea typeface="Times New Roman" pitchFamily="18" charset="0"/>
                    <a:cs typeface="Arial" charset="0"/>
                  </a:rPr>
                  <a:t> 	</a:t>
                </a:r>
                <a14:m>
                  <m:oMath xmlns:m="http://schemas.openxmlformats.org/officeDocument/2006/math">
                    <m:groupChr>
                      <m:groupChrPr>
                        <m:chr m:val="→"/>
                        <m:vertJc m:val="bot"/>
                        <m:ctrlPr>
                          <a:rPr lang="el-GR" sz="2400" i="1" smtClean="0">
                            <a:latin typeface="Cambria Math"/>
                            <a:cs typeface="Arial" charset="0"/>
                          </a:rPr>
                        </m:ctrlPr>
                      </m:groupChrPr>
                      <m:e>
                        <m:sSup>
                          <m:sSupPr>
                            <m:ctrlPr>
                              <a:rPr lang="el-GR" sz="2400" i="1" smtClean="0">
                                <a:latin typeface="Cambria Math"/>
                                <a:cs typeface="Arial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/>
                                <a:cs typeface="Arial" charset="0"/>
                              </a:rPr>
                              <m:t>H</m:t>
                            </m:r>
                          </m:e>
                          <m:sup>
                            <m:r>
                              <a:rPr lang="en-US" sz="2400" b="0" i="0" smtClean="0">
                                <a:latin typeface="Cambria Math"/>
                                <a:cs typeface="Arial" charset="0"/>
                              </a:rPr>
                              <m:t>+</m:t>
                            </m:r>
                          </m:sup>
                        </m:sSup>
                      </m:e>
                    </m:groupChr>
                  </m:oMath>
                </a14:m>
                <a:r>
                  <a:rPr lang="el-GR" sz="2400" dirty="0" smtClean="0">
                    <a:latin typeface="+mn-lt"/>
                    <a:ea typeface="Times New Roman" pitchFamily="18" charset="0"/>
                    <a:cs typeface="Arial" charset="0"/>
                  </a:rPr>
                  <a:t>     Διαζωτωμένο </a:t>
                </a:r>
                <a:r>
                  <a:rPr lang="el-GR" sz="2400" dirty="0">
                    <a:latin typeface="+mn-lt"/>
                    <a:ea typeface="Times New Roman" pitchFamily="18" charset="0"/>
                    <a:cs typeface="Arial" charset="0"/>
                  </a:rPr>
                  <a:t>άλας</a:t>
                </a:r>
              </a:p>
              <a:p>
                <a:pPr eaLnBrk="0" hangingPunct="0"/>
                <a:endParaRPr lang="el-GR" sz="2400" dirty="0">
                  <a:latin typeface="+mn-lt"/>
                  <a:ea typeface="Times New Roman" pitchFamily="18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25604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5536" y="1548307"/>
                <a:ext cx="8748464" cy="1025602"/>
              </a:xfrm>
              <a:prstGeom prst="rect">
                <a:avLst/>
              </a:prstGeom>
              <a:blipFill rotWithShape="1">
                <a:blip r:embed="rId2" cstate="print"/>
                <a:stretch>
                  <a:fillRect l="-111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605" name="Rectangle 5"/>
              <p:cNvSpPr>
                <a:spLocks noChangeArrowheads="1"/>
              </p:cNvSpPr>
              <p:nvPr/>
            </p:nvSpPr>
            <p:spPr bwMode="auto">
              <a:xfrm>
                <a:off x="395536" y="3091217"/>
                <a:ext cx="7991675" cy="6562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algn="just" eaLnBrk="0" hangingPunct="0"/>
                <a:r>
                  <a:rPr lang="el-GR" sz="2400" dirty="0">
                    <a:latin typeface="+mn-lt"/>
                    <a:ea typeface="Times New Roman" pitchFamily="18" charset="0"/>
                    <a:cs typeface="Arial" charset="0"/>
                  </a:rPr>
                  <a:t> </a:t>
                </a:r>
                <a:r>
                  <a:rPr lang="en-US" sz="2400" dirty="0">
                    <a:latin typeface="+mn-lt"/>
                    <a:ea typeface="Times New Roman" pitchFamily="18" charset="0"/>
                    <a:cs typeface="Arial" charset="0"/>
                  </a:rPr>
                  <a:t>   </a:t>
                </a:r>
                <a:r>
                  <a:rPr lang="el-GR" sz="2400" dirty="0">
                    <a:latin typeface="+mn-lt"/>
                    <a:ea typeface="Times New Roman" pitchFamily="18" charset="0"/>
                    <a:cs typeface="Arial" charset="0"/>
                  </a:rPr>
                  <a:t>Χολερυθρίνη +  διαζωτωμένο </a:t>
                </a:r>
                <a:r>
                  <a:rPr lang="el-GR" sz="2400" dirty="0" smtClean="0">
                    <a:latin typeface="+mn-lt"/>
                    <a:ea typeface="Times New Roman" pitchFamily="18" charset="0"/>
                    <a:cs typeface="Arial" charset="0"/>
                  </a:rPr>
                  <a:t>άλας</a:t>
                </a:r>
                <a:r>
                  <a:rPr lang="en-US" sz="2400" dirty="0" smtClean="0">
                    <a:latin typeface="+mn-lt"/>
                    <a:ea typeface="Times New Roman" pitchFamily="18" charset="0"/>
                    <a:cs typeface="Arial" charset="0"/>
                  </a:rPr>
                  <a:t>	</a:t>
                </a:r>
                <a:r>
                  <a:rPr lang="el-GR" sz="2400" dirty="0" smtClean="0">
                    <a:latin typeface="+mn-lt"/>
                    <a:ea typeface="Times New Roman" pitchFamily="18" charset="0"/>
                    <a:cs typeface="Arial" charset="0"/>
                  </a:rPr>
                  <a:t> </a:t>
                </a:r>
                <a14:m>
                  <m:oMath xmlns:m="http://schemas.openxmlformats.org/officeDocument/2006/math">
                    <m:groupChr>
                      <m:groupChrPr>
                        <m:chr m:val="→"/>
                        <m:vertJc m:val="bot"/>
                        <m:ctrlPr>
                          <a:rPr lang="el-GR" sz="2400" i="1">
                            <a:latin typeface="Cambria Math"/>
                            <a:cs typeface="Arial" charset="0"/>
                          </a:rPr>
                        </m:ctrlPr>
                      </m:groupChrPr>
                      <m:e>
                        <m:sSup>
                          <m:sSupPr>
                            <m:ctrlPr>
                              <a:rPr lang="el-GR" sz="2400" i="1">
                                <a:latin typeface="Cambria Math"/>
                                <a:cs typeface="Arial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400" i="0">
                                <a:latin typeface="Cambria Math"/>
                                <a:cs typeface="Arial" charset="0"/>
                              </a:rPr>
                              <m:t>H</m:t>
                            </m:r>
                          </m:e>
                          <m:sup>
                            <m:r>
                              <a:rPr lang="en-US" sz="2400" i="0">
                                <a:latin typeface="Cambria Math"/>
                                <a:cs typeface="Arial" charset="0"/>
                              </a:rPr>
                              <m:t>+</m:t>
                            </m:r>
                          </m:sup>
                        </m:sSup>
                      </m:e>
                    </m:groupChr>
                  </m:oMath>
                </a14:m>
                <a:r>
                  <a:rPr lang="el-GR" sz="2400" dirty="0">
                    <a:latin typeface="+mn-lt"/>
                    <a:ea typeface="Times New Roman" pitchFamily="18" charset="0"/>
                    <a:cs typeface="Arial" charset="0"/>
                  </a:rPr>
                  <a:t>        Αζώχρωμα</a:t>
                </a:r>
              </a:p>
            </p:txBody>
          </p:sp>
        </mc:Choice>
        <mc:Fallback xmlns="">
          <p:sp>
            <p:nvSpPr>
              <p:cNvPr id="25605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5536" y="3091217"/>
                <a:ext cx="7991675" cy="656270"/>
              </a:xfrm>
              <a:prstGeom prst="rect">
                <a:avLst/>
              </a:prstGeom>
              <a:blipFill rotWithShape="1">
                <a:blip r:embed="rId3" cstate="print"/>
                <a:stretch>
                  <a:fillRect b="-2129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2404" y="4521537"/>
            <a:ext cx="3817937" cy="12779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86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335263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008112"/>
          </a:xfrm>
        </p:spPr>
        <p:txBody>
          <a:bodyPr>
            <a:noAutofit/>
          </a:bodyPr>
          <a:lstStyle/>
          <a:p>
            <a:r>
              <a:rPr lang="el-GR" dirty="0"/>
              <a:t>Μέθοδος νιτρικού οξέος για τον προσδιορισμό </a:t>
            </a:r>
            <a:r>
              <a:rPr lang="el-GR" dirty="0" smtClean="0"/>
              <a:t>χολερυθρίνης</a:t>
            </a:r>
            <a:endParaRPr lang="el-GR" dirty="0"/>
          </a:p>
        </p:txBody>
      </p:sp>
      <p:sp>
        <p:nvSpPr>
          <p:cNvPr id="10244" name="Rectangle 6"/>
          <p:cNvSpPr>
            <a:spLocks noChangeArrowheads="1"/>
          </p:cNvSpPr>
          <p:nvPr/>
        </p:nvSpPr>
        <p:spPr bwMode="auto">
          <a:xfrm>
            <a:off x="539750" y="1549506"/>
            <a:ext cx="6624638" cy="3674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263525" indent="-263525">
              <a:lnSpc>
                <a:spcPct val="150000"/>
              </a:lnSpc>
              <a:spcBef>
                <a:spcPct val="70000"/>
              </a:spcBef>
              <a:buFontTx/>
              <a:buAutoNum type="arabicPeriod"/>
              <a:tabLst>
                <a:tab pos="228600" algn="l"/>
              </a:tabLst>
            </a:pPr>
            <a:r>
              <a:rPr lang="el-GR" sz="2400" dirty="0">
                <a:latin typeface="+mn-lt"/>
              </a:rPr>
              <a:t>Σε 5 - 6 </a:t>
            </a:r>
            <a:r>
              <a:rPr lang="en-US" sz="2400" dirty="0">
                <a:latin typeface="+mn-lt"/>
              </a:rPr>
              <a:t>ml </a:t>
            </a:r>
            <a:r>
              <a:rPr lang="el-GR" sz="2400" dirty="0">
                <a:latin typeface="+mn-lt"/>
              </a:rPr>
              <a:t>ούρα επιστιβάζουμε λίγες σταγόνες 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νιτρικού </a:t>
            </a:r>
            <a:r>
              <a:rPr lang="el-GR" sz="2400" b="1" dirty="0" smtClean="0">
                <a:solidFill>
                  <a:srgbClr val="9B0000"/>
                </a:solidFill>
                <a:latin typeface="+mn-lt"/>
              </a:rPr>
              <a:t>οξέος</a:t>
            </a:r>
            <a:endParaRPr lang="el-GR" sz="2400" dirty="0">
              <a:latin typeface="+mn-lt"/>
            </a:endParaRPr>
          </a:p>
          <a:p>
            <a:pPr marL="263525" indent="-263525">
              <a:lnSpc>
                <a:spcPct val="150000"/>
              </a:lnSpc>
              <a:spcBef>
                <a:spcPct val="70000"/>
              </a:spcBef>
              <a:buFontTx/>
              <a:buAutoNum type="arabicPeriod"/>
              <a:tabLst>
                <a:tab pos="228600" algn="l"/>
              </a:tabLst>
            </a:pPr>
            <a:r>
              <a:rPr lang="el-GR" sz="2400" dirty="0">
                <a:latin typeface="+mn-lt"/>
              </a:rPr>
              <a:t>Σε θετική αντίδραση εμφανίζεται σειρά από χρωματιστούς δακτυλίους από τους οποίους ο 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πράσινος και ο ιώδες </a:t>
            </a:r>
            <a:r>
              <a:rPr lang="el-GR" sz="2400" dirty="0">
                <a:latin typeface="+mn-lt"/>
              </a:rPr>
              <a:t>αντιστοιχεί στην χολερυθρίνη και ο γαλάζιος στην ουροχολίνη.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87</a:t>
            </a:fld>
            <a:endParaRPr lang="el-GR" dirty="0"/>
          </a:p>
        </p:txBody>
      </p:sp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29278" y="1771546"/>
            <a:ext cx="744538" cy="345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7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29278" y="1623908"/>
            <a:ext cx="95250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Ορθογώνιο 6"/>
          <p:cNvSpPr/>
          <p:nvPr/>
        </p:nvSpPr>
        <p:spPr>
          <a:xfrm>
            <a:off x="6767736" y="5224358"/>
            <a:ext cx="23762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Εργαστήριο Βιολογικών Υγρών, Τμήμα Ιατρικών Εργαστηρίων, ΤΕΙ Αθηνών</a:t>
            </a:r>
          </a:p>
        </p:txBody>
      </p:sp>
    </p:spTree>
    <p:extLst>
      <p:ext uri="{BB962C8B-B14F-4D97-AF65-F5344CB8AC3E}">
        <p14:creationId xmlns:p14="http://schemas.microsoft.com/office/powerpoint/2010/main" val="2728205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0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1367632" y="1265977"/>
            <a:ext cx="6408737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2600" b="1" dirty="0">
                <a:solidFill>
                  <a:srgbClr val="C00000"/>
                </a:solidFill>
                <a:latin typeface="+mn-lt"/>
              </a:rPr>
              <a:t>Μέθοδος Ιωδίου</a:t>
            </a:r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44714" y="1021557"/>
            <a:ext cx="744538" cy="345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7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72706" y="1021557"/>
            <a:ext cx="792137" cy="3457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1" name="Text Box 8"/>
          <p:cNvSpPr txBox="1">
            <a:spLocks noChangeArrowheads="1"/>
          </p:cNvSpPr>
          <p:nvPr/>
        </p:nvSpPr>
        <p:spPr bwMode="auto">
          <a:xfrm>
            <a:off x="1475656" y="4221088"/>
            <a:ext cx="6408737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2600" b="1" dirty="0">
                <a:solidFill>
                  <a:srgbClr val="C00000"/>
                </a:solidFill>
                <a:latin typeface="+mn-lt"/>
              </a:rPr>
              <a:t>Μέθοδος Αφρού</a:t>
            </a:r>
          </a:p>
        </p:txBody>
      </p:sp>
      <p:sp>
        <p:nvSpPr>
          <p:cNvPr id="11272" name="Rectangle 9"/>
          <p:cNvSpPr>
            <a:spLocks noChangeArrowheads="1"/>
          </p:cNvSpPr>
          <p:nvPr/>
        </p:nvSpPr>
        <p:spPr bwMode="auto">
          <a:xfrm>
            <a:off x="611560" y="4707966"/>
            <a:ext cx="835292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ct val="70000"/>
              </a:spcBef>
              <a:buFontTx/>
              <a:buAutoNum type="arabicPeriod"/>
              <a:tabLst>
                <a:tab pos="228600" algn="l"/>
              </a:tabLst>
            </a:pPr>
            <a:r>
              <a:rPr lang="el-GR" sz="2400" dirty="0">
                <a:latin typeface="+mn-lt"/>
              </a:rPr>
              <a:t>Με ζωηρή ανακίνηση δοχείου ή σωληναρίου μισογεμάτου με ούρα, παράγεται</a:t>
            </a:r>
            <a:r>
              <a:rPr lang="el-GR" sz="2400" b="1" dirty="0">
                <a:latin typeface="+mn-lt"/>
              </a:rPr>
              <a:t> </a:t>
            </a:r>
            <a:r>
              <a:rPr lang="el-GR" sz="2400" b="1" dirty="0">
                <a:solidFill>
                  <a:srgbClr val="C00000"/>
                </a:solidFill>
                <a:latin typeface="+mn-lt"/>
              </a:rPr>
              <a:t>κίτρινος συμπαγής αφρός</a:t>
            </a:r>
            <a:r>
              <a:rPr lang="el-GR" sz="2400" b="1" dirty="0">
                <a:latin typeface="+mn-lt"/>
              </a:rPr>
              <a:t>. </a:t>
            </a:r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Απλές μέθοδοι προσδιορισμού χολερυθρίνης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88</a:t>
            </a:fld>
            <a:endParaRPr lang="el-GR" dirty="0"/>
          </a:p>
        </p:txBody>
      </p:sp>
      <p:sp>
        <p:nvSpPr>
          <p:cNvPr id="10" name="Ορθογώνιο 9"/>
          <p:cNvSpPr/>
          <p:nvPr/>
        </p:nvSpPr>
        <p:spPr>
          <a:xfrm>
            <a:off x="2003222" y="6400412"/>
            <a:ext cx="50544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Εργαστήριο Βιολογικών Υγρών, Τμήμα Ιατρικών Εργαστηρίων, ΤΕΙ Αθηνών</a:t>
            </a:r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395536" y="1772816"/>
            <a:ext cx="7488783" cy="2012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ct val="70000"/>
              </a:spcBef>
              <a:buFontTx/>
              <a:buAutoNum type="arabicPeriod"/>
              <a:tabLst>
                <a:tab pos="228600" algn="l"/>
              </a:tabLst>
            </a:pPr>
            <a:r>
              <a:rPr lang="el-GR" sz="2400" dirty="0">
                <a:latin typeface="+mn-lt"/>
              </a:rPr>
              <a:t>Σε 2 - 3 </a:t>
            </a:r>
            <a:r>
              <a:rPr lang="en-US" sz="2400" dirty="0">
                <a:latin typeface="+mn-lt"/>
              </a:rPr>
              <a:t>ml</a:t>
            </a:r>
            <a:r>
              <a:rPr lang="el-GR" sz="2400" dirty="0">
                <a:latin typeface="+mn-lt"/>
              </a:rPr>
              <a:t> ουρών </a:t>
            </a:r>
            <a:r>
              <a:rPr lang="el-GR" sz="2400" dirty="0" smtClean="0">
                <a:latin typeface="+mn-lt"/>
              </a:rPr>
              <a:t>επιστοιβάζουμε </a:t>
            </a:r>
            <a:r>
              <a:rPr lang="el-GR" sz="2400" dirty="0">
                <a:latin typeface="+mn-lt"/>
              </a:rPr>
              <a:t>μερικές σταγόνες διαλύματος</a:t>
            </a:r>
            <a:r>
              <a:rPr lang="el-GR" sz="2400" dirty="0">
                <a:solidFill>
                  <a:schemeClr val="tx2"/>
                </a:solidFill>
                <a:latin typeface="+mn-lt"/>
              </a:rPr>
              <a:t> </a:t>
            </a:r>
            <a:r>
              <a:rPr lang="en-US" sz="2400" b="1" dirty="0">
                <a:solidFill>
                  <a:srgbClr val="C00000"/>
                </a:solidFill>
                <a:latin typeface="+mn-lt"/>
              </a:rPr>
              <a:t>lugol</a:t>
            </a:r>
            <a:r>
              <a:rPr lang="el-GR" sz="2400" dirty="0">
                <a:latin typeface="+mn-lt"/>
              </a:rPr>
              <a:t>.</a:t>
            </a:r>
          </a:p>
          <a:p>
            <a:pPr marL="342900" indent="-342900">
              <a:lnSpc>
                <a:spcPct val="150000"/>
              </a:lnSpc>
              <a:spcBef>
                <a:spcPct val="70000"/>
              </a:spcBef>
              <a:buFontTx/>
              <a:buAutoNum type="arabicPeriod"/>
              <a:tabLst>
                <a:tab pos="228600" algn="l"/>
              </a:tabLst>
            </a:pPr>
            <a:r>
              <a:rPr lang="el-GR" sz="2400" dirty="0">
                <a:latin typeface="+mn-lt"/>
              </a:rPr>
              <a:t>Σε θετική αντίδραση σχηματίζεται πράσινος δακτύλιος.</a:t>
            </a:r>
          </a:p>
        </p:txBody>
      </p:sp>
    </p:spTree>
    <p:extLst>
      <p:ext uri="{BB962C8B-B14F-4D97-AF65-F5344CB8AC3E}">
        <p14:creationId xmlns:p14="http://schemas.microsoft.com/office/powerpoint/2010/main" val="1217866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1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l-GR" dirty="0" smtClean="0"/>
              <a:t>Μύκητες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395536" y="1484784"/>
            <a:ext cx="8229600" cy="4248472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spcBef>
                <a:spcPct val="40000"/>
              </a:spcBef>
              <a:buFont typeface="Wingdings" panose="05000000000000000000" pitchFamily="2" charset="2"/>
              <a:buChar char="q"/>
            </a:pPr>
            <a:r>
              <a:rPr lang="el-GR" sz="2400" dirty="0" smtClean="0"/>
              <a:t>Συνήθως δεν έχουν διαγνωστική αξία αφού πέφτουν στα ούρα κατά την ούρηση,</a:t>
            </a:r>
          </a:p>
          <a:p>
            <a:pPr eaLnBrk="1" hangingPunct="1">
              <a:lnSpc>
                <a:spcPct val="90000"/>
              </a:lnSpc>
              <a:spcBef>
                <a:spcPct val="40000"/>
              </a:spcBef>
              <a:buFont typeface="Wingdings" panose="05000000000000000000" pitchFamily="2" charset="2"/>
              <a:buChar char="q"/>
            </a:pPr>
            <a:r>
              <a:rPr lang="el-GR" sz="2400" dirty="0" smtClean="0"/>
              <a:t>Συνηθέστερος μύκητας η</a:t>
            </a:r>
            <a:r>
              <a:rPr lang="el-GR" sz="2400" dirty="0" smtClean="0">
                <a:solidFill>
                  <a:schemeClr val="accent2"/>
                </a:solidFill>
              </a:rPr>
              <a:t> </a:t>
            </a:r>
            <a:r>
              <a:rPr lang="en-US" sz="2400" b="1" dirty="0" smtClean="0">
                <a:solidFill>
                  <a:srgbClr val="9B0000"/>
                </a:solidFill>
              </a:rPr>
              <a:t>Candida ablicans</a:t>
            </a:r>
            <a:r>
              <a:rPr lang="el-GR" sz="2400" b="1" dirty="0" smtClean="0">
                <a:solidFill>
                  <a:srgbClr val="9B0000"/>
                </a:solidFill>
              </a:rPr>
              <a:t>.</a:t>
            </a:r>
            <a:endParaRPr lang="en-US" sz="2400" b="1" dirty="0" smtClean="0">
              <a:solidFill>
                <a:srgbClr val="9B0000"/>
              </a:solidFill>
            </a:endParaRPr>
          </a:p>
          <a:p>
            <a:pPr marL="357188" indent="-357188" eaLnBrk="1" hangingPunct="1">
              <a:lnSpc>
                <a:spcPct val="90000"/>
              </a:lnSpc>
              <a:buFontTx/>
              <a:buAutoNum type="arabicPeriod"/>
            </a:pPr>
            <a:endParaRPr lang="en-US" sz="2400" b="1" dirty="0" smtClean="0">
              <a:solidFill>
                <a:schemeClr val="accent2"/>
              </a:solidFill>
            </a:endParaRPr>
          </a:p>
          <a:p>
            <a:pPr marL="357188" indent="-357188" eaLnBrk="1" hangingPunct="1">
              <a:lnSpc>
                <a:spcPct val="90000"/>
              </a:lnSpc>
              <a:buFontTx/>
              <a:buAutoNum type="arabicPeriod"/>
            </a:pPr>
            <a:endParaRPr lang="el-GR" sz="2400" dirty="0" smtClean="0">
              <a:solidFill>
                <a:schemeClr val="accent2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6D87A4-2F11-4418-BBAA-89808B172D92}" type="slidenum">
              <a:rPr lang="el-GR" smtClean="0"/>
              <a:pPr>
                <a:defRPr/>
              </a:pPr>
              <a:t>8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075022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Τίτλος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Μέθοδος δισκίων </a:t>
            </a:r>
            <a:r>
              <a:rPr lang="en-US" dirty="0" smtClean="0">
                <a:hlinkClick r:id="rId3"/>
              </a:rPr>
              <a:t>ictotest</a:t>
            </a:r>
            <a:endParaRPr lang="el-GR" dirty="0"/>
          </a:p>
        </p:txBody>
      </p:sp>
      <p:pic>
        <p:nvPicPr>
          <p:cNvPr id="2" name="1 - Εικόνα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1720" y="1412776"/>
            <a:ext cx="4719320" cy="2477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- TextBox"/>
          <p:cNvSpPr txBox="1"/>
          <p:nvPr/>
        </p:nvSpPr>
        <p:spPr>
          <a:xfrm>
            <a:off x="590389" y="4077072"/>
            <a:ext cx="806489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>
                <a:latin typeface="+mn-lt"/>
              </a:rPr>
              <a:t>Το δισκίο του αντιδραστηρίου τοποθετείται στο κέντρο μίας μικρής θήκης που περιέχει ούρα.</a:t>
            </a:r>
          </a:p>
          <a:p>
            <a:endParaRPr lang="el-GR" sz="2400" dirty="0" smtClean="0">
              <a:latin typeface="+mn-lt"/>
            </a:endParaRPr>
          </a:p>
          <a:p>
            <a:r>
              <a:rPr lang="el-GR" sz="2400" dirty="0" smtClean="0">
                <a:latin typeface="+mn-lt"/>
              </a:rPr>
              <a:t>Πάνω στο δισκίο τοποθετούνται λίγες σταγόνες νερού.</a:t>
            </a:r>
          </a:p>
          <a:p>
            <a:endParaRPr lang="el-GR" sz="2400" dirty="0" smtClean="0">
              <a:latin typeface="+mn-lt"/>
            </a:endParaRPr>
          </a:p>
          <a:p>
            <a:r>
              <a:rPr lang="el-GR" sz="2400" dirty="0" smtClean="0">
                <a:latin typeface="+mn-lt"/>
              </a:rPr>
              <a:t>Το δισκίο τοποθετείται πάνω σε ένα διηθητικό χαρτί. Το μωβ χρώμα γύρω από το δισκίο υπονοεί θετικό αποτέλεσμα.</a:t>
            </a:r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89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669179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Προσδιορισμός </a:t>
            </a:r>
            <a:r>
              <a:rPr lang="en-US" dirty="0"/>
              <a:t>o</a:t>
            </a:r>
            <a:r>
              <a:rPr lang="el-GR" dirty="0" smtClean="0"/>
              <a:t>υροχολινογόνου</a:t>
            </a:r>
            <a:endParaRPr lang="el-GR" dirty="0"/>
          </a:p>
        </p:txBody>
      </p:sp>
      <p:sp>
        <p:nvSpPr>
          <p:cNvPr id="26627" name="Text Box 5"/>
          <p:cNvSpPr txBox="1">
            <a:spLocks noChangeArrowheads="1"/>
          </p:cNvSpPr>
          <p:nvPr/>
        </p:nvSpPr>
        <p:spPr bwMode="auto">
          <a:xfrm>
            <a:off x="611188" y="2133600"/>
            <a:ext cx="8209284" cy="299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spcBef>
                <a:spcPct val="85000"/>
              </a:spcBef>
              <a:buFontTx/>
              <a:buAutoNum type="arabicPeriod"/>
            </a:pPr>
            <a:r>
              <a:rPr lang="el-GR" sz="2400" b="1" dirty="0">
                <a:solidFill>
                  <a:srgbClr val="9B0000"/>
                </a:solidFill>
                <a:latin typeface="+mn-lt"/>
              </a:rPr>
              <a:t>Ξηρά χημεία</a:t>
            </a:r>
            <a:r>
              <a:rPr lang="en-US" sz="2400" b="1" dirty="0">
                <a:solidFill>
                  <a:srgbClr val="9B0000"/>
                </a:solidFill>
                <a:latin typeface="+mn-lt"/>
              </a:rPr>
              <a:t>: </a:t>
            </a:r>
            <a:r>
              <a:rPr lang="el-GR" sz="2400" dirty="0">
                <a:latin typeface="+mn-lt"/>
              </a:rPr>
              <a:t>Ταινία ούρων </a:t>
            </a:r>
            <a:r>
              <a:rPr lang="el-GR" sz="2400" dirty="0" smtClean="0">
                <a:latin typeface="+mn-lt"/>
              </a:rPr>
              <a:t>(</a:t>
            </a:r>
            <a:r>
              <a:rPr lang="el-GR" sz="2400" dirty="0">
                <a:latin typeface="+mn-lt"/>
              </a:rPr>
              <a:t>μέθοδος </a:t>
            </a:r>
            <a:r>
              <a:rPr lang="el-GR" sz="2400" dirty="0" smtClean="0">
                <a:latin typeface="+mn-lt"/>
              </a:rPr>
              <a:t>Διαζώτωσης</a:t>
            </a:r>
            <a:r>
              <a:rPr lang="en-US" sz="2400" dirty="0" smtClean="0">
                <a:latin typeface="+mn-lt"/>
              </a:rPr>
              <a:t>, </a:t>
            </a:r>
            <a:r>
              <a:rPr lang="el-GR" sz="2400" dirty="0" smtClean="0">
                <a:latin typeface="+mn-lt"/>
              </a:rPr>
              <a:t>Ε</a:t>
            </a:r>
            <a:r>
              <a:rPr lang="en-US" sz="2400" dirty="0" smtClean="0">
                <a:latin typeface="+mn-lt"/>
              </a:rPr>
              <a:t>hrlich).</a:t>
            </a:r>
            <a:endParaRPr lang="el-GR" sz="2400" dirty="0">
              <a:latin typeface="+mn-lt"/>
            </a:endParaRPr>
          </a:p>
          <a:p>
            <a:pPr marL="342900" indent="-342900">
              <a:spcBef>
                <a:spcPct val="85000"/>
              </a:spcBef>
              <a:buFontTx/>
              <a:buAutoNum type="arabicPeriod"/>
            </a:pPr>
            <a:r>
              <a:rPr lang="el-GR" sz="2400" b="1" dirty="0">
                <a:solidFill>
                  <a:srgbClr val="9B0000"/>
                </a:solidFill>
                <a:latin typeface="+mn-lt"/>
              </a:rPr>
              <a:t>Χημικές μέθοδοι</a:t>
            </a:r>
            <a:r>
              <a:rPr lang="en-US" sz="2400" b="1" dirty="0">
                <a:solidFill>
                  <a:srgbClr val="9B0000"/>
                </a:solidFill>
                <a:latin typeface="+mn-lt"/>
              </a:rPr>
              <a:t>:</a:t>
            </a:r>
          </a:p>
          <a:p>
            <a:pPr marL="800100" lvl="1" indent="-342900">
              <a:spcBef>
                <a:spcPct val="50000"/>
              </a:spcBef>
              <a:buFontTx/>
              <a:buAutoNum type="arabicPeriod"/>
            </a:pPr>
            <a:r>
              <a:rPr lang="el-GR" sz="2400" dirty="0">
                <a:latin typeface="+mn-lt"/>
              </a:rPr>
              <a:t>Μέθοδος </a:t>
            </a:r>
            <a:r>
              <a:rPr lang="en-US" sz="2400" dirty="0" smtClean="0">
                <a:latin typeface="+mn-lt"/>
              </a:rPr>
              <a:t>Ehrlich</a:t>
            </a:r>
            <a:r>
              <a:rPr lang="el-GR" sz="2400" dirty="0" smtClean="0">
                <a:latin typeface="+mn-lt"/>
              </a:rPr>
              <a:t>.</a:t>
            </a:r>
            <a:endParaRPr lang="el-GR" sz="2400" dirty="0">
              <a:latin typeface="+mn-lt"/>
            </a:endParaRPr>
          </a:p>
          <a:p>
            <a:pPr marL="800100" lvl="1" indent="-342900">
              <a:lnSpc>
                <a:spcPct val="150000"/>
              </a:lnSpc>
              <a:spcBef>
                <a:spcPct val="50000"/>
              </a:spcBef>
              <a:buFontTx/>
              <a:buAutoNum type="arabicPeriod"/>
            </a:pPr>
            <a:r>
              <a:rPr lang="el-GR" sz="2400" dirty="0">
                <a:latin typeface="+mn-lt"/>
              </a:rPr>
              <a:t> Μέθοδος </a:t>
            </a:r>
            <a:r>
              <a:rPr lang="el-GR" sz="2400" dirty="0" smtClean="0">
                <a:latin typeface="+mn-lt"/>
              </a:rPr>
              <a:t>Watson-Schwartz.</a:t>
            </a:r>
            <a:endParaRPr lang="el-GR" sz="2400" dirty="0">
              <a:latin typeface="+mn-lt"/>
            </a:endParaRPr>
          </a:p>
          <a:p>
            <a:pPr marL="800100" lvl="1" indent="-342900">
              <a:spcBef>
                <a:spcPct val="50000"/>
              </a:spcBef>
              <a:buFontTx/>
              <a:buAutoNum type="arabicPeriod"/>
            </a:pPr>
            <a:endParaRPr lang="el-GR" sz="2400" dirty="0">
              <a:latin typeface="+mn-lt"/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90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798244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kern="0" dirty="0"/>
              <a:t>Paul </a:t>
            </a:r>
            <a:r>
              <a:rPr lang="en-US" kern="0" dirty="0" smtClean="0"/>
              <a:t>Ehrlich</a:t>
            </a:r>
            <a:endParaRPr lang="el-GR" dirty="0"/>
          </a:p>
        </p:txBody>
      </p:sp>
      <p:sp>
        <p:nvSpPr>
          <p:cNvPr id="3" name="2 - Ορθογώνιο"/>
          <p:cNvSpPr/>
          <p:nvPr/>
        </p:nvSpPr>
        <p:spPr>
          <a:xfrm>
            <a:off x="259083" y="1281600"/>
            <a:ext cx="5171050" cy="476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15000"/>
              </a:lnSpc>
              <a:spcBef>
                <a:spcPct val="50000"/>
              </a:spcBef>
            </a:pPr>
            <a:r>
              <a:rPr lang="el-GR" sz="2400" dirty="0" smtClean="0">
                <a:latin typeface="+mn-lt"/>
              </a:rPr>
              <a:t>Γερμανός Βακτηριολόγος (</a:t>
            </a:r>
            <a:r>
              <a:rPr lang="en-US" sz="2400" dirty="0" smtClean="0">
                <a:latin typeface="+mn-lt"/>
              </a:rPr>
              <a:t>1854 – 1915</a:t>
            </a:r>
            <a:r>
              <a:rPr lang="el-GR" sz="2400" dirty="0" smtClean="0">
                <a:latin typeface="+mn-lt"/>
              </a:rPr>
              <a:t>)</a:t>
            </a:r>
            <a:r>
              <a:rPr lang="en-US" sz="2400" dirty="0" smtClean="0">
                <a:latin typeface="+mn-lt"/>
              </a:rPr>
              <a:t> </a:t>
            </a:r>
            <a:endParaRPr lang="el-GR" sz="2400" dirty="0" smtClean="0">
              <a:latin typeface="+mn-lt"/>
            </a:endParaRPr>
          </a:p>
          <a:p>
            <a:pPr indent="269875" eaLnBrk="1" hangingPunct="1">
              <a:lnSpc>
                <a:spcPct val="150000"/>
              </a:lnSpc>
              <a:spcBef>
                <a:spcPct val="50000"/>
              </a:spcBef>
              <a:buFont typeface="Arial" pitchFamily="34" charset="0"/>
              <a:buChar char="•"/>
            </a:pPr>
            <a:r>
              <a:rPr lang="el-GR" sz="2400" dirty="0" smtClean="0">
                <a:latin typeface="+mn-lt"/>
              </a:rPr>
              <a:t>1883</a:t>
            </a:r>
            <a:r>
              <a:rPr lang="en-US" sz="2400" dirty="0" smtClean="0">
                <a:latin typeface="+mn-lt"/>
              </a:rPr>
              <a:t>: </a:t>
            </a:r>
            <a:r>
              <a:rPr lang="el-GR" sz="2400" dirty="0" smtClean="0">
                <a:latin typeface="+mn-lt"/>
              </a:rPr>
              <a:t>Ανακάλυψη της ομώνυμης μεθόδου (</a:t>
            </a:r>
            <a:r>
              <a:rPr lang="el-GR" sz="2400" b="1" dirty="0" smtClean="0">
                <a:solidFill>
                  <a:srgbClr val="9B0000"/>
                </a:solidFill>
                <a:latin typeface="+mn-lt"/>
              </a:rPr>
              <a:t>μέθοδος </a:t>
            </a:r>
            <a:r>
              <a:rPr lang="en-US" sz="2400" b="1" dirty="0" smtClean="0">
                <a:solidFill>
                  <a:srgbClr val="9B0000"/>
                </a:solidFill>
                <a:latin typeface="+mn-lt"/>
              </a:rPr>
              <a:t>Ehrich</a:t>
            </a:r>
            <a:r>
              <a:rPr lang="en-US" sz="2400" dirty="0" smtClean="0">
                <a:latin typeface="+mn-lt"/>
              </a:rPr>
              <a:t>) </a:t>
            </a:r>
            <a:r>
              <a:rPr lang="el-GR" sz="2400" dirty="0" smtClean="0">
                <a:latin typeface="+mn-lt"/>
              </a:rPr>
              <a:t>για την ανίχνευση του </a:t>
            </a:r>
            <a:r>
              <a:rPr lang="el-GR" sz="2400" b="1" dirty="0" smtClean="0">
                <a:solidFill>
                  <a:srgbClr val="9B0000"/>
                </a:solidFill>
                <a:latin typeface="+mn-lt"/>
              </a:rPr>
              <a:t>ουροχολινογόνου</a:t>
            </a:r>
            <a:r>
              <a:rPr lang="el-GR" sz="2400" dirty="0" smtClean="0">
                <a:latin typeface="+mn-lt"/>
              </a:rPr>
              <a:t> στα ούρα.</a:t>
            </a:r>
          </a:p>
          <a:p>
            <a:pPr indent="269875" eaLnBrk="1" hangingPunct="1">
              <a:lnSpc>
                <a:spcPct val="150000"/>
              </a:lnSpc>
              <a:spcBef>
                <a:spcPct val="50000"/>
              </a:spcBef>
              <a:buFont typeface="Arial" pitchFamily="34" charset="0"/>
              <a:buChar char="•"/>
            </a:pPr>
            <a:r>
              <a:rPr lang="en-US" sz="2400" dirty="0" smtClean="0">
                <a:latin typeface="+mn-lt"/>
              </a:rPr>
              <a:t>1</a:t>
            </a:r>
            <a:r>
              <a:rPr lang="el-GR" sz="2400" dirty="0" smtClean="0">
                <a:latin typeface="+mn-lt"/>
              </a:rPr>
              <a:t>884</a:t>
            </a:r>
            <a:r>
              <a:rPr lang="en-US" sz="2400" dirty="0" smtClean="0">
                <a:latin typeface="+mn-lt"/>
              </a:rPr>
              <a:t>: </a:t>
            </a:r>
            <a:r>
              <a:rPr lang="el-GR" sz="2400" dirty="0" smtClean="0">
                <a:latin typeface="+mn-lt"/>
              </a:rPr>
              <a:t>Ανακάλυψη της αντίδρασης </a:t>
            </a:r>
            <a:r>
              <a:rPr lang="en-US" sz="2400" b="1" dirty="0" smtClean="0">
                <a:solidFill>
                  <a:srgbClr val="9B0000"/>
                </a:solidFill>
                <a:latin typeface="+mn-lt"/>
              </a:rPr>
              <a:t>diazo</a:t>
            </a:r>
            <a:r>
              <a:rPr lang="en-US" sz="2400" dirty="0" smtClean="0">
                <a:latin typeface="+mn-lt"/>
              </a:rPr>
              <a:t> </a:t>
            </a:r>
            <a:r>
              <a:rPr lang="el-GR" sz="2400" dirty="0" smtClean="0">
                <a:latin typeface="+mn-lt"/>
              </a:rPr>
              <a:t>για την ανίχνευση της χολερυθρίνης.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5644" y="1139989"/>
            <a:ext cx="2846796" cy="4659102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6"/>
          <p:cNvSpPr/>
          <p:nvPr/>
        </p:nvSpPr>
        <p:spPr>
          <a:xfrm>
            <a:off x="5508104" y="5841473"/>
            <a:ext cx="32948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“</a:t>
            </a:r>
            <a:r>
              <a:rPr lang="en-US" sz="1200" dirty="0" smtClean="0">
                <a:hlinkClick r:id="rId3"/>
              </a:rPr>
              <a:t>Paul Ehrlich 1915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”,</a:t>
            </a:r>
            <a:r>
              <a:rPr lang="el-G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από  </a:t>
            </a:r>
            <a:r>
              <a:rPr lang="en-US" sz="1200" dirty="0" smtClean="0">
                <a:hlinkClick r:id="rId4"/>
              </a:rPr>
              <a:t>Mu</a:t>
            </a:r>
            <a:r>
              <a:rPr lang="el-GR" sz="1200" dirty="0" smtClean="0">
                <a:latin typeface="+mn-lt"/>
              </a:rPr>
              <a:t> </a:t>
            </a:r>
            <a:r>
              <a:rPr lang="el-G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διαθέσιμο ως κοινό κτήμα</a:t>
            </a: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>
          <a:xfrm>
            <a:off x="6516216" y="6381328"/>
            <a:ext cx="2133600" cy="365125"/>
          </a:xfrm>
        </p:spPr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91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923519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080120"/>
          </a:xfrm>
        </p:spPr>
        <p:txBody>
          <a:bodyPr>
            <a:noAutofit/>
          </a:bodyPr>
          <a:lstStyle/>
          <a:p>
            <a:r>
              <a:rPr lang="el-GR" dirty="0"/>
              <a:t>Προσδιορισμός ουροχολινογόνου με ταινία </a:t>
            </a:r>
            <a:r>
              <a:rPr lang="el-GR" dirty="0" smtClean="0"/>
              <a:t>ούρων</a:t>
            </a:r>
            <a:endParaRPr lang="el-GR" dirty="0"/>
          </a:p>
        </p:txBody>
      </p:sp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35771" y="1804379"/>
            <a:ext cx="45381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sz="2400" b="1" dirty="0">
                <a:solidFill>
                  <a:srgbClr val="9B0000"/>
                </a:solidFill>
                <a:latin typeface="+mn-lt"/>
              </a:rPr>
              <a:t>Μέθοδος </a:t>
            </a:r>
            <a:r>
              <a:rPr lang="en-US" sz="2400" b="1" dirty="0">
                <a:solidFill>
                  <a:srgbClr val="9B0000"/>
                </a:solidFill>
                <a:latin typeface="+mn-lt"/>
              </a:rPr>
              <a:t>Erlich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 (</a:t>
            </a:r>
            <a:r>
              <a:rPr lang="en-US" sz="2400" b="1" dirty="0">
                <a:solidFill>
                  <a:srgbClr val="9B0000"/>
                </a:solidFill>
                <a:latin typeface="+mn-lt"/>
              </a:rPr>
              <a:t>Units Erlich/</a:t>
            </a:r>
            <a:r>
              <a:rPr lang="el-GR" sz="2400" b="1" dirty="0">
                <a:solidFill>
                  <a:srgbClr val="9B0000"/>
                </a:solidFill>
                <a:latin typeface="+mn-lt"/>
              </a:rPr>
              <a:t>μ</a:t>
            </a:r>
            <a:r>
              <a:rPr lang="en-US" sz="2400" b="1" dirty="0">
                <a:solidFill>
                  <a:srgbClr val="9B0000"/>
                </a:solidFill>
                <a:latin typeface="+mn-lt"/>
              </a:rPr>
              <a:t>l)</a:t>
            </a:r>
            <a:endParaRPr lang="el-GR" sz="2400" b="1" dirty="0">
              <a:solidFill>
                <a:srgbClr val="9B0000"/>
              </a:solidFill>
              <a:latin typeface="+mn-lt"/>
            </a:endParaRPr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3778" y="2317521"/>
            <a:ext cx="914022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6275388" indent="-6275388" eaLnBrk="0" hangingPunct="0"/>
            <a:r>
              <a:rPr lang="en-US" sz="2400" dirty="0">
                <a:latin typeface="+mn-lt"/>
              </a:rPr>
              <a:t>O</a:t>
            </a:r>
            <a:r>
              <a:rPr lang="el-GR" sz="2400" dirty="0">
                <a:latin typeface="+mn-lt"/>
              </a:rPr>
              <a:t>υροχολινογόνο + </a:t>
            </a:r>
            <a:r>
              <a:rPr lang="en-US" sz="2400" dirty="0">
                <a:latin typeface="+mn-lt"/>
              </a:rPr>
              <a:t>p</a:t>
            </a:r>
            <a:r>
              <a:rPr lang="el-GR" sz="2400" dirty="0" smtClean="0">
                <a:latin typeface="+mn-lt"/>
              </a:rPr>
              <a:t>-διμεθυλοαμινοβενζαλδεΰδη</a:t>
            </a:r>
            <a:r>
              <a:rPr lang="en-US" sz="2400" dirty="0" smtClean="0">
                <a:latin typeface="+mn-lt"/>
                <a:sym typeface="Wingdings" pitchFamily="2" charset="2"/>
              </a:rPr>
              <a:t></a:t>
            </a:r>
            <a:r>
              <a:rPr lang="el-GR" sz="2400" dirty="0" smtClean="0">
                <a:latin typeface="+mn-lt"/>
              </a:rPr>
              <a:t>έγχρωμο σύμπλοκο</a:t>
            </a:r>
            <a:r>
              <a:rPr lang="en-US" sz="2400" dirty="0" smtClean="0">
                <a:latin typeface="+mn-lt"/>
              </a:rPr>
              <a:t> </a:t>
            </a:r>
            <a:r>
              <a:rPr lang="el-GR" sz="2400" dirty="0" smtClean="0">
                <a:latin typeface="+mn-lt"/>
              </a:rPr>
              <a:t>ουροχολινογόνου </a:t>
            </a:r>
            <a:r>
              <a:rPr lang="el-GR" sz="2400" dirty="0">
                <a:latin typeface="+mn-lt"/>
              </a:rPr>
              <a:t>- δείκτη</a:t>
            </a:r>
          </a:p>
        </p:txBody>
      </p:sp>
      <p:sp>
        <p:nvSpPr>
          <p:cNvPr id="26631" name="Text Box 7"/>
          <p:cNvSpPr txBox="1">
            <a:spLocks noChangeArrowheads="1"/>
          </p:cNvSpPr>
          <p:nvPr/>
        </p:nvSpPr>
        <p:spPr bwMode="auto">
          <a:xfrm>
            <a:off x="35772" y="3573165"/>
            <a:ext cx="424958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tabLst>
                <a:tab pos="1257300" algn="l"/>
              </a:tabLst>
            </a:pPr>
            <a:r>
              <a:rPr lang="el-GR" sz="2400" b="1" dirty="0">
                <a:solidFill>
                  <a:srgbClr val="9B0000"/>
                </a:solidFill>
                <a:latin typeface="+mn-lt"/>
              </a:rPr>
              <a:t>Μέθοδος Διαζώτωσης</a:t>
            </a:r>
            <a:r>
              <a:rPr lang="en-US" sz="2400" b="1" dirty="0">
                <a:solidFill>
                  <a:srgbClr val="9B0000"/>
                </a:solidFill>
                <a:latin typeface="+mn-lt"/>
              </a:rPr>
              <a:t> (mg/dl)</a:t>
            </a:r>
            <a:endParaRPr lang="el-GR" sz="2400" b="1" dirty="0">
              <a:solidFill>
                <a:srgbClr val="9B0000"/>
              </a:solidFill>
              <a:latin typeface="+mn-lt"/>
            </a:endParaRPr>
          </a:p>
        </p:txBody>
      </p:sp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35772" y="3957490"/>
            <a:ext cx="868877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/>
            <a:r>
              <a:rPr lang="en-US" sz="2400" dirty="0">
                <a:latin typeface="+mn-lt"/>
              </a:rPr>
              <a:t>O</a:t>
            </a:r>
            <a:r>
              <a:rPr lang="el-GR" sz="2400" dirty="0">
                <a:latin typeface="+mn-lt"/>
              </a:rPr>
              <a:t>υροχολινογόνο + άλας διαζωνίου  ──&gt; έγχρωμο αζω-σύμπλεγμα 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12350" y="4797152"/>
            <a:ext cx="4464050" cy="13827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92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509293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Τίτλος 4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080120"/>
          </a:xfrm>
        </p:spPr>
        <p:txBody>
          <a:bodyPr>
            <a:noAutofit/>
          </a:bodyPr>
          <a:lstStyle/>
          <a:p>
            <a:r>
              <a:rPr lang="el-GR" dirty="0"/>
              <a:t>Προσδιορισμός ουροχολινογόνου με ταινίες </a:t>
            </a:r>
            <a:r>
              <a:rPr lang="el-GR" dirty="0" smtClean="0"/>
              <a:t>ούρων</a:t>
            </a:r>
            <a:endParaRPr lang="el-GR" dirty="0"/>
          </a:p>
        </p:txBody>
      </p:sp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539552" y="1556792"/>
            <a:ext cx="8352928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l-GR" sz="2400" b="1" dirty="0" smtClean="0">
                <a:solidFill>
                  <a:srgbClr val="9B0000"/>
                </a:solidFill>
                <a:latin typeface="+mn-lt"/>
              </a:rPr>
              <a:t>Μέθοδος </a:t>
            </a:r>
            <a:r>
              <a:rPr lang="en-US" sz="2400" b="1" dirty="0" smtClean="0">
                <a:solidFill>
                  <a:srgbClr val="9B0000"/>
                </a:solidFill>
                <a:latin typeface="+mn-lt"/>
              </a:rPr>
              <a:t>Ehrlich</a:t>
            </a:r>
            <a:r>
              <a:rPr lang="en-US" sz="2400" dirty="0" smtClean="0">
                <a:latin typeface="+mn-lt"/>
              </a:rPr>
              <a:t>: </a:t>
            </a:r>
            <a:r>
              <a:rPr lang="el-GR" sz="2400" dirty="0" smtClean="0">
                <a:latin typeface="+mn-lt"/>
              </a:rPr>
              <a:t>Ανιχνεύει εκτός από ουροχολινογόνο πορφοχολινογόνο</a:t>
            </a:r>
            <a:r>
              <a:rPr lang="en-US" sz="2400" dirty="0">
                <a:solidFill>
                  <a:srgbClr val="CC0000"/>
                </a:solidFill>
                <a:latin typeface="+mn-lt"/>
              </a:rPr>
              <a:t>.</a:t>
            </a:r>
            <a:endParaRPr lang="el-GR" sz="2400" dirty="0" smtClean="0">
              <a:latin typeface="+mn-lt"/>
            </a:endParaRPr>
          </a:p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sz="2400" b="1" dirty="0" smtClean="0">
                <a:solidFill>
                  <a:srgbClr val="9B0000"/>
                </a:solidFill>
                <a:latin typeface="+mn-lt"/>
              </a:rPr>
              <a:t> </a:t>
            </a:r>
            <a:r>
              <a:rPr lang="el-GR" sz="2400" b="1" dirty="0" smtClean="0">
                <a:solidFill>
                  <a:srgbClr val="9B0000"/>
                </a:solidFill>
                <a:latin typeface="+mn-lt"/>
              </a:rPr>
              <a:t>Μέθοδος διαζώτωσης</a:t>
            </a:r>
            <a:r>
              <a:rPr lang="en-US" sz="2400" dirty="0" smtClean="0">
                <a:latin typeface="+mn-lt"/>
              </a:rPr>
              <a:t>: </a:t>
            </a:r>
            <a:r>
              <a:rPr lang="el-GR" sz="2400" dirty="0" smtClean="0">
                <a:latin typeface="+mn-lt"/>
              </a:rPr>
              <a:t>Ανιχνεύει εκτός από ουροχολινογόνο και κοπροχολινογόνο</a:t>
            </a:r>
            <a:r>
              <a:rPr lang="en-US" sz="2400" dirty="0" smtClean="0">
                <a:latin typeface="+mn-lt"/>
              </a:rPr>
              <a:t>.</a:t>
            </a:r>
            <a:endParaRPr lang="el-GR" sz="2400" dirty="0">
              <a:solidFill>
                <a:srgbClr val="CC0000"/>
              </a:solidFill>
              <a:latin typeface="+mn-lt"/>
            </a:endParaRPr>
          </a:p>
        </p:txBody>
      </p:sp>
      <p:sp>
        <p:nvSpPr>
          <p:cNvPr id="4" name="3 - TextBox"/>
          <p:cNvSpPr txBox="1"/>
          <p:nvPr/>
        </p:nvSpPr>
        <p:spPr>
          <a:xfrm>
            <a:off x="539552" y="4581128"/>
            <a:ext cx="84969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l-GR" sz="2400" dirty="0" smtClean="0">
                <a:latin typeface="+mn-lt"/>
              </a:rPr>
              <a:t>Έτσι γίνεται η </a:t>
            </a:r>
            <a:r>
              <a:rPr lang="el-GR" sz="2400" b="1" dirty="0" smtClean="0">
                <a:solidFill>
                  <a:srgbClr val="9B0000"/>
                </a:solidFill>
                <a:latin typeface="+mn-lt"/>
              </a:rPr>
              <a:t>διαφορική διάγνωση ουροχολινογόνου και πορφοχολινογόνου</a:t>
            </a:r>
            <a:r>
              <a:rPr lang="el-GR" sz="2400" dirty="0" smtClean="0">
                <a:latin typeface="+mn-lt"/>
              </a:rPr>
              <a:t>. Το κοπροχολινογόνο δεν έχει κλινική σημασία.</a:t>
            </a:r>
            <a:endParaRPr lang="el-GR" sz="2400" dirty="0">
              <a:latin typeface="+mn-lt"/>
            </a:endParaRPr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93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594384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2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Autofit/>
          </a:bodyPr>
          <a:lstStyle/>
          <a:p>
            <a:r>
              <a:rPr lang="el-GR" dirty="0"/>
              <a:t>Κλινική σημασία του </a:t>
            </a:r>
            <a:r>
              <a:rPr lang="el-GR" dirty="0" smtClean="0"/>
              <a:t>πορφοχολινογόνου</a:t>
            </a:r>
            <a:endParaRPr lang="el-GR" dirty="0"/>
          </a:p>
        </p:txBody>
      </p:sp>
      <p:sp>
        <p:nvSpPr>
          <p:cNvPr id="4" name="3 - TextBox"/>
          <p:cNvSpPr txBox="1"/>
          <p:nvPr/>
        </p:nvSpPr>
        <p:spPr>
          <a:xfrm>
            <a:off x="827584" y="1484784"/>
            <a:ext cx="7488832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latin typeface="+mn-lt"/>
              </a:rPr>
              <a:t>Παράγεται σε</a:t>
            </a:r>
            <a:r>
              <a:rPr lang="en-US" sz="2400" b="1" dirty="0" smtClean="0">
                <a:latin typeface="+mn-lt"/>
              </a:rPr>
              <a:t>:</a:t>
            </a:r>
          </a:p>
          <a:p>
            <a:endParaRPr lang="en-US" sz="2400" dirty="0" smtClean="0">
              <a:latin typeface="+mn-lt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l-GR" sz="2400" dirty="0" smtClean="0">
                <a:latin typeface="+mn-lt"/>
              </a:rPr>
              <a:t>Οξεία διαλείπουσα πορφυρία</a:t>
            </a:r>
            <a:r>
              <a:rPr lang="en-US" sz="2400" dirty="0" smtClean="0">
                <a:latin typeface="+mn-lt"/>
              </a:rPr>
              <a:t>,</a:t>
            </a:r>
            <a:endParaRPr lang="el-GR" sz="2400" dirty="0" smtClean="0">
              <a:latin typeface="+mn-lt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l-GR" sz="2400" dirty="0" smtClean="0">
                <a:latin typeface="+mn-lt"/>
              </a:rPr>
              <a:t>Πορφυρία </a:t>
            </a:r>
            <a:r>
              <a:rPr lang="en-US" sz="2400" dirty="0" smtClean="0">
                <a:latin typeface="+mn-lt"/>
              </a:rPr>
              <a:t>briegate,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l-GR" sz="2400" dirty="0" smtClean="0">
                <a:latin typeface="+mn-lt"/>
              </a:rPr>
              <a:t>Κληρονομική κοπροπορφυρία</a:t>
            </a:r>
            <a:r>
              <a:rPr lang="en-US" sz="2400" dirty="0" smtClean="0">
                <a:latin typeface="+mn-lt"/>
              </a:rPr>
              <a:t>,</a:t>
            </a:r>
            <a:endParaRPr lang="el-GR" sz="2400" dirty="0" smtClean="0">
              <a:latin typeface="+mn-lt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l-GR" sz="2400" dirty="0" smtClean="0">
                <a:latin typeface="+mn-lt"/>
              </a:rPr>
              <a:t>Μετά από οξεία προσβολή του ήπατος από φάρμακα και βαρβιτουρικά.</a:t>
            </a:r>
            <a:endParaRPr lang="el-GR" sz="2400" dirty="0">
              <a:latin typeface="+mn-lt"/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94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39508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3600" dirty="0"/>
              <a:t>Διαφορική διάγνωση ουροχολινογόνου – πορφοχολινογόνου </a:t>
            </a:r>
            <a:r>
              <a:rPr lang="el-GR" sz="3200" b="0" dirty="0"/>
              <a:t>(1 από 2</a:t>
            </a:r>
            <a:r>
              <a:rPr lang="el-GR" sz="3200" b="0" dirty="0" smtClean="0"/>
              <a:t>)</a:t>
            </a:r>
            <a:endParaRPr lang="el-GR" sz="3200" b="0" dirty="0"/>
          </a:p>
        </p:txBody>
      </p:sp>
      <p:sp>
        <p:nvSpPr>
          <p:cNvPr id="2" name="1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9C9788-9B49-450C-8BA8-4CF5822EF203}" type="slidenum">
              <a:rPr lang="el-GR" smtClean="0"/>
              <a:pPr>
                <a:defRPr/>
              </a:pPr>
              <a:t>95</a:t>
            </a:fld>
            <a:endParaRPr lang="el-GR" dirty="0"/>
          </a:p>
        </p:txBody>
      </p:sp>
      <p:sp>
        <p:nvSpPr>
          <p:cNvPr id="5" name="4 - TextBox"/>
          <p:cNvSpPr txBox="1"/>
          <p:nvPr/>
        </p:nvSpPr>
        <p:spPr>
          <a:xfrm>
            <a:off x="683568" y="1412776"/>
            <a:ext cx="806489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el-GR" sz="2400" dirty="0" smtClean="0">
                <a:latin typeface="+mn-lt"/>
              </a:rPr>
              <a:t>Δύο διαφορετικές ταινίες με μέθοδο </a:t>
            </a:r>
            <a:r>
              <a:rPr lang="en-US" sz="2400" b="1" dirty="0" smtClean="0">
                <a:solidFill>
                  <a:srgbClr val="9B0000"/>
                </a:solidFill>
                <a:latin typeface="+mn-lt"/>
              </a:rPr>
              <a:t>Ehrlich </a:t>
            </a:r>
            <a:r>
              <a:rPr lang="el-GR" sz="2400" b="1" dirty="0" smtClean="0">
                <a:solidFill>
                  <a:srgbClr val="9B0000"/>
                </a:solidFill>
                <a:latin typeface="+mn-lt"/>
              </a:rPr>
              <a:t>και μέθοδο διαζώτωσης</a:t>
            </a:r>
            <a:r>
              <a:rPr lang="el-GR" sz="2400" dirty="0" smtClean="0">
                <a:latin typeface="+mn-lt"/>
              </a:rPr>
              <a:t>. Η μέθοδος </a:t>
            </a:r>
            <a:r>
              <a:rPr lang="en-US" sz="2400" dirty="0" smtClean="0">
                <a:latin typeface="+mn-lt"/>
              </a:rPr>
              <a:t>Ehrlich </a:t>
            </a:r>
            <a:r>
              <a:rPr lang="el-GR" sz="2400" dirty="0" smtClean="0">
                <a:latin typeface="+mn-lt"/>
              </a:rPr>
              <a:t>ανιχνεύει και τα δύο ενώ η διαζώτωση μόνο το πορφοχολινογόνο.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l-GR" sz="2400" dirty="0" smtClean="0">
                <a:latin typeface="+mn-lt"/>
              </a:rPr>
              <a:t>Μέθοδος </a:t>
            </a:r>
            <a:r>
              <a:rPr lang="en-US" sz="2400" b="1" dirty="0" smtClean="0">
                <a:solidFill>
                  <a:srgbClr val="9B0000"/>
                </a:solidFill>
                <a:latin typeface="+mn-lt"/>
              </a:rPr>
              <a:t>Watson-Schwartz</a:t>
            </a:r>
            <a:r>
              <a:rPr lang="en-US" sz="2400" dirty="0" smtClean="0">
                <a:latin typeface="+mn-lt"/>
              </a:rPr>
              <a:t>.</a:t>
            </a:r>
            <a:r>
              <a:rPr lang="el-GR" sz="2400" dirty="0" smtClean="0">
                <a:latin typeface="+mn-lt"/>
              </a:rPr>
              <a:t> Με την κλασική μέθοδο</a:t>
            </a:r>
            <a:r>
              <a:rPr lang="en-US" sz="2400" dirty="0" smtClean="0">
                <a:latin typeface="+mn-lt"/>
              </a:rPr>
              <a:t> </a:t>
            </a:r>
            <a:r>
              <a:rPr lang="el-GR" sz="2400" dirty="0" smtClean="0">
                <a:latin typeface="+mn-lt"/>
              </a:rPr>
              <a:t>αντιδρούν και τα δύο αλλά όταν προστίθεται και </a:t>
            </a:r>
            <a:r>
              <a:rPr lang="el-GR" sz="2400" b="1" dirty="0" smtClean="0">
                <a:solidFill>
                  <a:srgbClr val="9B0000"/>
                </a:solidFill>
                <a:latin typeface="+mn-lt"/>
              </a:rPr>
              <a:t>χλωροφόρμιο </a:t>
            </a:r>
            <a:r>
              <a:rPr lang="el-GR" sz="2400" dirty="0" smtClean="0">
                <a:latin typeface="+mn-lt"/>
              </a:rPr>
              <a:t>είναι διαλυτό σε αυτό μόνο το ουροχολινογόνο και όχι το πορφοχολινογόνο.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l-GR" sz="2400" dirty="0" smtClean="0">
                <a:latin typeface="+mn-lt"/>
              </a:rPr>
              <a:t>Μέθοδος </a:t>
            </a:r>
            <a:r>
              <a:rPr lang="en-US" sz="2400" b="1" dirty="0" smtClean="0">
                <a:solidFill>
                  <a:srgbClr val="9B0000"/>
                </a:solidFill>
                <a:latin typeface="+mn-lt"/>
              </a:rPr>
              <a:t>Hoerch</a:t>
            </a:r>
            <a:r>
              <a:rPr lang="en-US" sz="2400" dirty="0" smtClean="0">
                <a:latin typeface="+mn-lt"/>
              </a:rPr>
              <a:t>. </a:t>
            </a:r>
            <a:r>
              <a:rPr lang="el-GR" sz="2400" dirty="0" smtClean="0">
                <a:latin typeface="+mn-lt"/>
              </a:rPr>
              <a:t>Αντιδρά μόνο το πορφοχολινόγονο.</a:t>
            </a:r>
            <a:endParaRPr lang="el-GR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69836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Διαφορική διάγνωση ουροχολινογόνου – πορφοχολινογόνου </a:t>
            </a:r>
            <a:r>
              <a:rPr lang="el-GR" sz="3600" b="0" dirty="0" smtClean="0"/>
              <a:t>(</a:t>
            </a:r>
            <a:r>
              <a:rPr lang="en-US" sz="3600" b="0" dirty="0" smtClean="0"/>
              <a:t>2</a:t>
            </a:r>
            <a:r>
              <a:rPr lang="el-GR" sz="3600" b="0" dirty="0" smtClean="0"/>
              <a:t> </a:t>
            </a:r>
            <a:r>
              <a:rPr lang="el-GR" sz="3600" b="0" dirty="0"/>
              <a:t>από 2)</a:t>
            </a:r>
            <a:endParaRPr lang="el-GR" sz="4400" b="0" dirty="0"/>
          </a:p>
        </p:txBody>
      </p:sp>
      <p:sp>
        <p:nvSpPr>
          <p:cNvPr id="2" name="1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9C9788-9B49-450C-8BA8-4CF5822EF203}" type="slidenum">
              <a:rPr lang="el-GR" smtClean="0"/>
              <a:pPr>
                <a:defRPr/>
              </a:pPr>
              <a:t>96</a:t>
            </a:fld>
            <a:endParaRPr lang="el-GR" dirty="0"/>
          </a:p>
        </p:txBody>
      </p:sp>
      <p:pic>
        <p:nvPicPr>
          <p:cNvPr id="1925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1340769"/>
            <a:ext cx="4680520" cy="260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1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7664" y="4005064"/>
            <a:ext cx="5585824" cy="2450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1" name="20 - Ευθεία γραμμή σύνδεσης"/>
          <p:cNvCxnSpPr/>
          <p:nvPr/>
        </p:nvCxnSpPr>
        <p:spPr>
          <a:xfrm>
            <a:off x="6948264" y="1916832"/>
            <a:ext cx="0" cy="20162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23 - Ευθεία γραμμή σύνδεσης"/>
          <p:cNvCxnSpPr/>
          <p:nvPr/>
        </p:nvCxnSpPr>
        <p:spPr>
          <a:xfrm flipH="1">
            <a:off x="1115616" y="3933056"/>
            <a:ext cx="5832648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27 - Ευθεία γραμμή σύνδεσης"/>
          <p:cNvCxnSpPr/>
          <p:nvPr/>
        </p:nvCxnSpPr>
        <p:spPr>
          <a:xfrm>
            <a:off x="1115616" y="3948487"/>
            <a:ext cx="0" cy="135272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30 - Ευθύγραμμο βέλος σύνδεσης"/>
          <p:cNvCxnSpPr/>
          <p:nvPr/>
        </p:nvCxnSpPr>
        <p:spPr>
          <a:xfrm>
            <a:off x="1115616" y="5301208"/>
            <a:ext cx="360040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Ορθογώνιο 9"/>
          <p:cNvSpPr/>
          <p:nvPr/>
        </p:nvSpPr>
        <p:spPr>
          <a:xfrm>
            <a:off x="2003222" y="6571682"/>
            <a:ext cx="50544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Εργαστήριο Βιολογικών Υγρών, Τμήμα Ιατρικών Εργαστηρίων, ΤΕΙ Αθηνών</a:t>
            </a:r>
          </a:p>
        </p:txBody>
      </p:sp>
    </p:spTree>
    <p:extLst>
      <p:ext uri="{BB962C8B-B14F-4D97-AF65-F5344CB8AC3E}">
        <p14:creationId xmlns:p14="http://schemas.microsoft.com/office/powerpoint/2010/main" val="145151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95536" y="2852936"/>
            <a:ext cx="8229600" cy="908720"/>
          </a:xfrm>
          <a:ln w="38100">
            <a:solidFill>
              <a:srgbClr val="9B0000"/>
            </a:solidFill>
          </a:ln>
        </p:spPr>
        <p:txBody>
          <a:bodyPr>
            <a:normAutofit/>
          </a:bodyPr>
          <a:lstStyle/>
          <a:p>
            <a:pPr lvl="1" algn="ctr" rtl="0">
              <a:spcBef>
                <a:spcPct val="0"/>
              </a:spcBef>
            </a:pPr>
            <a:r>
              <a:rPr lang="el-GR" sz="4000" b="1" dirty="0" smtClean="0">
                <a:solidFill>
                  <a:srgbClr val="9B0000"/>
                </a:solidFill>
                <a:latin typeface="+mn-lt"/>
              </a:rPr>
              <a:t> Ουρολιθίαση</a:t>
            </a:r>
            <a:endParaRPr lang="el-GR" sz="4000" b="1" dirty="0">
              <a:solidFill>
                <a:srgbClr val="9B0000"/>
              </a:solidFill>
              <a:latin typeface="+mn-lt"/>
            </a:endParaRPr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97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940800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Ουρολιθίαση</a:t>
            </a:r>
            <a:endParaRPr lang="el-GR" dirty="0"/>
          </a:p>
        </p:txBody>
      </p:sp>
      <p:sp>
        <p:nvSpPr>
          <p:cNvPr id="4100" name="Text Box 6"/>
          <p:cNvSpPr txBox="1">
            <a:spLocks noChangeArrowheads="1"/>
          </p:cNvSpPr>
          <p:nvPr/>
        </p:nvSpPr>
        <p:spPr bwMode="auto">
          <a:xfrm>
            <a:off x="466698" y="1340768"/>
            <a:ext cx="8208990" cy="2825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35000"/>
              </a:lnSpc>
              <a:spcBef>
                <a:spcPct val="50000"/>
              </a:spcBef>
            </a:pPr>
            <a:r>
              <a:rPr lang="el-GR" sz="2400" dirty="0">
                <a:latin typeface="+mn-lt"/>
              </a:rPr>
              <a:t>Πρόκειται για την εμφάνιση ενός ή περισσότερων λίθων που εντοπίζονται σε κάποιο σημείο</a:t>
            </a:r>
            <a:r>
              <a:rPr lang="en-US" sz="2400" dirty="0">
                <a:latin typeface="+mn-lt"/>
              </a:rPr>
              <a:t>:</a:t>
            </a:r>
          </a:p>
          <a:p>
            <a:pPr>
              <a:spcBef>
                <a:spcPct val="70000"/>
              </a:spcBef>
            </a:pPr>
            <a:r>
              <a:rPr lang="en-US" sz="2400" dirty="0">
                <a:latin typeface="+mn-lt"/>
              </a:rPr>
              <a:t>                   A.</a:t>
            </a:r>
            <a:r>
              <a:rPr lang="el-GR" sz="2400" dirty="0">
                <a:latin typeface="+mn-lt"/>
              </a:rPr>
              <a:t> Του νεφρού</a:t>
            </a:r>
            <a:endParaRPr lang="en-US" sz="2400" dirty="0">
              <a:latin typeface="+mn-lt"/>
            </a:endParaRPr>
          </a:p>
          <a:p>
            <a:pPr>
              <a:spcBef>
                <a:spcPct val="50000"/>
              </a:spcBef>
            </a:pPr>
            <a:r>
              <a:rPr lang="en-US" sz="2400" dirty="0">
                <a:latin typeface="+mn-lt"/>
              </a:rPr>
              <a:t>                   B. </a:t>
            </a:r>
            <a:r>
              <a:rPr lang="el-GR" sz="2400" dirty="0">
                <a:latin typeface="+mn-lt"/>
              </a:rPr>
              <a:t>Των ουρητήρων</a:t>
            </a:r>
          </a:p>
          <a:p>
            <a:pPr>
              <a:spcBef>
                <a:spcPct val="50000"/>
              </a:spcBef>
            </a:pPr>
            <a:r>
              <a:rPr lang="el-GR" sz="2400" dirty="0">
                <a:latin typeface="+mn-lt"/>
              </a:rPr>
              <a:t>                   Γ. Της ουρήθρας</a:t>
            </a:r>
          </a:p>
        </p:txBody>
      </p:sp>
      <p:sp>
        <p:nvSpPr>
          <p:cNvPr id="4098" name="Rectangle 4"/>
          <p:cNvSpPr>
            <a:spLocks noChangeArrowheads="1"/>
          </p:cNvSpPr>
          <p:nvPr/>
        </p:nvSpPr>
        <p:spPr bwMode="auto">
          <a:xfrm>
            <a:off x="466698" y="4234343"/>
            <a:ext cx="8066116" cy="1588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lnSpc>
                <a:spcPct val="135000"/>
              </a:lnSpc>
              <a:spcBef>
                <a:spcPct val="55000"/>
              </a:spcBef>
            </a:pPr>
            <a:r>
              <a:rPr lang="el-GR" sz="2400" dirty="0">
                <a:latin typeface="+mn-lt"/>
              </a:rPr>
              <a:t>Οφείλονται στην καθίζηση διαλυτών ουσιών με την μορφή συμπλέγματος που βρίσκονται στα ούρα σε φυσιολογικές ή πλεονάζουσες ποσότητες. 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98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344732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ISPRING_RESOURCE_PATHS_HASH_2" val="424c35cfaedb4bf882df2cca6d9996f05cd29c42"/>
  <p:tag name="ISPRING_RESOURCE_PATHS_HASH_PRESENTER" val="a0aba7cefc99dc493efbbe10973f8739250c225"/>
</p:tagLst>
</file>

<file path=ppt/theme/theme1.xml><?xml version="1.0" encoding="utf-8"?>
<a:theme xmlns:a="http://schemas.openxmlformats.org/drawingml/2006/main" name="OC_template_updated">
  <a:themeElements>
    <a:clrScheme name="Custom 5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59595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Θέμα του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OC_template_updated</Template>
  <TotalTime>3632</TotalTime>
  <Words>6243</Words>
  <Application>Microsoft Office PowerPoint</Application>
  <PresentationFormat>Προβολή στην οθόνη (4:3)</PresentationFormat>
  <Paragraphs>1202</Paragraphs>
  <Slides>150</Slides>
  <Notes>80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150</vt:i4>
      </vt:variant>
    </vt:vector>
  </HeadingPairs>
  <TitlesOfParts>
    <vt:vector size="151" baseType="lpstr">
      <vt:lpstr>OC_template_updated</vt:lpstr>
      <vt:lpstr>Ανάλυση Βιολογικών Υγρών &amp; Εκκριμάτων (Θ)</vt:lpstr>
      <vt:lpstr>Ουρολοιμώξεις</vt:lpstr>
      <vt:lpstr>Η πυραμίδα  των νόσων του ουροποιητικού </vt:lpstr>
      <vt:lpstr>Ουρολοιμώξεις</vt:lpstr>
      <vt:lpstr>Απαραίτητος είναι ο προσδιορισμός της προέλευσης της ουρολοίμωξης</vt:lpstr>
      <vt:lpstr>Ουροπαθογόνα βακτήρια</vt:lpstr>
      <vt:lpstr>Συνήθη μικρόβια ουρολοιμώξεων (1 από 2)</vt:lpstr>
      <vt:lpstr>Συνήθη μικρόβια ουρολοιμώξεων (2 από 2)</vt:lpstr>
      <vt:lpstr>Μύκητες</vt:lpstr>
      <vt:lpstr>Παράσιτα</vt:lpstr>
      <vt:lpstr>Βάκιλλοι</vt:lpstr>
      <vt:lpstr>Μύκητες</vt:lpstr>
      <vt:lpstr>Τριχομονάδες</vt:lpstr>
      <vt:lpstr>Ακολουθεί καλλιέργεια …</vt:lpstr>
      <vt:lpstr>Η γενική ούρων στην ουρολοίμωξη του ανώτερου ουροποιητικού συστήματος (1 από 2)</vt:lpstr>
      <vt:lpstr>Η γενική ούρων στην ουρολοίμωξη του κατώτερου ουροποιητικού συστήματος (2 από 2)</vt:lpstr>
      <vt:lpstr>Πυοσφαίρια </vt:lpstr>
      <vt:lpstr>Επιθηλιακά κύτταρα</vt:lpstr>
      <vt:lpstr>Κύλινδροι που περιέχουν βακτήρια</vt:lpstr>
      <vt:lpstr>Πυώδης κύλινδρος</vt:lpstr>
      <vt:lpstr>Νιτρικά</vt:lpstr>
      <vt:lpstr>Εστεράση λευκοκυττάρων</vt:lpstr>
      <vt:lpstr>Χρώσεις πυοσφαιρίων  (1 από 6)</vt:lpstr>
      <vt:lpstr>Χρώση SM (2 από 6)</vt:lpstr>
      <vt:lpstr>Χρώσεις πυοσφαιρίων (3 από 6)</vt:lpstr>
      <vt:lpstr>Χρώση κυανού του μεθυλενίου</vt:lpstr>
      <vt:lpstr>Χρώσεις πυοσφαιρίων (4 από 6)</vt:lpstr>
      <vt:lpstr>Ηωσινόφιλα και κύλινδροι ηωσινοφίλων με χρώση Hansel</vt:lpstr>
      <vt:lpstr>Χρώσεις πυοσφαιρίων (5 από 6)</vt:lpstr>
      <vt:lpstr>Χρώσεις πυοσφαιρίων (6 από 6)</vt:lpstr>
      <vt:lpstr>Αιματουρία</vt:lpstr>
      <vt:lpstr>Αίτια και όργανα παραγωγής ερυθρών</vt:lpstr>
      <vt:lpstr>Αιματουρία: Φυσικοί χαρακτήρες (1 από 2)</vt:lpstr>
      <vt:lpstr>Αιματουρία: Φυσικοί χαρακτήρες (2 από 2)</vt:lpstr>
      <vt:lpstr>Τεχνικές προσδιορισμού αιματουρίας</vt:lpstr>
      <vt:lpstr>Αιματουρία: Μικροσκόπηση</vt:lpstr>
      <vt:lpstr>Το μόριο της αιμοσφαιρίνης</vt:lpstr>
      <vt:lpstr>Διάκριση ερυθρών από άλλα έμμορφα στοιχεία</vt:lpstr>
      <vt:lpstr>Αιματουρία: αριθμός αιμοσφαιρίων ≥ 5 κ.ο.π.</vt:lpstr>
      <vt:lpstr>Μορφή ερυθρών σε περιβάλλοντα διάφορου Ειδικού Βάρους</vt:lpstr>
      <vt:lpstr>Αιμορραγικοί κύλινδροι</vt:lpstr>
      <vt:lpstr>Σπειραματική αιματουρία (1 από 2)</vt:lpstr>
      <vt:lpstr>Σπειραματική αιματουρία (2 από 2)</vt:lpstr>
      <vt:lpstr>Μη σπειραματική αιματουρία</vt:lpstr>
      <vt:lpstr>Ερυθρά που απαντώνται στη σπειραματική αιματουρία</vt:lpstr>
      <vt:lpstr>Παραδοσιακά κριτήρια διάκρισης σπειραματικής – μη σπειραματικής αιματουρίας</vt:lpstr>
      <vt:lpstr>Κριτήρια σπειραματικής αιματουρίας κατά Birch - Fairley</vt:lpstr>
      <vt:lpstr>Κριτήρια μη σπειραματικής αιματουρίας κατά Birch - Fairley</vt:lpstr>
      <vt:lpstr>Προϋποθέσεις μικροσκόπησης αντίθεσης φάσης</vt:lpstr>
      <vt:lpstr> Μη σπειραματική αιματουρία</vt:lpstr>
      <vt:lpstr> Σπειραματική αιματουρία</vt:lpstr>
      <vt:lpstr>Ανισοκυττάρωση και ποικιλοκυττάρωση – ένα χαρακτηριστικό της μη σπειραματικής αιματουρίας</vt:lpstr>
      <vt:lpstr>Ταξινόμηση ερυθρών</vt:lpstr>
      <vt:lpstr>Διάφορες μορφές παραμορφωμένων ερυθρών</vt:lpstr>
      <vt:lpstr>Διαβήτης γλυκοζουρία - Kετονουρία</vt:lpstr>
      <vt:lpstr>Εξετάσεις ούρων σχετικές με τον σακχαρώδη διαβήτη</vt:lpstr>
      <vt:lpstr>Γλυκοζουρία</vt:lpstr>
      <vt:lpstr>Το μόριο της γλυκόζης</vt:lpstr>
      <vt:lpstr>Οι τιμές αναφοράς της γλυκόζης</vt:lpstr>
      <vt:lpstr>H ιστορία της σύνδεσης γλυκόζης και νόσου διαβήτη (1 από 4)</vt:lpstr>
      <vt:lpstr>H ιστορία της σύνδεσης γλυκόζης και νόσου διαβήτη (2 από 4)</vt:lpstr>
      <vt:lpstr>H ιστορία της σύνδεσης γλυκόζης και νόσου διαβήτη (3 από 4)</vt:lpstr>
      <vt:lpstr>H ιστορία της σύνδεσης γλυκόζης και νόσου διαβήτη (4 από 4)</vt:lpstr>
      <vt:lpstr>Το αποτέλεσμα της δοκιμασίας Benedict</vt:lpstr>
      <vt:lpstr>Πότε εμφανίζεται η γλυκοζουρία</vt:lpstr>
      <vt:lpstr>Ο σακχαρώδης διαβήτης</vt:lpstr>
      <vt:lpstr>Η θέση και η ανατομία του παγκρέατος</vt:lpstr>
      <vt:lpstr>Μέθοδοι προσδιορισμού γλυκόζης</vt:lpstr>
      <vt:lpstr>Η μικροαλβουμίνη στα ούρα</vt:lpstr>
      <vt:lpstr>Τα  κετονικά σώματα (κετόνες)</vt:lpstr>
      <vt:lpstr>Κετονικά σώματα</vt:lpstr>
      <vt:lpstr>Αίτια παραγωγής κετονών</vt:lpstr>
      <vt:lpstr>Η ιστορία του προσδιορισμού των κετονικών σωμάτων στα ούρα</vt:lpstr>
      <vt:lpstr>Μέθοδοι προσδιορισμού κετονών</vt:lpstr>
      <vt:lpstr>Oι κλασικές μέθοδοι προσδιορισμού των κετονών</vt:lpstr>
      <vt:lpstr>Σχέση γλυκόζης - κετονών</vt:lpstr>
      <vt:lpstr>Ίκτερος Χολοχρωστικές ούρων</vt:lpstr>
      <vt:lpstr>Χολοχρωστικές</vt:lpstr>
      <vt:lpstr>Η χημική δομή χολερυθρίνης και ουροχολινογόνου</vt:lpstr>
      <vt:lpstr>Η μεταβολική πορεία των χολοχρωστικών (1 από 3)</vt:lpstr>
      <vt:lpstr>Η μεταβολική πορεία των χολοχρωστικών (2 από 3)</vt:lpstr>
      <vt:lpstr>Ήπαρ και πεπτικό σύστημα</vt:lpstr>
      <vt:lpstr>Η μεταβολική πορεία των χολοχρωστικών (3 από 3)</vt:lpstr>
      <vt:lpstr>Η διαγνωστική σημασία των χολοχρωστικών (1 από 2)</vt:lpstr>
      <vt:lpstr>Η διαγνωστική σημασία των χολοχρωστικών (2 από 2)</vt:lpstr>
      <vt:lpstr>Προσδιορισμός χολερυθρίνης</vt:lpstr>
      <vt:lpstr>Προσδιορισμός χολερυθρίνης με την μέθοδο της διαζώτωσης</vt:lpstr>
      <vt:lpstr>Μέθοδος νιτρικού οξέος για τον προσδιορισμό χολερυθρίνης</vt:lpstr>
      <vt:lpstr>Απλές μέθοδοι προσδιορισμού χολερυθρίνης</vt:lpstr>
      <vt:lpstr>Μέθοδος δισκίων ictotest</vt:lpstr>
      <vt:lpstr>Προσδιορισμός oυροχολινογόνου</vt:lpstr>
      <vt:lpstr>Paul Ehrlich</vt:lpstr>
      <vt:lpstr>Προσδιορισμός ουροχολινογόνου με ταινία ούρων</vt:lpstr>
      <vt:lpstr>Προσδιορισμός ουροχολινογόνου με ταινίες ούρων</vt:lpstr>
      <vt:lpstr>Κλινική σημασία του πορφοχολινογόνου</vt:lpstr>
      <vt:lpstr>Διαφορική διάγνωση ουροχολινογόνου – πορφοχολινογόνου (1 από 2)</vt:lpstr>
      <vt:lpstr>Διαφορική διάγνωση ουροχολινογόνου – πορφοχολινογόνου (2 από 2)</vt:lpstr>
      <vt:lpstr> Ουρολιθίαση</vt:lpstr>
      <vt:lpstr>Ουρολιθίαση</vt:lpstr>
      <vt:lpstr>Λίθοι νεφρών</vt:lpstr>
      <vt:lpstr>Παράγοντες που επιδρούν στην ανάπτυξη ουρολίθων</vt:lpstr>
      <vt:lpstr>Φυλετική κατανομή</vt:lpstr>
      <vt:lpstr>Γενετική κατανομή</vt:lpstr>
      <vt:lpstr>Εποχιακή κατανομή</vt:lpstr>
      <vt:lpstr>Κληρονομικότητα</vt:lpstr>
      <vt:lpstr>Τρόπος ζωής -  Επάγγελμα </vt:lpstr>
      <vt:lpstr>Διατροφή (1 από 2)</vt:lpstr>
      <vt:lpstr>Διατροφή (2 από 2)</vt:lpstr>
      <vt:lpstr>Η ενυδάτωση</vt:lpstr>
      <vt:lpstr>Συμπτώματα</vt:lpstr>
      <vt:lpstr>Ο κολικός του νεφρού</vt:lpstr>
      <vt:lpstr> Σύσταση των ουρόλιθων</vt:lpstr>
      <vt:lpstr>Χημικά συστατικά ουρόλιθων (1 από 2)</vt:lpstr>
      <vt:lpstr>Χημικά συστατικά ουρόλιθων (2 από 2)</vt:lpstr>
      <vt:lpstr>Εξωτερική όψη των ουρόλιθων (1 από 3)</vt:lpstr>
      <vt:lpstr>Εξωτερική όψη των ουρόλιθων (2 από 3)</vt:lpstr>
      <vt:lpstr>Εξωτερική όψη των ουρόλιθων (3 από 3)</vt:lpstr>
      <vt:lpstr>Είδη και περιγραφή ουρολίθων (1 από 2)</vt:lpstr>
      <vt:lpstr>Είδη και περιγραφή ουρολίθων (2 από 2)</vt:lpstr>
      <vt:lpstr>Διάγνωση ουρόλιθων</vt:lpstr>
      <vt:lpstr>Εξετάσεις αίματος  για την διάγνωση των ουρόλιθων</vt:lpstr>
      <vt:lpstr>Μέτρηση ούρων 24ώρου  για την διάγνωση των ουρόλιθων</vt:lpstr>
      <vt:lpstr>Η γενική ούρων στην διάγνωση των ουρόλιθων (1 από 2)</vt:lpstr>
      <vt:lpstr>Η γενική ούρων στην διάγνωση των ουρόλιθων (2 από 2)</vt:lpstr>
      <vt:lpstr>Κρύσταλλοι οξαλικού ασβεστίου</vt:lpstr>
      <vt:lpstr>Κρύσταλλοι ουρικού οξέος</vt:lpstr>
      <vt:lpstr>Κρύσταλλοι εναμμώνιου φωσφορικού μαγνησίου</vt:lpstr>
      <vt:lpstr>Κρύσταλλοι κυστίνης</vt:lpstr>
      <vt:lpstr>Πότε γίνεται η χημική ανάλυση ουρολίθων</vt:lpstr>
      <vt:lpstr>Προετοιμασία για την χημική ανάλυση των ουρόλιθων</vt:lpstr>
      <vt:lpstr>Παρουσίαση του PowerPoint</vt:lpstr>
      <vt:lpstr>1ο στάδιο: Κονιορτοποίηση ουρόλιθου με KBr</vt:lpstr>
      <vt:lpstr>2ο στάδιο: Τοποθέτηση του μίγματος ΚBr/λίθου σε ειδική συσκευή πίεσης</vt:lpstr>
      <vt:lpstr>3o στάδιο: Άσκηση πίεσης για τη δημιουργία δισκίου ΚΒr/λίθου </vt:lpstr>
      <vt:lpstr>Βιβλιοθήκη φασμάτων</vt:lpstr>
      <vt:lpstr>Φάσμα υπεριώδους φασματογραφίας (IR)</vt:lpstr>
      <vt:lpstr>Φάσμα μονοϋδρικού φωσφορικού ασβεστίου</vt:lpstr>
      <vt:lpstr>Φάσμα διϋδρικού οξαλικού ασβεστίου και background KBr</vt:lpstr>
      <vt:lpstr>Φάσμα διϋδρικού φωσφορικού ασβεστίου, κυστίνης και background ΚBr</vt:lpstr>
      <vt:lpstr>Θεραπεία από ουρόλιθους</vt:lpstr>
      <vt:lpstr>H λιθοτριψία</vt:lpstr>
      <vt:lpstr>Συσκευή λιθοτριψίας</vt:lpstr>
      <vt:lpstr> Άλλες θεραπείες ουρολιθίασης </vt:lpstr>
      <vt:lpstr>Τέλος Ενότητας</vt:lpstr>
      <vt:lpstr>Σημειώματα</vt:lpstr>
      <vt:lpstr>Σημείωμα Αναφοράς</vt:lpstr>
      <vt:lpstr>Διατήρηση Σημειωμάτων</vt:lpstr>
      <vt:lpstr>Σημείωμα Αδειοδότησης</vt:lpstr>
      <vt:lpstr>Επεξήγηση όρων χρήσης έργων τρίτων</vt:lpstr>
      <vt:lpstr>Χρηματοδότηση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Θεωρία Ανάλυσης Βιολογικών Υγρών &amp; Εκκριμάτων</dc:title>
  <dc:creator>opencourses@teiath.gr</dc:creator>
  <cp:lastModifiedBy>natasakar new</cp:lastModifiedBy>
  <cp:revision>235</cp:revision>
  <dcterms:created xsi:type="dcterms:W3CDTF">2013-08-22T09:08:01Z</dcterms:created>
  <dcterms:modified xsi:type="dcterms:W3CDTF">2015-03-19T10:03:13Z</dcterms:modified>
</cp:coreProperties>
</file>