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27"/>
  </p:notesMasterIdLst>
  <p:handoutMasterIdLst>
    <p:handoutMasterId r:id="rId28"/>
  </p:handoutMasterIdLst>
  <p:sldIdLst>
    <p:sldId id="256" r:id="rId3"/>
    <p:sldId id="271" r:id="rId4"/>
    <p:sldId id="272" r:id="rId5"/>
    <p:sldId id="273" r:id="rId6"/>
    <p:sldId id="274" r:id="rId7"/>
    <p:sldId id="275" r:id="rId8"/>
    <p:sldId id="277" r:id="rId9"/>
    <p:sldId id="276" r:id="rId10"/>
    <p:sldId id="278" r:id="rId11"/>
    <p:sldId id="279" r:id="rId12"/>
    <p:sldId id="282" r:id="rId13"/>
    <p:sldId id="283" r:id="rId14"/>
    <p:sldId id="280" r:id="rId15"/>
    <p:sldId id="284" r:id="rId16"/>
    <p:sldId id="281" r:id="rId17"/>
    <p:sldId id="285" r:id="rId18"/>
    <p:sldId id="286" r:id="rId19"/>
    <p:sldId id="257" r:id="rId20"/>
    <p:sldId id="262" r:id="rId21"/>
    <p:sldId id="264" r:id="rId22"/>
    <p:sldId id="269" r:id="rId23"/>
    <p:sldId id="270" r:id="rId24"/>
    <p:sldId id="266" r:id="rId25"/>
    <p:sldId id="261" r:id="rId26"/>
  </p:sldIdLst>
  <p:sldSz cx="9144000" cy="6858000" type="screen4x3"/>
  <p:notesSz cx="7104063" cy="10234613"/>
  <p:custDataLst>
    <p:tags r:id="rId29"/>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303F"/>
    <a:srgbClr val="5C3646"/>
    <a:srgbClr val="59313B"/>
    <a:srgbClr val="59414F"/>
    <a:srgbClr val="5B3462"/>
    <a:srgbClr val="49385E"/>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5" d="100"/>
          <a:sy n="105" d="100"/>
        </p:scale>
        <p:origin x="-192"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l-GR" sz="1200"/>
              <a:t>Λόγοι υιοθέτησης </a:t>
            </a:r>
            <a:r>
              <a:rPr lang="en-US" sz="1200"/>
              <a:t>e-Business</a:t>
            </a:r>
            <a:r>
              <a:rPr lang="el-GR" sz="1200"/>
              <a:t> Δραστηριοτήτων</a:t>
            </a:r>
            <a:r>
              <a:rPr lang="en-US" sz="1200"/>
              <a:t>:</a:t>
            </a:r>
            <a:r>
              <a:rPr lang="el-GR" sz="1200"/>
              <a:t> </a:t>
            </a:r>
            <a:r>
              <a:rPr lang="el-GR" sz="1100"/>
              <a:t>Επιχειρήσεις που λένε ότι ...ήταν σημαντικός λόγος για την έναρξη </a:t>
            </a:r>
            <a:r>
              <a:rPr lang="en-US" sz="1100"/>
              <a:t>e-business</a:t>
            </a:r>
            <a:r>
              <a:rPr lang="en-US" sz="1100" baseline="0"/>
              <a:t> </a:t>
            </a:r>
            <a:r>
              <a:rPr lang="el-GR" sz="1100" baseline="0"/>
              <a:t>δραστηριοτήτων (ανάλογα με τους υπο-τομείς του τουρισμού)</a:t>
            </a:r>
            <a:endParaRPr lang="el-GR" sz="1100"/>
          </a:p>
        </c:rich>
      </c:tx>
      <c:layout>
        <c:manualLayout>
          <c:xMode val="edge"/>
          <c:yMode val="edge"/>
          <c:x val="0.10234758855482623"/>
          <c:y val="0"/>
        </c:manualLayout>
      </c:layout>
      <c:overlay val="0"/>
      <c:spPr>
        <a:noFill/>
        <a:ln w="25399">
          <a:noFill/>
        </a:ln>
      </c:spPr>
    </c:title>
    <c:autoTitleDeleted val="0"/>
    <c:plotArea>
      <c:layout/>
      <c:barChart>
        <c:barDir val="col"/>
        <c:grouping val="clustered"/>
        <c:varyColors val="0"/>
        <c:ser>
          <c:idx val="0"/>
          <c:order val="0"/>
          <c:tx>
            <c:strRef>
              <c:f>Φύλλο1!$B$1</c:f>
              <c:strCache>
                <c:ptCount val="1"/>
                <c:pt idx="0">
                  <c:v>Οι ανταγωνιστές το κάνουν</c:v>
                </c:pt>
              </c:strCache>
            </c:strRef>
          </c:tx>
          <c:invertIfNegative val="0"/>
          <c:dLbls>
            <c:spPr>
              <a:noFill/>
              <a:ln w="25399">
                <a:noFill/>
              </a:ln>
            </c:spPr>
            <c:dLblPos val="inEnd"/>
            <c:showLegendKey val="0"/>
            <c:showVal val="1"/>
            <c:showCatName val="0"/>
            <c:showSerName val="0"/>
            <c:showPercent val="0"/>
            <c:showBubbleSize val="0"/>
            <c:showLeaderLines val="0"/>
          </c:dLbls>
          <c:cat>
            <c:strRef>
              <c:f>Φύλλο1!$A$2:$A$6</c:f>
              <c:strCache>
                <c:ptCount val="5"/>
                <c:pt idx="0">
                  <c:v>Τουρισμός (EU-10)</c:v>
                </c:pt>
                <c:pt idx="1">
                  <c:v>Τομέας Καταλυμάτων</c:v>
                </c:pt>
                <c:pt idx="2">
                  <c:v>Γαστρονομία</c:v>
                </c:pt>
                <c:pt idx="3">
                  <c:v>Ταξιδιωτικά Πρακτορεία και Ταξιδιωτικοί Πράκτορες</c:v>
                </c:pt>
                <c:pt idx="4">
                  <c:v>Και οι 10 Τομείς (EU-10)</c:v>
                </c:pt>
              </c:strCache>
            </c:strRef>
          </c:cat>
          <c:val>
            <c:numRef>
              <c:f>Φύλλο1!$B$2:$B$6</c:f>
              <c:numCache>
                <c:formatCode>General</c:formatCode>
                <c:ptCount val="5"/>
                <c:pt idx="0">
                  <c:v>62</c:v>
                </c:pt>
                <c:pt idx="1">
                  <c:v>58</c:v>
                </c:pt>
                <c:pt idx="2">
                  <c:v>57</c:v>
                </c:pt>
                <c:pt idx="3">
                  <c:v>68</c:v>
                </c:pt>
                <c:pt idx="4">
                  <c:v>59</c:v>
                </c:pt>
              </c:numCache>
            </c:numRef>
          </c:val>
        </c:ser>
        <c:ser>
          <c:idx val="1"/>
          <c:order val="1"/>
          <c:tx>
            <c:strRef>
              <c:f>Φύλλο1!$C$1</c:f>
              <c:strCache>
                <c:ptCount val="1"/>
                <c:pt idx="0">
                  <c:v>Προσδοκίες πελατών</c:v>
                </c:pt>
              </c:strCache>
            </c:strRef>
          </c:tx>
          <c:invertIfNegative val="0"/>
          <c:dLbls>
            <c:spPr>
              <a:noFill/>
              <a:ln w="25399">
                <a:noFill/>
              </a:ln>
            </c:spPr>
            <c:dLblPos val="inEnd"/>
            <c:showLegendKey val="0"/>
            <c:showVal val="1"/>
            <c:showCatName val="0"/>
            <c:showSerName val="0"/>
            <c:showPercent val="0"/>
            <c:showBubbleSize val="0"/>
            <c:showLeaderLines val="0"/>
          </c:dLbls>
          <c:cat>
            <c:strRef>
              <c:f>Φύλλο1!$A$2:$A$6</c:f>
              <c:strCache>
                <c:ptCount val="5"/>
                <c:pt idx="0">
                  <c:v>Τουρισμός (EU-10)</c:v>
                </c:pt>
                <c:pt idx="1">
                  <c:v>Τομέας Καταλυμάτων</c:v>
                </c:pt>
                <c:pt idx="2">
                  <c:v>Γαστρονομία</c:v>
                </c:pt>
                <c:pt idx="3">
                  <c:v>Ταξιδιωτικά Πρακτορεία και Ταξιδιωτικοί Πράκτορες</c:v>
                </c:pt>
                <c:pt idx="4">
                  <c:v>Και οι 10 Τομείς (EU-10)</c:v>
                </c:pt>
              </c:strCache>
            </c:strRef>
          </c:cat>
          <c:val>
            <c:numRef>
              <c:f>Φύλλο1!$C$2:$C$6</c:f>
              <c:numCache>
                <c:formatCode>General</c:formatCode>
                <c:ptCount val="5"/>
                <c:pt idx="0">
                  <c:v>73</c:v>
                </c:pt>
                <c:pt idx="1">
                  <c:v>78</c:v>
                </c:pt>
                <c:pt idx="2">
                  <c:v>39</c:v>
                </c:pt>
                <c:pt idx="3">
                  <c:v>78</c:v>
                </c:pt>
                <c:pt idx="4">
                  <c:v>70</c:v>
                </c:pt>
              </c:numCache>
            </c:numRef>
          </c:val>
        </c:ser>
        <c:ser>
          <c:idx val="2"/>
          <c:order val="2"/>
          <c:tx>
            <c:strRef>
              <c:f>Φύλλο1!$D$1</c:f>
              <c:strCache>
                <c:ptCount val="1"/>
                <c:pt idx="0">
                  <c:v>Προσδοκίες προμηθευτών</c:v>
                </c:pt>
              </c:strCache>
            </c:strRef>
          </c:tx>
          <c:invertIfNegative val="0"/>
          <c:dLbls>
            <c:spPr>
              <a:noFill/>
              <a:ln w="25399">
                <a:noFill/>
              </a:ln>
            </c:spPr>
            <c:dLblPos val="inEnd"/>
            <c:showLegendKey val="0"/>
            <c:showVal val="1"/>
            <c:showCatName val="0"/>
            <c:showSerName val="0"/>
            <c:showPercent val="0"/>
            <c:showBubbleSize val="0"/>
            <c:showLeaderLines val="0"/>
          </c:dLbls>
          <c:cat>
            <c:strRef>
              <c:f>Φύλλο1!$A$2:$A$6</c:f>
              <c:strCache>
                <c:ptCount val="5"/>
                <c:pt idx="0">
                  <c:v>Τουρισμός (EU-10)</c:v>
                </c:pt>
                <c:pt idx="1">
                  <c:v>Τομέας Καταλυμάτων</c:v>
                </c:pt>
                <c:pt idx="2">
                  <c:v>Γαστρονομία</c:v>
                </c:pt>
                <c:pt idx="3">
                  <c:v>Ταξιδιωτικά Πρακτορεία και Ταξιδιωτικοί Πράκτορες</c:v>
                </c:pt>
                <c:pt idx="4">
                  <c:v>Και οι 10 Τομείς (EU-10)</c:v>
                </c:pt>
              </c:strCache>
            </c:strRef>
          </c:cat>
          <c:val>
            <c:numRef>
              <c:f>Φύλλο1!$D$2:$D$6</c:f>
              <c:numCache>
                <c:formatCode>General</c:formatCode>
                <c:ptCount val="5"/>
                <c:pt idx="0">
                  <c:v>42</c:v>
                </c:pt>
                <c:pt idx="1">
                  <c:v>31</c:v>
                </c:pt>
                <c:pt idx="2">
                  <c:v>27</c:v>
                </c:pt>
                <c:pt idx="3">
                  <c:v>75</c:v>
                </c:pt>
                <c:pt idx="4">
                  <c:v>41</c:v>
                </c:pt>
              </c:numCache>
            </c:numRef>
          </c:val>
        </c:ser>
        <c:ser>
          <c:idx val="3"/>
          <c:order val="3"/>
          <c:tx>
            <c:strRef>
              <c:f>Φύλλο1!$E$1</c:f>
              <c:strCache>
                <c:ptCount val="1"/>
                <c:pt idx="0">
                  <c:v>Κέρδος ανταγωνιστικού πλεονεκτήματος</c:v>
                </c:pt>
              </c:strCache>
            </c:strRef>
          </c:tx>
          <c:invertIfNegative val="0"/>
          <c:dLbls>
            <c:spPr>
              <a:noFill/>
              <a:ln w="25399">
                <a:noFill/>
              </a:ln>
            </c:spPr>
            <c:dLblPos val="inEnd"/>
            <c:showLegendKey val="0"/>
            <c:showVal val="1"/>
            <c:showCatName val="0"/>
            <c:showSerName val="0"/>
            <c:showPercent val="0"/>
            <c:showBubbleSize val="0"/>
            <c:showLeaderLines val="0"/>
          </c:dLbls>
          <c:cat>
            <c:strRef>
              <c:f>Φύλλο1!$A$2:$A$6</c:f>
              <c:strCache>
                <c:ptCount val="5"/>
                <c:pt idx="0">
                  <c:v>Τουρισμός (EU-10)</c:v>
                </c:pt>
                <c:pt idx="1">
                  <c:v>Τομέας Καταλυμάτων</c:v>
                </c:pt>
                <c:pt idx="2">
                  <c:v>Γαστρονομία</c:v>
                </c:pt>
                <c:pt idx="3">
                  <c:v>Ταξιδιωτικά Πρακτορεία και Ταξιδιωτικοί Πράκτορες</c:v>
                </c:pt>
                <c:pt idx="4">
                  <c:v>Και οι 10 Τομείς (EU-10)</c:v>
                </c:pt>
              </c:strCache>
            </c:strRef>
          </c:cat>
          <c:val>
            <c:numRef>
              <c:f>Φύλλο1!$E$2:$E$6</c:f>
              <c:numCache>
                <c:formatCode>General</c:formatCode>
                <c:ptCount val="5"/>
                <c:pt idx="0">
                  <c:v>69</c:v>
                </c:pt>
                <c:pt idx="1">
                  <c:v>64</c:v>
                </c:pt>
                <c:pt idx="2">
                  <c:v>52</c:v>
                </c:pt>
                <c:pt idx="3">
                  <c:v>83</c:v>
                </c:pt>
                <c:pt idx="4">
                  <c:v>67</c:v>
                </c:pt>
              </c:numCache>
            </c:numRef>
          </c:val>
        </c:ser>
        <c:dLbls>
          <c:showLegendKey val="0"/>
          <c:showVal val="0"/>
          <c:showCatName val="0"/>
          <c:showSerName val="0"/>
          <c:showPercent val="0"/>
          <c:showBubbleSize val="0"/>
        </c:dLbls>
        <c:gapWidth val="75"/>
        <c:overlap val="-25"/>
        <c:axId val="165304832"/>
        <c:axId val="162095680"/>
      </c:barChart>
      <c:catAx>
        <c:axId val="165304832"/>
        <c:scaling>
          <c:orientation val="minMax"/>
        </c:scaling>
        <c:delete val="0"/>
        <c:axPos val="b"/>
        <c:numFmt formatCode="General" sourceLinked="1"/>
        <c:majorTickMark val="none"/>
        <c:minorTickMark val="none"/>
        <c:tickLblPos val="nextTo"/>
        <c:crossAx val="162095680"/>
        <c:crosses val="autoZero"/>
        <c:auto val="1"/>
        <c:lblAlgn val="ctr"/>
        <c:lblOffset val="100"/>
        <c:noMultiLvlLbl val="0"/>
      </c:catAx>
      <c:valAx>
        <c:axId val="162095680"/>
        <c:scaling>
          <c:orientation val="minMax"/>
        </c:scaling>
        <c:delete val="0"/>
        <c:axPos val="l"/>
        <c:majorGridlines/>
        <c:numFmt formatCode="General" sourceLinked="1"/>
        <c:majorTickMark val="none"/>
        <c:minorTickMark val="none"/>
        <c:tickLblPos val="nextTo"/>
        <c:spPr>
          <a:ln w="9525">
            <a:noFill/>
          </a:ln>
        </c:spPr>
        <c:crossAx val="165304832"/>
        <c:crosses val="autoZero"/>
        <c:crossBetween val="between"/>
      </c:valAx>
    </c:plotArea>
    <c:legend>
      <c:legendPos val="b"/>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l-GR" sz="1200"/>
              <a:t>Αντίληψη</a:t>
            </a:r>
            <a:r>
              <a:rPr lang="el-GR" sz="1200" baseline="0"/>
              <a:t> σημαντικότητας του </a:t>
            </a:r>
            <a:r>
              <a:rPr lang="en-US" sz="1200" baseline="0"/>
              <a:t>e-business </a:t>
            </a:r>
            <a:r>
              <a:rPr lang="el-GR" sz="1200" baseline="0"/>
              <a:t>στις επιχειρησιακές λειτουργίες</a:t>
            </a:r>
            <a:endParaRPr lang="el-GR" sz="1200"/>
          </a:p>
        </c:rich>
      </c:tx>
      <c:layout>
        <c:manualLayout>
          <c:xMode val="edge"/>
          <c:yMode val="edge"/>
          <c:x val="0.11807125212289642"/>
          <c:y val="0"/>
        </c:manualLayout>
      </c:layout>
      <c:overlay val="0"/>
      <c:spPr>
        <a:noFill/>
        <a:ln w="25410">
          <a:noFill/>
        </a:ln>
      </c:spPr>
    </c:title>
    <c:autoTitleDeleted val="0"/>
    <c:plotArea>
      <c:layout/>
      <c:barChart>
        <c:barDir val="bar"/>
        <c:grouping val="stacked"/>
        <c:varyColors val="0"/>
        <c:ser>
          <c:idx val="0"/>
          <c:order val="0"/>
          <c:tx>
            <c:strRef>
              <c:f>Φύλλο1!$B$1</c:f>
              <c:strCache>
                <c:ptCount val="1"/>
                <c:pt idx="0">
                  <c:v>Σημαντικό κομμάτι των λειτουργιών τους</c:v>
                </c:pt>
              </c:strCache>
            </c:strRef>
          </c:tx>
          <c:invertIfNegative val="0"/>
          <c:dLbls>
            <c:spPr>
              <a:noFill/>
              <a:ln w="25410">
                <a:noFill/>
              </a:ln>
            </c:spPr>
            <c:showLegendKey val="0"/>
            <c:showVal val="1"/>
            <c:showCatName val="0"/>
            <c:showSerName val="0"/>
            <c:showPercent val="0"/>
            <c:showBubbleSize val="0"/>
            <c:showLeaderLines val="0"/>
          </c:dLbls>
          <c:cat>
            <c:strRef>
              <c:f>Φύλλο1!$A$2:$A$10</c:f>
              <c:strCache>
                <c:ptCount val="9"/>
                <c:pt idx="0">
                  <c:v>Και οι τομείς (EU-10)</c:v>
                </c:pt>
                <c:pt idx="1">
                  <c:v>Τουριστικά γραφεία και πράκτορες</c:v>
                </c:pt>
                <c:pt idx="2">
                  <c:v>Γαστρονομία</c:v>
                </c:pt>
                <c:pt idx="3">
                  <c:v>Τομέας Καταλυμάτων</c:v>
                </c:pt>
                <c:pt idx="4">
                  <c:v>Μεγάλες (250+υπαλ.)</c:v>
                </c:pt>
                <c:pt idx="5">
                  <c:v>Μεσαίες (50-249 υπαλ.)</c:v>
                </c:pt>
                <c:pt idx="6">
                  <c:v>Μικρές (10-49 υπαλ.)</c:v>
                </c:pt>
                <c:pt idx="7">
                  <c:v>Πολύ μικρές (1-9 υπαλ.)</c:v>
                </c:pt>
                <c:pt idx="8">
                  <c:v>Τουρισμός (EU-10)</c:v>
                </c:pt>
              </c:strCache>
            </c:strRef>
          </c:cat>
          <c:val>
            <c:numRef>
              <c:f>Φύλλο1!$B$2:$B$10</c:f>
              <c:numCache>
                <c:formatCode>General</c:formatCode>
                <c:ptCount val="9"/>
                <c:pt idx="0">
                  <c:v>23</c:v>
                </c:pt>
                <c:pt idx="1">
                  <c:v>36</c:v>
                </c:pt>
                <c:pt idx="2">
                  <c:v>4</c:v>
                </c:pt>
                <c:pt idx="3">
                  <c:v>27</c:v>
                </c:pt>
                <c:pt idx="4">
                  <c:v>37</c:v>
                </c:pt>
                <c:pt idx="5">
                  <c:v>27</c:v>
                </c:pt>
                <c:pt idx="6">
                  <c:v>29</c:v>
                </c:pt>
                <c:pt idx="7">
                  <c:v>15</c:v>
                </c:pt>
                <c:pt idx="8">
                  <c:v>27</c:v>
                </c:pt>
              </c:numCache>
            </c:numRef>
          </c:val>
        </c:ser>
        <c:ser>
          <c:idx val="1"/>
          <c:order val="1"/>
          <c:tx>
            <c:strRef>
              <c:f>Φύλλο1!$C$1</c:f>
              <c:strCache>
                <c:ptCount val="1"/>
                <c:pt idx="0">
                  <c:v>Κάποιο μέρος των λειτουργιών τους</c:v>
                </c:pt>
              </c:strCache>
            </c:strRef>
          </c:tx>
          <c:invertIfNegative val="0"/>
          <c:dLbls>
            <c:spPr>
              <a:noFill/>
              <a:ln w="25410">
                <a:noFill/>
              </a:ln>
            </c:spPr>
            <c:showLegendKey val="0"/>
            <c:showVal val="1"/>
            <c:showCatName val="0"/>
            <c:showSerName val="0"/>
            <c:showPercent val="0"/>
            <c:showBubbleSize val="0"/>
            <c:showLeaderLines val="0"/>
          </c:dLbls>
          <c:cat>
            <c:strRef>
              <c:f>Φύλλο1!$A$2:$A$10</c:f>
              <c:strCache>
                <c:ptCount val="9"/>
                <c:pt idx="0">
                  <c:v>Και οι τομείς (EU-10)</c:v>
                </c:pt>
                <c:pt idx="1">
                  <c:v>Τουριστικά γραφεία και πράκτορες</c:v>
                </c:pt>
                <c:pt idx="2">
                  <c:v>Γαστρονομία</c:v>
                </c:pt>
                <c:pt idx="3">
                  <c:v>Τομέας Καταλυμάτων</c:v>
                </c:pt>
                <c:pt idx="4">
                  <c:v>Μεγάλες (250+υπαλ.)</c:v>
                </c:pt>
                <c:pt idx="5">
                  <c:v>Μεσαίες (50-249 υπαλ.)</c:v>
                </c:pt>
                <c:pt idx="6">
                  <c:v>Μικρές (10-49 υπαλ.)</c:v>
                </c:pt>
                <c:pt idx="7">
                  <c:v>Πολύ μικρές (1-9 υπαλ.)</c:v>
                </c:pt>
                <c:pt idx="8">
                  <c:v>Τουρισμός (EU-10)</c:v>
                </c:pt>
              </c:strCache>
            </c:strRef>
          </c:cat>
          <c:val>
            <c:numRef>
              <c:f>Φύλλο1!$C$2:$C$10</c:f>
              <c:numCache>
                <c:formatCode>General</c:formatCode>
                <c:ptCount val="9"/>
                <c:pt idx="0">
                  <c:v>47</c:v>
                </c:pt>
                <c:pt idx="1">
                  <c:v>45</c:v>
                </c:pt>
                <c:pt idx="2">
                  <c:v>37</c:v>
                </c:pt>
                <c:pt idx="3">
                  <c:v>46</c:v>
                </c:pt>
                <c:pt idx="4">
                  <c:v>54</c:v>
                </c:pt>
                <c:pt idx="5">
                  <c:v>45</c:v>
                </c:pt>
                <c:pt idx="6">
                  <c:v>50</c:v>
                </c:pt>
                <c:pt idx="7">
                  <c:v>44</c:v>
                </c:pt>
                <c:pt idx="8">
                  <c:v>49</c:v>
                </c:pt>
              </c:numCache>
            </c:numRef>
          </c:val>
        </c:ser>
        <c:dLbls>
          <c:showLegendKey val="0"/>
          <c:showVal val="0"/>
          <c:showCatName val="0"/>
          <c:showSerName val="0"/>
          <c:showPercent val="0"/>
          <c:showBubbleSize val="0"/>
        </c:dLbls>
        <c:gapWidth val="75"/>
        <c:overlap val="100"/>
        <c:axId val="179453952"/>
        <c:axId val="162097984"/>
      </c:barChart>
      <c:catAx>
        <c:axId val="179453952"/>
        <c:scaling>
          <c:orientation val="minMax"/>
        </c:scaling>
        <c:delete val="0"/>
        <c:axPos val="l"/>
        <c:numFmt formatCode="General" sourceLinked="1"/>
        <c:majorTickMark val="none"/>
        <c:minorTickMark val="none"/>
        <c:tickLblPos val="nextTo"/>
        <c:crossAx val="162097984"/>
        <c:crosses val="autoZero"/>
        <c:auto val="1"/>
        <c:lblAlgn val="ctr"/>
        <c:lblOffset val="100"/>
        <c:noMultiLvlLbl val="0"/>
      </c:catAx>
      <c:valAx>
        <c:axId val="162097984"/>
        <c:scaling>
          <c:orientation val="minMax"/>
        </c:scaling>
        <c:delete val="0"/>
        <c:axPos val="b"/>
        <c:majorGridlines/>
        <c:numFmt formatCode="General" sourceLinked="1"/>
        <c:majorTickMark val="none"/>
        <c:minorTickMark val="none"/>
        <c:tickLblPos val="nextTo"/>
        <c:spPr>
          <a:ln w="9529">
            <a:noFill/>
          </a:ln>
        </c:spPr>
        <c:crossAx val="179453952"/>
        <c:crosses val="autoZero"/>
        <c:crossBetween val="between"/>
      </c:valAx>
    </c:plotArea>
    <c:legend>
      <c:legendPos val="b"/>
      <c:layout/>
      <c:overlay val="0"/>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7/12/2015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7/12/2015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17</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20</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0768"/>
          </a:xfrm>
          <a:solidFill>
            <a:srgbClr val="52303F"/>
          </a:solidFill>
        </p:spPr>
        <p:txBody>
          <a:bodyPr>
            <a:normAutofit/>
          </a:bodyPr>
          <a:lstStyle>
            <a:lvl1pPr marL="176213" indent="0" algn="l">
              <a:defRPr sz="3600">
                <a:solidFill>
                  <a:schemeClr val="bg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323528" y="1556792"/>
            <a:ext cx="8496944" cy="4968552"/>
          </a:xfrm>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cosmo-one.gr/"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Διαδικτυακές συναλλαγές στον Τουρισμό (</a:t>
            </a:r>
            <a:r>
              <a:rPr lang="en-US" sz="3600" b="1" dirty="0" smtClean="0">
                <a:solidFill>
                  <a:schemeClr val="tx1"/>
                </a:solidFill>
                <a:latin typeface="+mn-lt"/>
              </a:rPr>
              <a:t>e-tourism) (</a:t>
            </a:r>
            <a:r>
              <a:rPr lang="el-GR" sz="3600" b="1" dirty="0" smtClean="0">
                <a:solidFill>
                  <a:schemeClr val="tx1"/>
                </a:solidFill>
                <a:latin typeface="+mn-lt"/>
              </a:rPr>
              <a:t>Θ)</a:t>
            </a:r>
            <a:endParaRPr lang="el-GR" sz="3600" b="1" dirty="0">
              <a:solidFill>
                <a:schemeClr val="tx1"/>
              </a:solidFill>
              <a:latin typeface="+mn-lt"/>
            </a:endParaRPr>
          </a:p>
        </p:txBody>
      </p:sp>
      <p:sp>
        <p:nvSpPr>
          <p:cNvPr id="3" name="Υπότιτλος 2"/>
          <p:cNvSpPr>
            <a:spLocks noGrp="1"/>
          </p:cNvSpPr>
          <p:nvPr>
            <p:ph type="subTitle" idx="1"/>
          </p:nvPr>
        </p:nvSpPr>
        <p:spPr>
          <a:xfrm>
            <a:off x="0" y="2924944"/>
            <a:ext cx="9144000" cy="2304255"/>
          </a:xfrm>
        </p:spPr>
        <p:txBody>
          <a:bodyPr>
            <a:normAutofit/>
          </a:bodyPr>
          <a:lstStyle/>
          <a:p>
            <a:pPr>
              <a:spcBef>
                <a:spcPts val="0"/>
              </a:spcBef>
              <a:spcAft>
                <a:spcPts val="2400"/>
              </a:spcAft>
            </a:pPr>
            <a:r>
              <a:rPr lang="el-GR" sz="2600" b="1" dirty="0" smtClean="0"/>
              <a:t>Ενότητα </a:t>
            </a:r>
            <a:r>
              <a:rPr lang="en-US" sz="2600" b="1" dirty="0" smtClean="0"/>
              <a:t>4</a:t>
            </a:r>
            <a:r>
              <a:rPr lang="el-GR" sz="2600" dirty="0" smtClean="0"/>
              <a:t>:</a:t>
            </a:r>
            <a:r>
              <a:rPr lang="en-US" sz="2600" dirty="0" smtClean="0"/>
              <a:t> </a:t>
            </a:r>
            <a:r>
              <a:rPr lang="el-GR" sz="2600" dirty="0"/>
              <a:t>Τουρισμός </a:t>
            </a:r>
            <a:r>
              <a:rPr lang="el-GR" sz="2600" dirty="0" smtClean="0"/>
              <a:t>και </a:t>
            </a:r>
            <a:r>
              <a:rPr lang="el-GR" sz="2600" dirty="0"/>
              <a:t>«ηλεκτρονικό </a:t>
            </a:r>
            <a:r>
              <a:rPr lang="el-GR" sz="2600" dirty="0" err="1"/>
              <a:t>επιχειρείν</a:t>
            </a:r>
            <a:r>
              <a:rPr lang="el-GR" sz="2600" dirty="0"/>
              <a:t>»</a:t>
            </a:r>
            <a:endParaRPr lang="en-US" sz="2600" dirty="0" smtClean="0"/>
          </a:p>
          <a:p>
            <a:pPr>
              <a:spcBef>
                <a:spcPts val="0"/>
              </a:spcBef>
            </a:pPr>
            <a:r>
              <a:rPr lang="el-GR" sz="2200" dirty="0" err="1" smtClean="0"/>
              <a:t>Δρ.Βασιλική</a:t>
            </a:r>
            <a:r>
              <a:rPr lang="el-GR" sz="2200" dirty="0" smtClean="0"/>
              <a:t> Κατσώνη, Επίκουρος Καθηγήτρια ΤΕΙ Αθήνας</a:t>
            </a:r>
            <a:endParaRPr lang="en-US" sz="2200" dirty="0" smtClean="0"/>
          </a:p>
          <a:p>
            <a:pPr>
              <a:spcBef>
                <a:spcPts val="0"/>
              </a:spcBef>
            </a:pPr>
            <a:r>
              <a:rPr lang="el-GR" sz="2200" dirty="0" smtClean="0"/>
              <a:t>Τμήμα Διοίκησης Επιχειρήσεων/Κατεύθυνση Διοίκησης Επιχειρήσεων και Επιχειρήσεων Φιλοξενίας</a:t>
            </a:r>
            <a:endParaRPr lang="en-US" sz="2200" dirty="0" smtClean="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οφέλη </a:t>
            </a:r>
            <a:r>
              <a:rPr lang="el-GR" dirty="0">
                <a:solidFill>
                  <a:prstClr val="white"/>
                </a:solidFill>
              </a:rPr>
              <a:t>του ΗΕ </a:t>
            </a:r>
            <a:r>
              <a:rPr lang="el-GR" dirty="0" smtClean="0"/>
              <a:t>για </a:t>
            </a:r>
            <a:r>
              <a:rPr lang="el-GR" dirty="0"/>
              <a:t>τους </a:t>
            </a:r>
            <a:r>
              <a:rPr lang="el-GR" dirty="0" smtClean="0"/>
              <a:t>οργανισμούς</a:t>
            </a:r>
            <a:r>
              <a:rPr lang="en-US" dirty="0" smtClean="0"/>
              <a:t> </a:t>
            </a:r>
            <a:r>
              <a:rPr lang="en-US" sz="3000" b="0" dirty="0" smtClean="0"/>
              <a:t>1/3</a:t>
            </a:r>
            <a:endParaRPr lang="el-GR" sz="3000" b="0" dirty="0"/>
          </a:p>
        </p:txBody>
      </p:sp>
      <p:sp>
        <p:nvSpPr>
          <p:cNvPr id="3" name="Θέση περιεχομένου 2"/>
          <p:cNvSpPr>
            <a:spLocks noGrp="1"/>
          </p:cNvSpPr>
          <p:nvPr>
            <p:ph idx="1"/>
          </p:nvPr>
        </p:nvSpPr>
        <p:spPr/>
        <p:txBody>
          <a:bodyPr>
            <a:noAutofit/>
          </a:bodyPr>
          <a:lstStyle/>
          <a:p>
            <a:r>
              <a:rPr lang="el-GR" sz="2200" dirty="0"/>
              <a:t>Το ηλεκτρονικό εμπόριο επεκτείνει την θέση της αγοράς σε εθνικές και διεθνείς αγορές. Με ελάχιστο κεφάλαιο, μια εταιρεία μπορεί εύκολα και γρήγορα να βρει περισσότερους πελάτες, τους καλύτερους προμηθευτές και τους καταλληλότερους επιχειρηματικούς εταίρους σε όλο τον κόσμο. </a:t>
            </a:r>
          </a:p>
          <a:p>
            <a:r>
              <a:rPr lang="el-GR" sz="2200" dirty="0"/>
              <a:t>Το ηλεκτρονικό εμπόριο μειώνει το κόστος της δημιουργίας, επεξεργασίας, διανομής, αποθήκευσης και επαναφοράς πληροφοριών που βρίσκονται σε χαρτί. Για παράδειγμα, εισάγοντας ένα ηλεκτρονικό σύστημα προμηθειών, οι εταιρείες μπορούν να μειώσουν το κόστος διοίκησης αγορών μέχρι και κατά 85</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29225316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οφέλη </a:t>
            </a:r>
            <a:r>
              <a:rPr lang="el-GR" dirty="0">
                <a:solidFill>
                  <a:prstClr val="white"/>
                </a:solidFill>
              </a:rPr>
              <a:t>του ΗΕ </a:t>
            </a:r>
            <a:r>
              <a:rPr lang="el-GR" dirty="0" smtClean="0"/>
              <a:t>για </a:t>
            </a:r>
            <a:r>
              <a:rPr lang="el-GR" dirty="0"/>
              <a:t>τους </a:t>
            </a:r>
            <a:r>
              <a:rPr lang="el-GR" dirty="0" smtClean="0"/>
              <a:t>οργανισμούς</a:t>
            </a:r>
            <a:r>
              <a:rPr lang="en-US" dirty="0" smtClean="0"/>
              <a:t> </a:t>
            </a:r>
            <a:r>
              <a:rPr lang="en-US" sz="3000" b="0" dirty="0"/>
              <a:t>2</a:t>
            </a:r>
            <a:r>
              <a:rPr lang="en-US" sz="3000" b="0" dirty="0" smtClean="0"/>
              <a:t>/3</a:t>
            </a:r>
            <a:endParaRPr lang="el-GR" sz="3000" b="0" dirty="0"/>
          </a:p>
        </p:txBody>
      </p:sp>
      <p:sp>
        <p:nvSpPr>
          <p:cNvPr id="3" name="Θέση περιεχομένου 2"/>
          <p:cNvSpPr>
            <a:spLocks noGrp="1"/>
          </p:cNvSpPr>
          <p:nvPr>
            <p:ph idx="1"/>
          </p:nvPr>
        </p:nvSpPr>
        <p:spPr/>
        <p:txBody>
          <a:bodyPr>
            <a:noAutofit/>
          </a:bodyPr>
          <a:lstStyle/>
          <a:p>
            <a:r>
              <a:rPr lang="el-GR" sz="2200" dirty="0" smtClean="0"/>
              <a:t>Δυνατότητα </a:t>
            </a:r>
            <a:r>
              <a:rPr lang="el-GR" sz="2200" dirty="0"/>
              <a:t>δημιουργίας άκρως εξειδικευμένων επιχειρήσεων. </a:t>
            </a:r>
          </a:p>
          <a:p>
            <a:r>
              <a:rPr lang="el-GR" sz="2200" dirty="0"/>
              <a:t>Το ηλεκτρονικό εμπόριο επιτρέπει μειωμένα αποθέματα και μειωμένα έξοδα, διευκολύνοντας την διαχείριση αλυσίδας προμηθειών τύπου ‘έλξης’. Σε ένα σύστημα τύπου έλξης η διαδικασία αρχίζει από τις παραγγελίες πελατών και η παραγωγή γίνεται ακριβώς στην ώρα της.</a:t>
            </a:r>
          </a:p>
          <a:p>
            <a:r>
              <a:rPr lang="el-GR" sz="2200" dirty="0"/>
              <a:t>Η επεξεργασία τύπου έλξης επιτρέπει εκτενή προσαρμογή προϊόντων και υπηρεσιών, που παρέχει ανταγωνιστικό πλεονέκτημα στους </a:t>
            </a:r>
            <a:r>
              <a:rPr lang="el-GR" sz="2200" dirty="0" err="1"/>
              <a:t>υλοποιητές</a:t>
            </a:r>
            <a:r>
              <a:rPr lang="el-GR" sz="2200" dirty="0"/>
              <a:t> της.</a:t>
            </a:r>
          </a:p>
          <a:p>
            <a:r>
              <a:rPr lang="el-GR" sz="2200" dirty="0"/>
              <a:t>Το ηλεκτρονικό εμπόριο μειώνει τον χρόνο ανάμεσα στην διάθεση του κεφαλαίου και στην λήψη των προϊόντων και των υπηρεσιών</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1592704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οφέλη </a:t>
            </a:r>
            <a:r>
              <a:rPr lang="el-GR" dirty="0" smtClean="0"/>
              <a:t>του ΗΕ για </a:t>
            </a:r>
            <a:r>
              <a:rPr lang="el-GR" dirty="0"/>
              <a:t>τους </a:t>
            </a:r>
            <a:r>
              <a:rPr lang="el-GR" dirty="0" smtClean="0"/>
              <a:t>οργανισμούς</a:t>
            </a:r>
            <a:r>
              <a:rPr lang="en-US" dirty="0" smtClean="0"/>
              <a:t> </a:t>
            </a:r>
            <a:r>
              <a:rPr lang="en-US" sz="3000" b="0" dirty="0"/>
              <a:t>3</a:t>
            </a:r>
            <a:r>
              <a:rPr lang="en-US" sz="3000" b="0" dirty="0" smtClean="0"/>
              <a:t>/3</a:t>
            </a:r>
            <a:endParaRPr lang="el-GR" sz="3000" b="0" dirty="0"/>
          </a:p>
        </p:txBody>
      </p:sp>
      <p:sp>
        <p:nvSpPr>
          <p:cNvPr id="3" name="Θέση περιεχομένου 2"/>
          <p:cNvSpPr>
            <a:spLocks noGrp="1"/>
          </p:cNvSpPr>
          <p:nvPr>
            <p:ph idx="1"/>
          </p:nvPr>
        </p:nvSpPr>
        <p:spPr/>
        <p:txBody>
          <a:bodyPr>
            <a:noAutofit/>
          </a:bodyPr>
          <a:lstStyle/>
          <a:p>
            <a:r>
              <a:rPr lang="el-GR" sz="2200" dirty="0" smtClean="0"/>
              <a:t>Το </a:t>
            </a:r>
            <a:r>
              <a:rPr lang="el-GR" sz="2200" dirty="0"/>
              <a:t>ηλεκτρονικό εμπόριο εκκινεί επιχειρηματικές διαδικασίες έργων </a:t>
            </a:r>
            <a:r>
              <a:rPr lang="el-GR" sz="2200" dirty="0" err="1"/>
              <a:t>ανασχεδίασης</a:t>
            </a:r>
            <a:r>
              <a:rPr lang="el-GR" sz="2200" dirty="0"/>
              <a:t>. Αλλάζοντας τις διαδικασίες, η παραγωγικότητα των πωλητών, οι γνώσεις των εργατών και των διαχειριστών μπορούν να αυξηθούν κατά 100% ή περισσότερο.</a:t>
            </a:r>
          </a:p>
          <a:p>
            <a:r>
              <a:rPr lang="el-GR" sz="2200" dirty="0"/>
              <a:t>Το ηλεκτρονικό εμπόριο μειώνει το τηλεπικοινωνιακό κόστος-το </a:t>
            </a:r>
            <a:r>
              <a:rPr lang="en-US" sz="2200" dirty="0"/>
              <a:t>Internet </a:t>
            </a:r>
            <a:r>
              <a:rPr lang="el-GR" sz="2200" dirty="0"/>
              <a:t>είναι πολύ φθηνότερο από το </a:t>
            </a:r>
            <a:r>
              <a:rPr lang="en-US" sz="2200" dirty="0"/>
              <a:t>VAN</a:t>
            </a:r>
            <a:r>
              <a:rPr lang="el-GR" sz="2200" dirty="0"/>
              <a:t>.</a:t>
            </a:r>
          </a:p>
          <a:p>
            <a:r>
              <a:rPr lang="el-GR" sz="2200" dirty="0"/>
              <a:t>Άλλα οφέλη περιλαμβάνουν βελτιωμένη εικόνα, βελτιωμένη εξυπηρέτηση πελατών εύρεση νέων επιχειρηματικών εταίρων, απλοποιημένες διαδικασίες, μείωση χρόνου παραγωγής και παράδοσης, αυξημένη παραγωγικότητα, εξάλειψη χαρτιών, ταχύτερη πρόσβαση σε πληροφορίες, μειωμένο κόστος μεταφοράς και αυξημένη ευελιξία</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17773216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οφέλη του ΗΕ για τους καταναλωτές </a:t>
            </a:r>
            <a:r>
              <a:rPr lang="el-GR" sz="3000" b="0" dirty="0" smtClean="0"/>
              <a:t>1/2</a:t>
            </a:r>
            <a:endParaRPr lang="el-GR" sz="3000" b="0" dirty="0"/>
          </a:p>
        </p:txBody>
      </p:sp>
      <p:sp>
        <p:nvSpPr>
          <p:cNvPr id="3" name="Θέση περιεχομένου 2"/>
          <p:cNvSpPr>
            <a:spLocks noGrp="1"/>
          </p:cNvSpPr>
          <p:nvPr>
            <p:ph idx="1"/>
          </p:nvPr>
        </p:nvSpPr>
        <p:spPr/>
        <p:txBody>
          <a:bodyPr>
            <a:noAutofit/>
          </a:bodyPr>
          <a:lstStyle/>
          <a:p>
            <a:r>
              <a:rPr lang="el-GR" sz="2200" dirty="0"/>
              <a:t>Το ηλεκτρονικό εμπόριο επιτρέπει σε πελάτες να ψωνίζουν ή να κάνουν άλλες συναλλαγές 24 ώρες την ημέρα, όλο το έτος, από σχεδόν οποιαδήποτε θέση.</a:t>
            </a:r>
          </a:p>
          <a:p>
            <a:r>
              <a:rPr lang="el-GR" sz="2200" dirty="0"/>
              <a:t>Το ηλεκτρονικό εμπόριο δίνει στους πελάτες περισσότερες επιλογές. Μπορούν να επιλέξουν ανάμεσα σε πολλούς προμηθευτές και ανάμεσα σε πολλά προϊόντα.</a:t>
            </a:r>
          </a:p>
          <a:p>
            <a:r>
              <a:rPr lang="el-GR" sz="2200" dirty="0"/>
              <a:t>Το ηλεκτρονικό εμπόριο συχνά παρέχει στους πελάτες λιγότερο ακριβά προϊόντα και υπηρεσίες, επιτρέποντας τους να ψωνίζουν από πολλά μέρη και να κάνουν γρήγορες συγκρίσεις.</a:t>
            </a:r>
          </a:p>
          <a:p>
            <a:r>
              <a:rPr lang="el-GR" sz="2200" dirty="0"/>
              <a:t>Σε μερικές περιπτώσεις, ειδικά με ψηφιοποιημένα προϊόντα, το ΗΕ επιτρέπει την γρήγορη παράδοση</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1191157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οφέλη του ΗΕ για τους καταναλωτές </a:t>
            </a:r>
            <a:r>
              <a:rPr lang="el-GR" sz="3000" b="0" dirty="0"/>
              <a:t>2</a:t>
            </a:r>
            <a:r>
              <a:rPr lang="el-GR" sz="3000" b="0" dirty="0" smtClean="0"/>
              <a:t>/2</a:t>
            </a:r>
            <a:endParaRPr lang="el-GR" sz="3000" b="0" dirty="0"/>
          </a:p>
        </p:txBody>
      </p:sp>
      <p:sp>
        <p:nvSpPr>
          <p:cNvPr id="3" name="Θέση περιεχομένου 2"/>
          <p:cNvSpPr>
            <a:spLocks noGrp="1"/>
          </p:cNvSpPr>
          <p:nvPr>
            <p:ph idx="1"/>
          </p:nvPr>
        </p:nvSpPr>
        <p:spPr/>
        <p:txBody>
          <a:bodyPr>
            <a:noAutofit/>
          </a:bodyPr>
          <a:lstStyle/>
          <a:p>
            <a:r>
              <a:rPr lang="el-GR" sz="2200" dirty="0" smtClean="0"/>
              <a:t>Οι </a:t>
            </a:r>
            <a:r>
              <a:rPr lang="el-GR" sz="2200" dirty="0"/>
              <a:t>πελάτες μπορούν να πάρουν σχετικές και λεπτομερείς πληροφορίες σε δευτερόλεπτα, και όχι σε μέρες ή σε εβδομάδες.</a:t>
            </a:r>
          </a:p>
          <a:p>
            <a:r>
              <a:rPr lang="el-GR" sz="2200" dirty="0"/>
              <a:t>Το ηλεκτρονικό εμπόριο κάνει δυνατή τη συμμετοχή σε εικονικές δημοπρασίες.</a:t>
            </a:r>
          </a:p>
          <a:p>
            <a:r>
              <a:rPr lang="el-GR" sz="2200" dirty="0"/>
              <a:t>Το ηλεκτρονικό εμπόριο επιτρέπει σε πελάτες να αλληλεπιδρούν με άλλους πελάτες σε ηλεκτρονικές κοινότητες και να ανταλλάσσουν ιδέες, όπως και να συγκρίνουν εμπειρίες.</a:t>
            </a:r>
          </a:p>
          <a:p>
            <a:r>
              <a:rPr lang="el-GR" sz="2200" dirty="0"/>
              <a:t>Το ηλεκτρονικό εμπόριο διευκολύνει τον ανταγωνισμό, κάτι που έχει σαν αποτέλεσμα σημαντικές εκπτώσεις</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1918700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οφέλη του ΗΕ για την κοινωνία </a:t>
            </a:r>
          </a:p>
        </p:txBody>
      </p:sp>
      <p:sp>
        <p:nvSpPr>
          <p:cNvPr id="3" name="Θέση περιεχομένου 2"/>
          <p:cNvSpPr>
            <a:spLocks noGrp="1"/>
          </p:cNvSpPr>
          <p:nvPr>
            <p:ph idx="1"/>
          </p:nvPr>
        </p:nvSpPr>
        <p:spPr>
          <a:xfrm>
            <a:off x="323528" y="1556792"/>
            <a:ext cx="8568952" cy="5301208"/>
          </a:xfrm>
        </p:spPr>
        <p:txBody>
          <a:bodyPr>
            <a:noAutofit/>
          </a:bodyPr>
          <a:lstStyle/>
          <a:p>
            <a:pPr>
              <a:lnSpc>
                <a:spcPct val="105000"/>
              </a:lnSpc>
              <a:spcBef>
                <a:spcPts val="800"/>
              </a:spcBef>
            </a:pPr>
            <a:r>
              <a:rPr lang="el-GR" sz="2100" dirty="0"/>
              <a:t>Το ηλεκτρονικό εμπόριο επιτρέπει σε περισσότερα άτομα να εργάζονται στο σπίτι και να κάνουν λιγότερα ταξίδια για αγορές, με αποτέλεσμα να υπάρχει λιγότερη κίνηση στους δρόμους και μικρότερη μόλυνση του </a:t>
            </a:r>
            <a:r>
              <a:rPr lang="el-GR" sz="2100" dirty="0" smtClean="0"/>
              <a:t>περιβάλλοντος.</a:t>
            </a:r>
            <a:endParaRPr lang="el-GR" sz="2100" dirty="0"/>
          </a:p>
          <a:p>
            <a:pPr>
              <a:lnSpc>
                <a:spcPct val="105000"/>
              </a:lnSpc>
              <a:spcBef>
                <a:spcPts val="800"/>
              </a:spcBef>
            </a:pPr>
            <a:r>
              <a:rPr lang="el-GR" sz="2100" dirty="0"/>
              <a:t>Το ηλεκτρονικό εμπόριο επιτρέπει σε μερικά εμπορεύματα να πωλούνται σε χαμηλότερες τιμές οπότε λιγότερο πλούσιοι άνθρωποι μπορούν να αγοράσουν περισσότερα και αυξήσουν το βιοτικό τους επίπεδο.</a:t>
            </a:r>
          </a:p>
          <a:p>
            <a:pPr>
              <a:lnSpc>
                <a:spcPct val="105000"/>
              </a:lnSpc>
              <a:spcBef>
                <a:spcPts val="800"/>
              </a:spcBef>
            </a:pPr>
            <a:r>
              <a:rPr lang="el-GR" sz="2100" dirty="0"/>
              <a:t>Το ηλεκτρονικό εμπόριο επιτρέπει σε ανθρώπους του τρίτου κόσμου και από αγροτικές περιοχές να απολαμβάνουν προϊόντα και υπηρεσίες που αλλιώς δε θα ήταν διαθέσιμα σε αυτούς. Αυτό περιλαμβάνει ευκαιρίες να μάθουν επαγγέλματα και να πάρουν πτυχία κολεγίου.</a:t>
            </a:r>
          </a:p>
          <a:p>
            <a:pPr>
              <a:lnSpc>
                <a:spcPct val="105000"/>
              </a:lnSpc>
              <a:spcBef>
                <a:spcPts val="800"/>
              </a:spcBef>
            </a:pPr>
            <a:r>
              <a:rPr lang="el-GR" sz="2100" dirty="0"/>
              <a:t>Το ηλεκτρονικό εμπόριο διευκολύνει τη διανομή δημόσιων υπηρεσιών με μειωμένο κόστος και/ή με βελτιωμένη ποιότητα. Οι υπηρεσίες υγείας, για παράδειγμα, μπορούν να φθάσουν σε ασθενείς σε αγροτικές περιοχές</a:t>
            </a:r>
            <a:r>
              <a:rPr lang="el-GR" sz="2100" dirty="0" smtClean="0"/>
              <a:t>.</a:t>
            </a:r>
            <a:endParaRPr lang="el-GR" sz="21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6780200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οφέλη του ΗΕ για </a:t>
            </a:r>
            <a:r>
              <a:rPr lang="el-GR" dirty="0" smtClean="0"/>
              <a:t>τον </a:t>
            </a:r>
            <a:r>
              <a:rPr lang="el-GR" dirty="0"/>
              <a:t>προμηθευτή </a:t>
            </a:r>
          </a:p>
        </p:txBody>
      </p:sp>
      <p:sp>
        <p:nvSpPr>
          <p:cNvPr id="3" name="Θέση περιεχομένου 2"/>
          <p:cNvSpPr>
            <a:spLocks noGrp="1"/>
          </p:cNvSpPr>
          <p:nvPr>
            <p:ph idx="1"/>
          </p:nvPr>
        </p:nvSpPr>
        <p:spPr>
          <a:xfrm>
            <a:off x="323528" y="1556792"/>
            <a:ext cx="8712968" cy="5301208"/>
          </a:xfrm>
        </p:spPr>
        <p:txBody>
          <a:bodyPr>
            <a:normAutofit fontScale="92500" lnSpcReduction="10000"/>
          </a:bodyPr>
          <a:lstStyle/>
          <a:p>
            <a:r>
              <a:rPr lang="el-GR" dirty="0"/>
              <a:t>Παγκόσμια παρουσία (τα όρια του ΗΕ δεν καθορίζονται από γεωγραφικά ή εθνικά όρια αλλά από την κάλυψη των δικτύων υπολογιστών).</a:t>
            </a:r>
          </a:p>
          <a:p>
            <a:r>
              <a:rPr lang="el-GR" dirty="0"/>
              <a:t>Βελτιωμένη </a:t>
            </a:r>
            <a:r>
              <a:rPr lang="el-GR" dirty="0" smtClean="0"/>
              <a:t>ανταγωνιστικότητα.</a:t>
            </a:r>
            <a:endParaRPr lang="el-GR" dirty="0"/>
          </a:p>
          <a:p>
            <a:r>
              <a:rPr lang="el-GR" dirty="0"/>
              <a:t>Μικρότερες αλυσίδες προμήθειας</a:t>
            </a:r>
            <a:r>
              <a:rPr lang="el-GR" dirty="0" smtClean="0"/>
              <a:t>. (</a:t>
            </a:r>
            <a:r>
              <a:rPr lang="el-GR" dirty="0"/>
              <a:t>Βέβαια αυτό ισχύει και για τους καταλόγους προϊόντων όπου οι παραγγελίες γίνονται μέσω τηλεφώνου ή ταχυδρομείου. Το ΗΕ δεν κάνει εφικτή τη συντόμευση της αλυσίδας προμήθειας, αλλά την κάνει πιο πρακτική ως προς το κόστος και τις χρονικές καθυστερήσεις</a:t>
            </a:r>
            <a:r>
              <a:rPr lang="el-GR" dirty="0" smtClean="0"/>
              <a:t>).</a:t>
            </a:r>
            <a:endParaRPr lang="el-GR" dirty="0"/>
          </a:p>
          <a:p>
            <a:r>
              <a:rPr lang="el-GR" dirty="0"/>
              <a:t>Οικονομικά οφέλη (πχ μείωση του χρόνου συναλλαγών, βελτίωση ποιότητας συναλλαγών, αύξηση δυνητικών πελατών).</a:t>
            </a:r>
          </a:p>
          <a:p>
            <a:r>
              <a:rPr lang="el-GR" dirty="0"/>
              <a:t>Νέες επιχειρηματικές ευκαιρίες (πχ νέες αγορές για υπάρχοντα προϊόντα/υπηρεσίες).(</a:t>
            </a:r>
            <a:r>
              <a:rPr lang="en-US" dirty="0"/>
              <a:t>E</a:t>
            </a:r>
            <a:r>
              <a:rPr lang="el-GR" dirty="0"/>
              <a:t>.</a:t>
            </a:r>
            <a:r>
              <a:rPr lang="en-US" dirty="0"/>
              <a:t>Turban</a:t>
            </a:r>
            <a:r>
              <a:rPr lang="el-GR" dirty="0"/>
              <a:t>, </a:t>
            </a:r>
            <a:r>
              <a:rPr lang="en-US" dirty="0"/>
              <a:t>J</a:t>
            </a:r>
            <a:r>
              <a:rPr lang="el-GR" dirty="0"/>
              <a:t>.</a:t>
            </a:r>
            <a:r>
              <a:rPr lang="en-US" dirty="0"/>
              <a:t>Lee</a:t>
            </a:r>
            <a:r>
              <a:rPr lang="el-GR" dirty="0"/>
              <a:t>, </a:t>
            </a:r>
            <a:r>
              <a:rPr lang="en-US" dirty="0"/>
              <a:t>D</a:t>
            </a:r>
            <a:r>
              <a:rPr lang="el-GR" dirty="0"/>
              <a:t>.</a:t>
            </a:r>
            <a:r>
              <a:rPr lang="en-US" dirty="0"/>
              <a:t>King</a:t>
            </a:r>
            <a:r>
              <a:rPr lang="el-GR" dirty="0"/>
              <a:t>, </a:t>
            </a:r>
            <a:r>
              <a:rPr lang="en-US" dirty="0"/>
              <a:t>H</a:t>
            </a:r>
            <a:r>
              <a:rPr lang="el-GR" dirty="0"/>
              <a:t>.</a:t>
            </a:r>
            <a:r>
              <a:rPr lang="en-US" dirty="0"/>
              <a:t>M</a:t>
            </a:r>
            <a:r>
              <a:rPr lang="el-GR" dirty="0"/>
              <a:t>.</a:t>
            </a:r>
            <a:r>
              <a:rPr lang="en-US" dirty="0"/>
              <a:t>Chung</a:t>
            </a:r>
            <a:r>
              <a:rPr lang="el-GR" dirty="0"/>
              <a:t>, 2002</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val="29966748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Πλεονεκτήματα</a:t>
            </a:r>
            <a:r>
              <a:rPr lang="el-GR" dirty="0" smtClean="0"/>
              <a:t> ΕΠ</a:t>
            </a:r>
            <a:endParaRPr lang="el-GR" dirty="0"/>
          </a:p>
        </p:txBody>
      </p:sp>
      <p:sp>
        <p:nvSpPr>
          <p:cNvPr id="3" name="Θέση περιεχομένου 2"/>
          <p:cNvSpPr>
            <a:spLocks noGrp="1"/>
          </p:cNvSpPr>
          <p:nvPr>
            <p:ph idx="1"/>
          </p:nvPr>
        </p:nvSpPr>
        <p:spPr/>
        <p:txBody>
          <a:bodyPr/>
          <a:lstStyle/>
          <a:p>
            <a:r>
              <a:rPr lang="el-GR" dirty="0"/>
              <a:t>Επιπρόσθετα,  τα πλεονεκτήματα από την χρήση του ΗΕ μπορούν να διακριθούν </a:t>
            </a:r>
            <a:r>
              <a:rPr lang="el-GR" dirty="0" smtClean="0"/>
              <a:t>σε:</a:t>
            </a:r>
          </a:p>
          <a:p>
            <a:pPr lvl="1"/>
            <a:r>
              <a:rPr lang="el-GR" b="1" dirty="0"/>
              <a:t>στρατηγικά (</a:t>
            </a:r>
            <a:r>
              <a:rPr lang="en-US" b="1" dirty="0"/>
              <a:t>Strategic</a:t>
            </a:r>
            <a:r>
              <a:rPr lang="el-GR" b="1" dirty="0"/>
              <a:t>) </a:t>
            </a:r>
            <a:endParaRPr lang="el-GR" dirty="0"/>
          </a:p>
          <a:p>
            <a:pPr lvl="1"/>
            <a:r>
              <a:rPr lang="el-GR" b="1" dirty="0"/>
              <a:t>λειτουργικά (</a:t>
            </a:r>
            <a:r>
              <a:rPr lang="en-US" b="1" dirty="0"/>
              <a:t>Operational</a:t>
            </a:r>
            <a:r>
              <a:rPr lang="el-GR" b="1" dirty="0"/>
              <a:t>) </a:t>
            </a:r>
            <a:endParaRPr lang="el-GR" dirty="0"/>
          </a:p>
          <a:p>
            <a:pPr lvl="1"/>
            <a:r>
              <a:rPr lang="el-GR" b="1" dirty="0"/>
              <a:t>ευκαιρίας (</a:t>
            </a:r>
            <a:r>
              <a:rPr lang="en-US" b="1" dirty="0"/>
              <a:t>Opportunity</a:t>
            </a:r>
            <a:r>
              <a:rPr lang="el-GR" b="1" dirty="0"/>
              <a:t>)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extLst>
      <p:ext uri="{BB962C8B-B14F-4D97-AF65-F5344CB8AC3E}">
        <p14:creationId xmlns:p14="http://schemas.microsoft.com/office/powerpoint/2010/main" val="29672728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Ηλεκτρονικό </a:t>
            </a:r>
            <a:r>
              <a:rPr lang="el-GR" dirty="0"/>
              <a:t>εμπόριο </a:t>
            </a:r>
            <a:r>
              <a:rPr lang="en-US" sz="3000" b="0" dirty="0" smtClean="0"/>
              <a:t>1/3</a:t>
            </a:r>
            <a:endParaRPr lang="el-GR" sz="3000" b="0" dirty="0"/>
          </a:p>
        </p:txBody>
      </p:sp>
      <p:sp>
        <p:nvSpPr>
          <p:cNvPr id="3" name="Θέση περιεχομένου 2"/>
          <p:cNvSpPr>
            <a:spLocks noGrp="1"/>
          </p:cNvSpPr>
          <p:nvPr>
            <p:ph idx="1"/>
          </p:nvPr>
        </p:nvSpPr>
        <p:spPr/>
        <p:txBody>
          <a:bodyPr/>
          <a:lstStyle/>
          <a:p>
            <a:r>
              <a:rPr lang="el-GR" dirty="0"/>
              <a:t>Το ηλεκτρονικό εμπόριο που έχει να κάνει με τη διανομή των πληροφοριών και της παράδοσής τους στους καταναλωτές, μπορεί να γίνει πόρος ανταγωνιστικού πλεονεκτήματος και να δώσει αξία στους πελάτες. </a:t>
            </a:r>
            <a:endParaRPr lang="en-US" dirty="0" smtClean="0"/>
          </a:p>
          <a:p>
            <a:r>
              <a:rPr lang="el-GR" dirty="0" smtClean="0"/>
              <a:t>Το </a:t>
            </a:r>
            <a:r>
              <a:rPr lang="el-GR" dirty="0"/>
              <a:t>ηλεκτρονικό εμπόριο φυσικά έχει μπει και στη βιομηχανία του τουρισμού με το </a:t>
            </a:r>
            <a:r>
              <a:rPr lang="el-GR" dirty="0" err="1"/>
              <a:t>concept</a:t>
            </a:r>
            <a:r>
              <a:rPr lang="el-GR" dirty="0"/>
              <a:t> του e-</a:t>
            </a:r>
            <a:r>
              <a:rPr lang="el-GR" dirty="0" err="1"/>
              <a:t>travel</a:t>
            </a:r>
            <a:r>
              <a:rPr lang="el-GR" dirty="0"/>
              <a:t>. Με τη βιομηχανία του e-</a:t>
            </a:r>
            <a:r>
              <a:rPr lang="el-GR" dirty="0" err="1"/>
              <a:t>travel</a:t>
            </a:r>
            <a:r>
              <a:rPr lang="el-GR" dirty="0"/>
              <a:t> οι πιθανοί πελάτες βομβαρδίζονται με ποικίλες </a:t>
            </a:r>
            <a:r>
              <a:rPr lang="el-GR" dirty="0" err="1"/>
              <a:t>ημι</a:t>
            </a:r>
            <a:r>
              <a:rPr lang="el-GR" dirty="0"/>
              <a:t>-προσωποποιημένες πληροφορίες  υπό μορφή </a:t>
            </a:r>
            <a:r>
              <a:rPr lang="el-GR" dirty="0" err="1"/>
              <a:t>υπερεμφανιζόμενων</a:t>
            </a:r>
            <a:r>
              <a:rPr lang="el-GR" dirty="0"/>
              <a:t> διαφημίσεων (</a:t>
            </a:r>
            <a:r>
              <a:rPr lang="el-GR" dirty="0" err="1"/>
              <a:t>banners</a:t>
            </a:r>
            <a:r>
              <a:rPr lang="el-GR" dirty="0"/>
              <a:t>) ή γενικής έρευνας του Ιστού.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27471421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Βασιλική Κατσώνη </a:t>
            </a:r>
            <a:r>
              <a:rPr lang="el-GR" sz="2000" dirty="0" smtClean="0"/>
              <a:t>2014. </a:t>
            </a:r>
            <a:r>
              <a:rPr lang="el-GR" sz="2000" dirty="0"/>
              <a:t>Βασιλική Κατσώνη. «Διαδικτυακές συναλλαγές στον Τουρισμό (e-</a:t>
            </a:r>
            <a:r>
              <a:rPr lang="el-GR" sz="2000" dirty="0" err="1"/>
              <a:t>touris</a:t>
            </a:r>
            <a:r>
              <a:rPr lang="el-GR" sz="2000" dirty="0"/>
              <a:t>m) (Θ). </a:t>
            </a:r>
            <a:r>
              <a:rPr lang="el-GR" sz="2000" dirty="0" smtClean="0"/>
              <a:t>Ενότητα </a:t>
            </a:r>
            <a:r>
              <a:rPr lang="en-US" sz="2000" dirty="0" smtClean="0"/>
              <a:t>4: </a:t>
            </a:r>
            <a:r>
              <a:rPr lang="el-GR" sz="2000" dirty="0"/>
              <a:t>Τουρισμός </a:t>
            </a:r>
            <a:r>
              <a:rPr lang="el-GR" sz="2000" dirty="0" smtClean="0"/>
              <a:t>και </a:t>
            </a:r>
            <a:r>
              <a:rPr lang="el-GR" sz="2000" dirty="0"/>
              <a:t>«ηλεκτρονικό </a:t>
            </a:r>
            <a:r>
              <a:rPr lang="el-GR" sz="2000" dirty="0" err="1"/>
              <a:t>επιχειρείν</a:t>
            </a:r>
            <a:r>
              <a:rPr lang="el-GR" sz="2000" dirty="0"/>
              <a:t>»».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Ηλεκτρονικό εμπόριο </a:t>
            </a:r>
            <a:r>
              <a:rPr lang="en-US" sz="3000" b="0" dirty="0" smtClean="0">
                <a:solidFill>
                  <a:prstClr val="white"/>
                </a:solidFill>
              </a:rPr>
              <a:t>2/3</a:t>
            </a:r>
            <a:endParaRPr lang="el-GR" dirty="0"/>
          </a:p>
        </p:txBody>
      </p:sp>
      <p:sp>
        <p:nvSpPr>
          <p:cNvPr id="3" name="Θέση περιεχομένου 2"/>
          <p:cNvSpPr>
            <a:spLocks noGrp="1"/>
          </p:cNvSpPr>
          <p:nvPr>
            <p:ph idx="1"/>
          </p:nvPr>
        </p:nvSpPr>
        <p:spPr/>
        <p:txBody>
          <a:bodyPr/>
          <a:lstStyle/>
          <a:p>
            <a:r>
              <a:rPr lang="el-GR" dirty="0" err="1"/>
              <a:t>To</a:t>
            </a:r>
            <a:r>
              <a:rPr lang="el-GR" dirty="0"/>
              <a:t> ηλεκτρονικό εμπόριο (ΗΕ), ορίζεται ως ένα σύνολο επιχειρηματικών στρατηγικών που είναι δυνατόν να υποστηρίξουν συγκεκριμένους τομείς επιχειρηματικής δραστηριότητας και συγκεκριμένες επιχειρηματικές πρακτικές, οι οποίες επιτρέπουν, μέσω της χρήσης νέων τεχνολογιών, τη διεκπεραίωση εμπορικών διαδικασιών με ηλεκτρονικά μέσα.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8588230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Ηλεκτρονικό εμπόριο </a:t>
            </a:r>
            <a:r>
              <a:rPr lang="en-US" sz="3000" b="0" dirty="0" smtClean="0">
                <a:solidFill>
                  <a:prstClr val="white"/>
                </a:solidFill>
              </a:rPr>
              <a:t>3/3</a:t>
            </a:r>
            <a:endParaRPr lang="el-GR" dirty="0"/>
          </a:p>
        </p:txBody>
      </p:sp>
      <p:sp>
        <p:nvSpPr>
          <p:cNvPr id="3" name="Θέση περιεχομένου 2"/>
          <p:cNvSpPr>
            <a:spLocks noGrp="1"/>
          </p:cNvSpPr>
          <p:nvPr>
            <p:ph idx="1"/>
          </p:nvPr>
        </p:nvSpPr>
        <p:spPr>
          <a:xfrm>
            <a:off x="323528" y="1484784"/>
            <a:ext cx="8712968" cy="5373216"/>
          </a:xfrm>
        </p:spPr>
        <p:txBody>
          <a:bodyPr>
            <a:normAutofit fontScale="92500" lnSpcReduction="10000"/>
          </a:bodyPr>
          <a:lstStyle/>
          <a:p>
            <a:r>
              <a:rPr lang="el-GR" dirty="0"/>
              <a:t>Από την πλευρά των «επικοινωνιών» ΗΕ είναι η μεταφορά και η παράδοση πληροφορίας, προϊόντων /υπηρεσιών ή πληρωμών μέσω τηλεφωνικών γραμμών, δικτύων Η/Υ ή άλλων μέσων.</a:t>
            </a:r>
          </a:p>
          <a:p>
            <a:r>
              <a:rPr lang="el-GR" dirty="0"/>
              <a:t>Από την πλευρά των «επιχειρηματικών διαδικασιών» ΗΕ είναι η εφαρμογή της τεχνολογίας για την αυτοματοποίηση των επιχειρηματικών συναλλαγών και της ροής εργασιών.</a:t>
            </a:r>
          </a:p>
          <a:p>
            <a:r>
              <a:rPr lang="el-GR" dirty="0"/>
              <a:t>Από την πλευρά των «υπηρεσιών» το ΗΕ είναι ένα εργαλείο το οποίο παρέχει στις επιχειρήσεις, τους καταναλωτές και τη διοίκηση τη δυνατότητα να μειώνουν το κόστος παροχής υπηρεσιών , βελτιώνοντας παράλληλα την ποιότητα των αγαθών και αυξάνοντας την ταχύτητα παράδοσής τους.</a:t>
            </a:r>
          </a:p>
          <a:p>
            <a:r>
              <a:rPr lang="en-US" dirty="0"/>
              <a:t>Από </a:t>
            </a:r>
            <a:r>
              <a:rPr lang="en-US" dirty="0" err="1"/>
              <a:t>την</a:t>
            </a:r>
            <a:r>
              <a:rPr lang="en-US" dirty="0"/>
              <a:t> «on-line» π</a:t>
            </a:r>
            <a:r>
              <a:rPr lang="en-US" dirty="0" err="1"/>
              <a:t>λευρά</a:t>
            </a:r>
            <a:r>
              <a:rPr lang="en-US" dirty="0"/>
              <a:t> </a:t>
            </a:r>
            <a:r>
              <a:rPr lang="en-US" dirty="0" err="1"/>
              <a:t>το</a:t>
            </a:r>
            <a:r>
              <a:rPr lang="en-US" dirty="0"/>
              <a:t> ΗΕ πα</a:t>
            </a:r>
            <a:r>
              <a:rPr lang="en-US" dirty="0" err="1"/>
              <a:t>ρέχει</a:t>
            </a:r>
            <a:r>
              <a:rPr lang="en-US" dirty="0"/>
              <a:t> </a:t>
            </a:r>
            <a:r>
              <a:rPr lang="en-US" dirty="0" err="1"/>
              <a:t>τη</a:t>
            </a:r>
            <a:r>
              <a:rPr lang="en-US" dirty="0"/>
              <a:t> </a:t>
            </a:r>
            <a:r>
              <a:rPr lang="en-US" dirty="0" err="1"/>
              <a:t>δυν</a:t>
            </a:r>
            <a:r>
              <a:rPr lang="en-US" dirty="0"/>
              <a:t>ατότητα αγοράς και πώλησης προϊόντων και πληροφοριών μέσω του Internet ή άλλων on-line υπηρεσιών.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1802608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graphicFrame>
        <p:nvGraphicFramePr>
          <p:cNvPr id="5" name="Γράφημα 4"/>
          <p:cNvGraphicFramePr>
            <a:graphicFrameLocks/>
          </p:cNvGraphicFramePr>
          <p:nvPr>
            <p:extLst>
              <p:ext uri="{D42A27DB-BD31-4B8C-83A1-F6EECF244321}">
                <p14:modId xmlns:p14="http://schemas.microsoft.com/office/powerpoint/2010/main" val="1341993126"/>
              </p:ext>
            </p:extLst>
          </p:nvPr>
        </p:nvGraphicFramePr>
        <p:xfrm>
          <a:off x="179512" y="692696"/>
          <a:ext cx="8856984" cy="5328592"/>
        </p:xfrm>
        <a:graphic>
          <a:graphicData uri="http://schemas.openxmlformats.org/drawingml/2006/chart">
            <c:chart xmlns:c="http://schemas.openxmlformats.org/drawingml/2006/chart" xmlns:r="http://schemas.openxmlformats.org/officeDocument/2006/relationships" r:id="rId2"/>
          </a:graphicData>
        </a:graphic>
      </p:graphicFrame>
      <p:sp>
        <p:nvSpPr>
          <p:cNvPr id="6" name="Ορθογώνιο 5"/>
          <p:cNvSpPr/>
          <p:nvPr/>
        </p:nvSpPr>
        <p:spPr>
          <a:xfrm>
            <a:off x="395536" y="6289264"/>
            <a:ext cx="2733505" cy="276999"/>
          </a:xfrm>
          <a:prstGeom prst="rect">
            <a:avLst/>
          </a:prstGeom>
        </p:spPr>
        <p:txBody>
          <a:bodyPr wrap="none">
            <a:spAutoFit/>
          </a:bodyPr>
          <a:lstStyle/>
          <a:p>
            <a:r>
              <a:rPr lang="el-GR" sz="1200" dirty="0">
                <a:latin typeface="+mn-lt"/>
              </a:rPr>
              <a:t> Πηγή: </a:t>
            </a:r>
            <a:r>
              <a:rPr lang="en-US" sz="1200" dirty="0">
                <a:latin typeface="+mn-lt"/>
              </a:rPr>
              <a:t>e-Business </a:t>
            </a:r>
            <a:r>
              <a:rPr lang="en-US" sz="1200" dirty="0" err="1">
                <a:latin typeface="+mn-lt"/>
              </a:rPr>
              <a:t>W@tch</a:t>
            </a:r>
            <a:r>
              <a:rPr lang="en-US" sz="1200" dirty="0">
                <a:latin typeface="+mn-lt"/>
              </a:rPr>
              <a:t> (</a:t>
            </a:r>
            <a:r>
              <a:rPr lang="el-GR" sz="1200" dirty="0">
                <a:latin typeface="+mn-lt"/>
              </a:rPr>
              <a:t>Έρευνα 2006)</a:t>
            </a:r>
          </a:p>
        </p:txBody>
      </p:sp>
    </p:spTree>
    <p:extLst>
      <p:ext uri="{BB962C8B-B14F-4D97-AF65-F5344CB8AC3E}">
        <p14:creationId xmlns:p14="http://schemas.microsoft.com/office/powerpoint/2010/main" val="13216666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graphicFrame>
        <p:nvGraphicFramePr>
          <p:cNvPr id="5" name="Γράφημα 4"/>
          <p:cNvGraphicFramePr>
            <a:graphicFrameLocks/>
          </p:cNvGraphicFramePr>
          <p:nvPr>
            <p:extLst>
              <p:ext uri="{D42A27DB-BD31-4B8C-83A1-F6EECF244321}">
                <p14:modId xmlns:p14="http://schemas.microsoft.com/office/powerpoint/2010/main" val="1367950991"/>
              </p:ext>
            </p:extLst>
          </p:nvPr>
        </p:nvGraphicFramePr>
        <p:xfrm>
          <a:off x="107504" y="476672"/>
          <a:ext cx="8928992" cy="5904656"/>
        </p:xfrm>
        <a:graphic>
          <a:graphicData uri="http://schemas.openxmlformats.org/drawingml/2006/chart">
            <c:chart xmlns:c="http://schemas.openxmlformats.org/drawingml/2006/chart" xmlns:r="http://schemas.openxmlformats.org/officeDocument/2006/relationships" r:id="rId2"/>
          </a:graphicData>
        </a:graphic>
      </p:graphicFrame>
      <p:sp>
        <p:nvSpPr>
          <p:cNvPr id="6" name="Ορθογώνιο 5"/>
          <p:cNvSpPr/>
          <p:nvPr/>
        </p:nvSpPr>
        <p:spPr>
          <a:xfrm>
            <a:off x="683568" y="6519827"/>
            <a:ext cx="2698239" cy="276999"/>
          </a:xfrm>
          <a:prstGeom prst="rect">
            <a:avLst/>
          </a:prstGeom>
        </p:spPr>
        <p:txBody>
          <a:bodyPr wrap="none">
            <a:spAutoFit/>
          </a:bodyPr>
          <a:lstStyle/>
          <a:p>
            <a:r>
              <a:rPr lang="el-GR" sz="1200" dirty="0">
                <a:latin typeface="+mn-lt"/>
              </a:rPr>
              <a:t>Πηγή: </a:t>
            </a:r>
            <a:r>
              <a:rPr lang="en-US" sz="1200" dirty="0">
                <a:latin typeface="+mn-lt"/>
              </a:rPr>
              <a:t>e-Business </a:t>
            </a:r>
            <a:r>
              <a:rPr lang="en-US" sz="1200" dirty="0" err="1">
                <a:latin typeface="+mn-lt"/>
              </a:rPr>
              <a:t>W@tch</a:t>
            </a:r>
            <a:r>
              <a:rPr lang="en-US" sz="1200" dirty="0">
                <a:latin typeface="+mn-lt"/>
              </a:rPr>
              <a:t> (</a:t>
            </a:r>
            <a:r>
              <a:rPr lang="el-GR" sz="1200" dirty="0">
                <a:latin typeface="+mn-lt"/>
              </a:rPr>
              <a:t>Έρευνα 2006)</a:t>
            </a:r>
          </a:p>
        </p:txBody>
      </p:sp>
    </p:spTree>
    <p:extLst>
      <p:ext uri="{BB962C8B-B14F-4D97-AF65-F5344CB8AC3E}">
        <p14:creationId xmlns:p14="http://schemas.microsoft.com/office/powerpoint/2010/main" val="19521426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E</a:t>
            </a:r>
            <a:r>
              <a:rPr lang="el-GR" dirty="0" err="1"/>
              <a:t>πιχειρηματικά</a:t>
            </a:r>
            <a:r>
              <a:rPr lang="el-GR" dirty="0"/>
              <a:t> μοντέλα </a:t>
            </a:r>
            <a:br>
              <a:rPr lang="el-GR" dirty="0"/>
            </a:br>
            <a:r>
              <a:rPr lang="el-GR" dirty="0"/>
              <a:t>ηλεκτρονικού </a:t>
            </a:r>
            <a:r>
              <a:rPr lang="el-GR" dirty="0" smtClean="0"/>
              <a:t>εμπορίου</a:t>
            </a:r>
            <a:r>
              <a:rPr lang="en-US" dirty="0" smtClean="0"/>
              <a:t> </a:t>
            </a:r>
            <a:r>
              <a:rPr lang="en-US" sz="3000" b="0" dirty="0" smtClean="0"/>
              <a:t>1/2</a:t>
            </a:r>
            <a:endParaRPr lang="el-GR" sz="3000" b="0" dirty="0"/>
          </a:p>
        </p:txBody>
      </p:sp>
      <p:sp>
        <p:nvSpPr>
          <p:cNvPr id="3" name="Θέση περιεχομένου 2"/>
          <p:cNvSpPr>
            <a:spLocks noGrp="1"/>
          </p:cNvSpPr>
          <p:nvPr>
            <p:ph idx="1"/>
          </p:nvPr>
        </p:nvSpPr>
        <p:spPr/>
        <p:txBody>
          <a:bodyPr/>
          <a:lstStyle/>
          <a:p>
            <a:r>
              <a:rPr lang="el-GR" dirty="0" smtClean="0"/>
              <a:t>Συναλλαγές </a:t>
            </a:r>
            <a:r>
              <a:rPr lang="el-GR" dirty="0"/>
              <a:t>μεταξύ επιχειρήσεων (</a:t>
            </a:r>
            <a:r>
              <a:rPr lang="en-US" dirty="0"/>
              <a:t>Business</a:t>
            </a:r>
            <a:r>
              <a:rPr lang="el-GR" dirty="0"/>
              <a:t>-</a:t>
            </a:r>
            <a:r>
              <a:rPr lang="en-US" dirty="0"/>
              <a:t>to</a:t>
            </a:r>
            <a:r>
              <a:rPr lang="el-GR" dirty="0"/>
              <a:t>-</a:t>
            </a:r>
            <a:r>
              <a:rPr lang="en-US" dirty="0"/>
              <a:t>Business</a:t>
            </a:r>
            <a:r>
              <a:rPr lang="el-GR" dirty="0"/>
              <a:t> - </a:t>
            </a:r>
            <a:r>
              <a:rPr lang="en-US" dirty="0"/>
              <a:t>B</a:t>
            </a:r>
            <a:r>
              <a:rPr lang="el-GR" dirty="0"/>
              <a:t>2</a:t>
            </a:r>
            <a:r>
              <a:rPr lang="en-US" dirty="0"/>
              <a:t>B</a:t>
            </a:r>
            <a:r>
              <a:rPr lang="el-GR" dirty="0"/>
              <a:t>). </a:t>
            </a:r>
          </a:p>
          <a:p>
            <a:r>
              <a:rPr lang="el-GR" dirty="0" smtClean="0"/>
              <a:t>Ηλεκτρονικό </a:t>
            </a:r>
            <a:r>
              <a:rPr lang="el-GR" dirty="0"/>
              <a:t>εμπόριο μεταξύ επιχείρησης και καταναλωτών (</a:t>
            </a:r>
            <a:r>
              <a:rPr lang="en-US" dirty="0"/>
              <a:t>Business</a:t>
            </a:r>
            <a:r>
              <a:rPr lang="el-GR" dirty="0"/>
              <a:t>-</a:t>
            </a:r>
            <a:r>
              <a:rPr lang="en-US" dirty="0"/>
              <a:t>to</a:t>
            </a:r>
            <a:r>
              <a:rPr lang="el-GR" dirty="0"/>
              <a:t>-</a:t>
            </a:r>
            <a:r>
              <a:rPr lang="en-US" dirty="0"/>
              <a:t>Consumer</a:t>
            </a:r>
            <a:r>
              <a:rPr lang="el-GR" dirty="0"/>
              <a:t>-</a:t>
            </a:r>
            <a:r>
              <a:rPr lang="en-US" dirty="0"/>
              <a:t>B</a:t>
            </a:r>
            <a:r>
              <a:rPr lang="el-GR" dirty="0"/>
              <a:t>2</a:t>
            </a:r>
            <a:r>
              <a:rPr lang="en-US" dirty="0"/>
              <a:t>C</a:t>
            </a:r>
            <a:r>
              <a:rPr lang="el-GR" dirty="0"/>
              <a:t>). </a:t>
            </a:r>
          </a:p>
          <a:p>
            <a:r>
              <a:rPr lang="el-GR" dirty="0" smtClean="0"/>
              <a:t>Ηλεκτρονικό </a:t>
            </a:r>
            <a:r>
              <a:rPr lang="el-GR" dirty="0"/>
              <a:t>εμπόριο από καταναλωτές προς καταναλωτές (</a:t>
            </a:r>
            <a:r>
              <a:rPr lang="en-US" dirty="0"/>
              <a:t>Consumer</a:t>
            </a:r>
            <a:r>
              <a:rPr lang="el-GR" dirty="0"/>
              <a:t>-</a:t>
            </a:r>
            <a:r>
              <a:rPr lang="en-US" dirty="0"/>
              <a:t>to</a:t>
            </a:r>
            <a:r>
              <a:rPr lang="el-GR" dirty="0"/>
              <a:t>- </a:t>
            </a:r>
            <a:r>
              <a:rPr lang="en-US" dirty="0"/>
              <a:t>Consumer</a:t>
            </a:r>
            <a:r>
              <a:rPr lang="el-GR" dirty="0"/>
              <a:t>-</a:t>
            </a:r>
            <a:r>
              <a:rPr lang="en-US" dirty="0"/>
              <a:t>C</a:t>
            </a:r>
            <a:r>
              <a:rPr lang="el-GR" dirty="0"/>
              <a:t>2</a:t>
            </a:r>
            <a:r>
              <a:rPr lang="en-US" dirty="0"/>
              <a:t>C</a:t>
            </a:r>
            <a:r>
              <a:rPr lang="el-GR" dirty="0"/>
              <a:t>),</a:t>
            </a:r>
          </a:p>
          <a:p>
            <a:r>
              <a:rPr lang="el-GR" dirty="0" smtClean="0"/>
              <a:t>Ηλεκτρονικό </a:t>
            </a:r>
            <a:r>
              <a:rPr lang="el-GR" dirty="0"/>
              <a:t>εμπόριο από κυβερνήσεις προς καταναλωτές (</a:t>
            </a:r>
            <a:r>
              <a:rPr lang="en-US" dirty="0"/>
              <a:t>Governments</a:t>
            </a:r>
            <a:r>
              <a:rPr lang="el-GR" dirty="0"/>
              <a:t>-</a:t>
            </a:r>
            <a:r>
              <a:rPr lang="en-US" dirty="0"/>
              <a:t>to</a:t>
            </a:r>
            <a:r>
              <a:rPr lang="el-GR" dirty="0"/>
              <a:t>-</a:t>
            </a:r>
            <a:r>
              <a:rPr lang="en-US" dirty="0"/>
              <a:t>Consumer</a:t>
            </a:r>
            <a:r>
              <a:rPr lang="el-GR" dirty="0"/>
              <a:t>-</a:t>
            </a:r>
            <a:r>
              <a:rPr lang="en-US" dirty="0"/>
              <a:t>G</a:t>
            </a:r>
            <a:r>
              <a:rPr lang="el-GR" dirty="0"/>
              <a:t>2</a:t>
            </a:r>
            <a:r>
              <a:rPr lang="en-US" dirty="0"/>
              <a:t>C</a:t>
            </a:r>
            <a:r>
              <a:rPr lang="el-GR" dirty="0"/>
              <a:t>). </a:t>
            </a:r>
          </a:p>
          <a:p>
            <a:r>
              <a:rPr lang="el-GR" dirty="0"/>
              <a:t>Ηλεκτρονικό εμπόριο από επιχειρήσεις προς κυβερνήσεις (</a:t>
            </a:r>
            <a:r>
              <a:rPr lang="en-US" dirty="0"/>
              <a:t>Business</a:t>
            </a:r>
            <a:r>
              <a:rPr lang="el-GR" dirty="0"/>
              <a:t>-</a:t>
            </a:r>
            <a:r>
              <a:rPr lang="en-US" dirty="0"/>
              <a:t>to</a:t>
            </a:r>
            <a:r>
              <a:rPr lang="el-GR" dirty="0"/>
              <a:t>-</a:t>
            </a:r>
            <a:r>
              <a:rPr lang="en-US" dirty="0"/>
              <a:t>Governments</a:t>
            </a:r>
            <a:r>
              <a:rPr lang="el-GR" dirty="0"/>
              <a:t>-</a:t>
            </a:r>
            <a:r>
              <a:rPr lang="en-US" dirty="0"/>
              <a:t>B</a:t>
            </a:r>
            <a:r>
              <a:rPr lang="el-GR" dirty="0"/>
              <a:t>2</a:t>
            </a:r>
            <a:r>
              <a:rPr lang="en-US" dirty="0"/>
              <a:t>G</a:t>
            </a:r>
            <a:r>
              <a:rPr lang="el-GR" dirty="0"/>
              <a:t>).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2829015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solidFill>
                  <a:prstClr val="white"/>
                </a:solidFill>
              </a:rPr>
              <a:t>E</a:t>
            </a:r>
            <a:r>
              <a:rPr lang="el-GR" dirty="0" err="1">
                <a:solidFill>
                  <a:prstClr val="white"/>
                </a:solidFill>
              </a:rPr>
              <a:t>πιχειρηματικά</a:t>
            </a:r>
            <a:r>
              <a:rPr lang="el-GR" dirty="0">
                <a:solidFill>
                  <a:prstClr val="white"/>
                </a:solidFill>
              </a:rPr>
              <a:t> μοντέλα </a:t>
            </a:r>
            <a:br>
              <a:rPr lang="el-GR" dirty="0">
                <a:solidFill>
                  <a:prstClr val="white"/>
                </a:solidFill>
              </a:rPr>
            </a:br>
            <a:r>
              <a:rPr lang="el-GR" dirty="0">
                <a:solidFill>
                  <a:prstClr val="white"/>
                </a:solidFill>
              </a:rPr>
              <a:t>ηλεκτρονικού εμπορίου</a:t>
            </a:r>
            <a:r>
              <a:rPr lang="en-US" dirty="0">
                <a:solidFill>
                  <a:prstClr val="white"/>
                </a:solidFill>
              </a:rPr>
              <a:t> </a:t>
            </a:r>
            <a:r>
              <a:rPr lang="en-US" sz="3000" b="0" dirty="0" smtClean="0">
                <a:solidFill>
                  <a:prstClr val="white"/>
                </a:solidFill>
              </a:rPr>
              <a:t>2/2</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pic>
        <p:nvPicPr>
          <p:cNvPr id="5" name="Picture 40"/>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556792"/>
            <a:ext cx="5986526" cy="4752528"/>
          </a:xfrm>
          <a:prstGeom prst="rect">
            <a:avLst/>
          </a:prstGeom>
          <a:noFill/>
          <a:ln>
            <a:noFill/>
          </a:ln>
        </p:spPr>
      </p:pic>
      <p:sp>
        <p:nvSpPr>
          <p:cNvPr id="6" name="Ορθογώνιο 5"/>
          <p:cNvSpPr/>
          <p:nvPr/>
        </p:nvSpPr>
        <p:spPr>
          <a:xfrm>
            <a:off x="3563888" y="6381327"/>
            <a:ext cx="2196755" cy="276999"/>
          </a:xfrm>
          <a:prstGeom prst="rect">
            <a:avLst/>
          </a:prstGeom>
        </p:spPr>
        <p:txBody>
          <a:bodyPr wrap="none">
            <a:spAutoFit/>
          </a:bodyPr>
          <a:lstStyle/>
          <a:p>
            <a:r>
              <a:rPr lang="el-GR" sz="1200" i="1" dirty="0">
                <a:latin typeface="+mn-lt"/>
              </a:rPr>
              <a:t>Πηγή</a:t>
            </a:r>
            <a:r>
              <a:rPr lang="el-GR" sz="1200" dirty="0">
                <a:latin typeface="+mn-lt"/>
              </a:rPr>
              <a:t>: </a:t>
            </a:r>
            <a:r>
              <a:rPr lang="en-US" sz="1200" u="sng" dirty="0">
                <a:latin typeface="+mn-lt"/>
                <a:hlinkClick r:id="rId3"/>
              </a:rPr>
              <a:t>www</a:t>
            </a:r>
            <a:r>
              <a:rPr lang="el-GR" sz="1200" u="sng" dirty="0">
                <a:latin typeface="+mn-lt"/>
                <a:hlinkClick r:id="rId3"/>
              </a:rPr>
              <a:t>.</a:t>
            </a:r>
            <a:r>
              <a:rPr lang="en-US" sz="1200" u="sng" dirty="0" err="1">
                <a:latin typeface="+mn-lt"/>
                <a:hlinkClick r:id="rId3"/>
              </a:rPr>
              <a:t>cosmo</a:t>
            </a:r>
            <a:r>
              <a:rPr lang="el-GR" sz="1200" u="sng" dirty="0">
                <a:latin typeface="+mn-lt"/>
                <a:hlinkClick r:id="rId3"/>
              </a:rPr>
              <a:t>-</a:t>
            </a:r>
            <a:r>
              <a:rPr lang="en-US" sz="1200" u="sng" dirty="0">
                <a:latin typeface="+mn-lt"/>
                <a:hlinkClick r:id="rId3"/>
              </a:rPr>
              <a:t>one</a:t>
            </a:r>
            <a:r>
              <a:rPr lang="el-GR" sz="1200" u="sng" dirty="0">
                <a:latin typeface="+mn-lt"/>
                <a:hlinkClick r:id="rId3"/>
              </a:rPr>
              <a:t>.</a:t>
            </a:r>
            <a:r>
              <a:rPr lang="en-US" sz="1200" u="sng" dirty="0">
                <a:latin typeface="+mn-lt"/>
                <a:hlinkClick r:id="rId3"/>
              </a:rPr>
              <a:t>gr</a:t>
            </a:r>
            <a:r>
              <a:rPr lang="el-GR" sz="1200" i="1" dirty="0">
                <a:latin typeface="+mn-lt"/>
              </a:rPr>
              <a:t>, 2012</a:t>
            </a:r>
          </a:p>
        </p:txBody>
      </p:sp>
    </p:spTree>
    <p:extLst>
      <p:ext uri="{BB962C8B-B14F-4D97-AF65-F5344CB8AC3E}">
        <p14:creationId xmlns:p14="http://schemas.microsoft.com/office/powerpoint/2010/main" val="6334694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οφέλη και οι περιορισμοί του Ηλεκτρονικού </a:t>
            </a:r>
            <a:r>
              <a:rPr lang="el-GR" dirty="0" err="1"/>
              <a:t>Επιχειρείν</a:t>
            </a:r>
            <a:endParaRPr lang="el-GR" dirty="0"/>
          </a:p>
        </p:txBody>
      </p:sp>
      <p:sp>
        <p:nvSpPr>
          <p:cNvPr id="3" name="Θέση περιεχομένου 2"/>
          <p:cNvSpPr>
            <a:spLocks noGrp="1"/>
          </p:cNvSpPr>
          <p:nvPr>
            <p:ph idx="1"/>
          </p:nvPr>
        </p:nvSpPr>
        <p:spPr>
          <a:xfrm>
            <a:off x="323528" y="2420888"/>
            <a:ext cx="8496944" cy="4104456"/>
          </a:xfrm>
        </p:spPr>
        <p:txBody>
          <a:bodyPr/>
          <a:lstStyle/>
          <a:p>
            <a:r>
              <a:rPr lang="el-GR" dirty="0"/>
              <a:t>Τα οφέλη χωρίζονται σε </a:t>
            </a:r>
            <a:r>
              <a:rPr lang="el-GR" b="1" dirty="0"/>
              <a:t>οφέλη για οργανισμούς</a:t>
            </a:r>
            <a:r>
              <a:rPr lang="el-GR" dirty="0"/>
              <a:t>, </a:t>
            </a:r>
            <a:r>
              <a:rPr lang="el-GR" b="1" dirty="0"/>
              <a:t>για καταναλωτές</a:t>
            </a:r>
            <a:r>
              <a:rPr lang="el-GR" dirty="0"/>
              <a:t>, </a:t>
            </a:r>
            <a:r>
              <a:rPr lang="el-GR" b="1" dirty="0"/>
              <a:t>για την κοινωνία</a:t>
            </a:r>
            <a:r>
              <a:rPr lang="el-GR" dirty="0"/>
              <a:t> και για </a:t>
            </a:r>
            <a:r>
              <a:rPr lang="el-GR" b="1" dirty="0"/>
              <a:t>τους προμηθευτές</a:t>
            </a:r>
            <a:r>
              <a:rPr lang="el-GR" dirty="0"/>
              <a: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364829248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2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template</Template>
  <TotalTime>47</TotalTime>
  <Words>1820</Words>
  <Application>Microsoft Office PowerPoint</Application>
  <PresentationFormat>Προβολή στην οθόνη (4:3)</PresentationFormat>
  <Paragraphs>143</Paragraphs>
  <Slides>24</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24</vt:i4>
      </vt:variant>
    </vt:vector>
  </HeadingPairs>
  <TitlesOfParts>
    <vt:vector size="26" baseType="lpstr">
      <vt:lpstr>template</vt:lpstr>
      <vt:lpstr>OC_template_updated</vt:lpstr>
      <vt:lpstr>Διαδικτυακές συναλλαγές στον Τουρισμό (e-tourism) (Θ)</vt:lpstr>
      <vt:lpstr>Ηλεκτρονικό εμπόριο 1/3</vt:lpstr>
      <vt:lpstr>Ηλεκτρονικό εμπόριο 2/3</vt:lpstr>
      <vt:lpstr>Ηλεκτρονικό εμπόριο 3/3</vt:lpstr>
      <vt:lpstr>Παρουσίαση του PowerPoint</vt:lpstr>
      <vt:lpstr>Παρουσίαση του PowerPoint</vt:lpstr>
      <vt:lpstr>Eπιχειρηματικά μοντέλα  ηλεκτρονικού εμπορίου 1/2</vt:lpstr>
      <vt:lpstr>Eπιχειρηματικά μοντέλα  ηλεκτρονικού εμπορίου 2/2</vt:lpstr>
      <vt:lpstr>Τα οφέλη και οι περιορισμοί του Ηλεκτρονικού Επιχειρείν</vt:lpstr>
      <vt:lpstr>Τα οφέλη του ΗΕ για τους οργανισμούς 1/3</vt:lpstr>
      <vt:lpstr>Τα οφέλη του ΗΕ για τους οργανισμούς 2/3</vt:lpstr>
      <vt:lpstr>Τα οφέλη του ΗΕ για τους οργανισμούς 3/3</vt:lpstr>
      <vt:lpstr>Τα οφέλη του ΗΕ για τους καταναλωτές 1/2</vt:lpstr>
      <vt:lpstr>Τα οφέλη του ΗΕ για τους καταναλωτές 2/2</vt:lpstr>
      <vt:lpstr>Τα οφέλη του ΗΕ για την κοινωνία </vt:lpstr>
      <vt:lpstr>Τα οφέλη του ΗΕ για τον προμηθευτή </vt:lpstr>
      <vt:lpstr>Πλεονεκτήματα ΕΠ</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Διαδικτυακές συναλλαγές στον Τουρισμό (e-tourism) (Θ)</dc:title>
  <dc:creator>opencourses@teiath.gr</dc:creator>
  <cp:lastModifiedBy>fkaram2</cp:lastModifiedBy>
  <cp:revision>7</cp:revision>
  <dcterms:created xsi:type="dcterms:W3CDTF">2015-12-03T11:30:04Z</dcterms:created>
  <dcterms:modified xsi:type="dcterms:W3CDTF">2015-12-07T07:40:14Z</dcterms:modified>
</cp:coreProperties>
</file>