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81" r:id="rId21"/>
    <p:sldId id="277" r:id="rId22"/>
    <p:sldId id="279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80" d="100"/>
          <a:sy n="80" d="100"/>
        </p:scale>
        <p:origin x="-268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D09C1C-4C1C-4C96-A4BF-91F4BF2B4244}" type="slidenum">
              <a:rPr lang="el-GR" altLang="el-GR" smtClean="0"/>
              <a:pPr eaLnBrk="1" hangingPunct="1"/>
              <a:t>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4A7B95-79F0-4243-9483-C6C85C2FCA12}" type="slidenum">
              <a:rPr lang="el-GR" altLang="el-GR" smtClean="0"/>
              <a:pPr eaLnBrk="1" hangingPunct="1"/>
              <a:t>10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460B54-6187-4309-BF5A-C8DFB3C781A4}" type="slidenum">
              <a:rPr lang="el-GR" altLang="el-GR" smtClean="0"/>
              <a:pPr eaLnBrk="1" hangingPunct="1"/>
              <a:t>11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CECBE0-D7AF-4DA7-A1F1-CC95413978C3}" type="slidenum">
              <a:rPr lang="el-GR" altLang="el-GR" smtClean="0"/>
              <a:pPr eaLnBrk="1" hangingPunct="1"/>
              <a:t>12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1CB70A-82A6-4503-BF14-F211EB3CC175}" type="slidenum">
              <a:rPr lang="el-GR" altLang="el-GR" smtClean="0"/>
              <a:pPr eaLnBrk="1" hangingPunct="1"/>
              <a:t>13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10AF0B-298D-4CAC-AB1A-D07019CA68ED}" type="slidenum">
              <a:rPr lang="el-GR" altLang="el-GR" smtClean="0"/>
              <a:pPr eaLnBrk="1" hangingPunct="1"/>
              <a:t>14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839DDD-F2D2-4685-B6FC-30B1A8D31BCC}" type="slidenum">
              <a:rPr lang="el-GR" altLang="el-GR" smtClean="0"/>
              <a:pPr eaLnBrk="1" hangingPunct="1"/>
              <a:t>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8CE60B-DD00-4536-B560-71E5574DDC68}" type="slidenum">
              <a:rPr lang="el-GR" altLang="el-GR" smtClean="0"/>
              <a:pPr eaLnBrk="1" hangingPunct="1"/>
              <a:t>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FE9377-6698-4198-B55E-7700A86C0427}" type="slidenum">
              <a:rPr lang="el-GR" altLang="el-GR" smtClean="0"/>
              <a:pPr eaLnBrk="1" hangingPunct="1"/>
              <a:t>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AD177C-EF23-41F7-85A2-5C3D13771F1C}" type="slidenum">
              <a:rPr lang="el-GR" altLang="el-GR" smtClean="0"/>
              <a:pPr eaLnBrk="1" hangingPunct="1"/>
              <a:t>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E35943-8248-4238-AFD2-B97E00E4C267}" type="slidenum">
              <a:rPr lang="el-GR" altLang="el-GR" smtClean="0"/>
              <a:pPr eaLnBrk="1" hangingPunct="1"/>
              <a:t>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E71239-E030-4A24-929D-2676C0FFBBCB}" type="slidenum">
              <a:rPr lang="el-GR" altLang="el-GR" smtClean="0"/>
              <a:pPr eaLnBrk="1" hangingPunct="1"/>
              <a:t>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456371-DB40-46C6-AFEA-26FA721C59BF}" type="slidenum">
              <a:rPr lang="el-GR" altLang="el-GR" smtClean="0"/>
              <a:pPr eaLnBrk="1" hangingPunct="1"/>
              <a:t>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CAF82F-E030-42DB-9471-E59B3B52DA8C}" type="slidenum">
              <a:rPr lang="el-GR" altLang="el-GR" smtClean="0"/>
              <a:pPr eaLnBrk="1" hangingPunct="1"/>
              <a:t>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koul@teiath.g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sers.teiath.gr/akou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erkira.lb.teiath.gr/eclass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erkira.lb.teiath.gr/eclass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Πολιτική πληροφόρησης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7345" y="2996952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1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Εισαγωγή</a:t>
            </a:r>
            <a:endParaRPr lang="en-US" sz="2700" dirty="0" smtClean="0"/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lnSpc>
                <a:spcPct val="80000"/>
              </a:lnSpc>
            </a:pPr>
            <a:r>
              <a:rPr lang="el-GR" sz="2700" dirty="0"/>
              <a:t>Δρ Αλέξανδρος </a:t>
            </a:r>
            <a:r>
              <a:rPr lang="el-GR" sz="2700" dirty="0" smtClean="0"/>
              <a:t>Κουλούρης</a:t>
            </a:r>
            <a:endParaRPr lang="en-US" sz="2700" dirty="0" smtClean="0"/>
          </a:p>
          <a:p>
            <a:pPr>
              <a:lnSpc>
                <a:spcPct val="80000"/>
              </a:lnSpc>
            </a:pPr>
            <a:r>
              <a:rPr lang="el-GR" sz="2700" dirty="0"/>
              <a:t>Τμήμα Βιβλιοθηκονομίας &amp; Συστημάτων Πληροφόρησης</a:t>
            </a:r>
            <a:endParaRPr lang="el-GR" sz="2700" dirty="0" smtClean="0"/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85467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Σκοπός μαθήματος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Να κατανοήσουν οι φοιτητές τα κοινωνικά, πολιτικά, νομικά και ηθικά ζητήματα που προκύπτουν από την προσφορά και χρήση των πληροφοριών και των τεχνολογιών πληροφόρησης</a:t>
            </a:r>
          </a:p>
        </p:txBody>
      </p:sp>
    </p:spTree>
    <p:extLst>
      <p:ext uri="{BB962C8B-B14F-4D97-AF65-F5344CB8AC3E}">
        <p14:creationId xmlns:p14="http://schemas.microsoft.com/office/powerpoint/2010/main" val="24457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Στόχοι μαθήματος (ενδεικτικά)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Κατανόηση κοινωνικών επιπτώσεων από τη χρήση των τεχνολογιών των πληροφοριών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Γνώση πολιτικών πληροφόρησης σε διεθνές και εθνικό επίπεδο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Γνώση επαγγελματικής νομοθεσίας και νομικών ζητημάτων από τη χρήση, διαχείριση και τεχνολογία των πληροφοριών</a:t>
            </a:r>
          </a:p>
        </p:txBody>
      </p:sp>
    </p:spTree>
    <p:extLst>
      <p:ext uri="{BB962C8B-B14F-4D97-AF65-F5344CB8AC3E}">
        <p14:creationId xmlns:p14="http://schemas.microsoft.com/office/powerpoint/2010/main" val="2277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Περίγραμμα μαθήματος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Επισκόπηση πολιτικών πληροφόρησης (Ελλάδα, ΕΕ, σε άλλες χώρες, οργανισμούς)</a:t>
            </a:r>
          </a:p>
          <a:p>
            <a:pPr eaLnBrk="1" hangingPunct="1"/>
            <a:r>
              <a:rPr lang="el-GR" altLang="el-GR" dirty="0" smtClean="0"/>
              <a:t>Νομοθεσία μονάδων πληροφόρησης και εργασιακών σχέσεων εργαζομένων</a:t>
            </a:r>
          </a:p>
          <a:p>
            <a:pPr eaLnBrk="1" hangingPunct="1"/>
            <a:r>
              <a:rPr lang="el-GR" altLang="el-GR" dirty="0" smtClean="0"/>
              <a:t>Ηθική και κώδικες ηθικής για βιβλιοθηκονόμους και επαγγελματίες πληροφόρησης</a:t>
            </a:r>
          </a:p>
          <a:p>
            <a:pPr eaLnBrk="1" hangingPunct="1"/>
            <a:r>
              <a:rPr lang="el-GR" altLang="el-GR" dirty="0" smtClean="0"/>
              <a:t>Ανοικτή πρόσβαση, κ.ά.</a:t>
            </a:r>
          </a:p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374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Περίγραμμα μαθήματος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altLang="el-GR" dirty="0" smtClean="0"/>
              <a:t>Έμφαση στα νομικά ζητήματα της πληροφορίας:</a:t>
            </a:r>
          </a:p>
          <a:p>
            <a:pPr marL="355600" lvl="1" indent="-355600" eaLnBrk="1" hangingPunct="1">
              <a:buFont typeface="Arial" panose="020B0604020202020204" pitchFamily="34" charset="0"/>
              <a:buChar char="•"/>
            </a:pPr>
            <a:r>
              <a:rPr lang="el-GR" altLang="el-GR" dirty="0" smtClean="0"/>
              <a:t>Ελεύθερη διακίνηση πληροφοριών</a:t>
            </a:r>
          </a:p>
          <a:p>
            <a:pPr marL="355600" lvl="1" indent="-355600" eaLnBrk="1" hangingPunct="1">
              <a:buFont typeface="Arial" panose="020B0604020202020204" pitchFamily="34" charset="0"/>
              <a:buChar char="•"/>
            </a:pPr>
            <a:r>
              <a:rPr lang="el-GR" altLang="el-GR" dirty="0" smtClean="0"/>
              <a:t>Λογοκρισία</a:t>
            </a:r>
          </a:p>
          <a:p>
            <a:pPr marL="355600" lvl="1" indent="-355600" eaLnBrk="1" hangingPunct="1">
              <a:buFont typeface="Arial" panose="020B0604020202020204" pitchFamily="34" charset="0"/>
              <a:buChar char="•"/>
            </a:pPr>
            <a:r>
              <a:rPr lang="el-GR" altLang="el-GR" dirty="0" smtClean="0"/>
              <a:t>Λογοκλοπή  </a:t>
            </a:r>
          </a:p>
          <a:p>
            <a:pPr marL="355600" lvl="1" indent="-355600" eaLnBrk="1" hangingPunct="1">
              <a:buFont typeface="Arial" panose="020B0604020202020204" pitchFamily="34" charset="0"/>
              <a:buChar char="•"/>
            </a:pPr>
            <a:r>
              <a:rPr lang="el-GR" altLang="el-GR" dirty="0" smtClean="0"/>
              <a:t>Ιδιωτικότητα </a:t>
            </a:r>
            <a:r>
              <a:rPr lang="en-US" altLang="el-GR" dirty="0" smtClean="0"/>
              <a:t>(</a:t>
            </a:r>
            <a:r>
              <a:rPr lang="en-US" altLang="el-GR" i="1" dirty="0" smtClean="0"/>
              <a:t>privacy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marL="355600" lvl="1" indent="-355600" eaLnBrk="1" hangingPunct="1">
              <a:buFont typeface="Arial" panose="020B0604020202020204" pitchFamily="34" charset="0"/>
              <a:buChar char="•"/>
            </a:pPr>
            <a:r>
              <a:rPr lang="el-GR" altLang="el-GR" dirty="0" smtClean="0"/>
              <a:t>Προστασία δεδομένων</a:t>
            </a:r>
          </a:p>
          <a:p>
            <a:pPr marL="355600" lvl="1" indent="-355600" eaLnBrk="1" hangingPunct="1">
              <a:buFont typeface="Arial" panose="020B0604020202020204" pitchFamily="34" charset="0"/>
              <a:buChar char="•"/>
            </a:pPr>
            <a:r>
              <a:rPr lang="el-GR" altLang="el-GR" dirty="0" smtClean="0"/>
              <a:t>Πνευματική ιδιοκτησία και πνευματικά δικαιώματα (</a:t>
            </a:r>
            <a:r>
              <a:rPr lang="en-US" altLang="el-GR" i="1" dirty="0" smtClean="0"/>
              <a:t>Intellectual Property Rights</a:t>
            </a:r>
            <a:r>
              <a:rPr lang="en-US" altLang="el-GR" dirty="0" smtClean="0"/>
              <a:t> – </a:t>
            </a:r>
            <a:r>
              <a:rPr lang="en-US" altLang="el-GR" i="1" dirty="0" smtClean="0"/>
              <a:t>IPR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9947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Επιπρόσθετα του μαθήματος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Επισκέψεις σε βιβλιοθήκες (μπορεί και εικονικές περιηγήσεις)</a:t>
            </a:r>
          </a:p>
          <a:p>
            <a:pPr eaLnBrk="1" hangingPunct="1"/>
            <a:r>
              <a:rPr lang="el-GR" altLang="el-GR" i="1" dirty="0" smtClean="0"/>
              <a:t>Ίσως</a:t>
            </a:r>
            <a:r>
              <a:rPr lang="el-GR" altLang="el-GR" dirty="0" smtClean="0"/>
              <a:t>, διαλέξεις και έως δύο παρουσιάσεις από ειδικούς εξωτερικούς ομιλητές κατά περίπτωση </a:t>
            </a:r>
          </a:p>
        </p:txBody>
      </p:sp>
    </p:spTree>
    <p:extLst>
      <p:ext uri="{BB962C8B-B14F-4D97-AF65-F5344CB8AC3E}">
        <p14:creationId xmlns:p14="http://schemas.microsoft.com/office/powerpoint/2010/main" val="16725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Τρόποι αξιολόγησης – εξέτασης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Γραπτές εξετάσεις</a:t>
            </a:r>
          </a:p>
          <a:p>
            <a:pPr eaLnBrk="1" hangingPunct="1"/>
            <a:r>
              <a:rPr lang="el-GR" altLang="el-GR" dirty="0" smtClean="0"/>
              <a:t>Θα ληφθούν υπόψη:</a:t>
            </a:r>
          </a:p>
          <a:p>
            <a:pPr lvl="1" eaLnBrk="1" hangingPunct="1"/>
            <a:r>
              <a:rPr lang="el-GR" altLang="el-GR" b="1" dirty="0" smtClean="0"/>
              <a:t>Συμμετοχή στο μάθημα</a:t>
            </a:r>
          </a:p>
          <a:p>
            <a:pPr lvl="2" eaLnBrk="1" hangingPunct="1"/>
            <a:r>
              <a:rPr lang="el-GR" altLang="el-GR" dirty="0" smtClean="0"/>
              <a:t>Εξ αποστάσεως (πλατφόρμα)</a:t>
            </a:r>
          </a:p>
          <a:p>
            <a:pPr lvl="2" eaLnBrk="1" hangingPunct="1"/>
            <a:r>
              <a:rPr lang="el-GR" altLang="el-GR" dirty="0" smtClean="0"/>
              <a:t>Δια ζώσης</a:t>
            </a:r>
          </a:p>
          <a:p>
            <a:pPr lvl="1" eaLnBrk="1" hangingPunct="1"/>
            <a:r>
              <a:rPr lang="el-GR" altLang="el-GR" dirty="0" smtClean="0"/>
              <a:t>Ενδιαφέρον</a:t>
            </a:r>
          </a:p>
          <a:p>
            <a:pPr lvl="1" eaLnBrk="1" hangingPunct="1"/>
            <a:r>
              <a:rPr lang="el-GR" altLang="el-GR" dirty="0" smtClean="0"/>
              <a:t>Συνέπεια</a:t>
            </a:r>
          </a:p>
          <a:p>
            <a:pPr lvl="1" eaLnBrk="1" hangingPunct="1"/>
            <a:r>
              <a:rPr lang="el-GR" altLang="el-GR" dirty="0" smtClean="0"/>
              <a:t>Επιστημοσύνη και σοβαρότητα </a:t>
            </a:r>
          </a:p>
        </p:txBody>
      </p:sp>
    </p:spTree>
    <p:extLst>
      <p:ext uri="{BB962C8B-B14F-4D97-AF65-F5344CB8AC3E}">
        <p14:creationId xmlns:p14="http://schemas.microsoft.com/office/powerpoint/2010/main" val="25087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41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45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Αλέξανδρος Κουλούρης 2014. </a:t>
            </a:r>
            <a:r>
              <a:rPr lang="el-GR" sz="2000" dirty="0"/>
              <a:t>Αλέξανδρος Κουλούρης. </a:t>
            </a:r>
            <a:r>
              <a:rPr lang="el-GR" sz="2000" dirty="0" smtClean="0"/>
              <a:t>«Πολιτική Πληροφόρησης.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Εισαγωγή».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51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Προφίλ διδάσκοντα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Διδακτορικό δίπλωμα στην Επιστήμη της Πληροφόρησης, Ιόνιο Πανεπιστήμιο</a:t>
            </a:r>
          </a:p>
          <a:p>
            <a:pPr eaLnBrk="1" hangingPunct="1"/>
            <a:r>
              <a:rPr lang="el-GR" altLang="el-GR" dirty="0" smtClean="0"/>
              <a:t>Πτυχίο Διεθνών και Ευρωπαϊκών Σπουδών, Πάντειο Πανεπιστήμιο</a:t>
            </a:r>
            <a:endParaRPr lang="el-GR" altLang="el-GR" i="1" dirty="0" smtClean="0"/>
          </a:p>
          <a:p>
            <a:pPr eaLnBrk="1" hangingPunct="1"/>
            <a:r>
              <a:rPr lang="el-GR" altLang="el-GR" dirty="0" smtClean="0"/>
              <a:t>Πτυχίο Βιβλιοθηκονομίας,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4120411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855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Επικοινωνία με τον διδάσκοντα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Κυρίως με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E: </a:t>
            </a:r>
            <a:r>
              <a:rPr lang="en-US" altLang="el-GR" dirty="0" smtClean="0">
                <a:hlinkClick r:id="rId3"/>
              </a:rPr>
              <a:t>akoul@teiath.gr</a:t>
            </a:r>
            <a:r>
              <a:rPr lang="en-US" altLang="el-GR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W: </a:t>
            </a:r>
            <a:r>
              <a:rPr lang="en-US" altLang="el-GR" dirty="0" smtClean="0">
                <a:hlinkClick r:id="rId4"/>
              </a:rPr>
              <a:t>users.teiath.gr/akoul/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Τ: 2105385268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Και δια ζώσης </a:t>
            </a:r>
            <a:r>
              <a:rPr lang="el-GR" altLang="el-GR" b="1" dirty="0" smtClean="0"/>
              <a:t>αυστηρά</a:t>
            </a:r>
            <a:r>
              <a:rPr lang="el-GR" altLang="el-GR" dirty="0" smtClean="0"/>
              <a:t> σε ώρες γραφείου, Δευτέρα 1</a:t>
            </a:r>
            <a:r>
              <a:rPr lang="en-US" altLang="el-GR" dirty="0" smtClean="0"/>
              <a:t>0</a:t>
            </a:r>
            <a:r>
              <a:rPr lang="el-GR" altLang="el-GR" dirty="0" smtClean="0"/>
              <a:t>:00-11.00 και Τετάρτη 10:00-11:00</a:t>
            </a:r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8211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Επικοινωνία μαθήματος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Στην αίθουσα </a:t>
            </a:r>
            <a:r>
              <a:rPr lang="el-GR" altLang="el-GR" b="1" dirty="0" smtClean="0"/>
              <a:t>Κ7.</a:t>
            </a:r>
            <a:r>
              <a:rPr lang="en-US" altLang="el-GR" b="1" dirty="0" smtClean="0"/>
              <a:t>205</a:t>
            </a:r>
            <a:r>
              <a:rPr lang="el-GR" altLang="el-GR" dirty="0" smtClean="0"/>
              <a:t>, όπου και θα διεξάγεται κάθε Δευτέρα 1</a:t>
            </a:r>
            <a:r>
              <a:rPr lang="en-US" altLang="el-GR" dirty="0" smtClean="0"/>
              <a:t>3</a:t>
            </a:r>
            <a:r>
              <a:rPr lang="el-GR" altLang="el-GR" dirty="0" smtClean="0"/>
              <a:t>:00-1</a:t>
            </a:r>
            <a:r>
              <a:rPr lang="en-US" altLang="el-GR" dirty="0" smtClean="0"/>
              <a:t>6</a:t>
            </a:r>
            <a:r>
              <a:rPr lang="el-GR" altLang="el-GR" dirty="0" smtClean="0"/>
              <a:t>:00</a:t>
            </a:r>
          </a:p>
          <a:p>
            <a:pPr eaLnBrk="1" hangingPunct="1"/>
            <a:r>
              <a:rPr lang="el-GR" altLang="el-GR" b="1" dirty="0" smtClean="0"/>
              <a:t>Και κυρίως</a:t>
            </a:r>
            <a:r>
              <a:rPr lang="el-GR" altLang="el-GR" dirty="0" smtClean="0"/>
              <a:t> στον δικτυακό τόπο του μαθήματος </a:t>
            </a:r>
            <a:r>
              <a:rPr lang="en-US" altLang="el-GR" dirty="0" smtClean="0">
                <a:hlinkClick r:id="rId3"/>
              </a:rPr>
              <a:t>kerkira.lb.teiath.gr/eclass2/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που φιλοξενείται στον ιστότοπο (πλατφόρμα) των ηλεκτρονικών μαθημάτων του Τμήματος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Η πλατφόρμα στηρίζεται στο ΕΛ/ΛΑΚ Moodle</a:t>
            </a:r>
          </a:p>
        </p:txBody>
      </p:sp>
    </p:spTree>
    <p:extLst>
      <p:ext uri="{BB962C8B-B14F-4D97-AF65-F5344CB8AC3E}">
        <p14:creationId xmlns:p14="http://schemas.microsoft.com/office/powerpoint/2010/main" val="7904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Προϋποθέσεις μαθήματος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email</a:t>
            </a:r>
            <a:r>
              <a:rPr lang="el-GR" altLang="el-GR" dirty="0" smtClean="0"/>
              <a:t> (αν δεν έχετε ανοίξτε ένα)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Εγγραφή στην πλατφόρμα, </a:t>
            </a:r>
            <a:r>
              <a:rPr lang="el-GR" dirty="0" smtClean="0">
                <a:hlinkClick r:id="rId3"/>
              </a:rPr>
              <a:t>kerkira.lb.teiath.gr/eclass2/</a:t>
            </a:r>
            <a:r>
              <a:rPr lang="el-GR" altLang="el-GR" dirty="0" smtClean="0"/>
              <a:t>, γίνεται με απλή διαδικασία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Εγγραφή στο μάθημα </a:t>
            </a:r>
            <a:r>
              <a:rPr lang="el-GR" altLang="el-GR" i="1" dirty="0" smtClean="0"/>
              <a:t>πολιτική πληροφόρησης</a:t>
            </a:r>
            <a:r>
              <a:rPr lang="el-GR" altLang="el-GR" dirty="0" smtClean="0"/>
              <a:t>, χρειάζεται κλειδί ενεργοποίησης </a:t>
            </a:r>
            <a:r>
              <a:rPr lang="en-US" altLang="el-GR" dirty="0" smtClean="0"/>
              <a:t>(information)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Γνώση αγγλικής γλώσσας και βασικές γνώσεις πληροφόρησης (βιβλιοθηκονομίας)</a:t>
            </a:r>
          </a:p>
        </p:txBody>
      </p:sp>
    </p:spTree>
    <p:extLst>
      <p:ext uri="{BB962C8B-B14F-4D97-AF65-F5344CB8AC3E}">
        <p14:creationId xmlns:p14="http://schemas.microsoft.com/office/powerpoint/2010/main" val="34671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Βασικά πλεονεκτήματα της </a:t>
            </a:r>
            <a:r>
              <a:rPr lang="en-US" altLang="el-GR" sz="3600" dirty="0" smtClean="0"/>
              <a:t>e-</a:t>
            </a:r>
            <a:r>
              <a:rPr lang="el-GR" altLang="el-GR" sz="3600" dirty="0" smtClean="0"/>
              <a:t>πικοινωνίας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Άμεση και γρήγορη ενημέρωση (ανακοινώσεις, ακυρώσεις μαθημάτων, κ.ά., απλά και γρήγορα με αποστολή </a:t>
            </a:r>
            <a:r>
              <a:rPr lang="en-US" altLang="el-GR" dirty="0" smtClean="0"/>
              <a:t>email</a:t>
            </a:r>
            <a:r>
              <a:rPr lang="el-GR" altLang="el-GR" dirty="0" smtClean="0"/>
              <a:t>)</a:t>
            </a:r>
          </a:p>
          <a:p>
            <a:pPr eaLnBrk="1" hangingPunct="1"/>
            <a:r>
              <a:rPr lang="el-GR" altLang="el-GR" dirty="0" smtClean="0"/>
              <a:t>Εξοικείωση με ηλεκτρονικά μέσα και πλατφόρμες</a:t>
            </a:r>
          </a:p>
          <a:p>
            <a:pPr eaLnBrk="1" hangingPunct="1"/>
            <a:r>
              <a:rPr lang="el-GR" altLang="el-GR" dirty="0" smtClean="0"/>
              <a:t>«</a:t>
            </a:r>
            <a:r>
              <a:rPr lang="el-GR" altLang="el-GR" i="1" dirty="0" smtClean="0"/>
              <a:t>παράκαμψη</a:t>
            </a:r>
            <a:r>
              <a:rPr lang="el-GR" altLang="el-GR" dirty="0" smtClean="0"/>
              <a:t>» και όχι «</a:t>
            </a:r>
            <a:r>
              <a:rPr lang="el-GR" altLang="el-GR" i="1" dirty="0" smtClean="0"/>
              <a:t>ενόχληση</a:t>
            </a:r>
            <a:r>
              <a:rPr lang="el-GR" altLang="el-GR" dirty="0" smtClean="0"/>
              <a:t>» της γραμματείας</a:t>
            </a:r>
          </a:p>
          <a:p>
            <a:pPr eaLnBrk="1" hangingPunct="1"/>
            <a:r>
              <a:rPr lang="el-GR" altLang="el-GR" dirty="0" smtClean="0"/>
              <a:t>Αλληλεπίδραση – διαδραστικό μάθημα</a:t>
            </a:r>
          </a:p>
        </p:txBody>
      </p:sp>
    </p:spTree>
    <p:extLst>
      <p:ext uri="{BB962C8B-B14F-4D97-AF65-F5344CB8AC3E}">
        <p14:creationId xmlns:p14="http://schemas.microsoft.com/office/powerpoint/2010/main" val="32389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Στην πλατφόρμα βρίσκονται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Αναλυτική περιγραφή μαθήματος</a:t>
            </a:r>
          </a:p>
          <a:p>
            <a:r>
              <a:rPr lang="el-GR" altLang="el-GR" dirty="0" smtClean="0"/>
              <a:t>Αίθουσα διδασκαλίας</a:t>
            </a:r>
          </a:p>
          <a:p>
            <a:r>
              <a:rPr lang="el-GR" altLang="el-GR" dirty="0" smtClean="0"/>
              <a:t>Έναρξη μαθημάτων</a:t>
            </a:r>
          </a:p>
          <a:p>
            <a:r>
              <a:rPr lang="el-GR" altLang="el-GR" dirty="0" smtClean="0"/>
              <a:t>Ύλη εξετάσεων</a:t>
            </a:r>
          </a:p>
          <a:p>
            <a:r>
              <a:rPr lang="el-GR" altLang="el-GR" dirty="0" smtClean="0"/>
              <a:t>Σύνδεσμοι</a:t>
            </a:r>
          </a:p>
          <a:p>
            <a:r>
              <a:rPr lang="el-GR" altLang="el-GR" dirty="0" smtClean="0"/>
              <a:t>Οι εκπαιδευτικές σημειώσεις, παρουσιάσεις και άλλο εκπαιδευτικό υλικό, στους αντίστοιχους φακέλους της πλατφόρμας</a:t>
            </a:r>
          </a:p>
          <a:p>
            <a:r>
              <a:rPr lang="el-GR" altLang="el-GR" dirty="0" smtClean="0"/>
              <a:t>Χρονοδιάγραμμα και παρουσιάσεις διαλέξεων </a:t>
            </a:r>
          </a:p>
        </p:txBody>
      </p:sp>
    </p:spTree>
    <p:extLst>
      <p:ext uri="{BB962C8B-B14F-4D97-AF65-F5344CB8AC3E}">
        <p14:creationId xmlns:p14="http://schemas.microsoft.com/office/powerpoint/2010/main" val="34520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μάθημα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Κωδικός: </a:t>
            </a:r>
            <a:r>
              <a:rPr lang="el-GR" altLang="el-GR" b="1" dirty="0" smtClean="0"/>
              <a:t>LIS ΕΠ 120</a:t>
            </a:r>
          </a:p>
          <a:p>
            <a:pPr eaLnBrk="1" hangingPunct="1"/>
            <a:r>
              <a:rPr lang="el-GR" altLang="el-GR" dirty="0" smtClean="0"/>
              <a:t>Τύπος μαθήματος: </a:t>
            </a:r>
            <a:r>
              <a:rPr lang="el-GR" altLang="el-GR" b="1" dirty="0" smtClean="0"/>
              <a:t>Θεωρητικό</a:t>
            </a:r>
          </a:p>
          <a:p>
            <a:pPr eaLnBrk="1" hangingPunct="1"/>
            <a:r>
              <a:rPr lang="el-GR" altLang="el-GR" dirty="0" smtClean="0"/>
              <a:t>Εβδομαδιαίες ώρες διδασκαλίας: </a:t>
            </a:r>
            <a:r>
              <a:rPr lang="el-GR" altLang="el-GR" b="1" dirty="0" smtClean="0"/>
              <a:t>3</a:t>
            </a:r>
          </a:p>
          <a:p>
            <a:pPr eaLnBrk="1" hangingPunct="1"/>
            <a:r>
              <a:rPr lang="el-GR" altLang="el-GR" dirty="0" smtClean="0"/>
              <a:t>Πιστωτικές μονάδες: </a:t>
            </a:r>
            <a:r>
              <a:rPr lang="el-GR" altLang="el-GR" b="1" dirty="0" smtClean="0"/>
              <a:t>4</a:t>
            </a:r>
          </a:p>
          <a:p>
            <a:pPr eaLnBrk="1" hangingPunct="1"/>
            <a:r>
              <a:rPr lang="el-GR" altLang="el-GR" dirty="0" smtClean="0"/>
              <a:t>Τυπικό εξάμηνο διδασκαλίας: </a:t>
            </a:r>
            <a:r>
              <a:rPr lang="el-GR" altLang="el-GR" b="1" dirty="0" smtClean="0"/>
              <a:t>Ε</a:t>
            </a:r>
          </a:p>
          <a:p>
            <a:pPr eaLnBrk="1" hangingPunct="1"/>
            <a:r>
              <a:rPr lang="el-GR" altLang="el-GR" dirty="0" smtClean="0"/>
              <a:t>Κατηγορία μαθήματος: </a:t>
            </a:r>
            <a:r>
              <a:rPr lang="el-GR" altLang="el-GR" b="1" dirty="0" smtClean="0"/>
              <a:t>Γενικής Υποδομής</a:t>
            </a:r>
          </a:p>
          <a:p>
            <a:pPr eaLnBrk="1" hangingPunct="1"/>
            <a:r>
              <a:rPr lang="el-GR" altLang="el-GR" dirty="0" smtClean="0"/>
              <a:t>Είδος μαθήματος: </a:t>
            </a:r>
            <a:r>
              <a:rPr lang="el-GR" altLang="el-GR" b="1" dirty="0" smtClean="0"/>
              <a:t>Υποχρεωτικό</a:t>
            </a:r>
          </a:p>
        </p:txBody>
      </p:sp>
    </p:spTree>
    <p:extLst>
      <p:ext uri="{BB962C8B-B14F-4D97-AF65-F5344CB8AC3E}">
        <p14:creationId xmlns:p14="http://schemas.microsoft.com/office/powerpoint/2010/main" val="19597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Σχετιζόμενα μαθήματα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Πηγές και υπηρεσίες πληροφόρησης </a:t>
            </a:r>
          </a:p>
          <a:p>
            <a:pPr eaLnBrk="1" hangingPunct="1"/>
            <a:r>
              <a:rPr lang="el-GR" altLang="el-GR" dirty="0" smtClean="0"/>
              <a:t>Εισαγωγή στην τεχνολογία των επικοινωνιών – Διαδίκτυο</a:t>
            </a:r>
          </a:p>
          <a:p>
            <a:pPr eaLnBrk="1" hangingPunct="1"/>
            <a:r>
              <a:rPr lang="el-GR" altLang="el-GR" dirty="0" smtClean="0"/>
              <a:t>Διοίκηση μονάδων πληροφόρησης</a:t>
            </a:r>
          </a:p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842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013863b458bba26f185ec6bc4c0f1d2ff4e4c"/>
  <p:tag name="ISPRING_RESOURCE_PATHS_HASH_PRESENTER" val="798d9fb0a894094c9d6fbe0c039815b115ca7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1052</Words>
  <Application>Microsoft Office PowerPoint</Application>
  <PresentationFormat>Προβολή στην οθόνη (4:3)</PresentationFormat>
  <Paragraphs>156</Paragraphs>
  <Slides>22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OC_template_updated</vt:lpstr>
      <vt:lpstr>Πολιτική πληροφόρησης</vt:lpstr>
      <vt:lpstr>Προφίλ διδάσκοντα</vt:lpstr>
      <vt:lpstr>Επικοινωνία με τον διδάσκοντα</vt:lpstr>
      <vt:lpstr>Επικοινωνία μαθήματος</vt:lpstr>
      <vt:lpstr>Προϋποθέσεις μαθήματος</vt:lpstr>
      <vt:lpstr>Βασικά πλεονεκτήματα της e-πικοινωνίας</vt:lpstr>
      <vt:lpstr>Στην πλατφόρμα βρίσκονται</vt:lpstr>
      <vt:lpstr>Το μάθημα</vt:lpstr>
      <vt:lpstr>Σχετιζόμενα μαθήματα</vt:lpstr>
      <vt:lpstr>Σκοπός μαθήματος</vt:lpstr>
      <vt:lpstr>Στόχοι μαθήματος (ενδεικτικά)</vt:lpstr>
      <vt:lpstr>Περίγραμμα μαθήματος</vt:lpstr>
      <vt:lpstr>Περίγραμμα μαθήματος</vt:lpstr>
      <vt:lpstr>Επιπρόσθετα του μαθήματος</vt:lpstr>
      <vt:lpstr>Τρόποι αξιολόγησης – εξέτασης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17</cp:revision>
  <dcterms:created xsi:type="dcterms:W3CDTF">2013-03-04T13:35:19Z</dcterms:created>
  <dcterms:modified xsi:type="dcterms:W3CDTF">2015-04-16T13:34:38Z</dcterms:modified>
</cp:coreProperties>
</file>