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  <p:sldMasterId id="2147483701" r:id="rId2"/>
    <p:sldMasterId id="2147483712" r:id="rId3"/>
  </p:sldMasterIdLst>
  <p:notesMasterIdLst>
    <p:notesMasterId r:id="rId32"/>
  </p:notesMasterIdLst>
  <p:sldIdLst>
    <p:sldId id="319" r:id="rId4"/>
    <p:sldId id="278" r:id="rId5"/>
    <p:sldId id="318" r:id="rId6"/>
    <p:sldId id="327" r:id="rId7"/>
    <p:sldId id="279" r:id="rId8"/>
    <p:sldId id="280" r:id="rId9"/>
    <p:sldId id="277" r:id="rId10"/>
    <p:sldId id="329" r:id="rId11"/>
    <p:sldId id="284" r:id="rId12"/>
    <p:sldId id="317" r:id="rId13"/>
    <p:sldId id="328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302" r:id="rId24"/>
    <p:sldId id="320" r:id="rId25"/>
    <p:sldId id="321" r:id="rId26"/>
    <p:sldId id="322" r:id="rId27"/>
    <p:sldId id="323" r:id="rId28"/>
    <p:sldId id="324" r:id="rId29"/>
    <p:sldId id="325" r:id="rId30"/>
    <p:sldId id="326" r:id="rId31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4660"/>
  </p:normalViewPr>
  <p:slideViewPr>
    <p:cSldViewPr>
      <p:cViewPr varScale="1">
        <p:scale>
          <a:sx n="107" d="100"/>
          <a:sy n="107" d="100"/>
        </p:scale>
        <p:origin x="-183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64EC2-899B-44D3-B50D-714001286095}" type="datetimeFigureOut">
              <a:rPr lang="el-GR" smtClean="0"/>
              <a:t>1/12/2015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F0CAE-6FE1-4C99-BDB3-F86C429777D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8398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EA619-B252-4677-9E43-8E299ACE6429}" type="datetime1">
              <a:rPr lang="el-GR" smtClean="0"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BB555-39FD-49B4-84AC-C2F1192B007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85BFC-F09F-42FF-8572-BA8A476283CC}" type="datetime1">
              <a:rPr lang="el-GR" smtClean="0"/>
              <a:t>1/12/2015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98F04-EF69-467A-B96A-FAB70A3CA87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63244-25F3-4ECA-ADE5-AC9B19FD4FF9}" type="datetime1">
              <a:rPr lang="el-GR" smtClean="0"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05C43-D196-45E4-AB8F-2164E9599D0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C5BCA-65B1-4832-A6F5-97E022ED1B28}" type="datetime1">
              <a:rPr lang="el-GR" smtClean="0"/>
              <a:t>1/12/2015</a:t>
            </a:fld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8A142-16DC-454E-931A-829CEF8F10A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F451E-ACB7-4BC1-91E0-2F13ED9CEC4D}" type="datetime1">
              <a:rPr lang="el-GR" smtClean="0"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1FBF0-3F23-480D-ACBD-E7FB65B7EEA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74B2D-228B-4E92-9E9E-82EF9EA58844}" type="datetime1">
              <a:rPr lang="el-GR" smtClean="0"/>
              <a:t>1/12/2015</a:t>
            </a:fld>
            <a:endParaRPr lang="el-GR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87C40-8FEA-444F-99CE-AC647AF3148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9AA5D-36BD-4625-BC96-D00DC5A8F5B8}" type="datetime1">
              <a:rPr lang="el-GR" smtClean="0"/>
              <a:t>1/12/2015</a:t>
            </a:fld>
            <a:endParaRPr lang="el-GR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B94EE-D31D-49A0-AA2A-EAF74D152B0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30FB8-3869-49C1-92F4-41824E9A0911}" type="datetime1">
              <a:rPr lang="el-GR" smtClean="0"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D9EEA-BF52-4C31-BA56-18990B98DAE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69040-A6C4-4A90-8FA7-A53050329659}" type="datetime1">
              <a:rPr lang="el-GR" smtClean="0"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ED41E-1889-488A-A699-523E4A7C238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84188" y="452438"/>
            <a:ext cx="7056437" cy="579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5400000">
            <a:off x="7494588" y="1828800"/>
            <a:ext cx="990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7B4E9-ED59-4333-A7E0-C3BB1934919B}" type="datetime1">
              <a:rPr lang="el-GR" smtClean="0"/>
              <a:t>1/12/2015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5400000">
            <a:off x="6233318" y="3263107"/>
            <a:ext cx="3859213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66050" y="295275"/>
            <a:ext cx="628650" cy="768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6D5BA-0042-4EB2-AA5A-0DE10A915ED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188" y="452438"/>
            <a:ext cx="7056437" cy="14001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27088" y="2052638"/>
            <a:ext cx="3279775" cy="4195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59263" y="2052638"/>
            <a:ext cx="3279775" cy="4195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494588" y="1828800"/>
            <a:ext cx="990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721AD-7731-4DA2-A370-C6E60FEAC2CC}" type="datetime1">
              <a:rPr lang="el-GR" smtClean="0"/>
              <a:t>1/12/2015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233318" y="3263107"/>
            <a:ext cx="3859213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050" y="295275"/>
            <a:ext cx="628650" cy="768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333BE-3EA4-43EC-97F2-F69E9B26B69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1"/>
            <a:ext cx="7416824" cy="1224136"/>
          </a:xfrm>
        </p:spPr>
        <p:txBody>
          <a:bodyPr anchor="ctr"/>
          <a:lstStyle>
            <a:lvl1pPr>
              <a:defRPr sz="3000"/>
            </a:lvl1pPr>
          </a:lstStyle>
          <a:p>
            <a:r>
              <a:rPr lang="el-GR" dirty="0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496944" cy="4968552"/>
          </a:xfrm>
        </p:spPr>
        <p:txBody>
          <a:bodyPr/>
          <a:lstStyle>
            <a:lvl1pPr>
              <a:defRPr sz="2200"/>
            </a:lvl1pPr>
            <a:lvl2pPr marL="742950" indent="-285750">
              <a:buFont typeface="Courier New" panose="02070309020205020404" pitchFamily="49" charset="0"/>
              <a:buChar char="o"/>
              <a:defRPr sz="2200"/>
            </a:lvl2pPr>
            <a:lvl3pPr marL="1143000" indent="-228600">
              <a:buFont typeface="Wingdings" panose="05000000000000000000" pitchFamily="2" charset="2"/>
              <a:buChar char="§"/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51C22-5369-40A9-B219-BB5B0F228695}" type="datetime1">
              <a:rPr lang="el-GR" smtClean="0"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7588D-275D-42E7-B722-B0EEC0805F3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52C73D-47D9-429D-B1A1-7EE7D3F6222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72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66A128-890A-4660-AA33-D8D7BDBBCF9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012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788660-5648-4F40-88FB-9601C13C630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079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83CBEC-3A8D-40C1-845D-3D3395F79C14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398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316C8A-7FC4-4CBB-9BB1-8EF22C35D03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128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E87B99-978B-4217-BC23-C88CFF5714F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659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B9EE3A-9F3B-4883-9A50-ABE79612B0A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913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91DA94-BF4A-4F81-9ABC-25A292CF23A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81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2EFF5B-3487-4139-B829-C690EBD2CFD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14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A14054-7156-403A-85F7-1120BF76C02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040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0B35C-C85D-4557-ACF7-6EFD743BB998}" type="datetime1">
              <a:rPr lang="el-GR" smtClean="0"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6B94D-FA16-4104-8DF9-03770B86B49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52C73D-47D9-429D-B1A1-7EE7D3F6222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257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66A128-890A-4660-AA33-D8D7BDBBCF9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705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788660-5648-4F40-88FB-9601C13C630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454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83CBEC-3A8D-40C1-845D-3D3395F79C14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426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316C8A-7FC4-4CBB-9BB1-8EF22C35D03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951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E87B99-978B-4217-BC23-C88CFF5714F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821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B9EE3A-9F3B-4883-9A50-ABE79612B0A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039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91DA94-BF4A-4F81-9ABC-25A292CF23A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155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2EFF5B-3487-4139-B829-C690EBD2CFD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514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A14054-7156-403A-85F7-1120BF76C02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737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08BCB-4B86-4D99-939A-1F899CC1A4C0}" type="datetime1">
              <a:rPr lang="el-GR" smtClean="0"/>
              <a:t>1/12/2015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32802-59E0-4A01-AA4F-4DB6E5CA49C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E981C-5EE8-47A3-881D-3E640C35624D}" type="datetime1">
              <a:rPr lang="el-GR" smtClean="0"/>
              <a:t>1/12/2015</a:t>
            </a:fld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3AAB3-760F-4B96-A760-F76C6F6BC68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19DCD-B6A7-428D-BB99-BEF43355A841}" type="datetime1">
              <a:rPr lang="el-GR" smtClean="0"/>
              <a:t>1/12/2015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6EFC9-B4D2-4DDA-A044-7B52DE27C31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DEB05-4E5B-45B8-975D-13C3D794982C}" type="datetime1">
              <a:rPr lang="el-GR" smtClean="0"/>
              <a:t>1/12/2015</a:t>
            </a:fld>
            <a:endParaRPr lang="el-G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C5D4C-27EE-43C9-AC2C-21941E5D4EB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F46D3-4814-4515-BCE7-41F0BFB36DFA}" type="datetime1">
              <a:rPr lang="el-GR" smtClean="0"/>
              <a:t>1/12/2015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55D24-55AC-4730-A772-A0C1ED5968E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275CA-86BD-4724-8993-5EBEF36FCCBB}" type="datetime1">
              <a:rPr lang="el-GR" smtClean="0"/>
              <a:t>1/12/2015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0970C-14E0-4602-8344-7C6BE6C47AC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2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κύριου τίτλου</a:t>
            </a:r>
            <a:endParaRPr lang="en-US" smtClean="0"/>
          </a:p>
        </p:txBody>
      </p:sp>
      <p:sp>
        <p:nvSpPr>
          <p:cNvPr id="10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 smtClean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87EC73-FDA5-4410-B250-16DDB6CF9450}" type="datetime1">
              <a:rPr lang="el-GR" smtClean="0"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801" b="0" i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A96DC7D-0D30-4CDF-9725-44CDADFBC07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  <p:sldLayoutId id="2147483698" r:id="rId12"/>
    <p:sldLayoutId id="2147483684" r:id="rId13"/>
    <p:sldLayoutId id="2147483699" r:id="rId14"/>
    <p:sldLayoutId id="2147483700" r:id="rId15"/>
    <p:sldLayoutId id="2147483683" r:id="rId16"/>
    <p:sldLayoutId id="2147483682" r:id="rId17"/>
    <p:sldLayoutId id="2147483696" r:id="rId18"/>
    <p:sldLayoutId id="2147483697" r:id="rId19"/>
  </p:sldLayoutIdLst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6E50B19-A085-4F21-A493-FCDEF362F8E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156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6E50B19-A085-4F21-A493-FCDEF362F8E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868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a.gov/air/urbanair/so2/" TargetMode="External"/><Relationship Id="rId2" Type="http://schemas.openxmlformats.org/officeDocument/2006/relationships/hyperlink" Target="http://en.wikipedia.org/wiki/Sulfur_dioxid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attson.creighton.edu/SO2/SO2_Info.html" TargetMode="External"/><Relationship Id="rId5" Type="http://schemas.openxmlformats.org/officeDocument/2006/relationships/hyperlink" Target="http://www.chm.bris.ac.uk/motm/so2/so2h.htm" TargetMode="External"/><Relationship Id="rId4" Type="http://schemas.openxmlformats.org/officeDocument/2006/relationships/hyperlink" Target="http://so2.umbc.edu/omi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kumimoji="0" lang="el-GR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Σύσταση και Ανάλυση Γλευκών και Οίνων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kumimoji="0" lang="el-GR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Θ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l-GR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68960"/>
            <a:ext cx="9144000" cy="2232248"/>
          </a:xfrm>
        </p:spPr>
        <p:txBody>
          <a:bodyPr>
            <a:normAutofit/>
          </a:bodyPr>
          <a:lstStyle/>
          <a:p>
            <a:pPr lvl="0"/>
            <a:r>
              <a:rPr lang="el-GR" sz="2200" b="1" dirty="0">
                <a:solidFill>
                  <a:prstClr val="black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Ενότητα </a:t>
            </a:r>
            <a:r>
              <a:rPr lang="el-GR" sz="2200" b="1" dirty="0" smtClean="0">
                <a:solidFill>
                  <a:prstClr val="black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el-GR" sz="2200" dirty="0">
                <a:solidFill>
                  <a:prstClr val="black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Διοξείδιο του Θείου</a:t>
            </a:r>
            <a:endParaRPr lang="en-US" sz="2200" dirty="0">
              <a:solidFill>
                <a:prstClr val="black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en-US" sz="1800" dirty="0">
              <a:solidFill>
                <a:prstClr val="black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l-GR" sz="2200" i="1" dirty="0">
                <a:solidFill>
                  <a:prstClr val="black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Δρ. </a:t>
            </a:r>
            <a:r>
              <a:rPr lang="el-GR" sz="2200" dirty="0">
                <a:solidFill>
                  <a:prstClr val="black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Βασίλης </a:t>
            </a:r>
            <a:r>
              <a:rPr lang="el-GR" sz="2200" dirty="0" err="1">
                <a:solidFill>
                  <a:prstClr val="black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Ντουρτόγλου</a:t>
            </a:r>
            <a:endParaRPr lang="el-GR" sz="2200" i="1" dirty="0">
              <a:solidFill>
                <a:prstClr val="black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l-GR" sz="2200" dirty="0">
                <a:solidFill>
                  <a:prstClr val="black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Τμήμα Οινολογίας &amp; Τεχνολογίας Ποτών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451533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12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93AAB3-760F-4B96-A760-F76C6F6BC68C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sp>
        <p:nvSpPr>
          <p:cNvPr id="8" name="Θέση περιεχομένου 7"/>
          <p:cNvSpPr>
            <a:spLocks noGrp="1"/>
          </p:cNvSpPr>
          <p:nvPr>
            <p:ph idx="1"/>
          </p:nvPr>
        </p:nvSpPr>
        <p:spPr>
          <a:xfrm>
            <a:off x="323528" y="1556792"/>
            <a:ext cx="8496944" cy="5112568"/>
          </a:xfrm>
        </p:spPr>
        <p:txBody>
          <a:bodyPr/>
          <a:lstStyle/>
          <a:p>
            <a:r>
              <a:rPr lang="el-GR" dirty="0"/>
              <a:t>Διαδικασία</a:t>
            </a:r>
          </a:p>
          <a:p>
            <a:pPr marL="355600" indent="0">
              <a:buNone/>
            </a:pPr>
            <a:r>
              <a:rPr lang="el-GR" dirty="0"/>
              <a:t>Χημικές Ουσίες: Θειικό οξύ 25%, Διάλυμα αμύλου 1% 0,01Ν Ιωδίου.</a:t>
            </a:r>
          </a:p>
          <a:p>
            <a:pPr marL="355600" indent="0">
              <a:buNone/>
            </a:pPr>
            <a:r>
              <a:rPr lang="el-GR" dirty="0"/>
              <a:t>Βάλτε 0,02Ν ιωδίου σε </a:t>
            </a:r>
            <a:r>
              <a:rPr lang="el-GR" dirty="0" smtClean="0"/>
              <a:t>προχοΐδα </a:t>
            </a:r>
            <a:r>
              <a:rPr lang="el-GR" dirty="0"/>
              <a:t>των 10 ml χρησιμοποιώντας ένα </a:t>
            </a:r>
            <a:r>
              <a:rPr lang="el-GR" dirty="0" err="1"/>
              <a:t>ευπίεστο</a:t>
            </a:r>
            <a:r>
              <a:rPr lang="el-GR" dirty="0"/>
              <a:t> μπουκάλι. </a:t>
            </a:r>
          </a:p>
          <a:p>
            <a:pPr marL="355600" indent="0">
              <a:buNone/>
            </a:pPr>
            <a:r>
              <a:rPr lang="el-GR" dirty="0"/>
              <a:t>Μεταφέρετε με σιφώνιο 50 ml κρασιού σε κωνική φιάλη 250 ml.</a:t>
            </a:r>
          </a:p>
          <a:p>
            <a:pPr marL="355600" indent="0">
              <a:buNone/>
            </a:pPr>
            <a:r>
              <a:rPr lang="el-GR" dirty="0"/>
              <a:t>Προσθέστε 5 ml θειικού οξέος 25%.</a:t>
            </a:r>
          </a:p>
          <a:p>
            <a:pPr marL="355600" indent="0">
              <a:buNone/>
            </a:pPr>
            <a:r>
              <a:rPr lang="el-GR" dirty="0"/>
              <a:t>Προσθέστε μία σταγόνα </a:t>
            </a:r>
            <a:r>
              <a:rPr lang="el-GR" dirty="0" smtClean="0"/>
              <a:t>διαλύματος </a:t>
            </a:r>
            <a:r>
              <a:rPr lang="el-GR" dirty="0"/>
              <a:t>αμύλου.</a:t>
            </a:r>
          </a:p>
          <a:p>
            <a:pPr marL="355600" indent="0">
              <a:buNone/>
            </a:pPr>
            <a:r>
              <a:rPr lang="el-GR" dirty="0"/>
              <a:t>Για ερυθρά κρασιά, ρυθμίστε τη πηγή φωτός ώστε να φωτίζεται το δείγμα όταν τοποθετείται ανάμεσα στην </a:t>
            </a:r>
            <a:r>
              <a:rPr lang="el-GR" dirty="0" smtClean="0"/>
              <a:t>προχοΐδα</a:t>
            </a:r>
            <a:r>
              <a:rPr lang="el-GR" dirty="0"/>
              <a:t>.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9" name="Τίτλος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Προσδιορισμός του </a:t>
            </a:r>
            <a:r>
              <a:rPr lang="en-US" dirty="0" smtClean="0"/>
              <a:t>SO</a:t>
            </a:r>
            <a:r>
              <a:rPr lang="en-US" baseline="-25000" dirty="0" smtClean="0"/>
              <a:t>2</a:t>
            </a:r>
            <a:r>
              <a:rPr lang="el-GR" baseline="-25000" dirty="0" smtClean="0"/>
              <a:t> </a:t>
            </a:r>
            <a:r>
              <a:rPr lang="el-GR" sz="2800" dirty="0" smtClean="0"/>
              <a:t>1/2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2737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93AAB3-760F-4B96-A760-F76C6F6BC68C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EBEBEB"/>
                </a:solidFill>
              </a:rPr>
              <a:t>Προσδιορισμός του </a:t>
            </a:r>
            <a:r>
              <a:rPr lang="en-US" dirty="0">
                <a:solidFill>
                  <a:srgbClr val="EBEBEB"/>
                </a:solidFill>
              </a:rPr>
              <a:t>SO</a:t>
            </a:r>
            <a:r>
              <a:rPr lang="en-US" baseline="-25000" dirty="0">
                <a:solidFill>
                  <a:srgbClr val="EBEBEB"/>
                </a:solidFill>
              </a:rPr>
              <a:t>2</a:t>
            </a:r>
            <a:r>
              <a:rPr lang="el-GR" baseline="-25000" dirty="0">
                <a:solidFill>
                  <a:srgbClr val="EBEBEB"/>
                </a:solidFill>
              </a:rPr>
              <a:t> </a:t>
            </a:r>
            <a:r>
              <a:rPr lang="el-GR" sz="2800" dirty="0" smtClean="0">
                <a:solidFill>
                  <a:srgbClr val="EBEBEB"/>
                </a:solidFill>
              </a:rPr>
              <a:t>2/2</a:t>
            </a:r>
            <a:endParaRPr lang="el-GR" dirty="0"/>
          </a:p>
        </p:txBody>
      </p:sp>
      <p:sp>
        <p:nvSpPr>
          <p:cNvPr id="9" name="Θέση περιεχομένου 8"/>
          <p:cNvSpPr>
            <a:spLocks noGrp="1"/>
          </p:cNvSpPr>
          <p:nvPr>
            <p:ph idx="1"/>
          </p:nvPr>
        </p:nvSpPr>
        <p:spPr>
          <a:xfrm>
            <a:off x="323528" y="1484784"/>
            <a:ext cx="8496944" cy="4968552"/>
          </a:xfrm>
        </p:spPr>
        <p:txBody>
          <a:bodyPr/>
          <a:lstStyle/>
          <a:p>
            <a:r>
              <a:rPr lang="el-GR" dirty="0"/>
              <a:t>Υπολογισμός</a:t>
            </a:r>
          </a:p>
          <a:p>
            <a:pPr marL="0" indent="0">
              <a:buNone/>
            </a:pPr>
            <a:r>
              <a:rPr lang="el-GR" sz="2100" dirty="0"/>
              <a:t>Προσθέστε ιώδιο από τη </a:t>
            </a:r>
            <a:r>
              <a:rPr lang="el-GR" sz="2100" dirty="0" smtClean="0"/>
              <a:t>προχοΐδα, ενώ </a:t>
            </a:r>
            <a:r>
              <a:rPr lang="el-GR" sz="2100" dirty="0"/>
              <a:t>στροβιλίζετε αργά </a:t>
            </a:r>
            <a:r>
              <a:rPr lang="el-GR" sz="2100" dirty="0" smtClean="0"/>
              <a:t>το </a:t>
            </a:r>
            <a:r>
              <a:rPr lang="el-GR" sz="2100" dirty="0"/>
              <a:t>δοχείο.</a:t>
            </a:r>
          </a:p>
          <a:p>
            <a:pPr marL="0" indent="0">
              <a:buNone/>
            </a:pPr>
            <a:r>
              <a:rPr lang="el-GR" sz="2100" dirty="0"/>
              <a:t>Εμφανίζεται ένα μαύρο σύννεφο που στη συνέχεια εξαφανίζεται.</a:t>
            </a:r>
          </a:p>
          <a:p>
            <a:pPr marL="0" indent="0">
              <a:buNone/>
            </a:pPr>
            <a:r>
              <a:rPr lang="el-GR" sz="2100" dirty="0" smtClean="0"/>
              <a:t>Όσο </a:t>
            </a:r>
            <a:r>
              <a:rPr lang="el-GR" sz="2100" dirty="0"/>
              <a:t>πλησιάζει το τελικό σημείο το σύννεφο παραμένει για περισσότερο.</a:t>
            </a:r>
          </a:p>
          <a:p>
            <a:pPr marL="0" indent="0">
              <a:buNone/>
            </a:pPr>
            <a:r>
              <a:rPr lang="el-GR" sz="2100" dirty="0"/>
              <a:t>Το τελικό σημείο έχει επιτευχθεί όταν το μαύρο σύννεφο παραμένει περίπου 10 δευτερόλεπτα.</a:t>
            </a:r>
          </a:p>
          <a:p>
            <a:pPr marL="0" indent="0">
              <a:buNone/>
            </a:pPr>
            <a:r>
              <a:rPr lang="el-GR" sz="2100" dirty="0"/>
              <a:t>Καταγράψτε τον όγκο του ιωδίου που προσθέσατε.</a:t>
            </a:r>
          </a:p>
          <a:p>
            <a:pPr marL="0" indent="0">
              <a:buNone/>
            </a:pPr>
            <a:r>
              <a:rPr lang="el-GR" sz="2100" dirty="0" smtClean="0"/>
              <a:t>Υπολογισμός</a:t>
            </a:r>
            <a:endParaRPr lang="el-GR" sz="2100" dirty="0"/>
          </a:p>
          <a:p>
            <a:pPr marL="0" indent="0">
              <a:buNone/>
            </a:pPr>
            <a:r>
              <a:rPr lang="el-GR" sz="21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ΕΘ (</a:t>
            </a:r>
            <a:r>
              <a:rPr lang="el-GR" sz="21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ppm</a:t>
            </a:r>
            <a:r>
              <a:rPr lang="el-GR" sz="21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) = </a:t>
            </a:r>
            <a:r>
              <a:rPr lang="el-GR" sz="21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mls</a:t>
            </a:r>
            <a:r>
              <a:rPr lang="el-GR" sz="21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ιωδίου x κανονικότητα του ιωδίου x 32000 / </a:t>
            </a:r>
            <a:r>
              <a:rPr lang="el-GR" sz="21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mls</a:t>
            </a:r>
            <a:r>
              <a:rPr lang="el-GR" sz="21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κρασιού</a:t>
            </a:r>
          </a:p>
          <a:p>
            <a:pPr marL="0" indent="0">
              <a:buNone/>
            </a:pPr>
            <a:r>
              <a:rPr lang="el-GR" sz="2100" dirty="0"/>
              <a:t>ΕΘ (</a:t>
            </a:r>
            <a:r>
              <a:rPr lang="el-GR" sz="2100" dirty="0" err="1"/>
              <a:t>ppm</a:t>
            </a:r>
            <a:r>
              <a:rPr lang="el-GR" sz="2100" dirty="0"/>
              <a:t>) = </a:t>
            </a:r>
            <a:r>
              <a:rPr lang="el-GR" sz="2100" dirty="0" err="1"/>
              <a:t>mls</a:t>
            </a:r>
            <a:r>
              <a:rPr lang="el-GR" sz="2100" dirty="0"/>
              <a:t> ιωδίου x 12.8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8244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images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1800" y="3212976"/>
            <a:ext cx="2809951" cy="2117948"/>
          </a:xfrm>
          <a:noFill/>
          <a:ln>
            <a:solidFill>
              <a:schemeClr val="bg1"/>
            </a:solidFill>
          </a:ln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3333BE-3EA4-43EC-97F2-F69E9B26B695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sp>
        <p:nvSpPr>
          <p:cNvPr id="53251" name="Rectangle 3"/>
          <p:cNvSpPr>
            <a:spLocks noGrp="1"/>
          </p:cNvSpPr>
          <p:nvPr>
            <p:ph type="body" sz="half" idx="4294967295"/>
          </p:nvPr>
        </p:nvSpPr>
        <p:spPr>
          <a:xfrm>
            <a:off x="1475656" y="1772816"/>
            <a:ext cx="6119813" cy="1512168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cs-CZ" sz="2400" dirty="0" smtClean="0">
                <a:latin typeface="+mn-lt"/>
              </a:rPr>
              <a:t>Cu (</a:t>
            </a:r>
            <a:r>
              <a:rPr lang="cs-CZ" sz="2400" i="1" dirty="0" smtClean="0">
                <a:latin typeface="+mn-lt"/>
              </a:rPr>
              <a:t>s</a:t>
            </a:r>
            <a:r>
              <a:rPr lang="cs-CZ" sz="2400" dirty="0" smtClean="0">
                <a:latin typeface="+mn-lt"/>
              </a:rPr>
              <a:t>) + 2 H</a:t>
            </a:r>
            <a:r>
              <a:rPr lang="cs-CZ" sz="2400" baseline="-25000" dirty="0" smtClean="0">
                <a:latin typeface="+mn-lt"/>
              </a:rPr>
              <a:t>2</a:t>
            </a:r>
            <a:r>
              <a:rPr lang="cs-CZ" sz="2400" dirty="0" smtClean="0">
                <a:latin typeface="+mn-lt"/>
              </a:rPr>
              <a:t>SO</a:t>
            </a:r>
            <a:r>
              <a:rPr lang="cs-CZ" sz="2400" baseline="-25000" dirty="0" smtClean="0">
                <a:latin typeface="+mn-lt"/>
              </a:rPr>
              <a:t>4</a:t>
            </a:r>
            <a:r>
              <a:rPr lang="cs-CZ" sz="2400" dirty="0" smtClean="0">
                <a:latin typeface="+mn-lt"/>
              </a:rPr>
              <a:t> (</a:t>
            </a:r>
            <a:r>
              <a:rPr lang="cs-CZ" sz="2400" i="1" dirty="0" smtClean="0">
                <a:latin typeface="+mn-lt"/>
              </a:rPr>
              <a:t>aq</a:t>
            </a:r>
            <a:r>
              <a:rPr lang="cs-CZ" sz="2400" dirty="0" smtClean="0">
                <a:latin typeface="+mn-lt"/>
              </a:rPr>
              <a:t>) </a:t>
            </a:r>
            <a:r>
              <a:rPr lang="cs-CZ" sz="2400" dirty="0" smtClean="0">
                <a:latin typeface="+mn-lt"/>
                <a:cs typeface="Times New Roman" pitchFamily="18" charset="0"/>
              </a:rPr>
              <a:t>→</a:t>
            </a:r>
            <a:r>
              <a:rPr lang="cs-CZ" sz="2400" dirty="0" smtClean="0">
                <a:latin typeface="+mn-lt"/>
              </a:rPr>
              <a:t> CuSO</a:t>
            </a:r>
            <a:r>
              <a:rPr lang="cs-CZ" sz="2400" baseline="-25000" dirty="0" smtClean="0">
                <a:latin typeface="+mn-lt"/>
              </a:rPr>
              <a:t>4</a:t>
            </a:r>
            <a:r>
              <a:rPr lang="cs-CZ" sz="2400" dirty="0" smtClean="0">
                <a:latin typeface="+mn-lt"/>
              </a:rPr>
              <a:t> (</a:t>
            </a:r>
            <a:r>
              <a:rPr lang="cs-CZ" sz="2400" i="1" dirty="0" smtClean="0">
                <a:latin typeface="+mn-lt"/>
              </a:rPr>
              <a:t>aq</a:t>
            </a:r>
            <a:r>
              <a:rPr lang="cs-CZ" sz="2400" dirty="0" smtClean="0">
                <a:latin typeface="+mn-lt"/>
              </a:rPr>
              <a:t>) </a:t>
            </a:r>
          </a:p>
          <a:p>
            <a:pPr>
              <a:buFont typeface="Wingdings 3" pitchFamily="18" charset="2"/>
              <a:buNone/>
            </a:pPr>
            <a:r>
              <a:rPr lang="cs-CZ" sz="2400" dirty="0" smtClean="0">
                <a:latin typeface="+mn-lt"/>
              </a:rPr>
              <a:t>          + SO</a:t>
            </a:r>
            <a:r>
              <a:rPr lang="cs-CZ" sz="2400" baseline="-25000" dirty="0" smtClean="0">
                <a:latin typeface="+mn-lt"/>
              </a:rPr>
              <a:t>2</a:t>
            </a:r>
            <a:r>
              <a:rPr lang="cs-CZ" sz="2400" dirty="0" smtClean="0">
                <a:latin typeface="+mn-lt"/>
              </a:rPr>
              <a:t> (</a:t>
            </a:r>
            <a:r>
              <a:rPr lang="cs-CZ" sz="2400" i="1" dirty="0" smtClean="0">
                <a:latin typeface="+mn-lt"/>
              </a:rPr>
              <a:t>g</a:t>
            </a:r>
            <a:r>
              <a:rPr lang="cs-CZ" sz="2400" dirty="0" smtClean="0">
                <a:latin typeface="+mn-lt"/>
              </a:rPr>
              <a:t>) + 2 H</a:t>
            </a:r>
            <a:r>
              <a:rPr lang="cs-CZ" sz="2400" baseline="-25000" dirty="0" smtClean="0">
                <a:latin typeface="+mn-lt"/>
              </a:rPr>
              <a:t>2</a:t>
            </a:r>
            <a:r>
              <a:rPr lang="cs-CZ" sz="2400" dirty="0" smtClean="0">
                <a:latin typeface="+mn-lt"/>
              </a:rPr>
              <a:t>O (</a:t>
            </a:r>
            <a:r>
              <a:rPr lang="cs-CZ" sz="2400" i="1" dirty="0" smtClean="0">
                <a:latin typeface="+mn-lt"/>
              </a:rPr>
              <a:t>l</a:t>
            </a:r>
            <a:r>
              <a:rPr lang="cs-CZ" sz="2400" dirty="0" smtClean="0">
                <a:latin typeface="+mn-lt"/>
              </a:rPr>
              <a:t>)</a:t>
            </a: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Παραγωγή και αντίδραση </a:t>
            </a:r>
            <a:r>
              <a:rPr lang="el-GR" sz="2800" dirty="0" smtClean="0"/>
              <a:t>1/3</a:t>
            </a:r>
            <a:endParaRPr lang="el-GR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3" pitchFamily="18" charset="2"/>
              <a:buNone/>
            </a:pPr>
            <a:r>
              <a:rPr lang="cs-CZ" sz="2400" dirty="0" smtClean="0">
                <a:latin typeface="+mn-lt"/>
              </a:rPr>
              <a:t>SO</a:t>
            </a:r>
            <a:r>
              <a:rPr lang="cs-CZ" sz="2400" baseline="-25000" dirty="0" smtClean="0">
                <a:latin typeface="+mn-lt"/>
              </a:rPr>
              <a:t>2</a:t>
            </a:r>
            <a:r>
              <a:rPr lang="cs-CZ" sz="2400" dirty="0" smtClean="0">
                <a:latin typeface="+mn-lt"/>
              </a:rPr>
              <a:t> (</a:t>
            </a:r>
            <a:r>
              <a:rPr lang="cs-CZ" sz="2400" i="1" dirty="0" smtClean="0">
                <a:latin typeface="+mn-lt"/>
              </a:rPr>
              <a:t>g</a:t>
            </a:r>
            <a:r>
              <a:rPr lang="cs-CZ" sz="2400" dirty="0" smtClean="0">
                <a:latin typeface="+mn-lt"/>
              </a:rPr>
              <a:t>) </a:t>
            </a:r>
            <a:r>
              <a:rPr lang="cs-CZ" sz="2400" dirty="0" smtClean="0">
                <a:latin typeface="+mn-lt"/>
                <a:cs typeface="Times New Roman" pitchFamily="18" charset="0"/>
              </a:rPr>
              <a:t>→ </a:t>
            </a:r>
            <a:r>
              <a:rPr lang="cs-CZ" sz="2400" dirty="0" smtClean="0">
                <a:latin typeface="+mn-lt"/>
              </a:rPr>
              <a:t>SO</a:t>
            </a:r>
            <a:r>
              <a:rPr lang="cs-CZ" sz="2400" baseline="-25000" dirty="0" smtClean="0">
                <a:latin typeface="+mn-lt"/>
              </a:rPr>
              <a:t>2</a:t>
            </a:r>
            <a:r>
              <a:rPr lang="cs-CZ" sz="2400" dirty="0" smtClean="0">
                <a:latin typeface="+mn-lt"/>
              </a:rPr>
              <a:t> (</a:t>
            </a:r>
            <a:r>
              <a:rPr lang="cs-CZ" sz="2400" i="1" dirty="0" smtClean="0">
                <a:latin typeface="+mn-lt"/>
              </a:rPr>
              <a:t>aq</a:t>
            </a:r>
            <a:r>
              <a:rPr lang="cs-CZ" sz="2400" dirty="0" smtClean="0">
                <a:latin typeface="+mn-lt"/>
              </a:rPr>
              <a:t>)</a:t>
            </a:r>
          </a:p>
          <a:p>
            <a:pPr algn="ctr">
              <a:buFont typeface="Wingdings 3" pitchFamily="18" charset="2"/>
              <a:buNone/>
            </a:pPr>
            <a:r>
              <a:rPr lang="cs-CZ" sz="2400" dirty="0" smtClean="0">
                <a:latin typeface="+mn-lt"/>
              </a:rPr>
              <a:t>SO</a:t>
            </a:r>
            <a:r>
              <a:rPr lang="cs-CZ" sz="2400" baseline="-25000" dirty="0" smtClean="0">
                <a:latin typeface="+mn-lt"/>
              </a:rPr>
              <a:t>2</a:t>
            </a:r>
            <a:r>
              <a:rPr lang="cs-CZ" sz="2400" dirty="0" smtClean="0">
                <a:latin typeface="+mn-lt"/>
              </a:rPr>
              <a:t> (</a:t>
            </a:r>
            <a:r>
              <a:rPr lang="cs-CZ" sz="2400" i="1" dirty="0" smtClean="0">
                <a:latin typeface="+mn-lt"/>
              </a:rPr>
              <a:t>aq</a:t>
            </a:r>
            <a:r>
              <a:rPr lang="cs-CZ" sz="2400" dirty="0" smtClean="0">
                <a:latin typeface="+mn-lt"/>
              </a:rPr>
              <a:t>) + H</a:t>
            </a:r>
            <a:r>
              <a:rPr lang="cs-CZ" sz="2400" baseline="-25000" dirty="0" smtClean="0">
                <a:latin typeface="+mn-lt"/>
              </a:rPr>
              <a:t>2</a:t>
            </a:r>
            <a:r>
              <a:rPr lang="cs-CZ" sz="2400" dirty="0" smtClean="0">
                <a:latin typeface="+mn-lt"/>
              </a:rPr>
              <a:t>O (</a:t>
            </a:r>
            <a:r>
              <a:rPr lang="cs-CZ" sz="2400" i="1" dirty="0" smtClean="0">
                <a:latin typeface="+mn-lt"/>
              </a:rPr>
              <a:t>l</a:t>
            </a:r>
            <a:r>
              <a:rPr lang="cs-CZ" sz="2400" dirty="0" smtClean="0">
                <a:latin typeface="+mn-lt"/>
              </a:rPr>
              <a:t>) </a:t>
            </a:r>
            <a:r>
              <a:rPr lang="cs-CZ" sz="2400" dirty="0" smtClean="0">
                <a:latin typeface="+mn-lt"/>
                <a:cs typeface="Times New Roman" pitchFamily="18" charset="0"/>
              </a:rPr>
              <a:t>→ </a:t>
            </a:r>
            <a:r>
              <a:rPr lang="cs-CZ" sz="2400" dirty="0" smtClean="0">
                <a:latin typeface="+mn-lt"/>
              </a:rPr>
              <a:t>H</a:t>
            </a:r>
            <a:r>
              <a:rPr lang="cs-CZ" sz="2400" baseline="-25000" dirty="0" smtClean="0">
                <a:latin typeface="+mn-lt"/>
              </a:rPr>
              <a:t>2</a:t>
            </a:r>
            <a:r>
              <a:rPr lang="cs-CZ" sz="2400" dirty="0" smtClean="0">
                <a:latin typeface="+mn-lt"/>
              </a:rPr>
              <a:t>SO</a:t>
            </a:r>
            <a:r>
              <a:rPr lang="cs-CZ" sz="2400" baseline="-25000" dirty="0" smtClean="0">
                <a:latin typeface="+mn-lt"/>
              </a:rPr>
              <a:t>3</a:t>
            </a:r>
            <a:r>
              <a:rPr lang="cs-CZ" sz="2400" dirty="0" smtClean="0">
                <a:latin typeface="+mn-lt"/>
              </a:rPr>
              <a:t> (</a:t>
            </a:r>
            <a:r>
              <a:rPr lang="cs-CZ" sz="2400" i="1" dirty="0" smtClean="0">
                <a:latin typeface="+mn-lt"/>
              </a:rPr>
              <a:t>aq</a:t>
            </a:r>
            <a:r>
              <a:rPr lang="cs-CZ" sz="2400" dirty="0" smtClean="0">
                <a:latin typeface="+mn-lt"/>
              </a:rPr>
              <a:t>)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7588D-275D-42E7-B722-B0EEC0805F36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EBEBEB"/>
                </a:solidFill>
              </a:rPr>
              <a:t>Παραγωγή και αντίδραση </a:t>
            </a:r>
            <a:r>
              <a:rPr lang="el-GR" sz="2800" dirty="0" smtClean="0">
                <a:solidFill>
                  <a:srgbClr val="EBEBEB"/>
                </a:solidFill>
              </a:rPr>
              <a:t>2/3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827584" y="2780926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/>
              <a:t>Πόσο SO2 να προσθέσετε</a:t>
            </a:r>
            <a:r>
              <a:rPr lang="el-GR" b="1" dirty="0" smtClean="0"/>
              <a:t>;</a:t>
            </a:r>
            <a:endParaRPr lang="en-US" b="1" dirty="0" smtClean="0"/>
          </a:p>
          <a:p>
            <a:r>
              <a:rPr lang="en-US" dirty="0" smtClean="0"/>
              <a:t>To </a:t>
            </a:r>
            <a:r>
              <a:rPr lang="el-GR" dirty="0" smtClean="0"/>
              <a:t>νομικά μέγιστο είναι  </a:t>
            </a:r>
            <a:r>
              <a:rPr lang="el-GR" dirty="0"/>
              <a:t>350 PPM συνολικά SO2 (TSO2), αλλά αυτό είναι άσχετο λόγω </a:t>
            </a:r>
            <a:r>
              <a:rPr lang="el-GR" dirty="0" smtClean="0"/>
              <a:t>γευστικών εκτιμήσεων .</a:t>
            </a:r>
          </a:p>
          <a:p>
            <a:r>
              <a:rPr lang="el-GR" dirty="0" smtClean="0"/>
              <a:t>Από Καθυστερημένη </a:t>
            </a:r>
            <a:r>
              <a:rPr lang="el-GR" dirty="0"/>
              <a:t>συγκομιδή κρασιά είναι </a:t>
            </a:r>
            <a:r>
              <a:rPr lang="el-GR" dirty="0" smtClean="0"/>
              <a:t>τα </a:t>
            </a:r>
            <a:r>
              <a:rPr lang="el-GR" dirty="0" err="1" smtClean="0"/>
              <a:t>μονα</a:t>
            </a:r>
            <a:r>
              <a:rPr lang="el-GR" dirty="0" smtClean="0"/>
              <a:t> επιδεικτικά για να πλησιάσουμε  </a:t>
            </a:r>
            <a:r>
              <a:rPr lang="el-GR" dirty="0"/>
              <a:t>το νόμιμο όριο. </a:t>
            </a:r>
            <a:endParaRPr lang="el-GR" dirty="0" smtClean="0"/>
          </a:p>
          <a:p>
            <a:r>
              <a:rPr lang="el-GR" dirty="0" smtClean="0"/>
              <a:t>Γενικά, </a:t>
            </a:r>
            <a:r>
              <a:rPr lang="el-GR" dirty="0"/>
              <a:t>δοκιμάστε να </a:t>
            </a:r>
            <a:r>
              <a:rPr lang="el-GR" dirty="0" smtClean="0"/>
              <a:t>κρατήσετε </a:t>
            </a:r>
            <a:r>
              <a:rPr lang="el-GR" dirty="0"/>
              <a:t>το συνολικό SO2 &lt; 100 </a:t>
            </a:r>
            <a:r>
              <a:rPr lang="el-GR" dirty="0" err="1" smtClean="0"/>
              <a:t>ppm</a:t>
            </a:r>
            <a:r>
              <a:rPr lang="el-GR" dirty="0" smtClean="0"/>
              <a:t>, </a:t>
            </a:r>
            <a:r>
              <a:rPr lang="el-GR" dirty="0"/>
              <a:t>παραπάνω ότι </a:t>
            </a:r>
            <a:r>
              <a:rPr lang="el-GR" dirty="0" smtClean="0"/>
              <a:t>SO2 δεσμεύεται μπορεί </a:t>
            </a:r>
            <a:r>
              <a:rPr lang="el-GR" dirty="0"/>
              <a:t>να δώσει μια χημική γεύση που καλύπτει </a:t>
            </a:r>
            <a:r>
              <a:rPr lang="el-GR" dirty="0" smtClean="0"/>
              <a:t> την μέχρι εκείνου του σημείου </a:t>
            </a:r>
            <a:r>
              <a:rPr lang="el-GR" dirty="0" err="1" smtClean="0"/>
              <a:t>φρουτώδη</a:t>
            </a:r>
            <a:r>
              <a:rPr lang="el-GR" dirty="0" smtClean="0"/>
              <a:t> </a:t>
            </a:r>
            <a:r>
              <a:rPr lang="el-GR" dirty="0"/>
              <a:t>γεύση.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3" pitchFamily="18" charset="2"/>
              <a:buNone/>
            </a:pPr>
            <a:r>
              <a:rPr lang="cs-CZ" sz="2400" dirty="0" smtClean="0">
                <a:latin typeface="+mn-lt"/>
              </a:rPr>
              <a:t>NaHSO</a:t>
            </a:r>
            <a:r>
              <a:rPr lang="cs-CZ" sz="2400" baseline="-25000" dirty="0" smtClean="0">
                <a:latin typeface="+mn-lt"/>
              </a:rPr>
              <a:t>3</a:t>
            </a:r>
            <a:r>
              <a:rPr lang="cs-CZ" sz="2400" dirty="0" smtClean="0">
                <a:latin typeface="+mn-lt"/>
              </a:rPr>
              <a:t> (</a:t>
            </a:r>
            <a:r>
              <a:rPr lang="cs-CZ" sz="2400" i="1" dirty="0" smtClean="0">
                <a:latin typeface="+mn-lt"/>
              </a:rPr>
              <a:t>aq</a:t>
            </a:r>
            <a:r>
              <a:rPr lang="cs-CZ" sz="2400" dirty="0" smtClean="0">
                <a:latin typeface="+mn-lt"/>
              </a:rPr>
              <a:t>) + H</a:t>
            </a:r>
            <a:r>
              <a:rPr lang="cs-CZ" sz="2400" baseline="-25000" dirty="0" smtClean="0">
                <a:latin typeface="+mn-lt"/>
              </a:rPr>
              <a:t>2</a:t>
            </a:r>
            <a:r>
              <a:rPr lang="cs-CZ" sz="2400" dirty="0" smtClean="0">
                <a:latin typeface="+mn-lt"/>
              </a:rPr>
              <a:t>SO</a:t>
            </a:r>
            <a:r>
              <a:rPr lang="cs-CZ" sz="2400" baseline="-25000" dirty="0" smtClean="0">
                <a:latin typeface="+mn-lt"/>
              </a:rPr>
              <a:t>4</a:t>
            </a:r>
            <a:r>
              <a:rPr lang="cs-CZ" sz="2400" dirty="0" smtClean="0">
                <a:latin typeface="+mn-lt"/>
              </a:rPr>
              <a:t> (</a:t>
            </a:r>
            <a:r>
              <a:rPr lang="cs-CZ" sz="2400" i="1" dirty="0" smtClean="0">
                <a:latin typeface="+mn-lt"/>
              </a:rPr>
              <a:t>aq</a:t>
            </a:r>
            <a:r>
              <a:rPr lang="cs-CZ" sz="2400" dirty="0" smtClean="0">
                <a:latin typeface="+mn-lt"/>
              </a:rPr>
              <a:t>) </a:t>
            </a:r>
          </a:p>
          <a:p>
            <a:pPr algn="ctr">
              <a:buFont typeface="Wingdings 3" pitchFamily="18" charset="2"/>
              <a:buNone/>
            </a:pPr>
            <a:r>
              <a:rPr lang="cs-CZ" sz="2400" dirty="0" smtClean="0">
                <a:latin typeface="+mn-lt"/>
                <a:cs typeface="Times New Roman" pitchFamily="18" charset="0"/>
              </a:rPr>
              <a:t>      → </a:t>
            </a:r>
            <a:r>
              <a:rPr lang="cs-CZ" sz="2400" dirty="0" smtClean="0">
                <a:latin typeface="+mn-lt"/>
              </a:rPr>
              <a:t>NaHSO</a:t>
            </a:r>
            <a:r>
              <a:rPr lang="cs-CZ" sz="2400" baseline="-25000" dirty="0" smtClean="0">
                <a:latin typeface="+mn-lt"/>
              </a:rPr>
              <a:t>4</a:t>
            </a:r>
            <a:r>
              <a:rPr lang="cs-CZ" sz="2400" dirty="0" smtClean="0">
                <a:latin typeface="+mn-lt"/>
              </a:rPr>
              <a:t> (</a:t>
            </a:r>
            <a:r>
              <a:rPr lang="cs-CZ" sz="2400" i="1" dirty="0" smtClean="0">
                <a:latin typeface="+mn-lt"/>
              </a:rPr>
              <a:t>aq</a:t>
            </a:r>
            <a:r>
              <a:rPr lang="cs-CZ" sz="2400" dirty="0" smtClean="0">
                <a:latin typeface="+mn-lt"/>
              </a:rPr>
              <a:t>) + H</a:t>
            </a:r>
            <a:r>
              <a:rPr lang="cs-CZ" sz="2400" baseline="-25000" dirty="0" smtClean="0">
                <a:latin typeface="+mn-lt"/>
              </a:rPr>
              <a:t>2</a:t>
            </a:r>
            <a:r>
              <a:rPr lang="cs-CZ" sz="2400" dirty="0" smtClean="0">
                <a:latin typeface="+mn-lt"/>
              </a:rPr>
              <a:t>O (</a:t>
            </a:r>
            <a:r>
              <a:rPr lang="cs-CZ" sz="2400" i="1" dirty="0" smtClean="0">
                <a:latin typeface="+mn-lt"/>
              </a:rPr>
              <a:t>l</a:t>
            </a:r>
            <a:r>
              <a:rPr lang="cs-CZ" sz="2400" dirty="0" smtClean="0">
                <a:latin typeface="+mn-lt"/>
              </a:rPr>
              <a:t>) + SO</a:t>
            </a:r>
            <a:r>
              <a:rPr lang="cs-CZ" sz="2400" baseline="-25000" dirty="0" smtClean="0">
                <a:latin typeface="+mn-lt"/>
              </a:rPr>
              <a:t>2</a:t>
            </a:r>
            <a:r>
              <a:rPr lang="cs-CZ" sz="2400" dirty="0" smtClean="0">
                <a:latin typeface="+mn-lt"/>
              </a:rPr>
              <a:t> (</a:t>
            </a:r>
            <a:r>
              <a:rPr lang="cs-CZ" sz="2400" i="1" dirty="0" smtClean="0">
                <a:latin typeface="+mn-lt"/>
              </a:rPr>
              <a:t>g</a:t>
            </a:r>
            <a:r>
              <a:rPr lang="cs-CZ" sz="2400" dirty="0" smtClean="0">
                <a:latin typeface="+mn-lt"/>
              </a:rPr>
              <a:t>)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7588D-275D-42E7-B722-B0EEC0805F36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5795963" y="5734050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C89400"/>
              </a:buClr>
              <a:buFont typeface="Wingdings" pitchFamily="2" charset="2"/>
              <a:buChar char="§"/>
            </a:pPr>
            <a:r>
              <a:rPr lang="cs-CZ"/>
              <a:t> </a:t>
            </a:r>
            <a:endParaRPr lang="cs-CZ" sz="2200">
              <a:latin typeface="Sylfaen" pitchFamily="18" charset="0"/>
            </a:endParaRP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EBEBEB"/>
                </a:solidFill>
              </a:rPr>
              <a:t>Παραγωγή και αντίδραση </a:t>
            </a:r>
            <a:r>
              <a:rPr lang="el-GR" sz="2800" dirty="0" smtClean="0">
                <a:solidFill>
                  <a:srgbClr val="EBEBEB"/>
                </a:solidFill>
              </a:rPr>
              <a:t>3/3</a:t>
            </a:r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  <p:bldP spid="5530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3333BE-3EA4-43EC-97F2-F69E9B26B695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5940425" y="5157788"/>
            <a:ext cx="28082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4">
              <a:spcBef>
                <a:spcPct val="50000"/>
              </a:spcBef>
              <a:buClr>
                <a:srgbClr val="C89400"/>
              </a:buClr>
              <a:buFont typeface="Wingdings" pitchFamily="2" charset="2"/>
              <a:buChar char="§"/>
            </a:pPr>
            <a:endParaRPr lang="cs-CZ" sz="2200">
              <a:latin typeface="Sylfaen" pitchFamily="18" charset="0"/>
            </a:endParaRP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Χρήσεις </a:t>
            </a:r>
            <a:r>
              <a:rPr lang="el-GR" sz="2800" dirty="0" smtClean="0"/>
              <a:t>1/3</a:t>
            </a:r>
            <a:endParaRPr lang="el-GR" sz="2800" dirty="0"/>
          </a:p>
        </p:txBody>
      </p:sp>
      <p:pic>
        <p:nvPicPr>
          <p:cNvPr id="8" name="Picture 4" descr="merunka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419872" y="3861048"/>
            <a:ext cx="242881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323528" y="1700808"/>
            <a:ext cx="4680520" cy="4968552"/>
          </a:xfrm>
        </p:spPr>
        <p:txBody>
          <a:bodyPr/>
          <a:lstStyle/>
          <a:p>
            <a:r>
              <a:rPr lang="el-GR" sz="2400" b="1" dirty="0" smtClean="0"/>
              <a:t>Σαν συντηρητικό</a:t>
            </a:r>
          </a:p>
          <a:p>
            <a:pPr lvl="1"/>
            <a:r>
              <a:rPr lang="el-GR" sz="2400" dirty="0" smtClean="0"/>
              <a:t>Στα ξερά φρούτα</a:t>
            </a:r>
          </a:p>
          <a:p>
            <a:pPr lvl="1"/>
            <a:r>
              <a:rPr lang="el-GR" sz="2400" dirty="0" smtClean="0"/>
              <a:t>Στα κρασιά</a:t>
            </a:r>
          </a:p>
          <a:p>
            <a:pPr lvl="1"/>
            <a:r>
              <a:rPr lang="el-GR" sz="2400" dirty="0" smtClean="0"/>
              <a:t>Σε διάφορα τρόφιμα</a:t>
            </a:r>
          </a:p>
          <a:p>
            <a:pPr marL="0" indent="0">
              <a:buNone/>
            </a:pPr>
            <a:endParaRPr lang="el-GR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EBEBEB"/>
                </a:solidFill>
              </a:rPr>
              <a:t>Χρήσεις </a:t>
            </a:r>
            <a:r>
              <a:rPr lang="el-GR" sz="2800" dirty="0" smtClean="0">
                <a:solidFill>
                  <a:srgbClr val="EBEBEB"/>
                </a:solidFill>
              </a:rPr>
              <a:t>2/3</a:t>
            </a:r>
            <a:endParaRPr lang="el-GR" dirty="0"/>
          </a:p>
        </p:txBody>
      </p:sp>
      <p:sp>
        <p:nvSpPr>
          <p:cNvPr id="5734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400" dirty="0">
                <a:latin typeface="+mn-lt"/>
              </a:rPr>
              <a:t> </a:t>
            </a:r>
            <a:r>
              <a:rPr lang="el-GR" sz="2400" dirty="0" smtClean="0">
                <a:latin typeface="+mn-lt"/>
              </a:rPr>
              <a:t>Ιδιαιτέρα στην παραγωγή  κρασιού χρησιμοποιείται</a:t>
            </a:r>
            <a:r>
              <a:rPr lang="en-US" sz="2400" dirty="0" smtClean="0">
                <a:latin typeface="+mn-lt"/>
              </a:rPr>
              <a:t>:</a:t>
            </a:r>
            <a:endParaRPr lang="el-GR" sz="2400" dirty="0" smtClean="0">
              <a:latin typeface="+mn-lt"/>
            </a:endParaRPr>
          </a:p>
          <a:p>
            <a:pPr marL="514350" indent="-457200"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+mn-lt"/>
              </a:rPr>
              <a:t>Σαν </a:t>
            </a:r>
            <a:r>
              <a:rPr lang="el-GR" sz="2400" dirty="0" err="1" smtClean="0">
                <a:latin typeface="+mn-lt"/>
              </a:rPr>
              <a:t>αντίοξειδωτικό</a:t>
            </a:r>
            <a:r>
              <a:rPr lang="el-GR" sz="2400" dirty="0">
                <a:latin typeface="+mn-lt"/>
              </a:rPr>
              <a:t> α</a:t>
            </a:r>
            <a:r>
              <a:rPr lang="el-GR" sz="2400" dirty="0" smtClean="0">
                <a:latin typeface="+mn-lt"/>
              </a:rPr>
              <a:t>ντιδρά με το </a:t>
            </a:r>
            <a:r>
              <a:rPr lang="cs-CZ" sz="2400" dirty="0" smtClean="0">
                <a:latin typeface="+mn-lt"/>
              </a:rPr>
              <a:t> O2 </a:t>
            </a:r>
            <a:r>
              <a:rPr lang="el-GR" sz="2400" dirty="0" smtClean="0">
                <a:latin typeface="+mn-lt"/>
              </a:rPr>
              <a:t> στο κρασί </a:t>
            </a:r>
            <a:r>
              <a:rPr lang="cs-CZ" sz="2400" dirty="0" smtClean="0">
                <a:latin typeface="+mn-lt"/>
              </a:rPr>
              <a:t>.</a:t>
            </a:r>
            <a:endParaRPr lang="cs-CZ" sz="2400" dirty="0">
              <a:latin typeface="+mn-lt"/>
            </a:endParaRPr>
          </a:p>
          <a:p>
            <a:pPr marL="57150" indent="0" algn="ctr">
              <a:buNone/>
            </a:pPr>
            <a:r>
              <a:rPr lang="cs-CZ" sz="2400" dirty="0" smtClean="0">
                <a:latin typeface="+mn-lt"/>
              </a:rPr>
              <a:t>SO3</a:t>
            </a:r>
            <a:r>
              <a:rPr lang="cs-CZ" sz="2400" baseline="30000" dirty="0" smtClean="0">
                <a:latin typeface="+mn-lt"/>
              </a:rPr>
              <a:t>=</a:t>
            </a:r>
            <a:r>
              <a:rPr lang="cs-CZ" sz="2400" dirty="0" smtClean="0">
                <a:latin typeface="+mn-lt"/>
              </a:rPr>
              <a:t> </a:t>
            </a:r>
            <a:r>
              <a:rPr lang="cs-CZ" sz="2400" dirty="0">
                <a:latin typeface="+mn-lt"/>
              </a:rPr>
              <a:t>+ O2 + H2O </a:t>
            </a:r>
            <a:r>
              <a:rPr lang="cs-CZ" sz="2400" dirty="0" smtClean="0">
                <a:latin typeface="+mn-lt"/>
              </a:rPr>
              <a:t> </a:t>
            </a:r>
            <a:r>
              <a:rPr lang="el-GR" sz="2400" dirty="0" smtClean="0">
                <a:latin typeface="+mn-lt"/>
              </a:rPr>
              <a:t>        </a:t>
            </a:r>
            <a:r>
              <a:rPr lang="cs-CZ" sz="2400" dirty="0" smtClean="0">
                <a:latin typeface="+mn-lt"/>
              </a:rPr>
              <a:t>H2SO4 (</a:t>
            </a:r>
            <a:r>
              <a:rPr lang="el-GR" sz="2400" dirty="0" smtClean="0">
                <a:latin typeface="+mn-lt"/>
              </a:rPr>
              <a:t>θειικό οξύ</a:t>
            </a:r>
            <a:r>
              <a:rPr lang="cs-CZ" sz="2400" dirty="0" smtClean="0">
                <a:latin typeface="+mn-lt"/>
              </a:rPr>
              <a:t>)</a:t>
            </a:r>
            <a:endParaRPr lang="cs-CZ" sz="2400" dirty="0">
              <a:latin typeface="+mn-lt"/>
            </a:endParaRPr>
          </a:p>
          <a:p>
            <a:pPr marL="400050"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+mn-lt"/>
              </a:rPr>
              <a:t>Είναι πολύ μικρή ποσότητα του </a:t>
            </a:r>
            <a:r>
              <a:rPr lang="cs-CZ" sz="2400" dirty="0" smtClean="0">
                <a:latin typeface="+mn-lt"/>
              </a:rPr>
              <a:t>(SO3</a:t>
            </a:r>
            <a:r>
              <a:rPr lang="cs-CZ" sz="2400" baseline="30000" dirty="0" smtClean="0">
                <a:latin typeface="+mn-lt"/>
              </a:rPr>
              <a:t>=</a:t>
            </a:r>
            <a:r>
              <a:rPr lang="cs-CZ" sz="2400" dirty="0" smtClean="0">
                <a:latin typeface="+mn-lt"/>
              </a:rPr>
              <a:t>) </a:t>
            </a:r>
            <a:r>
              <a:rPr lang="el-GR" sz="2400" dirty="0" smtClean="0">
                <a:latin typeface="+mn-lt"/>
              </a:rPr>
              <a:t> που είναι παρόν  στο </a:t>
            </a:r>
            <a:r>
              <a:rPr lang="cs-CZ" sz="2400" dirty="0" smtClean="0">
                <a:latin typeface="+mn-lt"/>
              </a:rPr>
              <a:t>pH</a:t>
            </a:r>
            <a:r>
              <a:rPr lang="el-GR" sz="2400" dirty="0" smtClean="0">
                <a:latin typeface="+mn-lt"/>
              </a:rPr>
              <a:t> του κρασιού άρα δεν είναι ισχυρό αντιοξειδωτικό</a:t>
            </a:r>
            <a:r>
              <a:rPr lang="cs-CZ" sz="1100" dirty="0" smtClean="0">
                <a:latin typeface="+mn-lt"/>
              </a:rPr>
              <a:t>.</a:t>
            </a:r>
            <a:endParaRPr lang="el-GR" sz="1100" dirty="0" smtClean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+mn-lt"/>
              </a:rPr>
              <a:t>Ν α κρατήσει χαμηλά την πτητική οξύτητα γιατί είναι </a:t>
            </a:r>
            <a:r>
              <a:rPr lang="el-GR" sz="2400" dirty="0" smtClean="0"/>
              <a:t>δραστικό ενάντια στα βακτήρια και στους μη-</a:t>
            </a:r>
            <a:r>
              <a:rPr lang="en-US" sz="2400" i="1" dirty="0" smtClean="0"/>
              <a:t>Saccharomyces </a:t>
            </a:r>
            <a:r>
              <a:rPr lang="en-US" sz="2400" dirty="0" smtClean="0"/>
              <a:t>yeast</a:t>
            </a:r>
            <a:r>
              <a:rPr lang="el-GR" sz="2400" dirty="0" smtClean="0"/>
              <a:t>.</a:t>
            </a:r>
            <a:r>
              <a:rPr lang="el-GR" sz="2400" dirty="0" smtClean="0">
                <a:latin typeface="+mn-lt"/>
              </a:rPr>
              <a:t>Καθαρά οινοποιεία</a:t>
            </a:r>
            <a:endParaRPr lang="cs-CZ" sz="2400" dirty="0" smtClean="0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7588D-275D-42E7-B722-B0EEC0805F36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  <p:pic>
        <p:nvPicPr>
          <p:cNvPr id="57348" name="Picture 4" descr="images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012" y="260648"/>
            <a:ext cx="1008112" cy="1200914"/>
          </a:xfrm>
          <a:prstGeom prst="rect">
            <a:avLst/>
          </a:prstGeom>
          <a:noFill/>
        </p:spPr>
      </p:pic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5076825" y="5876925"/>
            <a:ext cx="3671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cs-CZ"/>
          </a:p>
        </p:txBody>
      </p:sp>
      <p:sp>
        <p:nvSpPr>
          <p:cNvPr id="4" name="Δεξιό βέλος 3"/>
          <p:cNvSpPr/>
          <p:nvPr/>
        </p:nvSpPr>
        <p:spPr>
          <a:xfrm>
            <a:off x="4341124" y="2780928"/>
            <a:ext cx="48920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7588D-275D-42E7-B722-B0EEC0805F36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EBEBEB"/>
                </a:solidFill>
              </a:rPr>
              <a:t>Χρήσεις </a:t>
            </a:r>
            <a:r>
              <a:rPr lang="el-GR" sz="2800" dirty="0" smtClean="0">
                <a:solidFill>
                  <a:srgbClr val="EBEBEB"/>
                </a:solidFill>
              </a:rPr>
              <a:t>3/3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/>
              <a:t> </a:t>
            </a:r>
            <a:r>
              <a:rPr lang="el-GR" sz="2400" dirty="0" smtClean="0"/>
              <a:t>Βιοχημικοί και </a:t>
            </a:r>
            <a:r>
              <a:rPr lang="el-GR" sz="2400" dirty="0" err="1" smtClean="0"/>
              <a:t>βιοιατρικοί</a:t>
            </a:r>
            <a:r>
              <a:rPr lang="el-GR" sz="2400" dirty="0" smtClean="0"/>
              <a:t> ρόλοι</a:t>
            </a:r>
          </a:p>
          <a:p>
            <a:pPr lvl="1"/>
            <a:r>
              <a:rPr lang="el-GR" sz="2400" dirty="0" smtClean="0"/>
              <a:t>Απενεργοποιεί  τα μηνύματα των πνευμονικών νεύρων</a:t>
            </a:r>
          </a:p>
          <a:p>
            <a:pPr lvl="1"/>
            <a:r>
              <a:rPr lang="en-US" sz="2400" dirty="0" smtClean="0"/>
              <a:t>abolishes </a:t>
            </a:r>
            <a:r>
              <a:rPr lang="en-US" sz="2400" dirty="0"/>
              <a:t>the </a:t>
            </a:r>
            <a:r>
              <a:rPr lang="en-US" sz="2400" dirty="0" err="1"/>
              <a:t>Hering</a:t>
            </a:r>
            <a:r>
              <a:rPr lang="en-US" sz="2400" dirty="0"/>
              <a:t>-Breuer inflation reflex</a:t>
            </a:r>
            <a:endParaRPr lang="el-GR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>
                <a:latin typeface="+mn-lt"/>
              </a:rPr>
              <a:t>Αναπνευστικό, βήχας, άσθμα και χρόνια </a:t>
            </a:r>
            <a:r>
              <a:rPr lang="el-GR" sz="2400" dirty="0" err="1" smtClean="0">
                <a:latin typeface="+mn-lt"/>
              </a:rPr>
              <a:t>βροχίτης</a:t>
            </a:r>
            <a:r>
              <a:rPr lang="el-GR" sz="2400" dirty="0" smtClean="0">
                <a:latin typeface="+mn-lt"/>
              </a:rPr>
              <a:t>.</a:t>
            </a:r>
            <a:endParaRPr lang="cs-CZ" dirty="0" smtClean="0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7588D-275D-42E7-B722-B0EEC0805F36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  <p:sp>
        <p:nvSpPr>
          <p:cNvPr id="59396" name="AutoShape 4"/>
          <p:cNvSpPr>
            <a:spLocks noChangeArrowheads="1"/>
          </p:cNvSpPr>
          <p:nvPr/>
        </p:nvSpPr>
        <p:spPr bwMode="auto">
          <a:xfrm>
            <a:off x="2123356" y="3763838"/>
            <a:ext cx="647700" cy="288925"/>
          </a:xfrm>
          <a:prstGeom prst="rightArrow">
            <a:avLst>
              <a:gd name="adj1" fmla="val 50000"/>
              <a:gd name="adj2" fmla="val 56044"/>
            </a:avLst>
          </a:prstGeom>
          <a:solidFill>
            <a:srgbClr val="C894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59397" name="Picture 5" descr="cough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7902" y="3061923"/>
            <a:ext cx="2017390" cy="1692753"/>
          </a:xfrm>
          <a:prstGeom prst="rect">
            <a:avLst/>
          </a:prstGeom>
          <a:noFill/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Επιβλαβές στην υγεία</a:t>
            </a:r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  <p:bldP spid="5939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7588D-275D-42E7-B722-B0EEC0805F36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Περιβαντολογικά </a:t>
            </a:r>
            <a:r>
              <a:rPr lang="el-GR" dirty="0" smtClean="0"/>
              <a:t>επακόλουθα </a:t>
            </a:r>
            <a:r>
              <a:rPr lang="el-GR" sz="2800" dirty="0" smtClean="0"/>
              <a:t>1/2</a:t>
            </a:r>
            <a:endParaRPr lang="el-GR" sz="280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Όξινη βροχή  είναι ένας όρος που χρησιμοποιείται για να περιγράψει όλες τις μορφές του οξέος </a:t>
            </a:r>
            <a:r>
              <a:rPr lang="el-GR" dirty="0" smtClean="0"/>
              <a:t>(</a:t>
            </a:r>
            <a:r>
              <a:rPr lang="el-GR" dirty="0"/>
              <a:t>βροχή, χιόνι, χαλάζι, ομίχλη, κλπ</a:t>
            </a:r>
            <a:r>
              <a:rPr lang="el-GR" dirty="0" smtClean="0"/>
              <a:t>).</a:t>
            </a:r>
            <a:endParaRPr lang="el-GR" dirty="0"/>
          </a:p>
          <a:p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Καταστροφές σε δέντρα, καλλιέργειες, τα ιστορικά κτίρια και </a:t>
            </a:r>
            <a:r>
              <a:rPr lang="el-GR" dirty="0" smtClean="0"/>
              <a:t>μνημεία.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Καθιστά </a:t>
            </a:r>
            <a:r>
              <a:rPr lang="el-GR" dirty="0"/>
              <a:t>τα εδάφη, λίμνες και ρέματα </a:t>
            </a:r>
            <a:r>
              <a:rPr lang="el-GR" dirty="0" smtClean="0"/>
              <a:t>όξινα.</a:t>
            </a:r>
            <a:endParaRPr lang="el-GR" dirty="0"/>
          </a:p>
          <a:p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</a:t>
            </a:r>
            <a:r>
              <a:rPr lang="en-US" baseline="-25000" dirty="0" smtClean="0"/>
              <a:t>2</a:t>
            </a:r>
            <a:br>
              <a:rPr lang="en-US" baseline="-25000" dirty="0" smtClean="0"/>
            </a:br>
            <a:r>
              <a:rPr lang="el-GR" dirty="0" smtClean="0"/>
              <a:t>Διοξείδιο του θείου</a:t>
            </a:r>
            <a:endParaRPr lang="cs-CZ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7588D-275D-42E7-B722-B0EEC0805F36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55299"/>
            <a:ext cx="1013098" cy="1013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Χημικός </a:t>
            </a:r>
            <a:r>
              <a:rPr lang="el-GR" dirty="0" err="1"/>
              <a:t>τυπος</a:t>
            </a:r>
            <a:r>
              <a:rPr lang="el-GR" dirty="0"/>
              <a:t> SO</a:t>
            </a:r>
            <a:r>
              <a:rPr lang="el-GR" baseline="-25000" dirty="0"/>
              <a:t>2</a:t>
            </a:r>
            <a:r>
              <a:rPr lang="el-GR" dirty="0"/>
              <a:t> </a:t>
            </a:r>
          </a:p>
          <a:p>
            <a:r>
              <a:rPr lang="el-GR" dirty="0"/>
              <a:t>Άχρωμο αέριο διαλυτό στο νερό </a:t>
            </a:r>
          </a:p>
          <a:p>
            <a:r>
              <a:rPr lang="el-GR" dirty="0"/>
              <a:t>Σημείο βρασμού -10 °C  </a:t>
            </a:r>
          </a:p>
          <a:p>
            <a:r>
              <a:rPr lang="el-GR" dirty="0"/>
              <a:t>Έντονη και αποπνικτική οσμή</a:t>
            </a:r>
          </a:p>
          <a:p>
            <a:r>
              <a:rPr lang="el-GR" dirty="0"/>
              <a:t>Επικίνδυνο για δηλητηρίαση</a:t>
            </a:r>
          </a:p>
          <a:p>
            <a:endParaRPr lang="el-GR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7588D-275D-42E7-B722-B0EEC0805F36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  <p:pic>
        <p:nvPicPr>
          <p:cNvPr id="61444" name="Picture 4" descr="ar_clou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240" y="4948386"/>
            <a:ext cx="1428750" cy="1504950"/>
          </a:xfrm>
          <a:prstGeom prst="rect">
            <a:avLst/>
          </a:prstGeom>
          <a:noFill/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EBEBEB"/>
                </a:solidFill>
              </a:rPr>
              <a:t>Περιβαντολογικά επακόλουθα </a:t>
            </a:r>
            <a:r>
              <a:rPr lang="el-GR" sz="2800" dirty="0" smtClean="0">
                <a:solidFill>
                  <a:srgbClr val="EBEBEB"/>
                </a:solidFill>
              </a:rPr>
              <a:t>2/2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/>
              <a:t>Η βροχή είναι  φυσιολογικά είναι όξινη λόγω του διοξειδίου του άνθρακα στην ατμόσφαιρα. Η καύση των ορυκτών καυσίμων (άνθρακας, πετρέλαιο και φυσικό αέριο) παράγει διοξείδιο του θείου και οξείδια του αζώτου που μπορούν να αυξήσουν την οξύτητα της βροχής</a:t>
            </a:r>
            <a:r>
              <a:rPr lang="el-GR" sz="2400" dirty="0" smtClean="0"/>
              <a:t>.</a:t>
            </a:r>
            <a:endParaRPr lang="el-GR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>
                <a:latin typeface="Sylfaen" pitchFamily="18" charset="0"/>
                <a:hlinkClick r:id="rId2"/>
              </a:rPr>
              <a:t>Sulfur dioxide</a:t>
            </a:r>
            <a:endParaRPr lang="cs-CZ" sz="2400" dirty="0" smtClean="0">
              <a:latin typeface="Sylfaen" pitchFamily="18" charset="0"/>
            </a:endParaRPr>
          </a:p>
          <a:p>
            <a:r>
              <a:rPr lang="cs-CZ" sz="2400" dirty="0" smtClean="0">
                <a:latin typeface="Sylfaen" pitchFamily="18" charset="0"/>
                <a:hlinkClick r:id="rId3"/>
              </a:rPr>
              <a:t>www.epa.gov</a:t>
            </a:r>
            <a:endParaRPr lang="cs-CZ" sz="2400" dirty="0" smtClean="0">
              <a:latin typeface="Sylfaen" pitchFamily="18" charset="0"/>
            </a:endParaRPr>
          </a:p>
          <a:p>
            <a:r>
              <a:rPr lang="cs-CZ" sz="2400" dirty="0" smtClean="0">
                <a:latin typeface="Sylfaen" pitchFamily="18" charset="0"/>
                <a:hlinkClick r:id="rId4"/>
              </a:rPr>
              <a:t>so2.umbc.edu</a:t>
            </a:r>
            <a:endParaRPr lang="cs-CZ" sz="2400" dirty="0" smtClean="0">
              <a:latin typeface="Sylfaen" pitchFamily="18" charset="0"/>
            </a:endParaRPr>
          </a:p>
          <a:p>
            <a:r>
              <a:rPr lang="cs-CZ" sz="2400" dirty="0" smtClean="0">
                <a:latin typeface="Sylfaen" pitchFamily="18" charset="0"/>
                <a:hlinkClick r:id="rId5"/>
              </a:rPr>
              <a:t>chm.bris.ac.uk</a:t>
            </a:r>
            <a:endParaRPr lang="cs-CZ" sz="2400" dirty="0" smtClean="0">
              <a:latin typeface="Sylfaen" pitchFamily="18" charset="0"/>
            </a:endParaRPr>
          </a:p>
          <a:p>
            <a:r>
              <a:rPr lang="cs-CZ" sz="2400" dirty="0" smtClean="0">
                <a:latin typeface="Sylfaen" pitchFamily="18" charset="0"/>
                <a:hlinkClick r:id="rId6"/>
              </a:rPr>
              <a:t>mattson.creighton.edu</a:t>
            </a:r>
            <a:endParaRPr lang="cs-CZ" sz="2400" dirty="0" smtClean="0">
              <a:latin typeface="Sylfaen" pitchFamily="18" charset="0"/>
            </a:endParaRPr>
          </a:p>
          <a:p>
            <a:endParaRPr lang="cs-CZ" sz="2400" dirty="0" smtClean="0">
              <a:latin typeface="Sylfaen" pitchFamily="18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7588D-275D-42E7-B722-B0EEC0805F36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Πηγές πληροφόρησης</a:t>
            </a:r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0" name="Picture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2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7382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864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Βασίλειος </a:t>
            </a:r>
            <a:r>
              <a:rPr lang="el-GR" sz="2000" dirty="0" err="1" smtClean="0"/>
              <a:t>Ντουρτόγλου</a:t>
            </a:r>
            <a:r>
              <a:rPr lang="el-GR" sz="2000" dirty="0" smtClean="0"/>
              <a:t> 2014. Βασίλειος </a:t>
            </a:r>
            <a:r>
              <a:rPr lang="el-GR" sz="2000" dirty="0" err="1" smtClean="0"/>
              <a:t>Ντουρτόγλου</a:t>
            </a:r>
            <a:r>
              <a:rPr lang="el-GR" sz="2000" dirty="0" smtClean="0"/>
              <a:t>. </a:t>
            </a:r>
            <a:r>
              <a:rPr lang="el-GR" sz="2000" dirty="0"/>
              <a:t>«Σύσταση και </a:t>
            </a:r>
            <a:r>
              <a:rPr lang="el-GR" sz="2000"/>
              <a:t>Ανάλυση </a:t>
            </a:r>
            <a:r>
              <a:rPr lang="el-GR" sz="2000" smtClean="0"/>
              <a:t>Γλευκών </a:t>
            </a:r>
            <a:r>
              <a:rPr lang="el-GR" sz="2000" dirty="0"/>
              <a:t>και Οίνων (Θ). Ενότητα </a:t>
            </a:r>
            <a:r>
              <a:rPr lang="el-GR" sz="2000" dirty="0" smtClean="0"/>
              <a:t>4:</a:t>
            </a:r>
            <a:r>
              <a:rPr lang="en-US" sz="2000" dirty="0" smtClean="0"/>
              <a:t> </a:t>
            </a:r>
            <a:r>
              <a:rPr lang="el-GR" sz="2000" dirty="0" smtClean="0"/>
              <a:t>Διοξείδιο του Θείου».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30388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094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30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85147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3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Προσοχή στα επίπεδα του θείου </a:t>
            </a:r>
            <a:br>
              <a:rPr lang="el-GR" dirty="0" smtClean="0"/>
            </a:br>
            <a:r>
              <a:rPr lang="el-GR" dirty="0" smtClean="0"/>
              <a:t>στην ατμόσφαιρα </a:t>
            </a:r>
            <a:r>
              <a:rPr lang="el-GR" sz="2800" dirty="0" smtClean="0"/>
              <a:t>1/2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εισπνοή διοξειδίου του θείου συνδέεται με αυξημένα αναπνευστικά συμπτώματα </a:t>
            </a:r>
            <a:r>
              <a:rPr lang="el-GR" dirty="0" smtClean="0"/>
              <a:t>, </a:t>
            </a:r>
            <a:r>
              <a:rPr lang="el-GR" dirty="0"/>
              <a:t>δυσκολία στην αναπνοή, και πρόωρο θάνατο. </a:t>
            </a:r>
            <a:r>
              <a:rPr lang="el-GR" dirty="0" smtClean="0"/>
              <a:t>Το </a:t>
            </a:r>
            <a:r>
              <a:rPr lang="el-GR" dirty="0"/>
              <a:t>2008, η αμερικανική διάσκεψη των κυβερνητικών βιομηχανικών υγιεινολόγων </a:t>
            </a:r>
            <a:r>
              <a:rPr lang="el-GR" dirty="0" smtClean="0"/>
              <a:t> πρότεινε να μειωθεί </a:t>
            </a:r>
            <a:r>
              <a:rPr lang="el-GR" dirty="0"/>
              <a:t>το όριο βραχυπρόθεσμης έκθεσης σε 0,25 μέρη ανά εκατομμύριο (</a:t>
            </a:r>
            <a:r>
              <a:rPr lang="el-GR" dirty="0" err="1"/>
              <a:t>ppm</a:t>
            </a:r>
            <a:r>
              <a:rPr lang="el-GR" dirty="0" smtClean="0"/>
              <a:t>).</a:t>
            </a:r>
          </a:p>
          <a:p>
            <a:r>
              <a:rPr lang="el-GR" dirty="0" smtClean="0"/>
              <a:t>Η </a:t>
            </a:r>
            <a:r>
              <a:rPr lang="el-GR" dirty="0"/>
              <a:t>OSHA PEL έχει οριστεί στα 5 </a:t>
            </a:r>
            <a:r>
              <a:rPr lang="el-GR" dirty="0" err="1"/>
              <a:t>ppm</a:t>
            </a:r>
            <a:r>
              <a:rPr lang="el-GR" dirty="0"/>
              <a:t> (13 </a:t>
            </a:r>
            <a:r>
              <a:rPr lang="el-GR" dirty="0" err="1"/>
              <a:t>mg</a:t>
            </a:r>
            <a:r>
              <a:rPr lang="el-GR" dirty="0"/>
              <a:t> / m3) χρονικά σταθμισμένη μέση τιμή. NIOSH έχει θέσει το IDLH στα 100 </a:t>
            </a:r>
            <a:r>
              <a:rPr lang="el-GR" dirty="0" err="1"/>
              <a:t>ppm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7588D-275D-42E7-B722-B0EEC0805F36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719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Προσοχή στα επίπεδα του θείου </a:t>
            </a:r>
            <a:br>
              <a:rPr lang="el-GR" dirty="0" smtClean="0"/>
            </a:br>
            <a:r>
              <a:rPr lang="el-GR" dirty="0" smtClean="0"/>
              <a:t>στην ατμόσφαιρα </a:t>
            </a:r>
            <a:r>
              <a:rPr lang="el-GR" sz="2800" dirty="0"/>
              <a:t>2</a:t>
            </a:r>
            <a:r>
              <a:rPr lang="el-GR" sz="2800" dirty="0" smtClean="0"/>
              <a:t>/2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Το </a:t>
            </a:r>
            <a:r>
              <a:rPr lang="el-GR" dirty="0"/>
              <a:t>2010, η EPA  </a:t>
            </a:r>
            <a:r>
              <a:rPr lang="el-GR" dirty="0" smtClean="0"/>
              <a:t>αναθεώρησε τον </a:t>
            </a:r>
            <a:r>
              <a:rPr lang="el-GR" dirty="0"/>
              <a:t>πρωταρχικό SO2 NAAQS με τη δημιουργία ενός νέου </a:t>
            </a:r>
            <a:r>
              <a:rPr lang="el-GR" dirty="0" smtClean="0"/>
              <a:t>ορίου μίας </a:t>
            </a:r>
            <a:r>
              <a:rPr lang="el-GR" dirty="0"/>
              <a:t>ώρα σε </a:t>
            </a:r>
            <a:r>
              <a:rPr lang="el-GR" dirty="0" smtClean="0"/>
              <a:t>επίπεδα </a:t>
            </a:r>
            <a:r>
              <a:rPr lang="el-GR" dirty="0"/>
              <a:t>75 μέρη ανά δισεκατομμύριο (</a:t>
            </a:r>
            <a:r>
              <a:rPr lang="el-GR" dirty="0" err="1"/>
              <a:t>ppb</a:t>
            </a:r>
            <a:r>
              <a:rPr lang="el-GR" dirty="0"/>
              <a:t>). ΕΡΑ </a:t>
            </a:r>
            <a:r>
              <a:rPr lang="el-GR" dirty="0" smtClean="0"/>
              <a:t>ανακάλεσε </a:t>
            </a:r>
            <a:r>
              <a:rPr lang="el-GR" dirty="0"/>
              <a:t>τα δύο υπάρχοντα πρωτογενή πρότυπα επειδή δεν θα </a:t>
            </a:r>
            <a:r>
              <a:rPr lang="el-GR" dirty="0" smtClean="0"/>
              <a:t>παρέχει </a:t>
            </a:r>
            <a:r>
              <a:rPr lang="el-GR" dirty="0"/>
              <a:t>πρόσθετη προστασία της δημόσιας υγείας </a:t>
            </a:r>
            <a:r>
              <a:rPr lang="el-GR" dirty="0" smtClean="0"/>
              <a:t> και δίδεται το ανώτερο παραμονή </a:t>
            </a:r>
            <a:r>
              <a:rPr lang="el-GR" dirty="0"/>
              <a:t>μιας ώρας σε 75 </a:t>
            </a:r>
            <a:r>
              <a:rPr lang="el-GR" dirty="0" err="1"/>
              <a:t>ppb</a:t>
            </a:r>
            <a:r>
              <a:rPr lang="el-GR" dirty="0"/>
              <a:t>. </a:t>
            </a:r>
            <a:endParaRPr lang="el-GR" dirty="0" smtClean="0"/>
          </a:p>
          <a:p>
            <a:r>
              <a:rPr lang="el-GR" dirty="0" smtClean="0"/>
              <a:t>Μια </a:t>
            </a:r>
            <a:r>
              <a:rPr lang="el-GR" dirty="0"/>
              <a:t>συστηματική ανασκόπηση του 2011 κατέληξε στο συμπέρασμα ότι η έκθεση στο διοξείδιο του θείου συνδέεται με τον πρόωρο τοκετό.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7588D-275D-42E7-B722-B0EEC0805F36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186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5" descr="200px-Sulfur-dioxide-2D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7784" y="4365104"/>
            <a:ext cx="3583254" cy="1800200"/>
          </a:xfrm>
          <a:ln/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3333BE-3EA4-43EC-97F2-F69E9B26B695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sp>
        <p:nvSpPr>
          <p:cNvPr id="47107" name="Rectangle 3"/>
          <p:cNvSpPr>
            <a:spLocks noGrp="1"/>
          </p:cNvSpPr>
          <p:nvPr>
            <p:ph type="body" sz="half" idx="4294967295"/>
          </p:nvPr>
        </p:nvSpPr>
        <p:spPr>
          <a:xfrm>
            <a:off x="323528" y="1980629"/>
            <a:ext cx="4856163" cy="3894137"/>
          </a:xfrm>
        </p:spPr>
        <p:txBody>
          <a:bodyPr/>
          <a:lstStyle/>
          <a:p>
            <a:r>
              <a:rPr lang="el-GR" sz="2400" dirty="0" smtClean="0">
                <a:latin typeface="+mn-lt"/>
              </a:rPr>
              <a:t>Τριγωνικό μόριο</a:t>
            </a:r>
            <a:endParaRPr lang="cs-CZ" sz="2400" dirty="0" smtClean="0">
              <a:latin typeface="+mn-lt"/>
            </a:endParaRPr>
          </a:p>
          <a:p>
            <a:r>
              <a:rPr lang="el-GR" sz="2400" dirty="0" smtClean="0">
                <a:latin typeface="+mn-lt"/>
              </a:rPr>
              <a:t>Το θειο με σθένος +4 </a:t>
            </a:r>
          </a:p>
          <a:p>
            <a:r>
              <a:rPr lang="el-GR" sz="2400" dirty="0" smtClean="0">
                <a:latin typeface="+mn-lt"/>
              </a:rPr>
              <a:t>Μια σειρά χημικές ιδιότητες σημαντικές για το κρασί</a:t>
            </a:r>
            <a:endParaRPr lang="cs-CZ" sz="2400" dirty="0" smtClean="0">
              <a:latin typeface="+mn-lt"/>
            </a:endParaRPr>
          </a:p>
          <a:p>
            <a:pPr>
              <a:buFont typeface="Wingdings 3" pitchFamily="18" charset="2"/>
              <a:buNone/>
            </a:pPr>
            <a:endParaRPr lang="cs-CZ" sz="2400" dirty="0" smtClean="0">
              <a:latin typeface="+mn-lt"/>
            </a:endParaRP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6516216" y="5661248"/>
            <a:ext cx="208756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C89400"/>
              </a:buClr>
              <a:buFont typeface="Wingdings" pitchFamily="2" charset="2"/>
              <a:buChar char="§"/>
            </a:pPr>
            <a:r>
              <a:rPr lang="cs-CZ">
                <a:latin typeface="Sylfaen" pitchFamily="18" charset="0"/>
              </a:rPr>
              <a:t> </a:t>
            </a:r>
            <a:r>
              <a:rPr lang="cs-CZ" sz="2200">
                <a:latin typeface="Sylfaen" pitchFamily="18" charset="0"/>
              </a:rPr>
              <a:t>bent - lomený</a:t>
            </a: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Δομή </a:t>
            </a:r>
            <a:r>
              <a:rPr lang="el-GR" sz="2800" dirty="0" smtClean="0"/>
              <a:t>1/2</a:t>
            </a:r>
            <a:endParaRPr lang="el-GR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  <p:bldP spid="4710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5" descr="200px-Sulfur-dioxide-3D-vdW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9952" y="0"/>
            <a:ext cx="2798248" cy="2238598"/>
          </a:xfrm>
          <a:noFill/>
          <a:ln/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3333BE-3EA4-43EC-97F2-F69E9B26B695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sp>
        <p:nvSpPr>
          <p:cNvPr id="48131" name="Rectangle 3"/>
          <p:cNvSpPr>
            <a:spLocks noGrp="1"/>
          </p:cNvSpPr>
          <p:nvPr>
            <p:ph type="body" sz="half" idx="4294967295"/>
          </p:nvPr>
        </p:nvSpPr>
        <p:spPr>
          <a:xfrm>
            <a:off x="395536" y="1916832"/>
            <a:ext cx="5572125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Sylfaen" pitchFamily="18" charset="0"/>
              </a:rPr>
              <a:t> </a:t>
            </a:r>
            <a:endParaRPr lang="cs-CZ" sz="2400" dirty="0" smtClean="0">
              <a:latin typeface="Sylfaen" pitchFamily="18" charset="0"/>
            </a:endParaRPr>
          </a:p>
        </p:txBody>
      </p:sp>
      <p:sp>
        <p:nvSpPr>
          <p:cNvPr id="48132" name="AutoShape 4"/>
          <p:cNvSpPr>
            <a:spLocks noChangeArrowheads="1"/>
          </p:cNvSpPr>
          <p:nvPr/>
        </p:nvSpPr>
        <p:spPr bwMode="auto">
          <a:xfrm>
            <a:off x="3095650" y="1089959"/>
            <a:ext cx="647700" cy="288925"/>
          </a:xfrm>
          <a:prstGeom prst="rightArrow">
            <a:avLst>
              <a:gd name="adj1" fmla="val 50000"/>
              <a:gd name="adj2" fmla="val 56044"/>
            </a:avLst>
          </a:prstGeom>
          <a:solidFill>
            <a:srgbClr val="C894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7416824" cy="2160239"/>
          </a:xfrm>
        </p:spPr>
        <p:txBody>
          <a:bodyPr/>
          <a:lstStyle/>
          <a:p>
            <a:r>
              <a:rPr lang="el-GR" dirty="0">
                <a:solidFill>
                  <a:srgbClr val="EBEBEB"/>
                </a:solidFill>
              </a:rPr>
              <a:t>Δομή </a:t>
            </a:r>
            <a:r>
              <a:rPr lang="el-GR" sz="2800" dirty="0" smtClean="0">
                <a:solidFill>
                  <a:srgbClr val="EBEBEB"/>
                </a:solidFill>
              </a:rPr>
              <a:t>2/2</a:t>
            </a:r>
            <a:endParaRPr lang="el-GR" dirty="0"/>
          </a:p>
        </p:txBody>
      </p:sp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770320"/>
              </p:ext>
            </p:extLst>
          </p:nvPr>
        </p:nvGraphicFramePr>
        <p:xfrm>
          <a:off x="565343" y="2305102"/>
          <a:ext cx="7463042" cy="40381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7583"/>
                <a:gridCol w="1769034"/>
                <a:gridCol w="1152128"/>
                <a:gridCol w="1084465"/>
                <a:gridCol w="1579832"/>
              </a:tblGrid>
              <a:tr h="865436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900" dirty="0">
                          <a:effectLst/>
                        </a:rPr>
                        <a:t>Θειώδη</a:t>
                      </a:r>
                      <a:endParaRPr lang="el-GR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                           </a:t>
                      </a:r>
                      <a:r>
                        <a:rPr lang="el-GR" sz="1500" dirty="0" smtClean="0">
                          <a:effectLst/>
                        </a:rPr>
                        <a:t>Συνολικό </a:t>
                      </a:r>
                      <a:r>
                        <a:rPr lang="en-US" sz="1500" dirty="0">
                          <a:effectLst/>
                        </a:rPr>
                        <a:t>SO</a:t>
                      </a:r>
                      <a:r>
                        <a:rPr lang="el-GR" sz="1500" dirty="0">
                          <a:effectLst/>
                        </a:rPr>
                        <a:t>2 = Δεσμευμένο </a:t>
                      </a:r>
                      <a:r>
                        <a:rPr lang="en-US" sz="1500" dirty="0">
                          <a:effectLst/>
                        </a:rPr>
                        <a:t>SO</a:t>
                      </a:r>
                      <a:r>
                        <a:rPr lang="el-GR" sz="1500" dirty="0">
                          <a:effectLst/>
                        </a:rPr>
                        <a:t>2 + Ελεύθερο </a:t>
                      </a:r>
                      <a:r>
                        <a:rPr lang="en-US" sz="1500" dirty="0">
                          <a:effectLst/>
                        </a:rPr>
                        <a:t>SO</a:t>
                      </a:r>
                      <a:r>
                        <a:rPr lang="el-GR" sz="1500" dirty="0">
                          <a:effectLst/>
                        </a:rPr>
                        <a:t>2</a:t>
                      </a:r>
                      <a:endParaRPr lang="el-GR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900" dirty="0">
                          <a:effectLst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4" marR="64134" marT="0" marB="0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1025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900" dirty="0">
                          <a:effectLst/>
                        </a:rPr>
                        <a:t>Ελεύθερο SO2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4" marR="64134" marT="0" marB="0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900" dirty="0">
                          <a:solidFill>
                            <a:schemeClr val="bg1"/>
                          </a:solidFill>
                          <a:effectLst/>
                        </a:rPr>
                        <a:t>Δεσμευμένο SO2</a:t>
                      </a:r>
                      <a:endParaRPr lang="el-G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4" marR="64134" marT="0" marB="0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2443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900" b="0" dirty="0" smtClean="0">
                          <a:effectLst/>
                        </a:rPr>
                        <a:t>M</a:t>
                      </a:r>
                      <a:r>
                        <a:rPr lang="el-GR" sz="1900" b="0" dirty="0" smtClean="0">
                          <a:effectLst/>
                        </a:rPr>
                        <a:t>οριακό</a:t>
                      </a:r>
                      <a:r>
                        <a:rPr lang="el-GR" sz="1900" b="0" baseline="0" dirty="0" smtClean="0">
                          <a:effectLst/>
                        </a:rPr>
                        <a:t> </a:t>
                      </a:r>
                      <a:endParaRPr lang="el-GR" sz="1000" b="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</a:rPr>
                        <a:t>SO2</a:t>
                      </a:r>
                      <a:endParaRPr lang="el-GR" sz="1000" b="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900" dirty="0">
                          <a:effectLst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4" marR="64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900" baseline="0" dirty="0" smtClean="0">
                          <a:effectLst/>
                        </a:rPr>
                        <a:t>Όξινα  Θειώδη</a:t>
                      </a:r>
                      <a:r>
                        <a:rPr lang="el-GR" sz="1000" baseline="0" dirty="0" smtClean="0">
                          <a:effectLst/>
                        </a:rPr>
                        <a:t> </a:t>
                      </a:r>
                      <a:r>
                        <a:rPr lang="en-US" sz="1900" dirty="0" smtClean="0">
                          <a:effectLst/>
                        </a:rPr>
                        <a:t>HSO3</a:t>
                      </a:r>
                      <a:endParaRPr lang="el-GR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900" dirty="0">
                          <a:effectLst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4" marR="64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900" dirty="0">
                          <a:effectLst/>
                        </a:rPr>
                        <a:t> </a:t>
                      </a:r>
                      <a:r>
                        <a:rPr lang="el-GR" sz="1900" dirty="0" smtClean="0">
                          <a:effectLst/>
                        </a:rPr>
                        <a:t>Θειώδη</a:t>
                      </a:r>
                      <a:endParaRPr lang="en-US" sz="19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effectLst/>
                        </a:rPr>
                        <a:t>SO3</a:t>
                      </a:r>
                      <a:r>
                        <a:rPr lang="el-GR" sz="1900" baseline="30000" dirty="0" smtClean="0">
                          <a:effectLst/>
                        </a:rPr>
                        <a:t>=</a:t>
                      </a:r>
                      <a:endParaRPr lang="en-US" sz="19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4" marR="64134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900" dirty="0" smtClean="0">
                          <a:effectLst/>
                        </a:rPr>
                        <a:t> Θειώδη δεσμευμένα στα σάκχαρα στην ακεταλδευδη και στις </a:t>
                      </a:r>
                      <a:r>
                        <a:rPr lang="el-GR" sz="1900" dirty="0" err="1" smtClean="0">
                          <a:effectLst/>
                        </a:rPr>
                        <a:t>ανθοκυάνες</a:t>
                      </a:r>
                      <a:r>
                        <a:rPr lang="el-GR" sz="1900" dirty="0" smtClean="0">
                          <a:effectLst/>
                        </a:rPr>
                        <a:t> και στα φαινολικά</a:t>
                      </a:r>
                      <a:r>
                        <a:rPr lang="el-GR" sz="1900" dirty="0">
                          <a:effectLst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4" marR="64134" marT="0" marB="0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102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4" marR="64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900" dirty="0">
                          <a:effectLst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4" marR="64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4" marR="64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4" marR="64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900" dirty="0">
                          <a:effectLst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4" marR="64134" marT="0" marB="0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  <p:bldP spid="481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Διοξείδιο του θείου- Παραγωγή</a:t>
            </a:r>
          </a:p>
        </p:txBody>
      </p:sp>
      <p:pic>
        <p:nvPicPr>
          <p:cNvPr id="45059" name="Picture 3" descr="images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39752" y="2636912"/>
            <a:ext cx="3096344" cy="3125833"/>
          </a:xfrm>
          <a:noFill/>
          <a:ln/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B6D5BA-0042-4EB2-AA5A-0DE10A915ED5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sp>
        <p:nvSpPr>
          <p:cNvPr id="2" name="Επεξήγηση με παραλληλόγραμμο 1"/>
          <p:cNvSpPr/>
          <p:nvPr/>
        </p:nvSpPr>
        <p:spPr>
          <a:xfrm>
            <a:off x="971600" y="1772816"/>
            <a:ext cx="1800200" cy="1440160"/>
          </a:xfrm>
          <a:prstGeom prst="wedgeRectCallout">
            <a:avLst>
              <a:gd name="adj1" fmla="val 106153"/>
              <a:gd name="adj2" fmla="val 61508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/>
              <a:t>Καύση του θείου</a:t>
            </a:r>
            <a:endParaRPr lang="el-GR" sz="2000" dirty="0"/>
          </a:p>
        </p:txBody>
      </p:sp>
      <p:sp>
        <p:nvSpPr>
          <p:cNvPr id="4" name="Επεξήγηση με παραλληλόγραμμο 3"/>
          <p:cNvSpPr/>
          <p:nvPr/>
        </p:nvSpPr>
        <p:spPr>
          <a:xfrm>
            <a:off x="5508104" y="3212976"/>
            <a:ext cx="3528392" cy="1512168"/>
          </a:xfrm>
          <a:prstGeom prst="wedgeRectCallout">
            <a:avLst>
              <a:gd name="adj1" fmla="val -97617"/>
              <a:gd name="adj2" fmla="val -36708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/>
              <a:t>Η χημική αντίδραση</a:t>
            </a:r>
            <a:endParaRPr lang="en-US" sz="2000" dirty="0" smtClean="0"/>
          </a:p>
          <a:p>
            <a:pPr marL="342900" lvl="0" indent="-342900" defTabSz="457200">
              <a:spcBef>
                <a:spcPts val="1000"/>
              </a:spcBef>
              <a:buClr>
                <a:srgbClr val="8AD0D6"/>
              </a:buClr>
              <a:buSzPct val="80000"/>
            </a:pPr>
            <a:r>
              <a:rPr lang="cs-CZ" sz="2000" dirty="0">
                <a:solidFill>
                  <a:prstClr val="white"/>
                </a:solidFill>
                <a:ea typeface="+mj-ea"/>
                <a:cs typeface="+mj-cs"/>
              </a:rPr>
              <a:t>S</a:t>
            </a:r>
            <a:r>
              <a:rPr lang="cs-CZ" sz="2000" baseline="-25000" dirty="0">
                <a:solidFill>
                  <a:prstClr val="white"/>
                </a:solidFill>
                <a:ea typeface="+mj-ea"/>
                <a:cs typeface="+mj-cs"/>
              </a:rPr>
              <a:t>8</a:t>
            </a:r>
            <a:r>
              <a:rPr lang="cs-CZ" sz="2000" dirty="0">
                <a:solidFill>
                  <a:prstClr val="white"/>
                </a:solidFill>
                <a:ea typeface="+mj-ea"/>
                <a:cs typeface="+mj-cs"/>
              </a:rPr>
              <a:t> (</a:t>
            </a:r>
            <a:r>
              <a:rPr lang="cs-CZ" sz="2000" i="1" dirty="0">
                <a:solidFill>
                  <a:prstClr val="white"/>
                </a:solidFill>
                <a:ea typeface="+mj-ea"/>
                <a:cs typeface="+mj-cs"/>
              </a:rPr>
              <a:t>l</a:t>
            </a:r>
            <a:r>
              <a:rPr lang="cs-CZ" sz="2000" dirty="0">
                <a:solidFill>
                  <a:prstClr val="white"/>
                </a:solidFill>
                <a:ea typeface="+mj-ea"/>
                <a:cs typeface="+mj-cs"/>
              </a:rPr>
              <a:t>) + 8 O</a:t>
            </a:r>
            <a:r>
              <a:rPr lang="cs-CZ" sz="2000" baseline="-25000" dirty="0">
                <a:solidFill>
                  <a:prstClr val="white"/>
                </a:solidFill>
                <a:ea typeface="+mj-ea"/>
                <a:cs typeface="+mj-cs"/>
              </a:rPr>
              <a:t>2 </a:t>
            </a:r>
            <a:r>
              <a:rPr lang="cs-CZ" sz="2000" dirty="0">
                <a:solidFill>
                  <a:prstClr val="white"/>
                </a:solidFill>
                <a:ea typeface="+mj-ea"/>
                <a:cs typeface="+mj-cs"/>
              </a:rPr>
              <a:t>(</a:t>
            </a:r>
            <a:r>
              <a:rPr lang="cs-CZ" sz="2000" i="1" dirty="0">
                <a:solidFill>
                  <a:prstClr val="white"/>
                </a:solidFill>
                <a:ea typeface="+mj-ea"/>
                <a:cs typeface="+mj-cs"/>
              </a:rPr>
              <a:t>g</a:t>
            </a:r>
            <a:r>
              <a:rPr lang="cs-CZ" sz="2000" dirty="0">
                <a:solidFill>
                  <a:prstClr val="white"/>
                </a:solidFill>
                <a:ea typeface="+mj-ea"/>
                <a:cs typeface="+mj-cs"/>
              </a:rPr>
              <a:t>) </a:t>
            </a:r>
            <a:r>
              <a:rPr lang="cs-CZ" sz="2000" dirty="0">
                <a:solidFill>
                  <a:prstClr val="white"/>
                </a:solidFill>
                <a:ea typeface="+mj-ea"/>
                <a:cs typeface="Times New Roman" pitchFamily="18" charset="0"/>
              </a:rPr>
              <a:t>→</a:t>
            </a:r>
            <a:r>
              <a:rPr lang="cs-CZ" sz="2000" dirty="0">
                <a:solidFill>
                  <a:prstClr val="white"/>
                </a:solidFill>
                <a:ea typeface="+mj-ea"/>
                <a:cs typeface="+mj-cs"/>
              </a:rPr>
              <a:t> 8 SO</a:t>
            </a:r>
            <a:r>
              <a:rPr lang="cs-CZ" sz="2000" baseline="-25000" dirty="0">
                <a:solidFill>
                  <a:prstClr val="white"/>
                </a:solidFill>
                <a:ea typeface="+mj-ea"/>
                <a:cs typeface="+mj-cs"/>
              </a:rPr>
              <a:t>2</a:t>
            </a:r>
            <a:r>
              <a:rPr lang="cs-CZ" sz="2000" dirty="0">
                <a:solidFill>
                  <a:prstClr val="white"/>
                </a:solidFill>
                <a:ea typeface="+mj-ea"/>
                <a:cs typeface="+mj-cs"/>
              </a:rPr>
              <a:t> (</a:t>
            </a:r>
            <a:r>
              <a:rPr lang="cs-CZ" sz="2000" i="1" dirty="0">
                <a:solidFill>
                  <a:prstClr val="white"/>
                </a:solidFill>
                <a:ea typeface="+mj-ea"/>
                <a:cs typeface="+mj-cs"/>
              </a:rPr>
              <a:t>g</a:t>
            </a:r>
            <a:r>
              <a:rPr lang="cs-CZ" sz="2000" dirty="0">
                <a:solidFill>
                  <a:prstClr val="white"/>
                </a:solidFill>
                <a:ea typeface="+mj-ea"/>
                <a:cs typeface="+mj-cs"/>
              </a:rPr>
              <a:t>)</a:t>
            </a:r>
          </a:p>
          <a:p>
            <a:pPr algn="ctr"/>
            <a:endParaRPr lang="el-GR" sz="2000" dirty="0"/>
          </a:p>
        </p:txBody>
      </p:sp>
      <p:sp>
        <p:nvSpPr>
          <p:cNvPr id="6" name="Επεξήγηση με σύννεφο 5"/>
          <p:cNvSpPr/>
          <p:nvPr/>
        </p:nvSpPr>
        <p:spPr>
          <a:xfrm>
            <a:off x="5220072" y="980728"/>
            <a:ext cx="3240360" cy="1584176"/>
          </a:xfrm>
          <a:prstGeom prst="cloudCallout">
            <a:avLst>
              <a:gd name="adj1" fmla="val -94466"/>
              <a:gd name="adj2" fmla="val 105903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/>
              <a:t>Απελευθέρωση </a:t>
            </a:r>
            <a:r>
              <a:rPr lang="en-US" sz="2000" dirty="0" smtClean="0"/>
              <a:t> SO2</a:t>
            </a:r>
            <a:endParaRPr lang="el-GR" sz="2000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/>
              <a:t>Τρεις μορφές θειου στο κρασί</a:t>
            </a:r>
            <a:r>
              <a:rPr lang="en-US" sz="3200" dirty="0" smtClean="0"/>
              <a:t>: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000" dirty="0" smtClean="0"/>
              <a:t>Μοριακό </a:t>
            </a:r>
            <a:r>
              <a:rPr lang="en-US" sz="2000" dirty="0" smtClean="0"/>
              <a:t> S </a:t>
            </a:r>
            <a:r>
              <a:rPr lang="el-GR" sz="2000" dirty="0" smtClean="0"/>
              <a:t> όταν οξειδώνεται μας δίνει </a:t>
            </a:r>
            <a:r>
              <a:rPr lang="en-US" sz="2000" dirty="0" smtClean="0"/>
              <a:t>(SO2</a:t>
            </a:r>
            <a:r>
              <a:rPr lang="el-GR" sz="2000" dirty="0" smtClean="0"/>
              <a:t>) ενώ όταν ανάγεται από διάφορα βακτήρια οδηγεί σε θείο με  σθένος   (- 1) ενώσεις σαν τα </a:t>
            </a:r>
            <a:r>
              <a:rPr lang="en-US" sz="2000" dirty="0" smtClean="0"/>
              <a:t> </a:t>
            </a:r>
            <a:r>
              <a:rPr lang="el-GR" sz="2000" dirty="0" err="1" smtClean="0"/>
              <a:t>σουλφίδια</a:t>
            </a:r>
            <a:r>
              <a:rPr lang="el-GR" sz="2000" dirty="0" smtClean="0"/>
              <a:t> και κυρίως  το υδρόθειο</a:t>
            </a:r>
            <a:r>
              <a:rPr lang="en-US" sz="2000" dirty="0" smtClean="0"/>
              <a:t> H2S</a:t>
            </a:r>
            <a:r>
              <a:rPr lang="el-GR" sz="2000" dirty="0" smtClean="0"/>
              <a:t> με χαρακτηριστική οσμή  σάπιου αυγού.</a:t>
            </a:r>
          </a:p>
          <a:p>
            <a:pPr marL="0" indent="0">
              <a:buNone/>
            </a:pPr>
            <a:r>
              <a:rPr lang="el-GR" sz="2000" dirty="0"/>
              <a:t>	</a:t>
            </a:r>
          </a:p>
          <a:p>
            <a:pPr marL="0" indent="0">
              <a:buNone/>
            </a:pPr>
            <a:r>
              <a:rPr lang="el-GR" sz="2000" dirty="0" smtClean="0"/>
              <a:t>	</a:t>
            </a:r>
            <a:r>
              <a:rPr lang="el-GR" dirty="0" smtClean="0"/>
              <a:t>         </a:t>
            </a:r>
            <a:r>
              <a:rPr lang="en-US" dirty="0" smtClean="0"/>
              <a:t>H2O </a:t>
            </a:r>
            <a:r>
              <a:rPr lang="en-US" dirty="0"/>
              <a:t>+ SO2 ↔ H</a:t>
            </a:r>
            <a:r>
              <a:rPr lang="en-US" baseline="30000" dirty="0"/>
              <a:t>+</a:t>
            </a:r>
            <a:r>
              <a:rPr lang="en-US" dirty="0"/>
              <a:t> + </a:t>
            </a:r>
            <a:r>
              <a:rPr lang="en-US" dirty="0" smtClean="0"/>
              <a:t>HSO3</a:t>
            </a:r>
            <a:r>
              <a:rPr lang="en-US" baseline="30000" dirty="0" smtClean="0"/>
              <a:t>-</a:t>
            </a:r>
            <a:r>
              <a:rPr lang="en-US" dirty="0" smtClean="0"/>
              <a:t> </a:t>
            </a:r>
            <a:r>
              <a:rPr lang="en-US" dirty="0"/>
              <a:t>↔ 2H</a:t>
            </a:r>
            <a:r>
              <a:rPr lang="en-US" baseline="30000" dirty="0"/>
              <a:t>+</a:t>
            </a:r>
            <a:r>
              <a:rPr lang="en-US" dirty="0"/>
              <a:t> + SO3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7588D-275D-42E7-B722-B0EEC0805F36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946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images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3575" y="2554186"/>
            <a:ext cx="1965325" cy="2341664"/>
          </a:xfrm>
          <a:noFill/>
          <a:ln/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3333BE-3EA4-43EC-97F2-F69E9B26B695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sp>
        <p:nvSpPr>
          <p:cNvPr id="52227" name="Rectangle 3"/>
          <p:cNvSpPr>
            <a:spLocks noGrp="1"/>
          </p:cNvSpPr>
          <p:nvPr>
            <p:ph type="body" sz="half" idx="4294967295"/>
          </p:nvPr>
        </p:nvSpPr>
        <p:spPr>
          <a:xfrm>
            <a:off x="1847849" y="1618293"/>
            <a:ext cx="5173663" cy="4195762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cs-CZ" sz="2800" dirty="0" smtClean="0">
                <a:latin typeface="Sylfaen" pitchFamily="18" charset="0"/>
              </a:rPr>
              <a:t>S</a:t>
            </a:r>
            <a:r>
              <a:rPr lang="cs-CZ" sz="2800" baseline="-25000" dirty="0" smtClean="0">
                <a:latin typeface="Sylfaen" pitchFamily="18" charset="0"/>
              </a:rPr>
              <a:t>8</a:t>
            </a:r>
            <a:r>
              <a:rPr lang="cs-CZ" sz="2800" dirty="0" smtClean="0">
                <a:latin typeface="Sylfaen" pitchFamily="18" charset="0"/>
              </a:rPr>
              <a:t> (</a:t>
            </a:r>
            <a:r>
              <a:rPr lang="cs-CZ" sz="2800" i="1" dirty="0" smtClean="0">
                <a:latin typeface="Sylfaen" pitchFamily="18" charset="0"/>
              </a:rPr>
              <a:t>l</a:t>
            </a:r>
            <a:r>
              <a:rPr lang="cs-CZ" sz="2800" dirty="0" smtClean="0">
                <a:latin typeface="Sylfaen" pitchFamily="18" charset="0"/>
              </a:rPr>
              <a:t>) + 8 O</a:t>
            </a:r>
            <a:r>
              <a:rPr lang="cs-CZ" sz="2800" baseline="-25000" dirty="0" smtClean="0">
                <a:latin typeface="Sylfaen" pitchFamily="18" charset="0"/>
              </a:rPr>
              <a:t>2 </a:t>
            </a:r>
            <a:r>
              <a:rPr lang="cs-CZ" sz="2800" dirty="0" smtClean="0">
                <a:latin typeface="Sylfaen" pitchFamily="18" charset="0"/>
              </a:rPr>
              <a:t>(</a:t>
            </a:r>
            <a:r>
              <a:rPr lang="cs-CZ" sz="2800" i="1" dirty="0" smtClean="0">
                <a:latin typeface="Sylfaen" pitchFamily="18" charset="0"/>
              </a:rPr>
              <a:t>g</a:t>
            </a:r>
            <a:r>
              <a:rPr lang="cs-CZ" sz="2800" dirty="0" smtClean="0">
                <a:latin typeface="Sylfaen" pitchFamily="18" charset="0"/>
              </a:rPr>
              <a:t>)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cs-CZ" sz="2800" dirty="0" smtClean="0">
                <a:latin typeface="Sylfaen" pitchFamily="18" charset="0"/>
              </a:rPr>
              <a:t> 8 SO</a:t>
            </a:r>
            <a:r>
              <a:rPr lang="cs-CZ" sz="2800" baseline="-25000" dirty="0" smtClean="0">
                <a:latin typeface="Sylfaen" pitchFamily="18" charset="0"/>
              </a:rPr>
              <a:t>2</a:t>
            </a:r>
            <a:r>
              <a:rPr lang="cs-CZ" sz="2800" dirty="0" smtClean="0">
                <a:latin typeface="Sylfaen" pitchFamily="18" charset="0"/>
              </a:rPr>
              <a:t> (</a:t>
            </a:r>
            <a:r>
              <a:rPr lang="cs-CZ" sz="2800" i="1" dirty="0" smtClean="0">
                <a:latin typeface="Sylfaen" pitchFamily="18" charset="0"/>
              </a:rPr>
              <a:t>g</a:t>
            </a:r>
            <a:r>
              <a:rPr lang="cs-CZ" sz="2800" dirty="0" smtClean="0">
                <a:latin typeface="Sylfaen" pitchFamily="18" charset="0"/>
              </a:rPr>
              <a:t>)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3203575" y="5445125"/>
            <a:ext cx="2808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cs-CZ"/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1979613" y="5373688"/>
            <a:ext cx="51133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400" dirty="0">
                <a:latin typeface="+mn-lt"/>
              </a:rPr>
              <a:t>ΤΟ ΚΑΨΙΜΟ ΤΟΥ ΘΕΙΟΥ ΔΙΝΕΙ ΜΙΑ ΜΠΛΕ ΦΛΟΓΑ</a:t>
            </a:r>
            <a:r>
              <a:rPr lang="cs-CZ" sz="2400" dirty="0">
                <a:latin typeface="+mn-lt"/>
              </a:rPr>
              <a:t> 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6372225" y="6021388"/>
            <a:ext cx="2447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cs-CZ"/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5508625" y="6165850"/>
            <a:ext cx="3025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C89400"/>
              </a:buClr>
              <a:buFont typeface="Wingdings" pitchFamily="2" charset="2"/>
              <a:buChar char="§"/>
            </a:pPr>
            <a:r>
              <a:rPr lang="cs-CZ"/>
              <a:t> </a:t>
            </a:r>
            <a:endParaRPr lang="cs-CZ" sz="2200">
              <a:latin typeface="Sylfaen" pitchFamily="18" charset="0"/>
            </a:endParaRP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Παράγωγη και αντίδραση</a:t>
            </a:r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  <p:bldP spid="52230" grpId="0"/>
      <p:bldP spid="522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3.1|2.9|2.7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Ιό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C_template_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C_template_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1546</TotalTime>
  <Words>1499</Words>
  <Application>Microsoft Office PowerPoint</Application>
  <PresentationFormat>Προβολή στην οθόνη (4:3)</PresentationFormat>
  <Paragraphs>198</Paragraphs>
  <Slides>28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28</vt:i4>
      </vt:variant>
    </vt:vector>
  </HeadingPairs>
  <TitlesOfParts>
    <vt:vector size="31" baseType="lpstr">
      <vt:lpstr>Ιόν</vt:lpstr>
      <vt:lpstr>OC_template_final</vt:lpstr>
      <vt:lpstr>1_OC_template_final</vt:lpstr>
      <vt:lpstr>Σύσταση και Ανάλυση Γλευκών και Οίνων (Θ)</vt:lpstr>
      <vt:lpstr>SO2 Διοξείδιο του θείου</vt:lpstr>
      <vt:lpstr>Προσοχή στα επίπεδα του θείου  στην ατμόσφαιρα 1/2</vt:lpstr>
      <vt:lpstr>Προσοχή στα επίπεδα του θείου  στην ατμόσφαιρα 2/2</vt:lpstr>
      <vt:lpstr>Δομή 1/2</vt:lpstr>
      <vt:lpstr>Δομή 2/2</vt:lpstr>
      <vt:lpstr>Διοξείδιο του θείου- Παραγωγή</vt:lpstr>
      <vt:lpstr>Τρεις μορφές θειου στο κρασί:</vt:lpstr>
      <vt:lpstr>Παράγωγη και αντίδραση</vt:lpstr>
      <vt:lpstr>Προσδιορισμός του SO2 1/2</vt:lpstr>
      <vt:lpstr>Προσδιορισμός του SO2 2/2</vt:lpstr>
      <vt:lpstr>Παραγωγή και αντίδραση 1/3</vt:lpstr>
      <vt:lpstr>Παραγωγή και αντίδραση 2/3</vt:lpstr>
      <vt:lpstr>Παραγωγή και αντίδραση 3/3</vt:lpstr>
      <vt:lpstr>Χρήσεις 1/3</vt:lpstr>
      <vt:lpstr>Χρήσεις 2/3</vt:lpstr>
      <vt:lpstr>Χρήσεις 3/3</vt:lpstr>
      <vt:lpstr>Επιβλαβές στην υγεία</vt:lpstr>
      <vt:lpstr>Περιβαντολογικά επακόλουθα 1/2</vt:lpstr>
      <vt:lpstr>Περιβαντολογικά επακόλουθα 2/2</vt:lpstr>
      <vt:lpstr>Πηγές πληροφόρησης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opencourses@teiath.gr</dc:creator>
  <cp:lastModifiedBy>fkaram2</cp:lastModifiedBy>
  <cp:revision>121</cp:revision>
  <dcterms:created xsi:type="dcterms:W3CDTF">2015-03-16T14:31:07Z</dcterms:created>
  <dcterms:modified xsi:type="dcterms:W3CDTF">2015-12-01T07:30:11Z</dcterms:modified>
</cp:coreProperties>
</file>