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2"/>
  </p:notesMasterIdLst>
  <p:handoutMasterIdLst>
    <p:handoutMasterId r:id="rId23"/>
  </p:handoutMasterIdLst>
  <p:sldIdLst>
    <p:sldId id="256" r:id="rId4"/>
    <p:sldId id="272" r:id="rId5"/>
    <p:sldId id="273" r:id="rId6"/>
    <p:sldId id="274" r:id="rId7"/>
    <p:sldId id="275" r:id="rId8"/>
    <p:sldId id="276" r:id="rId9"/>
    <p:sldId id="277" r:id="rId10"/>
    <p:sldId id="278" r:id="rId11"/>
    <p:sldId id="279" r:id="rId12"/>
    <p:sldId id="280" r:id="rId13"/>
    <p:sldId id="257" r:id="rId14"/>
    <p:sldId id="262" r:id="rId15"/>
    <p:sldId id="264" r:id="rId16"/>
    <p:sldId id="269" r:id="rId17"/>
    <p:sldId id="270" r:id="rId18"/>
    <p:sldId id="266" r:id="rId19"/>
    <p:sldId id="281"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08352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376566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833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43597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918723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11323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7868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250951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2495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86531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512874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2</a:t>
            </a:r>
            <a:r>
              <a:rPr lang="el-GR" sz="2600" dirty="0" smtClean="0"/>
              <a:t>:</a:t>
            </a:r>
            <a:r>
              <a:rPr lang="en-US" sz="2600" dirty="0" smtClean="0"/>
              <a:t> </a:t>
            </a:r>
            <a:r>
              <a:rPr lang="el-GR" sz="2600" dirty="0" smtClean="0"/>
              <a:t>Διαμόρφωση αξιών – Σύγκρουση αξιών</a:t>
            </a:r>
            <a:endParaRPr lang="en-US" sz="2600" dirty="0" smtClean="0"/>
          </a:p>
          <a:p>
            <a:pPr>
              <a:spcBef>
                <a:spcPts val="0"/>
              </a:spcBef>
            </a:pPr>
            <a:r>
              <a:rPr lang="el-GR" sz="2200" dirty="0"/>
              <a:t>Ευγενία </a:t>
            </a:r>
            <a:r>
              <a:rPr lang="el-GR" sz="2200" dirty="0" err="1"/>
              <a:t>Βλάχου</a:t>
            </a:r>
            <a:r>
              <a:rPr lang="en-US" sz="2200" dirty="0"/>
              <a:t>,</a:t>
            </a:r>
            <a:r>
              <a:rPr lang="el-GR" sz="2200" dirty="0"/>
              <a:t> Ελένη Ευαγγέλου</a:t>
            </a:r>
            <a:r>
              <a:rPr lang="en-US" sz="2200" dirty="0"/>
              <a:t> </a:t>
            </a:r>
            <a:endParaRPr lang="el-GR" sz="2200" dirty="0"/>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Εν </a:t>
            </a:r>
            <a:r>
              <a:rPr lang="el-GR" dirty="0" smtClean="0"/>
              <a:t>κατακλείδι</a:t>
            </a:r>
            <a:endParaRPr lang="el-GR" dirty="0"/>
          </a:p>
        </p:txBody>
      </p:sp>
      <p:sp>
        <p:nvSpPr>
          <p:cNvPr id="3" name="2 - Θέση περιεχομένου"/>
          <p:cNvSpPr>
            <a:spLocks noGrp="1"/>
          </p:cNvSpPr>
          <p:nvPr>
            <p:ph idx="1"/>
          </p:nvPr>
        </p:nvSpPr>
        <p:spPr/>
        <p:txBody>
          <a:bodyPr>
            <a:normAutofit/>
          </a:bodyPr>
          <a:lstStyle/>
          <a:p>
            <a:r>
              <a:rPr lang="el-GR" dirty="0" smtClean="0"/>
              <a:t>Κάθε νοσηλευτής επηρεάζεται από το δικό του σύστημα αξιών.</a:t>
            </a:r>
          </a:p>
          <a:p>
            <a:r>
              <a:rPr lang="el-GR" dirty="0" smtClean="0"/>
              <a:t>Κάθε ασθενής έχει το δικό του σύστημα αξιών το οποίο πιθανά να διαφέρει από το σύστημα αξιών του νοσηλευτή.</a:t>
            </a:r>
          </a:p>
          <a:p>
            <a:r>
              <a:rPr lang="el-GR" dirty="0" smtClean="0"/>
              <a:t>Η κατανόηση των ηθικών και μη ηθικών αξιών βοηθάει το νοσηλευτή να καθορίσει τη σπουδαιότητα των πολιτισμικών, θρησκευτικών, προσωπικών και επαγγελματικών αξιών. Όταν οι αξίες συγκρούονται, ο νοσηλευτής οφείλει να σέβεται τις αξίες των άλλων και να εξισορροπεί τα δικαιώματα των ασθενών με τα επαγγελματικά καθήκοντα.</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120971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2</a:t>
            </a:r>
            <a:r>
              <a:rPr lang="en-US" sz="2000" dirty="0" smtClean="0"/>
              <a:t>:</a:t>
            </a:r>
            <a:r>
              <a:rPr lang="el-GR" sz="2000" dirty="0"/>
              <a:t> Διαμόρφωση </a:t>
            </a:r>
            <a:r>
              <a:rPr lang="el-GR" sz="2000" dirty="0" smtClean="0"/>
              <a:t>αξιών </a:t>
            </a:r>
            <a:r>
              <a:rPr lang="el-GR" sz="2000" dirty="0"/>
              <a:t>– Σύγκρουση αξιών».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lvl="0"/>
            <a:r>
              <a:rPr lang="el-GR" sz="2000" dirty="0"/>
              <a:t>Αντ. Σ. </a:t>
            </a:r>
            <a:r>
              <a:rPr lang="el-GR" sz="2000" dirty="0" err="1"/>
              <a:t>Κουτσελίνης</a:t>
            </a:r>
            <a:r>
              <a:rPr lang="el-GR" sz="2000" dirty="0"/>
              <a:t>, «Βασικές αρχές Βιοηθικής, Ιατρικής Δεοντολογίας και Ιατρικής Ευθύνης», επιστημονικές εκδόσεις "Γρηγόριος </a:t>
            </a:r>
            <a:r>
              <a:rPr lang="el-GR" sz="2000" dirty="0" err="1"/>
              <a:t>Παρισιάνος</a:t>
            </a:r>
            <a:r>
              <a:rPr lang="el-GR" sz="2000" dirty="0"/>
              <a:t>", Αθήνα 1999.</a:t>
            </a:r>
          </a:p>
        </p:txBody>
      </p:sp>
    </p:spTree>
    <p:extLst>
      <p:ext uri="{BB962C8B-B14F-4D97-AF65-F5344CB8AC3E}">
        <p14:creationId xmlns:p14="http://schemas.microsoft.com/office/powerpoint/2010/main" val="1888441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 φύση των αξιών</a:t>
            </a:r>
            <a:endParaRPr lang="el-GR" b="1" dirty="0"/>
          </a:p>
        </p:txBody>
      </p:sp>
      <p:sp>
        <p:nvSpPr>
          <p:cNvPr id="3" name="2 - Θέση περιεχομένου"/>
          <p:cNvSpPr>
            <a:spLocks noGrp="1"/>
          </p:cNvSpPr>
          <p:nvPr>
            <p:ph idx="1"/>
          </p:nvPr>
        </p:nvSpPr>
        <p:spPr/>
        <p:txBody>
          <a:bodyPr>
            <a:normAutofit/>
          </a:bodyPr>
          <a:lstStyle/>
          <a:p>
            <a:pPr algn="just">
              <a:lnSpc>
                <a:spcPct val="120000"/>
              </a:lnSpc>
            </a:pPr>
            <a:r>
              <a:rPr lang="el-GR" dirty="0" smtClean="0"/>
              <a:t>Οι αξίες συχνά αναδύονται από τις ανάγκες ή τις επιθυμίες και εκβάλουν από πολλές πηγές όπως η </a:t>
            </a:r>
            <a:r>
              <a:rPr lang="el-GR" b="1" dirty="0" smtClean="0"/>
              <a:t>κουλτούρα του ατόμου</a:t>
            </a:r>
            <a:r>
              <a:rPr lang="el-GR" dirty="0" smtClean="0"/>
              <a:t>, </a:t>
            </a:r>
            <a:r>
              <a:rPr lang="el-GR" b="1" dirty="0" smtClean="0"/>
              <a:t>η οικογένεια</a:t>
            </a:r>
            <a:r>
              <a:rPr lang="el-GR" dirty="0" smtClean="0"/>
              <a:t>, </a:t>
            </a:r>
            <a:r>
              <a:rPr lang="el-GR" b="1" dirty="0" smtClean="0"/>
              <a:t>οι συνάδελφοι</a:t>
            </a:r>
            <a:r>
              <a:rPr lang="el-GR" dirty="0" smtClean="0"/>
              <a:t> ή </a:t>
            </a:r>
            <a:r>
              <a:rPr lang="el-GR" b="1" dirty="0" smtClean="0"/>
              <a:t>το εργασιακό περιβάλλον</a:t>
            </a:r>
            <a:r>
              <a:rPr lang="el-GR" dirty="0" smtClean="0"/>
              <a:t>.</a:t>
            </a:r>
          </a:p>
          <a:p>
            <a:pPr algn="just">
              <a:lnSpc>
                <a:spcPct val="120000"/>
              </a:lnSpc>
            </a:pPr>
            <a:endParaRPr lang="el-GR" u="sng" dirty="0" smtClean="0"/>
          </a:p>
          <a:p>
            <a:pPr algn="just">
              <a:lnSpc>
                <a:spcPct val="120000"/>
              </a:lnSpc>
            </a:pPr>
            <a:r>
              <a:rPr lang="el-GR" dirty="0" smtClean="0"/>
              <a:t>Οι αξίες μπορεί να είναι </a:t>
            </a:r>
            <a:r>
              <a:rPr lang="el-GR" b="1" dirty="0" smtClean="0"/>
              <a:t>ηθικής</a:t>
            </a:r>
            <a:r>
              <a:rPr lang="el-GR" dirty="0" smtClean="0"/>
              <a:t> ή </a:t>
            </a:r>
            <a:r>
              <a:rPr lang="el-GR" b="1" dirty="0" smtClean="0"/>
              <a:t>μη ηθικής φύσεως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680277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Αξίες ηθικής φύσεως</a:t>
            </a:r>
            <a:endParaRPr lang="el-GR" b="1" dirty="0"/>
          </a:p>
        </p:txBody>
      </p:sp>
      <p:sp>
        <p:nvSpPr>
          <p:cNvPr id="3" name="2 - Θέση περιεχομένου"/>
          <p:cNvSpPr>
            <a:spLocks noGrp="1"/>
          </p:cNvSpPr>
          <p:nvPr>
            <p:ph idx="1"/>
          </p:nvPr>
        </p:nvSpPr>
        <p:spPr/>
        <p:txBody>
          <a:bodyPr/>
          <a:lstStyle/>
          <a:p>
            <a:r>
              <a:rPr lang="el-GR" dirty="0" smtClean="0"/>
              <a:t>Οι ηθικές αξίες είναι σαφώς ηθικής φύσεως γιατί πηγάζουν από τα σημαντικά θέματα όπως:</a:t>
            </a:r>
          </a:p>
          <a:p>
            <a:pPr lvl="1"/>
            <a:r>
              <a:rPr lang="el-GR" dirty="0" smtClean="0"/>
              <a:t>η ζωή,</a:t>
            </a:r>
          </a:p>
          <a:p>
            <a:pPr lvl="1"/>
            <a:r>
              <a:rPr lang="el-GR" dirty="0" smtClean="0"/>
              <a:t>η ελευθερία,</a:t>
            </a:r>
          </a:p>
          <a:p>
            <a:pPr lvl="1"/>
            <a:r>
              <a:rPr lang="el-GR" dirty="0" smtClean="0"/>
              <a:t>η ευημερία,</a:t>
            </a:r>
          </a:p>
          <a:p>
            <a:pPr lvl="1"/>
            <a:r>
              <a:rPr lang="el-GR" dirty="0" smtClean="0"/>
              <a:t>η ευεξία,</a:t>
            </a:r>
          </a:p>
          <a:p>
            <a:pPr lvl="1"/>
            <a:r>
              <a:rPr lang="el-GR" dirty="0" smtClean="0"/>
              <a:t>και το αυτεξούσιο.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49769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Αξίες μη ηθικής φύσεως</a:t>
            </a:r>
            <a:endParaRPr lang="el-GR" b="1" dirty="0"/>
          </a:p>
        </p:txBody>
      </p:sp>
      <p:sp>
        <p:nvSpPr>
          <p:cNvPr id="3" name="2 - Θέση περιεχομένου"/>
          <p:cNvSpPr>
            <a:spLocks noGrp="1"/>
          </p:cNvSpPr>
          <p:nvPr>
            <p:ph idx="1"/>
          </p:nvPr>
        </p:nvSpPr>
        <p:spPr/>
        <p:txBody>
          <a:bodyPr/>
          <a:lstStyle/>
          <a:p>
            <a:r>
              <a:rPr lang="el-GR" dirty="0" smtClean="0"/>
              <a:t>Ορισμένες αξίες δεν βασίζονται σε ηθικές θεωρήσεις και τα ηθικά συμφέροντα των ανθρώπων (ύφος, ευπρέπεια, ευγένεια κλπ).</a:t>
            </a:r>
          </a:p>
          <a:p>
            <a:endParaRPr lang="el-GR" dirty="0" smtClean="0"/>
          </a:p>
          <a:p>
            <a:r>
              <a:rPr lang="el-GR" dirty="0" smtClean="0"/>
              <a:t>Οι κανονισμοί, η οργάνωση και η αποδοτικότητα είναι αξίες μη ηθικής φύσεως γιατί αντιπροσωπεύουν θέματα αισθητικής, αποδοτικότητας, ρουτίνας και επαγγελματικών οδηγιών.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1773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Πολιτισμικές αξίες</a:t>
            </a:r>
            <a:endParaRPr lang="el-GR" b="1" dirty="0"/>
          </a:p>
        </p:txBody>
      </p:sp>
      <p:sp>
        <p:nvSpPr>
          <p:cNvPr id="3" name="2 - Θέση περιεχομένου"/>
          <p:cNvSpPr>
            <a:spLocks noGrp="1"/>
          </p:cNvSpPr>
          <p:nvPr>
            <p:ph idx="1"/>
          </p:nvPr>
        </p:nvSpPr>
        <p:spPr/>
        <p:txBody>
          <a:bodyPr>
            <a:normAutofit/>
          </a:bodyPr>
          <a:lstStyle/>
          <a:p>
            <a:r>
              <a:rPr lang="el-GR" dirty="0" smtClean="0"/>
              <a:t>Πολιτισμικές είναι οι αξίες που είναι αποδεκτές και επικρατούν σε συγκεκριμένη πολιτισμική ομάδα.</a:t>
            </a:r>
          </a:p>
          <a:p>
            <a:r>
              <a:rPr lang="el-GR" dirty="0" smtClean="0"/>
              <a:t>Οι πολιτισμικές αξίες μαζί με τις πεποιθήσεις διαδραματίζουν σημαντικό ρόλο στη διαμόρφωση των εθίμων και των παραδόσεων συμπεριλαμβανομένων και των θρησκευτικών πρακτικών.</a:t>
            </a:r>
          </a:p>
          <a:p>
            <a:r>
              <a:rPr lang="el-GR" dirty="0" smtClean="0"/>
              <a:t>Όλες οι κουλτούρες έχουν κάποιο ηθικό σύστημα, ηθικές αξίες και πεποιθήσεις για το τι συνιστά «σωστή» και «λάθος» συμπεριφορά.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97980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Θρησκευτικές αξίες</a:t>
            </a:r>
            <a:endParaRPr lang="el-GR" b="1" dirty="0"/>
          </a:p>
        </p:txBody>
      </p:sp>
      <p:sp>
        <p:nvSpPr>
          <p:cNvPr id="3" name="2 - Θέση περιεχομένου"/>
          <p:cNvSpPr>
            <a:spLocks noGrp="1"/>
          </p:cNvSpPr>
          <p:nvPr>
            <p:ph idx="1"/>
          </p:nvPr>
        </p:nvSpPr>
        <p:spPr/>
        <p:txBody>
          <a:bodyPr/>
          <a:lstStyle/>
          <a:p>
            <a:r>
              <a:rPr lang="el-GR" dirty="0" smtClean="0"/>
              <a:t>Οι αξίες που αποκτήθηκαν στο πλαίσιο της θρησκείας είναι πολύ ισχυρές και διαρκείς και μπορεί να συνεχίζουν να επηρεάζουν τις στάσεις και τις πεποιθήσεις των ανθρώπων ακόμη και μετά την «εγκατάλειψη» της συγκεκριμένης θρησκείας.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06793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Προσωπικές αξίες</a:t>
            </a:r>
            <a:endParaRPr lang="el-GR" b="1" dirty="0"/>
          </a:p>
        </p:txBody>
      </p:sp>
      <p:sp>
        <p:nvSpPr>
          <p:cNvPr id="3" name="2 - Θέση περιεχομένου"/>
          <p:cNvSpPr>
            <a:spLocks noGrp="1"/>
          </p:cNvSpPr>
          <p:nvPr>
            <p:ph idx="1"/>
          </p:nvPr>
        </p:nvSpPr>
        <p:spPr/>
        <p:txBody>
          <a:bodyPr/>
          <a:lstStyle/>
          <a:p>
            <a:r>
              <a:rPr lang="el-GR" dirty="0" smtClean="0"/>
              <a:t>Αφορούν στις πεποιθήσεις, τις στάσεις, τα πρότυπα και τα ιδανικά του ατόμου που καθοδηγούν τη συμπεριφορά και το πώς το άτομο βιώνει τη ζωή.</a:t>
            </a:r>
          </a:p>
          <a:p>
            <a:r>
              <a:rPr lang="el-GR" dirty="0" smtClean="0"/>
              <a:t>Οι προσωπικές αξίες ποικίλουν από άτομο σε άτομο.</a:t>
            </a:r>
          </a:p>
          <a:p>
            <a:r>
              <a:rPr lang="el-GR" dirty="0" smtClean="0"/>
              <a:t>Ο κάθε νοσηλευτής έχει ένα προσωπικό σύστημα αξιών το οποίο επηρεάζεται από τη κουλτούρα, τη θρησκεία, τις πολιτικές πεποιθήσεις, την εκπαίδευση και τις εμπειρίες της ζωής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560111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Επαγγελματικές αξίες</a:t>
            </a:r>
            <a:endParaRPr lang="el-GR" b="1" dirty="0"/>
          </a:p>
        </p:txBody>
      </p:sp>
      <p:sp>
        <p:nvSpPr>
          <p:cNvPr id="3" name="2 - Θέση περιεχομένου"/>
          <p:cNvSpPr>
            <a:spLocks noGrp="1"/>
          </p:cNvSpPr>
          <p:nvPr>
            <p:ph idx="1"/>
          </p:nvPr>
        </p:nvSpPr>
        <p:spPr/>
        <p:txBody>
          <a:bodyPr/>
          <a:lstStyle/>
          <a:p>
            <a:r>
              <a:rPr lang="el-GR" dirty="0" smtClean="0"/>
              <a:t>Αφορούν συμφωνημένα πρότυπα που υποστηρίζονται από μια επαγγελματική ομάδα.</a:t>
            </a:r>
          </a:p>
          <a:p>
            <a:r>
              <a:rPr lang="el-GR" dirty="0" smtClean="0"/>
              <a:t>Επαγγελματικές αξίες στη νοσηλευτική είναι εκείνες που προάγονται από τους επαγγελματικούς κώδικες ηθικής, τους επαγγελματικούς κώδικες συμπεριφοράς κλπ.</a:t>
            </a:r>
          </a:p>
          <a:p>
            <a:r>
              <a:rPr lang="el-GR" dirty="0" smtClean="0"/>
              <a:t>(Κώδικας Ηθικής για Νοσηλευτές του </a:t>
            </a:r>
            <a:r>
              <a:rPr lang="en-US" dirty="0" smtClean="0"/>
              <a:t>ICN, </a:t>
            </a:r>
            <a:r>
              <a:rPr lang="el-GR" dirty="0" smtClean="0"/>
              <a:t>Κώδικας Ηθικής του Αμερικανικού Συνδέσμου Νοσηλευτών ΑΝΑ, κλπ)</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106375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Συγκρούσεις αξίων</a:t>
            </a:r>
            <a:endParaRPr lang="el-GR" b="1" dirty="0"/>
          </a:p>
        </p:txBody>
      </p:sp>
      <p:sp>
        <p:nvSpPr>
          <p:cNvPr id="3" name="2 - Θέση περιεχομένου"/>
          <p:cNvSpPr>
            <a:spLocks noGrp="1"/>
          </p:cNvSpPr>
          <p:nvPr>
            <p:ph idx="1"/>
          </p:nvPr>
        </p:nvSpPr>
        <p:spPr/>
        <p:txBody>
          <a:bodyPr/>
          <a:lstStyle/>
          <a:p>
            <a:r>
              <a:rPr lang="el-GR" dirty="0" smtClean="0"/>
              <a:t>Οι αξίες τόσο οι ηθικής όσο και οι μη ηθικής φύσεως μπορούν εύκολα να περιέλθουν σε σύγκρουση μεταξύ τους, αλλά και με τα δικαιώματα των ασθενών και τα επαγγελματικά καθήκοντα. </a:t>
            </a:r>
          </a:p>
          <a:p>
            <a:r>
              <a:rPr lang="el-GR" dirty="0" smtClean="0"/>
              <a:t>Οι προσωπικές αξίες πιθανόν να συγκρούονται με τις επαγγελματικές αξίες που μπορεί να συγκρούονται με τις πολιτισμικές αξίες.</a:t>
            </a:r>
          </a:p>
          <a:p>
            <a:r>
              <a:rPr lang="el-GR" dirty="0" smtClean="0"/>
              <a:t>Ο νοσηλευτής πρέπει να αποφασίζει με βάση τη σπουδαιότητα των αξιών και των δικαιωμάτων που απαιτούν μεγαλύτερο σεβασμό.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5643915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9</TotalTime>
  <Words>1161</Words>
  <Application>Microsoft Office PowerPoint</Application>
  <PresentationFormat>Προβολή στην οθόνη (4:3)</PresentationFormat>
  <Paragraphs>115</Paragraphs>
  <Slides>18</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18</vt:i4>
      </vt:variant>
    </vt:vector>
  </HeadingPairs>
  <TitlesOfParts>
    <vt:vector size="21" baseType="lpstr">
      <vt:lpstr>exo-opistho_simeiomata</vt:lpstr>
      <vt:lpstr>OC_template_updated</vt:lpstr>
      <vt:lpstr>1_exo-opistho_simeiomata</vt:lpstr>
      <vt:lpstr>Νομοθεσία /Δεοντολογία Νοσηλευτικού Επαγγέλματος</vt:lpstr>
      <vt:lpstr>Η φύση των αξιών</vt:lpstr>
      <vt:lpstr>Αξίες ηθικής φύσεως</vt:lpstr>
      <vt:lpstr>Αξίες μη ηθικής φύσεως</vt:lpstr>
      <vt:lpstr>Πολιτισμικές αξίες</vt:lpstr>
      <vt:lpstr>Θρησκευτικές αξίες</vt:lpstr>
      <vt:lpstr>Προσωπικές αξίες</vt:lpstr>
      <vt:lpstr>Επαγγελματικές αξίες</vt:lpstr>
      <vt:lpstr>Συγκρούσεις αξίων</vt:lpstr>
      <vt:lpstr>Εν κατακλείδι</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6</cp:revision>
  <dcterms:created xsi:type="dcterms:W3CDTF">2015-10-05T12:49:46Z</dcterms:created>
  <dcterms:modified xsi:type="dcterms:W3CDTF">2015-12-15T12:35:57Z</dcterms:modified>
</cp:coreProperties>
</file>