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0" r:id="rId1"/>
    <p:sldMasterId id="2147483724" r:id="rId2"/>
    <p:sldMasterId id="2147483738" r:id="rId3"/>
    <p:sldMasterId id="2147483766" r:id="rId4"/>
  </p:sldMasterIdLst>
  <p:notesMasterIdLst>
    <p:notesMasterId r:id="rId42"/>
  </p:notesMasterIdLst>
  <p:handoutMasterIdLst>
    <p:handoutMasterId r:id="rId43"/>
  </p:handoutMasterIdLst>
  <p:sldIdLst>
    <p:sldId id="297"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298" r:id="rId35"/>
    <p:sldId id="299" r:id="rId36"/>
    <p:sldId id="300" r:id="rId37"/>
    <p:sldId id="301" r:id="rId38"/>
    <p:sldId id="302" r:id="rId39"/>
    <p:sldId id="303" r:id="rId40"/>
    <p:sldId id="304"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09293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defTabSz="882030">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50300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69523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51199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54737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731905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79273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87105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56455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443764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00707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869296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252171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152076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2815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14704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504406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529029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93168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38133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8094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33886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80028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04668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220704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383005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93135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8932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9505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542798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70110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6904294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9458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11567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32411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88368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1896702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15440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8772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42306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605047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159768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8190151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537004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386805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9153509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6234076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766534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443072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95615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32088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37917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9119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33537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64881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5820215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539878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142012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269356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Καρδιοαγγειακών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defRPr/>
            </a:pPr>
            <a:r>
              <a:rPr lang="el-GR" sz="2400" b="1" dirty="0">
                <a:solidFill>
                  <a:srgbClr val="800000"/>
                </a:solidFill>
              </a:rPr>
              <a:t>Ενότητα 9:</a:t>
            </a:r>
            <a:r>
              <a:rPr lang="en-US" sz="2400" b="1" dirty="0">
                <a:solidFill>
                  <a:srgbClr val="800000"/>
                </a:solidFill>
              </a:rPr>
              <a:t> </a:t>
            </a:r>
            <a:r>
              <a:rPr lang="el-GR" sz="2400" b="1" dirty="0">
                <a:solidFill>
                  <a:srgbClr val="800000"/>
                </a:solidFill>
              </a:rPr>
              <a:t>«Πρόληψη Καρδιοαγγειακών Παθήσεων»</a:t>
            </a:r>
            <a:endParaRPr lang="en-US" sz="2400" b="1" dirty="0">
              <a:solidFill>
                <a:srgbClr val="800000"/>
              </a:solidFill>
            </a:endParaRPr>
          </a:p>
          <a:p>
            <a:pPr>
              <a:defRPr/>
            </a:pPr>
            <a:endParaRPr lang="el-GR" sz="2400" b="1" dirty="0">
              <a:solidFill>
                <a:srgbClr val="800000"/>
              </a:solidFill>
              <a:cs typeface="Arial" pitchFamily="34" charset="0"/>
            </a:endParaRPr>
          </a:p>
          <a:p>
            <a:pPr>
              <a:spcBef>
                <a:spcPts val="0"/>
              </a:spcBef>
            </a:pPr>
            <a:r>
              <a:rPr lang="el-GR" sz="2000" b="1" dirty="0">
                <a:solidFill>
                  <a:prstClr val="black"/>
                </a:solidFill>
              </a:rPr>
              <a:t>Δρ.</a:t>
            </a:r>
            <a:r>
              <a:rPr lang="el-GR" sz="2000" dirty="0">
                <a:solidFill>
                  <a:prstClr val="black"/>
                </a:solidFill>
              </a:rPr>
              <a:t> </a:t>
            </a:r>
            <a:r>
              <a:rPr lang="el-GR" sz="2000" b="1" dirty="0">
                <a:solidFill>
                  <a:prstClr val="black"/>
                </a:solidFill>
              </a:rPr>
              <a:t>Γεώργιος Παπαθανασίου,</a:t>
            </a:r>
            <a:r>
              <a:rPr lang="el-GR" sz="2000" dirty="0">
                <a:solidFill>
                  <a:prstClr val="black"/>
                </a:solidFill>
              </a:rPr>
              <a:t> </a:t>
            </a:r>
            <a:r>
              <a:rPr lang="en-US" sz="2000" dirty="0">
                <a:solidFill>
                  <a:prstClr val="black"/>
                </a:solidFill>
              </a:rPr>
              <a:t>MSc, PhD</a:t>
            </a:r>
            <a:endParaRPr lang="el-GR" sz="2000" dirty="0">
              <a:solidFill>
                <a:prstClr val="black"/>
              </a:solidFill>
            </a:endParaRPr>
          </a:p>
          <a:p>
            <a:pPr>
              <a:spcBef>
                <a:spcPts val="0"/>
              </a:spcBef>
            </a:pPr>
            <a:r>
              <a:rPr lang="el-GR" sz="2000" dirty="0">
                <a:solidFill>
                  <a:prstClr val="black"/>
                </a:solidFill>
              </a:rPr>
              <a:t>Αναπληρωτής Καθηγητής</a:t>
            </a:r>
          </a:p>
          <a:p>
            <a:pPr>
              <a:spcBef>
                <a:spcPts val="0"/>
              </a:spcBef>
            </a:pPr>
            <a:r>
              <a:rPr lang="el-GR" sz="2000" dirty="0">
                <a:solidFill>
                  <a:prstClr val="black"/>
                </a:solidFill>
              </a:rPr>
              <a:t>Τμήμα Φυσικοθεραπείας – ΤΕΙ Αθήνας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203385805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33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51519" y="116632"/>
            <a:ext cx="8684661" cy="1080120"/>
          </a:xfrm>
        </p:spPr>
        <p:txBody>
          <a:bodyPr>
            <a:noAutofit/>
          </a:bodyPr>
          <a:lstStyle/>
          <a:p>
            <a:pPr eaLnBrk="1" hangingPunct="1">
              <a:defRPr/>
            </a:pPr>
            <a:r>
              <a:rPr lang="el-GR" dirty="0" smtClean="0"/>
              <a:t>Σκοπός και Στόχοι των </a:t>
            </a:r>
            <a:r>
              <a:rPr lang="el-GR" dirty="0"/>
              <a:t/>
            </a:r>
            <a:br>
              <a:rPr lang="el-GR" dirty="0"/>
            </a:br>
            <a:r>
              <a:rPr lang="el-GR" dirty="0" smtClean="0"/>
              <a:t>Προγραμμάτων Προληπτικής Άσκησης</a:t>
            </a:r>
          </a:p>
        </p:txBody>
      </p:sp>
      <p:sp>
        <p:nvSpPr>
          <p:cNvPr id="6" name="Line 12"/>
          <p:cNvSpPr>
            <a:spLocks noChangeShapeType="1"/>
          </p:cNvSpPr>
          <p:nvPr/>
        </p:nvSpPr>
        <p:spPr bwMode="auto">
          <a:xfrm>
            <a:off x="401781"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3779" name="Rectangle 3"/>
          <p:cNvSpPr>
            <a:spLocks noGrp="1" noChangeArrowheads="1"/>
          </p:cNvSpPr>
          <p:nvPr>
            <p:ph idx="1"/>
          </p:nvPr>
        </p:nvSpPr>
        <p:spPr>
          <a:xfrm>
            <a:off x="401781" y="1772816"/>
            <a:ext cx="8742219" cy="4824536"/>
          </a:xfrm>
        </p:spPr>
        <p:txBody>
          <a:bodyPr>
            <a:noAutofit/>
          </a:bodyPr>
          <a:lstStyle/>
          <a:p>
            <a:pPr lvl="0">
              <a:buClr>
                <a:srgbClr val="800000"/>
              </a:buClr>
              <a:buFont typeface="Wingdings" pitchFamily="2" charset="2"/>
              <a:buChar char="§"/>
            </a:pPr>
            <a:r>
              <a:rPr lang="el-GR" sz="2400" dirty="0"/>
              <a:t>Α</a:t>
            </a:r>
            <a:r>
              <a:rPr lang="el-GR" sz="2400" dirty="0" smtClean="0"/>
              <a:t>νάδειξη </a:t>
            </a:r>
            <a:r>
              <a:rPr lang="el-GR" sz="2400" dirty="0"/>
              <a:t>της αναγκαιότητας του προγράμματος και των ωφελειών της μακρόχρονης συστηματικής </a:t>
            </a:r>
            <a:r>
              <a:rPr lang="el-GR" sz="2400" dirty="0" smtClean="0"/>
              <a:t>άσκησης,</a:t>
            </a:r>
            <a:endParaRPr lang="el-GR" sz="2400" dirty="0"/>
          </a:p>
          <a:p>
            <a:pPr lvl="0">
              <a:buClr>
                <a:srgbClr val="800000"/>
              </a:buClr>
              <a:buFont typeface="Wingdings" pitchFamily="2" charset="2"/>
              <a:buChar char="§"/>
            </a:pPr>
            <a:r>
              <a:rPr lang="el-GR" sz="2400" dirty="0"/>
              <a:t>Δ</a:t>
            </a:r>
            <a:r>
              <a:rPr lang="el-GR" sz="2400" dirty="0" smtClean="0"/>
              <a:t>υναμική </a:t>
            </a:r>
            <a:r>
              <a:rPr lang="el-GR" sz="2400" dirty="0"/>
              <a:t>βελτίωση της καρδιοαγγειακής λειτουργικής </a:t>
            </a:r>
            <a:r>
              <a:rPr lang="el-GR" sz="2400" dirty="0" smtClean="0"/>
              <a:t>ικανότητας,</a:t>
            </a:r>
            <a:endParaRPr lang="el-GR" sz="2400" dirty="0"/>
          </a:p>
          <a:p>
            <a:pPr lvl="0">
              <a:buClr>
                <a:srgbClr val="800000"/>
              </a:buClr>
              <a:buFont typeface="Wingdings" pitchFamily="2" charset="2"/>
              <a:buChar char="§"/>
            </a:pPr>
            <a:r>
              <a:rPr lang="el-GR" sz="2400" dirty="0"/>
              <a:t>Β</a:t>
            </a:r>
            <a:r>
              <a:rPr lang="el-GR" sz="2400" dirty="0" smtClean="0"/>
              <a:t>ελτίωση </a:t>
            </a:r>
            <a:r>
              <a:rPr lang="el-GR" sz="2400" dirty="0"/>
              <a:t>της φυσικής κατάστασης - ενδυνάμωση του </a:t>
            </a:r>
            <a:r>
              <a:rPr lang="el-GR" sz="2400" dirty="0" smtClean="0"/>
              <a:t>μυϊκού συστήματος,</a:t>
            </a:r>
            <a:endParaRPr lang="el-GR" sz="2400" dirty="0"/>
          </a:p>
          <a:p>
            <a:pPr lvl="0">
              <a:buClr>
                <a:srgbClr val="800000"/>
              </a:buClr>
              <a:buFont typeface="Wingdings" pitchFamily="2" charset="2"/>
              <a:buChar char="§"/>
            </a:pPr>
            <a:r>
              <a:rPr lang="el-GR" sz="2400" dirty="0"/>
              <a:t>Τ</a:t>
            </a:r>
            <a:r>
              <a:rPr lang="el-GR" sz="2400" dirty="0" smtClean="0"/>
              <a:t>ροποποίηση </a:t>
            </a:r>
            <a:r>
              <a:rPr lang="el-GR" sz="2400" dirty="0"/>
              <a:t>των παραγόντων </a:t>
            </a:r>
            <a:r>
              <a:rPr lang="el-GR" sz="2400" dirty="0" smtClean="0"/>
              <a:t>κινδύνου,</a:t>
            </a:r>
            <a:endParaRPr lang="el-GR" sz="2400" dirty="0"/>
          </a:p>
          <a:p>
            <a:pPr lvl="0">
              <a:spcAft>
                <a:spcPts val="1200"/>
              </a:spcAft>
              <a:buClr>
                <a:srgbClr val="800000"/>
              </a:buClr>
              <a:buFont typeface="Wingdings" pitchFamily="2" charset="2"/>
              <a:buChar char="§"/>
            </a:pPr>
            <a:r>
              <a:rPr lang="el-GR" sz="2400" dirty="0"/>
              <a:t>Ε</a:t>
            </a:r>
            <a:r>
              <a:rPr lang="el-GR" sz="2400" dirty="0" smtClean="0"/>
              <a:t>νημέρωση </a:t>
            </a:r>
            <a:r>
              <a:rPr lang="el-GR" sz="2400" dirty="0"/>
              <a:t>σε θέματα διατροφής και αντιμετώπισης του </a:t>
            </a:r>
            <a:r>
              <a:rPr lang="en-US" sz="2400" dirty="0" smtClean="0"/>
              <a:t>stress</a:t>
            </a:r>
            <a:r>
              <a:rPr lang="el-GR" sz="2400" dirty="0" smtClean="0"/>
              <a:t>.</a:t>
            </a:r>
            <a:endParaRPr lang="el-GR" sz="2400" dirty="0"/>
          </a:p>
          <a:p>
            <a:pPr lvl="0">
              <a:buClr>
                <a:srgbClr val="800000"/>
              </a:buClr>
              <a:buFont typeface="Wingdings" pitchFamily="2" charset="2"/>
              <a:buChar char="Ø"/>
            </a:pPr>
            <a:r>
              <a:rPr lang="el-GR" sz="2400" b="1" dirty="0">
                <a:solidFill>
                  <a:srgbClr val="800000"/>
                </a:solidFill>
              </a:rPr>
              <a:t>Π</a:t>
            </a:r>
            <a:r>
              <a:rPr lang="el-GR" sz="2400" b="1" dirty="0" smtClean="0">
                <a:solidFill>
                  <a:srgbClr val="800000"/>
                </a:solidFill>
              </a:rPr>
              <a:t>ρωτογενής </a:t>
            </a:r>
            <a:r>
              <a:rPr lang="el-GR" sz="2400" b="1" dirty="0">
                <a:solidFill>
                  <a:srgbClr val="800000"/>
                </a:solidFill>
              </a:rPr>
              <a:t>πρόληψη μελλοντικής καρδιοαγγειακής </a:t>
            </a:r>
            <a:r>
              <a:rPr lang="el-GR" sz="2400" b="1" dirty="0" smtClean="0">
                <a:solidFill>
                  <a:srgbClr val="800000"/>
                </a:solidFill>
              </a:rPr>
              <a:t>πάθησης</a:t>
            </a:r>
            <a:endParaRPr lang="el-GR" sz="2400" b="1" dirty="0">
              <a:solidFill>
                <a:srgbClr val="800000"/>
              </a:solidFill>
            </a:endParaRPr>
          </a:p>
          <a:p>
            <a:pPr eaLnBrk="1" hangingPunct="1"/>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76221831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txBox="1">
            <a:spLocks/>
          </p:cNvSpPr>
          <p:nvPr/>
        </p:nvSpPr>
        <p:spPr>
          <a:xfrm>
            <a:off x="467544" y="116632"/>
            <a:ext cx="82296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a:lstStyle>
          <a:p>
            <a:pPr fontAlgn="auto">
              <a:spcAft>
                <a:spcPts val="0"/>
              </a:spcAft>
            </a:pPr>
            <a:r>
              <a:rPr lang="el-GR" dirty="0" smtClean="0"/>
              <a:t>Σχεδιασμός του Προγράμματος</a:t>
            </a:r>
            <a:br>
              <a:rPr lang="el-GR" dirty="0" smtClean="0"/>
            </a:br>
            <a:r>
              <a:rPr lang="el-GR" dirty="0" smtClean="0"/>
              <a:t>Προληπτικής Άσκησης </a:t>
            </a:r>
            <a:r>
              <a:rPr lang="el-GR" sz="2800" dirty="0" smtClean="0">
                <a:effectLst/>
              </a:rPr>
              <a:t>[</a:t>
            </a:r>
            <a:r>
              <a:rPr lang="en-US" sz="2800" dirty="0" smtClean="0">
                <a:effectLst/>
              </a:rPr>
              <a:t>1/6</a:t>
            </a:r>
            <a:r>
              <a:rPr lang="el-GR" sz="2800" dirty="0" smtClean="0">
                <a:effectLst/>
              </a:rPr>
              <a:t>]</a:t>
            </a:r>
            <a:endParaRPr lang="el-GR" sz="2800" dirty="0">
              <a:effectLst/>
            </a:endParaRPr>
          </a:p>
        </p:txBody>
      </p:sp>
      <p:sp>
        <p:nvSpPr>
          <p:cNvPr id="8" name="Line 12"/>
          <p:cNvSpPr>
            <a:spLocks noChangeShapeType="1"/>
          </p:cNvSpPr>
          <p:nvPr/>
        </p:nvSpPr>
        <p:spPr bwMode="auto">
          <a:xfrm>
            <a:off x="360218"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60218" y="1700808"/>
            <a:ext cx="8534400" cy="4824536"/>
          </a:xfrm>
        </p:spPr>
        <p:txBody>
          <a:bodyPr>
            <a:noAutofit/>
          </a:bodyPr>
          <a:lstStyle/>
          <a:p>
            <a:pPr marL="0" indent="0">
              <a:spcAft>
                <a:spcPts val="1200"/>
              </a:spcAft>
              <a:buNone/>
            </a:pPr>
            <a:r>
              <a:rPr lang="el-GR" sz="2800" b="1" dirty="0" smtClean="0">
                <a:solidFill>
                  <a:srgbClr val="800000"/>
                </a:solidFill>
              </a:rPr>
              <a:t>Τύπος </a:t>
            </a:r>
            <a:r>
              <a:rPr lang="el-GR" sz="2800" b="1" dirty="0">
                <a:solidFill>
                  <a:srgbClr val="800000"/>
                </a:solidFill>
              </a:rPr>
              <a:t>και Μ</a:t>
            </a:r>
            <a:r>
              <a:rPr lang="el-GR" sz="2800" b="1" dirty="0" smtClean="0">
                <a:solidFill>
                  <a:srgbClr val="800000"/>
                </a:solidFill>
              </a:rPr>
              <a:t>έσα Άσκησης</a:t>
            </a:r>
            <a:r>
              <a:rPr lang="el-GR" sz="2400" b="1" dirty="0" smtClean="0">
                <a:solidFill>
                  <a:srgbClr val="800000"/>
                </a:solidFill>
              </a:rPr>
              <a:t> [1]</a:t>
            </a:r>
            <a:endParaRPr lang="el-GR" sz="2400" dirty="0" smtClean="0">
              <a:solidFill>
                <a:srgbClr val="FFCC00"/>
              </a:solidFill>
              <a:effectLst>
                <a:outerShdw blurRad="38100" dist="38100" dir="2700000" algn="tl">
                  <a:srgbClr val="000000">
                    <a:alpha val="43137"/>
                  </a:srgbClr>
                </a:outerShdw>
              </a:effectLst>
            </a:endParaRPr>
          </a:p>
          <a:p>
            <a:pPr lvl="0">
              <a:buClr>
                <a:srgbClr val="800000"/>
              </a:buClr>
              <a:buSzPct val="100000"/>
              <a:buFont typeface="Wingdings" pitchFamily="2" charset="2"/>
              <a:buChar char="§"/>
            </a:pPr>
            <a:r>
              <a:rPr lang="el-GR" sz="2400" dirty="0" smtClean="0"/>
              <a:t>Το </a:t>
            </a:r>
            <a:r>
              <a:rPr lang="el-GR" sz="2400" dirty="0"/>
              <a:t>γρήγορο περπάτημα, το σχετικά αργό τρέξιμο, το κολύμπι, ο χορός, η άσκηση σε κυκλοεργόμετρο, σε  </a:t>
            </a:r>
            <a:r>
              <a:rPr lang="en-US" sz="2400" dirty="0"/>
              <a:t>stepper </a:t>
            </a:r>
            <a:r>
              <a:rPr lang="el-GR" sz="2400" dirty="0"/>
              <a:t>και σε κινούμενο </a:t>
            </a:r>
            <a:r>
              <a:rPr lang="el-GR" sz="2400" dirty="0" smtClean="0"/>
              <a:t>δάπεδο</a:t>
            </a:r>
            <a:r>
              <a:rPr lang="en-US" sz="2400" dirty="0"/>
              <a:t>.</a:t>
            </a:r>
            <a:endParaRPr lang="el-GR" sz="2400" dirty="0" smtClean="0"/>
          </a:p>
          <a:p>
            <a:pPr marL="0" lvl="0" indent="0">
              <a:buClr>
                <a:srgbClr val="FFCC66"/>
              </a:buClr>
              <a:buSzPct val="110000"/>
              <a:buNone/>
            </a:pPr>
            <a:r>
              <a:rPr lang="el-GR" sz="1200" dirty="0" smtClean="0"/>
              <a:t> </a:t>
            </a:r>
          </a:p>
          <a:p>
            <a:pPr lvl="0">
              <a:buClr>
                <a:srgbClr val="800000"/>
              </a:buClr>
              <a:buSzPct val="100000"/>
              <a:buFont typeface="Wingdings" pitchFamily="2" charset="2"/>
              <a:buChar char="§"/>
            </a:pPr>
            <a:r>
              <a:rPr lang="el-GR" sz="2400" dirty="0" smtClean="0"/>
              <a:t>Τα </a:t>
            </a:r>
            <a:r>
              <a:rPr lang="el-GR" sz="2400" dirty="0"/>
              <a:t>άτομα θα πρέπει να γυμνάζονται κυκλικά σε ποικίλα μέσα και δραστηριότητες, ώστε με βάση την αρχή της εξειδίκευσης το αποτέλεσμα της μακρόχρονης συστηματικής άσκησης να αφορά τόσο στην καρδιοαναπνευστική λειτουργία, αλλά και να διαχέεται σε πολλές </a:t>
            </a:r>
            <a:r>
              <a:rPr lang="el-GR" sz="2400" dirty="0" smtClean="0"/>
              <a:t>μυϊκές </a:t>
            </a:r>
            <a:r>
              <a:rPr lang="el-GR" sz="2400" dirty="0"/>
              <a:t>ομάδες του μυοσκελετικού συστήματος.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67261523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52128"/>
          </a:xfrm>
        </p:spPr>
        <p:txBody>
          <a:bodyPr>
            <a:noAutofit/>
          </a:bodyPr>
          <a:lstStyle/>
          <a:p>
            <a:r>
              <a:rPr lang="el-GR" dirty="0" smtClean="0"/>
              <a:t>Σχεδιασμός του Προγράμματος</a:t>
            </a:r>
            <a:br>
              <a:rPr lang="el-GR" dirty="0" smtClean="0"/>
            </a:br>
            <a:r>
              <a:rPr lang="el-GR" dirty="0" smtClean="0"/>
              <a:t>Προληπτικής Άσκησης </a:t>
            </a:r>
            <a:r>
              <a:rPr lang="el-GR" sz="2800" dirty="0" smtClean="0">
                <a:effectLst/>
                <a:latin typeface="+mn-lt"/>
              </a:rPr>
              <a:t>[</a:t>
            </a:r>
            <a:r>
              <a:rPr lang="en-US" sz="2800" dirty="0" smtClean="0">
                <a:effectLst/>
                <a:latin typeface="+mn-lt"/>
              </a:rPr>
              <a:t>2/6</a:t>
            </a:r>
            <a:r>
              <a:rPr lang="el-GR" sz="2800" dirty="0" smtClean="0">
                <a:effectLst/>
                <a:latin typeface="+mn-lt"/>
              </a:rPr>
              <a:t>]</a:t>
            </a:r>
            <a:endParaRPr lang="el-GR" sz="3200" dirty="0">
              <a:latin typeface="+mn-lt"/>
            </a:endParaRPr>
          </a:p>
        </p:txBody>
      </p:sp>
      <p:sp>
        <p:nvSpPr>
          <p:cNvPr id="6" name="Line 12"/>
          <p:cNvSpPr>
            <a:spLocks noChangeShapeType="1"/>
          </p:cNvSpPr>
          <p:nvPr/>
        </p:nvSpPr>
        <p:spPr bwMode="auto">
          <a:xfrm>
            <a:off x="360218"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60000" y="1699200"/>
            <a:ext cx="8229600" cy="4752528"/>
          </a:xfrm>
        </p:spPr>
        <p:txBody>
          <a:bodyPr>
            <a:noAutofit/>
          </a:bodyPr>
          <a:lstStyle/>
          <a:p>
            <a:pPr marL="0" indent="0">
              <a:spcAft>
                <a:spcPts val="1200"/>
              </a:spcAft>
              <a:buNone/>
            </a:pPr>
            <a:r>
              <a:rPr lang="el-GR" sz="2800" b="1" dirty="0" smtClean="0">
                <a:solidFill>
                  <a:srgbClr val="800000"/>
                </a:solidFill>
              </a:rPr>
              <a:t>Τύπος </a:t>
            </a:r>
            <a:r>
              <a:rPr lang="el-GR" sz="2800" b="1" dirty="0">
                <a:solidFill>
                  <a:srgbClr val="800000"/>
                </a:solidFill>
              </a:rPr>
              <a:t>και Μ</a:t>
            </a:r>
            <a:r>
              <a:rPr lang="el-GR" sz="2800" b="1" dirty="0" smtClean="0">
                <a:solidFill>
                  <a:srgbClr val="800000"/>
                </a:solidFill>
              </a:rPr>
              <a:t>έσα Άσκησης</a:t>
            </a:r>
            <a:r>
              <a:rPr lang="el-GR" sz="2400" b="1" dirty="0" smtClean="0">
                <a:solidFill>
                  <a:srgbClr val="800000"/>
                </a:solidFill>
              </a:rPr>
              <a:t> [2]</a:t>
            </a:r>
          </a:p>
          <a:p>
            <a:pPr lvl="0">
              <a:buClr>
                <a:srgbClr val="800000"/>
              </a:buClr>
              <a:buSzPct val="100000"/>
              <a:buFont typeface="Wingdings" pitchFamily="2" charset="2"/>
              <a:buChar char="§"/>
            </a:pPr>
            <a:r>
              <a:rPr lang="el-GR" sz="2400" dirty="0" smtClean="0"/>
              <a:t>Για </a:t>
            </a:r>
            <a:r>
              <a:rPr lang="el-GR" sz="2400" dirty="0"/>
              <a:t>τα νεότερα άτομα χωρίς σοβαρή προδιάθεση, προτιμώνται το τρέξιμο σε ελεύθερους χώρους, το ποδήλατο, η κωπηλασία, το «σχοινάκι», οι γρήγορες αεροβικές ασκήσεις </a:t>
            </a:r>
            <a:r>
              <a:rPr lang="el-GR" sz="2400" dirty="0" smtClean="0"/>
              <a:t>κλπ</a:t>
            </a:r>
            <a:r>
              <a:rPr lang="en-US" sz="2400" dirty="0" smtClean="0"/>
              <a:t>.</a:t>
            </a:r>
            <a:endParaRPr lang="el-GR" sz="2400" dirty="0" smtClean="0"/>
          </a:p>
          <a:p>
            <a:pPr marL="0" lvl="0" indent="0">
              <a:buClr>
                <a:srgbClr val="FFCC66"/>
              </a:buClr>
              <a:buSzPct val="110000"/>
              <a:buNone/>
            </a:pPr>
            <a:r>
              <a:rPr lang="el-GR" sz="1200" dirty="0" smtClean="0"/>
              <a:t>               </a:t>
            </a:r>
          </a:p>
          <a:p>
            <a:pPr lvl="0">
              <a:buClr>
                <a:srgbClr val="800000"/>
              </a:buClr>
              <a:buSzPct val="100000"/>
              <a:buFont typeface="Wingdings" pitchFamily="2" charset="2"/>
              <a:buChar char="§"/>
            </a:pPr>
            <a:r>
              <a:rPr lang="el-GR" sz="2400" dirty="0" smtClean="0"/>
              <a:t>Τα άτομα θα πρέπει να γυμνάζονται κυκλικά σε ποικίλα μέσα και δραστηριότητες, ώστε με βάση την αρχή της εξειδίκευσης το αποτέλεσμα της μακρόχρονης συστηματικής άσκησης να αφορά τόσο στην καρδιοαναπνευστική λειτουργία, αλλά και να διαχέεται σε πολλές μυϊκές ομάδες του μυοσκελετικού συστήματος. </a:t>
            </a:r>
          </a:p>
          <a:p>
            <a:pPr marL="0" indent="0">
              <a:buClr>
                <a:srgbClr val="FFCC66"/>
              </a:buClr>
              <a:buSzPct val="110000"/>
              <a:buNone/>
            </a:pPr>
            <a:endParaRPr lang="el-GR" sz="2400" dirty="0">
              <a:solidFill>
                <a:srgbClr val="FFCC00"/>
              </a:solidFill>
              <a:effectLst>
                <a:outerShdw blurRad="38100" dist="38100" dir="2700000" algn="tl">
                  <a:srgbClr val="000000">
                    <a:alpha val="43137"/>
                  </a:srgbClr>
                </a:outerShdw>
              </a:effectLs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54058225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txBox="1">
            <a:spLocks/>
          </p:cNvSpPr>
          <p:nvPr/>
        </p:nvSpPr>
        <p:spPr>
          <a:xfrm>
            <a:off x="467544" y="116632"/>
            <a:ext cx="82296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a:lstStyle>
          <a:p>
            <a:pPr fontAlgn="auto">
              <a:spcAft>
                <a:spcPts val="0"/>
              </a:spcAft>
            </a:pPr>
            <a:r>
              <a:rPr lang="el-GR" dirty="0" smtClean="0"/>
              <a:t>Σχεδιασμός του Προγράμματος</a:t>
            </a:r>
            <a:br>
              <a:rPr lang="el-GR" dirty="0" smtClean="0"/>
            </a:br>
            <a:r>
              <a:rPr lang="el-GR" dirty="0" smtClean="0"/>
              <a:t>Προληπτικής Άσκησης </a:t>
            </a:r>
            <a:r>
              <a:rPr lang="el-GR" sz="2800" dirty="0" smtClean="0">
                <a:effectLst/>
              </a:rPr>
              <a:t>[</a:t>
            </a:r>
            <a:r>
              <a:rPr lang="en-US" sz="2800" dirty="0" smtClean="0">
                <a:effectLst/>
              </a:rPr>
              <a:t>3/6</a:t>
            </a:r>
            <a:r>
              <a:rPr lang="el-GR" sz="2800" dirty="0" smtClean="0">
                <a:effectLst/>
              </a:rPr>
              <a:t>]</a:t>
            </a:r>
            <a:endParaRPr lang="el-GR" sz="3200" dirty="0"/>
          </a:p>
        </p:txBody>
      </p:sp>
      <p:sp>
        <p:nvSpPr>
          <p:cNvPr id="3" name="Θέση περιεχομένου 2"/>
          <p:cNvSpPr>
            <a:spLocks noGrp="1"/>
          </p:cNvSpPr>
          <p:nvPr>
            <p:ph idx="1"/>
          </p:nvPr>
        </p:nvSpPr>
        <p:spPr>
          <a:xfrm>
            <a:off x="457200" y="1700808"/>
            <a:ext cx="8229600" cy="4752528"/>
          </a:xfrm>
        </p:spPr>
        <p:txBody>
          <a:bodyPr>
            <a:normAutofit/>
          </a:bodyPr>
          <a:lstStyle/>
          <a:p>
            <a:pPr marL="0" indent="0">
              <a:spcAft>
                <a:spcPts val="1200"/>
              </a:spcAft>
              <a:buNone/>
            </a:pPr>
            <a:r>
              <a:rPr lang="el-GR" sz="2800" b="1" dirty="0" smtClean="0">
                <a:solidFill>
                  <a:srgbClr val="800000"/>
                </a:solidFill>
              </a:rPr>
              <a:t>Ένταση της Άσκησης</a:t>
            </a:r>
          </a:p>
          <a:p>
            <a:pPr lvl="1">
              <a:buClr>
                <a:srgbClr val="800000"/>
              </a:buClr>
              <a:buSzPct val="100000"/>
              <a:buFont typeface="Wingdings" pitchFamily="2" charset="2"/>
              <a:buChar char="§"/>
            </a:pPr>
            <a:r>
              <a:rPr lang="el-GR" sz="2400" dirty="0"/>
              <a:t>Η ένταση </a:t>
            </a:r>
            <a:r>
              <a:rPr lang="el-GR" sz="2400" dirty="0" smtClean="0"/>
              <a:t>της άσκησης καθορίζεται </a:t>
            </a:r>
            <a:r>
              <a:rPr lang="el-GR" sz="2400" dirty="0"/>
              <a:t>ανάλογα με τη φυσική κατάσταση, την κατάσταση της υγείας και τα προσωπικά χαρακτηριστικά του </a:t>
            </a:r>
            <a:r>
              <a:rPr lang="el-GR" sz="2400" dirty="0" smtClean="0"/>
              <a:t>ατόμου</a:t>
            </a:r>
            <a:r>
              <a:rPr lang="en-US" sz="2400" dirty="0" smtClean="0"/>
              <a:t>.</a:t>
            </a:r>
            <a:endParaRPr lang="el-GR" sz="2400" dirty="0" smtClean="0"/>
          </a:p>
          <a:p>
            <a:pPr lvl="1">
              <a:buClr>
                <a:srgbClr val="800000"/>
              </a:buClr>
              <a:buSzPct val="100000"/>
              <a:buFont typeface="Wingdings" pitchFamily="2" charset="2"/>
              <a:buChar char="§"/>
            </a:pPr>
            <a:endParaRPr lang="el-GR" sz="1200" dirty="0" smtClean="0"/>
          </a:p>
          <a:p>
            <a:pPr lvl="1">
              <a:buClr>
                <a:srgbClr val="800000"/>
              </a:buClr>
              <a:buSzPct val="100000"/>
              <a:buFont typeface="Wingdings" pitchFamily="2" charset="2"/>
              <a:buChar char="§"/>
            </a:pPr>
            <a:r>
              <a:rPr lang="el-GR" sz="2400" dirty="0" smtClean="0"/>
              <a:t>Η ένταση της άσκησης αυξάνεται </a:t>
            </a:r>
            <a:r>
              <a:rPr lang="el-GR" sz="2400" dirty="0"/>
              <a:t>προοδευτικά με την πρόοδο του προγράμματος. Ενδεικτικά, η ένταση μπορεί αρχικά να ξεκινά από το 55% - 60% της </a:t>
            </a:r>
            <a:r>
              <a:rPr lang="el-GR" sz="2400" dirty="0" smtClean="0"/>
              <a:t>ΚΣ</a:t>
            </a:r>
            <a:r>
              <a:rPr lang="el-GR" sz="2000" dirty="0" smtClean="0"/>
              <a:t>εφεδρείας</a:t>
            </a:r>
            <a:r>
              <a:rPr lang="el-GR" sz="2400" dirty="0" smtClean="0"/>
              <a:t> </a:t>
            </a:r>
            <a:r>
              <a:rPr lang="el-GR" sz="2400" dirty="0"/>
              <a:t>και προς το τέλος του προγράμματος να φθάνει το 80% - 85% της </a:t>
            </a:r>
            <a:r>
              <a:rPr lang="el-GR" sz="2400" dirty="0" smtClean="0"/>
              <a:t>ΚΣ</a:t>
            </a:r>
            <a:r>
              <a:rPr lang="el-GR" sz="2000" dirty="0" smtClean="0"/>
              <a:t>εφεδρείας</a:t>
            </a:r>
            <a:r>
              <a:rPr lang="el-GR" sz="2400" dirty="0" smtClean="0"/>
              <a:t>.</a:t>
            </a:r>
            <a:endParaRPr lang="el-GR" sz="2400" dirty="0"/>
          </a:p>
          <a:p>
            <a:pPr marL="0" lvl="0" indent="0">
              <a:buClr>
                <a:srgbClr val="FFCC66"/>
              </a:buClr>
              <a:buSzPct val="110000"/>
              <a:buNone/>
            </a:pPr>
            <a:r>
              <a:rPr lang="el-GR" sz="2400" dirty="0" smtClean="0"/>
              <a:t>   </a:t>
            </a:r>
            <a:endParaRPr lang="el-GR" sz="2400" dirty="0">
              <a:solidFill>
                <a:srgbClr val="FFCC00"/>
              </a:solidFill>
              <a:effectLst>
                <a:outerShdw blurRad="38100" dist="38100" dir="2700000" algn="tl">
                  <a:srgbClr val="000000">
                    <a:alpha val="43137"/>
                  </a:srgbClr>
                </a:outerShdw>
              </a:effectLs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
        <p:nvSpPr>
          <p:cNvPr id="6" name="Line 12"/>
          <p:cNvSpPr>
            <a:spLocks noChangeShapeType="1"/>
          </p:cNvSpPr>
          <p:nvPr/>
        </p:nvSpPr>
        <p:spPr bwMode="auto">
          <a:xfrm>
            <a:off x="360218"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Tree>
    <p:extLst>
      <p:ext uri="{BB962C8B-B14F-4D97-AF65-F5344CB8AC3E}">
        <p14:creationId xmlns:p14="http://schemas.microsoft.com/office/powerpoint/2010/main" val="78648810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txBox="1">
            <a:spLocks/>
          </p:cNvSpPr>
          <p:nvPr/>
        </p:nvSpPr>
        <p:spPr>
          <a:xfrm>
            <a:off x="467544" y="116632"/>
            <a:ext cx="82296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a:lstStyle>
          <a:p>
            <a:pPr fontAlgn="auto">
              <a:spcAft>
                <a:spcPts val="0"/>
              </a:spcAft>
            </a:pPr>
            <a:r>
              <a:rPr lang="el-GR" dirty="0" smtClean="0"/>
              <a:t>Σχεδιασμός του Προγράμματος</a:t>
            </a:r>
            <a:br>
              <a:rPr lang="el-GR" dirty="0" smtClean="0"/>
            </a:br>
            <a:r>
              <a:rPr lang="el-GR" dirty="0" smtClean="0"/>
              <a:t>Προληπτικής Άσκησης </a:t>
            </a:r>
            <a:r>
              <a:rPr lang="el-GR" sz="2800" dirty="0" smtClean="0">
                <a:effectLst/>
              </a:rPr>
              <a:t>[</a:t>
            </a:r>
            <a:r>
              <a:rPr lang="en-US" sz="2800" dirty="0" smtClean="0">
                <a:effectLst/>
              </a:rPr>
              <a:t>4/6</a:t>
            </a:r>
            <a:r>
              <a:rPr lang="el-GR" sz="2800" dirty="0" smtClean="0">
                <a:effectLst/>
              </a:rPr>
              <a:t>]</a:t>
            </a:r>
            <a:endParaRPr lang="el-GR" sz="3200" dirty="0"/>
          </a:p>
        </p:txBody>
      </p:sp>
      <p:sp>
        <p:nvSpPr>
          <p:cNvPr id="3" name="Θέση περιεχομένου 2"/>
          <p:cNvSpPr>
            <a:spLocks noGrp="1"/>
          </p:cNvSpPr>
          <p:nvPr>
            <p:ph idx="1"/>
          </p:nvPr>
        </p:nvSpPr>
        <p:spPr>
          <a:xfrm>
            <a:off x="383054" y="1916832"/>
            <a:ext cx="8437418" cy="4896544"/>
          </a:xfrm>
        </p:spPr>
        <p:txBody>
          <a:bodyPr>
            <a:normAutofit/>
          </a:bodyPr>
          <a:lstStyle/>
          <a:p>
            <a:pPr marL="0" indent="0">
              <a:buNone/>
            </a:pPr>
            <a:r>
              <a:rPr lang="el-GR" sz="2800" b="1" dirty="0" smtClean="0">
                <a:solidFill>
                  <a:srgbClr val="800000"/>
                </a:solidFill>
              </a:rPr>
              <a:t>Διάρκεια της Άσκησης</a:t>
            </a:r>
          </a:p>
          <a:p>
            <a:pPr marL="0" indent="0">
              <a:buNone/>
            </a:pPr>
            <a:endParaRPr lang="el-GR" sz="1400" dirty="0" smtClean="0">
              <a:solidFill>
                <a:srgbClr val="FFCC00"/>
              </a:solidFill>
              <a:effectLst>
                <a:outerShdw blurRad="38100" dist="38100" dir="2700000" algn="tl">
                  <a:srgbClr val="000000">
                    <a:alpha val="43137"/>
                  </a:srgbClr>
                </a:outerShdw>
              </a:effectLst>
            </a:endParaRPr>
          </a:p>
          <a:p>
            <a:pPr lvl="1">
              <a:buClr>
                <a:srgbClr val="800000"/>
              </a:buClr>
              <a:buSzPct val="100000"/>
              <a:buFont typeface="Wingdings" pitchFamily="2" charset="2"/>
              <a:buChar char="§"/>
            </a:pPr>
            <a:r>
              <a:rPr lang="el-GR" sz="2400" dirty="0" smtClean="0"/>
              <a:t>Η </a:t>
            </a:r>
            <a:r>
              <a:rPr lang="el-GR" sz="2400" dirty="0"/>
              <a:t>διάρκεια της άσκησης </a:t>
            </a:r>
            <a:r>
              <a:rPr lang="el-GR" sz="2400" dirty="0" smtClean="0"/>
              <a:t>ποικίλλει </a:t>
            </a:r>
            <a:r>
              <a:rPr lang="el-GR" sz="2400" dirty="0"/>
              <a:t>ανάλογα με το άτομο. </a:t>
            </a:r>
            <a:r>
              <a:rPr lang="el-GR" sz="2400" dirty="0" smtClean="0"/>
              <a:t>Αρχικά, </a:t>
            </a:r>
            <a:r>
              <a:rPr lang="el-GR" sz="2400" dirty="0"/>
              <a:t>τα μεγαλύτερης ηλικίας άτομα με προδιάθεση καρδιοαγγειακής πάθησης μπορούν να γυμνάζονται για 15 </a:t>
            </a:r>
            <a:r>
              <a:rPr lang="el-GR" sz="2400" dirty="0" smtClean="0"/>
              <a:t>- </a:t>
            </a:r>
            <a:r>
              <a:rPr lang="el-GR" sz="2400" dirty="0"/>
              <a:t>20 </a:t>
            </a:r>
            <a:r>
              <a:rPr lang="el-GR" sz="2400" dirty="0" smtClean="0"/>
              <a:t>λεπτά. </a:t>
            </a:r>
            <a:r>
              <a:rPr lang="el-GR" sz="2400" dirty="0"/>
              <a:t>Προς το τέλος του προγράμματος, η διάρκεια της συνεδρίας για νεαρά άτομα χωρίς προδιάθεση μπορεί να φθάνει και τα 60 λεπτά</a:t>
            </a:r>
            <a:r>
              <a:rPr lang="el-GR" sz="2400" dirty="0" smtClean="0"/>
              <a:t>.</a:t>
            </a:r>
            <a:endParaRPr lang="el-GR" sz="2400" dirty="0"/>
          </a:p>
          <a:p>
            <a:pPr marL="0" lvl="0" indent="0">
              <a:buClr>
                <a:srgbClr val="FFCC66"/>
              </a:buClr>
              <a:buSzPct val="110000"/>
              <a:buNone/>
            </a:pPr>
            <a:r>
              <a:rPr lang="el-GR" sz="2400" dirty="0" smtClean="0"/>
              <a:t>   </a:t>
            </a:r>
            <a:endParaRPr lang="el-GR" sz="2400" dirty="0">
              <a:solidFill>
                <a:srgbClr val="FFCC00"/>
              </a:solidFill>
              <a:effectLst>
                <a:outerShdw blurRad="38100" dist="38100" dir="2700000" algn="tl">
                  <a:srgbClr val="000000">
                    <a:alpha val="43137"/>
                  </a:srgbClr>
                </a:outerShdw>
              </a:effectLs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
        <p:nvSpPr>
          <p:cNvPr id="6" name="Line 12"/>
          <p:cNvSpPr>
            <a:spLocks noChangeShapeType="1"/>
          </p:cNvSpPr>
          <p:nvPr/>
        </p:nvSpPr>
        <p:spPr bwMode="auto">
          <a:xfrm>
            <a:off x="360218" y="148478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Tree>
    <p:extLst>
      <p:ext uri="{BB962C8B-B14F-4D97-AF65-F5344CB8AC3E}">
        <p14:creationId xmlns:p14="http://schemas.microsoft.com/office/powerpoint/2010/main" val="324893951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txBox="1">
            <a:spLocks/>
          </p:cNvSpPr>
          <p:nvPr/>
        </p:nvSpPr>
        <p:spPr>
          <a:xfrm>
            <a:off x="467544" y="116632"/>
            <a:ext cx="82296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a:lstStyle>
          <a:p>
            <a:pPr fontAlgn="auto">
              <a:spcAft>
                <a:spcPts val="0"/>
              </a:spcAft>
            </a:pPr>
            <a:r>
              <a:rPr lang="el-GR" dirty="0" smtClean="0"/>
              <a:t>Σχεδιασμός του Προγράμματος</a:t>
            </a:r>
            <a:br>
              <a:rPr lang="el-GR" dirty="0" smtClean="0"/>
            </a:br>
            <a:r>
              <a:rPr lang="el-GR" dirty="0" smtClean="0"/>
              <a:t>Προληπτικής Άσκησης </a:t>
            </a:r>
            <a:r>
              <a:rPr lang="el-GR" sz="2800" dirty="0" smtClean="0">
                <a:effectLst/>
              </a:rPr>
              <a:t>[</a:t>
            </a:r>
            <a:r>
              <a:rPr lang="en-US" sz="2800" dirty="0" smtClean="0">
                <a:effectLst/>
              </a:rPr>
              <a:t>5/6</a:t>
            </a:r>
            <a:r>
              <a:rPr lang="el-GR" sz="2800" dirty="0" smtClean="0">
                <a:effectLst/>
              </a:rPr>
              <a:t>]</a:t>
            </a:r>
            <a:endParaRPr lang="el-GR" sz="2800" dirty="0">
              <a:effectLst/>
            </a:endParaRPr>
          </a:p>
        </p:txBody>
      </p:sp>
      <p:sp>
        <p:nvSpPr>
          <p:cNvPr id="3" name="Θέση περιεχομένου 2"/>
          <p:cNvSpPr>
            <a:spLocks noGrp="1"/>
          </p:cNvSpPr>
          <p:nvPr>
            <p:ph idx="1"/>
          </p:nvPr>
        </p:nvSpPr>
        <p:spPr>
          <a:xfrm>
            <a:off x="107504" y="1916832"/>
            <a:ext cx="8787114" cy="4824536"/>
          </a:xfrm>
        </p:spPr>
        <p:txBody>
          <a:bodyPr>
            <a:noAutofit/>
          </a:bodyPr>
          <a:lstStyle/>
          <a:p>
            <a:pPr marL="0" indent="0" algn="ctr">
              <a:spcAft>
                <a:spcPts val="1200"/>
              </a:spcAft>
              <a:buNone/>
            </a:pPr>
            <a:r>
              <a:rPr lang="el-GR" sz="2800" b="1" dirty="0" smtClean="0">
                <a:solidFill>
                  <a:srgbClr val="800000"/>
                </a:solidFill>
              </a:rPr>
              <a:t>Συχνότητα της Άσκησης - Πρόοδος του Προγράμματος</a:t>
            </a:r>
            <a:endParaRPr lang="el-GR" sz="2800" dirty="0" smtClean="0">
              <a:solidFill>
                <a:srgbClr val="FFCC00"/>
              </a:solidFill>
            </a:endParaRPr>
          </a:p>
          <a:p>
            <a:pPr lvl="1">
              <a:spcAft>
                <a:spcPts val="1800"/>
              </a:spcAft>
              <a:buClr>
                <a:srgbClr val="800000"/>
              </a:buClr>
              <a:buSzPct val="100000"/>
              <a:buFont typeface="Wingdings" pitchFamily="2" charset="2"/>
              <a:buChar char="§"/>
            </a:pPr>
            <a:r>
              <a:rPr lang="el-GR" sz="2400" dirty="0"/>
              <a:t>Η συχνότητα με την οποία επαναλαμβάνεται η άσκηση κυμαίνεται από δύο φορές την εβδομάδα σε αρχικό στάδιο, έως πέντε φορές την εβδομάδα στο τελευταίο στάδιο του </a:t>
            </a:r>
            <a:r>
              <a:rPr lang="el-GR" sz="2400" dirty="0" smtClean="0"/>
              <a:t>προγράμματος.</a:t>
            </a:r>
            <a:endParaRPr lang="el-GR" sz="2400" dirty="0"/>
          </a:p>
          <a:p>
            <a:pPr lvl="1">
              <a:buClr>
                <a:srgbClr val="800000"/>
              </a:buClr>
              <a:buSzPct val="100000"/>
              <a:buFont typeface="Wingdings" pitchFamily="2" charset="2"/>
              <a:buChar char="§"/>
            </a:pPr>
            <a:r>
              <a:rPr lang="el-GR" sz="2400" dirty="0"/>
              <a:t>Η πρόοδος του προγράμματος και η σταδιακή αύξηση της έντασης και της διάρκειας της άσκησης εξαρτάται από τους στόχους του προγράμματος, την ηλικία, την υγεία και τη φυσική κατάσταση του ατόμου.</a:t>
            </a:r>
          </a:p>
          <a:p>
            <a:pPr lvl="1">
              <a:buClr>
                <a:srgbClr val="FFCC66"/>
              </a:buClr>
              <a:buSzPct val="110000"/>
              <a:buFont typeface="Wingdings" pitchFamily="2" charset="2"/>
              <a:buChar char="§"/>
            </a:pPr>
            <a:endParaRPr lang="el-GR" sz="2400" dirty="0"/>
          </a:p>
          <a:p>
            <a:pPr marL="0" lvl="0" indent="0">
              <a:buClr>
                <a:srgbClr val="FFCC66"/>
              </a:buClr>
              <a:buSzPct val="110000"/>
              <a:buNone/>
            </a:pPr>
            <a:r>
              <a:rPr lang="el-GR" sz="2400" dirty="0" smtClean="0"/>
              <a:t>   </a:t>
            </a:r>
            <a:endParaRPr lang="el-GR" sz="2400" dirty="0">
              <a:solidFill>
                <a:srgbClr val="FFCC00"/>
              </a:solidFill>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
        <p:nvSpPr>
          <p:cNvPr id="6" name="Line 12"/>
          <p:cNvSpPr>
            <a:spLocks noChangeShapeType="1"/>
          </p:cNvSpPr>
          <p:nvPr/>
        </p:nvSpPr>
        <p:spPr bwMode="auto">
          <a:xfrm>
            <a:off x="360218" y="148478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Tree>
    <p:extLst>
      <p:ext uri="{BB962C8B-B14F-4D97-AF65-F5344CB8AC3E}">
        <p14:creationId xmlns:p14="http://schemas.microsoft.com/office/powerpoint/2010/main" val="319396044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txBox="1">
            <a:spLocks/>
          </p:cNvSpPr>
          <p:nvPr/>
        </p:nvSpPr>
        <p:spPr>
          <a:xfrm>
            <a:off x="467544" y="116632"/>
            <a:ext cx="8229600"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a:lstStyle>
          <a:p>
            <a:pPr fontAlgn="auto">
              <a:spcAft>
                <a:spcPts val="0"/>
              </a:spcAft>
            </a:pPr>
            <a:r>
              <a:rPr lang="el-GR" dirty="0" smtClean="0"/>
              <a:t>Σχεδιασμός του Προγράμματος</a:t>
            </a:r>
            <a:br>
              <a:rPr lang="el-GR" dirty="0" smtClean="0"/>
            </a:br>
            <a:r>
              <a:rPr lang="el-GR" dirty="0" smtClean="0"/>
              <a:t>Προληπτικής Άσκησης </a:t>
            </a:r>
            <a:r>
              <a:rPr lang="el-GR" sz="2800" dirty="0" smtClean="0">
                <a:effectLst/>
              </a:rPr>
              <a:t>[</a:t>
            </a:r>
            <a:r>
              <a:rPr lang="en-US" sz="2800" dirty="0" smtClean="0">
                <a:effectLst/>
              </a:rPr>
              <a:t>6/6</a:t>
            </a:r>
            <a:r>
              <a:rPr lang="el-GR" sz="2800" dirty="0" smtClean="0">
                <a:effectLst/>
              </a:rPr>
              <a:t>]</a:t>
            </a:r>
            <a:endParaRPr lang="el-GR" sz="3200" dirty="0"/>
          </a:p>
        </p:txBody>
      </p:sp>
      <p:sp>
        <p:nvSpPr>
          <p:cNvPr id="3" name="Θέση περιεχομένου 2"/>
          <p:cNvSpPr>
            <a:spLocks noGrp="1"/>
          </p:cNvSpPr>
          <p:nvPr>
            <p:ph idx="1"/>
          </p:nvPr>
        </p:nvSpPr>
        <p:spPr>
          <a:xfrm>
            <a:off x="349094" y="1772816"/>
            <a:ext cx="8534400" cy="4752528"/>
          </a:xfrm>
        </p:spPr>
        <p:txBody>
          <a:bodyPr/>
          <a:lstStyle/>
          <a:p>
            <a:pPr>
              <a:spcAft>
                <a:spcPts val="1200"/>
              </a:spcAft>
              <a:buClr>
                <a:srgbClr val="800000"/>
              </a:buClr>
              <a:buSzPct val="100000"/>
              <a:buFont typeface="Wingdings" pitchFamily="2" charset="2"/>
              <a:buChar char="Ø"/>
            </a:pPr>
            <a:r>
              <a:rPr lang="el-GR" sz="2400" dirty="0" smtClean="0"/>
              <a:t>Για </a:t>
            </a:r>
            <a:r>
              <a:rPr lang="el-GR" sz="2400" dirty="0"/>
              <a:t>κάθε άτομο επιλέγεται ο συνδυασμός έντασης - διάρκειας και συχνότητας της άσκησης ο οποίος ανταποκρίνεται καλύτερα στις ανάγκες και τα προσωπικά χαρακτηριστικά </a:t>
            </a:r>
            <a:r>
              <a:rPr lang="el-GR" sz="2400" dirty="0" smtClean="0"/>
              <a:t>του.</a:t>
            </a:r>
          </a:p>
          <a:p>
            <a:pPr>
              <a:buClr>
                <a:srgbClr val="800000"/>
              </a:buClr>
              <a:buSzPct val="100000"/>
              <a:buFont typeface="Wingdings" pitchFamily="2" charset="2"/>
              <a:buChar char="Ø"/>
            </a:pPr>
            <a:r>
              <a:rPr lang="el-GR" sz="2400" dirty="0" smtClean="0"/>
              <a:t>Για </a:t>
            </a:r>
            <a:r>
              <a:rPr lang="el-GR" sz="2400" dirty="0"/>
              <a:t>παράδειγμα, </a:t>
            </a:r>
            <a:r>
              <a:rPr lang="el-GR" sz="2400" dirty="0" smtClean="0"/>
              <a:t>η </a:t>
            </a:r>
            <a:r>
              <a:rPr lang="el-GR" sz="2400" dirty="0"/>
              <a:t>άσκηση με </a:t>
            </a:r>
            <a:r>
              <a:rPr lang="el-GR" sz="2400" dirty="0" smtClean="0"/>
              <a:t>γρήγορο περπάτημα 40 </a:t>
            </a:r>
            <a:r>
              <a:rPr lang="en-US" sz="2400" dirty="0" smtClean="0"/>
              <a:t>min</a:t>
            </a:r>
            <a:r>
              <a:rPr lang="el-GR" sz="2400" dirty="0" smtClean="0"/>
              <a:t>, 4 φορές την εβδομάδα, είναι </a:t>
            </a:r>
            <a:r>
              <a:rPr lang="el-GR" sz="2400" dirty="0"/>
              <a:t>εξίσου αποτελεσματική με το </a:t>
            </a:r>
            <a:r>
              <a:rPr lang="el-GR" sz="2400" dirty="0" smtClean="0"/>
              <a:t>χαλαρό τρέξιμο 30 </a:t>
            </a:r>
            <a:r>
              <a:rPr lang="en-US" sz="2400" dirty="0" smtClean="0"/>
              <a:t>min</a:t>
            </a:r>
            <a:r>
              <a:rPr lang="el-GR" sz="2400" dirty="0" smtClean="0"/>
              <a:t>, 3 φορές την </a:t>
            </a:r>
            <a:r>
              <a:rPr lang="el-GR" sz="2400" dirty="0"/>
              <a:t>εβδομάδα</a:t>
            </a:r>
            <a:r>
              <a:rPr lang="el-GR" sz="2400" dirty="0" smtClean="0"/>
              <a:t>. </a:t>
            </a:r>
            <a:r>
              <a:rPr lang="el-GR" sz="2400" dirty="0"/>
              <a:t>Όμως, ενώ για έναν άντρα </a:t>
            </a:r>
            <a:r>
              <a:rPr lang="el-GR" sz="2400" dirty="0" smtClean="0"/>
              <a:t>65 </a:t>
            </a:r>
            <a:r>
              <a:rPr lang="el-GR" sz="2400" dirty="0"/>
              <a:t>χρόνων με προδιάθεση καρδιοαγγειακής πάθησης </a:t>
            </a:r>
            <a:r>
              <a:rPr lang="el-GR" sz="2400" dirty="0" smtClean="0"/>
              <a:t>και προβλήματα αρθρώσεων μπορεί </a:t>
            </a:r>
            <a:r>
              <a:rPr lang="el-GR" sz="2400" dirty="0"/>
              <a:t>να επιλεγεί ο πρώτος συνδυασμός, για έναν υγιή άντρα 40 χρόνων επιλέγεται ο δεύτερος.</a:t>
            </a:r>
          </a:p>
          <a:p>
            <a:pPr>
              <a:buClr>
                <a:srgbClr val="FFCC66"/>
              </a:buClr>
              <a:buSzPct val="60000"/>
              <a:buFont typeface="Wingdings" pitchFamily="2" charset="2"/>
              <a:buChar char="Ø"/>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
        <p:nvSpPr>
          <p:cNvPr id="6" name="Line 12"/>
          <p:cNvSpPr>
            <a:spLocks noChangeShapeType="1"/>
          </p:cNvSpPr>
          <p:nvPr/>
        </p:nvSpPr>
        <p:spPr bwMode="auto">
          <a:xfrm>
            <a:off x="360218" y="148478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Tree>
    <p:extLst>
      <p:ext uri="{BB962C8B-B14F-4D97-AF65-F5344CB8AC3E}">
        <p14:creationId xmlns:p14="http://schemas.microsoft.com/office/powerpoint/2010/main" val="110212968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effectLst>
                  <a:outerShdw blurRad="38100" dist="38100" dir="2700000" algn="tl">
                    <a:srgbClr val="000000">
                      <a:alpha val="43137"/>
                    </a:srgbClr>
                  </a:outerShdw>
                </a:effectLst>
              </a:rPr>
              <a:t>Προληπτικό Πρόγραμμα </a:t>
            </a:r>
            <a:br>
              <a:rPr lang="el-GR" dirty="0">
                <a:effectLst>
                  <a:outerShdw blurRad="38100" dist="38100" dir="2700000" algn="tl">
                    <a:srgbClr val="000000">
                      <a:alpha val="43137"/>
                    </a:srgbClr>
                  </a:outerShdw>
                </a:effectLst>
              </a:rPr>
            </a:br>
            <a:r>
              <a:rPr lang="el-GR" dirty="0">
                <a:effectLst>
                  <a:outerShdw blurRad="38100" dist="38100" dir="2700000" algn="tl">
                    <a:srgbClr val="000000">
                      <a:alpha val="43137"/>
                    </a:srgbClr>
                  </a:outerShdw>
                </a:effectLst>
              </a:rPr>
              <a:t>Καρδιοαγγειακής Προσαρμογής</a:t>
            </a:r>
            <a:endParaRPr lang="el-GR" dirty="0"/>
          </a:p>
        </p:txBody>
      </p:sp>
      <p:sp>
        <p:nvSpPr>
          <p:cNvPr id="6" name="Line 12"/>
          <p:cNvSpPr>
            <a:spLocks noChangeShapeType="1"/>
          </p:cNvSpPr>
          <p:nvPr/>
        </p:nvSpPr>
        <p:spPr bwMode="auto">
          <a:xfrm>
            <a:off x="401781"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457199" y="1484784"/>
            <a:ext cx="8478981" cy="5040560"/>
          </a:xfrm>
        </p:spPr>
        <p:txBody>
          <a:bodyPr>
            <a:normAutofit/>
          </a:bodyPr>
          <a:lstStyle/>
          <a:p>
            <a:pPr marL="0" indent="0">
              <a:buNone/>
            </a:pPr>
            <a:endParaRPr lang="el-GR" sz="2400" b="1" dirty="0" smtClean="0"/>
          </a:p>
          <a:p>
            <a:pPr marL="0" indent="0">
              <a:buNone/>
            </a:pPr>
            <a:r>
              <a:rPr lang="el-GR" sz="2800" b="1" dirty="0" smtClean="0">
                <a:solidFill>
                  <a:srgbClr val="800000"/>
                </a:solidFill>
              </a:rPr>
              <a:t>Σχεδιασμός </a:t>
            </a:r>
            <a:r>
              <a:rPr lang="el-GR" sz="2800" b="1" dirty="0">
                <a:solidFill>
                  <a:srgbClr val="800000"/>
                </a:solidFill>
              </a:rPr>
              <a:t>ανά Στάδιο</a:t>
            </a:r>
          </a:p>
          <a:p>
            <a:pPr marL="0" indent="0">
              <a:buNone/>
            </a:pPr>
            <a:r>
              <a:rPr lang="el-GR" sz="2400" b="1" dirty="0"/>
              <a:t> </a:t>
            </a:r>
            <a:endParaRPr lang="el-GR" sz="2400" dirty="0"/>
          </a:p>
          <a:p>
            <a:pPr marL="0" indent="0">
              <a:spcAft>
                <a:spcPts val="600"/>
              </a:spcAft>
              <a:buNone/>
            </a:pPr>
            <a:r>
              <a:rPr lang="el-GR" sz="2400" dirty="0"/>
              <a:t>Τα στάδια ενός προληπτικού προγράμματος άσκησης </a:t>
            </a:r>
            <a:r>
              <a:rPr lang="el-GR" sz="2400" dirty="0" smtClean="0"/>
              <a:t>είναι συνήθως τρία (3):</a:t>
            </a:r>
            <a:endParaRPr lang="el-GR" sz="2400" dirty="0"/>
          </a:p>
          <a:p>
            <a:pPr marL="457200" lvl="0" indent="-457200">
              <a:spcAft>
                <a:spcPts val="600"/>
              </a:spcAft>
              <a:buClr>
                <a:srgbClr val="800000"/>
              </a:buClr>
              <a:buSzPct val="100000"/>
              <a:buFont typeface="+mj-lt"/>
              <a:buAutoNum type="arabicPeriod"/>
            </a:pPr>
            <a:r>
              <a:rPr lang="el-GR" sz="2400" dirty="0" smtClean="0"/>
              <a:t>Στάδιο </a:t>
            </a:r>
            <a:r>
              <a:rPr lang="el-GR" sz="2400" dirty="0"/>
              <a:t>προσαρμογής στη συστηματική </a:t>
            </a:r>
            <a:r>
              <a:rPr lang="el-GR" sz="2400" dirty="0" smtClean="0"/>
              <a:t>άσκηση,</a:t>
            </a:r>
            <a:endParaRPr lang="el-GR" sz="2400" dirty="0"/>
          </a:p>
          <a:p>
            <a:pPr marL="457200" lvl="0" indent="-457200">
              <a:spcAft>
                <a:spcPts val="600"/>
              </a:spcAft>
              <a:buClr>
                <a:srgbClr val="800000"/>
              </a:buClr>
              <a:buSzPct val="100000"/>
              <a:buFont typeface="+mj-lt"/>
              <a:buAutoNum type="arabicPeriod"/>
            </a:pPr>
            <a:r>
              <a:rPr lang="el-GR" sz="2400" dirty="0"/>
              <a:t>Σ</a:t>
            </a:r>
            <a:r>
              <a:rPr lang="el-GR" sz="2400" dirty="0" smtClean="0"/>
              <a:t>τάδιο </a:t>
            </a:r>
            <a:r>
              <a:rPr lang="el-GR" sz="2400" dirty="0"/>
              <a:t>δυναμικής βελτίωσης της καρδιοαγγειακής </a:t>
            </a:r>
            <a:r>
              <a:rPr lang="el-GR" sz="2400" dirty="0" smtClean="0"/>
              <a:t>ικανότητας,</a:t>
            </a:r>
            <a:endParaRPr lang="el-GR" sz="2400" dirty="0"/>
          </a:p>
          <a:p>
            <a:pPr marL="457200" indent="-457200">
              <a:spcAft>
                <a:spcPts val="600"/>
              </a:spcAft>
              <a:buClr>
                <a:srgbClr val="800000"/>
              </a:buClr>
              <a:buSzPct val="100000"/>
              <a:buFont typeface="+mj-lt"/>
              <a:buAutoNum type="arabicPeriod"/>
            </a:pPr>
            <a:r>
              <a:rPr lang="el-GR" sz="2400" dirty="0"/>
              <a:t>Σ</a:t>
            </a:r>
            <a:r>
              <a:rPr lang="el-GR" sz="2400" dirty="0" smtClean="0"/>
              <a:t>τάδιο </a:t>
            </a:r>
            <a:r>
              <a:rPr lang="el-GR" sz="2400" dirty="0"/>
              <a:t>διατήρησης των ωφελειών της </a:t>
            </a:r>
            <a:r>
              <a:rPr lang="el-GR" sz="2400" dirty="0" smtClean="0"/>
              <a:t>άσκησης.</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43553285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pPr>
              <a:defRPr/>
            </a:pPr>
            <a:r>
              <a:rPr lang="el-GR" dirty="0" smtClean="0">
                <a:solidFill>
                  <a:srgbClr val="C00000"/>
                </a:solidFill>
                <a:effectLst>
                  <a:outerShdw blurRad="38100" dist="38100" dir="2700000" algn="tl">
                    <a:srgbClr val="000000">
                      <a:alpha val="43137"/>
                    </a:srgbClr>
                  </a:outerShdw>
                </a:effectLst>
              </a:rPr>
              <a:t>     </a:t>
            </a:r>
            <a:r>
              <a:rPr lang="el-GR" dirty="0" smtClean="0">
                <a:effectLst>
                  <a:outerShdw blurRad="38100" dist="38100" dir="2700000" algn="tl">
                    <a:srgbClr val="000000">
                      <a:alpha val="43137"/>
                    </a:srgbClr>
                  </a:outerShdw>
                </a:effectLst>
              </a:rPr>
              <a:t>Στάδιο Προσαρμογής </a:t>
            </a:r>
            <a:r>
              <a:rPr lang="el-GR" sz="2800" dirty="0" smtClean="0">
                <a:effectLst/>
                <a:latin typeface="+mn-lt"/>
              </a:rPr>
              <a:t>[</a:t>
            </a:r>
            <a:r>
              <a:rPr lang="en-US" sz="2800" dirty="0" smtClean="0">
                <a:effectLst/>
                <a:latin typeface="+mn-lt"/>
              </a:rPr>
              <a:t>1/2</a:t>
            </a:r>
            <a:r>
              <a:rPr lang="el-GR" sz="2800" dirty="0" smtClean="0">
                <a:effectLst/>
                <a:latin typeface="+mn-lt"/>
              </a:rPr>
              <a:t>]</a:t>
            </a:r>
            <a:endParaRPr lang="el-GR" sz="3200" dirty="0" smtClean="0">
              <a:effectLst>
                <a:outerShdw blurRad="38100" dist="38100" dir="2700000" algn="tl">
                  <a:srgbClr val="000000">
                    <a:alpha val="43137"/>
                  </a:srgbClr>
                </a:outerShdw>
              </a:effectLst>
              <a:latin typeface="+mn-lt"/>
            </a:endParaRPr>
          </a:p>
        </p:txBody>
      </p:sp>
      <p:sp>
        <p:nvSpPr>
          <p:cNvPr id="6" name="Line 12"/>
          <p:cNvSpPr>
            <a:spLocks noChangeShapeType="1"/>
          </p:cNvSpPr>
          <p:nvPr/>
        </p:nvSpPr>
        <p:spPr bwMode="auto">
          <a:xfrm>
            <a:off x="360218" y="105273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4803" name="Rectangle 3"/>
          <p:cNvSpPr>
            <a:spLocks noGrp="1" noChangeArrowheads="1"/>
          </p:cNvSpPr>
          <p:nvPr>
            <p:ph idx="1"/>
          </p:nvPr>
        </p:nvSpPr>
        <p:spPr>
          <a:xfrm>
            <a:off x="179512" y="1196752"/>
            <a:ext cx="8856984" cy="5661248"/>
          </a:xfrm>
        </p:spPr>
        <p:txBody>
          <a:bodyPr>
            <a:noAutofit/>
          </a:bodyPr>
          <a:lstStyle/>
          <a:p>
            <a:pPr eaLnBrk="1" hangingPunct="1">
              <a:spcAft>
                <a:spcPts val="1200"/>
              </a:spcAft>
              <a:buClr>
                <a:srgbClr val="800000"/>
              </a:buClr>
              <a:buFont typeface="Wingdings" pitchFamily="2" charset="2"/>
              <a:buChar char="Ø"/>
            </a:pPr>
            <a:r>
              <a:rPr lang="el-GR" sz="2400" dirty="0" smtClean="0"/>
              <a:t>Κατά </a:t>
            </a:r>
            <a:r>
              <a:rPr lang="el-GR" sz="2400" dirty="0"/>
              <a:t>το </a:t>
            </a:r>
            <a:r>
              <a:rPr lang="el-GR" sz="2400" dirty="0" smtClean="0"/>
              <a:t>Στάδιο Προσαρμογής, η </a:t>
            </a:r>
            <a:r>
              <a:rPr lang="el-GR" sz="2400" dirty="0"/>
              <a:t>καρδιοαναπνευστική λειτουργία και το μυοσκελετικό </a:t>
            </a:r>
            <a:r>
              <a:rPr lang="el-GR" sz="2400" dirty="0" smtClean="0"/>
              <a:t>σύστημα προσαρμόζονται </a:t>
            </a:r>
            <a:r>
              <a:rPr lang="el-GR" sz="2400" dirty="0"/>
              <a:t>προοδευτικά στην </a:t>
            </a:r>
            <a:r>
              <a:rPr lang="el-GR" sz="2400" dirty="0" smtClean="0"/>
              <a:t>άσκηση, </a:t>
            </a:r>
            <a:r>
              <a:rPr lang="el-GR" sz="2400" dirty="0"/>
              <a:t>ώστε </a:t>
            </a:r>
            <a:r>
              <a:rPr lang="el-GR" sz="2400" dirty="0" smtClean="0"/>
              <a:t>να </a:t>
            </a:r>
            <a:r>
              <a:rPr lang="el-GR" sz="2400" dirty="0"/>
              <a:t>προετοιμαστούν για την έντονη επιβάρυνση που θα </a:t>
            </a:r>
            <a:r>
              <a:rPr lang="el-GR" sz="2400" dirty="0" smtClean="0"/>
              <a:t>ακολουθήσει.</a:t>
            </a:r>
          </a:p>
          <a:p>
            <a:pPr eaLnBrk="1" hangingPunct="1">
              <a:spcAft>
                <a:spcPts val="1200"/>
              </a:spcAft>
              <a:buClr>
                <a:srgbClr val="800000"/>
              </a:buClr>
              <a:buFont typeface="Wingdings" pitchFamily="2" charset="2"/>
              <a:buChar char="Ø"/>
            </a:pPr>
            <a:r>
              <a:rPr lang="el-GR" sz="2400" b="1" dirty="0" smtClean="0">
                <a:solidFill>
                  <a:srgbClr val="800000"/>
                </a:solidFill>
              </a:rPr>
              <a:t>Ο Τύπος </a:t>
            </a:r>
            <a:r>
              <a:rPr lang="el-GR" sz="2400" b="1" dirty="0">
                <a:solidFill>
                  <a:srgbClr val="800000"/>
                </a:solidFill>
              </a:rPr>
              <a:t>και τα </a:t>
            </a:r>
            <a:r>
              <a:rPr lang="el-GR" sz="2400" b="1" dirty="0" smtClean="0">
                <a:solidFill>
                  <a:srgbClr val="800000"/>
                </a:solidFill>
              </a:rPr>
              <a:t>Μέσα </a:t>
            </a:r>
            <a:r>
              <a:rPr lang="el-GR" sz="2400" b="1" dirty="0">
                <a:solidFill>
                  <a:srgbClr val="800000"/>
                </a:solidFill>
              </a:rPr>
              <a:t>της </a:t>
            </a:r>
            <a:r>
              <a:rPr lang="el-GR" sz="2400" b="1" dirty="0" smtClean="0">
                <a:solidFill>
                  <a:srgbClr val="800000"/>
                </a:solidFill>
              </a:rPr>
              <a:t>Άσκησης</a:t>
            </a:r>
            <a:r>
              <a:rPr lang="el-GR" sz="2400" dirty="0" smtClean="0"/>
              <a:t> πρέπει </a:t>
            </a:r>
            <a:r>
              <a:rPr lang="el-GR" sz="2400" dirty="0"/>
              <a:t>να επιλεγούν με προσοχή, ώστε να μην οδηγήσουν σε πρόωρη έξοδο από το πρόγραμμα. Η αερόβια άσκηση σε αυτή την περίοδο είναι συνήθως διαλειμματική και όλες οι δραστηριότητες θα πρέπει να ανταποκρίνονται στα χαρακτηριστικά και στις ανάγκες κάθε ατόμου </a:t>
            </a:r>
            <a:r>
              <a:rPr lang="el-GR" sz="2400" dirty="0" smtClean="0"/>
              <a:t>χωριστά. </a:t>
            </a:r>
          </a:p>
          <a:p>
            <a:pPr eaLnBrk="1" hangingPunct="1">
              <a:buClr>
                <a:srgbClr val="800000"/>
              </a:buClr>
              <a:buSzPct val="90000"/>
              <a:buFont typeface="Wingdings" pitchFamily="2" charset="2"/>
              <a:buChar char="Ø"/>
            </a:pPr>
            <a:r>
              <a:rPr lang="el-GR" sz="2400" dirty="0" smtClean="0"/>
              <a:t>Η </a:t>
            </a:r>
            <a:r>
              <a:rPr lang="el-GR" sz="2400" dirty="0"/>
              <a:t>συνεδρία περιλαμβάνει διατάσεις, ιδιαίτερα κατά την προθέρμανση και </a:t>
            </a:r>
            <a:r>
              <a:rPr lang="el-GR" sz="2400" dirty="0" smtClean="0"/>
              <a:t>αποθεραπεία, </a:t>
            </a:r>
            <a:r>
              <a:rPr lang="el-GR" sz="2400" dirty="0"/>
              <a:t>και ασκήσεις ενδυνάμωσης οι οποίες είναι ήπιες, σχεδιάζονται προσεκτικά και αφορούν σε 6 έως 8 μεγάλες </a:t>
            </a:r>
            <a:r>
              <a:rPr lang="el-GR" sz="2400" dirty="0" smtClean="0"/>
              <a:t>μυϊκές ομάδες.</a:t>
            </a:r>
          </a:p>
          <a:p>
            <a:pPr eaLnBrk="1" hangingPunct="1">
              <a:buClr>
                <a:schemeClr val="folHlink"/>
              </a:buClr>
              <a:buSzPct val="90000"/>
              <a:buFont typeface="Wingdings" pitchFamily="2" charset="2"/>
              <a:buChar char="Ø"/>
            </a:pPr>
            <a:endParaRPr lang="el-GR" sz="2400" dirty="0" smtClean="0"/>
          </a:p>
          <a:p>
            <a:pPr eaLnBrk="1" hangingPunct="1">
              <a:buClr>
                <a:schemeClr val="folHlink"/>
              </a:buClr>
              <a:buFont typeface="Wingdings" pitchFamily="2" charset="2"/>
              <a:buNone/>
            </a:pPr>
            <a:endParaRPr lang="el-GR" sz="2400" b="1" dirty="0" smtClean="0">
              <a:solidFill>
                <a:schemeClr val="folHlink"/>
              </a:solidFill>
            </a:endParaRPr>
          </a:p>
          <a:p>
            <a:pPr eaLnBrk="1" hangingPunct="1">
              <a:buClr>
                <a:schemeClr val="folHlink"/>
              </a:buClr>
              <a:buFont typeface="Wingdings" pitchFamily="2" charset="2"/>
              <a:buNone/>
            </a:pPr>
            <a:r>
              <a:rPr lang="el-GR" sz="2400" b="1" dirty="0" smtClean="0">
                <a:solidFill>
                  <a:schemeClr val="folHlink"/>
                </a:solidFill>
              </a:rPr>
              <a:t>       </a:t>
            </a:r>
            <a:endParaRPr lang="el-GR" sz="2400" b="1" dirty="0" smtClean="0"/>
          </a:p>
        </p:txBody>
      </p:sp>
      <p:sp>
        <p:nvSpPr>
          <p:cNvPr id="2" name="Θέση αριθμού διαφάνειας 1"/>
          <p:cNvSpPr>
            <a:spLocks noGrp="1"/>
          </p:cNvSpPr>
          <p:nvPr>
            <p:ph type="sldNum" sz="quarter" idx="12"/>
          </p:nvPr>
        </p:nvSpPr>
        <p:spPr>
          <a:xfrm>
            <a:off x="6614864" y="6448251"/>
            <a:ext cx="2133600" cy="365125"/>
          </a:xfrm>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15616915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67544" y="116632"/>
            <a:ext cx="8229600"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a:lstStyle>
          <a:p>
            <a:pPr fontAlgn="auto">
              <a:spcAft>
                <a:spcPts val="0"/>
              </a:spcAft>
              <a:defRPr/>
            </a:pPr>
            <a:r>
              <a:rPr lang="el-GR" dirty="0" smtClean="0"/>
              <a:t>     Στάδιο Προσαρμογής </a:t>
            </a:r>
            <a:r>
              <a:rPr lang="el-GR" sz="2800" dirty="0" smtClean="0">
                <a:effectLst/>
              </a:rPr>
              <a:t>[</a:t>
            </a:r>
            <a:r>
              <a:rPr lang="en-US" sz="2800" dirty="0" smtClean="0">
                <a:effectLst/>
              </a:rPr>
              <a:t>2/2</a:t>
            </a:r>
            <a:r>
              <a:rPr lang="el-GR" sz="2800" dirty="0" smtClean="0">
                <a:effectLst/>
              </a:rPr>
              <a:t>]</a:t>
            </a:r>
            <a:endParaRPr lang="el-GR" sz="3200" dirty="0" smtClean="0"/>
          </a:p>
        </p:txBody>
      </p:sp>
      <p:sp>
        <p:nvSpPr>
          <p:cNvPr id="8" name="Line 12"/>
          <p:cNvSpPr>
            <a:spLocks noChangeShapeType="1"/>
          </p:cNvSpPr>
          <p:nvPr/>
        </p:nvSpPr>
        <p:spPr bwMode="auto">
          <a:xfrm>
            <a:off x="360218"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4803" name="Rectangle 3"/>
          <p:cNvSpPr>
            <a:spLocks noGrp="1" noChangeArrowheads="1"/>
          </p:cNvSpPr>
          <p:nvPr>
            <p:ph idx="1"/>
          </p:nvPr>
        </p:nvSpPr>
        <p:spPr>
          <a:xfrm>
            <a:off x="251520" y="1196752"/>
            <a:ext cx="8784976" cy="5040560"/>
          </a:xfrm>
        </p:spPr>
        <p:txBody>
          <a:bodyPr>
            <a:normAutofit/>
          </a:bodyPr>
          <a:lstStyle/>
          <a:p>
            <a:pPr eaLnBrk="1" hangingPunct="1">
              <a:buClr>
                <a:schemeClr val="folHlink"/>
              </a:buClr>
              <a:buNone/>
            </a:pPr>
            <a:r>
              <a:rPr lang="el-GR" sz="2000" dirty="0" smtClean="0">
                <a:latin typeface="Arial" charset="0"/>
              </a:rPr>
              <a:t>           </a:t>
            </a:r>
          </a:p>
          <a:p>
            <a:pPr eaLnBrk="1" hangingPunct="1">
              <a:buClr>
                <a:srgbClr val="800000"/>
              </a:buClr>
              <a:buSzPct val="100000"/>
              <a:buFont typeface="Wingdings" pitchFamily="2" charset="2"/>
              <a:buChar char="§"/>
            </a:pPr>
            <a:r>
              <a:rPr lang="el-GR" sz="2400" dirty="0" smtClean="0">
                <a:latin typeface="Calibri" pitchFamily="34" charset="0"/>
              </a:rPr>
              <a:t>Το Στάδιο Προσαρμογής διαρκεί από 1 έως 6 εβδομάδες, ανάλογα με το βαθμό προσαρμογής και τη φυσική κατάσταση κάθε ατόμου.</a:t>
            </a:r>
            <a:r>
              <a:rPr lang="en-US" sz="2400" dirty="0" smtClean="0">
                <a:latin typeface="Calibri" pitchFamily="34" charset="0"/>
              </a:rPr>
              <a:t>    </a:t>
            </a:r>
            <a:endParaRPr lang="el-GR" sz="2400" dirty="0" smtClean="0">
              <a:latin typeface="Calibri" pitchFamily="34" charset="0"/>
            </a:endParaRPr>
          </a:p>
          <a:p>
            <a:pPr eaLnBrk="1" hangingPunct="1">
              <a:spcAft>
                <a:spcPts val="1200"/>
              </a:spcAft>
              <a:buClr>
                <a:srgbClr val="800000"/>
              </a:buClr>
              <a:buSzPct val="100000"/>
              <a:buFont typeface="Wingdings" pitchFamily="2" charset="2"/>
              <a:buChar char="§"/>
            </a:pPr>
            <a:r>
              <a:rPr lang="el-GR" sz="2400" b="1" dirty="0" smtClean="0">
                <a:solidFill>
                  <a:srgbClr val="800000"/>
                </a:solidFill>
                <a:latin typeface="Calibri" pitchFamily="34" charset="0"/>
              </a:rPr>
              <a:t>Κριτήριο Τερματισμού </a:t>
            </a:r>
            <a:r>
              <a:rPr lang="el-GR" sz="2400" dirty="0">
                <a:latin typeface="Calibri" pitchFamily="34" charset="0"/>
              </a:rPr>
              <a:t>του </a:t>
            </a:r>
            <a:r>
              <a:rPr lang="el-GR" sz="2400" dirty="0" smtClean="0">
                <a:latin typeface="Calibri" pitchFamily="34" charset="0"/>
              </a:rPr>
              <a:t>σταδίου είναι </a:t>
            </a:r>
            <a:r>
              <a:rPr lang="el-GR" sz="2400" dirty="0">
                <a:latin typeface="Calibri" pitchFamily="34" charset="0"/>
              </a:rPr>
              <a:t>η επίτευξη αερόβιας ικανότητας κοντά ή πάνω από το μέσο όρο για το φύλο και την ηλικία του ατόμου</a:t>
            </a:r>
            <a:r>
              <a:rPr lang="el-GR" sz="2400" dirty="0" smtClean="0">
                <a:latin typeface="Calibri" pitchFamily="34" charset="0"/>
              </a:rPr>
              <a:t>.</a:t>
            </a:r>
          </a:p>
          <a:p>
            <a:pPr eaLnBrk="1" hangingPunct="1">
              <a:buClr>
                <a:srgbClr val="800000"/>
              </a:buClr>
              <a:buFont typeface="Wingdings" pitchFamily="2" charset="2"/>
              <a:buChar char="ü"/>
            </a:pPr>
            <a:r>
              <a:rPr lang="el-GR" sz="2400" b="1" dirty="0" smtClean="0">
                <a:solidFill>
                  <a:srgbClr val="800000"/>
                </a:solidFill>
                <a:latin typeface="Calibri" pitchFamily="34" charset="0"/>
              </a:rPr>
              <a:t>Ένταση της Άσκησης</a:t>
            </a:r>
            <a:r>
              <a:rPr lang="el-GR" sz="2400" dirty="0" smtClean="0">
                <a:solidFill>
                  <a:srgbClr val="800000"/>
                </a:solidFill>
                <a:latin typeface="Calibri" pitchFamily="34" charset="0"/>
              </a:rPr>
              <a:t>:  </a:t>
            </a:r>
            <a:r>
              <a:rPr lang="el-GR" sz="2400" dirty="0" smtClean="0">
                <a:latin typeface="Calibri" pitchFamily="34" charset="0"/>
              </a:rPr>
              <a:t>50-65 % </a:t>
            </a:r>
            <a:r>
              <a:rPr lang="el-GR" sz="2400" dirty="0">
                <a:latin typeface="Calibri" pitchFamily="34" charset="0"/>
              </a:rPr>
              <a:t>της </a:t>
            </a:r>
            <a:r>
              <a:rPr lang="el-GR" sz="2400" dirty="0" smtClean="0">
                <a:latin typeface="Calibri" pitchFamily="34" charset="0"/>
              </a:rPr>
              <a:t>ΚΣ εφεδρείας</a:t>
            </a:r>
            <a:r>
              <a:rPr lang="en-US" sz="2400" dirty="0" smtClean="0">
                <a:latin typeface="Calibri" pitchFamily="34" charset="0"/>
              </a:rPr>
              <a:t> </a:t>
            </a:r>
            <a:r>
              <a:rPr lang="el-GR" sz="2400" dirty="0" smtClean="0">
                <a:latin typeface="Calibri" pitchFamily="34" charset="0"/>
              </a:rPr>
              <a:t>και της </a:t>
            </a:r>
            <a:r>
              <a:rPr lang="en-US" sz="2400" dirty="0" smtClean="0">
                <a:latin typeface="Calibri" pitchFamily="34" charset="0"/>
              </a:rPr>
              <a:t>VO</a:t>
            </a:r>
            <a:r>
              <a:rPr lang="en-US" sz="2400" baseline="-16000" dirty="0" smtClean="0">
                <a:latin typeface="Calibri" pitchFamily="34" charset="0"/>
              </a:rPr>
              <a:t>2</a:t>
            </a:r>
            <a:r>
              <a:rPr lang="en-US" sz="2000" dirty="0" smtClean="0">
                <a:latin typeface="Calibri" pitchFamily="34" charset="0"/>
              </a:rPr>
              <a:t>max</a:t>
            </a:r>
            <a:r>
              <a:rPr lang="en-US" sz="2400" dirty="0" smtClean="0">
                <a:latin typeface="Calibri" pitchFamily="34" charset="0"/>
              </a:rPr>
              <a:t>,</a:t>
            </a:r>
            <a:r>
              <a:rPr lang="el-GR" sz="2400" dirty="0" smtClean="0">
                <a:latin typeface="Calibri" pitchFamily="34" charset="0"/>
              </a:rPr>
              <a:t>			      65-75 % της ΚΣ</a:t>
            </a:r>
            <a:r>
              <a:rPr lang="en-US" sz="2000" dirty="0" smtClean="0">
                <a:latin typeface="Calibri" pitchFamily="34" charset="0"/>
              </a:rPr>
              <a:t>max</a:t>
            </a:r>
            <a:r>
              <a:rPr lang="el-GR" sz="2400" dirty="0" smtClean="0">
                <a:latin typeface="Calibri" pitchFamily="34" charset="0"/>
              </a:rPr>
              <a:t>,</a:t>
            </a:r>
          </a:p>
          <a:p>
            <a:pPr eaLnBrk="1" hangingPunct="1">
              <a:buClr>
                <a:srgbClr val="800000"/>
              </a:buClr>
              <a:buFont typeface="Wingdings" pitchFamily="2" charset="2"/>
              <a:buChar char="ü"/>
            </a:pPr>
            <a:r>
              <a:rPr lang="el-GR" sz="2400" b="1" dirty="0" smtClean="0">
                <a:solidFill>
                  <a:srgbClr val="800000"/>
                </a:solidFill>
                <a:latin typeface="Calibri" pitchFamily="34" charset="0"/>
              </a:rPr>
              <a:t>Διάρκεια </a:t>
            </a:r>
            <a:r>
              <a:rPr lang="el-GR" sz="2400" b="1" dirty="0">
                <a:solidFill>
                  <a:srgbClr val="800000"/>
                </a:solidFill>
                <a:latin typeface="Calibri" pitchFamily="34" charset="0"/>
              </a:rPr>
              <a:t>της Άσκησης</a:t>
            </a:r>
            <a:r>
              <a:rPr lang="el-GR" sz="2400" dirty="0">
                <a:solidFill>
                  <a:srgbClr val="800000"/>
                </a:solidFill>
                <a:latin typeface="Calibri" pitchFamily="34" charset="0"/>
              </a:rPr>
              <a:t>:</a:t>
            </a:r>
            <a:r>
              <a:rPr lang="el-GR" sz="2400" dirty="0" smtClean="0">
                <a:solidFill>
                  <a:srgbClr val="800000"/>
                </a:solidFill>
                <a:latin typeface="Calibri" pitchFamily="34" charset="0"/>
              </a:rPr>
              <a:t> </a:t>
            </a:r>
            <a:r>
              <a:rPr lang="el-GR" sz="2400" dirty="0" smtClean="0">
                <a:latin typeface="Calibri" pitchFamily="34" charset="0"/>
              </a:rPr>
              <a:t>αρχικά 20΄, στο τέλος 35-40΄,</a:t>
            </a:r>
          </a:p>
          <a:p>
            <a:pPr eaLnBrk="1" hangingPunct="1">
              <a:buClr>
                <a:srgbClr val="800000"/>
              </a:buClr>
              <a:buFont typeface="Wingdings" pitchFamily="2" charset="2"/>
              <a:buChar char="ü"/>
            </a:pPr>
            <a:r>
              <a:rPr lang="el-GR" sz="2400" b="1" dirty="0" smtClean="0">
                <a:solidFill>
                  <a:srgbClr val="800000"/>
                </a:solidFill>
                <a:latin typeface="Calibri" pitchFamily="34" charset="0"/>
              </a:rPr>
              <a:t>Συχνότητα της Άσκησης</a:t>
            </a:r>
            <a:r>
              <a:rPr lang="el-GR" sz="2400" dirty="0" smtClean="0">
                <a:solidFill>
                  <a:srgbClr val="800000"/>
                </a:solidFill>
                <a:latin typeface="Calibri" pitchFamily="34" charset="0"/>
              </a:rPr>
              <a:t>: </a:t>
            </a:r>
            <a:r>
              <a:rPr lang="el-GR" sz="2400" dirty="0" smtClean="0">
                <a:latin typeface="Calibri" pitchFamily="34" charset="0"/>
              </a:rPr>
              <a:t>3 φορές την εβδομάδα.</a:t>
            </a:r>
            <a:endParaRPr lang="el-GR" sz="24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71514249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60040"/>
            <a:ext cx="8229600" cy="908720"/>
          </a:xfrm>
        </p:spPr>
        <p:txBody>
          <a:bodyPr>
            <a:normAutofit/>
          </a:bodyPr>
          <a:lstStyle/>
          <a:p>
            <a:pPr>
              <a:defRPr/>
            </a:pPr>
            <a:r>
              <a:rPr lang="el-GR" dirty="0" smtClean="0"/>
              <a:t>Θεματική Ενότητα 9</a:t>
            </a:r>
            <a:endParaRPr lang="el-GR" dirty="0"/>
          </a:p>
        </p:txBody>
      </p:sp>
      <p:sp>
        <p:nvSpPr>
          <p:cNvPr id="3" name="Θέση περιεχομένου 2"/>
          <p:cNvSpPr>
            <a:spLocks noGrp="1"/>
          </p:cNvSpPr>
          <p:nvPr>
            <p:ph idx="1"/>
          </p:nvPr>
        </p:nvSpPr>
        <p:spPr/>
        <p:txBody>
          <a:bodyPr/>
          <a:lstStyle/>
          <a:p>
            <a:pPr marL="0" indent="0" algn="ctr">
              <a:buNone/>
            </a:pPr>
            <a:endParaRPr lang="el-GR" dirty="0" smtClean="0">
              <a:latin typeface="+mj-lt"/>
            </a:endParaRPr>
          </a:p>
          <a:p>
            <a:pPr marL="0" indent="0" algn="ctr">
              <a:buNone/>
            </a:pPr>
            <a:r>
              <a:rPr lang="el-GR" dirty="0" smtClean="0"/>
              <a:t>Πρωτογενής </a:t>
            </a:r>
            <a:r>
              <a:rPr lang="el-GR" dirty="0"/>
              <a:t>Πρόληψη </a:t>
            </a:r>
            <a:endParaRPr lang="el-GR" dirty="0" smtClean="0"/>
          </a:p>
          <a:p>
            <a:pPr marL="0" indent="0" algn="ctr">
              <a:buNone/>
            </a:pPr>
            <a:r>
              <a:rPr lang="el-GR" dirty="0" smtClean="0"/>
              <a:t>Καρδιοαγγειακών Παθήσεων</a:t>
            </a:r>
          </a:p>
          <a:p>
            <a:pPr marL="0" indent="0" algn="ctr">
              <a:buNone/>
            </a:pPr>
            <a:endParaRPr lang="el-GR" sz="4000" dirty="0" smtClean="0">
              <a:solidFill>
                <a:srgbClr val="FFCC00"/>
              </a:solidFill>
              <a:effectLst>
                <a:outerShdw blurRad="38100" dist="38100" dir="2700000" algn="tl">
                  <a:srgbClr val="000000">
                    <a:alpha val="43137"/>
                  </a:srgbClr>
                </a:outerShdw>
              </a:effectLst>
              <a:latin typeface="Arial Narrow" pitchFamily="34" charset="0"/>
            </a:endParaRPr>
          </a:p>
          <a:p>
            <a:pPr marL="0" indent="0" algn="ctr">
              <a:buNone/>
            </a:pPr>
            <a:r>
              <a:rPr lang="el-GR" sz="3600" b="1" dirty="0" smtClean="0">
                <a:solidFill>
                  <a:srgbClr val="800000"/>
                </a:solidFill>
              </a:rPr>
              <a:t>Σχεδιασμός Προληπτικού Προγράμματος Άσκησης</a:t>
            </a:r>
            <a:endParaRPr lang="el-GR" sz="3600" b="1" dirty="0">
              <a:solidFill>
                <a:srgbClr val="800000"/>
              </a:solidFill>
            </a:endParaRPr>
          </a:p>
          <a:p>
            <a:pPr marL="0" indent="0">
              <a:buFont typeface="Wingdings" pitchFamily="2" charset="2"/>
              <a:buNone/>
              <a:defRPr/>
            </a:pPr>
            <a:r>
              <a:rPr lang="el-GR" dirty="0" smtClean="0">
                <a:effectLst>
                  <a:outerShdw blurRad="38100" dist="38100" dir="2700000" algn="tl">
                    <a:srgbClr val="000000">
                      <a:alpha val="43137"/>
                    </a:srgbClr>
                  </a:outerShdw>
                </a:effectLst>
                <a:latin typeface="+mj-lt"/>
              </a:rPr>
              <a:t/>
            </a:r>
            <a:br>
              <a:rPr lang="el-GR" dirty="0" smtClean="0">
                <a:effectLst>
                  <a:outerShdw blurRad="38100" dist="38100" dir="2700000" algn="tl">
                    <a:srgbClr val="000000">
                      <a:alpha val="43137"/>
                    </a:srgbClr>
                  </a:outerShdw>
                </a:effectLst>
                <a:latin typeface="+mj-lt"/>
              </a:rPr>
            </a:br>
            <a:endParaRPr lang="el-GR" dirty="0" smtClean="0">
              <a:effectLst>
                <a:outerShdw blurRad="38100" dist="38100" dir="2700000" algn="tl">
                  <a:srgbClr val="000000">
                    <a:alpha val="43137"/>
                  </a:srgbClr>
                </a:outerShdw>
              </a:effectLst>
              <a:latin typeface="+mj-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13480669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l-GR" sz="4000" dirty="0">
                <a:latin typeface="+mn-lt"/>
              </a:rPr>
              <a:t>Στάδιο </a:t>
            </a:r>
            <a:r>
              <a:rPr lang="el-GR" sz="4000" dirty="0" smtClean="0">
                <a:latin typeface="+mn-lt"/>
              </a:rPr>
              <a:t>Βελτίωσης </a:t>
            </a:r>
            <a:r>
              <a:rPr lang="el-GR" sz="2800" dirty="0" smtClean="0">
                <a:effectLst/>
                <a:latin typeface="+mn-lt"/>
              </a:rPr>
              <a:t>[</a:t>
            </a:r>
            <a:r>
              <a:rPr lang="en-US" sz="2800" dirty="0" smtClean="0">
                <a:effectLst/>
                <a:latin typeface="+mn-lt"/>
              </a:rPr>
              <a:t>1/3</a:t>
            </a:r>
            <a:r>
              <a:rPr lang="el-GR" sz="2800" dirty="0" smtClean="0">
                <a:effectLst/>
                <a:latin typeface="+mn-lt"/>
              </a:rPr>
              <a:t>]</a:t>
            </a:r>
            <a:endParaRPr lang="el-GR" sz="3200" dirty="0">
              <a:latin typeface="+mn-lt"/>
            </a:endParaRPr>
          </a:p>
        </p:txBody>
      </p:sp>
      <p:sp>
        <p:nvSpPr>
          <p:cNvPr id="6" name="Line 12"/>
          <p:cNvSpPr>
            <a:spLocks noChangeShapeType="1"/>
          </p:cNvSpPr>
          <p:nvPr/>
        </p:nvSpPr>
        <p:spPr bwMode="auto">
          <a:xfrm>
            <a:off x="360218"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5827" name="Rectangle 3"/>
          <p:cNvSpPr>
            <a:spLocks noGrp="1" noChangeArrowheads="1"/>
          </p:cNvSpPr>
          <p:nvPr>
            <p:ph idx="1"/>
          </p:nvPr>
        </p:nvSpPr>
        <p:spPr>
          <a:xfrm>
            <a:off x="323528" y="1628800"/>
            <a:ext cx="8534400" cy="5040560"/>
          </a:xfrm>
        </p:spPr>
        <p:txBody>
          <a:bodyPr/>
          <a:lstStyle/>
          <a:p>
            <a:pPr eaLnBrk="1" hangingPunct="1">
              <a:spcAft>
                <a:spcPts val="1200"/>
              </a:spcAft>
              <a:buClr>
                <a:srgbClr val="800000"/>
              </a:buClr>
              <a:buFont typeface="Wingdings" pitchFamily="2" charset="2"/>
              <a:buChar char="Ø"/>
            </a:pPr>
            <a:r>
              <a:rPr lang="el-GR" sz="2400" dirty="0" smtClean="0">
                <a:latin typeface="Calibri" pitchFamily="34" charset="0"/>
              </a:rPr>
              <a:t>Σκοπός </a:t>
            </a:r>
            <a:r>
              <a:rPr lang="el-GR" sz="2400" dirty="0">
                <a:latin typeface="Calibri" pitchFamily="34" charset="0"/>
              </a:rPr>
              <a:t>του </a:t>
            </a:r>
            <a:r>
              <a:rPr lang="el-GR" sz="2400" dirty="0" smtClean="0">
                <a:latin typeface="Calibri" pitchFamily="34" charset="0"/>
              </a:rPr>
              <a:t>2</a:t>
            </a:r>
            <a:r>
              <a:rPr lang="el-GR" sz="2400" baseline="30000" dirty="0" smtClean="0">
                <a:latin typeface="Calibri" pitchFamily="34" charset="0"/>
              </a:rPr>
              <a:t>ου</a:t>
            </a:r>
            <a:r>
              <a:rPr lang="el-GR" sz="2400" dirty="0" smtClean="0">
                <a:latin typeface="Calibri" pitchFamily="34" charset="0"/>
              </a:rPr>
              <a:t> Σταδίου είναι </a:t>
            </a:r>
            <a:r>
              <a:rPr lang="el-GR" sz="2400" dirty="0">
                <a:latin typeface="Calibri" pitchFamily="34" charset="0"/>
              </a:rPr>
              <a:t>η δυναμική βελτίωση της φυσικής κατάστασης και </a:t>
            </a:r>
            <a:r>
              <a:rPr lang="el-GR" sz="2400" dirty="0" smtClean="0">
                <a:latin typeface="Calibri" pitchFamily="34" charset="0"/>
              </a:rPr>
              <a:t>της </a:t>
            </a:r>
            <a:r>
              <a:rPr lang="el-GR" sz="2400" dirty="0">
                <a:latin typeface="Calibri" pitchFamily="34" charset="0"/>
              </a:rPr>
              <a:t>αερόβιας ικανότητας σε πολύ καλό επίπεδο για το </a:t>
            </a:r>
            <a:r>
              <a:rPr lang="el-GR" sz="2400" dirty="0" smtClean="0">
                <a:latin typeface="Calibri" pitchFamily="34" charset="0"/>
              </a:rPr>
              <a:t>φύλο </a:t>
            </a:r>
            <a:r>
              <a:rPr lang="el-GR" sz="2400" dirty="0">
                <a:latin typeface="Calibri" pitchFamily="34" charset="0"/>
              </a:rPr>
              <a:t>και την ηλικία του ατόμου. Στην αρχή του Σταδίου, κάθε άτομο </a:t>
            </a:r>
            <a:r>
              <a:rPr lang="el-GR" sz="2400" dirty="0" smtClean="0">
                <a:latin typeface="Calibri" pitchFamily="34" charset="0"/>
              </a:rPr>
              <a:t>υποβάλλεται </a:t>
            </a:r>
            <a:r>
              <a:rPr lang="el-GR" sz="2400" dirty="0">
                <a:latin typeface="Calibri" pitchFamily="34" charset="0"/>
              </a:rPr>
              <a:t>σε νέα </a:t>
            </a:r>
            <a:r>
              <a:rPr lang="el-GR" sz="2400" dirty="0" smtClean="0">
                <a:latin typeface="Calibri" pitchFamily="34" charset="0"/>
              </a:rPr>
              <a:t>δοκιμασία κοπώσεως για </a:t>
            </a:r>
            <a:r>
              <a:rPr lang="el-GR" sz="2400" dirty="0">
                <a:latin typeface="Calibri" pitchFamily="34" charset="0"/>
              </a:rPr>
              <a:t>να επανακαθοριστεί η </a:t>
            </a:r>
            <a:r>
              <a:rPr lang="el-GR" sz="2400" dirty="0" smtClean="0">
                <a:latin typeface="Calibri" pitchFamily="34" charset="0"/>
              </a:rPr>
              <a:t>ΚΣ ηρεμίας</a:t>
            </a:r>
            <a:r>
              <a:rPr lang="el-GR" sz="2400" dirty="0">
                <a:latin typeface="Calibri" pitchFamily="34" charset="0"/>
              </a:rPr>
              <a:t>, η πραγματική </a:t>
            </a:r>
            <a:r>
              <a:rPr lang="el-GR" sz="2400" dirty="0" smtClean="0">
                <a:latin typeface="Calibri" pitchFamily="34" charset="0"/>
              </a:rPr>
              <a:t>Κ</a:t>
            </a:r>
            <a:r>
              <a:rPr lang="el-GR" sz="2400" dirty="0">
                <a:latin typeface="Calibri" pitchFamily="34" charset="0"/>
              </a:rPr>
              <a:t>Σ</a:t>
            </a:r>
            <a:r>
              <a:rPr lang="en-US" sz="2000" dirty="0" smtClean="0">
                <a:latin typeface="Calibri" pitchFamily="34" charset="0"/>
              </a:rPr>
              <a:t>max</a:t>
            </a:r>
            <a:r>
              <a:rPr lang="en-US" sz="2400" dirty="0" smtClean="0">
                <a:latin typeface="Calibri" pitchFamily="34" charset="0"/>
              </a:rPr>
              <a:t> </a:t>
            </a:r>
            <a:r>
              <a:rPr lang="el-GR" sz="2400" dirty="0" smtClean="0">
                <a:latin typeface="Calibri" pitchFamily="34" charset="0"/>
              </a:rPr>
              <a:t>και </a:t>
            </a:r>
            <a:r>
              <a:rPr lang="el-GR" sz="2400" dirty="0">
                <a:latin typeface="Calibri" pitchFamily="34" charset="0"/>
              </a:rPr>
              <a:t>η </a:t>
            </a:r>
            <a:r>
              <a:rPr lang="en-US" sz="2400" dirty="0" smtClean="0">
                <a:latin typeface="Calibri" pitchFamily="34" charset="0"/>
              </a:rPr>
              <a:t>VO</a:t>
            </a:r>
            <a:r>
              <a:rPr lang="en-US" sz="2400" baseline="-16000" dirty="0" smtClean="0">
                <a:latin typeface="Calibri" pitchFamily="34" charset="0"/>
              </a:rPr>
              <a:t>2</a:t>
            </a:r>
            <a:r>
              <a:rPr lang="en-US" sz="2000" dirty="0" smtClean="0">
                <a:latin typeface="Calibri" pitchFamily="34" charset="0"/>
              </a:rPr>
              <a:t>max</a:t>
            </a:r>
            <a:r>
              <a:rPr lang="el-GR" sz="2400" dirty="0">
                <a:latin typeface="Calibri" pitchFamily="34" charset="0"/>
              </a:rPr>
              <a:t>.</a:t>
            </a:r>
          </a:p>
          <a:p>
            <a:pPr lvl="0" eaLnBrk="1" hangingPunct="1">
              <a:buClr>
                <a:srgbClr val="800000"/>
              </a:buClr>
              <a:buFont typeface="Wingdings" pitchFamily="2" charset="2"/>
              <a:buChar char="Ø"/>
            </a:pPr>
            <a:r>
              <a:rPr lang="el-GR" sz="2400" b="1" dirty="0" smtClean="0">
                <a:solidFill>
                  <a:srgbClr val="800000"/>
                </a:solidFill>
                <a:latin typeface="Calibri" pitchFamily="34" charset="0"/>
              </a:rPr>
              <a:t>Ο</a:t>
            </a:r>
            <a:r>
              <a:rPr lang="el-GR" sz="2400" dirty="0" smtClean="0">
                <a:solidFill>
                  <a:srgbClr val="800000"/>
                </a:solidFill>
                <a:latin typeface="Calibri" pitchFamily="34" charset="0"/>
              </a:rPr>
              <a:t> </a:t>
            </a:r>
            <a:r>
              <a:rPr lang="el-GR" sz="2400" b="1" dirty="0" smtClean="0">
                <a:solidFill>
                  <a:srgbClr val="800000"/>
                </a:solidFill>
                <a:latin typeface="Calibri" pitchFamily="34" charset="0"/>
              </a:rPr>
              <a:t>Τύπος </a:t>
            </a:r>
            <a:r>
              <a:rPr lang="el-GR" sz="2400" b="1" dirty="0">
                <a:solidFill>
                  <a:srgbClr val="800000"/>
                </a:solidFill>
                <a:latin typeface="Calibri" pitchFamily="34" charset="0"/>
              </a:rPr>
              <a:t>και τα </a:t>
            </a:r>
            <a:r>
              <a:rPr lang="el-GR" sz="2400" b="1" dirty="0" smtClean="0">
                <a:solidFill>
                  <a:srgbClr val="800000"/>
                </a:solidFill>
                <a:latin typeface="Calibri" pitchFamily="34" charset="0"/>
              </a:rPr>
              <a:t>Μέσα </a:t>
            </a:r>
            <a:r>
              <a:rPr lang="el-GR" sz="2400" b="1" dirty="0">
                <a:solidFill>
                  <a:srgbClr val="800000"/>
                </a:solidFill>
                <a:latin typeface="Calibri" pitchFamily="34" charset="0"/>
              </a:rPr>
              <a:t>της </a:t>
            </a:r>
            <a:r>
              <a:rPr lang="el-GR" sz="2400" b="1" dirty="0" smtClean="0">
                <a:solidFill>
                  <a:srgbClr val="800000"/>
                </a:solidFill>
                <a:latin typeface="Calibri" pitchFamily="34" charset="0"/>
              </a:rPr>
              <a:t>Άσκησης</a:t>
            </a:r>
            <a:r>
              <a:rPr lang="el-GR" sz="2400" dirty="0" smtClean="0">
                <a:solidFill>
                  <a:srgbClr val="800000"/>
                </a:solidFill>
                <a:latin typeface="Calibri" pitchFamily="34" charset="0"/>
              </a:rPr>
              <a:t> </a:t>
            </a:r>
            <a:r>
              <a:rPr lang="el-GR" sz="2400" dirty="0">
                <a:latin typeface="Calibri" pitchFamily="34" charset="0"/>
              </a:rPr>
              <a:t>επιλέγονται σύμφωνα με τα κριτήρια και τις αρχές που έχουν ήδη αναφερθεί. Η αερόβια άσκηση σε αυτή την περίοδο είναι συνεχής, ενώ η συνεδρία περιλαμβάνει διατάσεις και ασκήσεις ενδυνάμωσης 10 έως 12 μεγάλων </a:t>
            </a:r>
            <a:r>
              <a:rPr lang="el-GR" sz="2400" dirty="0" smtClean="0">
                <a:latin typeface="Calibri" pitchFamily="34" charset="0"/>
              </a:rPr>
              <a:t>μυϊκών </a:t>
            </a:r>
            <a:r>
              <a:rPr lang="el-GR" sz="2400" dirty="0">
                <a:latin typeface="Calibri" pitchFamily="34" charset="0"/>
              </a:rPr>
              <a:t>ομάδων</a:t>
            </a:r>
            <a:r>
              <a:rPr lang="el-GR" sz="2400" dirty="0" smtClean="0">
                <a:latin typeface="Calibri" pitchFamily="34" charset="0"/>
              </a:rPr>
              <a:t>.</a:t>
            </a:r>
            <a:endParaRPr lang="el-GR" sz="2400" b="1" dirty="0" smtClean="0">
              <a:solidFill>
                <a:schemeClr val="folHlink"/>
              </a:solidFill>
              <a:latin typeface="Arial" charset="0"/>
            </a:endParaRPr>
          </a:p>
          <a:p>
            <a:pPr eaLnBrk="1" hangingPunct="1">
              <a:buClr>
                <a:schemeClr val="folHlink"/>
              </a:buClr>
              <a:buFont typeface="Wingdings" pitchFamily="2" charset="2"/>
              <a:buNone/>
            </a:pPr>
            <a:endParaRPr lang="el-GR" sz="2400" b="1" dirty="0" smtClean="0">
              <a:solidFill>
                <a:schemeClr val="folHlink"/>
              </a:solidFill>
              <a:latin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87452965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pPr>
              <a:defRPr/>
            </a:pPr>
            <a:r>
              <a:rPr lang="el-GR" dirty="0" smtClean="0">
                <a:effectLst>
                  <a:outerShdw blurRad="38100" dist="38100" dir="2700000" algn="tl">
                    <a:srgbClr val="000000">
                      <a:alpha val="43137"/>
                    </a:srgbClr>
                  </a:outerShdw>
                </a:effectLst>
                <a:latin typeface="+mn-lt"/>
              </a:rPr>
              <a:t>Στάδιο Βελτίωσης </a:t>
            </a:r>
            <a:r>
              <a:rPr lang="el-GR" sz="2800" dirty="0" smtClean="0">
                <a:effectLst/>
                <a:latin typeface="+mn-lt"/>
              </a:rPr>
              <a:t>[</a:t>
            </a:r>
            <a:r>
              <a:rPr lang="en-US" sz="2800" dirty="0" smtClean="0">
                <a:effectLst/>
                <a:latin typeface="+mn-lt"/>
              </a:rPr>
              <a:t>2/3</a:t>
            </a:r>
            <a:r>
              <a:rPr lang="el-GR" sz="2800" dirty="0" smtClean="0">
                <a:effectLst/>
                <a:latin typeface="+mn-lt"/>
              </a:rPr>
              <a:t>]</a:t>
            </a:r>
            <a:endParaRPr lang="el-GR" sz="3200" dirty="0" smtClean="0">
              <a:effectLst>
                <a:outerShdw blurRad="38100" dist="38100" dir="2700000" algn="tl">
                  <a:srgbClr val="000000">
                    <a:alpha val="43137"/>
                  </a:srgbClr>
                </a:outerShdw>
              </a:effectLst>
              <a:latin typeface="+mn-lt"/>
            </a:endParaRPr>
          </a:p>
        </p:txBody>
      </p:sp>
      <p:sp>
        <p:nvSpPr>
          <p:cNvPr id="6" name="Line 12"/>
          <p:cNvSpPr>
            <a:spLocks noChangeShapeType="1"/>
          </p:cNvSpPr>
          <p:nvPr/>
        </p:nvSpPr>
        <p:spPr bwMode="auto">
          <a:xfrm>
            <a:off x="360218"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4803" name="Rectangle 3"/>
          <p:cNvSpPr>
            <a:spLocks noGrp="1" noChangeArrowheads="1"/>
          </p:cNvSpPr>
          <p:nvPr>
            <p:ph idx="1"/>
          </p:nvPr>
        </p:nvSpPr>
        <p:spPr>
          <a:xfrm>
            <a:off x="251520" y="1196752"/>
            <a:ext cx="8643098" cy="5040560"/>
          </a:xfrm>
        </p:spPr>
        <p:txBody>
          <a:bodyPr>
            <a:normAutofit/>
          </a:bodyPr>
          <a:lstStyle/>
          <a:p>
            <a:pPr eaLnBrk="1" hangingPunct="1">
              <a:buClr>
                <a:schemeClr val="folHlink"/>
              </a:buClr>
              <a:buNone/>
            </a:pPr>
            <a:r>
              <a:rPr lang="el-GR" sz="2000" dirty="0" smtClean="0">
                <a:latin typeface="Arial" charset="0"/>
              </a:rPr>
              <a:t>           </a:t>
            </a:r>
          </a:p>
          <a:p>
            <a:pPr eaLnBrk="1" hangingPunct="1">
              <a:buClr>
                <a:srgbClr val="800000"/>
              </a:buClr>
              <a:buSzPct val="100000"/>
              <a:buFont typeface="Wingdings" pitchFamily="2" charset="2"/>
              <a:buChar char="§"/>
            </a:pPr>
            <a:r>
              <a:rPr lang="el-GR" sz="2400" dirty="0" smtClean="0">
                <a:latin typeface="Calibri" pitchFamily="34" charset="0"/>
              </a:rPr>
              <a:t>Το Στάδιο Βελτίωσης διαρκεί από 4 έως 12 μήνες, </a:t>
            </a:r>
            <a:r>
              <a:rPr lang="el-GR" sz="2400" dirty="0">
                <a:latin typeface="Calibri" pitchFamily="34" charset="0"/>
              </a:rPr>
              <a:t>ανάλογα πάντα με την ηλικία, το φύλο και την κατάσταση της υγείας κάθε </a:t>
            </a:r>
            <a:r>
              <a:rPr lang="el-GR" sz="2400" dirty="0" smtClean="0">
                <a:latin typeface="Calibri" pitchFamily="34" charset="0"/>
              </a:rPr>
              <a:t>ατόμου.</a:t>
            </a:r>
          </a:p>
          <a:p>
            <a:pPr eaLnBrk="1" hangingPunct="1">
              <a:spcAft>
                <a:spcPts val="1200"/>
              </a:spcAft>
              <a:buClr>
                <a:srgbClr val="800000"/>
              </a:buClr>
              <a:buSzPct val="100000"/>
              <a:buFont typeface="Wingdings" pitchFamily="2" charset="2"/>
              <a:buChar char="§"/>
            </a:pPr>
            <a:r>
              <a:rPr lang="el-GR" sz="2400" b="1" dirty="0">
                <a:solidFill>
                  <a:srgbClr val="800000"/>
                </a:solidFill>
                <a:latin typeface="Calibri" pitchFamily="34" charset="0"/>
              </a:rPr>
              <a:t>Κριτήριο </a:t>
            </a:r>
            <a:r>
              <a:rPr lang="el-GR" sz="2400" b="1" dirty="0" smtClean="0">
                <a:solidFill>
                  <a:srgbClr val="800000"/>
                </a:solidFill>
                <a:latin typeface="Calibri" pitchFamily="34" charset="0"/>
              </a:rPr>
              <a:t>Τερματισμού</a:t>
            </a:r>
            <a:r>
              <a:rPr lang="el-GR" sz="2400" dirty="0" smtClean="0">
                <a:solidFill>
                  <a:srgbClr val="800000"/>
                </a:solidFill>
                <a:latin typeface="Calibri" pitchFamily="34" charset="0"/>
              </a:rPr>
              <a:t> </a:t>
            </a:r>
            <a:r>
              <a:rPr lang="el-GR" sz="2400" dirty="0">
                <a:latin typeface="Calibri" pitchFamily="34" charset="0"/>
              </a:rPr>
              <a:t>του </a:t>
            </a:r>
            <a:r>
              <a:rPr lang="el-GR" sz="2400" dirty="0" smtClean="0">
                <a:latin typeface="Calibri" pitchFamily="34" charset="0"/>
              </a:rPr>
              <a:t>σταδίου αποτελεί </a:t>
            </a:r>
            <a:r>
              <a:rPr lang="el-GR" sz="2400" dirty="0">
                <a:latin typeface="Calibri" pitchFamily="34" charset="0"/>
              </a:rPr>
              <a:t>η επίτευξη υψηλής αερόβιας ικανότητας σε σχέση με την ηλικία και το φύλο του ατόμου</a:t>
            </a:r>
            <a:r>
              <a:rPr lang="el-GR" sz="2400" dirty="0" smtClean="0">
                <a:latin typeface="Calibri" pitchFamily="34" charset="0"/>
              </a:rPr>
              <a:t>.</a:t>
            </a:r>
          </a:p>
          <a:p>
            <a:pPr eaLnBrk="1" hangingPunct="1">
              <a:buClr>
                <a:srgbClr val="800000"/>
              </a:buClr>
              <a:buSzPct val="100000"/>
              <a:buFont typeface="Wingdings" pitchFamily="2" charset="2"/>
              <a:buChar char="ü"/>
            </a:pPr>
            <a:r>
              <a:rPr lang="el-GR" sz="2400" b="1" dirty="0" smtClean="0">
                <a:solidFill>
                  <a:srgbClr val="800000"/>
                </a:solidFill>
                <a:latin typeface="Calibri" pitchFamily="34" charset="0"/>
              </a:rPr>
              <a:t>Ένταση της Άσκησης</a:t>
            </a:r>
            <a:r>
              <a:rPr lang="el-GR" sz="2400" dirty="0" smtClean="0">
                <a:solidFill>
                  <a:srgbClr val="800000"/>
                </a:solidFill>
                <a:latin typeface="Calibri" pitchFamily="34" charset="0"/>
              </a:rPr>
              <a:t>:  </a:t>
            </a:r>
            <a:r>
              <a:rPr lang="el-GR" sz="2400" dirty="0" smtClean="0">
                <a:latin typeface="Calibri" pitchFamily="34" charset="0"/>
              </a:rPr>
              <a:t>60-85 % </a:t>
            </a:r>
            <a:r>
              <a:rPr lang="el-GR" sz="2400" dirty="0">
                <a:latin typeface="Calibri" pitchFamily="34" charset="0"/>
              </a:rPr>
              <a:t>της </a:t>
            </a:r>
            <a:r>
              <a:rPr lang="el-GR" sz="2400" dirty="0" smtClean="0">
                <a:latin typeface="Calibri" pitchFamily="34" charset="0"/>
              </a:rPr>
              <a:t>ΚΣ</a:t>
            </a:r>
            <a:r>
              <a:rPr lang="el-GR" sz="2000" dirty="0" smtClean="0">
                <a:latin typeface="Calibri" pitchFamily="34" charset="0"/>
              </a:rPr>
              <a:t>εφεδρείας</a:t>
            </a:r>
            <a:r>
              <a:rPr lang="en-US" sz="2400" dirty="0" smtClean="0">
                <a:latin typeface="Calibri" pitchFamily="34" charset="0"/>
              </a:rPr>
              <a:t> </a:t>
            </a:r>
            <a:r>
              <a:rPr lang="el-GR" sz="2400" dirty="0" smtClean="0">
                <a:latin typeface="Calibri" pitchFamily="34" charset="0"/>
              </a:rPr>
              <a:t>και της </a:t>
            </a:r>
            <a:r>
              <a:rPr lang="en-US" sz="2400" dirty="0" smtClean="0">
                <a:latin typeface="Calibri" pitchFamily="34" charset="0"/>
              </a:rPr>
              <a:t>VO</a:t>
            </a:r>
            <a:r>
              <a:rPr lang="en-US" sz="2400" baseline="-16000" dirty="0" smtClean="0">
                <a:latin typeface="Calibri" pitchFamily="34" charset="0"/>
              </a:rPr>
              <a:t>2</a:t>
            </a:r>
            <a:r>
              <a:rPr lang="en-US" sz="2000" dirty="0" smtClean="0">
                <a:latin typeface="Calibri" pitchFamily="34" charset="0"/>
              </a:rPr>
              <a:t>max</a:t>
            </a:r>
            <a:r>
              <a:rPr lang="en-US" sz="2400" dirty="0" smtClean="0">
                <a:latin typeface="Calibri" pitchFamily="34" charset="0"/>
              </a:rPr>
              <a:t>, </a:t>
            </a:r>
            <a:r>
              <a:rPr lang="el-GR" sz="2400" dirty="0" smtClean="0">
                <a:latin typeface="Calibri" pitchFamily="34" charset="0"/>
              </a:rPr>
              <a:t> </a:t>
            </a:r>
          </a:p>
          <a:p>
            <a:pPr marL="0" indent="0" eaLnBrk="1" hangingPunct="1">
              <a:buClr>
                <a:srgbClr val="FFCC66"/>
              </a:buClr>
              <a:buSzPct val="110000"/>
              <a:buNone/>
            </a:pPr>
            <a:r>
              <a:rPr lang="el-GR" sz="2400" dirty="0">
                <a:latin typeface="Calibri" pitchFamily="34" charset="0"/>
              </a:rPr>
              <a:t>	</a:t>
            </a:r>
            <a:r>
              <a:rPr lang="el-GR" sz="2400" dirty="0" smtClean="0">
                <a:latin typeface="Calibri" pitchFamily="34" charset="0"/>
              </a:rPr>
              <a:t>		      75-90 % της ΚΣ</a:t>
            </a:r>
            <a:r>
              <a:rPr lang="en-US" sz="2000" dirty="0" smtClean="0">
                <a:latin typeface="Calibri" pitchFamily="34" charset="0"/>
              </a:rPr>
              <a:t>max</a:t>
            </a:r>
            <a:r>
              <a:rPr lang="el-GR" sz="2400" dirty="0">
                <a:latin typeface="Calibri" pitchFamily="34" charset="0"/>
              </a:rPr>
              <a:t>.</a:t>
            </a:r>
            <a:endParaRPr lang="el-GR" sz="2400" dirty="0" smtClean="0">
              <a:latin typeface="Calibri" pitchFamily="34" charset="0"/>
            </a:endParaRPr>
          </a:p>
          <a:p>
            <a:pPr eaLnBrk="1" hangingPunct="1">
              <a:buClr>
                <a:srgbClr val="800000"/>
              </a:buClr>
              <a:buSzPct val="100000"/>
              <a:buFont typeface="Wingdings" pitchFamily="2" charset="2"/>
              <a:buChar char="ü"/>
            </a:pPr>
            <a:r>
              <a:rPr lang="el-GR" sz="2400" b="1" dirty="0" smtClean="0">
                <a:solidFill>
                  <a:srgbClr val="800000"/>
                </a:solidFill>
                <a:latin typeface="Calibri" pitchFamily="34" charset="0"/>
              </a:rPr>
              <a:t>Διάρκεια </a:t>
            </a:r>
            <a:r>
              <a:rPr lang="el-GR" sz="2400" b="1" dirty="0">
                <a:solidFill>
                  <a:srgbClr val="800000"/>
                </a:solidFill>
                <a:latin typeface="Calibri" pitchFamily="34" charset="0"/>
              </a:rPr>
              <a:t>της Άσκησης</a:t>
            </a:r>
            <a:r>
              <a:rPr lang="el-GR" sz="2400" dirty="0">
                <a:solidFill>
                  <a:srgbClr val="800000"/>
                </a:solidFill>
                <a:latin typeface="Calibri" pitchFamily="34" charset="0"/>
              </a:rPr>
              <a:t>:</a:t>
            </a:r>
            <a:r>
              <a:rPr lang="el-GR" sz="2400" dirty="0" smtClean="0">
                <a:solidFill>
                  <a:srgbClr val="800000"/>
                </a:solidFill>
                <a:latin typeface="Calibri" pitchFamily="34" charset="0"/>
              </a:rPr>
              <a:t> </a:t>
            </a:r>
            <a:r>
              <a:rPr lang="el-GR" sz="2400" dirty="0" smtClean="0">
                <a:latin typeface="Calibri" pitchFamily="34" charset="0"/>
              </a:rPr>
              <a:t>αρχικά 35΄, στο τέλος 50-60΄,</a:t>
            </a:r>
          </a:p>
          <a:p>
            <a:pPr eaLnBrk="1" hangingPunct="1">
              <a:buClr>
                <a:srgbClr val="800000"/>
              </a:buClr>
              <a:buSzPct val="100000"/>
              <a:buFont typeface="Wingdings" pitchFamily="2" charset="2"/>
              <a:buChar char="ü"/>
            </a:pPr>
            <a:r>
              <a:rPr lang="el-GR" sz="2400" b="1" dirty="0" smtClean="0">
                <a:solidFill>
                  <a:srgbClr val="800000"/>
                </a:solidFill>
                <a:latin typeface="Calibri" pitchFamily="34" charset="0"/>
              </a:rPr>
              <a:t>Συχνότητα της Άσκησης</a:t>
            </a:r>
            <a:r>
              <a:rPr lang="el-GR" sz="2400" dirty="0" smtClean="0">
                <a:solidFill>
                  <a:srgbClr val="800000"/>
                </a:solidFill>
                <a:latin typeface="Calibri" pitchFamily="34" charset="0"/>
              </a:rPr>
              <a:t>: </a:t>
            </a:r>
            <a:r>
              <a:rPr lang="el-GR" sz="2400" dirty="0" smtClean="0">
                <a:latin typeface="Calibri" pitchFamily="34" charset="0"/>
              </a:rPr>
              <a:t>4-5 φορές την εβδομάδα.</a:t>
            </a:r>
            <a:endParaRPr lang="el-GR" sz="2400" dirty="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420219992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pPr eaLnBrk="1" hangingPunct="1">
              <a:defRPr/>
            </a:pPr>
            <a:r>
              <a:rPr lang="el-GR" dirty="0" smtClean="0">
                <a:effectLst>
                  <a:outerShdw blurRad="38100" dist="38100" dir="2700000" algn="tl">
                    <a:srgbClr val="000000">
                      <a:alpha val="43137"/>
                    </a:srgbClr>
                  </a:outerShdw>
                </a:effectLst>
              </a:rPr>
              <a:t>Στάδιο Βελτίωσης </a:t>
            </a:r>
            <a:r>
              <a:rPr lang="el-GR" sz="2800" dirty="0" smtClean="0">
                <a:effectLst/>
              </a:rPr>
              <a:t>[</a:t>
            </a:r>
            <a:r>
              <a:rPr lang="en-US" sz="2800" dirty="0" smtClean="0">
                <a:effectLst/>
              </a:rPr>
              <a:t>3/3</a:t>
            </a:r>
            <a:r>
              <a:rPr lang="el-GR" sz="2800" dirty="0" smtClean="0">
                <a:effectLst/>
              </a:rPr>
              <a:t>]</a:t>
            </a:r>
            <a:endParaRPr lang="el-GR" sz="2800" dirty="0" smtClean="0">
              <a:effectLst/>
              <a:latin typeface="Times New Roman" pitchFamily="18" charset="0"/>
            </a:endParaRPr>
          </a:p>
        </p:txBody>
      </p:sp>
      <p:sp>
        <p:nvSpPr>
          <p:cNvPr id="6" name="Line 12"/>
          <p:cNvSpPr>
            <a:spLocks noChangeShapeType="1"/>
          </p:cNvSpPr>
          <p:nvPr/>
        </p:nvSpPr>
        <p:spPr bwMode="auto">
          <a:xfrm>
            <a:off x="360218"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4803" name="Rectangle 3"/>
          <p:cNvSpPr>
            <a:spLocks noGrp="1" noChangeArrowheads="1"/>
          </p:cNvSpPr>
          <p:nvPr>
            <p:ph idx="1"/>
          </p:nvPr>
        </p:nvSpPr>
        <p:spPr>
          <a:xfrm>
            <a:off x="395536" y="1196752"/>
            <a:ext cx="8437418" cy="5040560"/>
          </a:xfrm>
        </p:spPr>
        <p:txBody>
          <a:bodyPr>
            <a:normAutofit/>
          </a:bodyPr>
          <a:lstStyle/>
          <a:p>
            <a:pPr eaLnBrk="1" hangingPunct="1">
              <a:buClr>
                <a:schemeClr val="folHlink"/>
              </a:buClr>
              <a:buNone/>
            </a:pPr>
            <a:r>
              <a:rPr lang="el-GR" sz="2400" dirty="0" smtClean="0"/>
              <a:t>           </a:t>
            </a:r>
          </a:p>
          <a:p>
            <a:pPr eaLnBrk="1" hangingPunct="1">
              <a:spcAft>
                <a:spcPts val="1200"/>
              </a:spcAft>
              <a:buClr>
                <a:srgbClr val="800000"/>
              </a:buClr>
              <a:buSzPct val="100000"/>
              <a:buFont typeface="Wingdings" pitchFamily="2" charset="2"/>
              <a:buChar char="Ø"/>
            </a:pPr>
            <a:r>
              <a:rPr lang="el-GR" sz="2400" dirty="0"/>
              <a:t>Κατά την περίοδο αυτή, το πρόγραμμα πρέπει να σχεδιάζεται </a:t>
            </a:r>
            <a:r>
              <a:rPr lang="el-GR" sz="2400" dirty="0" smtClean="0"/>
              <a:t>προσεκτικά και </a:t>
            </a:r>
            <a:r>
              <a:rPr lang="el-GR" sz="2400" dirty="0"/>
              <a:t>να προσαρμόζεται </a:t>
            </a:r>
            <a:r>
              <a:rPr lang="el-GR" sz="2400" dirty="0" smtClean="0"/>
              <a:t>σε </a:t>
            </a:r>
            <a:r>
              <a:rPr lang="el-GR" sz="2400" dirty="0"/>
              <a:t>πιθανά ειδικά προβλήματα που αφορούν κάθε </a:t>
            </a:r>
            <a:r>
              <a:rPr lang="el-GR" sz="2400" dirty="0" smtClean="0"/>
              <a:t>άτομο.</a:t>
            </a:r>
          </a:p>
          <a:p>
            <a:pPr eaLnBrk="1" hangingPunct="1">
              <a:buClr>
                <a:srgbClr val="800000"/>
              </a:buClr>
              <a:buSzPct val="100000"/>
              <a:buFont typeface="Wingdings" pitchFamily="2" charset="2"/>
              <a:buChar char="Ø"/>
            </a:pPr>
            <a:r>
              <a:rPr lang="el-GR" sz="2400" dirty="0" smtClean="0"/>
              <a:t>Για </a:t>
            </a:r>
            <a:r>
              <a:rPr lang="el-GR" sz="2400" dirty="0"/>
              <a:t>παράδειγμα, εκτός από τη δυναμική βελτίωση της φυσικής κατάστασης και της καρδιοαγγειακής λειτουργικής ικανότητας, παράλληλος σκοπός του προγράμματος μπορεί να είναι και η μείωση του βάρους του σώματος. Σε αυτή την περίπτωση, προστίθενται στο ενεργειακό κόστος του προγράμματος 1000 - 1500 επιπλέον θερμίδες την εβδομάδα, ανάλογα με το στόχο που έχει τεθεί.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66208566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67544" y="116631"/>
            <a:ext cx="8229600" cy="1038347"/>
          </a:xfrm>
        </p:spPr>
        <p:txBody>
          <a:bodyPr>
            <a:noAutofit/>
          </a:bodyPr>
          <a:lstStyle/>
          <a:p>
            <a:pPr>
              <a:defRPr/>
            </a:pPr>
            <a:r>
              <a:rPr lang="el-GR" dirty="0" smtClean="0">
                <a:latin typeface="+mn-lt"/>
              </a:rPr>
              <a:t>Διάρκεια </a:t>
            </a:r>
            <a:r>
              <a:rPr lang="el-GR" dirty="0">
                <a:latin typeface="+mn-lt"/>
              </a:rPr>
              <a:t>της </a:t>
            </a:r>
            <a:r>
              <a:rPr lang="el-GR" dirty="0" smtClean="0">
                <a:latin typeface="+mn-lt"/>
              </a:rPr>
              <a:t>Άσκησης και</a:t>
            </a:r>
            <a:br>
              <a:rPr lang="el-GR" dirty="0" smtClean="0">
                <a:latin typeface="+mn-lt"/>
              </a:rPr>
            </a:br>
            <a:r>
              <a:rPr lang="el-GR" dirty="0" smtClean="0">
                <a:latin typeface="+mn-lt"/>
              </a:rPr>
              <a:t>Ενεργειακό Κόστος</a:t>
            </a:r>
            <a:endParaRPr lang="el-GR" sz="3200" dirty="0" smtClean="0">
              <a:latin typeface="+mn-lt"/>
            </a:endParaRPr>
          </a:p>
        </p:txBody>
      </p:sp>
      <p:sp>
        <p:nvSpPr>
          <p:cNvPr id="6" name="Line 12"/>
          <p:cNvSpPr>
            <a:spLocks noChangeShapeType="1"/>
          </p:cNvSpPr>
          <p:nvPr/>
        </p:nvSpPr>
        <p:spPr bwMode="auto">
          <a:xfrm>
            <a:off x="374072"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6851" name="Rectangle 3"/>
          <p:cNvSpPr>
            <a:spLocks noGrp="1" noChangeArrowheads="1"/>
          </p:cNvSpPr>
          <p:nvPr>
            <p:ph idx="1"/>
          </p:nvPr>
        </p:nvSpPr>
        <p:spPr>
          <a:xfrm>
            <a:off x="251520" y="1700808"/>
            <a:ext cx="8656952" cy="5040560"/>
          </a:xfrm>
        </p:spPr>
        <p:txBody>
          <a:bodyPr>
            <a:noAutofit/>
          </a:bodyPr>
          <a:lstStyle/>
          <a:p>
            <a:pPr eaLnBrk="1" hangingPunct="1">
              <a:buClr>
                <a:srgbClr val="800000"/>
              </a:buClr>
              <a:buSzPct val="100000"/>
              <a:buFont typeface="Wingdings" pitchFamily="2" charset="2"/>
              <a:buChar char="§"/>
            </a:pPr>
            <a:r>
              <a:rPr lang="el-GR" sz="2400" dirty="0"/>
              <a:t>Το ενεργειακό κόστος κάθε </a:t>
            </a:r>
            <a:r>
              <a:rPr lang="el-GR" sz="2400" dirty="0" smtClean="0"/>
              <a:t>σωματικής </a:t>
            </a:r>
            <a:r>
              <a:rPr lang="el-GR" sz="2400" dirty="0"/>
              <a:t>δραστηριότητας, δηλαδή οι θερμίδες που </a:t>
            </a:r>
            <a:r>
              <a:rPr lang="el-GR" sz="2400" dirty="0" smtClean="0"/>
              <a:t>καταναλώνονται </a:t>
            </a:r>
            <a:r>
              <a:rPr lang="el-GR" sz="2400" dirty="0"/>
              <a:t>για την εκτέλεσή της, είναι ανάλογο του συνδυασμού </a:t>
            </a:r>
            <a:r>
              <a:rPr lang="el-GR" sz="2400" dirty="0" smtClean="0"/>
              <a:t>έντασης - διάρκειας </a:t>
            </a:r>
            <a:r>
              <a:rPr lang="el-GR" sz="2400" dirty="0"/>
              <a:t>της </a:t>
            </a:r>
            <a:r>
              <a:rPr lang="el-GR" sz="2400" dirty="0" smtClean="0"/>
              <a:t>άσκησης.</a:t>
            </a:r>
          </a:p>
          <a:p>
            <a:pPr eaLnBrk="1" hangingPunct="1">
              <a:buClr>
                <a:srgbClr val="800000"/>
              </a:buClr>
              <a:buSzPct val="100000"/>
              <a:buFont typeface="Wingdings" pitchFamily="2" charset="2"/>
              <a:buChar char="§"/>
            </a:pPr>
            <a:r>
              <a:rPr lang="el-GR" sz="2400" dirty="0" smtClean="0"/>
              <a:t>Τα </a:t>
            </a:r>
            <a:r>
              <a:rPr lang="el-GR" sz="2400" dirty="0"/>
              <a:t>αποτελέσματα και τα οφέλη της μακρόχρονης και συστηματικής σωματικής </a:t>
            </a:r>
            <a:r>
              <a:rPr lang="el-GR" sz="2400" dirty="0" smtClean="0"/>
              <a:t>άσκησης </a:t>
            </a:r>
            <a:r>
              <a:rPr lang="el-GR" sz="2400" dirty="0"/>
              <a:t>προϋποθέτουν την ικανή κατανάλωση ενέργειας ανά συνεδρία ή συνολικά ανά </a:t>
            </a:r>
            <a:r>
              <a:rPr lang="el-GR" sz="2400" dirty="0" smtClean="0"/>
              <a:t>εβδομάδα.</a:t>
            </a:r>
          </a:p>
          <a:p>
            <a:pPr eaLnBrk="1" hangingPunct="1">
              <a:buClr>
                <a:srgbClr val="800000"/>
              </a:buClr>
              <a:buSzPct val="100000"/>
              <a:buFont typeface="Wingdings" pitchFamily="2" charset="2"/>
              <a:buChar char="§"/>
            </a:pPr>
            <a:r>
              <a:rPr lang="el-GR" sz="2400" dirty="0" smtClean="0"/>
              <a:t>Ο </a:t>
            </a:r>
            <a:r>
              <a:rPr lang="el-GR" sz="2400" dirty="0"/>
              <a:t>στόχος της ενεργειακής δαπάνης κατά την άσκηση είναι ανάλογος της φυσικής κατάστασης και της αερόβιας ικανότητας κάθε ατόμου. Συνήθως, στα πλαίσια των προληπτικών προγραμμάτων άσκησης θα πρέπει να καταναλώνονται </a:t>
            </a:r>
            <a:r>
              <a:rPr lang="el-GR" sz="2400" dirty="0" smtClean="0"/>
              <a:t>200 </a:t>
            </a:r>
            <a:r>
              <a:rPr lang="el-GR" sz="2400" dirty="0"/>
              <a:t>kcal έως 400 kcal ανά συνεδρία ή </a:t>
            </a:r>
            <a:r>
              <a:rPr lang="el-GR" sz="2400" dirty="0" smtClean="0"/>
              <a:t>1500 </a:t>
            </a:r>
            <a:r>
              <a:rPr lang="el-GR" sz="2400" dirty="0"/>
              <a:t>kcal έως 2500 kcal ανά εβδομάδα, πέρα από τις συνήθεις καθημερινές δραστηριότητες.</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48796454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l-GR" sz="4000" dirty="0" smtClean="0">
                <a:latin typeface="+mn-lt"/>
              </a:rPr>
              <a:t>Στάδιο Διατήρησης </a:t>
            </a:r>
            <a:r>
              <a:rPr lang="el-GR" sz="2800" dirty="0" smtClean="0">
                <a:effectLst/>
                <a:latin typeface="+mn-lt"/>
              </a:rPr>
              <a:t>[</a:t>
            </a:r>
            <a:r>
              <a:rPr lang="en-US" sz="2800" dirty="0" smtClean="0">
                <a:effectLst/>
                <a:latin typeface="+mn-lt"/>
              </a:rPr>
              <a:t>1/2</a:t>
            </a:r>
            <a:r>
              <a:rPr lang="el-GR" sz="2800" dirty="0" smtClean="0">
                <a:effectLst/>
                <a:latin typeface="+mn-lt"/>
              </a:rPr>
              <a:t>]</a:t>
            </a:r>
            <a:endParaRPr lang="el-GR" sz="3200" dirty="0">
              <a:latin typeface="+mn-lt"/>
            </a:endParaRPr>
          </a:p>
        </p:txBody>
      </p:sp>
      <p:sp>
        <p:nvSpPr>
          <p:cNvPr id="6" name="Line 12"/>
          <p:cNvSpPr>
            <a:spLocks noChangeShapeType="1"/>
          </p:cNvSpPr>
          <p:nvPr/>
        </p:nvSpPr>
        <p:spPr bwMode="auto">
          <a:xfrm>
            <a:off x="360218"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5827" name="Rectangle 3"/>
          <p:cNvSpPr>
            <a:spLocks noGrp="1" noChangeArrowheads="1"/>
          </p:cNvSpPr>
          <p:nvPr>
            <p:ph idx="1"/>
          </p:nvPr>
        </p:nvSpPr>
        <p:spPr>
          <a:xfrm>
            <a:off x="396000" y="1628800"/>
            <a:ext cx="8511564" cy="5040560"/>
          </a:xfrm>
        </p:spPr>
        <p:txBody>
          <a:bodyPr/>
          <a:lstStyle/>
          <a:p>
            <a:pPr eaLnBrk="1" hangingPunct="1">
              <a:spcAft>
                <a:spcPts val="1200"/>
              </a:spcAft>
              <a:buClr>
                <a:srgbClr val="800000"/>
              </a:buClr>
              <a:buFont typeface="Wingdings" pitchFamily="2" charset="2"/>
              <a:buChar char="Ø"/>
            </a:pPr>
            <a:r>
              <a:rPr lang="el-GR" sz="2400" dirty="0"/>
              <a:t>Βασικός στόχος του 3ου Σταδίου του προγράμματος είναι η διατήρηση των αποτελεσμάτων και ωφελειών της μακρόχρονης </a:t>
            </a:r>
            <a:r>
              <a:rPr lang="el-GR" sz="2400" dirty="0" smtClean="0"/>
              <a:t>άσκησης.</a:t>
            </a:r>
          </a:p>
          <a:p>
            <a:pPr eaLnBrk="1" hangingPunct="1">
              <a:buClr>
                <a:srgbClr val="800000"/>
              </a:buClr>
              <a:buFont typeface="Wingdings" pitchFamily="2" charset="2"/>
              <a:buChar char="Ø"/>
            </a:pPr>
            <a:r>
              <a:rPr lang="el-GR" sz="2400" dirty="0" smtClean="0"/>
              <a:t>Κατά </a:t>
            </a:r>
            <a:r>
              <a:rPr lang="el-GR" sz="2400" dirty="0"/>
              <a:t>το στάδιο αυτό σχεδιάζεται ένας ρεαλιστικός συνδυασμός έντασης - διάρκειας - συχνότητας, ώστε κάθε άτομο να διευκολύνεται </a:t>
            </a:r>
            <a:r>
              <a:rPr lang="el-GR" sz="2400" dirty="0" smtClean="0"/>
              <a:t>στην ένταξη της συστηματικής άσκησης </a:t>
            </a:r>
            <a:r>
              <a:rPr lang="el-GR" sz="2400" dirty="0"/>
              <a:t>στη καθημερινή του ζωή. Με τον τρόπο </a:t>
            </a:r>
            <a:r>
              <a:rPr lang="el-GR" sz="2400" dirty="0" smtClean="0"/>
              <a:t>αυτό, </a:t>
            </a:r>
            <a:r>
              <a:rPr lang="el-GR" sz="2400" dirty="0"/>
              <a:t>αυξάνονται οι πιθανότητες διατήρησης </a:t>
            </a:r>
            <a:r>
              <a:rPr lang="el-GR" sz="2400" dirty="0" smtClean="0"/>
              <a:t>της </a:t>
            </a:r>
            <a:r>
              <a:rPr lang="el-GR" sz="2400" dirty="0"/>
              <a:t>υψηλής αερόβιας ικανότητας, της βελτιωμένης καρδιοαγγειακής λειτουργίας και της πολύ καλής φυσικής κατάστασης που </a:t>
            </a:r>
            <a:r>
              <a:rPr lang="el-GR" sz="2400" dirty="0" smtClean="0"/>
              <a:t>έχουν </a:t>
            </a:r>
            <a:r>
              <a:rPr lang="el-GR" sz="2400" dirty="0"/>
              <a:t>ήδη επιτευχθεί.</a:t>
            </a:r>
            <a:endParaRPr lang="el-GR" sz="2400" dirty="0" smtClean="0"/>
          </a:p>
          <a:p>
            <a:pPr marL="0" indent="0" eaLnBrk="1" hangingPunct="1">
              <a:buClr>
                <a:srgbClr val="FFCC00"/>
              </a:buClr>
              <a:buNone/>
            </a:pPr>
            <a:endParaRPr lang="el-GR" sz="2400" dirty="0"/>
          </a:p>
          <a:p>
            <a:pPr eaLnBrk="1" hangingPunct="1">
              <a:buClr>
                <a:srgbClr val="FFCC00"/>
              </a:buClr>
              <a:buFont typeface="Wingdings" pitchFamily="2" charset="2"/>
              <a:buChar char="Ø"/>
            </a:pPr>
            <a:endParaRPr lang="el-GR" sz="2400" b="1" dirty="0" smtClean="0">
              <a:solidFill>
                <a:schemeClr val="folHlink"/>
              </a:solidFill>
            </a:endParaRPr>
          </a:p>
          <a:p>
            <a:pPr eaLnBrk="1" hangingPunct="1">
              <a:buClr>
                <a:schemeClr val="folHlink"/>
              </a:buClr>
              <a:buFont typeface="Wingdings" pitchFamily="2" charset="2"/>
              <a:buNone/>
            </a:pPr>
            <a:endParaRPr lang="el-GR" sz="2400" b="1" dirty="0">
              <a:solidFill>
                <a:schemeClr val="folHlink"/>
              </a:solidFill>
            </a:endParaRPr>
          </a:p>
          <a:p>
            <a:pPr eaLnBrk="1" hangingPunct="1">
              <a:buClr>
                <a:schemeClr val="folHlink"/>
              </a:buClr>
              <a:buFont typeface="Wingdings" pitchFamily="2" charset="2"/>
              <a:buNone/>
            </a:pPr>
            <a:endParaRPr lang="el-GR" sz="2400" b="1" dirty="0" smtClean="0">
              <a:solidFill>
                <a:schemeClr val="folHlink"/>
              </a:solidFill>
            </a:endParaRPr>
          </a:p>
          <a:p>
            <a:pPr eaLnBrk="1" hangingPunct="1">
              <a:buClr>
                <a:schemeClr val="folHlink"/>
              </a:buClr>
              <a:buFont typeface="Wingdings" pitchFamily="2" charset="2"/>
              <a:buNone/>
            </a:pPr>
            <a:endParaRPr lang="el-GR" sz="2400" b="1" dirty="0" smtClean="0">
              <a:solidFill>
                <a:schemeClr val="folHlin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74883602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l-GR" sz="4000" dirty="0" smtClean="0">
                <a:latin typeface="+mn-lt"/>
              </a:rPr>
              <a:t>Στάδιο Διατήρησης </a:t>
            </a:r>
            <a:r>
              <a:rPr lang="el-GR" sz="2800" dirty="0" smtClean="0">
                <a:effectLst/>
                <a:latin typeface="+mn-lt"/>
              </a:rPr>
              <a:t>[</a:t>
            </a:r>
            <a:r>
              <a:rPr lang="en-US" sz="2800" dirty="0" smtClean="0">
                <a:effectLst/>
                <a:latin typeface="+mn-lt"/>
              </a:rPr>
              <a:t>2/2</a:t>
            </a:r>
            <a:r>
              <a:rPr lang="el-GR" sz="2800" dirty="0" smtClean="0">
                <a:effectLst/>
                <a:latin typeface="+mn-lt"/>
              </a:rPr>
              <a:t>]</a:t>
            </a:r>
            <a:endParaRPr lang="el-GR" sz="3200" dirty="0">
              <a:latin typeface="+mn-lt"/>
            </a:endParaRPr>
          </a:p>
        </p:txBody>
      </p:sp>
      <p:sp>
        <p:nvSpPr>
          <p:cNvPr id="6" name="Line 12"/>
          <p:cNvSpPr>
            <a:spLocks noChangeShapeType="1"/>
          </p:cNvSpPr>
          <p:nvPr/>
        </p:nvSpPr>
        <p:spPr bwMode="auto">
          <a:xfrm>
            <a:off x="360218"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5827" name="Rectangle 3"/>
          <p:cNvSpPr>
            <a:spLocks noGrp="1" noChangeArrowheads="1"/>
          </p:cNvSpPr>
          <p:nvPr>
            <p:ph idx="1"/>
          </p:nvPr>
        </p:nvSpPr>
        <p:spPr>
          <a:xfrm>
            <a:off x="395536" y="1484784"/>
            <a:ext cx="8437418" cy="4968552"/>
          </a:xfrm>
        </p:spPr>
        <p:txBody>
          <a:bodyPr/>
          <a:lstStyle/>
          <a:p>
            <a:pPr eaLnBrk="1" hangingPunct="1">
              <a:spcAft>
                <a:spcPts val="1200"/>
              </a:spcAft>
              <a:buClr>
                <a:srgbClr val="800000"/>
              </a:buClr>
              <a:buFont typeface="Wingdings" pitchFamily="2" charset="2"/>
              <a:buChar char="Ø"/>
            </a:pPr>
            <a:r>
              <a:rPr lang="el-GR" sz="2400" dirty="0"/>
              <a:t>Για το σκοπό αυτό, επιλέγονται ευχάριστες δραστηριότητες, </a:t>
            </a:r>
            <a:r>
              <a:rPr lang="el-GR" sz="2400" dirty="0" smtClean="0"/>
              <a:t>  με </a:t>
            </a:r>
            <a:r>
              <a:rPr lang="el-GR" sz="2400" dirty="0"/>
              <a:t>ένταση 65% - 75% της </a:t>
            </a:r>
            <a:r>
              <a:rPr lang="el-GR" sz="2400" dirty="0" smtClean="0"/>
              <a:t>ΚΣ εφεδρείας, </a:t>
            </a:r>
            <a:r>
              <a:rPr lang="el-GR" sz="2400" dirty="0"/>
              <a:t>διάρκειας </a:t>
            </a:r>
            <a:r>
              <a:rPr lang="el-GR" sz="2400" dirty="0" smtClean="0"/>
              <a:t>30΄-45΄, </a:t>
            </a:r>
            <a:r>
              <a:rPr lang="el-GR" sz="2400" dirty="0"/>
              <a:t>επαναλαμβανόμενες 3 φορές την </a:t>
            </a:r>
            <a:r>
              <a:rPr lang="el-GR" sz="2400" dirty="0" smtClean="0"/>
              <a:t>εβδομάδα.</a:t>
            </a:r>
          </a:p>
          <a:p>
            <a:pPr eaLnBrk="1" hangingPunct="1">
              <a:spcAft>
                <a:spcPts val="1200"/>
              </a:spcAft>
              <a:buClr>
                <a:srgbClr val="800000"/>
              </a:buClr>
              <a:buFont typeface="Wingdings" pitchFamily="2" charset="2"/>
              <a:buChar char="Ø"/>
            </a:pPr>
            <a:r>
              <a:rPr lang="el-GR" sz="2400" dirty="0" smtClean="0"/>
              <a:t>Εάν </a:t>
            </a:r>
            <a:r>
              <a:rPr lang="el-GR" sz="2400" dirty="0"/>
              <a:t>το πρόγραμμα διακοπεί και η συστηματική άσκηση σταματήσει, τότε τα αποτελέσματα και τα οφέλη από τα πρώτα </a:t>
            </a:r>
            <a:r>
              <a:rPr lang="el-GR" sz="2400" dirty="0" smtClean="0"/>
              <a:t>δύο στάδια </a:t>
            </a:r>
            <a:r>
              <a:rPr lang="el-GR" sz="2400" dirty="0"/>
              <a:t>του προγράμματος </a:t>
            </a:r>
            <a:r>
              <a:rPr lang="el-GR" sz="2400" dirty="0" smtClean="0"/>
              <a:t>χάνονται </a:t>
            </a:r>
            <a:r>
              <a:rPr lang="el-GR" sz="2400" dirty="0"/>
              <a:t>με πολύ μεγαλύτερη ευκολία, σε σχέση με την προσπάθεια με την οποία </a:t>
            </a:r>
            <a:r>
              <a:rPr lang="el-GR" sz="2400" dirty="0" smtClean="0"/>
              <a:t>αποκτήθηκαν.</a:t>
            </a:r>
          </a:p>
          <a:p>
            <a:pPr eaLnBrk="1" hangingPunct="1">
              <a:spcAft>
                <a:spcPts val="1200"/>
              </a:spcAft>
              <a:buClr>
                <a:srgbClr val="800000"/>
              </a:buClr>
              <a:buFont typeface="Wingdings" pitchFamily="2" charset="2"/>
              <a:buChar char="Ø"/>
            </a:pPr>
            <a:r>
              <a:rPr lang="el-GR" sz="2400" dirty="0" smtClean="0"/>
              <a:t>Θα </a:t>
            </a:r>
            <a:r>
              <a:rPr lang="el-GR" sz="2400" dirty="0"/>
              <a:t>πρέπει λοιπόν να τονιστεί ότι, η διατήρηση καλής φυσικής κατάστασης και σωστής καρδιοαγγειακής λειτουργίας απαιτεί, μεταξύ άλλων</a:t>
            </a:r>
            <a:r>
              <a:rPr lang="el-GR" sz="2400" dirty="0" smtClean="0"/>
              <a:t>, τη «</a:t>
            </a:r>
            <a:r>
              <a:rPr lang="el-GR" sz="2400" b="1" dirty="0" smtClean="0">
                <a:solidFill>
                  <a:srgbClr val="800000"/>
                </a:solidFill>
              </a:rPr>
              <a:t>Διά Βίου Άσκηση</a:t>
            </a:r>
            <a:r>
              <a:rPr lang="el-GR" sz="2400" dirty="0" smtClean="0"/>
              <a:t>»!</a:t>
            </a:r>
            <a:endParaRPr lang="el-GR" sz="2400" dirty="0"/>
          </a:p>
          <a:p>
            <a:pPr eaLnBrk="1" hangingPunct="1">
              <a:spcAft>
                <a:spcPts val="1200"/>
              </a:spcAft>
              <a:buClr>
                <a:srgbClr val="FFCC00"/>
              </a:buClr>
              <a:buFont typeface="Wingdings" pitchFamily="2" charset="2"/>
              <a:buChar char="Ø"/>
            </a:pPr>
            <a:endParaRPr lang="el-GR" sz="2400" b="1" dirty="0" smtClean="0">
              <a:solidFill>
                <a:schemeClr val="folHlink"/>
              </a:solidFill>
            </a:endParaRPr>
          </a:p>
          <a:p>
            <a:pPr eaLnBrk="1" hangingPunct="1">
              <a:buClr>
                <a:schemeClr val="folHlink"/>
              </a:buClr>
              <a:buFont typeface="Wingdings" pitchFamily="2" charset="2"/>
              <a:buNone/>
            </a:pPr>
            <a:endParaRPr lang="el-GR" sz="2400" b="1" dirty="0">
              <a:solidFill>
                <a:schemeClr val="folHlink"/>
              </a:solidFill>
            </a:endParaRPr>
          </a:p>
          <a:p>
            <a:pPr eaLnBrk="1" hangingPunct="1">
              <a:buClr>
                <a:schemeClr val="folHlink"/>
              </a:buClr>
              <a:buFont typeface="Wingdings" pitchFamily="2" charset="2"/>
              <a:buNone/>
            </a:pPr>
            <a:endParaRPr lang="el-GR" sz="2400" b="1" dirty="0" smtClean="0">
              <a:solidFill>
                <a:schemeClr val="folHlink"/>
              </a:solidFill>
            </a:endParaRPr>
          </a:p>
          <a:p>
            <a:pPr eaLnBrk="1" hangingPunct="1">
              <a:buClr>
                <a:schemeClr val="folHlink"/>
              </a:buClr>
              <a:buFont typeface="Wingdings" pitchFamily="2" charset="2"/>
              <a:buNone/>
            </a:pPr>
            <a:endParaRPr lang="el-GR" sz="2400" b="1" dirty="0" smtClean="0">
              <a:solidFill>
                <a:schemeClr val="folHlink"/>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3277634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[1/5]</a:t>
            </a:r>
            <a:endParaRPr lang="el-GR" sz="2800" dirty="0" smtClean="0"/>
          </a:p>
        </p:txBody>
      </p:sp>
      <p:sp>
        <p:nvSpPr>
          <p:cNvPr id="3" name="Θέση περιεχομένου 2"/>
          <p:cNvSpPr>
            <a:spLocks noGrp="1"/>
          </p:cNvSpPr>
          <p:nvPr>
            <p:ph idx="1"/>
          </p:nvPr>
        </p:nvSpPr>
        <p:spPr>
          <a:xfrm>
            <a:off x="142875" y="1628800"/>
            <a:ext cx="8893175" cy="5040289"/>
          </a:xfrm>
        </p:spPr>
        <p:txBody>
          <a:bodyPr>
            <a:noAutofit/>
          </a:bodyPr>
          <a:lstStyle/>
          <a:p>
            <a:pPr indent="-252413">
              <a:buClr>
                <a:srgbClr val="990000"/>
              </a:buClr>
              <a:buSzPct val="100000"/>
              <a:defRPr/>
            </a:pPr>
            <a:r>
              <a:rPr lang="el-GR" sz="2000" dirty="0" smtClean="0"/>
              <a:t>Νανάς Σ: Καρδιοαναπνευστική Δοκιμασία Κοπώσεως και Προγράμματα Καρδιοαναπνευστικής Αποκατάστασης. Αθήνα: Εκδόσεις </a:t>
            </a:r>
            <a:r>
              <a:rPr lang="el-GR" sz="2000" dirty="0" err="1" smtClean="0"/>
              <a:t>Αθ</a:t>
            </a:r>
            <a:r>
              <a:rPr lang="el-GR" sz="2000" dirty="0" smtClean="0"/>
              <a:t>. </a:t>
            </a:r>
            <a:r>
              <a:rPr lang="el-GR" sz="2000" dirty="0" err="1" smtClean="0"/>
              <a:t>Σταμούλης</a:t>
            </a:r>
            <a:r>
              <a:rPr lang="el-GR" sz="2000" dirty="0" smtClean="0"/>
              <a:t>, 2006.</a:t>
            </a:r>
          </a:p>
          <a:p>
            <a:pPr indent="-252413">
              <a:buClr>
                <a:srgbClr val="990000"/>
              </a:buClr>
              <a:buSzPct val="100000"/>
              <a:defRPr/>
            </a:pPr>
            <a:r>
              <a:rPr lang="el-GR" sz="2000" dirty="0" smtClean="0"/>
              <a:t>Νανάς Σ: Αλγόριθμοι στην Καρδιοπνευμονική Αναζωογόνηση. Αθήνα: Εκδόσεις  </a:t>
            </a:r>
            <a:r>
              <a:rPr lang="el-GR" sz="2000" dirty="0" err="1" smtClean="0"/>
              <a:t>Αθ</a:t>
            </a:r>
            <a:r>
              <a:rPr lang="el-GR" sz="2000" dirty="0" smtClean="0"/>
              <a:t>. </a:t>
            </a:r>
            <a:r>
              <a:rPr lang="el-GR" sz="2000" dirty="0" err="1" smtClean="0"/>
              <a:t>Σταμούλης</a:t>
            </a:r>
            <a:r>
              <a:rPr lang="el-GR" sz="2000" dirty="0" smtClean="0"/>
              <a:t>, 2006.</a:t>
            </a:r>
          </a:p>
          <a:p>
            <a:pPr indent="-252413">
              <a:buClr>
                <a:srgbClr val="990000"/>
              </a:buClr>
              <a:buSzPct val="100000"/>
              <a:defRPr/>
            </a:pPr>
            <a:r>
              <a:rPr lang="el-GR" sz="2000" dirty="0" smtClean="0"/>
              <a:t>Παπαθανασίου Γ. Ομάδα Εργασίας της ΕΕΕΦ για την Πρόληψη και Αποκατάσταση των Καρδιοαγγειακών και Αναπνευστικών Παθήσεων. Αποκατάσταση Καρδιοαγγειακών Παθήσεων. Βασικές Αρχές Σχεδιασμού Προγραμμάτων Άσκησης. Θέματα Φυσικοθεραπείας – </a:t>
            </a:r>
            <a:r>
              <a:rPr lang="en-GB" sz="2000" dirty="0" smtClean="0"/>
              <a:t>Physiotherapy Issues. 2006; 4(3):6-12.</a:t>
            </a:r>
          </a:p>
          <a:p>
            <a:pPr indent="-252413">
              <a:buClr>
                <a:srgbClr val="990000"/>
              </a:buClr>
              <a:buSzPct val="100000"/>
              <a:defRPr/>
            </a:pPr>
            <a:r>
              <a:rPr lang="en-GB" sz="2000" dirty="0" smtClean="0"/>
              <a:t>American Association of Cardiovascular and Pulmonary Rehabilitation: Guidelines for Cardiac Rehabilitation and Secondary Prevention Programs. Champagne, IL: Human Kinetics, 4th Edition, 2004.</a:t>
            </a:r>
          </a:p>
          <a:p>
            <a:pPr indent="-252413">
              <a:buClr>
                <a:srgbClr val="990000"/>
              </a:buClr>
              <a:buSzPct val="100000"/>
              <a:defRPr/>
            </a:pPr>
            <a:r>
              <a:rPr lang="en-GB" sz="2000" dirty="0" smtClean="0"/>
              <a:t>American College of Cardiology / American Heart Association: Gibbons RJ, et al. ACC/AHA 2002 Guideline Update for Exercise Testing. Circulation. 2002; 106:1883-1892.</a:t>
            </a:r>
          </a:p>
          <a:p>
            <a:pPr marL="0" indent="0">
              <a:buFont typeface="Wingdings" pitchFamily="2" charset="2"/>
              <a:buNone/>
              <a:defRPr/>
            </a:pPr>
            <a:endParaRPr lang="en-GB" sz="2000" dirty="0" smtClean="0"/>
          </a:p>
          <a:p>
            <a:pPr>
              <a:defRPr/>
            </a:pPr>
            <a:endParaRPr lang="el-GR" sz="2000" dirty="0"/>
          </a:p>
        </p:txBody>
      </p:sp>
      <p:sp>
        <p:nvSpPr>
          <p:cNvPr id="4" name="Θέση αριθμού διαφάνειας 1"/>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106792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[2/5]</a:t>
            </a:r>
            <a:endParaRPr lang="el-GR" sz="3200" dirty="0" smtClean="0"/>
          </a:p>
        </p:txBody>
      </p:sp>
      <p:sp>
        <p:nvSpPr>
          <p:cNvPr id="4099" name="Θέση περιεχομένου 2"/>
          <p:cNvSpPr>
            <a:spLocks noGrp="1"/>
          </p:cNvSpPr>
          <p:nvPr>
            <p:ph idx="1"/>
          </p:nvPr>
        </p:nvSpPr>
        <p:spPr>
          <a:xfrm>
            <a:off x="144000" y="1628800"/>
            <a:ext cx="8928100" cy="4214813"/>
          </a:xfrm>
        </p:spPr>
        <p:txBody>
          <a:bodyPr>
            <a:noAutofit/>
          </a:bodyPr>
          <a:lstStyle/>
          <a:p>
            <a:pPr indent="-252413">
              <a:buClr>
                <a:srgbClr val="990000"/>
              </a:buClr>
              <a:buSzPct val="100000"/>
            </a:pPr>
            <a:r>
              <a:rPr lang="en-GB" altLang="el-GR" sz="2000" dirty="0" smtClean="0">
                <a:solidFill>
                  <a:srgbClr val="000000"/>
                </a:solidFill>
              </a:rPr>
              <a:t>American College of Sports Medicine: ACSM`s Guidelines for Exercise Testing and Prescription. </a:t>
            </a:r>
            <a:r>
              <a:rPr lang="en-GB" altLang="el-GR" sz="2000" dirty="0" err="1" smtClean="0">
                <a:solidFill>
                  <a:srgbClr val="000000"/>
                </a:solidFill>
              </a:rPr>
              <a:t>Wolters</a:t>
            </a:r>
            <a:r>
              <a:rPr lang="en-GB" altLang="el-GR" sz="2000" dirty="0" smtClean="0">
                <a:solidFill>
                  <a:srgbClr val="000000"/>
                </a:solidFill>
              </a:rPr>
              <a:t> Kluwer/ Lippincott Williams &amp; Wilkins, 9th Edition, 2013.</a:t>
            </a:r>
          </a:p>
          <a:p>
            <a:pPr indent="-252413">
              <a:buClr>
                <a:srgbClr val="990000"/>
              </a:buClr>
              <a:buSzPct val="100000"/>
            </a:pPr>
            <a:r>
              <a:rPr lang="en-US" altLang="el-GR" sz="2000" dirty="0" smtClean="0"/>
              <a:t>American College of Sports Medicine: ACSM`s Resource Manual for Guidelines for Exercise Testing and Prescription. </a:t>
            </a:r>
            <a:r>
              <a:rPr lang="en-US" altLang="el-GR" sz="2000" dirty="0" err="1" smtClean="0"/>
              <a:t>Wolters</a:t>
            </a:r>
            <a:r>
              <a:rPr lang="en-US" altLang="el-GR" sz="2000" dirty="0" smtClean="0"/>
              <a:t> Kluwer/ Lippincott Williams &amp; Wilkins, 7th Edition, 2013.</a:t>
            </a:r>
          </a:p>
          <a:p>
            <a:pPr indent="-252413">
              <a:buClr>
                <a:srgbClr val="990000"/>
              </a:buClr>
              <a:buSzPct val="100000"/>
            </a:pPr>
            <a:r>
              <a:rPr lang="en-US" altLang="el-GR" sz="2000" dirty="0" smtClean="0"/>
              <a:t>American College of Sports Medicine - American Heart Association. Physical Activity and Public Health: Updated Recommendation for Adults. Circulation. 2007; 116:1081-1093.</a:t>
            </a:r>
          </a:p>
          <a:p>
            <a:pPr indent="-252413">
              <a:buClr>
                <a:srgbClr val="990000"/>
              </a:buClr>
              <a:buSzPct val="100000"/>
            </a:pPr>
            <a:r>
              <a:rPr lang="en-US" altLang="el-GR" sz="2000" dirty="0" smtClean="0"/>
              <a:t>American Heart Association: A Scientific Statement. </a:t>
            </a:r>
            <a:r>
              <a:rPr lang="en-US" altLang="el-GR" sz="2000" dirty="0" err="1" smtClean="0"/>
              <a:t>Balady</a:t>
            </a:r>
            <a:r>
              <a:rPr lang="en-US" altLang="el-GR" sz="2000" dirty="0" smtClean="0"/>
              <a:t> GJ, et al. Clinician's Guide to Cardiopulmonary Exercise Testing in Adults: A Scientific Statement. Circulation. 2010; 122:191-225. </a:t>
            </a:r>
          </a:p>
          <a:p>
            <a:pPr indent="-252413">
              <a:buClr>
                <a:srgbClr val="990000"/>
              </a:buClr>
              <a:buSzPct val="100000"/>
            </a:pPr>
            <a:r>
              <a:rPr lang="en-US" altLang="el-GR" sz="2000" dirty="0" smtClean="0"/>
              <a:t>American Heart Association: A Statement for Professionals.  Lauer M, et al. Exercise Testing in Asymptomatic Adults. Circulation. 2005; 112:771-776.</a:t>
            </a:r>
          </a:p>
        </p:txBody>
      </p:sp>
      <p:sp>
        <p:nvSpPr>
          <p:cNvPr id="4" name="Θέση αριθμού διαφάνειας 1"/>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31909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[3/5]</a:t>
            </a:r>
            <a:endParaRPr lang="el-GR" dirty="0" smtClean="0"/>
          </a:p>
        </p:txBody>
      </p:sp>
      <p:sp>
        <p:nvSpPr>
          <p:cNvPr id="3" name="Θέση περιεχομένου 2"/>
          <p:cNvSpPr>
            <a:spLocks noGrp="1"/>
          </p:cNvSpPr>
          <p:nvPr>
            <p:ph idx="1"/>
          </p:nvPr>
        </p:nvSpPr>
        <p:spPr>
          <a:xfrm>
            <a:off x="144000" y="1556792"/>
            <a:ext cx="8928100" cy="4652963"/>
          </a:xfrm>
        </p:spPr>
        <p:txBody>
          <a:bodyPr>
            <a:noAutofit/>
          </a:bodyPr>
          <a:lstStyle/>
          <a:p>
            <a:pPr indent="-252413">
              <a:buClr>
                <a:srgbClr val="990000"/>
              </a:buClr>
              <a:buSzPct val="100000"/>
              <a:defRPr/>
            </a:pPr>
            <a:r>
              <a:rPr lang="en-US" sz="2000" dirty="0">
                <a:solidFill>
                  <a:srgbClr val="000000"/>
                </a:solidFill>
              </a:rPr>
              <a:t>American Heart Association: A Scientific Statement.  Williams MA, et al. Resistance Exercise in Individuals With and Without Cardiovascular Disease: 2007 Update. A Scientific Statement. Circulation. 2007; 116:572-584.</a:t>
            </a:r>
          </a:p>
          <a:p>
            <a:pPr indent="-252413">
              <a:buClr>
                <a:srgbClr val="990000"/>
              </a:buClr>
              <a:buSzPct val="100000"/>
              <a:defRPr/>
            </a:pPr>
            <a:r>
              <a:rPr lang="en-US" sz="2000" dirty="0" smtClean="0">
                <a:solidFill>
                  <a:srgbClr val="000000"/>
                </a:solidFill>
              </a:rPr>
              <a:t>American </a:t>
            </a:r>
            <a:r>
              <a:rPr lang="en-US" sz="2000" dirty="0">
                <a:solidFill>
                  <a:srgbClr val="000000"/>
                </a:solidFill>
              </a:rPr>
              <a:t>Heart Association: A Scientific Statement. Thompson PD, et al. Exercise and Physical Activity in the Prevention and Treatment of Atherosclerotic Cardiovascular Disease. Circulation. 2003; 107:3109-3116</a:t>
            </a:r>
            <a:endParaRPr lang="el-GR" sz="2000" dirty="0">
              <a:solidFill>
                <a:srgbClr val="000000"/>
              </a:solidFill>
            </a:endParaRPr>
          </a:p>
          <a:p>
            <a:pPr indent="-252413">
              <a:buClr>
                <a:srgbClr val="990000"/>
              </a:buClr>
              <a:buSzPct val="100000"/>
              <a:defRPr/>
            </a:pPr>
            <a:r>
              <a:rPr lang="en-GB" sz="2000" dirty="0" smtClean="0"/>
              <a:t>American Heart Association: A Statement for Healthcare Professionals. </a:t>
            </a:r>
            <a:r>
              <a:rPr lang="en-GB" sz="2000" dirty="0" err="1" smtClean="0"/>
              <a:t>Balady</a:t>
            </a:r>
            <a:r>
              <a:rPr lang="en-GB" sz="2000" dirty="0" smtClean="0"/>
              <a:t> GJ, et al. Core Components of Cardiac Rehabilitation/Secondary Prevention Programs. Circulation. 2000;102;1069-1073.</a:t>
            </a:r>
          </a:p>
          <a:p>
            <a:pPr indent="-252413">
              <a:buClr>
                <a:srgbClr val="990000"/>
              </a:buClr>
              <a:buSzPct val="100000"/>
              <a:defRPr/>
            </a:pPr>
            <a:r>
              <a:rPr lang="en-GB" sz="2000" dirty="0" err="1" smtClean="0"/>
              <a:t>Astrand</a:t>
            </a:r>
            <a:r>
              <a:rPr lang="en-GB" sz="2000" dirty="0" smtClean="0"/>
              <a:t> PO, </a:t>
            </a:r>
            <a:r>
              <a:rPr lang="en-GB" sz="2000" dirty="0" err="1" smtClean="0"/>
              <a:t>Rodahl</a:t>
            </a:r>
            <a:r>
              <a:rPr lang="en-GB" sz="2000" dirty="0" smtClean="0"/>
              <a:t> K, Dahl HA, </a:t>
            </a:r>
            <a:r>
              <a:rPr lang="en-GB" sz="2000" dirty="0" err="1" smtClean="0"/>
              <a:t>Stromme</a:t>
            </a:r>
            <a:r>
              <a:rPr lang="en-GB" sz="2000" dirty="0" smtClean="0"/>
              <a:t> SB. Textbook of work physiology. Physiological basis of Exercise. Champagne, IL: Human Kinetics, 4th Edition, 2003.</a:t>
            </a:r>
          </a:p>
          <a:p>
            <a:pPr indent="-252413">
              <a:buClr>
                <a:srgbClr val="990000"/>
              </a:buClr>
              <a:buSzPct val="100000"/>
              <a:defRPr/>
            </a:pPr>
            <a:r>
              <a:rPr lang="en-GB" sz="2000" dirty="0" smtClean="0"/>
              <a:t>European Association for Cardiovascular Prevention and Rehabilitation. </a:t>
            </a:r>
            <a:r>
              <a:rPr lang="en-GB" sz="2000" dirty="0" err="1" smtClean="0"/>
              <a:t>Piepoli</a:t>
            </a:r>
            <a:r>
              <a:rPr lang="en-GB" sz="2000" dirty="0" smtClean="0"/>
              <a:t> MF, Cora U, </a:t>
            </a:r>
            <a:r>
              <a:rPr lang="en-GB" sz="2000" dirty="0" err="1" smtClean="0"/>
              <a:t>Benzer</a:t>
            </a:r>
            <a:r>
              <a:rPr lang="en-GB" sz="2000" dirty="0" smtClean="0"/>
              <a:t> W, et al. Secondary Prevention through Cardiac Rehabilitation. A Position Paper from the Cardiac Rehabilitation Section. European Journal of Cardiovascular Prevention and Rehabilitation. 2010; 17:1-17.</a:t>
            </a:r>
          </a:p>
          <a:p>
            <a:pPr marL="0" indent="0">
              <a:buFont typeface="Wingdings" pitchFamily="2" charset="2"/>
              <a:buNone/>
              <a:defRPr/>
            </a:pPr>
            <a:r>
              <a:rPr lang="en-GB" sz="2000" dirty="0" smtClean="0"/>
              <a:t>  </a:t>
            </a:r>
          </a:p>
          <a:p>
            <a:pPr>
              <a:defRPr/>
            </a:pPr>
            <a:endParaRPr lang="el-GR" sz="2000" dirty="0"/>
          </a:p>
        </p:txBody>
      </p:sp>
      <p:sp>
        <p:nvSpPr>
          <p:cNvPr id="4" name="Θέση αριθμού διαφάνειας 1"/>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68220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1"/>
          <p:cNvSpPr>
            <a:spLocks noGrp="1"/>
          </p:cNvSpPr>
          <p:nvPr>
            <p:ph type="title"/>
          </p:nvPr>
        </p:nvSpPr>
        <p:spPr>
          <a:xfrm>
            <a:off x="675482" y="0"/>
            <a:ext cx="7793037" cy="1462087"/>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[4/5]</a:t>
            </a:r>
            <a:endParaRPr lang="el-GR" dirty="0" smtClean="0"/>
          </a:p>
        </p:txBody>
      </p:sp>
      <p:sp>
        <p:nvSpPr>
          <p:cNvPr id="6147" name="Θέση περιεχομένου 2"/>
          <p:cNvSpPr>
            <a:spLocks noGrp="1"/>
          </p:cNvSpPr>
          <p:nvPr>
            <p:ph idx="1"/>
          </p:nvPr>
        </p:nvSpPr>
        <p:spPr>
          <a:xfrm>
            <a:off x="144000" y="1484784"/>
            <a:ext cx="8856662" cy="4114800"/>
          </a:xfrm>
        </p:spPr>
        <p:txBody>
          <a:bodyPr>
            <a:noAutofit/>
          </a:bodyPr>
          <a:lstStyle/>
          <a:p>
            <a:pPr indent="-252413">
              <a:buClr>
                <a:srgbClr val="990000"/>
              </a:buClr>
              <a:buSzPct val="100000"/>
            </a:pPr>
            <a:r>
              <a:rPr lang="en-GB" altLang="el-GR" sz="2000" dirty="0" smtClean="0">
                <a:solidFill>
                  <a:srgbClr val="000000"/>
                </a:solidFill>
              </a:rPr>
              <a:t>European Association for Cardiovascular Prevention and Rehabilitation. Perk G, Baker GD, </a:t>
            </a:r>
            <a:r>
              <a:rPr lang="en-GB" altLang="el-GR" sz="2000" dirty="0" err="1" smtClean="0">
                <a:solidFill>
                  <a:srgbClr val="000000"/>
                </a:solidFill>
              </a:rPr>
              <a:t>Gohlke</a:t>
            </a:r>
            <a:r>
              <a:rPr lang="en-GB" altLang="el-GR" sz="2000" dirty="0" smtClean="0">
                <a:solidFill>
                  <a:srgbClr val="000000"/>
                </a:solidFill>
              </a:rPr>
              <a:t> H, et al. European Guidelines on cardiovascular disease prevention in clinical practice (version 2012). European Journal of Preventive Cardiology. 2012; 19:585-667.</a:t>
            </a:r>
          </a:p>
          <a:p>
            <a:pPr indent="-252413">
              <a:buClr>
                <a:srgbClr val="990000"/>
              </a:buClr>
              <a:buSzPct val="100000"/>
            </a:pPr>
            <a:r>
              <a:rPr lang="en-GB" altLang="el-GR" sz="2000" dirty="0" smtClean="0">
                <a:solidFill>
                  <a:srgbClr val="000000"/>
                </a:solidFill>
              </a:rPr>
              <a:t>European Society of Cardiology Guidelines. </a:t>
            </a:r>
            <a:r>
              <a:rPr lang="en-GB" altLang="el-GR" sz="2000" dirty="0" err="1" smtClean="0">
                <a:solidFill>
                  <a:srgbClr val="000000"/>
                </a:solidFill>
              </a:rPr>
              <a:t>Tendera</a:t>
            </a:r>
            <a:r>
              <a:rPr lang="en-GB" altLang="el-GR" sz="2000" dirty="0" smtClean="0">
                <a:solidFill>
                  <a:srgbClr val="000000"/>
                </a:solidFill>
              </a:rPr>
              <a:t> M, et al. Diagnosis and Treatment of Peripheral Artery Diseases. European Heart Journal. 2011; 32:2851–2906.</a:t>
            </a:r>
          </a:p>
          <a:p>
            <a:pPr indent="-252413">
              <a:buClr>
                <a:srgbClr val="990000"/>
              </a:buClr>
              <a:buSzPct val="100000"/>
            </a:pPr>
            <a:r>
              <a:rPr lang="en-GB" altLang="el-GR" sz="2000" dirty="0" err="1" smtClean="0">
                <a:solidFill>
                  <a:srgbClr val="000000"/>
                </a:solidFill>
              </a:rPr>
              <a:t>Charakida</a:t>
            </a:r>
            <a:r>
              <a:rPr lang="en-GB" altLang="el-GR" sz="2000" dirty="0" smtClean="0">
                <a:solidFill>
                  <a:srgbClr val="000000"/>
                </a:solidFill>
              </a:rPr>
              <a:t> M, </a:t>
            </a:r>
            <a:r>
              <a:rPr lang="en-GB" altLang="el-GR" sz="2000" dirty="0" err="1" smtClean="0">
                <a:solidFill>
                  <a:srgbClr val="000000"/>
                </a:solidFill>
              </a:rPr>
              <a:t>Masi</a:t>
            </a:r>
            <a:r>
              <a:rPr lang="en-GB" altLang="el-GR" sz="2000" dirty="0" smtClean="0">
                <a:solidFill>
                  <a:srgbClr val="000000"/>
                </a:solidFill>
              </a:rPr>
              <a:t> S, </a:t>
            </a:r>
            <a:r>
              <a:rPr lang="en-GB" altLang="el-GR" sz="2000" dirty="0" err="1" smtClean="0">
                <a:solidFill>
                  <a:srgbClr val="000000"/>
                </a:solidFill>
              </a:rPr>
              <a:t>Deanfield</a:t>
            </a:r>
            <a:r>
              <a:rPr lang="en-GB" altLang="el-GR" sz="2000" dirty="0" smtClean="0">
                <a:solidFill>
                  <a:srgbClr val="000000"/>
                </a:solidFill>
              </a:rPr>
              <a:t> JE. The Year in Cardiology 2012: focus on cardiovascular disease prevention. European Heart Journal. 2013; doi:10.1093/</a:t>
            </a:r>
            <a:r>
              <a:rPr lang="en-GB" altLang="el-GR" sz="2000" dirty="0" err="1" smtClean="0">
                <a:solidFill>
                  <a:srgbClr val="000000"/>
                </a:solidFill>
              </a:rPr>
              <a:t>eurheartj</a:t>
            </a:r>
            <a:r>
              <a:rPr lang="en-GB" altLang="el-GR" sz="2000" dirty="0" smtClean="0">
                <a:solidFill>
                  <a:srgbClr val="000000"/>
                </a:solidFill>
              </a:rPr>
              <a:t>/ehs429.</a:t>
            </a:r>
          </a:p>
          <a:p>
            <a:pPr indent="-252413">
              <a:buClr>
                <a:srgbClr val="990000"/>
              </a:buClr>
              <a:buSzPct val="100000"/>
            </a:pPr>
            <a:r>
              <a:rPr lang="en-GB" altLang="el-GR" sz="2000" dirty="0" smtClean="0">
                <a:solidFill>
                  <a:srgbClr val="000000"/>
                </a:solidFill>
              </a:rPr>
              <a:t>Muller-</a:t>
            </a:r>
            <a:r>
              <a:rPr lang="en-GB" altLang="el-GR" sz="2000" dirty="0" err="1" smtClean="0">
                <a:solidFill>
                  <a:srgbClr val="000000"/>
                </a:solidFill>
              </a:rPr>
              <a:t>Riemenschneidera</a:t>
            </a:r>
            <a:r>
              <a:rPr lang="en-GB" altLang="el-GR" sz="2000" dirty="0" smtClean="0">
                <a:solidFill>
                  <a:srgbClr val="000000"/>
                </a:solidFill>
              </a:rPr>
              <a:t> F, </a:t>
            </a:r>
            <a:r>
              <a:rPr lang="en-GB" altLang="el-GR" sz="2000" dirty="0" err="1" smtClean="0">
                <a:solidFill>
                  <a:srgbClr val="000000"/>
                </a:solidFill>
              </a:rPr>
              <a:t>Meinhard</a:t>
            </a:r>
            <a:r>
              <a:rPr lang="en-GB" altLang="el-GR" sz="2000" dirty="0" smtClean="0">
                <a:solidFill>
                  <a:srgbClr val="000000"/>
                </a:solidFill>
              </a:rPr>
              <a:t> C, </a:t>
            </a:r>
            <a:r>
              <a:rPr lang="en-GB" altLang="el-GR" sz="2000" dirty="0" err="1" smtClean="0">
                <a:solidFill>
                  <a:srgbClr val="000000"/>
                </a:solidFill>
              </a:rPr>
              <a:t>Damm</a:t>
            </a:r>
            <a:r>
              <a:rPr lang="en-GB" altLang="el-GR" sz="2000" dirty="0" smtClean="0">
                <a:solidFill>
                  <a:srgbClr val="000000"/>
                </a:solidFill>
              </a:rPr>
              <a:t> K, et al. Effectiveness of </a:t>
            </a:r>
            <a:r>
              <a:rPr lang="en-GB" altLang="el-GR" sz="2000" dirty="0" err="1" smtClean="0">
                <a:solidFill>
                  <a:srgbClr val="000000"/>
                </a:solidFill>
              </a:rPr>
              <a:t>nonpharmacological</a:t>
            </a:r>
            <a:r>
              <a:rPr lang="en-GB" altLang="el-GR" sz="2000" dirty="0" smtClean="0">
                <a:solidFill>
                  <a:srgbClr val="000000"/>
                </a:solidFill>
              </a:rPr>
              <a:t> secondary prevention of coronary heart disease. European Journal of Cardiovascular Prevention and Rehabilitation. 2010; 17:688-700.</a:t>
            </a:r>
          </a:p>
          <a:p>
            <a:pPr indent="-252413">
              <a:buClr>
                <a:srgbClr val="990000"/>
              </a:buClr>
              <a:buSzPct val="100000"/>
            </a:pPr>
            <a:r>
              <a:rPr lang="en-GB" altLang="el-GR" sz="2000" dirty="0" err="1" smtClean="0">
                <a:solidFill>
                  <a:srgbClr val="000000"/>
                </a:solidFill>
              </a:rPr>
              <a:t>Papathanasiou</a:t>
            </a:r>
            <a:r>
              <a:rPr lang="en-GB" altLang="el-GR" sz="2000" dirty="0" smtClean="0">
                <a:solidFill>
                  <a:srgbClr val="000000"/>
                </a:solidFill>
              </a:rPr>
              <a:t> G, </a:t>
            </a:r>
            <a:r>
              <a:rPr lang="en-GB" altLang="el-GR" sz="2000" dirty="0" err="1" smtClean="0">
                <a:solidFill>
                  <a:srgbClr val="000000"/>
                </a:solidFill>
              </a:rPr>
              <a:t>Tsamis</a:t>
            </a:r>
            <a:r>
              <a:rPr lang="en-GB" altLang="el-GR" sz="2000" dirty="0" smtClean="0">
                <a:solidFill>
                  <a:srgbClr val="000000"/>
                </a:solidFill>
              </a:rPr>
              <a:t> N, </a:t>
            </a:r>
            <a:r>
              <a:rPr lang="en-GB" altLang="el-GR" sz="2000" dirty="0" err="1" smtClean="0">
                <a:solidFill>
                  <a:srgbClr val="000000"/>
                </a:solidFill>
              </a:rPr>
              <a:t>Georgiadou</a:t>
            </a:r>
            <a:r>
              <a:rPr lang="en-GB" altLang="el-GR" sz="2000" dirty="0" smtClean="0">
                <a:solidFill>
                  <a:srgbClr val="000000"/>
                </a:solidFill>
              </a:rPr>
              <a:t> P, </a:t>
            </a:r>
            <a:r>
              <a:rPr lang="en-GB" altLang="el-GR" sz="2000" dirty="0" err="1" smtClean="0">
                <a:solidFill>
                  <a:srgbClr val="000000"/>
                </a:solidFill>
              </a:rPr>
              <a:t>Adamopoulos</a:t>
            </a:r>
            <a:r>
              <a:rPr lang="en-GB" altLang="el-GR" sz="2000" dirty="0" smtClean="0">
                <a:solidFill>
                  <a:srgbClr val="000000"/>
                </a:solidFill>
              </a:rPr>
              <a:t> S. Beneficial Effects of Physical Training and Methodology of Exercise Prescription in Patients with Heart Failure. Hellenic Journal of Cardiology. 2008; 49:267-277.</a:t>
            </a:r>
          </a:p>
          <a:p>
            <a:endParaRPr lang="el-GR" altLang="el-GR" sz="2000" dirty="0" smtClean="0"/>
          </a:p>
        </p:txBody>
      </p:sp>
      <p:sp>
        <p:nvSpPr>
          <p:cNvPr id="4" name="Θέση αριθμού διαφάνειας 1"/>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17317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effectLst>
                  <a:outerShdw blurRad="38100" dist="38100" dir="2700000" algn="tl">
                    <a:srgbClr val="000000">
                      <a:alpha val="43137"/>
                    </a:srgbClr>
                  </a:outerShdw>
                </a:effectLst>
              </a:rPr>
              <a:t>Προληπτικό Πρόγραμμα </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dirty="0" smtClean="0">
                <a:effectLst>
                  <a:outerShdw blurRad="38100" dist="38100" dir="2700000" algn="tl">
                    <a:srgbClr val="000000">
                      <a:alpha val="43137"/>
                    </a:srgbClr>
                  </a:outerShdw>
                </a:effectLst>
              </a:rPr>
              <a:t>Καρδιοαγγειακής </a:t>
            </a:r>
            <a:r>
              <a:rPr lang="el-GR" dirty="0">
                <a:effectLst>
                  <a:outerShdw blurRad="38100" dist="38100" dir="2700000" algn="tl">
                    <a:srgbClr val="000000">
                      <a:alpha val="43137"/>
                    </a:srgbClr>
                  </a:outerShdw>
                </a:effectLst>
              </a:rPr>
              <a:t>Προσαρμογής</a:t>
            </a:r>
          </a:p>
        </p:txBody>
      </p:sp>
      <p:sp>
        <p:nvSpPr>
          <p:cNvPr id="5" name="Line 12"/>
          <p:cNvSpPr>
            <a:spLocks noChangeShapeType="1"/>
          </p:cNvSpPr>
          <p:nvPr/>
        </p:nvSpPr>
        <p:spPr bwMode="auto">
          <a:xfrm>
            <a:off x="360218"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3" name="Θέση περιεχομένου 2"/>
          <p:cNvSpPr>
            <a:spLocks noGrp="1"/>
          </p:cNvSpPr>
          <p:nvPr>
            <p:ph idx="1"/>
          </p:nvPr>
        </p:nvSpPr>
        <p:spPr>
          <a:xfrm>
            <a:off x="360218" y="1512168"/>
            <a:ext cx="8534400" cy="5517232"/>
          </a:xfrm>
        </p:spPr>
        <p:txBody>
          <a:bodyPr>
            <a:normAutofit fontScale="77500" lnSpcReduction="20000"/>
          </a:bodyPr>
          <a:lstStyle/>
          <a:p>
            <a:pPr>
              <a:buClr>
                <a:srgbClr val="FFCC66"/>
              </a:buClr>
              <a:buSzPct val="110000"/>
              <a:buFont typeface="Wingdings" pitchFamily="2" charset="2"/>
              <a:buChar char="§"/>
            </a:pPr>
            <a:endParaRPr lang="el-GR" sz="2600" dirty="0" smtClean="0"/>
          </a:p>
          <a:p>
            <a:pPr>
              <a:lnSpc>
                <a:spcPct val="120000"/>
              </a:lnSpc>
              <a:buClr>
                <a:srgbClr val="800000"/>
              </a:buClr>
              <a:buSzPct val="100000"/>
              <a:buFont typeface="Wingdings" pitchFamily="2" charset="2"/>
              <a:buChar char="§"/>
            </a:pPr>
            <a:r>
              <a:rPr lang="el-GR" sz="3100" dirty="0" smtClean="0"/>
              <a:t>Βασική </a:t>
            </a:r>
            <a:r>
              <a:rPr lang="el-GR" sz="3100" dirty="0"/>
              <a:t>προϋπόθεση της πρωτογενούς πρόληψης των καρδιοαγγειακών παθήσεων είναι η συμμετοχή σε πρόγραμμα καρδιοαγγειακής προσαρμογής και συστηματικής </a:t>
            </a:r>
            <a:r>
              <a:rPr lang="el-GR" sz="3100" dirty="0" smtClean="0"/>
              <a:t>άσκησης.</a:t>
            </a:r>
          </a:p>
          <a:p>
            <a:pPr marL="0" indent="0">
              <a:lnSpc>
                <a:spcPct val="120000"/>
              </a:lnSpc>
              <a:buClr>
                <a:srgbClr val="FFCC66"/>
              </a:buClr>
              <a:buSzPct val="110000"/>
              <a:buNone/>
            </a:pPr>
            <a:endParaRPr lang="el-GR" sz="1300" dirty="0" smtClean="0"/>
          </a:p>
          <a:p>
            <a:pPr>
              <a:lnSpc>
                <a:spcPct val="120000"/>
              </a:lnSpc>
              <a:buClr>
                <a:srgbClr val="800000"/>
              </a:buClr>
              <a:buSzPct val="100000"/>
              <a:buFont typeface="Wingdings" pitchFamily="2" charset="2"/>
              <a:buChar char="§"/>
            </a:pPr>
            <a:r>
              <a:rPr lang="el-GR" sz="3100" dirty="0" smtClean="0"/>
              <a:t>Ο </a:t>
            </a:r>
            <a:r>
              <a:rPr lang="el-GR" sz="3100" dirty="0"/>
              <a:t>ρόλος της άσκησης στη </a:t>
            </a:r>
            <a:r>
              <a:rPr lang="el-GR" sz="3100" dirty="0" smtClean="0"/>
              <a:t>διατήρηση αλλά και στη βελτίωση της </a:t>
            </a:r>
            <a:r>
              <a:rPr lang="el-GR" sz="3100" dirty="0"/>
              <a:t>καρδιοαγγειακής υγείας και της λειτουργικής ικανότητας του κυκλοφορικού συστήματος έχει πρωτεύουσα </a:t>
            </a:r>
            <a:r>
              <a:rPr lang="el-GR" sz="3100" dirty="0" smtClean="0"/>
              <a:t>βαρύτητα.</a:t>
            </a:r>
          </a:p>
          <a:p>
            <a:pPr>
              <a:lnSpc>
                <a:spcPct val="120000"/>
              </a:lnSpc>
              <a:buClr>
                <a:srgbClr val="FFCC66"/>
              </a:buClr>
              <a:buSzPct val="110000"/>
              <a:buFont typeface="Wingdings" pitchFamily="2" charset="2"/>
              <a:buChar char="§"/>
            </a:pPr>
            <a:endParaRPr lang="el-GR" sz="1300" dirty="0" smtClean="0"/>
          </a:p>
          <a:p>
            <a:pPr>
              <a:lnSpc>
                <a:spcPct val="120000"/>
              </a:lnSpc>
              <a:buClr>
                <a:srgbClr val="800000"/>
              </a:buClr>
              <a:buSzPct val="100000"/>
              <a:buFont typeface="Wingdings" pitchFamily="2" charset="2"/>
              <a:buChar char="§"/>
            </a:pPr>
            <a:r>
              <a:rPr lang="el-GR" sz="3100" dirty="0" smtClean="0"/>
              <a:t>Η </a:t>
            </a:r>
            <a:r>
              <a:rPr lang="el-GR" sz="3100" dirty="0"/>
              <a:t>καθιστική ζωή και η μειωμένη φυσική δραστηριότητα, ιδιαίτερα σε μεγαλύτερες ηλικίες, αποτελούν ισχυρό </a:t>
            </a:r>
            <a:r>
              <a:rPr lang="el-GR" sz="3100" dirty="0" smtClean="0"/>
              <a:t>παράγοντα κινδύνου μελλοντικής </a:t>
            </a:r>
            <a:r>
              <a:rPr lang="el-GR" sz="3100" dirty="0"/>
              <a:t>ισχαιμικής καρδιοπάθειας, καρδιοαγγειακής νοσηρότητας, αλλά και θνητότητας από κάθε </a:t>
            </a:r>
            <a:r>
              <a:rPr lang="el-GR" sz="3100" dirty="0" smtClean="0"/>
              <a:t>αιτία</a:t>
            </a:r>
            <a:r>
              <a:rPr lang="el-GR" sz="31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11339399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[5/5]</a:t>
            </a:r>
            <a:endParaRPr lang="el-GR" dirty="0"/>
          </a:p>
        </p:txBody>
      </p:sp>
      <p:sp>
        <p:nvSpPr>
          <p:cNvPr id="7171" name="Θέση περιεχομένου 2"/>
          <p:cNvSpPr>
            <a:spLocks noGrp="1"/>
          </p:cNvSpPr>
          <p:nvPr>
            <p:ph idx="1"/>
          </p:nvPr>
        </p:nvSpPr>
        <p:spPr>
          <a:xfrm>
            <a:off x="187647" y="1556792"/>
            <a:ext cx="8632825" cy="4652962"/>
          </a:xfrm>
        </p:spPr>
        <p:txBody>
          <a:bodyPr>
            <a:noAutofit/>
          </a:bodyPr>
          <a:lstStyle/>
          <a:p>
            <a:pPr indent="-252413">
              <a:buClr>
                <a:srgbClr val="990000"/>
              </a:buClr>
              <a:buSzPct val="100000"/>
            </a:pPr>
            <a:r>
              <a:rPr lang="en-GB" altLang="el-GR" sz="2000" dirty="0" err="1" smtClean="0">
                <a:solidFill>
                  <a:srgbClr val="000000"/>
                </a:solidFill>
              </a:rPr>
              <a:t>Piepoli</a:t>
            </a:r>
            <a:r>
              <a:rPr lang="en-GB" altLang="el-GR" sz="2000" dirty="0" smtClean="0">
                <a:solidFill>
                  <a:srgbClr val="000000"/>
                </a:solidFill>
              </a:rPr>
              <a:t> MF, Cora U, </a:t>
            </a:r>
            <a:r>
              <a:rPr lang="en-GB" altLang="el-GR" sz="2000" dirty="0" err="1" smtClean="0">
                <a:solidFill>
                  <a:srgbClr val="000000"/>
                </a:solidFill>
              </a:rPr>
              <a:t>Benzer</a:t>
            </a:r>
            <a:r>
              <a:rPr lang="en-GB" altLang="el-GR" sz="2000" dirty="0" smtClean="0">
                <a:solidFill>
                  <a:srgbClr val="000000"/>
                </a:solidFill>
              </a:rPr>
              <a:t> W, et al. European Association for Cardiovascular Prevention and </a:t>
            </a:r>
            <a:r>
              <a:rPr lang="en-GB" altLang="el-GR" sz="2000" dirty="0" err="1" smtClean="0">
                <a:solidFill>
                  <a:srgbClr val="000000"/>
                </a:solidFill>
              </a:rPr>
              <a:t>RehabilitationSecondary</a:t>
            </a:r>
            <a:r>
              <a:rPr lang="en-GB" altLang="el-GR" sz="2000" dirty="0" smtClean="0">
                <a:solidFill>
                  <a:srgbClr val="000000"/>
                </a:solidFill>
              </a:rPr>
              <a:t> Prevention through Cardiac Rehabilitation. A Position Paper from the Cardiac Rehabilitation Section. European Journal of Cardiovascular Prevention and Rehabilitation. 2010; 17:1-17.</a:t>
            </a:r>
          </a:p>
          <a:p>
            <a:pPr indent="-252413" algn="just">
              <a:buClr>
                <a:srgbClr val="990000"/>
              </a:buClr>
              <a:buSzPct val="100000"/>
            </a:pPr>
            <a:r>
              <a:rPr lang="en-GB" altLang="el-GR" sz="2000" dirty="0" smtClean="0">
                <a:cs typeface="Times New Roman" pitchFamily="18" charset="0"/>
              </a:rPr>
              <a:t>Thomson PD. Exercise Prescription and Proscription for Patients with Coronary Artery Disease, Circulation. 2005; 112:2354-2363.</a:t>
            </a:r>
          </a:p>
          <a:p>
            <a:pPr indent="-252413" algn="just">
              <a:buClr>
                <a:srgbClr val="990000"/>
              </a:buClr>
              <a:buSzPct val="100000"/>
            </a:pPr>
            <a:r>
              <a:rPr lang="en-US" altLang="el-GR" sz="2000" dirty="0" err="1" smtClean="0">
                <a:cs typeface="Times New Roman" pitchFamily="18" charset="0"/>
              </a:rPr>
              <a:t>Whellan</a:t>
            </a:r>
            <a:r>
              <a:rPr lang="en-US" altLang="el-GR" sz="2000" dirty="0" smtClean="0">
                <a:cs typeface="Times New Roman" pitchFamily="18" charset="0"/>
              </a:rPr>
              <a:t> DJ, O</a:t>
            </a:r>
            <a:r>
              <a:rPr lang="el-GR" altLang="el-GR" sz="2000" dirty="0" smtClean="0">
                <a:cs typeface="Times New Roman" pitchFamily="18" charset="0"/>
              </a:rPr>
              <a:t>΄</a:t>
            </a:r>
            <a:r>
              <a:rPr lang="en-US" altLang="el-GR" sz="2000" dirty="0" smtClean="0">
                <a:cs typeface="Times New Roman" pitchFamily="18" charset="0"/>
              </a:rPr>
              <a:t>Connor CM, Lee KL, </a:t>
            </a:r>
            <a:r>
              <a:rPr lang="en-GB" altLang="el-GR" sz="2000" dirty="0" smtClean="0">
                <a:cs typeface="Times New Roman" pitchFamily="18" charset="0"/>
              </a:rPr>
              <a:t>et al</a:t>
            </a:r>
            <a:r>
              <a:rPr lang="en-US" altLang="el-GR" sz="2000" dirty="0" smtClean="0">
                <a:cs typeface="Times New Roman" pitchFamily="18" charset="0"/>
              </a:rPr>
              <a:t>:</a:t>
            </a:r>
            <a:r>
              <a:rPr lang="en-US" altLang="el-GR" sz="2000" b="1" dirty="0" smtClean="0">
                <a:cs typeface="Times New Roman" pitchFamily="18" charset="0"/>
              </a:rPr>
              <a:t>  </a:t>
            </a:r>
            <a:r>
              <a:rPr lang="en-GB" altLang="el-GR" sz="2000" dirty="0" smtClean="0">
                <a:cs typeface="Times New Roman" pitchFamily="18" charset="0"/>
              </a:rPr>
              <a:t>Heart failure and a controlled trial investigating outcomes of exercise training (HF-ACTION): design and rationale.</a:t>
            </a:r>
            <a:r>
              <a:rPr lang="en-GB" altLang="el-GR" sz="2000" i="1" dirty="0" smtClean="0">
                <a:cs typeface="Times New Roman" pitchFamily="18" charset="0"/>
              </a:rPr>
              <a:t> </a:t>
            </a:r>
            <a:r>
              <a:rPr lang="en-GB" altLang="el-GR" sz="2000" dirty="0" smtClean="0">
                <a:cs typeface="Times New Roman" pitchFamily="18" charset="0"/>
              </a:rPr>
              <a:t>Am Heart J 2007; 153</a:t>
            </a:r>
            <a:r>
              <a:rPr lang="en-GB" altLang="el-GR" sz="2000" b="1" dirty="0" smtClean="0">
                <a:cs typeface="Times New Roman" pitchFamily="18" charset="0"/>
              </a:rPr>
              <a:t>:</a:t>
            </a:r>
            <a:r>
              <a:rPr lang="en-GB" altLang="el-GR" sz="2000" dirty="0" smtClean="0">
                <a:cs typeface="Times New Roman" pitchFamily="18" charset="0"/>
              </a:rPr>
              <a:t>201-211.</a:t>
            </a:r>
            <a:endParaRPr lang="nl-BE" altLang="el-GR" sz="2000" dirty="0" smtClean="0">
              <a:cs typeface="Times New Roman" pitchFamily="18" charset="0"/>
            </a:endParaRPr>
          </a:p>
          <a:p>
            <a:pPr indent="-252413" algn="just">
              <a:buClr>
                <a:srgbClr val="990000"/>
              </a:buClr>
              <a:buSzPct val="100000"/>
            </a:pPr>
            <a:r>
              <a:rPr lang="nl-BE" altLang="el-GR" sz="2000" dirty="0" smtClean="0">
                <a:cs typeface="Times New Roman" pitchFamily="18" charset="0"/>
              </a:rPr>
              <a:t>Wisloff U, Stoylen A, Loennechen JP, et al. </a:t>
            </a:r>
            <a:r>
              <a:rPr lang="en-US" altLang="el-GR" sz="2000" dirty="0" smtClean="0">
                <a:cs typeface="Times New Roman" pitchFamily="18" charset="0"/>
              </a:rPr>
              <a:t>Superior cardiovascular effect of aerobic interval training versus moderate continuous training in heart failure patients. Circulation.</a:t>
            </a:r>
            <a:r>
              <a:rPr lang="en-US" altLang="el-GR" sz="2000" i="1" dirty="0" smtClean="0">
                <a:cs typeface="Times New Roman" pitchFamily="18" charset="0"/>
              </a:rPr>
              <a:t> </a:t>
            </a:r>
            <a:r>
              <a:rPr lang="en-US" altLang="el-GR" sz="2000" dirty="0" smtClean="0">
                <a:cs typeface="Times New Roman" pitchFamily="18" charset="0"/>
              </a:rPr>
              <a:t>2007; 115:3086-3094.</a:t>
            </a:r>
          </a:p>
          <a:p>
            <a:pPr indent="-252413" algn="just">
              <a:buClr>
                <a:srgbClr val="990000"/>
              </a:buClr>
              <a:buSzPct val="100000"/>
            </a:pPr>
            <a:r>
              <a:rPr lang="en-US" altLang="el-GR" sz="2000" dirty="0" smtClean="0">
                <a:ea typeface="Calibri" pitchFamily="34" charset="0"/>
                <a:cs typeface="Calibri" pitchFamily="34" charset="0"/>
              </a:rPr>
              <a:t>2013 ESH/ESC Guidelines for the management of arterial hypertension. Journal of Hypertension. 2013; 31:1281-1357.</a:t>
            </a:r>
            <a:endParaRPr lang="en-US" altLang="el-GR" sz="2000" dirty="0" smtClean="0">
              <a:cs typeface="Times New Roman" pitchFamily="18" charset="0"/>
            </a:endParaRPr>
          </a:p>
          <a:p>
            <a:pPr algn="just">
              <a:buClr>
                <a:srgbClr val="990000"/>
              </a:buClr>
              <a:buSzPct val="80000"/>
            </a:pPr>
            <a:endParaRPr lang="en-US" altLang="el-GR" sz="2000" dirty="0" smtClean="0">
              <a:cs typeface="Times New Roman" pitchFamily="18" charset="0"/>
            </a:endParaRPr>
          </a:p>
          <a:p>
            <a:pPr algn="just">
              <a:buClr>
                <a:srgbClr val="990000"/>
              </a:buClr>
              <a:buSzPct val="80000"/>
            </a:pPr>
            <a:endParaRPr lang="en-US" altLang="el-GR" sz="2000" dirty="0" smtClean="0">
              <a:cs typeface="Times New Roman" pitchFamily="18" charset="0"/>
            </a:endParaRPr>
          </a:p>
          <a:p>
            <a:pPr algn="just">
              <a:buClr>
                <a:srgbClr val="990000"/>
              </a:buClr>
              <a:buSzPct val="80000"/>
            </a:pPr>
            <a:endParaRPr lang="en-GB" altLang="el-GR" sz="2000" dirty="0" smtClean="0">
              <a:cs typeface="Times New Roman" pitchFamily="18" charset="0"/>
            </a:endParaRPr>
          </a:p>
          <a:p>
            <a:pPr algn="just">
              <a:buFont typeface="Wingdings" pitchFamily="2" charset="2"/>
              <a:buNone/>
            </a:pPr>
            <a:endParaRPr lang="el-GR" altLang="el-GR" sz="2000" dirty="0" smtClean="0">
              <a:cs typeface="Times New Roman" pitchFamily="18" charset="0"/>
            </a:endParaRPr>
          </a:p>
          <a:p>
            <a:endParaRPr lang="el-GR" altLang="el-GR" sz="2000" dirty="0" smtClean="0"/>
          </a:p>
        </p:txBody>
      </p:sp>
      <p:sp>
        <p:nvSpPr>
          <p:cNvPr id="4" name="Θέση αριθμού διαφάνειας 1"/>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72988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49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56258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Γεώργιος </a:t>
            </a:r>
            <a:r>
              <a:rPr lang="el-GR" sz="2000" dirty="0"/>
              <a:t>Παπαθανασίου. «Φυσικοθεραπεία Καρδιοαγγειακών Παθήσεων. Ενότητα </a:t>
            </a:r>
            <a:r>
              <a:rPr lang="en-US" sz="2000" dirty="0"/>
              <a:t>9:</a:t>
            </a:r>
            <a:r>
              <a:rPr lang="el-GR" sz="2000" dirty="0"/>
              <a:t> Πρόληψη Καρδιοαγγειακών Παθήσεων». Έκδοση: 1.0. Αθήνα 2014. Διαθέσιμο από τη δικτυακή διεύθυνση: </a:t>
            </a:r>
            <a:r>
              <a:rPr lang="el-GR" sz="2000" dirty="0" smtClean="0"/>
              <a:t>ocp.teiath.gr.</a:t>
            </a:r>
            <a:r>
              <a:rPr lang="en-US" sz="2000" dirty="0"/>
              <a:t> </a:t>
            </a:r>
            <a:r>
              <a:rPr lang="el-GR" sz="2000" dirty="0" smtClean="0"/>
              <a:t>Copyright </a:t>
            </a:r>
            <a:r>
              <a:rPr lang="el-GR" sz="2000" dirty="0"/>
              <a:t>Τεχνολογικό Εκπαιδευτικό Ίδρυμα Αθήνας, Γεώργιος Παπαθανασίου 2014. </a:t>
            </a:r>
          </a:p>
          <a:p>
            <a:endParaRPr lang="el-GR" sz="2000" dirty="0"/>
          </a:p>
        </p:txBody>
      </p:sp>
    </p:spTree>
    <p:extLst>
      <p:ext uri="{BB962C8B-B14F-4D97-AF65-F5344CB8AC3E}">
        <p14:creationId xmlns:p14="http://schemas.microsoft.com/office/powerpoint/2010/main" val="431150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395237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944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375459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278604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l-GR" sz="4000" dirty="0" smtClean="0"/>
              <a:t>Ο Ρόλος της Συστηματικής Άσκησης</a:t>
            </a:r>
          </a:p>
        </p:txBody>
      </p:sp>
      <p:sp>
        <p:nvSpPr>
          <p:cNvPr id="6" name="Line 12"/>
          <p:cNvSpPr>
            <a:spLocks noChangeShapeType="1"/>
          </p:cNvSpPr>
          <p:nvPr/>
        </p:nvSpPr>
        <p:spPr bwMode="auto">
          <a:xfrm>
            <a:off x="360218"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198659" name="Rectangle 3"/>
          <p:cNvSpPr>
            <a:spLocks noGrp="1" noChangeArrowheads="1"/>
          </p:cNvSpPr>
          <p:nvPr>
            <p:ph idx="1"/>
          </p:nvPr>
        </p:nvSpPr>
        <p:spPr>
          <a:xfrm>
            <a:off x="457200" y="1124744"/>
            <a:ext cx="8437418" cy="5112568"/>
          </a:xfrm>
          <a:ln>
            <a:noFill/>
            <a:miter lim="800000"/>
            <a:headEnd/>
            <a:tailEnd/>
          </a:ln>
        </p:spPr>
        <p:txBody>
          <a:bodyPr>
            <a:noAutofit/>
          </a:bodyPr>
          <a:lstStyle/>
          <a:p>
            <a:pPr marL="0" eaLnBrk="1" hangingPunct="1">
              <a:buClr>
                <a:schemeClr val="tx1"/>
              </a:buClr>
              <a:buFontTx/>
              <a:buNone/>
            </a:pPr>
            <a:endParaRPr lang="el-GR" sz="2400" dirty="0" smtClean="0"/>
          </a:p>
          <a:p>
            <a:pPr marL="0" eaLnBrk="1" hangingPunct="1">
              <a:spcAft>
                <a:spcPts val="600"/>
              </a:spcAft>
              <a:buClr>
                <a:schemeClr val="tx1"/>
              </a:buClr>
              <a:buFontTx/>
              <a:buNone/>
            </a:pPr>
            <a:r>
              <a:rPr lang="el-GR" sz="2400" dirty="0" smtClean="0"/>
              <a:t>Η </a:t>
            </a:r>
            <a:r>
              <a:rPr lang="el-GR" sz="2400" dirty="0"/>
              <a:t>αυξημένη σωματική δραστηριότητα και </a:t>
            </a:r>
            <a:r>
              <a:rPr lang="el-GR" sz="2400" dirty="0" smtClean="0"/>
              <a:t>η συστηματική άσκηση επηρεάζουν </a:t>
            </a:r>
            <a:r>
              <a:rPr lang="el-GR" sz="2400" dirty="0"/>
              <a:t>αποφασιστικά και </a:t>
            </a:r>
            <a:r>
              <a:rPr lang="el-GR" sz="2400" dirty="0" smtClean="0"/>
              <a:t>τροποποιούν σημαντικούς </a:t>
            </a:r>
            <a:r>
              <a:rPr lang="el-GR" sz="2400" dirty="0" err="1" smtClean="0"/>
              <a:t>καρδιο</a:t>
            </a:r>
            <a:r>
              <a:rPr lang="el-GR" sz="2400" dirty="0" smtClean="0"/>
              <a:t>-αγγειακούς παράγοντες κινδύνου, όπως</a:t>
            </a:r>
            <a:r>
              <a:rPr lang="el-GR" sz="2400" b="1" dirty="0" smtClean="0"/>
              <a:t>:</a:t>
            </a:r>
          </a:p>
          <a:p>
            <a:pPr marL="1080000" eaLnBrk="1" hangingPunct="1">
              <a:buClr>
                <a:srgbClr val="800000"/>
              </a:buClr>
              <a:buFont typeface="Wingdings" panose="05000000000000000000" pitchFamily="2" charset="2"/>
              <a:buChar char="§"/>
            </a:pPr>
            <a:r>
              <a:rPr lang="el-GR" sz="2400" dirty="0" smtClean="0"/>
              <a:t>Ο μεταβολισμός </a:t>
            </a:r>
            <a:r>
              <a:rPr lang="el-GR" sz="2400" dirty="0"/>
              <a:t>των λιπιδίων και της </a:t>
            </a:r>
            <a:r>
              <a:rPr lang="el-GR" sz="2400" dirty="0" smtClean="0"/>
              <a:t>γλυκόζης,</a:t>
            </a:r>
          </a:p>
          <a:p>
            <a:pPr marL="1080000" eaLnBrk="1" hangingPunct="1">
              <a:buClr>
                <a:srgbClr val="800000"/>
              </a:buClr>
              <a:buFont typeface="Wingdings" panose="05000000000000000000" pitchFamily="2" charset="2"/>
              <a:buChar char="§"/>
            </a:pPr>
            <a:r>
              <a:rPr lang="el-GR" sz="2400" dirty="0" smtClean="0"/>
              <a:t>Η παχυσαρκία,</a:t>
            </a:r>
          </a:p>
          <a:p>
            <a:pPr marL="1080000" eaLnBrk="1" hangingPunct="1">
              <a:buClr>
                <a:srgbClr val="800000"/>
              </a:buClr>
              <a:buFont typeface="Wingdings" panose="05000000000000000000" pitchFamily="2" charset="2"/>
              <a:buChar char="§"/>
            </a:pPr>
            <a:r>
              <a:rPr lang="el-GR" sz="2400" dirty="0" smtClean="0"/>
              <a:t>Η υπέρταση,</a:t>
            </a:r>
          </a:p>
          <a:p>
            <a:pPr marL="1080000" eaLnBrk="1" hangingPunct="1">
              <a:buClr>
                <a:srgbClr val="800000"/>
              </a:buClr>
              <a:buFont typeface="Wingdings" panose="05000000000000000000" pitchFamily="2" charset="2"/>
              <a:buChar char="§"/>
            </a:pPr>
            <a:r>
              <a:rPr lang="el-GR" sz="2400" dirty="0" smtClean="0"/>
              <a:t>Το κάπνισμα,</a:t>
            </a:r>
          </a:p>
          <a:p>
            <a:pPr marL="1080000" eaLnBrk="1" hangingPunct="1">
              <a:buClr>
                <a:srgbClr val="800000"/>
              </a:buClr>
              <a:buFont typeface="Wingdings" panose="05000000000000000000" pitchFamily="2" charset="2"/>
              <a:buChar char="§"/>
            </a:pPr>
            <a:r>
              <a:rPr lang="el-GR" sz="2400" dirty="0" smtClean="0"/>
              <a:t>Το άγχος.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423741597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6827" y="155682"/>
            <a:ext cx="8979669" cy="1152128"/>
          </a:xfrm>
        </p:spPr>
        <p:txBody>
          <a:bodyPr>
            <a:noAutofit/>
          </a:bodyPr>
          <a:lstStyle/>
          <a:p>
            <a:pPr>
              <a:defRPr/>
            </a:pPr>
            <a:r>
              <a:rPr lang="el-GR" dirty="0" smtClean="0">
                <a:cs typeface="Times New Roman" pitchFamily="18" charset="0"/>
              </a:rPr>
              <a:t>Παράγοντες</a:t>
            </a:r>
            <a:r>
              <a:rPr lang="en-GB" dirty="0" smtClean="0">
                <a:cs typeface="Times New Roman" pitchFamily="18" charset="0"/>
              </a:rPr>
              <a:t> </a:t>
            </a:r>
            <a:r>
              <a:rPr lang="el-GR" dirty="0" smtClean="0">
                <a:cs typeface="Times New Roman" pitchFamily="18" charset="0"/>
              </a:rPr>
              <a:t>Προδιάθεσης                 Ισχαιμικής</a:t>
            </a:r>
            <a:r>
              <a:rPr lang="en-GB" dirty="0" smtClean="0">
                <a:cs typeface="Times New Roman" pitchFamily="18" charset="0"/>
              </a:rPr>
              <a:t> </a:t>
            </a:r>
            <a:r>
              <a:rPr lang="el-GR" dirty="0" smtClean="0">
                <a:cs typeface="Times New Roman" pitchFamily="18" charset="0"/>
              </a:rPr>
              <a:t>Καρδιοπάθειας</a:t>
            </a:r>
            <a:endParaRPr lang="el-GR" sz="3200" dirty="0"/>
          </a:p>
        </p:txBody>
      </p:sp>
      <p:sp>
        <p:nvSpPr>
          <p:cNvPr id="11" name="Line 12"/>
          <p:cNvSpPr>
            <a:spLocks noChangeShapeType="1"/>
          </p:cNvSpPr>
          <p:nvPr/>
        </p:nvSpPr>
        <p:spPr bwMode="auto">
          <a:xfrm>
            <a:off x="360218" y="148478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106505" name="Text Box 9"/>
          <p:cNvSpPr txBox="1">
            <a:spLocks noChangeArrowheads="1"/>
          </p:cNvSpPr>
          <p:nvPr/>
        </p:nvSpPr>
        <p:spPr bwMode="auto">
          <a:xfrm>
            <a:off x="193188" y="1697901"/>
            <a:ext cx="4139774"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2600" b="1" dirty="0" smtClean="0">
                <a:solidFill>
                  <a:srgbClr val="800000"/>
                </a:solidFill>
                <a:latin typeface="Calibri"/>
              </a:rPr>
              <a:t>Παράγοντες </a:t>
            </a:r>
            <a:r>
              <a:rPr lang="en-GB" sz="2600" b="1" dirty="0">
                <a:solidFill>
                  <a:srgbClr val="800000"/>
                </a:solidFill>
                <a:latin typeface="Calibri"/>
              </a:rPr>
              <a:t>Κινδύνου</a:t>
            </a:r>
          </a:p>
          <a:p>
            <a:pPr>
              <a:defRPr/>
            </a:pPr>
            <a:endParaRPr lang="en-GB" sz="2400" dirty="0">
              <a:solidFill>
                <a:prstClr val="black"/>
              </a:solidFill>
              <a:latin typeface="Calibri"/>
            </a:endParaRPr>
          </a:p>
          <a:p>
            <a:pPr>
              <a:defRPr/>
            </a:pPr>
            <a:r>
              <a:rPr lang="en-GB" sz="2400" dirty="0" smtClean="0">
                <a:solidFill>
                  <a:prstClr val="black"/>
                </a:solidFill>
                <a:latin typeface="Calibri"/>
              </a:rPr>
              <a:t>1</a:t>
            </a:r>
            <a:r>
              <a:rPr lang="en-GB" sz="2400" dirty="0">
                <a:solidFill>
                  <a:prstClr val="black"/>
                </a:solidFill>
                <a:latin typeface="Calibri"/>
              </a:rPr>
              <a:t>. </a:t>
            </a:r>
            <a:r>
              <a:rPr lang="en-GB" sz="2400" dirty="0" smtClean="0">
                <a:solidFill>
                  <a:prstClr val="black"/>
                </a:solidFill>
                <a:latin typeface="Calibri"/>
              </a:rPr>
              <a:t>Υπέρταση</a:t>
            </a:r>
            <a:r>
              <a:rPr lang="el-GR" sz="2400" dirty="0" smtClean="0">
                <a:solidFill>
                  <a:prstClr val="black"/>
                </a:solidFill>
                <a:latin typeface="Calibri"/>
              </a:rPr>
              <a:t>,</a:t>
            </a:r>
            <a:endParaRPr lang="en-GB" sz="2400" dirty="0">
              <a:solidFill>
                <a:prstClr val="black"/>
              </a:solidFill>
              <a:latin typeface="Calibri"/>
            </a:endParaRPr>
          </a:p>
          <a:p>
            <a:pPr>
              <a:defRPr/>
            </a:pPr>
            <a:r>
              <a:rPr lang="en-GB" sz="2400" dirty="0" smtClean="0">
                <a:solidFill>
                  <a:prstClr val="black"/>
                </a:solidFill>
                <a:latin typeface="Calibri"/>
              </a:rPr>
              <a:t>2</a:t>
            </a:r>
            <a:r>
              <a:rPr lang="en-GB" sz="2400" dirty="0">
                <a:solidFill>
                  <a:prstClr val="black"/>
                </a:solidFill>
                <a:latin typeface="Calibri"/>
              </a:rPr>
              <a:t>. Αυξημένη χοληστερίνη και τριγλυκερίδια στο </a:t>
            </a:r>
            <a:r>
              <a:rPr lang="en-GB" sz="2400" dirty="0" smtClean="0">
                <a:solidFill>
                  <a:prstClr val="black"/>
                </a:solidFill>
                <a:latin typeface="Calibri"/>
              </a:rPr>
              <a:t>αίμα</a:t>
            </a:r>
            <a:r>
              <a:rPr lang="el-GR" sz="2400" dirty="0" smtClean="0">
                <a:solidFill>
                  <a:prstClr val="black"/>
                </a:solidFill>
                <a:latin typeface="Calibri"/>
              </a:rPr>
              <a:t>,</a:t>
            </a:r>
            <a:endParaRPr lang="en-GB" sz="2400" dirty="0">
              <a:solidFill>
                <a:prstClr val="black"/>
              </a:solidFill>
              <a:latin typeface="Calibri"/>
            </a:endParaRPr>
          </a:p>
          <a:p>
            <a:pPr>
              <a:defRPr/>
            </a:pPr>
            <a:r>
              <a:rPr lang="en-GB" sz="2400" dirty="0" smtClean="0">
                <a:solidFill>
                  <a:prstClr val="black"/>
                </a:solidFill>
                <a:latin typeface="Calibri"/>
              </a:rPr>
              <a:t>3</a:t>
            </a:r>
            <a:r>
              <a:rPr lang="en-GB" sz="2400" dirty="0">
                <a:solidFill>
                  <a:prstClr val="black"/>
                </a:solidFill>
                <a:latin typeface="Calibri"/>
              </a:rPr>
              <a:t>. </a:t>
            </a:r>
            <a:r>
              <a:rPr lang="en-GB" sz="2400" dirty="0" smtClean="0">
                <a:solidFill>
                  <a:prstClr val="black"/>
                </a:solidFill>
                <a:latin typeface="Calibri"/>
              </a:rPr>
              <a:t>Κάπνισμα</a:t>
            </a:r>
            <a:r>
              <a:rPr lang="el-GR" sz="2400" dirty="0" smtClean="0">
                <a:solidFill>
                  <a:prstClr val="black"/>
                </a:solidFill>
                <a:latin typeface="Calibri"/>
              </a:rPr>
              <a:t>.</a:t>
            </a:r>
            <a:endParaRPr lang="en-GB" sz="2400" dirty="0">
              <a:solidFill>
                <a:prstClr val="black"/>
              </a:solidFill>
              <a:latin typeface="Calibri"/>
            </a:endParaRPr>
          </a:p>
          <a:p>
            <a:pPr>
              <a:defRPr/>
            </a:pPr>
            <a:endParaRPr lang="en-GB" sz="2400" dirty="0">
              <a:solidFill>
                <a:prstClr val="black"/>
              </a:solidFill>
              <a:latin typeface="Calibri"/>
            </a:endParaRPr>
          </a:p>
        </p:txBody>
      </p:sp>
      <p:sp>
        <p:nvSpPr>
          <p:cNvPr id="2" name="Rectangle 1"/>
          <p:cNvSpPr/>
          <p:nvPr/>
        </p:nvSpPr>
        <p:spPr>
          <a:xfrm>
            <a:off x="3851920" y="1693832"/>
            <a:ext cx="5042698" cy="5047536"/>
          </a:xfrm>
          <a:prstGeom prst="rect">
            <a:avLst/>
          </a:prstGeom>
        </p:spPr>
        <p:txBody>
          <a:bodyPr wrap="square">
            <a:spAutoFit/>
          </a:bodyPr>
          <a:lstStyle/>
          <a:p>
            <a:pPr marL="540000">
              <a:spcAft>
                <a:spcPts val="1200"/>
              </a:spcAft>
              <a:defRPr/>
            </a:pPr>
            <a:r>
              <a:rPr lang="en-GB" sz="2600" b="1" dirty="0">
                <a:solidFill>
                  <a:srgbClr val="800000"/>
                </a:solidFill>
                <a:latin typeface="Calibri"/>
              </a:rPr>
              <a:t>Προδιαθετικοί Παράγοντες</a:t>
            </a:r>
            <a:r>
              <a:rPr lang="en-GB" sz="2600" dirty="0">
                <a:solidFill>
                  <a:srgbClr val="800000"/>
                </a:solidFill>
                <a:latin typeface="Calibri"/>
              </a:rPr>
              <a:t> </a:t>
            </a:r>
            <a:endParaRPr lang="el-GR" sz="2600" dirty="0">
              <a:solidFill>
                <a:srgbClr val="800000"/>
              </a:solidFill>
              <a:latin typeface="Calibri"/>
            </a:endParaRPr>
          </a:p>
          <a:p>
            <a:pPr marL="997200" indent="-457200">
              <a:spcAft>
                <a:spcPts val="0"/>
              </a:spcAft>
              <a:buFont typeface="+mj-lt"/>
              <a:buAutoNum type="arabicPeriod"/>
              <a:defRPr/>
            </a:pPr>
            <a:r>
              <a:rPr lang="el-GR" sz="2400" dirty="0" smtClean="0">
                <a:solidFill>
                  <a:prstClr val="black"/>
                </a:solidFill>
                <a:latin typeface="Calibri"/>
              </a:rPr>
              <a:t>Υπεργλυκα</a:t>
            </a:r>
            <a:r>
              <a:rPr lang="en-GB" sz="2400" dirty="0" smtClean="0">
                <a:solidFill>
                  <a:prstClr val="black"/>
                </a:solidFill>
                <a:latin typeface="Calibri"/>
              </a:rPr>
              <a:t>ιμία </a:t>
            </a:r>
            <a:r>
              <a:rPr lang="en-GB" sz="2400" dirty="0">
                <a:solidFill>
                  <a:prstClr val="black"/>
                </a:solidFill>
                <a:latin typeface="Calibri"/>
              </a:rPr>
              <a:t>– Σακχαρώδης διαβήτης</a:t>
            </a:r>
            <a:r>
              <a:rPr lang="el-GR" sz="2400" dirty="0">
                <a:solidFill>
                  <a:prstClr val="black"/>
                </a:solidFill>
                <a:latin typeface="Calibri"/>
              </a:rPr>
              <a:t>,</a:t>
            </a:r>
          </a:p>
          <a:p>
            <a:pPr marL="997200" indent="-457200">
              <a:spcAft>
                <a:spcPts val="0"/>
              </a:spcAft>
              <a:buFont typeface="+mj-lt"/>
              <a:buAutoNum type="arabicPeriod"/>
              <a:defRPr/>
            </a:pPr>
            <a:r>
              <a:rPr lang="el-GR" sz="2400" dirty="0" smtClean="0">
                <a:solidFill>
                  <a:prstClr val="black"/>
                </a:solidFill>
                <a:latin typeface="Calibri"/>
              </a:rPr>
              <a:t>Παχυσαρ</a:t>
            </a:r>
            <a:r>
              <a:rPr lang="en-GB" sz="2400" dirty="0" smtClean="0">
                <a:solidFill>
                  <a:prstClr val="black"/>
                </a:solidFill>
                <a:latin typeface="Calibri"/>
              </a:rPr>
              <a:t>κία</a:t>
            </a:r>
            <a:r>
              <a:rPr lang="el-GR" sz="2400" dirty="0">
                <a:solidFill>
                  <a:prstClr val="black"/>
                </a:solidFill>
                <a:latin typeface="Calibri"/>
              </a:rPr>
              <a:t>,</a:t>
            </a:r>
            <a:endParaRPr lang="en-GB" sz="2400" dirty="0">
              <a:solidFill>
                <a:prstClr val="black"/>
              </a:solidFill>
              <a:latin typeface="Calibri"/>
            </a:endParaRPr>
          </a:p>
          <a:p>
            <a:pPr marL="997200" indent="-457200">
              <a:spcAft>
                <a:spcPts val="0"/>
              </a:spcAft>
              <a:buFont typeface="+mj-lt"/>
              <a:buAutoNum type="arabicPeriod"/>
              <a:defRPr/>
            </a:pPr>
            <a:r>
              <a:rPr lang="el-GR" sz="2400" dirty="0" smtClean="0">
                <a:solidFill>
                  <a:prstClr val="black"/>
                </a:solidFill>
                <a:latin typeface="Calibri"/>
              </a:rPr>
              <a:t>Έλλειψη σωματικής </a:t>
            </a:r>
            <a:r>
              <a:rPr lang="en-GB" sz="2400" dirty="0" smtClean="0">
                <a:solidFill>
                  <a:prstClr val="black"/>
                </a:solidFill>
                <a:latin typeface="Calibri"/>
              </a:rPr>
              <a:t>δραστηριότητας</a:t>
            </a:r>
            <a:r>
              <a:rPr lang="el-GR" sz="2400" dirty="0">
                <a:solidFill>
                  <a:prstClr val="black"/>
                </a:solidFill>
                <a:latin typeface="Calibri"/>
              </a:rPr>
              <a:t>,</a:t>
            </a:r>
            <a:endParaRPr lang="en-GB" sz="2400" dirty="0">
              <a:solidFill>
                <a:prstClr val="black"/>
              </a:solidFill>
              <a:latin typeface="Calibri"/>
            </a:endParaRPr>
          </a:p>
          <a:p>
            <a:pPr marL="997200" indent="-457200">
              <a:spcAft>
                <a:spcPts val="0"/>
              </a:spcAft>
              <a:buFont typeface="+mj-lt"/>
              <a:buAutoNum type="arabicPeriod"/>
              <a:defRPr/>
            </a:pPr>
            <a:r>
              <a:rPr lang="en-GB" sz="2400" dirty="0">
                <a:solidFill>
                  <a:prstClr val="black"/>
                </a:solidFill>
                <a:latin typeface="Calibri"/>
              </a:rPr>
              <a:t>Υπερένταση – Άγχος</a:t>
            </a:r>
            <a:r>
              <a:rPr lang="el-GR" sz="2400" dirty="0">
                <a:solidFill>
                  <a:prstClr val="black"/>
                </a:solidFill>
                <a:latin typeface="Calibri"/>
              </a:rPr>
              <a:t>,</a:t>
            </a:r>
            <a:endParaRPr lang="en-GB" sz="2400" dirty="0">
              <a:solidFill>
                <a:prstClr val="black"/>
              </a:solidFill>
              <a:latin typeface="Calibri"/>
            </a:endParaRPr>
          </a:p>
          <a:p>
            <a:pPr marL="997200" indent="-457200">
              <a:spcAft>
                <a:spcPts val="0"/>
              </a:spcAft>
              <a:buFont typeface="+mj-lt"/>
              <a:buAutoNum type="arabicPeriod"/>
              <a:defRPr/>
            </a:pPr>
            <a:r>
              <a:rPr lang="en-GB" sz="2400" dirty="0">
                <a:solidFill>
                  <a:prstClr val="black"/>
                </a:solidFill>
                <a:latin typeface="Calibri"/>
              </a:rPr>
              <a:t>Διατροφή – αλκοόλ – καφές</a:t>
            </a:r>
            <a:r>
              <a:rPr lang="el-GR" sz="2400" dirty="0">
                <a:solidFill>
                  <a:prstClr val="black"/>
                </a:solidFill>
                <a:latin typeface="Calibri"/>
              </a:rPr>
              <a:t>,</a:t>
            </a:r>
            <a:endParaRPr lang="en-GB" sz="2400" dirty="0">
              <a:solidFill>
                <a:prstClr val="black"/>
              </a:solidFill>
              <a:latin typeface="Calibri"/>
            </a:endParaRPr>
          </a:p>
          <a:p>
            <a:pPr marL="997200" indent="-457200">
              <a:spcAft>
                <a:spcPts val="0"/>
              </a:spcAft>
              <a:buFont typeface="+mj-lt"/>
              <a:buAutoNum type="arabicPeriod"/>
              <a:defRPr/>
            </a:pPr>
            <a:r>
              <a:rPr lang="en-GB" sz="2400" dirty="0">
                <a:solidFill>
                  <a:prstClr val="black"/>
                </a:solidFill>
                <a:latin typeface="Calibri"/>
              </a:rPr>
              <a:t>Ηλικία</a:t>
            </a:r>
            <a:r>
              <a:rPr lang="el-GR" sz="2400" dirty="0">
                <a:solidFill>
                  <a:prstClr val="black"/>
                </a:solidFill>
                <a:latin typeface="Calibri"/>
              </a:rPr>
              <a:t>,</a:t>
            </a:r>
            <a:endParaRPr lang="en-GB" sz="2400" dirty="0">
              <a:solidFill>
                <a:prstClr val="black"/>
              </a:solidFill>
              <a:latin typeface="Calibri"/>
            </a:endParaRPr>
          </a:p>
          <a:p>
            <a:pPr marL="997200" indent="-457200">
              <a:spcAft>
                <a:spcPts val="0"/>
              </a:spcAft>
              <a:buFont typeface="+mj-lt"/>
              <a:buAutoNum type="arabicPeriod"/>
              <a:defRPr/>
            </a:pPr>
            <a:r>
              <a:rPr lang="en-GB" sz="2400" dirty="0">
                <a:solidFill>
                  <a:prstClr val="black"/>
                </a:solidFill>
                <a:latin typeface="Calibri"/>
              </a:rPr>
              <a:t>Οικογενειακό ιστορικό</a:t>
            </a:r>
            <a:r>
              <a:rPr lang="el-GR" sz="2400" dirty="0">
                <a:solidFill>
                  <a:prstClr val="black"/>
                </a:solidFill>
                <a:latin typeface="Calibri"/>
              </a:rPr>
              <a:t>,</a:t>
            </a:r>
            <a:endParaRPr lang="en-GB" sz="2400" dirty="0">
              <a:solidFill>
                <a:prstClr val="black"/>
              </a:solidFill>
              <a:latin typeface="Calibri"/>
            </a:endParaRPr>
          </a:p>
          <a:p>
            <a:pPr marL="997200" indent="-457200">
              <a:spcAft>
                <a:spcPts val="0"/>
              </a:spcAft>
              <a:buFont typeface="+mj-lt"/>
              <a:buAutoNum type="arabicPeriod"/>
              <a:defRPr/>
            </a:pPr>
            <a:r>
              <a:rPr lang="en-GB" sz="2400" dirty="0">
                <a:solidFill>
                  <a:prstClr val="black"/>
                </a:solidFill>
                <a:latin typeface="Calibri"/>
              </a:rPr>
              <a:t>Το φύλο ( Άνδρες )</a:t>
            </a:r>
            <a:r>
              <a:rPr lang="el-GR" sz="2400" dirty="0">
                <a:solidFill>
                  <a:prstClr val="black"/>
                </a:solidFill>
                <a:latin typeface="Calibri"/>
              </a:rPr>
              <a:t>,</a:t>
            </a:r>
            <a:endParaRPr lang="en-GB" sz="2400" dirty="0">
              <a:solidFill>
                <a:prstClr val="black"/>
              </a:solidFill>
              <a:latin typeface="Calibri"/>
            </a:endParaRPr>
          </a:p>
          <a:p>
            <a:pPr marL="997200" indent="-457200">
              <a:spcAft>
                <a:spcPts val="0"/>
              </a:spcAft>
              <a:buFont typeface="+mj-lt"/>
              <a:buAutoNum type="arabicPeriod"/>
              <a:defRPr/>
            </a:pPr>
            <a:r>
              <a:rPr lang="en-GB" sz="2400" dirty="0">
                <a:solidFill>
                  <a:prstClr val="black"/>
                </a:solidFill>
                <a:latin typeface="Calibri"/>
              </a:rPr>
              <a:t>Αντισυλληπτικό χάπι</a:t>
            </a:r>
            <a:r>
              <a:rPr lang="el-GR" sz="2400" dirty="0">
                <a:solidFill>
                  <a:prstClr val="black"/>
                </a:solidFill>
                <a:latin typeface="Calibri"/>
              </a:rPr>
              <a:t>.</a:t>
            </a:r>
            <a:endParaRPr lang="en-GB" sz="2400" dirty="0">
              <a:solidFill>
                <a:prstClr val="black"/>
              </a:solidFill>
              <a:latin typeface="Calibri"/>
            </a:endParaRPr>
          </a:p>
          <a:p>
            <a:pPr marL="540000" eaLnBrk="0" hangingPunct="0">
              <a:defRPr/>
            </a:pPr>
            <a:endParaRPr lang="en-GB" sz="24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12853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0"/>
            <a:ext cx="9144000" cy="1268760"/>
          </a:xfrm>
        </p:spPr>
        <p:txBody>
          <a:bodyPr>
            <a:noAutofit/>
          </a:bodyPr>
          <a:lstStyle/>
          <a:p>
            <a:r>
              <a:rPr lang="el-GR" sz="3200" dirty="0" smtClean="0">
                <a:cs typeface="Times New Roman" pitchFamily="18" charset="0"/>
              </a:rPr>
              <a:t>Αλληλεπιδράσεις</a:t>
            </a:r>
            <a:r>
              <a:rPr lang="en-GB" sz="3200" dirty="0" smtClean="0">
                <a:cs typeface="Times New Roman" pitchFamily="18" charset="0"/>
              </a:rPr>
              <a:t> </a:t>
            </a:r>
            <a:r>
              <a:rPr lang="el-GR" sz="3200" dirty="0" smtClean="0">
                <a:cs typeface="Times New Roman" pitchFamily="18" charset="0"/>
              </a:rPr>
              <a:t>μεταξύ των</a:t>
            </a:r>
            <a:r>
              <a:rPr lang="en-GB" sz="3200" dirty="0" smtClean="0">
                <a:cs typeface="Times New Roman" pitchFamily="18" charset="0"/>
              </a:rPr>
              <a:t> </a:t>
            </a:r>
            <a:r>
              <a:rPr lang="el-GR" sz="3200" dirty="0" smtClean="0">
                <a:cs typeface="Times New Roman" pitchFamily="18" charset="0"/>
              </a:rPr>
              <a:t>Παραγόντων</a:t>
            </a:r>
            <a:r>
              <a:rPr lang="en-GB" sz="3200" dirty="0" smtClean="0">
                <a:cs typeface="Times New Roman" pitchFamily="18" charset="0"/>
              </a:rPr>
              <a:t> </a:t>
            </a:r>
            <a:r>
              <a:rPr lang="el-GR" sz="3200" dirty="0" smtClean="0">
                <a:cs typeface="Times New Roman" pitchFamily="18" charset="0"/>
              </a:rPr>
              <a:t>Κινδύνου</a:t>
            </a:r>
            <a:r>
              <a:rPr lang="en-GB" sz="3200" dirty="0" smtClean="0">
                <a:cs typeface="Times New Roman" pitchFamily="18" charset="0"/>
              </a:rPr>
              <a:t> και </a:t>
            </a:r>
            <a:r>
              <a:rPr lang="el-GR" sz="3200" dirty="0" smtClean="0">
                <a:cs typeface="Times New Roman" pitchFamily="18" charset="0"/>
              </a:rPr>
              <a:t>Προδιάθεσης Ισχαιμικής</a:t>
            </a:r>
            <a:r>
              <a:rPr lang="en-GB" sz="3200" dirty="0" smtClean="0">
                <a:cs typeface="Times New Roman" pitchFamily="18" charset="0"/>
              </a:rPr>
              <a:t> </a:t>
            </a:r>
            <a:r>
              <a:rPr lang="el-GR" sz="3200" dirty="0" smtClean="0">
                <a:cs typeface="Times New Roman" pitchFamily="18" charset="0"/>
              </a:rPr>
              <a:t>Καρδιοπάθειας</a:t>
            </a:r>
            <a:endParaRPr lang="el-GR" sz="3200" dirty="0"/>
          </a:p>
        </p:txBody>
      </p:sp>
      <p:sp>
        <p:nvSpPr>
          <p:cNvPr id="71" name="Line 12"/>
          <p:cNvSpPr>
            <a:spLocks noChangeShapeType="1"/>
          </p:cNvSpPr>
          <p:nvPr/>
        </p:nvSpPr>
        <p:spPr bwMode="auto">
          <a:xfrm>
            <a:off x="248652" y="1268760"/>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grpSp>
        <p:nvGrpSpPr>
          <p:cNvPr id="3" name="Ομάδα 2" descr="Αλληλεπιδράσεις μεταξύ των Παραγόντων Κινδύνου και Προδιάθεσης Ισχαιμικής Καρδιοπάθειας"/>
          <p:cNvGrpSpPr/>
          <p:nvPr/>
        </p:nvGrpSpPr>
        <p:grpSpPr>
          <a:xfrm>
            <a:off x="152400" y="1687513"/>
            <a:ext cx="8610600" cy="4576762"/>
            <a:chOff x="152400" y="1687513"/>
            <a:chExt cx="8610600" cy="4576762"/>
          </a:xfrm>
        </p:grpSpPr>
        <p:sp>
          <p:nvSpPr>
            <p:cNvPr id="108550" name="Rectangle 6"/>
            <p:cNvSpPr>
              <a:spLocks noChangeArrowheads="1"/>
            </p:cNvSpPr>
            <p:nvPr/>
          </p:nvSpPr>
          <p:spPr bwMode="auto">
            <a:xfrm>
              <a:off x="3352800" y="1687513"/>
              <a:ext cx="2209800" cy="457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b="1" dirty="0">
                  <a:solidFill>
                    <a:prstClr val="black"/>
                  </a:solidFill>
                  <a:latin typeface="Calibri"/>
                  <a:cs typeface="Times New Roman" pitchFamily="18" charset="0"/>
                </a:rPr>
                <a:t>Χοληστερίνη Τριγλυκερίδια</a:t>
              </a: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p>
            <a:p>
              <a:pPr algn="ctr" eaLnBrk="0" hangingPunct="0">
                <a:defRPr/>
              </a:pPr>
              <a:endParaRPr lang="en-GB" sz="1200" b="1" dirty="0">
                <a:solidFill>
                  <a:prstClr val="black"/>
                </a:solidFill>
                <a:latin typeface="Calibri"/>
                <a:cs typeface="Times New Roman" pitchFamily="18" charset="0"/>
              </a:endParaRPr>
            </a:p>
            <a:p>
              <a:pPr algn="ctr" eaLnBrk="0" hangingPunct="0">
                <a:defRPr/>
              </a:pP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Υπεργλυκαιμία</a:t>
              </a:r>
              <a:endParaRPr lang="en-GB" sz="1200"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Υπέρταση</a:t>
              </a:r>
              <a:endParaRPr lang="en-GB" sz="1200"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r>
                <a:rPr lang="el-GR" b="1" dirty="0">
                  <a:solidFill>
                    <a:prstClr val="black"/>
                  </a:solidFill>
                  <a:latin typeface="Calibri"/>
                  <a:cs typeface="Times New Roman" pitchFamily="18" charset="0"/>
                </a:rPr>
                <a:t>Ισχαιμική Καρδιοπάθεια</a:t>
              </a:r>
              <a:r>
                <a:rPr lang="en-GB" sz="1100" dirty="0">
                  <a:solidFill>
                    <a:prstClr val="black"/>
                  </a:solidFill>
                  <a:latin typeface="Calibri"/>
                </a:rPr>
                <a:t> </a:t>
              </a:r>
              <a:endParaRPr lang="en-GB" sz="2400" dirty="0">
                <a:solidFill>
                  <a:prstClr val="black"/>
                </a:solidFill>
                <a:latin typeface="Calibri"/>
              </a:endParaRPr>
            </a:p>
          </p:txBody>
        </p:sp>
        <p:sp>
          <p:nvSpPr>
            <p:cNvPr id="108548" name="Rectangle 4"/>
            <p:cNvSpPr>
              <a:spLocks noChangeArrowheads="1"/>
            </p:cNvSpPr>
            <p:nvPr/>
          </p:nvSpPr>
          <p:spPr bwMode="auto">
            <a:xfrm>
              <a:off x="381000" y="1871664"/>
              <a:ext cx="1981200"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Άσκηση</a:t>
              </a:r>
            </a:p>
            <a:p>
              <a:pPr algn="ctr" eaLnBrk="0" hangingPunct="0">
                <a:defRPr/>
              </a:pP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Παχυσαρκία</a:t>
              </a:r>
              <a:endParaRPr lang="en-GB" sz="1200"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Διατροφή</a:t>
              </a:r>
              <a:endParaRPr lang="en-GB" sz="1200"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Κάπνισμα</a:t>
              </a:r>
              <a:endParaRPr lang="en-GB" sz="1200" b="1" dirty="0">
                <a:solidFill>
                  <a:prstClr val="black"/>
                </a:solidFill>
                <a:latin typeface="Calibri"/>
                <a:cs typeface="Times New Roman" pitchFamily="18" charset="0"/>
              </a:endParaRPr>
            </a:p>
            <a:p>
              <a:pPr eaLnBrk="0" hangingPunct="0">
                <a:defRPr/>
              </a:pPr>
              <a:endParaRPr lang="en-GB" sz="2400" b="1" dirty="0">
                <a:solidFill>
                  <a:prstClr val="black"/>
                </a:solidFill>
                <a:latin typeface="Calibri"/>
              </a:endParaRPr>
            </a:p>
          </p:txBody>
        </p:sp>
        <p:sp>
          <p:nvSpPr>
            <p:cNvPr id="108551" name="Rectangle 7"/>
            <p:cNvSpPr>
              <a:spLocks noChangeArrowheads="1"/>
            </p:cNvSpPr>
            <p:nvPr/>
          </p:nvSpPr>
          <p:spPr bwMode="auto">
            <a:xfrm>
              <a:off x="6248400" y="1992313"/>
              <a:ext cx="25146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GB" b="1" dirty="0">
                  <a:solidFill>
                    <a:prstClr val="black"/>
                  </a:solidFill>
                  <a:latin typeface="Calibri"/>
                  <a:cs typeface="Times New Roman" pitchFamily="18" charset="0"/>
                </a:rPr>
                <a:t>Χάπι</a:t>
              </a:r>
            </a:p>
            <a:p>
              <a:pPr algn="ctr">
                <a:defRPr/>
              </a:pP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Ηλικία</a:t>
              </a:r>
              <a:endParaRPr lang="en-GB" sz="1200"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Άγχος</a:t>
              </a:r>
              <a:endParaRPr lang="en-GB" sz="1200"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Άνδρες</a:t>
              </a:r>
              <a:endParaRPr lang="en-GB" sz="1200" b="1" dirty="0">
                <a:solidFill>
                  <a:prstClr val="black"/>
                </a:solidFill>
                <a:latin typeface="Calibri"/>
                <a:cs typeface="Times New Roman" pitchFamily="18" charset="0"/>
              </a:endParaRPr>
            </a:p>
            <a:p>
              <a:pPr algn="ctr" eaLnBrk="0" hangingPunct="0">
                <a:defRPr/>
              </a:pPr>
              <a:endParaRPr lang="en-GB" b="1" dirty="0">
                <a:solidFill>
                  <a:prstClr val="black"/>
                </a:solidFill>
                <a:latin typeface="Calibri"/>
                <a:cs typeface="Times New Roman" pitchFamily="18" charset="0"/>
              </a:endParaRPr>
            </a:p>
            <a:p>
              <a:pPr algn="ctr" eaLnBrk="0" hangingPunct="0">
                <a:defRPr/>
              </a:pPr>
              <a:r>
                <a:rPr lang="en-GB" b="1" dirty="0">
                  <a:solidFill>
                    <a:prstClr val="black"/>
                  </a:solidFill>
                  <a:latin typeface="Calibri"/>
                  <a:cs typeface="Times New Roman" pitchFamily="18" charset="0"/>
                </a:rPr>
                <a:t> </a:t>
              </a:r>
              <a:endParaRPr lang="en-GB" sz="1200" b="1" dirty="0">
                <a:solidFill>
                  <a:prstClr val="black"/>
                </a:solidFill>
                <a:latin typeface="Calibri"/>
                <a:cs typeface="Times New Roman" pitchFamily="18" charset="0"/>
              </a:endParaRPr>
            </a:p>
            <a:p>
              <a:pPr algn="ctr" eaLnBrk="0" hangingPunct="0">
                <a:defRPr/>
              </a:pPr>
              <a:r>
                <a:rPr lang="el-GR" b="1" dirty="0">
                  <a:solidFill>
                    <a:prstClr val="black"/>
                  </a:solidFill>
                  <a:latin typeface="Calibri"/>
                  <a:cs typeface="Times New Roman" pitchFamily="18" charset="0"/>
                </a:rPr>
                <a:t>Οικογενειακό </a:t>
              </a:r>
              <a:endParaRPr lang="en-US" b="1" dirty="0">
                <a:solidFill>
                  <a:prstClr val="black"/>
                </a:solidFill>
                <a:latin typeface="Calibri"/>
                <a:cs typeface="Times New Roman" pitchFamily="18" charset="0"/>
              </a:endParaRPr>
            </a:p>
            <a:p>
              <a:pPr algn="ctr" eaLnBrk="0" hangingPunct="0">
                <a:defRPr/>
              </a:pPr>
              <a:r>
                <a:rPr lang="el-GR" b="1" dirty="0">
                  <a:solidFill>
                    <a:prstClr val="black"/>
                  </a:solidFill>
                  <a:latin typeface="Calibri"/>
                  <a:cs typeface="Times New Roman" pitchFamily="18" charset="0"/>
                </a:rPr>
                <a:t>Ιστορικό</a:t>
              </a:r>
              <a:r>
                <a:rPr lang="en-GB" sz="1100" dirty="0">
                  <a:solidFill>
                    <a:prstClr val="black"/>
                  </a:solidFill>
                  <a:latin typeface="Calibri"/>
                </a:rPr>
                <a:t> </a:t>
              </a:r>
              <a:endParaRPr lang="en-GB" sz="2400" dirty="0">
                <a:solidFill>
                  <a:prstClr val="black"/>
                </a:solidFill>
                <a:latin typeface="Calibri"/>
              </a:endParaRPr>
            </a:p>
          </p:txBody>
        </p:sp>
        <p:sp>
          <p:nvSpPr>
            <p:cNvPr id="200710" name="Rectangle 8"/>
            <p:cNvSpPr>
              <a:spLocks noChangeArrowheads="1"/>
            </p:cNvSpPr>
            <p:nvPr/>
          </p:nvSpPr>
          <p:spPr bwMode="auto">
            <a:xfrm>
              <a:off x="533400" y="28194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11" name="Rectangle 9"/>
            <p:cNvSpPr>
              <a:spLocks noChangeArrowheads="1"/>
            </p:cNvSpPr>
            <p:nvPr/>
          </p:nvSpPr>
          <p:spPr bwMode="auto">
            <a:xfrm>
              <a:off x="533400" y="20574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12" name="Rectangle 10"/>
            <p:cNvSpPr>
              <a:spLocks noChangeArrowheads="1"/>
            </p:cNvSpPr>
            <p:nvPr/>
          </p:nvSpPr>
          <p:spPr bwMode="auto">
            <a:xfrm>
              <a:off x="533400" y="36576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13" name="Rectangle 11"/>
            <p:cNvSpPr>
              <a:spLocks noChangeArrowheads="1"/>
            </p:cNvSpPr>
            <p:nvPr/>
          </p:nvSpPr>
          <p:spPr bwMode="auto">
            <a:xfrm>
              <a:off x="533400" y="44958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14" name="Rectangle 12"/>
            <p:cNvSpPr>
              <a:spLocks noChangeArrowheads="1"/>
            </p:cNvSpPr>
            <p:nvPr/>
          </p:nvSpPr>
          <p:spPr bwMode="auto">
            <a:xfrm>
              <a:off x="6629400" y="52578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15" name="Rectangle 13"/>
            <p:cNvSpPr>
              <a:spLocks noChangeArrowheads="1"/>
            </p:cNvSpPr>
            <p:nvPr/>
          </p:nvSpPr>
          <p:spPr bwMode="auto">
            <a:xfrm>
              <a:off x="6629400" y="43434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16" name="Rectangle 14"/>
            <p:cNvSpPr>
              <a:spLocks noChangeArrowheads="1"/>
            </p:cNvSpPr>
            <p:nvPr/>
          </p:nvSpPr>
          <p:spPr bwMode="auto">
            <a:xfrm>
              <a:off x="6629400" y="35052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17" name="Rectangle 15"/>
            <p:cNvSpPr>
              <a:spLocks noChangeArrowheads="1"/>
            </p:cNvSpPr>
            <p:nvPr/>
          </p:nvSpPr>
          <p:spPr bwMode="auto">
            <a:xfrm>
              <a:off x="6629400" y="26670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18" name="Rectangle 16"/>
            <p:cNvSpPr>
              <a:spLocks noChangeArrowheads="1"/>
            </p:cNvSpPr>
            <p:nvPr/>
          </p:nvSpPr>
          <p:spPr bwMode="auto">
            <a:xfrm>
              <a:off x="6629400" y="19050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19" name="Rectangle 17"/>
            <p:cNvSpPr>
              <a:spLocks noChangeArrowheads="1"/>
            </p:cNvSpPr>
            <p:nvPr/>
          </p:nvSpPr>
          <p:spPr bwMode="auto">
            <a:xfrm>
              <a:off x="3581400" y="17526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20" name="Rectangle 18"/>
            <p:cNvSpPr>
              <a:spLocks noChangeArrowheads="1"/>
            </p:cNvSpPr>
            <p:nvPr/>
          </p:nvSpPr>
          <p:spPr bwMode="auto">
            <a:xfrm>
              <a:off x="3581400" y="28194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21" name="Rectangle 19"/>
            <p:cNvSpPr>
              <a:spLocks noChangeArrowheads="1"/>
            </p:cNvSpPr>
            <p:nvPr/>
          </p:nvSpPr>
          <p:spPr bwMode="auto">
            <a:xfrm>
              <a:off x="3581400" y="4419600"/>
              <a:ext cx="1676400" cy="533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22" name="Rectangle 20"/>
            <p:cNvSpPr>
              <a:spLocks noChangeArrowheads="1"/>
            </p:cNvSpPr>
            <p:nvPr/>
          </p:nvSpPr>
          <p:spPr bwMode="auto">
            <a:xfrm>
              <a:off x="3200400" y="5638800"/>
              <a:ext cx="25908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dirty="0">
                <a:solidFill>
                  <a:prstClr val="black"/>
                </a:solidFill>
                <a:latin typeface="Calibri"/>
              </a:endParaRPr>
            </a:p>
          </p:txBody>
        </p:sp>
        <p:sp>
          <p:nvSpPr>
            <p:cNvPr id="200723" name="Line 22"/>
            <p:cNvSpPr>
              <a:spLocks noChangeShapeType="1"/>
            </p:cNvSpPr>
            <p:nvPr/>
          </p:nvSpPr>
          <p:spPr bwMode="auto">
            <a:xfrm flipH="1">
              <a:off x="152400" y="2286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24" name="Line 23"/>
            <p:cNvSpPr>
              <a:spLocks noChangeShapeType="1"/>
            </p:cNvSpPr>
            <p:nvPr/>
          </p:nvSpPr>
          <p:spPr bwMode="auto">
            <a:xfrm flipH="1">
              <a:off x="152400" y="3048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25" name="Line 24"/>
            <p:cNvSpPr>
              <a:spLocks noChangeShapeType="1"/>
            </p:cNvSpPr>
            <p:nvPr/>
          </p:nvSpPr>
          <p:spPr bwMode="auto">
            <a:xfrm flipH="1">
              <a:off x="152400" y="3886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26" name="Line 25"/>
            <p:cNvSpPr>
              <a:spLocks noChangeShapeType="1"/>
            </p:cNvSpPr>
            <p:nvPr/>
          </p:nvSpPr>
          <p:spPr bwMode="auto">
            <a:xfrm flipH="1">
              <a:off x="152400" y="4800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27" name="Line 26"/>
            <p:cNvSpPr>
              <a:spLocks noChangeShapeType="1"/>
            </p:cNvSpPr>
            <p:nvPr/>
          </p:nvSpPr>
          <p:spPr bwMode="auto">
            <a:xfrm flipH="1">
              <a:off x="2514600" y="3048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28" name="Line 27"/>
            <p:cNvSpPr>
              <a:spLocks noChangeShapeType="1"/>
            </p:cNvSpPr>
            <p:nvPr/>
          </p:nvSpPr>
          <p:spPr bwMode="auto">
            <a:xfrm flipH="1">
              <a:off x="2514600" y="3886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29" name="Line 28"/>
            <p:cNvSpPr>
              <a:spLocks noChangeShapeType="1"/>
            </p:cNvSpPr>
            <p:nvPr/>
          </p:nvSpPr>
          <p:spPr bwMode="auto">
            <a:xfrm flipH="1">
              <a:off x="2895600" y="3048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0" name="Line 29"/>
            <p:cNvSpPr>
              <a:spLocks noChangeShapeType="1"/>
            </p:cNvSpPr>
            <p:nvPr/>
          </p:nvSpPr>
          <p:spPr bwMode="auto">
            <a:xfrm flipH="1">
              <a:off x="2895600" y="3886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1" name="Line 30"/>
            <p:cNvSpPr>
              <a:spLocks noChangeShapeType="1"/>
            </p:cNvSpPr>
            <p:nvPr/>
          </p:nvSpPr>
          <p:spPr bwMode="auto">
            <a:xfrm flipH="1">
              <a:off x="2514600" y="2286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2" name="Line 31"/>
            <p:cNvSpPr>
              <a:spLocks noChangeShapeType="1"/>
            </p:cNvSpPr>
            <p:nvPr/>
          </p:nvSpPr>
          <p:spPr bwMode="auto">
            <a:xfrm flipH="1">
              <a:off x="2514600" y="4800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3" name="Line 32"/>
            <p:cNvSpPr>
              <a:spLocks noChangeShapeType="1"/>
            </p:cNvSpPr>
            <p:nvPr/>
          </p:nvSpPr>
          <p:spPr bwMode="auto">
            <a:xfrm flipH="1">
              <a:off x="5334000" y="31242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4" name="Line 33"/>
            <p:cNvSpPr>
              <a:spLocks noChangeShapeType="1"/>
            </p:cNvSpPr>
            <p:nvPr/>
          </p:nvSpPr>
          <p:spPr bwMode="auto">
            <a:xfrm flipH="1">
              <a:off x="5334000" y="2133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5" name="Line 34"/>
            <p:cNvSpPr>
              <a:spLocks noChangeShapeType="1"/>
            </p:cNvSpPr>
            <p:nvPr/>
          </p:nvSpPr>
          <p:spPr bwMode="auto">
            <a:xfrm flipH="1">
              <a:off x="6248400" y="2133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6" name="Line 35"/>
            <p:cNvSpPr>
              <a:spLocks noChangeShapeType="1"/>
            </p:cNvSpPr>
            <p:nvPr/>
          </p:nvSpPr>
          <p:spPr bwMode="auto">
            <a:xfrm flipH="1">
              <a:off x="6248400" y="2971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7" name="Line 36"/>
            <p:cNvSpPr>
              <a:spLocks noChangeShapeType="1"/>
            </p:cNvSpPr>
            <p:nvPr/>
          </p:nvSpPr>
          <p:spPr bwMode="auto">
            <a:xfrm flipH="1">
              <a:off x="5867400" y="2133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8" name="Line 37"/>
            <p:cNvSpPr>
              <a:spLocks noChangeShapeType="1"/>
            </p:cNvSpPr>
            <p:nvPr/>
          </p:nvSpPr>
          <p:spPr bwMode="auto">
            <a:xfrm flipH="1">
              <a:off x="5867400" y="2971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39" name="Line 38"/>
            <p:cNvSpPr>
              <a:spLocks noChangeShapeType="1"/>
            </p:cNvSpPr>
            <p:nvPr/>
          </p:nvSpPr>
          <p:spPr bwMode="auto">
            <a:xfrm flipH="1">
              <a:off x="6248400" y="3733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0" name="Line 39"/>
            <p:cNvSpPr>
              <a:spLocks noChangeShapeType="1"/>
            </p:cNvSpPr>
            <p:nvPr/>
          </p:nvSpPr>
          <p:spPr bwMode="auto">
            <a:xfrm flipH="1">
              <a:off x="6248400" y="4572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1" name="Line 40"/>
            <p:cNvSpPr>
              <a:spLocks noChangeShapeType="1"/>
            </p:cNvSpPr>
            <p:nvPr/>
          </p:nvSpPr>
          <p:spPr bwMode="auto">
            <a:xfrm flipH="1">
              <a:off x="8382000" y="2133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2" name="Line 41"/>
            <p:cNvSpPr>
              <a:spLocks noChangeShapeType="1"/>
            </p:cNvSpPr>
            <p:nvPr/>
          </p:nvSpPr>
          <p:spPr bwMode="auto">
            <a:xfrm flipH="1">
              <a:off x="8382000" y="2971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3" name="Line 42"/>
            <p:cNvSpPr>
              <a:spLocks noChangeShapeType="1"/>
            </p:cNvSpPr>
            <p:nvPr/>
          </p:nvSpPr>
          <p:spPr bwMode="auto">
            <a:xfrm flipH="1">
              <a:off x="8382000" y="3733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4" name="Line 43"/>
            <p:cNvSpPr>
              <a:spLocks noChangeShapeType="1"/>
            </p:cNvSpPr>
            <p:nvPr/>
          </p:nvSpPr>
          <p:spPr bwMode="auto">
            <a:xfrm flipH="1">
              <a:off x="8382000" y="4572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5" name="Line 44"/>
            <p:cNvSpPr>
              <a:spLocks noChangeShapeType="1"/>
            </p:cNvSpPr>
            <p:nvPr/>
          </p:nvSpPr>
          <p:spPr bwMode="auto">
            <a:xfrm>
              <a:off x="152400" y="2286000"/>
              <a:ext cx="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6" name="Line 45"/>
            <p:cNvSpPr>
              <a:spLocks noChangeShapeType="1"/>
            </p:cNvSpPr>
            <p:nvPr/>
          </p:nvSpPr>
          <p:spPr bwMode="auto">
            <a:xfrm>
              <a:off x="2819400" y="1905000"/>
              <a:ext cx="0" cy="289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7" name="Line 46"/>
            <p:cNvSpPr>
              <a:spLocks noChangeShapeType="1"/>
            </p:cNvSpPr>
            <p:nvPr/>
          </p:nvSpPr>
          <p:spPr bwMode="auto">
            <a:xfrm>
              <a:off x="3200400" y="30480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8" name="Line 47"/>
            <p:cNvSpPr>
              <a:spLocks noChangeShapeType="1"/>
            </p:cNvSpPr>
            <p:nvPr/>
          </p:nvSpPr>
          <p:spPr bwMode="auto">
            <a:xfrm>
              <a:off x="6248400" y="21336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49" name="Line 48"/>
            <p:cNvSpPr>
              <a:spLocks noChangeShapeType="1"/>
            </p:cNvSpPr>
            <p:nvPr/>
          </p:nvSpPr>
          <p:spPr bwMode="auto">
            <a:xfrm>
              <a:off x="8686800" y="2133600"/>
              <a:ext cx="0" cy="388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0" name="Line 49"/>
            <p:cNvSpPr>
              <a:spLocks noChangeShapeType="1"/>
            </p:cNvSpPr>
            <p:nvPr/>
          </p:nvSpPr>
          <p:spPr bwMode="auto">
            <a:xfrm flipH="1">
              <a:off x="8382000" y="5486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1" name="Line 50"/>
            <p:cNvSpPr>
              <a:spLocks noChangeShapeType="1"/>
            </p:cNvSpPr>
            <p:nvPr/>
          </p:nvSpPr>
          <p:spPr bwMode="auto">
            <a:xfrm>
              <a:off x="5867400" y="19050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2" name="Line 51"/>
            <p:cNvSpPr>
              <a:spLocks noChangeShapeType="1"/>
            </p:cNvSpPr>
            <p:nvPr/>
          </p:nvSpPr>
          <p:spPr bwMode="auto">
            <a:xfrm>
              <a:off x="2438400" y="3200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3" name="Line 52"/>
            <p:cNvSpPr>
              <a:spLocks noChangeShapeType="1"/>
            </p:cNvSpPr>
            <p:nvPr/>
          </p:nvSpPr>
          <p:spPr bwMode="auto">
            <a:xfrm>
              <a:off x="2438400" y="2286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4" name="Line 53"/>
            <p:cNvSpPr>
              <a:spLocks noChangeShapeType="1"/>
            </p:cNvSpPr>
            <p:nvPr/>
          </p:nvSpPr>
          <p:spPr bwMode="auto">
            <a:xfrm>
              <a:off x="2895600" y="47244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5" name="Line 54"/>
            <p:cNvSpPr>
              <a:spLocks noChangeShapeType="1"/>
            </p:cNvSpPr>
            <p:nvPr/>
          </p:nvSpPr>
          <p:spPr bwMode="auto">
            <a:xfrm flipH="1">
              <a:off x="2209800" y="22860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6" name="Line 55"/>
            <p:cNvSpPr>
              <a:spLocks noChangeShapeType="1"/>
            </p:cNvSpPr>
            <p:nvPr/>
          </p:nvSpPr>
          <p:spPr bwMode="auto">
            <a:xfrm flipH="1">
              <a:off x="2209800" y="2971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7" name="Line 56"/>
            <p:cNvSpPr>
              <a:spLocks noChangeShapeType="1"/>
            </p:cNvSpPr>
            <p:nvPr/>
          </p:nvSpPr>
          <p:spPr bwMode="auto">
            <a:xfrm flipH="1">
              <a:off x="2209800" y="3200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8" name="Line 57"/>
            <p:cNvSpPr>
              <a:spLocks noChangeShapeType="1"/>
            </p:cNvSpPr>
            <p:nvPr/>
          </p:nvSpPr>
          <p:spPr bwMode="auto">
            <a:xfrm flipH="1">
              <a:off x="2209800" y="3886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59" name="Line 58"/>
            <p:cNvSpPr>
              <a:spLocks noChangeShapeType="1"/>
            </p:cNvSpPr>
            <p:nvPr/>
          </p:nvSpPr>
          <p:spPr bwMode="auto">
            <a:xfrm flipH="1">
              <a:off x="5334000" y="1905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0" name="Line 59"/>
            <p:cNvSpPr>
              <a:spLocks noChangeShapeType="1"/>
            </p:cNvSpPr>
            <p:nvPr/>
          </p:nvSpPr>
          <p:spPr bwMode="auto">
            <a:xfrm flipH="1">
              <a:off x="5943600" y="6019800"/>
              <a:ext cx="2743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1" name="Line 60"/>
            <p:cNvSpPr>
              <a:spLocks noChangeShapeType="1"/>
            </p:cNvSpPr>
            <p:nvPr/>
          </p:nvSpPr>
          <p:spPr bwMode="auto">
            <a:xfrm flipH="1">
              <a:off x="5334000" y="4800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2" name="Line 61"/>
            <p:cNvSpPr>
              <a:spLocks noChangeShapeType="1"/>
            </p:cNvSpPr>
            <p:nvPr/>
          </p:nvSpPr>
          <p:spPr bwMode="auto">
            <a:xfrm>
              <a:off x="5638800" y="2133600"/>
              <a:ext cx="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3" name="Line 62"/>
            <p:cNvSpPr>
              <a:spLocks noChangeShapeType="1"/>
            </p:cNvSpPr>
            <p:nvPr/>
          </p:nvSpPr>
          <p:spPr bwMode="auto">
            <a:xfrm flipH="1">
              <a:off x="5334000" y="45720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4" name="Line 63"/>
            <p:cNvSpPr>
              <a:spLocks noChangeShapeType="1"/>
            </p:cNvSpPr>
            <p:nvPr/>
          </p:nvSpPr>
          <p:spPr bwMode="auto">
            <a:xfrm>
              <a:off x="152400" y="6019800"/>
              <a:ext cx="297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5" name="Line 64"/>
            <p:cNvSpPr>
              <a:spLocks noChangeShapeType="1"/>
            </p:cNvSpPr>
            <p:nvPr/>
          </p:nvSpPr>
          <p:spPr bwMode="auto">
            <a:xfrm>
              <a:off x="2895600" y="4724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6" name="Line 65"/>
            <p:cNvSpPr>
              <a:spLocks noChangeShapeType="1"/>
            </p:cNvSpPr>
            <p:nvPr/>
          </p:nvSpPr>
          <p:spPr bwMode="auto">
            <a:xfrm>
              <a:off x="2819400" y="1905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7" name="Line 67"/>
            <p:cNvSpPr>
              <a:spLocks noChangeShapeType="1"/>
            </p:cNvSpPr>
            <p:nvPr/>
          </p:nvSpPr>
          <p:spPr bwMode="auto">
            <a:xfrm>
              <a:off x="3183466" y="3200400"/>
              <a:ext cx="3386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8" name="Line 68"/>
            <p:cNvSpPr>
              <a:spLocks noChangeShapeType="1"/>
            </p:cNvSpPr>
            <p:nvPr/>
          </p:nvSpPr>
          <p:spPr bwMode="auto">
            <a:xfrm>
              <a:off x="4470400" y="5029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69" name="Line 69"/>
            <p:cNvSpPr>
              <a:spLocks noChangeShapeType="1"/>
            </p:cNvSpPr>
            <p:nvPr/>
          </p:nvSpPr>
          <p:spPr bwMode="auto">
            <a:xfrm>
              <a:off x="4402667" y="2514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sp>
          <p:nvSpPr>
            <p:cNvPr id="200770" name="Line 70"/>
            <p:cNvSpPr>
              <a:spLocks noChangeShapeType="1"/>
            </p:cNvSpPr>
            <p:nvPr/>
          </p:nvSpPr>
          <p:spPr bwMode="auto">
            <a:xfrm flipV="1">
              <a:off x="4402667" y="2362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dirty="0">
                <a:solidFill>
                  <a:prstClr val="black"/>
                </a:solidFill>
                <a:latin typeface="Calibri"/>
              </a:endParaRPr>
            </a:p>
          </p:txBody>
        </p:sp>
      </p:gr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76113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116632"/>
            <a:ext cx="9036496" cy="908720"/>
          </a:xfrm>
        </p:spPr>
        <p:txBody>
          <a:bodyPr>
            <a:noAutofit/>
          </a:bodyPr>
          <a:lstStyle/>
          <a:p>
            <a:pPr eaLnBrk="1" hangingPunct="1">
              <a:defRPr/>
            </a:pPr>
            <a:r>
              <a:rPr lang="el-GR" sz="3800" dirty="0" smtClean="0"/>
              <a:t>Υποψήφιοι για Συμμετοχή σε Πρόγραμμα Προληπτικής Άσκησης</a:t>
            </a:r>
          </a:p>
        </p:txBody>
      </p:sp>
      <p:sp>
        <p:nvSpPr>
          <p:cNvPr id="6" name="Line 12"/>
          <p:cNvSpPr>
            <a:spLocks noChangeShapeType="1"/>
          </p:cNvSpPr>
          <p:nvPr/>
        </p:nvSpPr>
        <p:spPr bwMode="auto">
          <a:xfrm>
            <a:off x="360218" y="1268760"/>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01731" name="Rectangle 3"/>
          <p:cNvSpPr>
            <a:spLocks noGrp="1" noChangeArrowheads="1"/>
          </p:cNvSpPr>
          <p:nvPr>
            <p:ph idx="1"/>
          </p:nvPr>
        </p:nvSpPr>
        <p:spPr>
          <a:xfrm>
            <a:off x="360218" y="1484784"/>
            <a:ext cx="8534400" cy="5040560"/>
          </a:xfrm>
        </p:spPr>
        <p:txBody>
          <a:bodyPr>
            <a:noAutofit/>
          </a:bodyPr>
          <a:lstStyle/>
          <a:p>
            <a:pPr lvl="0">
              <a:buClr>
                <a:srgbClr val="800000"/>
              </a:buClr>
              <a:buSzPct val="100000"/>
              <a:buFont typeface="Wingdings" pitchFamily="2" charset="2"/>
              <a:buChar char="§"/>
            </a:pPr>
            <a:r>
              <a:rPr lang="el-GR" sz="2400" dirty="0" smtClean="0"/>
              <a:t>Κάθε άτομο, </a:t>
            </a:r>
            <a:r>
              <a:rPr lang="el-GR" sz="2400" dirty="0"/>
              <a:t>ανεξάρτητα </a:t>
            </a:r>
            <a:r>
              <a:rPr lang="el-GR" sz="2400" dirty="0" smtClean="0"/>
              <a:t>ηλικίας, χωρίς προδιάθεση </a:t>
            </a:r>
            <a:r>
              <a:rPr lang="el-GR" sz="2400" dirty="0"/>
              <a:t>ή συμπτώματα καρδιοαγγειακής </a:t>
            </a:r>
            <a:r>
              <a:rPr lang="el-GR" sz="2400" dirty="0" smtClean="0"/>
              <a:t>πάθησης,</a:t>
            </a:r>
            <a:endParaRPr lang="el-GR" sz="2400" dirty="0"/>
          </a:p>
          <a:p>
            <a:pPr lvl="0">
              <a:buClr>
                <a:srgbClr val="800000"/>
              </a:buClr>
              <a:buSzPct val="100000"/>
              <a:buFont typeface="Wingdings" pitchFamily="2" charset="2"/>
              <a:buChar char="§"/>
            </a:pPr>
            <a:r>
              <a:rPr lang="el-GR" sz="2400" dirty="0" smtClean="0"/>
              <a:t>Τα </a:t>
            </a:r>
            <a:r>
              <a:rPr lang="el-GR" sz="2400" dirty="0"/>
              <a:t>υγιή άτομα με μειωμένη σωματική </a:t>
            </a:r>
            <a:r>
              <a:rPr lang="el-GR" sz="2400" dirty="0" smtClean="0"/>
              <a:t>δραστηριότητα,</a:t>
            </a:r>
          </a:p>
          <a:p>
            <a:pPr lvl="0">
              <a:spcAft>
                <a:spcPts val="1200"/>
              </a:spcAft>
              <a:buClr>
                <a:srgbClr val="800000"/>
              </a:buClr>
              <a:buSzPct val="100000"/>
              <a:buFont typeface="Wingdings" pitchFamily="2" charset="2"/>
              <a:buChar char="§"/>
            </a:pPr>
            <a:r>
              <a:rPr lang="el-GR" sz="2400" dirty="0" smtClean="0"/>
              <a:t>Τα </a:t>
            </a:r>
            <a:r>
              <a:rPr lang="el-GR" sz="2400" dirty="0"/>
              <a:t>υγιή άτομα που έχουν </a:t>
            </a:r>
            <a:r>
              <a:rPr lang="el-GR" sz="2400" dirty="0" smtClean="0"/>
              <a:t>την </a:t>
            </a:r>
            <a:r>
              <a:rPr lang="el-GR" sz="2400" dirty="0"/>
              <a:t>προδιάθεση καρδιοαγγειακής πάθησης (έχουν έναν ή περισσότερους παράγοντες κινδύνου</a:t>
            </a:r>
            <a:r>
              <a:rPr lang="el-GR" sz="2400" dirty="0" smtClean="0"/>
              <a:t>).</a:t>
            </a:r>
          </a:p>
          <a:p>
            <a:pPr eaLnBrk="1" hangingPunct="1">
              <a:buClr>
                <a:srgbClr val="800000"/>
              </a:buClr>
              <a:buFont typeface="Wingdings" pitchFamily="2" charset="2"/>
              <a:buChar char="Ø"/>
            </a:pPr>
            <a:r>
              <a:rPr lang="el-GR" sz="2400" dirty="0" smtClean="0"/>
              <a:t>Οι </a:t>
            </a:r>
            <a:r>
              <a:rPr lang="en-US" sz="2400" dirty="0" smtClean="0"/>
              <a:t> </a:t>
            </a:r>
            <a:r>
              <a:rPr lang="el-GR" sz="2400" dirty="0" smtClean="0"/>
              <a:t>υποψήφιοι  θα  πρέπει να</a:t>
            </a:r>
            <a:r>
              <a:rPr lang="en-US" sz="2400" dirty="0" smtClean="0"/>
              <a:t> </a:t>
            </a:r>
            <a:r>
              <a:rPr lang="el-GR" sz="2400" dirty="0" smtClean="0"/>
              <a:t>υποβάλλονται σε πλήρεις ιατρικές  </a:t>
            </a:r>
            <a:r>
              <a:rPr lang="en-US" sz="2400" dirty="0" smtClean="0"/>
              <a:t> </a:t>
            </a:r>
            <a:r>
              <a:rPr lang="el-GR" sz="2400" dirty="0" smtClean="0"/>
              <a:t>εξετάσεις,</a:t>
            </a:r>
            <a:r>
              <a:rPr lang="en-US" sz="2400" dirty="0" smtClean="0"/>
              <a:t> </a:t>
            </a:r>
            <a:r>
              <a:rPr lang="el-GR" sz="2400" dirty="0"/>
              <a:t>συμπεριλαμβανόμενης </a:t>
            </a:r>
            <a:r>
              <a:rPr lang="el-GR" sz="2400" dirty="0" smtClean="0"/>
              <a:t>και της</a:t>
            </a:r>
            <a:r>
              <a:rPr lang="en-US" sz="2400" dirty="0" smtClean="0"/>
              <a:t>  </a:t>
            </a:r>
            <a:r>
              <a:rPr lang="el-GR" sz="2400" dirty="0" smtClean="0"/>
              <a:t>δοκιμασίας κοπώσεως.</a:t>
            </a:r>
          </a:p>
          <a:p>
            <a:pPr eaLnBrk="1" hangingPunct="1">
              <a:buClr>
                <a:srgbClr val="800000"/>
              </a:buClr>
              <a:buFont typeface="Wingdings" pitchFamily="2" charset="2"/>
              <a:buChar char="Ø"/>
            </a:pPr>
            <a:r>
              <a:rPr lang="el-GR" sz="2400" dirty="0"/>
              <a:t>Όλα τα </a:t>
            </a:r>
            <a:r>
              <a:rPr lang="el-GR" sz="2400" dirty="0" smtClean="0"/>
              <a:t>άτομα, </a:t>
            </a:r>
            <a:r>
              <a:rPr lang="el-GR" sz="2400" dirty="0"/>
              <a:t>που τελικά θα συμμετέχουν </a:t>
            </a:r>
            <a:r>
              <a:rPr lang="el-GR" sz="2400" dirty="0" smtClean="0"/>
              <a:t>στο </a:t>
            </a:r>
            <a:r>
              <a:rPr lang="el-GR" sz="2400" dirty="0"/>
              <a:t>πρόγραμμα </a:t>
            </a:r>
            <a:r>
              <a:rPr lang="el-GR" sz="2400" dirty="0" smtClean="0"/>
              <a:t>άσκησης, </a:t>
            </a:r>
            <a:r>
              <a:rPr lang="el-GR" sz="2400" dirty="0"/>
              <a:t>θα πρέπει να συμπληρώνουν σχετική υπεύθυνη δήλωση αποδοχής των </a:t>
            </a:r>
            <a:r>
              <a:rPr lang="el-GR" sz="2400" dirty="0" smtClean="0"/>
              <a:t>ωφελειών αλλά και </a:t>
            </a:r>
            <a:r>
              <a:rPr lang="el-GR" sz="2400" dirty="0"/>
              <a:t>των </a:t>
            </a:r>
            <a:r>
              <a:rPr lang="el-GR" sz="2400" dirty="0" smtClean="0"/>
              <a:t>πιθανών κινδύνων </a:t>
            </a:r>
            <a:r>
              <a:rPr lang="el-GR" sz="2400" dirty="0"/>
              <a:t>από την </a:t>
            </a:r>
            <a:r>
              <a:rPr lang="el-GR" sz="2400" dirty="0" smtClean="0"/>
              <a:t>άσκηση.</a:t>
            </a:r>
            <a:endParaRPr lang="en-US"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70272700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1152128"/>
          </a:xfrm>
        </p:spPr>
        <p:txBody>
          <a:bodyPr>
            <a:noAutofit/>
          </a:bodyPr>
          <a:lstStyle/>
          <a:p>
            <a:r>
              <a:rPr lang="el-GR" dirty="0" smtClean="0">
                <a:effectLst>
                  <a:outerShdw blurRad="38100" dist="38100" dir="2700000" algn="tl">
                    <a:srgbClr val="000000"/>
                  </a:outerShdw>
                </a:effectLst>
              </a:rPr>
              <a:t>Καταστάσεις που δεν επιτρέπουν Συμμετοχή σε Πρόγραμμα Άσκησης </a:t>
            </a:r>
            <a:r>
              <a:rPr lang="el-GR" sz="2800" dirty="0" smtClean="0">
                <a:effectLst/>
              </a:rPr>
              <a:t>[1</a:t>
            </a:r>
            <a:r>
              <a:rPr lang="en-US" sz="2800" dirty="0" smtClean="0">
                <a:effectLst/>
              </a:rPr>
              <a:t>/2</a:t>
            </a:r>
            <a:r>
              <a:rPr lang="el-GR" sz="2800" dirty="0" smtClean="0">
                <a:effectLst/>
              </a:rPr>
              <a:t>]</a:t>
            </a:r>
            <a:endParaRPr lang="el-GR" sz="2800" dirty="0">
              <a:effectLst/>
            </a:endParaRPr>
          </a:p>
        </p:txBody>
      </p:sp>
      <p:sp>
        <p:nvSpPr>
          <p:cNvPr id="7" name="Line 12"/>
          <p:cNvSpPr>
            <a:spLocks noChangeShapeType="1"/>
          </p:cNvSpPr>
          <p:nvPr/>
        </p:nvSpPr>
        <p:spPr bwMode="auto">
          <a:xfrm>
            <a:off x="360218"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 name="Θέση περιεχομένου 1"/>
          <p:cNvSpPr>
            <a:spLocks noGrp="1"/>
          </p:cNvSpPr>
          <p:nvPr>
            <p:ph idx="1"/>
          </p:nvPr>
        </p:nvSpPr>
        <p:spPr>
          <a:xfrm>
            <a:off x="107504" y="1268760"/>
            <a:ext cx="8928992" cy="5472608"/>
          </a:xfrm>
        </p:spPr>
        <p:txBody>
          <a:bodyPr>
            <a:noAutofit/>
          </a:bodyPr>
          <a:lstStyle/>
          <a:p>
            <a:pPr marL="857250" lvl="1" indent="-457200">
              <a:spcAft>
                <a:spcPts val="600"/>
              </a:spcAft>
              <a:buFont typeface="+mj-lt"/>
              <a:buAutoNum type="arabicPeriod"/>
              <a:defRPr/>
            </a:pPr>
            <a:endParaRPr lang="el-GR" sz="2400" dirty="0" smtClean="0"/>
          </a:p>
          <a:p>
            <a:pPr marL="857250" lvl="1" indent="-457200">
              <a:spcAft>
                <a:spcPts val="600"/>
              </a:spcAft>
              <a:buClr>
                <a:srgbClr val="800000"/>
              </a:buClr>
              <a:buFont typeface="+mj-lt"/>
              <a:buAutoNum type="arabicPeriod"/>
              <a:defRPr/>
            </a:pPr>
            <a:r>
              <a:rPr lang="el-GR" sz="2400" dirty="0" smtClean="0"/>
              <a:t>Ασταθής </a:t>
            </a:r>
            <a:r>
              <a:rPr lang="el-GR" sz="2400" dirty="0"/>
              <a:t>στηθάγχη </a:t>
            </a:r>
            <a:r>
              <a:rPr lang="el-GR" sz="2400" dirty="0" smtClean="0"/>
              <a:t>– πόνος </a:t>
            </a:r>
            <a:r>
              <a:rPr lang="el-GR" sz="2400" dirty="0"/>
              <a:t>στήθους σε </a:t>
            </a:r>
            <a:r>
              <a:rPr lang="el-GR" sz="2400" dirty="0" smtClean="0"/>
              <a:t>ηρεμία,</a:t>
            </a:r>
            <a:endParaRPr lang="el-GR" sz="2400" dirty="0"/>
          </a:p>
          <a:p>
            <a:pPr marL="857250" lvl="1" indent="-457200">
              <a:spcAft>
                <a:spcPts val="600"/>
              </a:spcAft>
              <a:buClr>
                <a:srgbClr val="800000"/>
              </a:buClr>
              <a:buFont typeface="+mj-lt"/>
              <a:buAutoNum type="arabicPeriod"/>
              <a:defRPr/>
            </a:pPr>
            <a:r>
              <a:rPr lang="el-GR" sz="2400" dirty="0" smtClean="0"/>
              <a:t>Οξύ </a:t>
            </a:r>
            <a:r>
              <a:rPr lang="el-GR" sz="2400" dirty="0"/>
              <a:t>έμφραγμα του </a:t>
            </a:r>
            <a:r>
              <a:rPr lang="el-GR" sz="2400" dirty="0" smtClean="0"/>
              <a:t>μυοκαρδίου,</a:t>
            </a:r>
            <a:endParaRPr lang="el-GR" sz="2400" dirty="0"/>
          </a:p>
          <a:p>
            <a:pPr marL="857250" lvl="1" indent="-457200">
              <a:spcAft>
                <a:spcPts val="600"/>
              </a:spcAft>
              <a:buClr>
                <a:srgbClr val="800000"/>
              </a:buClr>
              <a:buFont typeface="+mj-lt"/>
              <a:buAutoNum type="arabicPeriod"/>
              <a:defRPr/>
            </a:pPr>
            <a:r>
              <a:rPr lang="el-GR" sz="2400" dirty="0" smtClean="0"/>
              <a:t>Επικίνδυνα </a:t>
            </a:r>
            <a:r>
              <a:rPr lang="el-GR" sz="2400" dirty="0"/>
              <a:t>προβλήματα στον καρδιακό </a:t>
            </a:r>
            <a:r>
              <a:rPr lang="el-GR" sz="2400" dirty="0" smtClean="0"/>
              <a:t>ρυθμό,</a:t>
            </a:r>
            <a:endParaRPr lang="el-GR" sz="2400" dirty="0"/>
          </a:p>
          <a:p>
            <a:pPr marL="857250" lvl="1" indent="-457200">
              <a:spcAft>
                <a:spcPts val="600"/>
              </a:spcAft>
              <a:buClr>
                <a:srgbClr val="800000"/>
              </a:buClr>
              <a:buFont typeface="+mj-lt"/>
              <a:buAutoNum type="arabicPeriod"/>
              <a:defRPr/>
            </a:pPr>
            <a:r>
              <a:rPr lang="el-GR" sz="2400" dirty="0" smtClean="0"/>
              <a:t>Καρδιακή - κυκλοφορική ανεπάρκεια μη ρυθμισμένη,</a:t>
            </a:r>
            <a:endParaRPr lang="el-GR" sz="2400" dirty="0"/>
          </a:p>
          <a:p>
            <a:pPr marL="857250" lvl="1" indent="-457200">
              <a:spcAft>
                <a:spcPts val="600"/>
              </a:spcAft>
              <a:buClr>
                <a:srgbClr val="800000"/>
              </a:buClr>
              <a:buFont typeface="+mj-lt"/>
              <a:buAutoNum type="arabicPeriod"/>
              <a:defRPr/>
            </a:pPr>
            <a:r>
              <a:rPr lang="el-GR" sz="2400" dirty="0" smtClean="0"/>
              <a:t>Μέτρια </a:t>
            </a:r>
            <a:r>
              <a:rPr lang="el-GR" sz="2400" dirty="0"/>
              <a:t>και σοβαρή στένωση της </a:t>
            </a:r>
            <a:r>
              <a:rPr lang="el-GR" sz="2400" dirty="0" smtClean="0"/>
              <a:t>αορτής,</a:t>
            </a:r>
            <a:endParaRPr lang="el-GR" sz="2400" dirty="0"/>
          </a:p>
          <a:p>
            <a:pPr marL="857250" lvl="1" indent="-457200">
              <a:spcAft>
                <a:spcPts val="600"/>
              </a:spcAft>
              <a:buClr>
                <a:srgbClr val="800000"/>
              </a:buClr>
              <a:buFont typeface="+mj-lt"/>
              <a:buAutoNum type="arabicPeriod"/>
              <a:defRPr/>
            </a:pPr>
            <a:r>
              <a:rPr lang="el-GR" sz="2400" dirty="0" smtClean="0"/>
              <a:t>Μέτρια </a:t>
            </a:r>
            <a:r>
              <a:rPr lang="el-GR" sz="2400" dirty="0"/>
              <a:t>ή σοβαρή </a:t>
            </a:r>
            <a:r>
              <a:rPr lang="el-GR" sz="2400" dirty="0" smtClean="0"/>
              <a:t>βαλβιδοπάθεια,</a:t>
            </a:r>
            <a:endParaRPr lang="el-GR" sz="2400" dirty="0"/>
          </a:p>
          <a:p>
            <a:pPr marL="857250" lvl="1" indent="-457200">
              <a:spcAft>
                <a:spcPts val="600"/>
              </a:spcAft>
              <a:buClr>
                <a:srgbClr val="800000"/>
              </a:buClr>
              <a:buFont typeface="+mj-lt"/>
              <a:buAutoNum type="arabicPeriod"/>
              <a:defRPr/>
            </a:pPr>
            <a:r>
              <a:rPr lang="el-GR" sz="2400" dirty="0" smtClean="0"/>
              <a:t>Διαχωριστικό  </a:t>
            </a:r>
            <a:r>
              <a:rPr lang="el-GR" sz="2400" dirty="0"/>
              <a:t>ανεύρυσμα </a:t>
            </a:r>
            <a:r>
              <a:rPr lang="el-GR" sz="2400" dirty="0" smtClean="0"/>
              <a:t>- κοιλιακό ανεύρυσμα,</a:t>
            </a:r>
            <a:endParaRPr lang="el-GR" sz="2400" dirty="0"/>
          </a:p>
          <a:p>
            <a:pPr marL="857250" lvl="1" indent="-457200">
              <a:spcAft>
                <a:spcPts val="600"/>
              </a:spcAft>
              <a:buClr>
                <a:srgbClr val="800000"/>
              </a:buClr>
              <a:buFont typeface="+mj-lt"/>
              <a:buAutoNum type="arabicPeriod"/>
              <a:defRPr/>
            </a:pPr>
            <a:r>
              <a:rPr lang="el-GR" sz="2400" dirty="0" smtClean="0"/>
              <a:t>Ενεργή  </a:t>
            </a:r>
            <a:r>
              <a:rPr lang="el-GR" sz="2400" dirty="0"/>
              <a:t>καρδιομυοπάθεια </a:t>
            </a:r>
            <a:r>
              <a:rPr lang="el-GR" sz="2400" dirty="0" smtClean="0"/>
              <a:t>- μυοκαρδίτιδα - περικαρδίτιδα,</a:t>
            </a:r>
            <a:endParaRPr lang="en-GB" sz="2400" dirty="0"/>
          </a:p>
          <a:p>
            <a:pPr marL="400050" lvl="1" indent="0">
              <a:spcAft>
                <a:spcPts val="600"/>
              </a:spcAft>
              <a:buNone/>
            </a:pPr>
            <a:endParaRPr lang="el-GR" sz="2400"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94497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1152128"/>
          </a:xfrm>
        </p:spPr>
        <p:txBody>
          <a:bodyPr>
            <a:noAutofit/>
          </a:bodyPr>
          <a:lstStyle/>
          <a:p>
            <a:r>
              <a:rPr lang="el-GR" dirty="0">
                <a:effectLst>
                  <a:outerShdw blurRad="38100" dist="38100" dir="2700000" algn="tl">
                    <a:srgbClr val="000000"/>
                  </a:outerShdw>
                </a:effectLst>
              </a:rPr>
              <a:t>Καταστάσεις που δεν επιτρέπουν Συμμετοχή σε Πρόγραμμα Άσκησης </a:t>
            </a:r>
            <a:r>
              <a:rPr lang="el-GR" sz="2800" dirty="0" smtClean="0">
                <a:effectLst/>
              </a:rPr>
              <a:t>[</a:t>
            </a:r>
            <a:r>
              <a:rPr lang="en-US" sz="2800" dirty="0" smtClean="0">
                <a:effectLst/>
              </a:rPr>
              <a:t>2/2</a:t>
            </a:r>
            <a:r>
              <a:rPr lang="el-GR" sz="2800" dirty="0" smtClean="0">
                <a:effectLst/>
              </a:rPr>
              <a:t>]</a:t>
            </a:r>
            <a:endParaRPr lang="el-GR" sz="3200" dirty="0"/>
          </a:p>
        </p:txBody>
      </p:sp>
      <p:sp>
        <p:nvSpPr>
          <p:cNvPr id="7" name="Line 12"/>
          <p:cNvSpPr>
            <a:spLocks noChangeShapeType="1"/>
          </p:cNvSpPr>
          <p:nvPr/>
        </p:nvSpPr>
        <p:spPr bwMode="auto">
          <a:xfrm>
            <a:off x="360218"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dirty="0" smtClean="0">
              <a:solidFill>
                <a:prstClr val="black"/>
              </a:solidFill>
              <a:latin typeface="Calibri"/>
            </a:endParaRPr>
          </a:p>
        </p:txBody>
      </p:sp>
      <p:sp>
        <p:nvSpPr>
          <p:cNvPr id="2" name="Θέση περιεχομένου 1"/>
          <p:cNvSpPr>
            <a:spLocks noGrp="1"/>
          </p:cNvSpPr>
          <p:nvPr>
            <p:ph idx="1"/>
          </p:nvPr>
        </p:nvSpPr>
        <p:spPr>
          <a:xfrm>
            <a:off x="107504" y="1268760"/>
            <a:ext cx="9036496" cy="5472608"/>
          </a:xfrm>
        </p:spPr>
        <p:txBody>
          <a:bodyPr>
            <a:noAutofit/>
          </a:bodyPr>
          <a:lstStyle/>
          <a:p>
            <a:pPr marL="857250" lvl="1" indent="-457200">
              <a:spcAft>
                <a:spcPts val="600"/>
              </a:spcAft>
              <a:buFont typeface="+mj-lt"/>
              <a:buAutoNum type="arabicPeriod"/>
              <a:defRPr/>
            </a:pPr>
            <a:endParaRPr lang="el-GR" sz="2400" dirty="0" smtClean="0"/>
          </a:p>
          <a:p>
            <a:pPr marL="857250" lvl="1" indent="-457200">
              <a:spcAft>
                <a:spcPts val="600"/>
              </a:spcAft>
              <a:buClr>
                <a:srgbClr val="800000"/>
              </a:buClr>
              <a:buFont typeface="+mj-lt"/>
              <a:buAutoNum type="arabicPeriod" startAt="9"/>
              <a:defRPr/>
            </a:pPr>
            <a:r>
              <a:rPr lang="el-GR" sz="2400" dirty="0" smtClean="0"/>
              <a:t>Θρομβοφλεβίτιδα - </a:t>
            </a:r>
            <a:r>
              <a:rPr lang="el-GR" sz="2400" dirty="0"/>
              <a:t>πρόσφατη κυκλοφορική </a:t>
            </a:r>
            <a:r>
              <a:rPr lang="el-GR" sz="2400" dirty="0" smtClean="0"/>
              <a:t>εμβολή,</a:t>
            </a:r>
            <a:endParaRPr lang="el-GR" sz="2400" dirty="0"/>
          </a:p>
          <a:p>
            <a:pPr marL="857250" lvl="1" indent="-457200">
              <a:spcAft>
                <a:spcPts val="600"/>
              </a:spcAft>
              <a:buClr>
                <a:srgbClr val="800000"/>
              </a:buClr>
              <a:buFont typeface="+mj-lt"/>
              <a:buAutoNum type="arabicPeriod" startAt="9"/>
              <a:defRPr/>
            </a:pPr>
            <a:r>
              <a:rPr lang="el-GR" sz="2400" dirty="0" smtClean="0"/>
              <a:t>Οξεία </a:t>
            </a:r>
            <a:r>
              <a:rPr lang="el-GR" sz="2400" dirty="0"/>
              <a:t>πάθηση - υψηλός </a:t>
            </a:r>
            <a:r>
              <a:rPr lang="el-GR" sz="2400" dirty="0" smtClean="0"/>
              <a:t>πυρετός,</a:t>
            </a:r>
            <a:endParaRPr lang="el-GR" sz="2400" dirty="0"/>
          </a:p>
          <a:p>
            <a:pPr marL="857250" lvl="1" indent="-457200">
              <a:spcAft>
                <a:spcPts val="600"/>
              </a:spcAft>
              <a:buClr>
                <a:srgbClr val="800000"/>
              </a:buClr>
              <a:buFont typeface="+mj-lt"/>
              <a:buAutoNum type="arabicPeriod" startAt="9"/>
              <a:defRPr/>
            </a:pPr>
            <a:r>
              <a:rPr lang="el-GR" sz="2400" dirty="0" smtClean="0"/>
              <a:t>Πρόσφατες </a:t>
            </a:r>
            <a:r>
              <a:rPr lang="el-GR" sz="2400" dirty="0"/>
              <a:t>και σοβαρές </a:t>
            </a:r>
            <a:r>
              <a:rPr lang="el-GR" sz="2400" dirty="0" smtClean="0"/>
              <a:t>μολύνσεις,</a:t>
            </a:r>
            <a:endParaRPr lang="el-GR" sz="2400" dirty="0"/>
          </a:p>
          <a:p>
            <a:pPr marL="857250" lvl="1" indent="-457200">
              <a:spcAft>
                <a:spcPts val="600"/>
              </a:spcAft>
              <a:buClr>
                <a:srgbClr val="800000"/>
              </a:buClr>
              <a:buFont typeface="+mj-lt"/>
              <a:buAutoNum type="arabicPeriod" startAt="9"/>
              <a:defRPr/>
            </a:pPr>
            <a:r>
              <a:rPr lang="el-GR" sz="2400" dirty="0" smtClean="0"/>
              <a:t>Μη </a:t>
            </a:r>
            <a:r>
              <a:rPr lang="el-GR" sz="2400" dirty="0"/>
              <a:t>ελεγχόμενη μεταβολική πάθηση (</a:t>
            </a:r>
            <a:r>
              <a:rPr lang="el-GR" sz="2400" dirty="0" smtClean="0"/>
              <a:t>διαβήτης, </a:t>
            </a:r>
            <a:r>
              <a:rPr lang="el-GR" sz="2400" dirty="0" err="1" smtClean="0"/>
              <a:t>θυροειδής</a:t>
            </a:r>
            <a:r>
              <a:rPr lang="el-GR" sz="2400" dirty="0" smtClean="0"/>
              <a:t>),</a:t>
            </a:r>
            <a:endParaRPr lang="el-GR" sz="2400" dirty="0"/>
          </a:p>
          <a:p>
            <a:pPr marL="857250" lvl="1" indent="-457200">
              <a:spcAft>
                <a:spcPts val="600"/>
              </a:spcAft>
              <a:buClr>
                <a:srgbClr val="800000"/>
              </a:buClr>
              <a:buFont typeface="+mj-lt"/>
              <a:buAutoNum type="arabicPeriod" startAt="9"/>
              <a:defRPr/>
            </a:pPr>
            <a:r>
              <a:rPr lang="el-GR" sz="2400" dirty="0" smtClean="0"/>
              <a:t>Σοβαρές </a:t>
            </a:r>
            <a:r>
              <a:rPr lang="el-GR" sz="2400" dirty="0"/>
              <a:t>διαταραχές </a:t>
            </a:r>
            <a:r>
              <a:rPr lang="el-GR" sz="2400" dirty="0" smtClean="0"/>
              <a:t>στη </a:t>
            </a:r>
            <a:r>
              <a:rPr lang="el-GR" sz="2400" dirty="0"/>
              <a:t>νευρική αγωγιμότητα του καρδιακού </a:t>
            </a:r>
            <a:r>
              <a:rPr lang="el-GR" sz="2400" dirty="0" smtClean="0"/>
              <a:t>ιστού,</a:t>
            </a:r>
            <a:endParaRPr lang="el-GR" sz="2400" dirty="0"/>
          </a:p>
          <a:p>
            <a:pPr marL="857250" lvl="1" indent="-457200">
              <a:spcAft>
                <a:spcPts val="600"/>
              </a:spcAft>
              <a:buClr>
                <a:srgbClr val="800000"/>
              </a:buClr>
              <a:buFont typeface="+mj-lt"/>
              <a:buAutoNum type="arabicPeriod" startAt="9"/>
              <a:defRPr/>
            </a:pPr>
            <a:r>
              <a:rPr lang="el-GR" sz="2400" dirty="0" smtClean="0"/>
              <a:t>Συστολική </a:t>
            </a:r>
            <a:r>
              <a:rPr lang="el-GR" sz="2400" dirty="0"/>
              <a:t>πίεση ηρεμίας μεγαλύτερη από </a:t>
            </a:r>
            <a:r>
              <a:rPr lang="el-GR" sz="2400" dirty="0" smtClean="0"/>
              <a:t>180-200</a:t>
            </a:r>
            <a:r>
              <a:rPr lang="en-US" sz="2400" dirty="0" smtClean="0"/>
              <a:t>mmHg</a:t>
            </a:r>
            <a:r>
              <a:rPr lang="el-GR" sz="2400" dirty="0" smtClean="0"/>
              <a:t>,</a:t>
            </a:r>
            <a:endParaRPr lang="el-GR" sz="2400" dirty="0"/>
          </a:p>
          <a:p>
            <a:pPr marL="857250" lvl="1" indent="-457200">
              <a:spcAft>
                <a:spcPts val="600"/>
              </a:spcAft>
              <a:buClr>
                <a:srgbClr val="800000"/>
              </a:buClr>
              <a:buFont typeface="+mj-lt"/>
              <a:buAutoNum type="arabicPeriod" startAt="9"/>
              <a:defRPr/>
            </a:pPr>
            <a:r>
              <a:rPr lang="el-GR" sz="2400" dirty="0" smtClean="0"/>
              <a:t>Διαστολική </a:t>
            </a:r>
            <a:r>
              <a:rPr lang="el-GR" sz="2400" dirty="0"/>
              <a:t>πίεση ηρεμίας μεγαλύτερη από </a:t>
            </a:r>
            <a:r>
              <a:rPr lang="el-GR" sz="2400" dirty="0" smtClean="0"/>
              <a:t>110-120 </a:t>
            </a:r>
            <a:r>
              <a:rPr lang="en-US" sz="2400" dirty="0" smtClean="0"/>
              <a:t>mmHg</a:t>
            </a:r>
            <a:r>
              <a:rPr lang="el-GR" sz="2400" dirty="0" smtClean="0"/>
              <a:t>.</a:t>
            </a:r>
            <a:endParaRPr lang="en-GB" sz="2400"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43053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b95ca97023d6ff2f69ba44b0e078b6cb96050"/>
</p:tagLst>
</file>

<file path=ppt/theme/theme1.xml><?xml version="1.0" encoding="utf-8"?>
<a:theme xmlns:a="http://schemas.openxmlformats.org/drawingml/2006/main" name="1_OC_template_papathanasiou">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papathanasi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C_template_papathanasi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3096</Words>
  <Application>Microsoft Office PowerPoint</Application>
  <PresentationFormat>Προβολή στην οθόνη (4:3)</PresentationFormat>
  <Paragraphs>330</Paragraphs>
  <Slides>37</Slides>
  <Notes>13</Notes>
  <HiddenSlides>0</HiddenSlides>
  <MMClips>0</MMClips>
  <ScaleCrop>false</ScaleCrop>
  <HeadingPairs>
    <vt:vector size="4" baseType="variant">
      <vt:variant>
        <vt:lpstr>Θέμα</vt:lpstr>
      </vt:variant>
      <vt:variant>
        <vt:i4>4</vt:i4>
      </vt:variant>
      <vt:variant>
        <vt:lpstr>Τίτλοι διαφανειών</vt:lpstr>
      </vt:variant>
      <vt:variant>
        <vt:i4>37</vt:i4>
      </vt:variant>
    </vt:vector>
  </HeadingPairs>
  <TitlesOfParts>
    <vt:vector size="41" baseType="lpstr">
      <vt:lpstr>1_OC_template_papathanasiou</vt:lpstr>
      <vt:lpstr>2_OC_template_papathanasiou</vt:lpstr>
      <vt:lpstr>3_OC_template_papathanasiou</vt:lpstr>
      <vt:lpstr>OC_template_updated</vt:lpstr>
      <vt:lpstr>Φυσικοθεραπεία Καρδιοαγγειακών Παθήσεων</vt:lpstr>
      <vt:lpstr>Θεματική Ενότητα 9</vt:lpstr>
      <vt:lpstr>Προληπτικό Πρόγραμμα  Καρδιοαγγειακής Προσαρμογής</vt:lpstr>
      <vt:lpstr>Ο Ρόλος της Συστηματικής Άσκησης</vt:lpstr>
      <vt:lpstr>Παράγοντες Προδιάθεσης                 Ισχαιμικής Καρδιοπάθειας</vt:lpstr>
      <vt:lpstr>Αλληλεπιδράσεις μεταξύ των Παραγόντων Κινδύνου και Προδιάθεσης Ισχαιμικής Καρδιοπάθειας</vt:lpstr>
      <vt:lpstr>Υποψήφιοι για Συμμετοχή σε Πρόγραμμα Προληπτικής Άσκησης</vt:lpstr>
      <vt:lpstr>Καταστάσεις που δεν επιτρέπουν Συμμετοχή σε Πρόγραμμα Άσκησης [1/2]</vt:lpstr>
      <vt:lpstr>Καταστάσεις που δεν επιτρέπουν Συμμετοχή σε Πρόγραμμα Άσκησης [2/2]</vt:lpstr>
      <vt:lpstr>Σκοπός και Στόχοι των  Προγραμμάτων Προληπτικής Άσκησης</vt:lpstr>
      <vt:lpstr>Παρουσίαση του PowerPoint</vt:lpstr>
      <vt:lpstr>Σχεδιασμός του Προγράμματος Προληπτικής Άσκησης [2/6]</vt:lpstr>
      <vt:lpstr>Παρουσίαση του PowerPoint</vt:lpstr>
      <vt:lpstr>Παρουσίαση του PowerPoint</vt:lpstr>
      <vt:lpstr>Παρουσίαση του PowerPoint</vt:lpstr>
      <vt:lpstr>Παρουσίαση του PowerPoint</vt:lpstr>
      <vt:lpstr>Προληπτικό Πρόγραμμα  Καρδιοαγγειακής Προσαρμογής</vt:lpstr>
      <vt:lpstr>     Στάδιο Προσαρμογής [1/2]</vt:lpstr>
      <vt:lpstr>Παρουσίαση του PowerPoint</vt:lpstr>
      <vt:lpstr>Στάδιο Βελτίωσης [1/3]</vt:lpstr>
      <vt:lpstr>Στάδιο Βελτίωσης [2/3]</vt:lpstr>
      <vt:lpstr>Στάδιο Βελτίωσης [3/3]</vt:lpstr>
      <vt:lpstr>Διάρκεια της Άσκησης και Ενεργειακό Κόστος</vt:lpstr>
      <vt:lpstr>Στάδιο Διατήρησης [1/2]</vt:lpstr>
      <vt:lpstr>Στάδιο Διατήρησης [2/2]</vt:lpstr>
      <vt:lpstr>Θεματικές Ενότητες 8-13 Βιβλιογραφία [1/5]</vt:lpstr>
      <vt:lpstr>Θεματικές Ενότητες 8-13 Βιβλιογραφία [2/5]</vt:lpstr>
      <vt:lpstr>Θεματικές Ενότητες 8-13 Βιβλιογραφία [3/5]</vt:lpstr>
      <vt:lpstr>Θεματικές Ενότητες 8-13 Βιβλιογραφία [4/5]</vt:lpstr>
      <vt:lpstr>Θεματικές Ενότητες 8-13 Βιβλιογραφία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42</cp:revision>
  <dcterms:created xsi:type="dcterms:W3CDTF">2013-03-04T13:35:19Z</dcterms:created>
  <dcterms:modified xsi:type="dcterms:W3CDTF">2015-12-02T13:45:48Z</dcterms:modified>
</cp:coreProperties>
</file>