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701" r:id="rId2"/>
    <p:sldMasterId id="2147483712" r:id="rId3"/>
  </p:sldMasterIdLst>
  <p:notesMasterIdLst>
    <p:notesMasterId r:id="rId16"/>
  </p:notesMasterIdLst>
  <p:sldIdLst>
    <p:sldId id="343" r:id="rId4"/>
    <p:sldId id="335" r:id="rId5"/>
    <p:sldId id="345" r:id="rId6"/>
    <p:sldId id="344" r:id="rId7"/>
    <p:sldId id="261" r:id="rId8"/>
    <p:sldId id="336" r:id="rId9"/>
    <p:sldId id="337" r:id="rId10"/>
    <p:sldId id="338" r:id="rId11"/>
    <p:sldId id="339" r:id="rId12"/>
    <p:sldId id="340" r:id="rId13"/>
    <p:sldId id="341" r:id="rId14"/>
    <p:sldId id="342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2DA3D-DB16-4538-AE19-7BE877DC164A}" type="datetimeFigureOut">
              <a:rPr lang="el-GR" smtClean="0"/>
              <a:t>1/12/2015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1EC0D-6FB6-4F55-A2C8-D3146D48E00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19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7468-CC7C-4BEE-8720-74DA5A4B4C4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B555-39FD-49B4-84AC-C2F1192B00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B7F4-D3C0-421A-B8B8-22DCCAD51525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8F04-EF69-467A-B96A-FAB70A3CA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7A98-E19F-4EB7-BD15-1A3A0056D92B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5C43-D196-45E4-AB8F-2164E9599D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5316-35A5-4ECF-BF70-CF12A2D549B7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A142-16DC-454E-931A-829CEF8F10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1509-D01F-4C30-B7B1-D8B1BF70B90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FBF0-3F23-480D-ACBD-E7FB65B7EE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1363-78AA-45FC-B5E6-8FD0573F4504}" type="datetime1">
              <a:rPr lang="el-GR" smtClean="0"/>
              <a:t>1/12/2015</a:t>
            </a:fld>
            <a:endParaRPr lang="el-G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7C40-8FEA-444F-99CE-AC647AF314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72A3-52E8-4543-B92C-D4563EAFCB0C}" type="datetime1">
              <a:rPr lang="el-GR" smtClean="0"/>
              <a:t>1/12/2015</a:t>
            </a:fld>
            <a:endParaRPr lang="el-G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94EE-D31D-49A0-AA2A-EAF74D152B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FF32D-4586-4531-A007-25C9911247FA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9EEA-BF52-4C31-BA56-18990B98DA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B004-1624-4CA8-AF96-00A7232BBD38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D41E-1889-488A-A699-523E4A7C23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4188" y="452438"/>
            <a:ext cx="7056437" cy="579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A1D0-86F8-40F9-A647-194913A5A7F3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D5BA-0042-4EB2-AA5A-0DE10A915E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7088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9263" y="2052638"/>
            <a:ext cx="3279775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5541-1655-4F4D-BCAF-8A247645080D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333BE-3EA4-43EC-97F2-F69E9B26B6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7416824" cy="1224136"/>
          </a:xfrm>
        </p:spPr>
        <p:txBody>
          <a:bodyPr anchor="ctr"/>
          <a:lstStyle>
            <a:lvl1pPr>
              <a:defRPr sz="3000"/>
            </a:lvl1pPr>
          </a:lstStyle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968552"/>
          </a:xfrm>
        </p:spPr>
        <p:txBody>
          <a:bodyPr/>
          <a:lstStyle>
            <a:lvl1pPr>
              <a:defRPr sz="22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FDD2-1608-408E-8B14-7CCD7B3AD0E2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88D-275D-42E7-B722-B0EEC0805F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6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8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6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7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9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7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0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1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6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356D-5FAA-4FE6-8DDD-3780A6E26A4F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B94D-FA16-4104-8DF9-03770B86B4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2C73D-47D9-429D-B1A1-7EE7D3F622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6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A128-890A-4660-AA33-D8D7BDBBCF9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7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88660-5648-4F40-88FB-9601C13C630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3CBEC-3A8D-40C1-845D-3D3395F79C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1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316C8A-7FC4-4CBB-9BB1-8EF22C35D0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0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87B99-978B-4217-BC23-C88CFF5714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9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9EE3A-9F3B-4883-9A50-ABE79612B0A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5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91DA94-BF4A-4F81-9ABC-25A292CF23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3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EFF5B-3487-4139-B829-C690EBD2CF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14054-7156-403A-85F7-1120BF76C0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609E-346D-44FF-AE27-E407A8DC6B7C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802-59E0-4A01-AA4F-4DB6E5CA4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33F0-4E22-47F4-B9A9-F01F2CD67A37}" type="datetime1">
              <a:rPr lang="el-GR" smtClean="0"/>
              <a:t>1/12/2015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AAB3-760F-4B96-A760-F76C6F6BC6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D15D-385B-4109-984B-AA5C0AF22CFF}" type="datetime1">
              <a:rPr lang="el-GR" smtClean="0"/>
              <a:t>1/12/2015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EFC9-B4D2-4DDA-A044-7B52DE27C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EE2C-3CD3-4480-88A1-C1122A429858}" type="datetime1">
              <a:rPr lang="el-GR" smtClean="0"/>
              <a:t>1/12/2015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5D4C-27EE-43C9-AC2C-21941E5D4E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08D2-75C8-4666-A823-9A18C541910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5D24-55AC-4730-A772-A0C1ED5968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7AA2-20D8-46E6-8CA9-5E66DA2B9BC8}" type="datetime1">
              <a:rPr lang="el-GR" smtClean="0"/>
              <a:t>1/12/2015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970C-14E0-4602-8344-7C6BE6C47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0E872-5B4D-49B4-8DC4-1FD9CDAFA730}" type="datetime1">
              <a:rPr lang="el-GR" smtClean="0"/>
              <a:t>1/12/2015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DC7D-0D30-4CDF-9725-44CDADFBC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  <p:sldLayoutId id="2147483698" r:id="rId12"/>
    <p:sldLayoutId id="2147483684" r:id="rId13"/>
    <p:sldLayoutId id="2147483699" r:id="rId14"/>
    <p:sldLayoutId id="2147483700" r:id="rId15"/>
    <p:sldLayoutId id="2147483683" r:id="rId16"/>
    <p:sldLayoutId id="2147483682" r:id="rId17"/>
    <p:sldLayoutId id="2147483696" r:id="rId18"/>
    <p:sldLayoutId id="2147483697" r:id="rId19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E50B19-A085-4F21-A493-FCDEF362F8E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</a:t>
            </a: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ργανική Χημεία 2014 Β.Ντουρτόγλου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5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tagereport.com/en/napa-2011-agend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Σύσταση και Ανάλυση Γλευκών και Οίνων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Θ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l-GR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sz="2200" b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Ενότητα </a:t>
            </a:r>
            <a:r>
              <a:rPr lang="el-GR" sz="22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l-GR" sz="2200" dirty="0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Μέτρηση </a:t>
            </a:r>
            <a:r>
              <a:rPr lang="el-GR" sz="2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Λακάσης</a:t>
            </a:r>
            <a:endParaRPr lang="en-US" sz="22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800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i="1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Δρ. </a:t>
            </a:r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Βασίλης </a:t>
            </a:r>
            <a:r>
              <a:rPr lang="el-GR" sz="2200" dirty="0" err="1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Ντουρτόγλου</a:t>
            </a:r>
            <a:endParaRPr lang="el-GR" sz="2200" i="1" dirty="0">
              <a:solidFill>
                <a:prstClr val="black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l-GR" sz="2200" dirty="0">
                <a:solidFill>
                  <a:prstClr val="black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Τμήμα Οινολογίας &amp; Τεχνολογίας Ποτών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1773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1070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Λακάση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dirty="0" err="1" smtClean="0"/>
              <a:t>λακάση</a:t>
            </a:r>
            <a:r>
              <a:rPr lang="el-GR" dirty="0" smtClean="0"/>
              <a:t> </a:t>
            </a:r>
            <a:r>
              <a:rPr lang="el-GR" dirty="0"/>
              <a:t>είναι </a:t>
            </a:r>
            <a:r>
              <a:rPr lang="el-GR" dirty="0" smtClean="0"/>
              <a:t>ένα </a:t>
            </a:r>
            <a:r>
              <a:rPr lang="el-GR" dirty="0"/>
              <a:t>μ</a:t>
            </a:r>
            <a:r>
              <a:rPr lang="el-GR" dirty="0" smtClean="0"/>
              <a:t>ικροβιακό ένζυμο </a:t>
            </a:r>
            <a:r>
              <a:rPr lang="el-GR" dirty="0"/>
              <a:t>που παράγεται </a:t>
            </a:r>
            <a:r>
              <a:rPr lang="el-GR" dirty="0" smtClean="0"/>
              <a:t>από τον </a:t>
            </a:r>
            <a:r>
              <a:rPr lang="el-GR" dirty="0" err="1" smtClean="0"/>
              <a:t>Botrytis</a:t>
            </a:r>
            <a:r>
              <a:rPr lang="el-GR" dirty="0" smtClean="0"/>
              <a:t> </a:t>
            </a:r>
            <a:r>
              <a:rPr lang="el-GR" dirty="0"/>
              <a:t>και μπορεί να προκαλέσει </a:t>
            </a:r>
            <a:r>
              <a:rPr lang="el-GR" dirty="0" smtClean="0"/>
              <a:t>οξειδωτικά σφάλματα στο μούστο </a:t>
            </a:r>
            <a:r>
              <a:rPr lang="el-GR" dirty="0"/>
              <a:t>ή </a:t>
            </a:r>
            <a:r>
              <a:rPr lang="el-GR" dirty="0" smtClean="0"/>
              <a:t>στο κρασί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Μπορεί </a:t>
            </a:r>
            <a:r>
              <a:rPr lang="el-GR" dirty="0"/>
              <a:t>να οδηγήσει </a:t>
            </a:r>
            <a:r>
              <a:rPr lang="el-GR" dirty="0" smtClean="0"/>
              <a:t>σε αποχρωματισμό </a:t>
            </a:r>
            <a:r>
              <a:rPr lang="el-GR" dirty="0"/>
              <a:t>καθώς και υποτονική γεύσεις </a:t>
            </a:r>
            <a:r>
              <a:rPr lang="el-GR" dirty="0" smtClean="0"/>
              <a:t>και αρώματα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Υπάρχουν μέθοδοι προσδιορισμού του ενζύμου οι ποίες βασίζονται σε ανοσοβιολογικές τεχνικές.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Επιπτώσεις </a:t>
            </a:r>
            <a:r>
              <a:rPr lang="el-GR" dirty="0" err="1" smtClean="0"/>
              <a:t>λακάσης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Μπορεί </a:t>
            </a:r>
            <a:r>
              <a:rPr lang="el-GR" dirty="0"/>
              <a:t>να επηρεάσει αρνητικά το κρασί </a:t>
            </a:r>
            <a:r>
              <a:rPr lang="el-GR" dirty="0" smtClean="0"/>
              <a:t>προκαλώντας πρόωρη </a:t>
            </a:r>
            <a:r>
              <a:rPr lang="el-GR" dirty="0"/>
              <a:t>αμαύρωση του εμφιαλωμένου </a:t>
            </a:r>
            <a:r>
              <a:rPr lang="el-GR" dirty="0" smtClean="0"/>
              <a:t>λευκού </a:t>
            </a:r>
            <a:r>
              <a:rPr lang="el-GR" dirty="0"/>
              <a:t>κρασί και </a:t>
            </a:r>
            <a:r>
              <a:rPr lang="el-GR" dirty="0" smtClean="0"/>
              <a:t>αποικοδόμηση του χρώματος στο </a:t>
            </a:r>
            <a:r>
              <a:rPr lang="el-GR" dirty="0"/>
              <a:t>κόκκινο κρασί. Αυτό συμβαίνει </a:t>
            </a:r>
            <a:r>
              <a:rPr lang="el-GR" dirty="0" smtClean="0"/>
              <a:t>γιατί η </a:t>
            </a:r>
            <a:r>
              <a:rPr lang="el-GR" dirty="0" err="1" smtClean="0"/>
              <a:t>λακάση</a:t>
            </a:r>
            <a:r>
              <a:rPr lang="el-GR" dirty="0" smtClean="0"/>
              <a:t> οξειδώνει </a:t>
            </a:r>
            <a:r>
              <a:rPr lang="el-GR" dirty="0" err="1"/>
              <a:t>φαινολικές</a:t>
            </a:r>
            <a:r>
              <a:rPr lang="el-GR" dirty="0"/>
              <a:t> ενώσεις σε </a:t>
            </a:r>
            <a:r>
              <a:rPr lang="el-GR" dirty="0" err="1"/>
              <a:t>κινόνες</a:t>
            </a:r>
            <a:r>
              <a:rPr lang="el-GR" dirty="0"/>
              <a:t>, </a:t>
            </a:r>
            <a:r>
              <a:rPr lang="el-GR" dirty="0" smtClean="0"/>
              <a:t>οι οποίες </a:t>
            </a:r>
            <a:r>
              <a:rPr lang="el-GR" dirty="0" err="1" smtClean="0"/>
              <a:t>πολυμερίζονται</a:t>
            </a:r>
            <a:r>
              <a:rPr lang="el-GR" dirty="0" smtClean="0"/>
              <a:t> </a:t>
            </a:r>
            <a:r>
              <a:rPr lang="el-GR" dirty="0"/>
              <a:t>με την παρουσία οξυγόνου.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 err="1" smtClean="0"/>
              <a:t>πολυμερισμένες</a:t>
            </a:r>
            <a:r>
              <a:rPr lang="el-GR" dirty="0" smtClean="0"/>
              <a:t> </a:t>
            </a:r>
            <a:r>
              <a:rPr lang="el-GR" dirty="0" err="1" smtClean="0"/>
              <a:t>κινόνες</a:t>
            </a:r>
            <a:r>
              <a:rPr lang="el-GR" dirty="0" smtClean="0"/>
              <a:t> δημιουργούν χρωματισμό διαφορετικό από αυτόν του φυσικού οίνου με αποτέλεσμα ένα τελικά μη αποδεκτό χρώμα.</a:t>
            </a:r>
          </a:p>
          <a:p>
            <a:r>
              <a:rPr lang="el-GR" dirty="0" smtClean="0"/>
              <a:t>Οι </a:t>
            </a:r>
            <a:r>
              <a:rPr lang="el-GR" dirty="0" err="1"/>
              <a:t>κινόνες</a:t>
            </a:r>
            <a:r>
              <a:rPr lang="el-GR" dirty="0"/>
              <a:t> που παράγονται από </a:t>
            </a:r>
            <a:r>
              <a:rPr lang="el-GR" dirty="0" smtClean="0"/>
              <a:t>τη δράση της </a:t>
            </a:r>
            <a:r>
              <a:rPr lang="el-GR" dirty="0" err="1" smtClean="0"/>
              <a:t>λακάσης</a:t>
            </a:r>
            <a:r>
              <a:rPr lang="el-GR" dirty="0" smtClean="0"/>
              <a:t> </a:t>
            </a:r>
            <a:r>
              <a:rPr lang="el-GR" dirty="0"/>
              <a:t>είναι ιδιαίτερα </a:t>
            </a:r>
            <a:r>
              <a:rPr lang="el-GR" dirty="0" smtClean="0"/>
              <a:t>δραστικές και μπορούν να οξειδώσουν </a:t>
            </a:r>
            <a:r>
              <a:rPr lang="el-GR" dirty="0"/>
              <a:t>πολλές ενώσεις στο κρασί </a:t>
            </a:r>
            <a:r>
              <a:rPr lang="el-GR" dirty="0" smtClean="0"/>
              <a:t>και αλλάξουν το αρωματικό προφίλ 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7588D-275D-42E7-B722-B0EEC0805F36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8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Λακάση</a:t>
            </a:r>
            <a:r>
              <a:rPr lang="el-GR" dirty="0" smtClean="0"/>
              <a:t> σε σταφύλια και κρασιά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7170" name="Picture 2" descr="https://www.vintagereport.com/images/event/presentations/roger-boulton-description-laccase-10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06809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475656" y="616597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vintagereport.com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8719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628800"/>
            <a:ext cx="8274866" cy="237626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558346"/>
              </p:ext>
            </p:extLst>
          </p:nvPr>
        </p:nvGraphicFramePr>
        <p:xfrm>
          <a:off x="472306" y="4148163"/>
          <a:ext cx="812800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Φύλλο εργασίας" r:id="rId5" imgW="6277079" imgH="1723950" progId="Excel.Sheet.12">
                  <p:embed/>
                </p:oleObj>
              </mc:Choice>
              <mc:Fallback>
                <p:oleObj name="Φύλλο εργασίας" r:id="rId5" imgW="6277079" imgH="1723950" progId="Excel.Sheet.12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06" y="4148163"/>
                        <a:ext cx="8128000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Αριθμητικές συσχετίσεις 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C5D4C-27EE-43C9-AC2C-21941E5D4EB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42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64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 2014. Βασίλειος </a:t>
            </a:r>
            <a:r>
              <a:rPr lang="el-GR" sz="2000" dirty="0" err="1" smtClean="0"/>
              <a:t>Ντουρτόγλου</a:t>
            </a:r>
            <a:r>
              <a:rPr lang="el-GR" sz="2000" dirty="0" smtClean="0"/>
              <a:t>. </a:t>
            </a:r>
            <a:r>
              <a:rPr lang="el-GR" sz="2000" dirty="0"/>
              <a:t>«Σύσταση και Ανάλυση </a:t>
            </a:r>
            <a:r>
              <a:rPr lang="el-GR" sz="2000" dirty="0" smtClean="0"/>
              <a:t>Γλευκών </a:t>
            </a:r>
            <a:r>
              <a:rPr lang="el-GR" sz="2000" dirty="0"/>
              <a:t>και Οίνων (Θ). Ενότητα </a:t>
            </a:r>
            <a:r>
              <a:rPr lang="el-GR" sz="2000" dirty="0" smtClean="0"/>
              <a:t>12:</a:t>
            </a:r>
            <a:r>
              <a:rPr lang="en-US" sz="2000" dirty="0" smtClean="0"/>
              <a:t> </a:t>
            </a:r>
            <a:r>
              <a:rPr lang="el-GR" sz="2000" dirty="0"/>
              <a:t>Μέτρηση </a:t>
            </a:r>
            <a:r>
              <a:rPr lang="el-GR" sz="2000" dirty="0" err="1" smtClean="0"/>
              <a:t>Λακάσης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47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7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1310</TotalTime>
  <Words>748</Words>
  <Application>Microsoft Office PowerPoint</Application>
  <PresentationFormat>Προβολή στην οθόνη (4:3)</PresentationFormat>
  <Paragraphs>81</Paragraphs>
  <Slides>12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Ιόν</vt:lpstr>
      <vt:lpstr>OC_template_final</vt:lpstr>
      <vt:lpstr>1_OC_template_final</vt:lpstr>
      <vt:lpstr>Φύλλο εργασίας</vt:lpstr>
      <vt:lpstr>Σύσταση και Ανάλυση Γλευκών και Οίνων (Θ)</vt:lpstr>
      <vt:lpstr>Λακάση </vt:lpstr>
      <vt:lpstr>Επιπτώσεις λακάσης</vt:lpstr>
      <vt:lpstr>Λακάση σε σταφύλια και κρασιά</vt:lpstr>
      <vt:lpstr>Αριθμητικές συσχετίσεις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</dc:creator>
  <cp:lastModifiedBy>fkaram2</cp:lastModifiedBy>
  <cp:revision>112</cp:revision>
  <dcterms:created xsi:type="dcterms:W3CDTF">2015-03-16T14:31:07Z</dcterms:created>
  <dcterms:modified xsi:type="dcterms:W3CDTF">2015-12-01T07:33:52Z</dcterms:modified>
</cp:coreProperties>
</file>