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701" r:id="rId2"/>
    <p:sldMasterId id="2147483712" r:id="rId3"/>
  </p:sldMasterIdLst>
  <p:notesMasterIdLst>
    <p:notesMasterId r:id="rId26"/>
  </p:notesMasterIdLst>
  <p:sldIdLst>
    <p:sldId id="332" r:id="rId4"/>
    <p:sldId id="307" r:id="rId5"/>
    <p:sldId id="323" r:id="rId6"/>
    <p:sldId id="324" r:id="rId7"/>
    <p:sldId id="308" r:id="rId8"/>
    <p:sldId id="333" r:id="rId9"/>
    <p:sldId id="334" r:id="rId10"/>
    <p:sldId id="335" r:id="rId11"/>
    <p:sldId id="260" r:id="rId12"/>
    <p:sldId id="310" r:id="rId13"/>
    <p:sldId id="336" r:id="rId14"/>
    <p:sldId id="337" r:id="rId15"/>
    <p:sldId id="338" r:id="rId16"/>
    <p:sldId id="339" r:id="rId17"/>
    <p:sldId id="309" r:id="rId18"/>
    <p:sldId id="325" r:id="rId19"/>
    <p:sldId id="326" r:id="rId20"/>
    <p:sldId id="327" r:id="rId21"/>
    <p:sldId id="328" r:id="rId22"/>
    <p:sldId id="329" r:id="rId23"/>
    <p:sldId id="330" r:id="rId24"/>
    <p:sldId id="331" r:id="rId2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0"/>
  </p:normalViewPr>
  <p:slideViewPr>
    <p:cSldViewPr>
      <p:cViewPr varScale="1">
        <p:scale>
          <a:sx n="107" d="100"/>
          <a:sy n="107" d="100"/>
        </p:scale>
        <p:origin x="-183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C43EBD-A38A-4315-BD93-B96BD9CFF15B}" type="datetimeFigureOut">
              <a:rPr lang="el-GR" smtClean="0"/>
              <a:t>1/12/2015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E5AFF-EB71-44DB-B1DA-F81E8CF80A7B}" type="slidenum">
              <a:rPr lang="el-GR" smtClean="0"/>
              <a:t>‹#›</a:t>
            </a:fld>
            <a:endParaRPr lang="el-GR"/>
          </a:p>
        </p:txBody>
      </p:sp>
    </p:spTree>
    <p:extLst>
      <p:ext uri="{BB962C8B-B14F-4D97-AF65-F5344CB8AC3E}">
        <p14:creationId xmlns:p14="http://schemas.microsoft.com/office/powerpoint/2010/main" val="327326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B6E5AFF-EB71-44DB-B1DA-F81E8CF80A7B}" type="slidenum">
              <a:rPr lang="el-GR" smtClean="0"/>
              <a:t>3</a:t>
            </a:fld>
            <a:endParaRPr lang="el-GR"/>
          </a:p>
        </p:txBody>
      </p:sp>
    </p:spTree>
    <p:extLst>
      <p:ext uri="{BB962C8B-B14F-4D97-AF65-F5344CB8AC3E}">
        <p14:creationId xmlns:p14="http://schemas.microsoft.com/office/powerpoint/2010/main" val="3311960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lvl1pPr>
              <a:defRPr/>
            </a:lvl1pPr>
          </a:lstStyle>
          <a:p>
            <a:pPr>
              <a:defRPr/>
            </a:pPr>
            <a:fld id="{1BDBC936-ECF8-43B3-964D-71CAFF40F4C3}" type="datetime1">
              <a:rPr lang="el-GR" smtClean="0"/>
              <a:t>1/12/2015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ADBB555-39FD-49B4-84AC-C2F1192B0070}"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3067B8BC-58D3-4F10-BF51-6B34048E8631}" type="datetime1">
              <a:rPr lang="el-GR" smtClean="0"/>
              <a:t>1/12/2015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0098F04-EF69-467A-B96A-FAB70A3CA874}"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CBA07815-C0B8-41E2-A818-974DAF6F0B8C}" type="datetime1">
              <a:rPr lang="el-GR" smtClean="0"/>
              <a:t>1/12/2015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6F05C43-D196-45E4-AB8F-2164E9599D07}"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11"/>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6" name="TextBox 14"/>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3"/>
          <p:cNvSpPr>
            <a:spLocks noGrp="1"/>
          </p:cNvSpPr>
          <p:nvPr>
            <p:ph type="dt" sz="half" idx="15"/>
          </p:nvPr>
        </p:nvSpPr>
        <p:spPr/>
        <p:txBody>
          <a:bodyPr/>
          <a:lstStyle>
            <a:lvl1pPr>
              <a:defRPr/>
            </a:lvl1pPr>
          </a:lstStyle>
          <a:p>
            <a:pPr>
              <a:defRPr/>
            </a:pPr>
            <a:fld id="{5675B08A-1BC1-4714-82E1-2D2152CEA731}" type="datetime1">
              <a:rPr lang="el-GR" smtClean="0"/>
              <a:t>1/12/2015</a:t>
            </a:fld>
            <a:endParaRPr lang="el-GR"/>
          </a:p>
        </p:txBody>
      </p:sp>
      <p:sp>
        <p:nvSpPr>
          <p:cNvPr id="8" name="Footer Placeholder 4"/>
          <p:cNvSpPr>
            <a:spLocks noGrp="1"/>
          </p:cNvSpPr>
          <p:nvPr>
            <p:ph type="ftr" sz="quarter" idx="16"/>
          </p:nvPr>
        </p:nvSpPr>
        <p:spPr/>
        <p:txBody>
          <a:bodyPr/>
          <a:lstStyle>
            <a:lvl1pPr>
              <a:defRPr/>
            </a:lvl1pPr>
          </a:lstStyle>
          <a:p>
            <a:pPr>
              <a:defRPr/>
            </a:pPr>
            <a:endParaRPr lang="el-GR"/>
          </a:p>
        </p:txBody>
      </p:sp>
      <p:sp>
        <p:nvSpPr>
          <p:cNvPr id="9" name="Slide Number Placeholder 5"/>
          <p:cNvSpPr>
            <a:spLocks noGrp="1"/>
          </p:cNvSpPr>
          <p:nvPr>
            <p:ph type="sldNum" sz="quarter" idx="17"/>
          </p:nvPr>
        </p:nvSpPr>
        <p:spPr/>
        <p:txBody>
          <a:bodyPr/>
          <a:lstStyle>
            <a:lvl1pPr>
              <a:defRPr/>
            </a:lvl1pPr>
          </a:lstStyle>
          <a:p>
            <a:pPr>
              <a:defRPr/>
            </a:pPr>
            <a:fld id="{72D8A142-16DC-454E-931A-829CEF8F10A6}"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330ED8AF-8957-4B91-AC70-1EB597D6C0F2}" type="datetime1">
              <a:rPr lang="el-GR" smtClean="0"/>
              <a:t>1/12/2015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CC1FBF0-3F23-480D-ACBD-E7FB65B7EEA7}"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cxnSp>
        <p:nvCxnSpPr>
          <p:cNvPr id="9" name="Straight Connector 16"/>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Date Placeholder 3"/>
          <p:cNvSpPr>
            <a:spLocks noGrp="1"/>
          </p:cNvSpPr>
          <p:nvPr>
            <p:ph type="dt" sz="half" idx="18"/>
          </p:nvPr>
        </p:nvSpPr>
        <p:spPr/>
        <p:txBody>
          <a:bodyPr/>
          <a:lstStyle>
            <a:lvl1pPr>
              <a:defRPr/>
            </a:lvl1pPr>
          </a:lstStyle>
          <a:p>
            <a:pPr>
              <a:defRPr/>
            </a:pPr>
            <a:fld id="{33D15040-2469-485F-9305-538552B0003C}" type="datetime1">
              <a:rPr lang="el-GR" smtClean="0"/>
              <a:t>1/12/2015</a:t>
            </a:fld>
            <a:endParaRPr lang="el-GR"/>
          </a:p>
        </p:txBody>
      </p:sp>
      <p:sp>
        <p:nvSpPr>
          <p:cNvPr id="12" name="Footer Placeholder 4"/>
          <p:cNvSpPr>
            <a:spLocks noGrp="1"/>
          </p:cNvSpPr>
          <p:nvPr>
            <p:ph type="ftr" sz="quarter" idx="19"/>
          </p:nvPr>
        </p:nvSpPr>
        <p:spPr/>
        <p:txBody>
          <a:bodyPr/>
          <a:lstStyle>
            <a:lvl1pPr>
              <a:defRPr/>
            </a:lvl1pPr>
          </a:lstStyle>
          <a:p>
            <a:pPr>
              <a:defRPr/>
            </a:pPr>
            <a:endParaRPr lang="el-GR"/>
          </a:p>
        </p:txBody>
      </p:sp>
      <p:sp>
        <p:nvSpPr>
          <p:cNvPr id="13" name="Slide Number Placeholder 5"/>
          <p:cNvSpPr>
            <a:spLocks noGrp="1"/>
          </p:cNvSpPr>
          <p:nvPr>
            <p:ph type="sldNum" sz="quarter" idx="20"/>
          </p:nvPr>
        </p:nvSpPr>
        <p:spPr/>
        <p:txBody>
          <a:bodyPr/>
          <a:lstStyle>
            <a:lvl1pPr>
              <a:defRPr/>
            </a:lvl1pPr>
          </a:lstStyle>
          <a:p>
            <a:pPr>
              <a:defRPr/>
            </a:pPr>
            <a:fld id="{A5387C40-8FEA-444F-99CE-AC647AF3148C}"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cxnSp>
        <p:nvCxnSpPr>
          <p:cNvPr id="12" name="Straight Connector 1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5" name="Date Placeholder 3"/>
          <p:cNvSpPr>
            <a:spLocks noGrp="1"/>
          </p:cNvSpPr>
          <p:nvPr>
            <p:ph type="dt" sz="half" idx="23"/>
          </p:nvPr>
        </p:nvSpPr>
        <p:spPr/>
        <p:txBody>
          <a:bodyPr/>
          <a:lstStyle>
            <a:lvl1pPr>
              <a:defRPr/>
            </a:lvl1pPr>
          </a:lstStyle>
          <a:p>
            <a:pPr>
              <a:defRPr/>
            </a:pPr>
            <a:fld id="{4108C767-0807-48AC-A8C9-1A65217661DB}" type="datetime1">
              <a:rPr lang="el-GR" smtClean="0"/>
              <a:t>1/12/2015</a:t>
            </a:fld>
            <a:endParaRPr lang="el-GR"/>
          </a:p>
        </p:txBody>
      </p:sp>
      <p:sp>
        <p:nvSpPr>
          <p:cNvPr id="16" name="Footer Placeholder 4"/>
          <p:cNvSpPr>
            <a:spLocks noGrp="1"/>
          </p:cNvSpPr>
          <p:nvPr>
            <p:ph type="ftr" sz="quarter" idx="24"/>
          </p:nvPr>
        </p:nvSpPr>
        <p:spPr/>
        <p:txBody>
          <a:bodyPr/>
          <a:lstStyle>
            <a:lvl1pPr>
              <a:defRPr/>
            </a:lvl1pPr>
          </a:lstStyle>
          <a:p>
            <a:pPr>
              <a:defRPr/>
            </a:pPr>
            <a:endParaRPr lang="el-GR"/>
          </a:p>
        </p:txBody>
      </p:sp>
      <p:sp>
        <p:nvSpPr>
          <p:cNvPr id="17" name="Slide Number Placeholder 5"/>
          <p:cNvSpPr>
            <a:spLocks noGrp="1"/>
          </p:cNvSpPr>
          <p:nvPr>
            <p:ph type="sldNum" sz="quarter" idx="25"/>
          </p:nvPr>
        </p:nvSpPr>
        <p:spPr/>
        <p:txBody>
          <a:bodyPr/>
          <a:lstStyle>
            <a:lvl1pPr>
              <a:defRPr/>
            </a:lvl1pPr>
          </a:lstStyle>
          <a:p>
            <a:pPr>
              <a:defRPr/>
            </a:pPr>
            <a:fld id="{FBAB94EE-D31D-49A0-AA2A-EAF74D152B05}"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398899A9-723C-4352-8B3E-A8E3EEFB93FE}" type="datetime1">
              <a:rPr lang="el-GR" smtClean="0"/>
              <a:t>1/12/2015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54D9EEA-BF52-4C31-BA56-18990B98DAEB}"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903EF12C-5771-44CD-B7D3-B2EFD6649DAA}" type="datetime1">
              <a:rPr lang="el-GR" smtClean="0"/>
              <a:t>1/12/2015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23ED41E-1889-488A-A699-523E4A7C238B}"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4188" y="452438"/>
            <a:ext cx="7056437" cy="579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Date Placeholder 2"/>
          <p:cNvSpPr>
            <a:spLocks noGrp="1"/>
          </p:cNvSpPr>
          <p:nvPr>
            <p:ph type="dt" sz="half" idx="10"/>
          </p:nvPr>
        </p:nvSpPr>
        <p:spPr>
          <a:xfrm rot="5400000">
            <a:off x="7494588" y="1828800"/>
            <a:ext cx="990600" cy="228600"/>
          </a:xfrm>
        </p:spPr>
        <p:txBody>
          <a:bodyPr/>
          <a:lstStyle>
            <a:lvl1pPr>
              <a:defRPr/>
            </a:lvl1pPr>
          </a:lstStyle>
          <a:p>
            <a:pPr>
              <a:defRPr/>
            </a:pPr>
            <a:fld id="{7B7611AD-A023-4CE4-8205-2AD10B272A99}" type="datetime1">
              <a:rPr lang="el-GR" smtClean="0"/>
              <a:t>1/12/2015</a:t>
            </a:fld>
            <a:endParaRPr lang="el-GR"/>
          </a:p>
        </p:txBody>
      </p:sp>
      <p:sp>
        <p:nvSpPr>
          <p:cNvPr id="4" name="Footer Placeholder 3"/>
          <p:cNvSpPr>
            <a:spLocks noGrp="1"/>
          </p:cNvSpPr>
          <p:nvPr>
            <p:ph type="ftr" sz="quarter" idx="11"/>
          </p:nvPr>
        </p:nvSpPr>
        <p:spPr>
          <a:xfrm rot="5400000">
            <a:off x="6233318" y="3263107"/>
            <a:ext cx="3859213" cy="228600"/>
          </a:xfrm>
        </p:spPr>
        <p:txBody>
          <a:bodyPr/>
          <a:lstStyle>
            <a:lvl1pPr>
              <a:defRPr/>
            </a:lvl1pPr>
          </a:lstStyle>
          <a:p>
            <a:pPr>
              <a:defRPr/>
            </a:pPr>
            <a:endParaRPr lang="el-GR"/>
          </a:p>
        </p:txBody>
      </p:sp>
      <p:sp>
        <p:nvSpPr>
          <p:cNvPr id="5" name="Slide Number Placeholder 4"/>
          <p:cNvSpPr>
            <a:spLocks noGrp="1"/>
          </p:cNvSpPr>
          <p:nvPr>
            <p:ph type="sldNum" sz="quarter" idx="12"/>
          </p:nvPr>
        </p:nvSpPr>
        <p:spPr>
          <a:xfrm>
            <a:off x="7766050" y="295275"/>
            <a:ext cx="628650" cy="768350"/>
          </a:xfrm>
        </p:spPr>
        <p:txBody>
          <a:bodyPr/>
          <a:lstStyle>
            <a:lvl1pPr>
              <a:defRPr/>
            </a:lvl1pPr>
          </a:lstStyle>
          <a:p>
            <a:pPr>
              <a:defRPr/>
            </a:pPr>
            <a:fld id="{1EB6D5BA-0042-4EB2-AA5A-0DE10A915ED5}"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1400175"/>
          </a:xfrm>
        </p:spPr>
        <p:txBody>
          <a:bodyPr/>
          <a:lstStyle/>
          <a:p>
            <a:r>
              <a:rPr lang="en-US"/>
              <a:t>Click to edit Master title style</a:t>
            </a:r>
            <a:endParaRPr lang="el-GR"/>
          </a:p>
        </p:txBody>
      </p:sp>
      <p:sp>
        <p:nvSpPr>
          <p:cNvPr id="3" name="Text Placeholder 2"/>
          <p:cNvSpPr>
            <a:spLocks noGrp="1"/>
          </p:cNvSpPr>
          <p:nvPr>
            <p:ph type="body" sz="half" idx="1"/>
          </p:nvPr>
        </p:nvSpPr>
        <p:spPr>
          <a:xfrm>
            <a:off x="827088" y="2052638"/>
            <a:ext cx="3279775" cy="419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259263" y="2052638"/>
            <a:ext cx="3279775" cy="419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a:xfrm rot="5400000">
            <a:off x="7494588" y="1828800"/>
            <a:ext cx="990600" cy="228600"/>
          </a:xfrm>
        </p:spPr>
        <p:txBody>
          <a:bodyPr/>
          <a:lstStyle>
            <a:lvl1pPr>
              <a:defRPr/>
            </a:lvl1pPr>
          </a:lstStyle>
          <a:p>
            <a:pPr>
              <a:defRPr/>
            </a:pPr>
            <a:fld id="{7CA6D868-4234-4331-ACBF-050C88125E70}" type="datetime1">
              <a:rPr lang="el-GR" smtClean="0"/>
              <a:t>1/12/2015</a:t>
            </a:fld>
            <a:endParaRPr lang="el-GR"/>
          </a:p>
        </p:txBody>
      </p:sp>
      <p:sp>
        <p:nvSpPr>
          <p:cNvPr id="6" name="Footer Placeholder 5"/>
          <p:cNvSpPr>
            <a:spLocks noGrp="1"/>
          </p:cNvSpPr>
          <p:nvPr>
            <p:ph type="ftr" sz="quarter" idx="11"/>
          </p:nvPr>
        </p:nvSpPr>
        <p:spPr>
          <a:xfrm rot="5400000">
            <a:off x="6233318" y="3263107"/>
            <a:ext cx="3859213" cy="228600"/>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7766050" y="295275"/>
            <a:ext cx="628650" cy="768350"/>
          </a:xfrm>
        </p:spPr>
        <p:txBody>
          <a:bodyPr/>
          <a:lstStyle>
            <a:lvl1pPr>
              <a:defRPr/>
            </a:lvl1pPr>
          </a:lstStyle>
          <a:p>
            <a:pPr>
              <a:defRPr/>
            </a:pPr>
            <a:fld id="{973333BE-3EA4-43EC-97F2-F69E9B26B695}"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1"/>
            <a:ext cx="7416824" cy="1224136"/>
          </a:xfrm>
        </p:spPr>
        <p:txBody>
          <a:bodyPr anchor="ctr"/>
          <a:lstStyle>
            <a:lvl1pPr>
              <a:defRPr sz="3000"/>
            </a:lvl1pPr>
          </a:lstStyle>
          <a:p>
            <a:r>
              <a:rPr lang="el-GR" dirty="0" smtClean="0"/>
              <a:t>Στυλ κύριου τίτλου</a:t>
            </a:r>
            <a:endParaRPr lang="en-US" dirty="0"/>
          </a:p>
        </p:txBody>
      </p:sp>
      <p:sp>
        <p:nvSpPr>
          <p:cNvPr id="3" name="Content Placeholder 2"/>
          <p:cNvSpPr>
            <a:spLocks noGrp="1"/>
          </p:cNvSpPr>
          <p:nvPr>
            <p:ph idx="1"/>
          </p:nvPr>
        </p:nvSpPr>
        <p:spPr>
          <a:xfrm>
            <a:off x="323528" y="1700808"/>
            <a:ext cx="8496944" cy="4968552"/>
          </a:xfrm>
        </p:spPr>
        <p:txBody>
          <a:bodyPr/>
          <a:lstStyle>
            <a:lvl1pPr>
              <a:defRPr sz="22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
              <a:defRPr sz="2200"/>
            </a:lvl3pPr>
            <a:lvl4pPr>
              <a:defRPr sz="2200"/>
            </a:lvl4pPr>
            <a:lvl5pPr>
              <a:defRPr sz="22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p:txBody>
      </p:sp>
      <p:sp>
        <p:nvSpPr>
          <p:cNvPr id="4" name="Date Placeholder 3"/>
          <p:cNvSpPr>
            <a:spLocks noGrp="1"/>
          </p:cNvSpPr>
          <p:nvPr>
            <p:ph type="dt" sz="half" idx="10"/>
          </p:nvPr>
        </p:nvSpPr>
        <p:spPr/>
        <p:txBody>
          <a:bodyPr/>
          <a:lstStyle>
            <a:lvl1pPr>
              <a:defRPr/>
            </a:lvl1pPr>
          </a:lstStyle>
          <a:p>
            <a:pPr>
              <a:defRPr/>
            </a:pPr>
            <a:fld id="{0EE9EEC1-2D9B-4259-A051-AF459A7FEF4D}" type="datetime1">
              <a:rPr lang="el-GR" smtClean="0"/>
              <a:t>1/12/2015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977588D-275D-42E7-B722-B0EEC0805F36}" type="slidenum">
              <a:rPr lang="el-GR"/>
              <a:pPr>
                <a:defRPr/>
              </a:pPr>
              <a:t>‹#›</a:t>
            </a:fld>
            <a:endParaRPr lang="el-G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fld id="{50762DF2-58C3-4B21-8320-64DA46DF8969}" type="datetime1">
              <a:rPr lang="el-GR" smtClean="0">
                <a:solidFill>
                  <a:prstClr val="black">
                    <a:tint val="75000"/>
                  </a:prstClr>
                </a:solidFill>
              </a:rPr>
              <a:t>1/12/2015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18734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B0529636-0040-4898-A0A8-CE3CC3992582}" type="datetime1">
              <a:rPr lang="el-GR" smtClean="0">
                <a:solidFill>
                  <a:prstClr val="black">
                    <a:tint val="75000"/>
                  </a:prstClr>
                </a:solidFill>
              </a:rPr>
              <a:t>1/12/2015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056391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fld id="{CBA0FE0E-8BEE-40CC-94FE-03DA20CC7514}" type="datetime1">
              <a:rPr lang="el-GR" smtClean="0">
                <a:solidFill>
                  <a:prstClr val="black">
                    <a:tint val="75000"/>
                  </a:prstClr>
                </a:solidFill>
              </a:rPr>
              <a:t>1/12/2015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597180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fld id="{8B42C1AD-5BB8-4D11-B994-474EA57771DC}" type="datetime1">
              <a:rPr lang="el-GR" smtClean="0">
                <a:solidFill>
                  <a:prstClr val="black">
                    <a:tint val="75000"/>
                  </a:prstClr>
                </a:solidFill>
              </a:rPr>
              <a:t>1/12/2015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604838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fld id="{1CBD05BF-8704-4632-9BA6-4BA15B5D0B67}" type="datetime1">
              <a:rPr lang="el-GR" smtClean="0">
                <a:solidFill>
                  <a:prstClr val="black">
                    <a:tint val="75000"/>
                  </a:prstClr>
                </a:solidFill>
              </a:rPr>
              <a:t>1/12/2015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87842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fld id="{9BAA1423-8607-4966-B811-F4AA3ACF6F9F}" type="datetime1">
              <a:rPr lang="el-GR" smtClean="0">
                <a:solidFill>
                  <a:prstClr val="black">
                    <a:tint val="75000"/>
                  </a:prstClr>
                </a:solidFill>
              </a:rPr>
              <a:t>1/12/2015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792816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5B7C132F-64F4-4832-A21D-6BC352684DD9}" type="datetime1">
              <a:rPr lang="el-GR" smtClean="0">
                <a:solidFill>
                  <a:prstClr val="black">
                    <a:tint val="75000"/>
                  </a:prstClr>
                </a:solidFill>
              </a:rPr>
              <a:t>1/12/2015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727365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DB40C8C5-347B-4AAE-8974-2241CCC001F3}" type="datetime1">
              <a:rPr lang="el-GR" smtClean="0">
                <a:solidFill>
                  <a:prstClr val="black">
                    <a:tint val="75000"/>
                  </a:prstClr>
                </a:solidFill>
              </a:rPr>
              <a:t>1/12/2015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79706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9CF928F0-DF72-4FA7-8BAA-E82967E0FB21}" type="datetime1">
              <a:rPr lang="el-GR" smtClean="0">
                <a:solidFill>
                  <a:prstClr val="black">
                    <a:tint val="75000"/>
                  </a:prstClr>
                </a:solidFill>
              </a:rPr>
              <a:t>1/12/2015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500231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64E0B0DD-89C7-44FF-8DAA-B6C71D0F868D}" type="datetime1">
              <a:rPr lang="el-GR" smtClean="0">
                <a:solidFill>
                  <a:prstClr val="black">
                    <a:tint val="75000"/>
                  </a:prstClr>
                </a:solidFill>
              </a:rPr>
              <a:t>1/12/2015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976750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AABECE9D-1A17-4368-8E34-4D75ACF1EBF7}" type="datetime1">
              <a:rPr lang="el-GR" smtClean="0"/>
              <a:t>1/12/2015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086B94D-FA16-4104-8DF9-03770B86B495}"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fld id="{9EA4C464-E5AD-477B-97C4-FBA8717FADBA}" type="datetime1">
              <a:rPr lang="el-GR" smtClean="0">
                <a:solidFill>
                  <a:prstClr val="black">
                    <a:tint val="75000"/>
                  </a:prstClr>
                </a:solidFill>
              </a:rPr>
              <a:t>1/12/2015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18513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24715EC6-85A1-4306-B35F-24465CD265D4}" type="datetime1">
              <a:rPr lang="el-GR" smtClean="0">
                <a:solidFill>
                  <a:prstClr val="black">
                    <a:tint val="75000"/>
                  </a:prstClr>
                </a:solidFill>
              </a:rPr>
              <a:t>1/12/2015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4287409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fld id="{2CD92436-2412-49DD-B1C5-54428CD51037}" type="datetime1">
              <a:rPr lang="el-GR" smtClean="0">
                <a:solidFill>
                  <a:prstClr val="black">
                    <a:tint val="75000"/>
                  </a:prstClr>
                </a:solidFill>
              </a:rPr>
              <a:t>1/12/2015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129715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fld id="{BBF703B9-2770-45B8-B604-3625B8F51D9E}" type="datetime1">
              <a:rPr lang="el-GR" smtClean="0">
                <a:solidFill>
                  <a:prstClr val="black">
                    <a:tint val="75000"/>
                  </a:prstClr>
                </a:solidFill>
              </a:rPr>
              <a:t>1/12/2015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695090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fld id="{7BEACDD2-9912-4A05-B63E-348BEEDA7F0D}" type="datetime1">
              <a:rPr lang="el-GR" smtClean="0">
                <a:solidFill>
                  <a:prstClr val="black">
                    <a:tint val="75000"/>
                  </a:prstClr>
                </a:solidFill>
              </a:rPr>
              <a:t>1/12/2015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720301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fld id="{DE81CBA7-8219-45BF-857D-1BFE2C39A3FC}" type="datetime1">
              <a:rPr lang="el-GR" smtClean="0">
                <a:solidFill>
                  <a:prstClr val="black">
                    <a:tint val="75000"/>
                  </a:prstClr>
                </a:solidFill>
              </a:rPr>
              <a:t>1/12/2015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8309646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97E8F659-AAAA-4E10-86FC-77A3E1E9727A}" type="datetime1">
              <a:rPr lang="el-GR" smtClean="0">
                <a:solidFill>
                  <a:prstClr val="black">
                    <a:tint val="75000"/>
                  </a:prstClr>
                </a:solidFill>
              </a:rPr>
              <a:t>1/12/2015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0974145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1063C497-E260-460D-ADC0-217202D3D305}" type="datetime1">
              <a:rPr lang="el-GR" smtClean="0">
                <a:solidFill>
                  <a:prstClr val="black">
                    <a:tint val="75000"/>
                  </a:prstClr>
                </a:solidFill>
              </a:rPr>
              <a:t>1/12/2015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921278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33BBA040-1A36-4EC5-A6DB-41F0D2392C15}" type="datetime1">
              <a:rPr lang="el-GR" smtClean="0">
                <a:solidFill>
                  <a:prstClr val="black">
                    <a:tint val="75000"/>
                  </a:prstClr>
                </a:solidFill>
              </a:rPr>
              <a:t>1/12/2015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49535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35F42621-75F7-48E2-A94B-62C62374ADD8}" type="datetime1">
              <a:rPr lang="el-GR" smtClean="0">
                <a:solidFill>
                  <a:prstClr val="black">
                    <a:tint val="75000"/>
                  </a:prstClr>
                </a:solidFill>
              </a:rPr>
              <a:t>1/12/2015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129592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fld id="{4E28333C-221F-4F68-9FE5-827BC8EF6EB5}" type="datetime1">
              <a:rPr lang="el-GR" smtClean="0"/>
              <a:t>1/12/2015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0032802-59E0-4A01-AA4F-4DB6E5CA49C7}"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fld id="{6F91EDB5-0CF2-4A0E-85EF-1249D6FE4DB7}" type="datetime1">
              <a:rPr lang="el-GR" smtClean="0"/>
              <a:t>1/12/2015</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D993AAB3-760F-4B96-A760-F76C6F6BC68C}"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fld id="{92E45146-90DA-48B1-A87A-763CAD8A326B}" type="datetime1">
              <a:rPr lang="el-GR" smtClean="0"/>
              <a:t>1/12/2015</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2726EFC9-B4D2-4DDA-A044-7B52DE27C314}"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8E461F-F701-4B2B-B213-058BAF45EAAA}" type="datetime1">
              <a:rPr lang="el-GR" smtClean="0"/>
              <a:t>1/12/2015</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A01C5D4C-27EE-43C9-AC2C-21941E5D4EB9}" type="slidenum">
              <a:rPr lang="el-GR"/>
              <a:pPr>
                <a:defRPr/>
              </a:pPr>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D08937B0-F05D-476D-8F1F-74D42D00326B}" type="datetime1">
              <a:rPr lang="el-GR" smtClean="0"/>
              <a:t>1/12/2015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9955D24-55AC-4730-A772-A0C1ED5968EE}"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9FCD333C-AC27-412F-B628-C2E652B0F77F}" type="datetime1">
              <a:rPr lang="el-GR" smtClean="0"/>
              <a:t>1/12/2015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71C0970C-14E0-4602-8344-7C6BE6C47ACC}"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2.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3.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κύριου τίτλου</a:t>
            </a:r>
            <a:endParaRPr lang="en-US" smtClean="0"/>
          </a:p>
        </p:txBody>
      </p:sp>
      <p:sp>
        <p:nvSpPr>
          <p:cNvPr id="1043" name="Text Placeholder 2"/>
          <p:cNvSpPr>
            <a:spLocks noGrp="1"/>
          </p:cNvSpPr>
          <p:nvPr>
            <p:ph type="body" idx="1"/>
          </p:nvPr>
        </p:nvSpPr>
        <p:spPr bwMode="auto">
          <a:xfrm>
            <a:off x="827088" y="2052638"/>
            <a:ext cx="67119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fontAlgn="auto">
              <a:spcBef>
                <a:spcPts val="0"/>
              </a:spcBef>
              <a:spcAft>
                <a:spcPts val="0"/>
              </a:spcAft>
              <a:defRPr sz="1100" b="0" i="0" smtClean="0">
                <a:solidFill>
                  <a:schemeClr val="tx1">
                    <a:tint val="75000"/>
                    <a:alpha val="60000"/>
                  </a:schemeClr>
                </a:solidFill>
                <a:latin typeface="+mn-lt"/>
              </a:defRPr>
            </a:lvl1pPr>
          </a:lstStyle>
          <a:p>
            <a:pPr>
              <a:defRPr/>
            </a:pPr>
            <a:fld id="{EA3F28C4-6A7F-401D-808E-1A47FDF51776}" type="datetime1">
              <a:rPr lang="el-GR" smtClean="0"/>
              <a:t>1/12/2015</a:t>
            </a:fld>
            <a:endParaRPr lang="el-GR"/>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defRPr>
            </a:lvl1pPr>
          </a:lstStyle>
          <a:p>
            <a:pPr>
              <a:defRPr/>
            </a:pPr>
            <a:endParaRPr lang="el-GR"/>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fontAlgn="auto">
              <a:spcBef>
                <a:spcPts val="0"/>
              </a:spcBef>
              <a:spcAft>
                <a:spcPts val="0"/>
              </a:spcAft>
              <a:defRPr sz="2801" b="0" i="0" smtClean="0">
                <a:solidFill>
                  <a:schemeClr val="tx1">
                    <a:tint val="75000"/>
                  </a:schemeClr>
                </a:solidFill>
                <a:latin typeface="+mn-lt"/>
              </a:defRPr>
            </a:lvl1pPr>
          </a:lstStyle>
          <a:p>
            <a:pPr>
              <a:defRPr/>
            </a:pPr>
            <a:fld id="{8A96DC7D-0D30-4CDF-9725-44CDADFBC07E}"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 id="2147483698" r:id="rId12"/>
    <p:sldLayoutId id="2147483684" r:id="rId13"/>
    <p:sldLayoutId id="2147483699" r:id="rId14"/>
    <p:sldLayoutId id="2147483700" r:id="rId15"/>
    <p:sldLayoutId id="2147483683" r:id="rId16"/>
    <p:sldLayoutId id="2147483682" r:id="rId17"/>
    <p:sldLayoutId id="2147483696" r:id="rId18"/>
    <p:sldLayoutId id="2147483697" r:id="rId19"/>
  </p:sldLayoutIdLst>
  <p:hf hdr="0" ftr="0" dt="0"/>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itchFamily="34" charset="0"/>
        </a:defRPr>
      </a:lvl2pPr>
      <a:lvl3pPr algn="l" defTabSz="457200" rtl="0" fontAlgn="base">
        <a:spcBef>
          <a:spcPct val="0"/>
        </a:spcBef>
        <a:spcAft>
          <a:spcPct val="0"/>
        </a:spcAft>
        <a:defRPr sz="4200">
          <a:solidFill>
            <a:schemeClr val="tx2"/>
          </a:solidFill>
          <a:latin typeface="Century Gothic" pitchFamily="34" charset="0"/>
        </a:defRPr>
      </a:lvl3pPr>
      <a:lvl4pPr algn="l" defTabSz="457200" rtl="0" fontAlgn="base">
        <a:spcBef>
          <a:spcPct val="0"/>
        </a:spcBef>
        <a:spcAft>
          <a:spcPct val="0"/>
        </a:spcAft>
        <a:defRPr sz="4200">
          <a:solidFill>
            <a:schemeClr val="tx2"/>
          </a:solidFill>
          <a:latin typeface="Century Gothic" pitchFamily="34" charset="0"/>
        </a:defRPr>
      </a:lvl4pPr>
      <a:lvl5pPr algn="l" defTabSz="457200" rtl="0" fontAlgn="base">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3206A0C-847A-4832-88C3-61E58E4BC81A}" type="datetime1">
              <a:rPr lang="el-GR" smtClean="0">
                <a:solidFill>
                  <a:prstClr val="black">
                    <a:tint val="75000"/>
                  </a:prstClr>
                </a:solidFill>
              </a:rPr>
              <a:t>1/12/2015</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669397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7A9C836-542C-4275-BB7E-8141F502506C}" type="datetime1">
              <a:rPr lang="el-GR" smtClean="0">
                <a:solidFill>
                  <a:prstClr val="black">
                    <a:tint val="75000"/>
                  </a:prstClr>
                </a:solidFill>
              </a:rPr>
              <a:t>1/12/2015</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8570806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000" b="1" i="0" u="none" strike="noStrike" kern="0" cap="none" spc="0" normalizeH="0" baseline="0" noProof="0" dirty="0" smtClean="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Σύσταση και Ανάλυση Γλευκών και Οίνων</a:t>
            </a:r>
            <a:r>
              <a:rPr kumimoji="0" lang="en-US" sz="4000" b="1" i="0" u="none" strike="noStrike" kern="0" cap="none" spc="0" normalizeH="0" noProof="0" dirty="0" smtClean="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 (</a:t>
            </a:r>
            <a:r>
              <a:rPr kumimoji="0" lang="el-GR" sz="4000" b="1" i="0" u="none" strike="noStrike" kern="0" cap="none" spc="0" normalizeH="0" baseline="0" noProof="0" dirty="0" smtClean="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Θ</a:t>
            </a:r>
            <a:r>
              <a:rPr kumimoji="0" lang="en-US" sz="4000" b="1" i="0" u="none" strike="noStrike" kern="0" cap="none" spc="0" normalizeH="0" baseline="0" noProof="0" dirty="0" smtClean="0">
                <a:ln>
                  <a:noFill/>
                </a:ln>
                <a:solidFill>
                  <a:prstClr val="black"/>
                </a:solidFill>
                <a:effectLst/>
                <a:uLnTx/>
                <a:uFillTx/>
                <a:latin typeface="Century Gothic" panose="020B0502020202020204" pitchFamily="34" charset="0"/>
                <a:ea typeface="Verdana" panose="020B0604030504040204" pitchFamily="34" charset="0"/>
                <a:cs typeface="Verdana" panose="020B0604030504040204" pitchFamily="34" charset="0"/>
              </a:rPr>
              <a:t>)</a:t>
            </a:r>
            <a:endParaRPr lang="el-GR" sz="4000" b="1" dirty="0">
              <a:solidFill>
                <a:schemeClr val="tx1"/>
              </a:solidFill>
              <a:latin typeface="Century Gothic" panose="020B0502020202020204" pitchFamily="34" charset="0"/>
            </a:endParaRPr>
          </a:p>
        </p:txBody>
      </p:sp>
      <p:sp>
        <p:nvSpPr>
          <p:cNvPr id="3" name="Υπότιτλος 2"/>
          <p:cNvSpPr>
            <a:spLocks noGrp="1"/>
          </p:cNvSpPr>
          <p:nvPr>
            <p:ph type="subTitle" idx="1"/>
          </p:nvPr>
        </p:nvSpPr>
        <p:spPr>
          <a:xfrm>
            <a:off x="0" y="3068960"/>
            <a:ext cx="9144000" cy="2232248"/>
          </a:xfrm>
        </p:spPr>
        <p:txBody>
          <a:bodyPr>
            <a:normAutofit/>
          </a:bodyPr>
          <a:lstStyle/>
          <a:p>
            <a:pPr lvl="0"/>
            <a:r>
              <a:rPr lang="el-GR" sz="2200" b="1" dirty="0">
                <a:solidFill>
                  <a:prstClr val="black"/>
                </a:solidFill>
                <a:latin typeface="Century Gothic" panose="020B0502020202020204" pitchFamily="34" charset="0"/>
                <a:ea typeface="Verdana" panose="020B0604030504040204" pitchFamily="34" charset="0"/>
                <a:cs typeface="Verdana" panose="020B0604030504040204" pitchFamily="34" charset="0"/>
              </a:rPr>
              <a:t>Ενότητα </a:t>
            </a:r>
            <a:r>
              <a:rPr lang="el-GR" sz="2200" b="1" dirty="0" smtClean="0">
                <a:solidFill>
                  <a:prstClr val="black"/>
                </a:solidFill>
                <a:latin typeface="Century Gothic" panose="020B0502020202020204" pitchFamily="34" charset="0"/>
                <a:ea typeface="Verdana" panose="020B0604030504040204" pitchFamily="34" charset="0"/>
                <a:cs typeface="Verdana" panose="020B0604030504040204" pitchFamily="34" charset="0"/>
              </a:rPr>
              <a:t>5</a:t>
            </a:r>
            <a:r>
              <a:rPr lang="el-GR" sz="2200" dirty="0" smtClean="0">
                <a:solidFill>
                  <a:prstClr val="black"/>
                </a:solidFill>
                <a:latin typeface="Century Gothic" panose="020B0502020202020204" pitchFamily="34" charset="0"/>
                <a:ea typeface="Verdana" panose="020B0604030504040204" pitchFamily="34" charset="0"/>
                <a:cs typeface="Verdana" panose="020B0604030504040204" pitchFamily="34" charset="0"/>
              </a:rPr>
              <a:t>: Σάκχαρα</a:t>
            </a:r>
            <a:endParaRPr lang="en-US" sz="2200" dirty="0">
              <a:solidFill>
                <a:prstClr val="black"/>
              </a:solidFill>
              <a:latin typeface="Century Gothic" panose="020B0502020202020204" pitchFamily="34" charset="0"/>
              <a:ea typeface="Verdana" panose="020B0604030504040204" pitchFamily="34" charset="0"/>
              <a:cs typeface="Verdana" panose="020B0604030504040204" pitchFamily="34" charset="0"/>
            </a:endParaRPr>
          </a:p>
          <a:p>
            <a:pPr lvl="0"/>
            <a:endParaRPr lang="en-US" sz="1800" dirty="0">
              <a:solidFill>
                <a:prstClr val="black"/>
              </a:solidFill>
              <a:latin typeface="Century Gothic" panose="020B0502020202020204" pitchFamily="34" charset="0"/>
              <a:ea typeface="Verdana" panose="020B0604030504040204" pitchFamily="34" charset="0"/>
              <a:cs typeface="Verdana" panose="020B0604030504040204" pitchFamily="34" charset="0"/>
            </a:endParaRPr>
          </a:p>
          <a:p>
            <a:pPr lvl="0"/>
            <a:r>
              <a:rPr lang="el-GR" sz="2200" i="1" dirty="0">
                <a:solidFill>
                  <a:prstClr val="black"/>
                </a:solidFill>
                <a:latin typeface="Century Gothic" panose="020B0502020202020204" pitchFamily="34" charset="0"/>
                <a:ea typeface="Verdana" panose="020B0604030504040204" pitchFamily="34" charset="0"/>
                <a:cs typeface="Verdana" panose="020B0604030504040204" pitchFamily="34" charset="0"/>
              </a:rPr>
              <a:t>Δρ. </a:t>
            </a:r>
            <a:r>
              <a:rPr lang="el-GR" sz="2200" dirty="0">
                <a:solidFill>
                  <a:prstClr val="black"/>
                </a:solidFill>
                <a:latin typeface="Century Gothic" panose="020B0502020202020204" pitchFamily="34" charset="0"/>
                <a:ea typeface="Verdana" panose="020B0604030504040204" pitchFamily="34" charset="0"/>
                <a:cs typeface="Verdana" panose="020B0604030504040204" pitchFamily="34" charset="0"/>
              </a:rPr>
              <a:t>Βασίλης </a:t>
            </a:r>
            <a:r>
              <a:rPr lang="el-GR" sz="2200" dirty="0" err="1">
                <a:solidFill>
                  <a:prstClr val="black"/>
                </a:solidFill>
                <a:latin typeface="Century Gothic" panose="020B0502020202020204" pitchFamily="34" charset="0"/>
                <a:ea typeface="Verdana" panose="020B0604030504040204" pitchFamily="34" charset="0"/>
                <a:cs typeface="Verdana" panose="020B0604030504040204" pitchFamily="34" charset="0"/>
              </a:rPr>
              <a:t>Ντουρτόγλου</a:t>
            </a:r>
            <a:endParaRPr lang="el-GR" sz="2200" i="1" dirty="0">
              <a:solidFill>
                <a:prstClr val="black"/>
              </a:solidFill>
              <a:latin typeface="Century Gothic" panose="020B0502020202020204" pitchFamily="34" charset="0"/>
              <a:ea typeface="Verdana" panose="020B0604030504040204" pitchFamily="34" charset="0"/>
              <a:cs typeface="Verdana" panose="020B0604030504040204" pitchFamily="34" charset="0"/>
            </a:endParaRPr>
          </a:p>
          <a:p>
            <a:pPr lvl="0"/>
            <a:r>
              <a:rPr lang="el-GR" sz="2200" dirty="0">
                <a:solidFill>
                  <a:prstClr val="black"/>
                </a:solidFill>
                <a:latin typeface="Century Gothic" panose="020B0502020202020204" pitchFamily="34" charset="0"/>
                <a:ea typeface="Verdana" panose="020B0604030504040204" pitchFamily="34" charset="0"/>
                <a:cs typeface="Verdana" panose="020B0604030504040204" pitchFamily="34" charset="0"/>
              </a:rPr>
              <a:t>Τμήμα Οινολογίας &amp; Τεχνολογίας Ποτών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89230462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1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pPr>
              <a:defRPr/>
            </a:pPr>
            <a:fld id="{A5387C40-8FEA-444F-99CE-AC647AF3148C}" type="slidenum">
              <a:rPr lang="el-GR" smtClean="0"/>
              <a:pPr>
                <a:defRPr/>
              </a:pPr>
              <a:t>10</a:t>
            </a:fld>
            <a:endParaRPr lang="el-GR"/>
          </a:p>
        </p:txBody>
      </p:sp>
      <p:sp>
        <p:nvSpPr>
          <p:cNvPr id="10" name="Θέση περιεχομένου 9"/>
          <p:cNvSpPr>
            <a:spLocks noGrp="1"/>
          </p:cNvSpPr>
          <p:nvPr>
            <p:ph idx="1"/>
          </p:nvPr>
        </p:nvSpPr>
        <p:spPr/>
        <p:txBody>
          <a:bodyPr/>
          <a:lstStyle/>
          <a:p>
            <a:r>
              <a:rPr lang="el-GR" sz="2400" dirty="0" smtClean="0"/>
              <a:t>Ο  </a:t>
            </a:r>
            <a:r>
              <a:rPr lang="el-GR" sz="2400" dirty="0"/>
              <a:t>υπολογισμός των διαλυτών στερεών με αραιόμετρο (ή </a:t>
            </a:r>
            <a:r>
              <a:rPr lang="el-GR" sz="2400" dirty="0" err="1"/>
              <a:t>υδρόμετρο</a:t>
            </a:r>
            <a:r>
              <a:rPr lang="el-GR" sz="2400" dirty="0"/>
              <a:t> ή  πυκνόμετρο), βασίζεται στη μέτρηση της ειδικής βαρύτητας του δείγματος εκπεφρασμένης σε βαθμούς </a:t>
            </a:r>
            <a:r>
              <a:rPr lang="el-GR" sz="2400" dirty="0" err="1"/>
              <a:t>Brix</a:t>
            </a:r>
            <a:r>
              <a:rPr lang="el-GR" sz="2400" dirty="0"/>
              <a:t> επάνω στο πυκνόμετρο σε καθορισμένη </a:t>
            </a:r>
            <a:r>
              <a:rPr lang="el-GR" sz="2400" dirty="0" smtClean="0"/>
              <a:t>θερμοκρασία.</a:t>
            </a:r>
            <a:endParaRPr lang="el-GR" sz="2400" dirty="0"/>
          </a:p>
        </p:txBody>
      </p:sp>
      <p:sp>
        <p:nvSpPr>
          <p:cNvPr id="11" name="Τίτλος 10"/>
          <p:cNvSpPr>
            <a:spLocks noGrp="1"/>
          </p:cNvSpPr>
          <p:nvPr>
            <p:ph type="title"/>
          </p:nvPr>
        </p:nvSpPr>
        <p:spPr/>
        <p:txBody>
          <a:bodyPr/>
          <a:lstStyle/>
          <a:p>
            <a:r>
              <a:rPr lang="el-GR" dirty="0"/>
              <a:t>Υπολογισμοί των διαλυτών στερεών με αραιόμετρο </a:t>
            </a:r>
            <a:r>
              <a:rPr lang="el-GR" sz="2200" dirty="0"/>
              <a:t>(ή πυκνόμετρο ή και </a:t>
            </a:r>
            <a:r>
              <a:rPr lang="el-GR" sz="2200" dirty="0" err="1"/>
              <a:t>υδρόμετρο</a:t>
            </a:r>
            <a:r>
              <a:rPr lang="el-GR" sz="2200" dirty="0" smtClean="0"/>
              <a:t>) 1/5</a:t>
            </a:r>
            <a:endParaRPr lang="el-GR" sz="2200" dirty="0"/>
          </a:p>
        </p:txBody>
      </p:sp>
    </p:spTree>
    <p:extLst>
      <p:ext uri="{BB962C8B-B14F-4D97-AF65-F5344CB8AC3E}">
        <p14:creationId xmlns:p14="http://schemas.microsoft.com/office/powerpoint/2010/main" val="3477064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pPr>
              <a:defRPr/>
            </a:pPr>
            <a:fld id="{A5387C40-8FEA-444F-99CE-AC647AF3148C}" type="slidenum">
              <a:rPr lang="el-GR" smtClean="0"/>
              <a:pPr>
                <a:defRPr/>
              </a:pPr>
              <a:t>11</a:t>
            </a:fld>
            <a:endParaRPr lang="el-GR"/>
          </a:p>
        </p:txBody>
      </p:sp>
      <p:sp>
        <p:nvSpPr>
          <p:cNvPr id="10" name="Τίτλος 9"/>
          <p:cNvSpPr>
            <a:spLocks noGrp="1"/>
          </p:cNvSpPr>
          <p:nvPr>
            <p:ph type="title"/>
          </p:nvPr>
        </p:nvSpPr>
        <p:spPr/>
        <p:txBody>
          <a:bodyPr/>
          <a:lstStyle/>
          <a:p>
            <a:r>
              <a:rPr lang="el-GR" dirty="0"/>
              <a:t>Υπολογισμοί των διαλυτών στερεών με αραιόμετρο </a:t>
            </a:r>
            <a:r>
              <a:rPr lang="el-GR" sz="2200" dirty="0"/>
              <a:t>(ή πυκνόμετρο ή και </a:t>
            </a:r>
            <a:r>
              <a:rPr lang="el-GR" sz="2200" dirty="0" err="1"/>
              <a:t>υδρόμετρο</a:t>
            </a:r>
            <a:r>
              <a:rPr lang="el-GR" sz="2200" dirty="0"/>
              <a:t>) </a:t>
            </a:r>
            <a:r>
              <a:rPr lang="el-GR" sz="2200" dirty="0" smtClean="0"/>
              <a:t>2/5</a:t>
            </a:r>
            <a:endParaRPr lang="el-GR" dirty="0"/>
          </a:p>
        </p:txBody>
      </p:sp>
      <p:sp>
        <p:nvSpPr>
          <p:cNvPr id="11" name="Θέση περιεχομένου 10"/>
          <p:cNvSpPr>
            <a:spLocks noGrp="1"/>
          </p:cNvSpPr>
          <p:nvPr>
            <p:ph idx="1"/>
          </p:nvPr>
        </p:nvSpPr>
        <p:spPr/>
        <p:txBody>
          <a:bodyPr/>
          <a:lstStyle/>
          <a:p>
            <a:r>
              <a:rPr lang="el-GR" dirty="0"/>
              <a:t>Υπολογισμοί</a:t>
            </a:r>
          </a:p>
          <a:p>
            <a:pPr lvl="1"/>
            <a:r>
              <a:rPr lang="el-GR" dirty="0"/>
              <a:t>Βαθμοί </a:t>
            </a:r>
            <a:r>
              <a:rPr lang="el-GR" dirty="0" err="1"/>
              <a:t>Brix</a:t>
            </a:r>
            <a:r>
              <a:rPr lang="el-GR" dirty="0"/>
              <a:t> (ορθή </a:t>
            </a:r>
            <a:r>
              <a:rPr lang="el-GR" dirty="0" err="1"/>
              <a:t>ένδειξη)=βαθμοί</a:t>
            </a:r>
            <a:r>
              <a:rPr lang="el-GR" dirty="0"/>
              <a:t> </a:t>
            </a:r>
            <a:r>
              <a:rPr lang="el-GR" dirty="0" err="1"/>
              <a:t>Brix</a:t>
            </a:r>
            <a:r>
              <a:rPr lang="el-GR" dirty="0"/>
              <a:t> ένδειξης+ συντελεστής θερμοκρασιακής διόρθωσης.</a:t>
            </a:r>
          </a:p>
          <a:p>
            <a:pPr lvl="1"/>
            <a:r>
              <a:rPr lang="el-GR" dirty="0"/>
              <a:t>Για κάθε βαθμό C πάνω από τους 20 βαθμούς C προσθέτουμε 0,06 βαθμούς </a:t>
            </a:r>
            <a:r>
              <a:rPr lang="el-GR" dirty="0" err="1"/>
              <a:t>Brix</a:t>
            </a:r>
            <a:r>
              <a:rPr lang="el-GR" dirty="0"/>
              <a:t> στην ένδειξη του πυκνόμετρου.</a:t>
            </a:r>
          </a:p>
          <a:p>
            <a:pPr lvl="1"/>
            <a:r>
              <a:rPr lang="el-GR" dirty="0"/>
              <a:t>Για κάθε βαθμό C κάτω από τους 20 βαθμούς C αφαιρούμε 0,06 βαθμούς </a:t>
            </a:r>
            <a:r>
              <a:rPr lang="el-GR" dirty="0" err="1"/>
              <a:t>Brix</a:t>
            </a:r>
            <a:r>
              <a:rPr lang="el-GR" dirty="0"/>
              <a:t> από την ένδειξη του πυκνόμετρου</a:t>
            </a:r>
            <a:r>
              <a:rPr lang="el-GR" dirty="0" smtClean="0"/>
              <a:t>.</a:t>
            </a:r>
          </a:p>
          <a:p>
            <a:pPr marL="400050" lvl="1" indent="0">
              <a:buNone/>
            </a:pPr>
            <a:endParaRPr lang="el-GR" dirty="0"/>
          </a:p>
          <a:p>
            <a:pPr lvl="1"/>
            <a:r>
              <a:rPr lang="el-GR" dirty="0"/>
              <a:t>1 βαθμός </a:t>
            </a:r>
            <a:r>
              <a:rPr lang="el-GR" dirty="0" err="1"/>
              <a:t>Brix</a:t>
            </a:r>
            <a:r>
              <a:rPr lang="el-GR" dirty="0"/>
              <a:t>= 1 </a:t>
            </a:r>
            <a:r>
              <a:rPr lang="el-GR" dirty="0" err="1"/>
              <a:t>gr</a:t>
            </a:r>
            <a:r>
              <a:rPr lang="el-GR" dirty="0"/>
              <a:t> σακχάρων/100 </a:t>
            </a:r>
            <a:r>
              <a:rPr lang="el-GR" dirty="0" err="1"/>
              <a:t>gr</a:t>
            </a:r>
            <a:r>
              <a:rPr lang="el-GR" dirty="0"/>
              <a:t> </a:t>
            </a:r>
            <a:r>
              <a:rPr lang="el-GR" dirty="0" smtClean="0"/>
              <a:t>διαλύματος</a:t>
            </a:r>
            <a:endParaRPr lang="el-GR" dirty="0"/>
          </a:p>
        </p:txBody>
      </p:sp>
    </p:spTree>
    <p:extLst>
      <p:ext uri="{BB962C8B-B14F-4D97-AF65-F5344CB8AC3E}">
        <p14:creationId xmlns:p14="http://schemas.microsoft.com/office/powerpoint/2010/main" val="2077262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pPr>
              <a:defRPr/>
            </a:pPr>
            <a:fld id="{A5387C40-8FEA-444F-99CE-AC647AF3148C}" type="slidenum">
              <a:rPr lang="el-GR" smtClean="0"/>
              <a:pPr>
                <a:defRPr/>
              </a:pPr>
              <a:t>12</a:t>
            </a:fld>
            <a:endParaRPr lang="el-GR"/>
          </a:p>
        </p:txBody>
      </p:sp>
      <p:sp>
        <p:nvSpPr>
          <p:cNvPr id="10" name="Τίτλος 9"/>
          <p:cNvSpPr>
            <a:spLocks noGrp="1"/>
          </p:cNvSpPr>
          <p:nvPr>
            <p:ph type="title"/>
          </p:nvPr>
        </p:nvSpPr>
        <p:spPr/>
        <p:txBody>
          <a:bodyPr/>
          <a:lstStyle/>
          <a:p>
            <a:r>
              <a:rPr lang="el-GR" dirty="0"/>
              <a:t>Υπολογισμοί των διαλυτών στερεών με αραιόμετρο </a:t>
            </a:r>
            <a:r>
              <a:rPr lang="el-GR" sz="2200" dirty="0"/>
              <a:t>(ή πυκνόμετρο ή και </a:t>
            </a:r>
            <a:r>
              <a:rPr lang="el-GR" sz="2200" dirty="0" err="1"/>
              <a:t>υδρόμετρο</a:t>
            </a:r>
            <a:r>
              <a:rPr lang="el-GR" sz="2200" dirty="0"/>
              <a:t>) </a:t>
            </a:r>
            <a:r>
              <a:rPr lang="el-GR" sz="2200" dirty="0" smtClean="0"/>
              <a:t>3/5</a:t>
            </a:r>
            <a:endParaRPr lang="el-GR" dirty="0"/>
          </a:p>
        </p:txBody>
      </p:sp>
      <p:sp>
        <p:nvSpPr>
          <p:cNvPr id="2" name="Θέση περιεχομένου 1"/>
          <p:cNvSpPr>
            <a:spLocks noGrp="1"/>
          </p:cNvSpPr>
          <p:nvPr>
            <p:ph idx="1"/>
          </p:nvPr>
        </p:nvSpPr>
        <p:spPr/>
        <p:txBody>
          <a:bodyPr/>
          <a:lstStyle/>
          <a:p>
            <a:r>
              <a:rPr lang="el-GR" dirty="0"/>
              <a:t>Παράγοντες</a:t>
            </a:r>
          </a:p>
          <a:p>
            <a:pPr marL="355600" indent="0">
              <a:buNone/>
            </a:pPr>
            <a:r>
              <a:rPr lang="el-GR" dirty="0"/>
              <a:t>Η παρουσία διοξειδίου του άνθρακα (σε δείγματα γλεύκους σε ζύμωση) μπορεί να ωθήσει προς τα επάνω το πυκνόμετρο. Για ακριβή μέτρηση, πρέπει να αφαιρέσουμε το αέριο (CO2) μα ταχεία θέρμανση και κατόπιν ψύχρανση του δείγματος πριν από την διαδικασία μέτρησης. Πιο απλά μπορούμε να τοποθετήσουμε το δείγμα σε κύλινδρο και να το αναστρέψουμε απαλά μερικές φορές, επιτρέποντας έτσι στο αέριο να </a:t>
            </a:r>
            <a:r>
              <a:rPr lang="el-GR" dirty="0" smtClean="0"/>
              <a:t>φύγει.</a:t>
            </a:r>
            <a:endParaRPr lang="el-GR" dirty="0"/>
          </a:p>
          <a:p>
            <a:endParaRPr lang="el-GR" dirty="0"/>
          </a:p>
        </p:txBody>
      </p:sp>
    </p:spTree>
    <p:extLst>
      <p:ext uri="{BB962C8B-B14F-4D97-AF65-F5344CB8AC3E}">
        <p14:creationId xmlns:p14="http://schemas.microsoft.com/office/powerpoint/2010/main" val="2382662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pPr>
              <a:defRPr/>
            </a:pPr>
            <a:fld id="{A5387C40-8FEA-444F-99CE-AC647AF3148C}" type="slidenum">
              <a:rPr lang="el-GR" smtClean="0"/>
              <a:pPr>
                <a:defRPr/>
              </a:pPr>
              <a:t>13</a:t>
            </a:fld>
            <a:endParaRPr lang="el-GR"/>
          </a:p>
        </p:txBody>
      </p:sp>
      <p:sp>
        <p:nvSpPr>
          <p:cNvPr id="10" name="Τίτλος 9"/>
          <p:cNvSpPr>
            <a:spLocks noGrp="1"/>
          </p:cNvSpPr>
          <p:nvPr>
            <p:ph type="title"/>
          </p:nvPr>
        </p:nvSpPr>
        <p:spPr/>
        <p:txBody>
          <a:bodyPr/>
          <a:lstStyle/>
          <a:p>
            <a:r>
              <a:rPr lang="el-GR" dirty="0"/>
              <a:t>Υπολογισμοί των διαλυτών στερεών με αραιόμετρο </a:t>
            </a:r>
            <a:r>
              <a:rPr lang="el-GR" sz="2200" dirty="0"/>
              <a:t>(ή πυκνόμετρο ή και </a:t>
            </a:r>
            <a:r>
              <a:rPr lang="el-GR" sz="2200" dirty="0" err="1"/>
              <a:t>υδρόμετρο</a:t>
            </a:r>
            <a:r>
              <a:rPr lang="el-GR" sz="2200" dirty="0"/>
              <a:t>) </a:t>
            </a:r>
            <a:r>
              <a:rPr lang="el-GR" sz="2200" dirty="0" smtClean="0"/>
              <a:t>4/5</a:t>
            </a:r>
            <a:endParaRPr lang="el-GR" dirty="0"/>
          </a:p>
        </p:txBody>
      </p:sp>
      <p:sp>
        <p:nvSpPr>
          <p:cNvPr id="2" name="Θέση περιεχομένου 1"/>
          <p:cNvSpPr>
            <a:spLocks noGrp="1"/>
          </p:cNvSpPr>
          <p:nvPr>
            <p:ph idx="1"/>
          </p:nvPr>
        </p:nvSpPr>
        <p:spPr/>
        <p:txBody>
          <a:bodyPr/>
          <a:lstStyle/>
          <a:p>
            <a:r>
              <a:rPr lang="el-GR" sz="2400" dirty="0" smtClean="0"/>
              <a:t>Διαδικασία</a:t>
            </a:r>
          </a:p>
          <a:p>
            <a:pPr marL="457200" indent="-457200">
              <a:buFont typeface="+mj-lt"/>
              <a:buAutoNum type="arabicPeriod"/>
            </a:pPr>
            <a:r>
              <a:rPr lang="el-GR" sz="2400" dirty="0"/>
              <a:t>Γεμίστε τον ογκομετρικό κύλινδρο με  γλεύκος που έχει καθιζάνει μέχρι περίπου 10cm πριν από την κορυφή.</a:t>
            </a:r>
          </a:p>
          <a:p>
            <a:pPr marL="457200" indent="-457200">
              <a:buFont typeface="+mj-lt"/>
              <a:buAutoNum type="arabicPeriod"/>
            </a:pPr>
            <a:r>
              <a:rPr lang="el-GR" sz="2400" dirty="0"/>
              <a:t>Μετρήστε τη θερμοκρασία του γλεύκους με το θερμόμετρο.</a:t>
            </a:r>
          </a:p>
          <a:p>
            <a:pPr marL="457200" indent="-457200">
              <a:buFont typeface="+mj-lt"/>
              <a:buAutoNum type="arabicPeriod"/>
            </a:pPr>
            <a:r>
              <a:rPr lang="el-GR" sz="2400" dirty="0"/>
              <a:t>Καταγράψτε τη θερμοκρασία.</a:t>
            </a:r>
          </a:p>
          <a:p>
            <a:pPr marL="457200" indent="-457200">
              <a:buFont typeface="+mj-lt"/>
              <a:buAutoNum type="arabicPeriod"/>
            </a:pPr>
            <a:r>
              <a:rPr lang="el-GR" sz="2400" dirty="0"/>
              <a:t>Τοποθετήστε προσεκτικά το πυκνόμετρο μέσα στον ογκομετρικό κύλινδρο. Προσπαθούμε να μην βραχεί με το γλεύκος η βαθμονομημένη κλίμακα</a:t>
            </a:r>
            <a:r>
              <a:rPr lang="el-GR" sz="2400" dirty="0" smtClean="0"/>
              <a:t>.</a:t>
            </a:r>
            <a:endParaRPr lang="el-GR" sz="2400" dirty="0"/>
          </a:p>
        </p:txBody>
      </p:sp>
    </p:spTree>
    <p:extLst>
      <p:ext uri="{BB962C8B-B14F-4D97-AF65-F5344CB8AC3E}">
        <p14:creationId xmlns:p14="http://schemas.microsoft.com/office/powerpoint/2010/main" val="3404786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pPr>
              <a:defRPr/>
            </a:pPr>
            <a:fld id="{A5387C40-8FEA-444F-99CE-AC647AF3148C}" type="slidenum">
              <a:rPr lang="el-GR" smtClean="0"/>
              <a:pPr>
                <a:defRPr/>
              </a:pPr>
              <a:t>14</a:t>
            </a:fld>
            <a:endParaRPr lang="el-GR"/>
          </a:p>
        </p:txBody>
      </p:sp>
      <p:sp>
        <p:nvSpPr>
          <p:cNvPr id="10" name="Τίτλος 9"/>
          <p:cNvSpPr>
            <a:spLocks noGrp="1"/>
          </p:cNvSpPr>
          <p:nvPr>
            <p:ph type="title"/>
          </p:nvPr>
        </p:nvSpPr>
        <p:spPr/>
        <p:txBody>
          <a:bodyPr/>
          <a:lstStyle/>
          <a:p>
            <a:r>
              <a:rPr lang="el-GR" dirty="0"/>
              <a:t>Υπολογισμοί των διαλυτών στερεών με αραιόμετρο </a:t>
            </a:r>
            <a:r>
              <a:rPr lang="el-GR" sz="2200" dirty="0"/>
              <a:t>(ή πυκνόμετρο ή και </a:t>
            </a:r>
            <a:r>
              <a:rPr lang="el-GR" sz="2200" dirty="0" err="1"/>
              <a:t>υδρόμετρο</a:t>
            </a:r>
            <a:r>
              <a:rPr lang="el-GR" sz="2200" dirty="0"/>
              <a:t>) </a:t>
            </a:r>
            <a:r>
              <a:rPr lang="el-GR" sz="2200" dirty="0" smtClean="0"/>
              <a:t>5/5</a:t>
            </a:r>
            <a:endParaRPr lang="el-GR" dirty="0"/>
          </a:p>
        </p:txBody>
      </p:sp>
      <p:sp>
        <p:nvSpPr>
          <p:cNvPr id="2" name="Θέση περιεχομένου 1"/>
          <p:cNvSpPr>
            <a:spLocks noGrp="1"/>
          </p:cNvSpPr>
          <p:nvPr>
            <p:ph idx="1"/>
          </p:nvPr>
        </p:nvSpPr>
        <p:spPr/>
        <p:txBody>
          <a:bodyPr/>
          <a:lstStyle/>
          <a:p>
            <a:r>
              <a:rPr lang="el-GR" sz="2400" dirty="0" smtClean="0"/>
              <a:t>Διαδικασία </a:t>
            </a:r>
            <a:r>
              <a:rPr lang="el-GR" sz="2000" dirty="0" smtClean="0"/>
              <a:t>(συνέχεια)</a:t>
            </a:r>
          </a:p>
          <a:p>
            <a:pPr marL="457200" indent="-457200">
              <a:buFont typeface="+mj-lt"/>
              <a:buAutoNum type="arabicPeriod" startAt="5"/>
            </a:pPr>
            <a:r>
              <a:rPr lang="el-GR" sz="2400" dirty="0" smtClean="0"/>
              <a:t>Περιστρέφουμε </a:t>
            </a:r>
            <a:r>
              <a:rPr lang="el-GR" sz="2400" dirty="0"/>
              <a:t>το πυκνόμετρο με τον δείκτη και τον αντίχειρα, ώστε να απομακρυνθούν οι φυσαλίδες αέρος από την επιφάνεια του πυκνόμετρου. Το πυκνόμετρο πρέπει να περιστρέφεται ελεύθερα.</a:t>
            </a:r>
          </a:p>
          <a:p>
            <a:pPr marL="457200" indent="-457200">
              <a:buFont typeface="+mj-lt"/>
              <a:buAutoNum type="arabicPeriod" startAt="5"/>
            </a:pPr>
            <a:r>
              <a:rPr lang="el-GR" sz="2400" dirty="0"/>
              <a:t>Διαβάζουμε την ένδειξη με το μάτι μας να βρίσκεται σε ευθεία μα τη βάση του μηνίσκου.</a:t>
            </a:r>
          </a:p>
          <a:p>
            <a:pPr marL="457200" indent="-457200">
              <a:buFont typeface="+mj-lt"/>
              <a:buAutoNum type="arabicPeriod" startAt="5"/>
            </a:pPr>
            <a:r>
              <a:rPr lang="el-GR" sz="2400" dirty="0"/>
              <a:t>Εφαρμόζουμε την κατάλληλη θερμοκρασιακή διόρθωση στην ένδειξη πυκνόμετρου που λάβαμε προηγουμένως.</a:t>
            </a:r>
          </a:p>
          <a:p>
            <a:pPr marL="457200" indent="-457200">
              <a:buFont typeface="+mj-lt"/>
              <a:buAutoNum type="arabicPeriod" startAt="5"/>
            </a:pPr>
            <a:endParaRPr lang="el-GR" sz="2400" dirty="0"/>
          </a:p>
          <a:p>
            <a:pPr marL="457200" indent="-457200">
              <a:buFont typeface="+mj-lt"/>
              <a:buAutoNum type="arabicPeriod" startAt="5"/>
            </a:pPr>
            <a:endParaRPr lang="el-GR" sz="2400" dirty="0"/>
          </a:p>
        </p:txBody>
      </p:sp>
    </p:spTree>
    <p:extLst>
      <p:ext uri="{BB962C8B-B14F-4D97-AF65-F5344CB8AC3E}">
        <p14:creationId xmlns:p14="http://schemas.microsoft.com/office/powerpoint/2010/main" val="3052816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7359" y="1713876"/>
            <a:ext cx="5273040" cy="4895850"/>
          </a:xfrm>
          <a:prstGeom prst="rect">
            <a:avLst/>
          </a:prstGeom>
          <a:noFill/>
          <a:ln>
            <a:noFill/>
          </a:ln>
        </p:spPr>
      </p:pic>
      <p:sp>
        <p:nvSpPr>
          <p:cNvPr id="4" name="Τίτλος 3"/>
          <p:cNvSpPr>
            <a:spLocks noGrp="1"/>
          </p:cNvSpPr>
          <p:nvPr>
            <p:ph type="title"/>
          </p:nvPr>
        </p:nvSpPr>
        <p:spPr/>
        <p:txBody>
          <a:bodyPr/>
          <a:lstStyle/>
          <a:p>
            <a:r>
              <a:rPr lang="el-GR" dirty="0" smtClean="0"/>
              <a:t>Πυκνόμετρο </a:t>
            </a:r>
            <a:endParaRPr lang="el-GR" dirty="0"/>
          </a:p>
        </p:txBody>
      </p:sp>
      <p:sp>
        <p:nvSpPr>
          <p:cNvPr id="3" name="Θέση αριθμού διαφάνειας 2"/>
          <p:cNvSpPr>
            <a:spLocks noGrp="1"/>
          </p:cNvSpPr>
          <p:nvPr>
            <p:ph type="sldNum" sz="quarter" idx="12"/>
          </p:nvPr>
        </p:nvSpPr>
        <p:spPr/>
        <p:txBody>
          <a:bodyPr/>
          <a:lstStyle/>
          <a:p>
            <a:pPr>
              <a:defRPr/>
            </a:pPr>
            <a:fld id="{A01C5D4C-27EE-43C9-AC2C-21941E5D4EB9}" type="slidenum">
              <a:rPr lang="el-GR" smtClean="0"/>
              <a:pPr>
                <a:defRPr/>
              </a:pPr>
              <a:t>15</a:t>
            </a:fld>
            <a:endParaRPr lang="el-GR"/>
          </a:p>
        </p:txBody>
      </p:sp>
    </p:spTree>
    <p:extLst>
      <p:ext uri="{BB962C8B-B14F-4D97-AF65-F5344CB8AC3E}">
        <p14:creationId xmlns:p14="http://schemas.microsoft.com/office/powerpoint/2010/main" val="309818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4163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434232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Βασίλειος </a:t>
            </a:r>
            <a:r>
              <a:rPr lang="el-GR" sz="2000" dirty="0" err="1" smtClean="0"/>
              <a:t>Ντουρτόγλου</a:t>
            </a:r>
            <a:r>
              <a:rPr lang="el-GR" sz="2000" dirty="0" smtClean="0"/>
              <a:t> 2014. Βασίλειος </a:t>
            </a:r>
            <a:r>
              <a:rPr lang="el-GR" sz="2000" dirty="0" err="1" smtClean="0"/>
              <a:t>Ντουρτόγλου</a:t>
            </a:r>
            <a:r>
              <a:rPr lang="el-GR" sz="2000" dirty="0" smtClean="0"/>
              <a:t>. </a:t>
            </a:r>
            <a:r>
              <a:rPr lang="el-GR" sz="2000" dirty="0"/>
              <a:t>«Σύσταση και </a:t>
            </a:r>
            <a:r>
              <a:rPr lang="el-GR" sz="2000"/>
              <a:t>Ανάλυση </a:t>
            </a:r>
            <a:r>
              <a:rPr lang="el-GR" sz="2000" smtClean="0"/>
              <a:t>Γλευκών </a:t>
            </a:r>
            <a:r>
              <a:rPr lang="el-GR" sz="2000" dirty="0"/>
              <a:t>και Οίνων (Θ). Ενότητα </a:t>
            </a:r>
            <a:r>
              <a:rPr lang="el-GR" sz="2000" dirty="0" smtClean="0"/>
              <a:t>5:</a:t>
            </a:r>
            <a:r>
              <a:rPr lang="en-US" sz="2000" dirty="0" smtClean="0"/>
              <a:t> </a:t>
            </a:r>
            <a:r>
              <a:rPr lang="el-GR" sz="2000" dirty="0" smtClean="0"/>
              <a:t>Σάκχαρα».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1241865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204733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Σάκχαρα</a:t>
            </a:r>
            <a:endParaRPr lang="el-GR" dirty="0"/>
          </a:p>
        </p:txBody>
      </p:sp>
      <p:sp>
        <p:nvSpPr>
          <p:cNvPr id="3" name="Θέση περιεχομένου 2"/>
          <p:cNvSpPr>
            <a:spLocks noGrp="1"/>
          </p:cNvSpPr>
          <p:nvPr>
            <p:ph idx="1"/>
          </p:nvPr>
        </p:nvSpPr>
        <p:spPr/>
        <p:txBody>
          <a:bodyPr/>
          <a:lstStyle/>
          <a:p>
            <a:r>
              <a:rPr lang="el-GR" dirty="0" smtClean="0"/>
              <a:t>Μέθοδοι βασισμένοι στον δείκτη διάθλασης</a:t>
            </a:r>
          </a:p>
          <a:p>
            <a:pPr lvl="1"/>
            <a:r>
              <a:rPr lang="el-GR" dirty="0" smtClean="0"/>
              <a:t> π.χ. Φορητό  διαθλασίμετρο (</a:t>
            </a:r>
            <a:r>
              <a:rPr lang="el-GR" dirty="0" err="1" smtClean="0"/>
              <a:t>μπριξόμετρο</a:t>
            </a:r>
            <a:r>
              <a:rPr lang="el-GR" dirty="0" smtClean="0"/>
              <a:t>) αγρού</a:t>
            </a:r>
          </a:p>
          <a:p>
            <a:r>
              <a:rPr lang="el-GR" dirty="0" smtClean="0"/>
              <a:t>Μέθοδοι βασισμένοι στην πυκνότητα</a:t>
            </a:r>
          </a:p>
          <a:p>
            <a:pPr lvl="1"/>
            <a:r>
              <a:rPr lang="el-GR" dirty="0" smtClean="0"/>
              <a:t> π.χ. Πυκνόμετρο</a:t>
            </a:r>
          </a:p>
          <a:p>
            <a:r>
              <a:rPr lang="el-GR" dirty="0" smtClean="0"/>
              <a:t>Μέθοδοι βασισμένοι στις χημικές ιδιότητες.</a:t>
            </a:r>
          </a:p>
          <a:p>
            <a:r>
              <a:rPr lang="el-GR" dirty="0" smtClean="0"/>
              <a:t>Μέθοδοι βασισμένοι σε φυσικοχημικές ιδιότητες </a:t>
            </a:r>
          </a:p>
          <a:p>
            <a:pPr lvl="1"/>
            <a:r>
              <a:rPr lang="en-US" dirty="0" smtClean="0"/>
              <a:t>HPLC</a:t>
            </a:r>
            <a:endParaRPr lang="el-GR" dirty="0" smtClean="0"/>
          </a:p>
        </p:txBody>
      </p:sp>
      <p:sp>
        <p:nvSpPr>
          <p:cNvPr id="4" name="Θέση αριθμού διαφάνειας 3"/>
          <p:cNvSpPr>
            <a:spLocks noGrp="1"/>
          </p:cNvSpPr>
          <p:nvPr>
            <p:ph type="sldNum" sz="quarter" idx="12"/>
          </p:nvPr>
        </p:nvSpPr>
        <p:spPr/>
        <p:txBody>
          <a:bodyPr/>
          <a:lstStyle/>
          <a:p>
            <a:pPr>
              <a:defRPr/>
            </a:pPr>
            <a:fld id="{C977588D-275D-42E7-B722-B0EEC0805F36}" type="slidenum">
              <a:rPr lang="el-GR" smtClean="0"/>
              <a:pPr>
                <a:defRPr/>
              </a:pPr>
              <a:t>2</a:t>
            </a:fld>
            <a:endParaRPr lang="el-GR"/>
          </a:p>
        </p:txBody>
      </p:sp>
    </p:spTree>
    <p:extLst>
      <p:ext uri="{BB962C8B-B14F-4D97-AF65-F5344CB8AC3E}">
        <p14:creationId xmlns:p14="http://schemas.microsoft.com/office/powerpoint/2010/main" val="2594537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186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90696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187104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Μονάδες μέτρησης</a:t>
            </a:r>
            <a:endParaRPr lang="el-GR" dirty="0"/>
          </a:p>
        </p:txBody>
      </p:sp>
      <p:sp>
        <p:nvSpPr>
          <p:cNvPr id="4" name="Θέση περιεχομένου 3"/>
          <p:cNvSpPr>
            <a:spLocks noGrp="1"/>
          </p:cNvSpPr>
          <p:nvPr>
            <p:ph idx="1"/>
          </p:nvPr>
        </p:nvSpPr>
        <p:spPr>
          <a:xfrm>
            <a:off x="323528" y="1628800"/>
            <a:ext cx="8856984" cy="5256584"/>
          </a:xfrm>
        </p:spPr>
        <p:txBody>
          <a:bodyPr/>
          <a:lstStyle/>
          <a:p>
            <a:r>
              <a:rPr lang="el-GR" sz="2100" dirty="0"/>
              <a:t>° </a:t>
            </a:r>
            <a:r>
              <a:rPr lang="el-GR" sz="2100" dirty="0" err="1"/>
              <a:t>Brix</a:t>
            </a:r>
            <a:endParaRPr lang="el-GR" sz="2100" dirty="0"/>
          </a:p>
          <a:p>
            <a:pPr>
              <a:buFont typeface="+mj-lt"/>
              <a:buAutoNum type="arabicPeriod"/>
            </a:pPr>
            <a:r>
              <a:rPr lang="el-GR" sz="2100" dirty="0"/>
              <a:t> 1 ° </a:t>
            </a:r>
            <a:r>
              <a:rPr lang="el-GR" sz="2100" dirty="0" err="1"/>
              <a:t>Brix</a:t>
            </a:r>
            <a:r>
              <a:rPr lang="el-GR" sz="2100" dirty="0"/>
              <a:t> = 1 g ζάχαρης ανά 100 g διαλύματος</a:t>
            </a:r>
          </a:p>
          <a:p>
            <a:pPr>
              <a:buFont typeface="+mj-lt"/>
              <a:buAutoNum type="arabicPeriod"/>
            </a:pPr>
            <a:r>
              <a:rPr lang="el-GR" sz="2100" dirty="0"/>
              <a:t>Συνολικά ή </a:t>
            </a:r>
            <a:r>
              <a:rPr lang="el-GR" sz="2100" dirty="0" err="1"/>
              <a:t>διαθλασίμετρο</a:t>
            </a:r>
            <a:r>
              <a:rPr lang="el-GR" sz="2100" dirty="0"/>
              <a:t> </a:t>
            </a:r>
            <a:r>
              <a:rPr lang="el-GR" sz="2100" dirty="0" smtClean="0"/>
              <a:t>μετρά το σύνολο  </a:t>
            </a:r>
            <a:r>
              <a:rPr lang="el-GR" sz="2100" dirty="0"/>
              <a:t>των </a:t>
            </a:r>
            <a:r>
              <a:rPr lang="el-GR" sz="2100" dirty="0" smtClean="0"/>
              <a:t>διαλυτών </a:t>
            </a:r>
            <a:r>
              <a:rPr lang="el-GR" sz="2100" dirty="0"/>
              <a:t>στερεών (90-94% </a:t>
            </a:r>
            <a:r>
              <a:rPr lang="el-GR" sz="2100" dirty="0" smtClean="0"/>
              <a:t>σάκχαρα ). Δεν </a:t>
            </a:r>
            <a:r>
              <a:rPr lang="el-GR" sz="2100" dirty="0"/>
              <a:t>αναλυτική τεχνική, </a:t>
            </a:r>
            <a:r>
              <a:rPr lang="el-GR" sz="2100" dirty="0" smtClean="0"/>
              <a:t>δίνει </a:t>
            </a:r>
            <a:r>
              <a:rPr lang="el-GR" sz="2100" dirty="0"/>
              <a:t>μόνο εκτίμηση του ποσού της ζάχαρης</a:t>
            </a:r>
          </a:p>
          <a:p>
            <a:r>
              <a:rPr lang="el-GR" sz="2100" dirty="0"/>
              <a:t>Γιατί η  μέτρηση;</a:t>
            </a:r>
          </a:p>
          <a:p>
            <a:pPr>
              <a:buFont typeface="+mj-lt"/>
              <a:buAutoNum type="arabicPeriod"/>
            </a:pPr>
            <a:r>
              <a:rPr lang="el-GR" sz="2100" dirty="0"/>
              <a:t>Είναι </a:t>
            </a:r>
            <a:r>
              <a:rPr lang="el-GR" sz="2100" dirty="0" smtClean="0"/>
              <a:t>ένδειξη </a:t>
            </a:r>
            <a:r>
              <a:rPr lang="el-GR" sz="2100" dirty="0"/>
              <a:t>της ωρίμανσης φρούτων</a:t>
            </a:r>
          </a:p>
          <a:p>
            <a:pPr>
              <a:buFont typeface="+mj-lt"/>
              <a:buAutoNum type="arabicPeriod"/>
            </a:pPr>
            <a:r>
              <a:rPr lang="el-GR" sz="2100" dirty="0"/>
              <a:t>Δείχνει το δυναμικό παραγωγής αιθανόλης του οίνου</a:t>
            </a:r>
          </a:p>
          <a:p>
            <a:pPr>
              <a:buFont typeface="+mj-lt"/>
              <a:buAutoNum type="arabicPeriod"/>
            </a:pPr>
            <a:r>
              <a:rPr lang="el-GR" sz="2100" dirty="0"/>
              <a:t>Δεν είναι απόλυτο γιατί οι σακχαρομύκητες  διαφέρουν ως προς την αποτελεσματικότητά τους για τη μετατροπή της ζάχαρης σε αλκοόλ - θα μπορούσε να διαφέρει μέχρι και 0,8% ν / ν</a:t>
            </a:r>
          </a:p>
          <a:p>
            <a:pPr>
              <a:buFont typeface="+mj-lt"/>
              <a:buAutoNum type="arabicPeriod"/>
            </a:pPr>
            <a:r>
              <a:rPr lang="el-GR" sz="2100" dirty="0"/>
              <a:t>Παρακολουθούμε την  εξέλιξη της ζύμωση</a:t>
            </a:r>
          </a:p>
          <a:p>
            <a:endParaRPr lang="el-GR" sz="2100" dirty="0"/>
          </a:p>
        </p:txBody>
      </p:sp>
      <p:sp>
        <p:nvSpPr>
          <p:cNvPr id="5" name="Θέση αριθμού διαφάνειας 4"/>
          <p:cNvSpPr>
            <a:spLocks noGrp="1"/>
          </p:cNvSpPr>
          <p:nvPr>
            <p:ph type="sldNum" sz="quarter" idx="12"/>
          </p:nvPr>
        </p:nvSpPr>
        <p:spPr/>
        <p:txBody>
          <a:bodyPr/>
          <a:lstStyle/>
          <a:p>
            <a:pPr>
              <a:defRPr/>
            </a:pPr>
            <a:fld id="{C977588D-275D-42E7-B722-B0EEC0805F36}" type="slidenum">
              <a:rPr lang="el-GR" smtClean="0"/>
              <a:pPr>
                <a:defRPr/>
              </a:pPr>
              <a:t>3</a:t>
            </a:fld>
            <a:endParaRPr lang="el-GR"/>
          </a:p>
        </p:txBody>
      </p:sp>
    </p:spTree>
    <p:extLst>
      <p:ext uri="{BB962C8B-B14F-4D97-AF65-F5344CB8AC3E}">
        <p14:creationId xmlns:p14="http://schemas.microsoft.com/office/powerpoint/2010/main" val="2189613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Μείωση </a:t>
            </a:r>
            <a:r>
              <a:rPr lang="el-GR" dirty="0" smtClean="0"/>
              <a:t>σάκχαρα</a:t>
            </a:r>
            <a:endParaRPr lang="el-GR" dirty="0"/>
          </a:p>
        </p:txBody>
      </p:sp>
      <p:sp>
        <p:nvSpPr>
          <p:cNvPr id="4" name="Θέση περιεχομένου 3"/>
          <p:cNvSpPr>
            <a:spLocks noGrp="1"/>
          </p:cNvSpPr>
          <p:nvPr>
            <p:ph idx="1"/>
          </p:nvPr>
        </p:nvSpPr>
        <p:spPr/>
        <p:txBody>
          <a:bodyPr/>
          <a:lstStyle/>
          <a:p>
            <a:r>
              <a:rPr lang="el-GR" dirty="0" smtClean="0"/>
              <a:t>Κυρίως </a:t>
            </a:r>
            <a:r>
              <a:rPr lang="el-GR" dirty="0"/>
              <a:t>γλυκόζη και η φρουκτόζη</a:t>
            </a:r>
          </a:p>
          <a:p>
            <a:r>
              <a:rPr lang="el-GR" dirty="0" smtClean="0"/>
              <a:t>Μέθοδοι</a:t>
            </a:r>
            <a:endParaRPr lang="el-GR" dirty="0"/>
          </a:p>
          <a:p>
            <a:r>
              <a:rPr lang="el-GR" dirty="0" smtClean="0"/>
              <a:t>μέθοδος </a:t>
            </a:r>
            <a:r>
              <a:rPr lang="el-GR" dirty="0" err="1"/>
              <a:t>Rebelein</a:t>
            </a:r>
            <a:r>
              <a:rPr lang="el-GR" dirty="0"/>
              <a:t> (</a:t>
            </a:r>
            <a:r>
              <a:rPr lang="el-GR" dirty="0" err="1"/>
              <a:t>ογκομέτρηση</a:t>
            </a:r>
            <a:r>
              <a:rPr lang="el-GR" dirty="0"/>
              <a:t> με αλλαγή χρώματος)</a:t>
            </a:r>
          </a:p>
          <a:p>
            <a:r>
              <a:rPr lang="el-GR" dirty="0" smtClean="0"/>
              <a:t>Η </a:t>
            </a:r>
            <a:r>
              <a:rPr lang="el-GR" dirty="0" err="1"/>
              <a:t>ενζυματική</a:t>
            </a:r>
            <a:r>
              <a:rPr lang="el-GR" dirty="0"/>
              <a:t> ανάλυση</a:t>
            </a:r>
          </a:p>
          <a:p>
            <a:r>
              <a:rPr lang="el-GR" dirty="0" smtClean="0"/>
              <a:t>FOSS </a:t>
            </a:r>
            <a:r>
              <a:rPr lang="el-GR" dirty="0"/>
              <a:t>ή "</a:t>
            </a:r>
            <a:r>
              <a:rPr lang="el-GR" dirty="0" err="1"/>
              <a:t>winescan</a:t>
            </a:r>
            <a:r>
              <a:rPr lang="el-GR" dirty="0"/>
              <a:t>", HPLC (ακριβό)</a:t>
            </a:r>
          </a:p>
          <a:p>
            <a:r>
              <a:rPr lang="el-GR" dirty="0" smtClean="0"/>
              <a:t>Γιατί </a:t>
            </a:r>
            <a:r>
              <a:rPr lang="el-GR" dirty="0"/>
              <a:t>μετρήσει;</a:t>
            </a:r>
          </a:p>
          <a:p>
            <a:r>
              <a:rPr lang="el-GR" dirty="0" smtClean="0"/>
              <a:t>Σημαντικό </a:t>
            </a:r>
            <a:r>
              <a:rPr lang="el-GR" dirty="0"/>
              <a:t>για κανονιστικούς λόγους και το κρασί στυλ, </a:t>
            </a:r>
            <a:r>
              <a:rPr lang="el-GR" dirty="0" smtClean="0"/>
              <a:t>ειδικά όταν </a:t>
            </a:r>
            <a:r>
              <a:rPr lang="el-GR" dirty="0"/>
              <a:t>επίτευξης συγκεκριμένων </a:t>
            </a:r>
            <a:r>
              <a:rPr lang="el-GR" dirty="0" err="1"/>
              <a:t>contentBrix</a:t>
            </a:r>
            <a:r>
              <a:rPr lang="el-GR" dirty="0"/>
              <a:t> ζάχαρη</a:t>
            </a:r>
          </a:p>
          <a:p>
            <a:endParaRPr lang="el-GR" dirty="0"/>
          </a:p>
        </p:txBody>
      </p:sp>
      <p:sp>
        <p:nvSpPr>
          <p:cNvPr id="5" name="Θέση αριθμού διαφάνειας 4"/>
          <p:cNvSpPr>
            <a:spLocks noGrp="1"/>
          </p:cNvSpPr>
          <p:nvPr>
            <p:ph type="sldNum" sz="quarter" idx="12"/>
          </p:nvPr>
        </p:nvSpPr>
        <p:spPr/>
        <p:txBody>
          <a:bodyPr/>
          <a:lstStyle/>
          <a:p>
            <a:pPr>
              <a:defRPr/>
            </a:pPr>
            <a:fld id="{C977588D-275D-42E7-B722-B0EEC0805F36}" type="slidenum">
              <a:rPr lang="el-GR" smtClean="0"/>
              <a:pPr>
                <a:defRPr/>
              </a:pPr>
              <a:t>4</a:t>
            </a:fld>
            <a:endParaRPr lang="el-GR"/>
          </a:p>
        </p:txBody>
      </p:sp>
    </p:spTree>
    <p:extLst>
      <p:ext uri="{BB962C8B-B14F-4D97-AF65-F5344CB8AC3E}">
        <p14:creationId xmlns:p14="http://schemas.microsoft.com/office/powerpoint/2010/main" val="1596319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A5387C40-8FEA-444F-99CE-AC647AF3148C}" type="slidenum">
              <a:rPr lang="el-GR" smtClean="0"/>
              <a:pPr>
                <a:defRPr/>
              </a:pPr>
              <a:t>5</a:t>
            </a:fld>
            <a:endParaRPr lang="el-GR"/>
          </a:p>
        </p:txBody>
      </p:sp>
      <p:sp>
        <p:nvSpPr>
          <p:cNvPr id="11" name="Θέση περιεχομένου 10"/>
          <p:cNvSpPr>
            <a:spLocks noGrp="1"/>
          </p:cNvSpPr>
          <p:nvPr>
            <p:ph idx="1"/>
          </p:nvPr>
        </p:nvSpPr>
        <p:spPr/>
        <p:txBody>
          <a:bodyPr/>
          <a:lstStyle/>
          <a:p>
            <a:r>
              <a:rPr lang="el-GR" dirty="0"/>
              <a:t>Η σωστή μέτρηση με </a:t>
            </a:r>
            <a:r>
              <a:rPr lang="el-GR" dirty="0" err="1"/>
              <a:t>διαθλασίμετρο</a:t>
            </a:r>
            <a:r>
              <a:rPr lang="el-GR" dirty="0"/>
              <a:t> αγρού</a:t>
            </a:r>
            <a:br>
              <a:rPr lang="el-GR" dirty="0"/>
            </a:br>
            <a:r>
              <a:rPr lang="el-GR" dirty="0"/>
              <a:t/>
            </a:r>
            <a:br>
              <a:rPr lang="el-GR" dirty="0"/>
            </a:br>
            <a:r>
              <a:rPr lang="el-GR" dirty="0"/>
              <a:t>Το </a:t>
            </a:r>
            <a:r>
              <a:rPr lang="el-GR" dirty="0" err="1"/>
              <a:t>διαθλασίμετρο</a:t>
            </a:r>
            <a:r>
              <a:rPr lang="el-GR" dirty="0"/>
              <a:t> είναι μια οπτική συσκευή που προσδιορίζει το δείκτη διάθλασης μετρώντας το βαθμό κάμψης μιας ακτίνας φωτός </a:t>
            </a:r>
            <a:r>
              <a:rPr lang="el-GR" dirty="0" smtClean="0"/>
              <a:t>όταν </a:t>
            </a:r>
            <a:r>
              <a:rPr lang="el-GR" dirty="0"/>
              <a:t>περνά μέσα από ένα διάλυμα. Σε ένα </a:t>
            </a:r>
            <a:r>
              <a:rPr lang="el-GR" dirty="0" err="1"/>
              <a:t>διαθλασίμετρο</a:t>
            </a:r>
            <a:r>
              <a:rPr lang="el-GR" dirty="0"/>
              <a:t> </a:t>
            </a:r>
            <a:r>
              <a:rPr lang="el-GR" dirty="0" err="1"/>
              <a:t>Brix</a:t>
            </a:r>
            <a:r>
              <a:rPr lang="el-GR" dirty="0"/>
              <a:t>, ο δείκτης εμφανίζεται απευθείας (% σακχάρων) βαθμοί </a:t>
            </a:r>
            <a:r>
              <a:rPr lang="el-GR" dirty="0" err="1"/>
              <a:t>Brix</a:t>
            </a:r>
            <a:r>
              <a:rPr lang="el-GR" dirty="0"/>
              <a:t>, έχοντας ρυθμιστεί για σακχαρούχα διαλύματα.</a:t>
            </a:r>
            <a:br>
              <a:rPr lang="el-GR" dirty="0"/>
            </a:br>
            <a:endParaRPr lang="el-GR" dirty="0"/>
          </a:p>
        </p:txBody>
      </p:sp>
      <p:sp>
        <p:nvSpPr>
          <p:cNvPr id="12" name="Τίτλος 11"/>
          <p:cNvSpPr>
            <a:spLocks noGrp="1"/>
          </p:cNvSpPr>
          <p:nvPr>
            <p:ph type="title"/>
          </p:nvPr>
        </p:nvSpPr>
        <p:spPr/>
        <p:txBody>
          <a:bodyPr/>
          <a:lstStyle/>
          <a:p>
            <a:r>
              <a:rPr lang="el-GR" dirty="0" err="1" smtClean="0"/>
              <a:t>Διαθλασίμετρο</a:t>
            </a:r>
            <a:r>
              <a:rPr lang="el-GR" dirty="0" smtClean="0"/>
              <a:t> </a:t>
            </a:r>
            <a:r>
              <a:rPr lang="el-GR" sz="2800" dirty="0" smtClean="0"/>
              <a:t>1/5</a:t>
            </a:r>
            <a:endParaRPr lang="el-GR" sz="2800" dirty="0"/>
          </a:p>
        </p:txBody>
      </p:sp>
    </p:spTree>
    <p:extLst>
      <p:ext uri="{BB962C8B-B14F-4D97-AF65-F5344CB8AC3E}">
        <p14:creationId xmlns:p14="http://schemas.microsoft.com/office/powerpoint/2010/main" val="83129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p:txBody>
          <a:bodyPr/>
          <a:lstStyle/>
          <a:p>
            <a:r>
              <a:rPr lang="el-GR" dirty="0" err="1">
                <a:solidFill>
                  <a:srgbClr val="EBEBEB"/>
                </a:solidFill>
              </a:rPr>
              <a:t>Διαθλασίμετρο</a:t>
            </a:r>
            <a:r>
              <a:rPr lang="el-GR" dirty="0">
                <a:solidFill>
                  <a:srgbClr val="EBEBEB"/>
                </a:solidFill>
              </a:rPr>
              <a:t> </a:t>
            </a:r>
            <a:r>
              <a:rPr lang="el-GR" sz="2800" dirty="0" smtClean="0">
                <a:solidFill>
                  <a:srgbClr val="EBEBEB"/>
                </a:solidFill>
              </a:rPr>
              <a:t>2/5</a:t>
            </a:r>
            <a:endParaRPr lang="el-GR" dirty="0"/>
          </a:p>
        </p:txBody>
      </p:sp>
      <p:sp>
        <p:nvSpPr>
          <p:cNvPr id="2" name="Θέση αριθμού διαφάνειας 1"/>
          <p:cNvSpPr>
            <a:spLocks noGrp="1"/>
          </p:cNvSpPr>
          <p:nvPr>
            <p:ph type="sldNum" sz="quarter" idx="12"/>
          </p:nvPr>
        </p:nvSpPr>
        <p:spPr/>
        <p:txBody>
          <a:bodyPr/>
          <a:lstStyle/>
          <a:p>
            <a:pPr>
              <a:defRPr/>
            </a:pPr>
            <a:fld id="{A5387C40-8FEA-444F-99CE-AC647AF3148C}" type="slidenum">
              <a:rPr lang="el-GR" smtClean="0"/>
              <a:pPr>
                <a:defRPr/>
              </a:pPr>
              <a:t>6</a:t>
            </a:fld>
            <a:endParaRPr lang="el-GR"/>
          </a:p>
        </p:txBody>
      </p:sp>
      <p:sp>
        <p:nvSpPr>
          <p:cNvPr id="12" name="Θέση περιεχομένου 11"/>
          <p:cNvSpPr>
            <a:spLocks noGrp="1"/>
          </p:cNvSpPr>
          <p:nvPr>
            <p:ph idx="1"/>
          </p:nvPr>
        </p:nvSpPr>
        <p:spPr/>
        <p:txBody>
          <a:bodyPr/>
          <a:lstStyle/>
          <a:p>
            <a:r>
              <a:rPr lang="el-GR" dirty="0"/>
              <a:t>Μεταβλητές</a:t>
            </a:r>
          </a:p>
          <a:p>
            <a:pPr marL="457200" indent="-457200">
              <a:buFont typeface="+mj-lt"/>
              <a:buAutoNum type="arabicPeriod"/>
            </a:pPr>
            <a:r>
              <a:rPr lang="el-GR" dirty="0"/>
              <a:t>Η σύνθεση (του δείγματος) των ρογών ίσως διαφέρει ανάλογα με τη θέση τους επάνω στο φυτό</a:t>
            </a:r>
          </a:p>
          <a:p>
            <a:pPr marL="457200" indent="-457200">
              <a:buFont typeface="+mj-lt"/>
              <a:buAutoNum type="arabicPeriod"/>
            </a:pPr>
            <a:r>
              <a:rPr lang="el-GR" dirty="0"/>
              <a:t>Μεταβλητότητα λόγω διαφοροποιήσεων στο μικροκλίμα και στο έδαφος σε πολύ μεγάλους αμπελώνες (η θέση του φυτού στο κτήμα, αρδευτικές πρακτικές κλπ).</a:t>
            </a:r>
          </a:p>
          <a:p>
            <a:pPr marL="457200" indent="-457200">
              <a:buFont typeface="+mj-lt"/>
              <a:buAutoNum type="arabicPeriod"/>
            </a:pPr>
            <a:r>
              <a:rPr lang="el-GR" dirty="0"/>
              <a:t>Η θέση του τσαμπιού στο κλήμα.</a:t>
            </a:r>
          </a:p>
          <a:p>
            <a:pPr marL="457200" indent="-457200">
              <a:buFont typeface="+mj-lt"/>
              <a:buAutoNum type="arabicPeriod"/>
            </a:pPr>
            <a:r>
              <a:rPr lang="el-GR" dirty="0"/>
              <a:t>Ο βαθμός έκθεσης στον ήλιο (διαφορές στην κάλυψη από φύλλα).</a:t>
            </a:r>
          </a:p>
          <a:p>
            <a:pPr marL="0" indent="0">
              <a:buNone/>
            </a:pPr>
            <a:r>
              <a:rPr lang="el-GR" dirty="0"/>
              <a:t>Η φυσική τάση να επιλέγουμε δείγματα βασισμένοι στην ελκυστικότητά </a:t>
            </a:r>
            <a:r>
              <a:rPr lang="el-GR" dirty="0" smtClean="0"/>
              <a:t>τους.</a:t>
            </a:r>
            <a:endParaRPr lang="el-GR" dirty="0"/>
          </a:p>
          <a:p>
            <a:endParaRPr lang="el-GR" dirty="0"/>
          </a:p>
          <a:p>
            <a:endParaRPr lang="el-GR" dirty="0"/>
          </a:p>
        </p:txBody>
      </p:sp>
    </p:spTree>
    <p:extLst>
      <p:ext uri="{BB962C8B-B14F-4D97-AF65-F5344CB8AC3E}">
        <p14:creationId xmlns:p14="http://schemas.microsoft.com/office/powerpoint/2010/main" val="1268152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p:txBody>
          <a:bodyPr/>
          <a:lstStyle/>
          <a:p>
            <a:r>
              <a:rPr lang="el-GR" dirty="0" err="1">
                <a:solidFill>
                  <a:srgbClr val="EBEBEB"/>
                </a:solidFill>
              </a:rPr>
              <a:t>Διαθλασίμετρο</a:t>
            </a:r>
            <a:r>
              <a:rPr lang="el-GR" dirty="0">
                <a:solidFill>
                  <a:srgbClr val="EBEBEB"/>
                </a:solidFill>
              </a:rPr>
              <a:t> </a:t>
            </a:r>
            <a:r>
              <a:rPr lang="el-GR" sz="2800" dirty="0" smtClean="0">
                <a:solidFill>
                  <a:srgbClr val="EBEBEB"/>
                </a:solidFill>
              </a:rPr>
              <a:t>3/5</a:t>
            </a:r>
            <a:endParaRPr lang="el-GR" dirty="0"/>
          </a:p>
        </p:txBody>
      </p:sp>
      <p:sp>
        <p:nvSpPr>
          <p:cNvPr id="2" name="Θέση αριθμού διαφάνειας 1"/>
          <p:cNvSpPr>
            <a:spLocks noGrp="1"/>
          </p:cNvSpPr>
          <p:nvPr>
            <p:ph type="sldNum" sz="quarter" idx="12"/>
          </p:nvPr>
        </p:nvSpPr>
        <p:spPr/>
        <p:txBody>
          <a:bodyPr/>
          <a:lstStyle/>
          <a:p>
            <a:pPr>
              <a:defRPr/>
            </a:pPr>
            <a:fld id="{A5387C40-8FEA-444F-99CE-AC647AF3148C}" type="slidenum">
              <a:rPr lang="el-GR" smtClean="0"/>
              <a:pPr>
                <a:defRPr/>
              </a:pPr>
              <a:t>7</a:t>
            </a:fld>
            <a:endParaRPr lang="el-GR"/>
          </a:p>
        </p:txBody>
      </p:sp>
      <p:sp>
        <p:nvSpPr>
          <p:cNvPr id="3" name="Θέση περιεχομένου 2"/>
          <p:cNvSpPr>
            <a:spLocks noGrp="1"/>
          </p:cNvSpPr>
          <p:nvPr>
            <p:ph idx="1"/>
          </p:nvPr>
        </p:nvSpPr>
        <p:spPr>
          <a:xfrm>
            <a:off x="323528" y="1628800"/>
            <a:ext cx="8640960" cy="4968552"/>
          </a:xfrm>
        </p:spPr>
        <p:txBody>
          <a:bodyPr/>
          <a:lstStyle/>
          <a:p>
            <a:r>
              <a:rPr lang="el-GR" dirty="0"/>
              <a:t>Παράγοντες</a:t>
            </a:r>
          </a:p>
          <a:p>
            <a:pPr marL="0" indent="0">
              <a:buNone/>
            </a:pPr>
            <a:r>
              <a:rPr lang="el-GR" dirty="0"/>
              <a:t>Στα </a:t>
            </a:r>
            <a:r>
              <a:rPr lang="el-GR" dirty="0" err="1"/>
              <a:t>διαθλασίμετρα</a:t>
            </a:r>
            <a:r>
              <a:rPr lang="el-GR" dirty="0"/>
              <a:t> πεδίου (τα φορητά</a:t>
            </a:r>
            <a:r>
              <a:rPr lang="el-GR" dirty="0" smtClean="0"/>
              <a:t>), </a:t>
            </a:r>
            <a:r>
              <a:rPr lang="el-GR" dirty="0"/>
              <a:t>πρέπει να διορθώνουμε την ένδειξη για τους 20 βαθμούς Κελσίου.</a:t>
            </a:r>
          </a:p>
          <a:p>
            <a:pPr marL="0" indent="0">
              <a:buNone/>
            </a:pPr>
            <a:r>
              <a:rPr lang="el-GR" dirty="0"/>
              <a:t>Εάν δεν διαθέτουμε </a:t>
            </a:r>
            <a:r>
              <a:rPr lang="el-GR" dirty="0" err="1"/>
              <a:t>διαθλασίμετρο</a:t>
            </a:r>
            <a:r>
              <a:rPr lang="el-GR" dirty="0"/>
              <a:t> που διορθώνει αυτόματα την ένδειξη, πρέπει να εφαρμόσουμε ένα συντελεστή στα δείγματα ου δεν έχουν θερμοκρασία 20 βαθμούς Κελσίου, ώστε η μέτρηση να είναι ακριβής. Εκτός από τη θερμοκρασία και το αλκοόλ επηρεάζει την ακριβή μέτρηση του δείκτη διάθλασης. </a:t>
            </a:r>
            <a:r>
              <a:rPr lang="el-GR" dirty="0" smtClean="0"/>
              <a:t>Για αυτό</a:t>
            </a:r>
            <a:r>
              <a:rPr lang="el-GR" dirty="0"/>
              <a:t>, τα </a:t>
            </a:r>
            <a:r>
              <a:rPr lang="el-GR" dirty="0" err="1"/>
              <a:t>διαθλασίμετρα</a:t>
            </a:r>
            <a:r>
              <a:rPr lang="el-GR" dirty="0"/>
              <a:t> δεν πρέπει να χρησιμοποιούντα για την μέτρηση των διαλυτών στερεών σε μούστο υπό ζύμωση ή κρασί. Ρυθμίστε το </a:t>
            </a:r>
            <a:r>
              <a:rPr lang="el-GR" dirty="0" err="1"/>
              <a:t>διαθλασίμετρο</a:t>
            </a:r>
            <a:r>
              <a:rPr lang="el-GR" dirty="0"/>
              <a:t> χρησιμοποιώντας </a:t>
            </a:r>
            <a:r>
              <a:rPr lang="el-GR" dirty="0" err="1"/>
              <a:t>απεσταγμένο</a:t>
            </a:r>
            <a:r>
              <a:rPr lang="el-GR" dirty="0"/>
              <a:t> νερό ή πρότυπο διάλυμα για 20 βαθμούς </a:t>
            </a:r>
            <a:r>
              <a:rPr lang="el-GR" dirty="0" err="1"/>
              <a:t>Brix</a:t>
            </a:r>
            <a:r>
              <a:rPr lang="el-GR" dirty="0"/>
              <a:t>. Στο </a:t>
            </a:r>
            <a:r>
              <a:rPr lang="el-GR" dirty="0" err="1"/>
              <a:t>απεσταγμένο</a:t>
            </a:r>
            <a:r>
              <a:rPr lang="el-GR" dirty="0"/>
              <a:t> νερό το </a:t>
            </a:r>
            <a:r>
              <a:rPr lang="el-GR" dirty="0" err="1"/>
              <a:t>διαθλασίμετρο</a:t>
            </a:r>
            <a:r>
              <a:rPr lang="el-GR" dirty="0"/>
              <a:t> πρέπει να δείχνει 0 βαθμούς </a:t>
            </a:r>
            <a:r>
              <a:rPr lang="el-GR" dirty="0" err="1"/>
              <a:t>Brix</a:t>
            </a:r>
            <a:r>
              <a:rPr lang="el-GR" dirty="0" smtClean="0"/>
              <a:t>.</a:t>
            </a:r>
            <a:endParaRPr lang="el-GR" dirty="0"/>
          </a:p>
        </p:txBody>
      </p:sp>
    </p:spTree>
    <p:extLst>
      <p:ext uri="{BB962C8B-B14F-4D97-AF65-F5344CB8AC3E}">
        <p14:creationId xmlns:p14="http://schemas.microsoft.com/office/powerpoint/2010/main" val="1519823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p:txBody>
          <a:bodyPr/>
          <a:lstStyle/>
          <a:p>
            <a:r>
              <a:rPr lang="el-GR" dirty="0" err="1">
                <a:solidFill>
                  <a:srgbClr val="EBEBEB"/>
                </a:solidFill>
              </a:rPr>
              <a:t>Διαθλασίμετρο</a:t>
            </a:r>
            <a:r>
              <a:rPr lang="el-GR" dirty="0">
                <a:solidFill>
                  <a:srgbClr val="EBEBEB"/>
                </a:solidFill>
              </a:rPr>
              <a:t> </a:t>
            </a:r>
            <a:r>
              <a:rPr lang="el-GR" sz="2800" dirty="0" smtClean="0">
                <a:solidFill>
                  <a:srgbClr val="EBEBEB"/>
                </a:solidFill>
              </a:rPr>
              <a:t>4/5</a:t>
            </a:r>
            <a:endParaRPr lang="el-GR" dirty="0"/>
          </a:p>
        </p:txBody>
      </p:sp>
      <p:sp>
        <p:nvSpPr>
          <p:cNvPr id="2" name="Θέση αριθμού διαφάνειας 1"/>
          <p:cNvSpPr>
            <a:spLocks noGrp="1"/>
          </p:cNvSpPr>
          <p:nvPr>
            <p:ph type="sldNum" sz="quarter" idx="12"/>
          </p:nvPr>
        </p:nvSpPr>
        <p:spPr/>
        <p:txBody>
          <a:bodyPr/>
          <a:lstStyle/>
          <a:p>
            <a:pPr>
              <a:defRPr/>
            </a:pPr>
            <a:fld id="{A5387C40-8FEA-444F-99CE-AC647AF3148C}" type="slidenum">
              <a:rPr lang="el-GR" smtClean="0"/>
              <a:pPr>
                <a:defRPr/>
              </a:pPr>
              <a:t>8</a:t>
            </a:fld>
            <a:endParaRPr lang="el-GR"/>
          </a:p>
        </p:txBody>
      </p:sp>
      <p:sp>
        <p:nvSpPr>
          <p:cNvPr id="3" name="Θέση περιεχομένου 2"/>
          <p:cNvSpPr>
            <a:spLocks noGrp="1"/>
          </p:cNvSpPr>
          <p:nvPr>
            <p:ph idx="1"/>
          </p:nvPr>
        </p:nvSpPr>
        <p:spPr/>
        <p:txBody>
          <a:bodyPr/>
          <a:lstStyle/>
          <a:p>
            <a:r>
              <a:rPr lang="el-GR" dirty="0"/>
              <a:t>Διαδικασία</a:t>
            </a:r>
          </a:p>
          <a:p>
            <a:pPr marL="355600" indent="0">
              <a:buNone/>
            </a:pPr>
            <a:r>
              <a:rPr lang="el-GR" dirty="0"/>
              <a:t>Επιλέξτε 250 – 500 ρόγες από διαφορετικά σημεία των φυτών, εκτεθειμένα και όχι στο ηλιακό φώς από τις δύο πλευρές της κάθε σειράς και από διαφορετικά φυτά της περιοχής.</a:t>
            </a:r>
          </a:p>
          <a:p>
            <a:pPr marL="355600" indent="0">
              <a:buNone/>
            </a:pPr>
            <a:r>
              <a:rPr lang="el-GR" dirty="0"/>
              <a:t>Πιέστε, παραλάβετε τον χυμό και </a:t>
            </a:r>
            <a:r>
              <a:rPr lang="el-GR" dirty="0" smtClean="0"/>
              <a:t>μετρήστε.</a:t>
            </a:r>
            <a:endParaRPr lang="el-GR" dirty="0"/>
          </a:p>
        </p:txBody>
      </p:sp>
    </p:spTree>
    <p:extLst>
      <p:ext uri="{BB962C8B-B14F-4D97-AF65-F5344CB8AC3E}">
        <p14:creationId xmlns:p14="http://schemas.microsoft.com/office/powerpoint/2010/main" val="2762655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276600" y="3933825"/>
            <a:ext cx="1655763"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6" name="Εικόνα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644" y="1772816"/>
            <a:ext cx="6408712" cy="4752528"/>
          </a:xfrm>
          <a:prstGeom prst="rect">
            <a:avLst/>
          </a:prstGeom>
          <a:noFill/>
          <a:ln>
            <a:noFill/>
          </a:ln>
        </p:spPr>
      </p:pic>
      <p:sp>
        <p:nvSpPr>
          <p:cNvPr id="2" name="Τίτλος 1"/>
          <p:cNvSpPr>
            <a:spLocks noGrp="1"/>
          </p:cNvSpPr>
          <p:nvPr>
            <p:ph type="title"/>
          </p:nvPr>
        </p:nvSpPr>
        <p:spPr/>
        <p:txBody>
          <a:bodyPr/>
          <a:lstStyle/>
          <a:p>
            <a:r>
              <a:rPr lang="el-GR" dirty="0" err="1">
                <a:solidFill>
                  <a:srgbClr val="EBEBEB"/>
                </a:solidFill>
              </a:rPr>
              <a:t>Διαθλασίμετρο</a:t>
            </a:r>
            <a:r>
              <a:rPr lang="el-GR" dirty="0">
                <a:solidFill>
                  <a:srgbClr val="EBEBEB"/>
                </a:solidFill>
              </a:rPr>
              <a:t> </a:t>
            </a:r>
            <a:r>
              <a:rPr lang="el-GR" sz="2800" dirty="0" smtClean="0">
                <a:solidFill>
                  <a:srgbClr val="EBEBEB"/>
                </a:solidFill>
              </a:rPr>
              <a:t>5/5</a:t>
            </a:r>
            <a:endParaRPr lang="el-GR" dirty="0"/>
          </a:p>
        </p:txBody>
      </p:sp>
      <p:sp>
        <p:nvSpPr>
          <p:cNvPr id="5" name="Θέση αριθμού διαφάνειας 4"/>
          <p:cNvSpPr>
            <a:spLocks noGrp="1"/>
          </p:cNvSpPr>
          <p:nvPr>
            <p:ph type="sldNum" sz="quarter" idx="12"/>
          </p:nvPr>
        </p:nvSpPr>
        <p:spPr/>
        <p:txBody>
          <a:bodyPr/>
          <a:lstStyle/>
          <a:p>
            <a:pPr>
              <a:defRPr/>
            </a:pPr>
            <a:fld id="{C977588D-275D-42E7-B722-B0EEC0805F36}" type="slidenum">
              <a:rPr lang="el-GR" smtClean="0"/>
              <a:pPr>
                <a:defRPr/>
              </a:pPr>
              <a:t>9</a:t>
            </a:fld>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C_template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1322</TotalTime>
  <Words>1381</Words>
  <Application>Microsoft Office PowerPoint</Application>
  <PresentationFormat>Προβολή στην οθόνη (4:3)</PresentationFormat>
  <Paragraphs>148</Paragraphs>
  <Slides>22</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22</vt:i4>
      </vt:variant>
    </vt:vector>
  </HeadingPairs>
  <TitlesOfParts>
    <vt:vector size="25" baseType="lpstr">
      <vt:lpstr>Ιόν</vt:lpstr>
      <vt:lpstr>OC_template_final</vt:lpstr>
      <vt:lpstr>1_OC_template_final</vt:lpstr>
      <vt:lpstr>Σύσταση και Ανάλυση Γλευκών και Οίνων (Θ)</vt:lpstr>
      <vt:lpstr>Σάκχαρα</vt:lpstr>
      <vt:lpstr>Μονάδες μέτρησης</vt:lpstr>
      <vt:lpstr>Μείωση σάκχαρα</vt:lpstr>
      <vt:lpstr>Διαθλασίμετρο 1/5</vt:lpstr>
      <vt:lpstr>Διαθλασίμετρο 2/5</vt:lpstr>
      <vt:lpstr>Διαθλασίμετρο 3/5</vt:lpstr>
      <vt:lpstr>Διαθλασίμετρο 4/5</vt:lpstr>
      <vt:lpstr>Διαθλασίμετρο 5/5</vt:lpstr>
      <vt:lpstr>Υπολογισμοί των διαλυτών στερεών με αραιόμετρο (ή πυκνόμετρο ή και υδρόμετρο) 1/5</vt:lpstr>
      <vt:lpstr>Υπολογισμοί των διαλυτών στερεών με αραιόμετρο (ή πυκνόμετρο ή και υδρόμετρο) 2/5</vt:lpstr>
      <vt:lpstr>Υπολογισμοί των διαλυτών στερεών με αραιόμετρο (ή πυκνόμετρο ή και υδρόμετρο) 3/5</vt:lpstr>
      <vt:lpstr>Υπολογισμοί των διαλυτών στερεών με αραιόμετρο (ή πυκνόμετρο ή και υδρόμετρο) 4/5</vt:lpstr>
      <vt:lpstr>Υπολογισμοί των διαλυτών στερεών με αραιόμετρο (ή πυκνόμετρο ή και υδρόμετρο) 5/5</vt:lpstr>
      <vt:lpstr>Πυκνόμετρο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opencourses@teiath.gr</dc:creator>
  <cp:lastModifiedBy>fkaram2</cp:lastModifiedBy>
  <cp:revision>110</cp:revision>
  <dcterms:created xsi:type="dcterms:W3CDTF">2015-03-16T14:31:07Z</dcterms:created>
  <dcterms:modified xsi:type="dcterms:W3CDTF">2015-12-01T07:30:40Z</dcterms:modified>
</cp:coreProperties>
</file>