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6"/>
  </p:notesMasterIdLst>
  <p:handoutMasterIdLst>
    <p:handoutMasterId r:id="rId37"/>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91" r:id="rId32"/>
    <p:sldId id="292" r:id="rId33"/>
    <p:sldId id="288" r:id="rId34"/>
    <p:sldId id="290"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6906" autoAdjust="0"/>
  </p:normalViewPr>
  <p:slideViewPr>
    <p:cSldViewPr>
      <p:cViewPr varScale="1">
        <p:scale>
          <a:sx n="97" d="100"/>
          <a:sy n="97" d="100"/>
        </p:scale>
        <p:origin x="-193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16/4/2015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16/4/2015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g95.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a:solidFill>
                  <a:schemeClr val="tx1"/>
                </a:solidFill>
                <a:latin typeface="+mn-lt"/>
              </a:rPr>
              <a:t>Προγραμματισμός &amp;</a:t>
            </a:r>
            <a:r>
              <a:rPr lang="el-GR" sz="4400" b="1" dirty="0" smtClean="0">
                <a:solidFill>
                  <a:schemeClr val="tx1"/>
                </a:solidFill>
                <a:latin typeface="+mn-lt"/>
              </a:rPr>
              <a:t> </a:t>
            </a:r>
            <a:r>
              <a:rPr lang="el-GR" sz="4400" b="1" dirty="0">
                <a:solidFill>
                  <a:schemeClr val="tx1"/>
                </a:solidFill>
                <a:latin typeface="+mn-lt"/>
              </a:rPr>
              <a:t>Εφαρμογές </a:t>
            </a:r>
            <a:r>
              <a:rPr lang="el-GR" sz="4400" b="1" dirty="0" smtClean="0">
                <a:solidFill>
                  <a:schemeClr val="tx1"/>
                </a:solidFill>
                <a:latin typeface="+mn-lt"/>
              </a:rPr>
              <a:t>Η/Υ</a:t>
            </a:r>
            <a:r>
              <a:rPr lang="en-US" sz="4400" b="1" dirty="0" smtClean="0">
                <a:solidFill>
                  <a:schemeClr val="tx1"/>
                </a:solidFill>
                <a:latin typeface="+mn-lt"/>
              </a:rPr>
              <a:t> (</a:t>
            </a:r>
            <a:r>
              <a:rPr lang="el-GR" sz="4400" b="1" dirty="0" smtClean="0">
                <a:solidFill>
                  <a:schemeClr val="tx1"/>
                </a:solidFill>
                <a:latin typeface="+mn-lt"/>
              </a:rPr>
              <a:t>Θ) </a:t>
            </a:r>
            <a:endParaRPr lang="el-GR" b="1" dirty="0">
              <a:solidFill>
                <a:schemeClr val="tx1"/>
              </a:solidFill>
              <a:latin typeface="+mn-lt"/>
            </a:endParaRPr>
          </a:p>
        </p:txBody>
      </p:sp>
      <p:sp>
        <p:nvSpPr>
          <p:cNvPr id="3" name="Υπότιτλος 2"/>
          <p:cNvSpPr>
            <a:spLocks noGrp="1"/>
          </p:cNvSpPr>
          <p:nvPr>
            <p:ph type="subTitle" idx="1"/>
          </p:nvPr>
        </p:nvSpPr>
        <p:spPr>
          <a:xfrm>
            <a:off x="0" y="3068960"/>
            <a:ext cx="9144000" cy="2160240"/>
          </a:xfrm>
        </p:spPr>
        <p:txBody>
          <a:bodyPr>
            <a:normAutofit fontScale="47500" lnSpcReduction="20000"/>
          </a:bodyPr>
          <a:lstStyle/>
          <a:p>
            <a:r>
              <a:rPr lang="el-GR" sz="5900" b="1" dirty="0" smtClean="0"/>
              <a:t>Ενότητα 1</a:t>
            </a:r>
            <a:r>
              <a:rPr lang="el-GR" sz="5900" dirty="0" smtClean="0"/>
              <a:t>:</a:t>
            </a:r>
            <a:r>
              <a:rPr lang="en-US" sz="5900" dirty="0" smtClean="0"/>
              <a:t> </a:t>
            </a:r>
            <a:r>
              <a:rPr lang="el-GR" sz="5900" dirty="0"/>
              <a:t>Εισαγωγή στο Προγραμματισμό με τη FORTRAN 2003</a:t>
            </a:r>
            <a:r>
              <a:rPr lang="en-US" sz="5900" dirty="0"/>
              <a:t> (</a:t>
            </a:r>
            <a:r>
              <a:rPr lang="el-GR" sz="5900" dirty="0"/>
              <a:t>μέρος </a:t>
            </a:r>
            <a:r>
              <a:rPr lang="el-GR" sz="5900" dirty="0" smtClean="0"/>
              <a:t>1</a:t>
            </a:r>
            <a:r>
              <a:rPr lang="el-GR" sz="5900" baseline="30000" dirty="0" smtClean="0"/>
              <a:t>ο</a:t>
            </a:r>
            <a:r>
              <a:rPr lang="el-GR" sz="5900" dirty="0" smtClean="0"/>
              <a:t>) </a:t>
            </a:r>
            <a:endParaRPr lang="el-GR" sz="5900" dirty="0"/>
          </a:p>
          <a:p>
            <a:endParaRPr lang="en-US" sz="2400" dirty="0" smtClean="0"/>
          </a:p>
          <a:p>
            <a:r>
              <a:rPr lang="el-GR" sz="5100" dirty="0"/>
              <a:t>Δρ. Β.Χ. </a:t>
            </a:r>
            <a:r>
              <a:rPr lang="el-GR" sz="5100" smtClean="0"/>
              <a:t>Μούσας, </a:t>
            </a:r>
            <a:r>
              <a:rPr lang="el-GR" sz="5100" dirty="0"/>
              <a:t>Αναπληρωτής </a:t>
            </a:r>
            <a:r>
              <a:rPr lang="el-GR" sz="5100" dirty="0" smtClean="0"/>
              <a:t>Καθηγητής</a:t>
            </a:r>
          </a:p>
          <a:p>
            <a:r>
              <a:rPr lang="el-GR" sz="5100" dirty="0"/>
              <a:t>Τμήμα Πολιτικών Μηχανικών Τ.Ε. και Μηχανικών Τοπογραφίας </a:t>
            </a:r>
            <a:endParaRPr lang="el-GR" sz="5100" dirty="0" smtClean="0"/>
          </a:p>
          <a:p>
            <a:r>
              <a:rPr lang="el-GR" sz="5100" dirty="0" smtClean="0"/>
              <a:t>&amp; </a:t>
            </a:r>
            <a:r>
              <a:rPr lang="el-GR" sz="5100" dirty="0" err="1"/>
              <a:t>Γεωπληροφορικής</a:t>
            </a:r>
            <a:r>
              <a:rPr lang="el-GR" sz="5100" dirty="0"/>
              <a:t> Τ.Ε.</a:t>
            </a: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2804681064"/>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err="1">
                <a:solidFill>
                  <a:srgbClr val="004A82"/>
                </a:solidFill>
              </a:rPr>
              <a:t>Ψευδοκώδικας</a:t>
            </a:r>
            <a:r>
              <a:rPr lang="el-GR" sz="4400" dirty="0">
                <a:solidFill>
                  <a:srgbClr val="004A82"/>
                </a:solidFill>
              </a:rPr>
              <a:t> και λογικό διάγραμμα</a:t>
            </a:r>
            <a:br>
              <a:rPr lang="el-GR" sz="4400" dirty="0">
                <a:solidFill>
                  <a:srgbClr val="004A82"/>
                </a:solidFill>
              </a:rPr>
            </a:br>
            <a:r>
              <a:rPr lang="el-GR" sz="3600" b="0" dirty="0" smtClean="0">
                <a:solidFill>
                  <a:srgbClr val="004A82"/>
                </a:solidFill>
              </a:rPr>
              <a:t>(2 </a:t>
            </a:r>
            <a:r>
              <a:rPr lang="el-GR" sz="3600" b="0" dirty="0">
                <a:solidFill>
                  <a:srgbClr val="004A82"/>
                </a:solidFill>
              </a:rPr>
              <a:t>από 2)</a:t>
            </a:r>
            <a:endParaRPr lang="el-GR" sz="3600" dirty="0">
              <a:solidFill>
                <a:srgbClr val="004A82"/>
              </a:solidFill>
            </a:endParaRPr>
          </a:p>
        </p:txBody>
      </p:sp>
      <p:sp>
        <p:nvSpPr>
          <p:cNvPr id="3" name="Θέση περιεχομένου 2"/>
          <p:cNvSpPr>
            <a:spLocks noGrp="1"/>
          </p:cNvSpPr>
          <p:nvPr>
            <p:ph idx="1"/>
          </p:nvPr>
        </p:nvSpPr>
        <p:spPr/>
        <p:txBody>
          <a:bodyPr/>
          <a:lstStyle/>
          <a:p>
            <a:pPr marL="0" indent="0">
              <a:buNone/>
            </a:pPr>
            <a:r>
              <a:rPr lang="el-GR" sz="2400" dirty="0"/>
              <a:t>Η φραστική περιγραφή και ο </a:t>
            </a:r>
            <a:r>
              <a:rPr lang="el-GR" sz="2400" dirty="0" err="1"/>
              <a:t>ψευδοκώδικας</a:t>
            </a:r>
            <a:r>
              <a:rPr lang="el-GR" sz="2400" dirty="0"/>
              <a:t> είναι αρκετά</a:t>
            </a:r>
            <a:br>
              <a:rPr lang="el-GR" sz="2400" dirty="0"/>
            </a:br>
            <a:r>
              <a:rPr lang="el-GR" sz="2400" dirty="0"/>
              <a:t>σαφή και κατανοητά. </a:t>
            </a:r>
          </a:p>
          <a:p>
            <a:pPr marL="0" indent="0">
              <a:buNone/>
            </a:pPr>
            <a:r>
              <a:rPr lang="el-GR" sz="2400" dirty="0"/>
              <a:t>Το διάγραμμα ροής για να γίνει κατανοητό πρέπει να </a:t>
            </a:r>
            <a:br>
              <a:rPr lang="el-GR" sz="2400" dirty="0"/>
            </a:br>
            <a:r>
              <a:rPr lang="el-GR" sz="2400" dirty="0"/>
              <a:t>γνωρίζουμε την ερμηνεία των  συμβόλων που </a:t>
            </a:r>
            <a:br>
              <a:rPr lang="el-GR" sz="2400" dirty="0"/>
            </a:br>
            <a:r>
              <a:rPr lang="el-GR" sz="2400" dirty="0"/>
              <a:t>χρησιμοποιεί.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5" name="Εικόνα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5132944" y="3033765"/>
            <a:ext cx="1438781" cy="3487214"/>
          </a:xfrm>
          <a:prstGeom prst="rect">
            <a:avLst/>
          </a:prstGeom>
        </p:spPr>
      </p:pic>
    </p:spTree>
    <p:extLst>
      <p:ext uri="{BB962C8B-B14F-4D97-AF65-F5344CB8AC3E}">
        <p14:creationId xmlns:p14="http://schemas.microsoft.com/office/powerpoint/2010/main" val="531039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Σύνταξη </a:t>
            </a:r>
            <a:r>
              <a:rPr lang="el-GR" sz="3200" b="0" dirty="0" smtClean="0">
                <a:solidFill>
                  <a:srgbClr val="004A82"/>
                </a:solidFill>
              </a:rPr>
              <a:t>(1 από 2)</a:t>
            </a:r>
            <a:endParaRPr lang="el-GR" sz="3200" b="0" dirty="0">
              <a:solidFill>
                <a:srgbClr val="004A82"/>
              </a:solidFill>
            </a:endParaRPr>
          </a:p>
        </p:txBody>
      </p:sp>
      <p:sp>
        <p:nvSpPr>
          <p:cNvPr id="3" name="Θέση περιεχομένου 2"/>
          <p:cNvSpPr>
            <a:spLocks noGrp="1"/>
          </p:cNvSpPr>
          <p:nvPr>
            <p:ph idx="1"/>
          </p:nvPr>
        </p:nvSpPr>
        <p:spPr/>
        <p:txBody>
          <a:bodyPr>
            <a:normAutofit/>
          </a:bodyPr>
          <a:lstStyle/>
          <a:p>
            <a:pPr marL="0" indent="0">
              <a:buNone/>
            </a:pPr>
            <a:r>
              <a:rPr lang="el-GR" sz="2400" dirty="0"/>
              <a:t>Αφού σκεφτούμε και σχεδιάσουμε μια εφαρμογή, ανοίγουμε έναν επεξεργαστή κειμένου (</a:t>
            </a:r>
            <a:r>
              <a:rPr lang="el-GR" sz="2400" dirty="0" err="1"/>
              <a:t>notepad</a:t>
            </a:r>
            <a:r>
              <a:rPr lang="el-GR" sz="2400" dirty="0"/>
              <a:t>, </a:t>
            </a:r>
            <a:r>
              <a:rPr lang="el-GR" sz="2400" dirty="0" err="1"/>
              <a:t>word</a:t>
            </a:r>
            <a:r>
              <a:rPr lang="el-GR" sz="2400" dirty="0"/>
              <a:t>, </a:t>
            </a:r>
            <a:r>
              <a:rPr lang="el-GR" sz="2400" dirty="0" err="1"/>
              <a:t>text</a:t>
            </a:r>
            <a:r>
              <a:rPr lang="el-GR" sz="2400" dirty="0"/>
              <a:t> </a:t>
            </a:r>
            <a:r>
              <a:rPr lang="el-GR" sz="2400" dirty="0" err="1"/>
              <a:t>editor</a:t>
            </a:r>
            <a:r>
              <a:rPr lang="el-GR" sz="2400" dirty="0"/>
              <a:t>, κλπ.) και συντάσσουμε το πρόγραμμά μας γράφοντας με τη σειρά τις εντολές που το αποτελούν. Οι εντολές που γράφουμε δεν είναι φυσικά σε γλώσσα μηχανής. Για να είναι κατανοητές από τον άνθρωπο περιέχουν, αγγλικές λέξεις, αραβικούς αριθμούς, λατινικά γράμματα και μαθηματικά σύμβολα. Όλα αυτά τα στοιχεία </a:t>
            </a:r>
            <a:r>
              <a:rPr lang="el-GR" sz="2400" dirty="0" err="1"/>
              <a:t>υπακούουν</a:t>
            </a:r>
            <a:r>
              <a:rPr lang="el-GR" sz="2400" dirty="0"/>
              <a:t> στους συντακτικούς κανόνες της κάθε γλώσσας, ώστε οι εντολές να είναι σαφείς και αποτελεσματικές.</a:t>
            </a:r>
          </a:p>
          <a:p>
            <a:pPr marL="0" indent="0">
              <a:spcBef>
                <a:spcPts val="2400"/>
              </a:spcBef>
              <a:buNone/>
            </a:pPr>
            <a:r>
              <a:rPr lang="el-GR" sz="2400" b="1" dirty="0"/>
              <a:t>Παράδειγμα:</a:t>
            </a:r>
            <a:r>
              <a:rPr lang="el-GR" sz="2400" dirty="0"/>
              <a:t> Πρόγραμμα με εντολή ελέγχου </a:t>
            </a:r>
            <a:r>
              <a:rPr lang="el-GR" sz="2400" dirty="0" smtClean="0"/>
              <a:t>που </a:t>
            </a:r>
            <a:r>
              <a:rPr lang="el-GR" sz="2400" dirty="0"/>
              <a:t>βρίσκει τον μέγιστο δυο αριθμών (a &amp; b).</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5" name="Εικόνα 4"/>
          <p:cNvPicPr>
            <a:picLocks noChangeAspect="1"/>
          </p:cNvPicPr>
          <p:nvPr/>
        </p:nvPicPr>
        <p:blipFill>
          <a:blip r:embed="rId2"/>
          <a:stretch>
            <a:fillRect/>
          </a:stretch>
        </p:blipFill>
        <p:spPr>
          <a:xfrm>
            <a:off x="4716016" y="5281623"/>
            <a:ext cx="2710310" cy="1439852"/>
          </a:xfrm>
          <a:prstGeom prst="rect">
            <a:avLst/>
          </a:prstGeom>
        </p:spPr>
      </p:pic>
    </p:spTree>
    <p:extLst>
      <p:ext uri="{BB962C8B-B14F-4D97-AF65-F5344CB8AC3E}">
        <p14:creationId xmlns:p14="http://schemas.microsoft.com/office/powerpoint/2010/main" val="4033255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Σύνταξη </a:t>
            </a:r>
            <a:r>
              <a:rPr lang="el-GR" sz="3200" b="0" dirty="0" smtClean="0">
                <a:solidFill>
                  <a:srgbClr val="004A82"/>
                </a:solidFill>
              </a:rPr>
              <a:t>(2 </a:t>
            </a:r>
            <a:r>
              <a:rPr lang="el-GR" sz="3200" b="0" dirty="0">
                <a:solidFill>
                  <a:srgbClr val="004A82"/>
                </a:solidFill>
              </a:rPr>
              <a:t>από 2)</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sz="2400" dirty="0"/>
              <a:t>Το σύνολο των εντολών αποθηκεύεται σε ένα αρχείο το οποίο καλούμε πηγαίο (ή πρωτότυπο) </a:t>
            </a:r>
            <a:r>
              <a:rPr lang="el-GR" sz="2400" b="1" dirty="0"/>
              <a:t>κώδικα (</a:t>
            </a:r>
            <a:r>
              <a:rPr lang="el-GR" sz="2400" b="1" dirty="0" err="1"/>
              <a:t>source</a:t>
            </a:r>
            <a:r>
              <a:rPr lang="el-GR" sz="2400" b="1" dirty="0"/>
              <a:t> </a:t>
            </a:r>
            <a:r>
              <a:rPr lang="el-GR" sz="2400" b="1" dirty="0" err="1"/>
              <a:t>code</a:t>
            </a:r>
            <a:r>
              <a:rPr lang="el-GR" sz="2400" b="1" dirty="0"/>
              <a:t>) </a:t>
            </a:r>
            <a:r>
              <a:rPr lang="el-GR" sz="2400" dirty="0"/>
              <a:t>του προγράμματος. Το αρχείο αυτό έχει συνήθως μετά το όνομα μια επέκταση που δηλώνει ποια υψηλού επιπέδου γλώσσα χρησιμοποιήθηκε στη σύνταξή του (π.χ.: .f, .f90, .for, .</a:t>
            </a:r>
            <a:r>
              <a:rPr lang="el-GR" sz="2400" dirty="0" err="1"/>
              <a:t>bas</a:t>
            </a:r>
            <a:r>
              <a:rPr lang="el-GR" sz="2400" dirty="0"/>
              <a:t>, .c, .</a:t>
            </a:r>
            <a:r>
              <a:rPr lang="el-GR" sz="2400" dirty="0" err="1"/>
              <a:t>pas</a:t>
            </a:r>
            <a:r>
              <a:rPr lang="el-GR" sz="2400" dirty="0"/>
              <a:t>, κλπ.). Φυσικά, το αρχείο με το πηγαίο κώδικα μιας γλώσσας ανωτέρου επιπέδου δεν είναι άμεσα κατανοητό (εκτελέσιμο) από τη μηχανή.</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393041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solidFill>
                  <a:srgbClr val="004A82"/>
                </a:solidFill>
              </a:rPr>
              <a:t>Μεταγλωττιση</a:t>
            </a:r>
            <a:r>
              <a:rPr lang="el-GR" dirty="0" smtClean="0">
                <a:solidFill>
                  <a:srgbClr val="004A82"/>
                </a:solidFill>
              </a:rPr>
              <a:t> </a:t>
            </a:r>
            <a:r>
              <a:rPr lang="el-GR" sz="3200" b="0" dirty="0" smtClean="0">
                <a:solidFill>
                  <a:srgbClr val="004A82"/>
                </a:solidFill>
              </a:rPr>
              <a:t>(1 από 2)</a:t>
            </a:r>
            <a:endParaRPr lang="el-GR" sz="3200" b="0" dirty="0">
              <a:solidFill>
                <a:srgbClr val="004A82"/>
              </a:solidFill>
            </a:endParaRPr>
          </a:p>
        </p:txBody>
      </p:sp>
      <p:sp>
        <p:nvSpPr>
          <p:cNvPr id="3" name="Θέση περιεχομένου 2"/>
          <p:cNvSpPr>
            <a:spLocks noGrp="1"/>
          </p:cNvSpPr>
          <p:nvPr>
            <p:ph idx="1"/>
          </p:nvPr>
        </p:nvSpPr>
        <p:spPr/>
        <p:txBody>
          <a:bodyPr>
            <a:normAutofit/>
          </a:bodyPr>
          <a:lstStyle/>
          <a:p>
            <a:pPr marL="0" indent="0">
              <a:buNone/>
            </a:pPr>
            <a:r>
              <a:rPr lang="el-GR" sz="2400" dirty="0"/>
              <a:t>Για να γίνουν κατανοητές οι εντολές του προγράμματος από τον υπολογιστή, στέλνουμε το </a:t>
            </a:r>
            <a:r>
              <a:rPr lang="el-GR" sz="2400" dirty="0" err="1"/>
              <a:t>αποθηκευμένο</a:t>
            </a:r>
            <a:r>
              <a:rPr lang="el-GR" sz="2400" dirty="0"/>
              <a:t> αρχείο με το πηγαίο κώδικα στο μεταφραστικό πρόγραμμα της γλώσσας, το </a:t>
            </a:r>
            <a:r>
              <a:rPr lang="el-GR" sz="2400" b="1" dirty="0"/>
              <a:t>μεταγλωττιστή</a:t>
            </a:r>
            <a:r>
              <a:rPr lang="el-GR" sz="2400" dirty="0"/>
              <a:t> ή </a:t>
            </a:r>
            <a:r>
              <a:rPr lang="el-GR" sz="2400" b="1" dirty="0"/>
              <a:t>σύμβολο-μεταφραστή (</a:t>
            </a:r>
            <a:r>
              <a:rPr lang="el-GR" sz="2400" b="1" dirty="0" err="1"/>
              <a:t>compiler</a:t>
            </a:r>
            <a:r>
              <a:rPr lang="el-GR" sz="2400" b="1" dirty="0"/>
              <a:t>). </a:t>
            </a:r>
            <a:r>
              <a:rPr lang="el-GR" sz="2400" dirty="0"/>
              <a:t>Το αποτέλεσμα που μας δίνει ο μεταγλωττιστής είναι ένα νέο αρχείο σε </a:t>
            </a:r>
            <a:r>
              <a:rPr lang="el-GR" sz="2400" b="1" dirty="0"/>
              <a:t>γλώσσα μηχανής, </a:t>
            </a:r>
            <a:r>
              <a:rPr lang="el-GR" sz="2400" dirty="0"/>
              <a:t>κατανοητό πλέον από τον Η/Υ και συνεπώς </a:t>
            </a:r>
            <a:r>
              <a:rPr lang="el-GR" sz="2400" b="1" dirty="0"/>
              <a:t>εκτελέσιμο (</a:t>
            </a:r>
            <a:r>
              <a:rPr lang="el-GR" sz="2400" b="1" dirty="0" err="1"/>
              <a:t>executable</a:t>
            </a:r>
            <a:r>
              <a:rPr lang="el-GR" sz="2400" b="1" dirty="0"/>
              <a:t>). </a:t>
            </a:r>
            <a:r>
              <a:rPr lang="el-GR" sz="2400" dirty="0"/>
              <a:t>Το αρχείο αυτό έχει συνήθως την επέκταση .</a:t>
            </a:r>
            <a:r>
              <a:rPr lang="el-GR" sz="2400" dirty="0" err="1"/>
              <a:t>exe</a:t>
            </a:r>
            <a:r>
              <a:rPr lang="el-GR" sz="2400" dirty="0"/>
              <a:t> (ή .</a:t>
            </a:r>
            <a:r>
              <a:rPr lang="el-GR" sz="2400" dirty="0" err="1"/>
              <a:t>out</a:t>
            </a:r>
            <a:r>
              <a:rPr lang="el-GR" sz="2400" dirty="0"/>
              <a:t>) και εκτελείται όπως όλες οι άλλες εφαρμογές του Η/Υ μας.</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405048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solidFill>
                  <a:srgbClr val="004A82"/>
                </a:solidFill>
              </a:rPr>
              <a:t>Μεταγλωττιση</a:t>
            </a:r>
            <a:r>
              <a:rPr lang="el-GR" dirty="0">
                <a:solidFill>
                  <a:srgbClr val="004A82"/>
                </a:solidFill>
              </a:rPr>
              <a:t> </a:t>
            </a:r>
            <a:r>
              <a:rPr lang="el-GR" sz="3200" b="0" dirty="0" smtClean="0">
                <a:solidFill>
                  <a:srgbClr val="004A82"/>
                </a:solidFill>
              </a:rPr>
              <a:t>(2 </a:t>
            </a:r>
            <a:r>
              <a:rPr lang="el-GR" sz="3200" b="0" dirty="0">
                <a:solidFill>
                  <a:srgbClr val="004A82"/>
                </a:solidFill>
              </a:rPr>
              <a:t>από 2)</a:t>
            </a:r>
            <a:endParaRPr lang="el-GR" dirty="0"/>
          </a:p>
        </p:txBody>
      </p:sp>
      <p:sp>
        <p:nvSpPr>
          <p:cNvPr id="3" name="Θέση περιεχομένου 2"/>
          <p:cNvSpPr>
            <a:spLocks noGrp="1"/>
          </p:cNvSpPr>
          <p:nvPr>
            <p:ph idx="1"/>
          </p:nvPr>
        </p:nvSpPr>
        <p:spPr>
          <a:xfrm>
            <a:off x="457200" y="1196752"/>
            <a:ext cx="8435280" cy="5472608"/>
          </a:xfrm>
        </p:spPr>
        <p:txBody>
          <a:bodyPr>
            <a:noAutofit/>
          </a:bodyPr>
          <a:lstStyle/>
          <a:p>
            <a:r>
              <a:rPr lang="el-GR" sz="2200" dirty="0"/>
              <a:t>Στη πραγματικότητα η διαδικασία της μεταγλώττισης είναι συνήθως λίγο πιο σύνθετη. Καθώς τα προγράμματα γίνονται όλο και πιο μεγάλα και πολύπλοκα, διαιρούνται αναγκαστικά σε μικρότερα τμήματα πηγαίου κώδικα, τα οποία και ολοκληρώνονται χωριστά. </a:t>
            </a:r>
            <a:endParaRPr lang="en-US" sz="2200" dirty="0" smtClean="0"/>
          </a:p>
          <a:p>
            <a:r>
              <a:rPr lang="el-GR" sz="2200" dirty="0" smtClean="0"/>
              <a:t>Κάθε </a:t>
            </a:r>
            <a:r>
              <a:rPr lang="el-GR" sz="2200" dirty="0"/>
              <a:t>τμήμα που τελειώνει μεταγλωττίζεται (</a:t>
            </a:r>
            <a:r>
              <a:rPr lang="el-GR" sz="2200" dirty="0" err="1"/>
              <a:t>compile</a:t>
            </a:r>
            <a:r>
              <a:rPr lang="el-GR" sz="2200" dirty="0"/>
              <a:t>) σε γλώσσα μηχανής και ονομάζεται τελικό (</a:t>
            </a:r>
            <a:r>
              <a:rPr lang="el-GR" sz="2200" dirty="0" err="1"/>
              <a:t>object</a:t>
            </a:r>
            <a:r>
              <a:rPr lang="el-GR" sz="2200" dirty="0"/>
              <a:t>) πρόγραμμα ή ρουτίνα, αλλά δεν είναι ακόμη εκτελέσιμο. </a:t>
            </a:r>
            <a:endParaRPr lang="en-US" sz="2200" dirty="0" smtClean="0"/>
          </a:p>
          <a:p>
            <a:r>
              <a:rPr lang="el-GR" sz="2200" dirty="0" smtClean="0"/>
              <a:t>Το </a:t>
            </a:r>
            <a:r>
              <a:rPr lang="el-GR" sz="2200" dirty="0"/>
              <a:t>αρχείο αυτό έχει συνήθως την επέκταση .</a:t>
            </a:r>
            <a:r>
              <a:rPr lang="el-GR" sz="2200" dirty="0" err="1"/>
              <a:t>obj</a:t>
            </a:r>
            <a:r>
              <a:rPr lang="el-GR" sz="2200" dirty="0"/>
              <a:t> (ή .o). Αφού συγκεντρωθούν όλα τα επί μέρους τμήματα της εφαρμογής, τα συνδέουμε (</a:t>
            </a:r>
            <a:r>
              <a:rPr lang="el-GR" sz="2200" dirty="0" err="1"/>
              <a:t>link</a:t>
            </a:r>
            <a:r>
              <a:rPr lang="el-GR" sz="2200" dirty="0"/>
              <a:t>) μεταξύ τους και με ότι άλλο υλικό χρειάζεται από τις βιβλιοθήκες της γλώσσας σε ένα ανεξάρτητο και εκτελέσιμο πρόγραμμα (.</a:t>
            </a:r>
            <a:r>
              <a:rPr lang="el-GR" sz="2200" dirty="0" err="1"/>
              <a:t>exe</a:t>
            </a:r>
            <a:r>
              <a:rPr lang="el-GR" sz="2200" dirty="0"/>
              <a:t>). </a:t>
            </a:r>
            <a:endParaRPr lang="en-US" sz="2200" dirty="0" smtClean="0"/>
          </a:p>
          <a:p>
            <a:r>
              <a:rPr lang="el-GR" sz="2200" dirty="0" smtClean="0"/>
              <a:t>Η </a:t>
            </a:r>
            <a:r>
              <a:rPr lang="el-GR" sz="2200" dirty="0"/>
              <a:t>σύνθετη αυτή διαδικασία (</a:t>
            </a:r>
            <a:r>
              <a:rPr lang="el-GR" sz="2200" b="1" dirty="0" err="1"/>
              <a:t>compile</a:t>
            </a:r>
            <a:r>
              <a:rPr lang="el-GR" sz="2200" b="1" dirty="0"/>
              <a:t> + </a:t>
            </a:r>
            <a:r>
              <a:rPr lang="el-GR" sz="2200" b="1" dirty="0" err="1"/>
              <a:t>link</a:t>
            </a:r>
            <a:r>
              <a:rPr lang="el-GR" sz="2200" dirty="0"/>
              <a:t>) έχει πλέον καθιερωθεί για όλα τα προγράμματα και συχνά αναφέρεται με ένα όνομα και σαν </a:t>
            </a:r>
            <a:r>
              <a:rPr lang="el-GR" sz="2200" b="1" dirty="0" err="1"/>
              <a:t>build</a:t>
            </a:r>
            <a:r>
              <a:rPr lang="el-GR" sz="2200" dirty="0"/>
              <a:t> ή </a:t>
            </a:r>
            <a:r>
              <a:rPr lang="el-GR" sz="2200" b="1" dirty="0" err="1"/>
              <a:t>make</a:t>
            </a:r>
            <a:r>
              <a:rPr lang="el-GR" sz="2200" b="1" dirty="0"/>
              <a:t>.</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616914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Εκτέλεση</a:t>
            </a:r>
            <a:endParaRPr lang="el-GR" dirty="0">
              <a:solidFill>
                <a:srgbClr val="004A82"/>
              </a:solidFill>
            </a:endParaRPr>
          </a:p>
        </p:txBody>
      </p:sp>
      <p:sp>
        <p:nvSpPr>
          <p:cNvPr id="3" name="Θέση περιεχομένου 2"/>
          <p:cNvSpPr>
            <a:spLocks noGrp="1"/>
          </p:cNvSpPr>
          <p:nvPr>
            <p:ph idx="1"/>
          </p:nvPr>
        </p:nvSpPr>
        <p:spPr/>
        <p:txBody>
          <a:bodyPr/>
          <a:lstStyle/>
          <a:p>
            <a:pPr marL="0" indent="0">
              <a:buNone/>
            </a:pPr>
            <a:r>
              <a:rPr lang="el-GR" sz="2400" dirty="0"/>
              <a:t>Η εκτέλεση του προγράμματος γίνεται απλά με το όνομα που προηγείται της επέκτασης .</a:t>
            </a:r>
            <a:r>
              <a:rPr lang="el-GR" sz="2400" dirty="0" err="1"/>
              <a:t>exe</a:t>
            </a:r>
            <a:r>
              <a:rPr lang="el-GR" sz="2400" dirty="0"/>
              <a:t>. Κατά την εκτέλεση διαπιστώνονται και τυχόν λάθη που δεν βρέθηκαν κατά τη μεταγλώττιση. Για να θεωρηθεί ένα πρόγραμμα αξιόπιστο πρέπει να περάσει αρκετούς ελέγχους και ο κύκλος σύνταξη - μεταγλώττιση - εκτέλεση επαναλαμβάνεται εκατοντάδες φορές μέχρι να θεωρηθεί ότι μια εφαρμογή είναι έτοιμη για χρήση.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929094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Περιβάλλον ανάπτυξης </a:t>
            </a:r>
            <a:r>
              <a:rPr lang="el-GR" sz="3200" b="0" dirty="0" smtClean="0">
                <a:solidFill>
                  <a:srgbClr val="004A82"/>
                </a:solidFill>
              </a:rPr>
              <a:t>(1 από 4)</a:t>
            </a:r>
            <a:endParaRPr lang="el-GR" sz="3200" b="0" dirty="0">
              <a:solidFill>
                <a:srgbClr val="004A82"/>
              </a:solidFill>
            </a:endParaRP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sz="3100" dirty="0"/>
              <a:t>Για τη διευκόλυνση των προγραμματιστών, κάθε γλώσσα προγραμματισμού συνοδεύεται και από πολλά εργαλεία που απλουστεύουν τις τρεις παραπάνω διαδικασίες. Σήμερα υπάρχουν ολοκληρωμένα περιβάλλοντα ανάπτυξης εφαρμογών για κάθε γλώσσα τα οποία, εκτός από το μεταγλωττιστή (</a:t>
            </a:r>
            <a:r>
              <a:rPr lang="el-GR" sz="3100" dirty="0" err="1"/>
              <a:t>compiler</a:t>
            </a:r>
            <a:r>
              <a:rPr lang="el-GR" sz="3100" dirty="0"/>
              <a:t> &amp; </a:t>
            </a:r>
            <a:r>
              <a:rPr lang="el-GR" sz="3100" dirty="0" err="1"/>
              <a:t>linker</a:t>
            </a:r>
            <a:r>
              <a:rPr lang="el-GR" sz="3100" dirty="0"/>
              <a:t>), διαθέτουν:</a:t>
            </a:r>
          </a:p>
          <a:p>
            <a:pPr>
              <a:spcBef>
                <a:spcPts val="1800"/>
              </a:spcBef>
            </a:pPr>
            <a:r>
              <a:rPr lang="el-GR" sz="3100" dirty="0"/>
              <a:t>ενσωματωμένο </a:t>
            </a:r>
            <a:r>
              <a:rPr lang="el-GR" sz="3100" b="1" dirty="0"/>
              <a:t>επεξεργαστή κειμένου</a:t>
            </a:r>
            <a:r>
              <a:rPr lang="el-GR" sz="3100" dirty="0"/>
              <a:t> (</a:t>
            </a:r>
            <a:r>
              <a:rPr lang="el-GR" sz="3100" dirty="0" err="1"/>
              <a:t>editor</a:t>
            </a:r>
            <a:r>
              <a:rPr lang="el-GR" sz="3100" dirty="0"/>
              <a:t>) προσαρμοσμένο στις ανάγκες της γλώσσας προγραμματισμού</a:t>
            </a:r>
          </a:p>
          <a:p>
            <a:pPr>
              <a:spcBef>
                <a:spcPts val="1800"/>
              </a:spcBef>
            </a:pPr>
            <a:r>
              <a:rPr lang="el-GR" sz="3100" b="1" dirty="0"/>
              <a:t>έγχρωμη απεικόνιση του κώδικα, </a:t>
            </a:r>
            <a:r>
              <a:rPr lang="el-GR" sz="3100" dirty="0"/>
              <a:t>ώστε να διακρίνονται άμεσα οι διάφορες κατηγορίες εντολών, τα σχόλια, οι λέξεις κλειδιά, οι σειρές χαρακτήρων, κ.ά.</a:t>
            </a:r>
          </a:p>
          <a:p>
            <a:pPr>
              <a:spcBef>
                <a:spcPts val="1800"/>
              </a:spcBef>
            </a:pPr>
            <a:r>
              <a:rPr lang="el-GR" sz="3100" b="1" dirty="0"/>
              <a:t>προέλεγχο σύνταξης</a:t>
            </a:r>
            <a:r>
              <a:rPr lang="el-GR" sz="3100" dirty="0"/>
              <a:t> όπως το ταίριασμα των παρενθέσεων, των εισαγωγικών, η αναγνώριση των δεσμευμένων λέξεων της γλώσσας, κ.ά.</a:t>
            </a:r>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416389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Περιβάλλον ανάπτυξης </a:t>
            </a:r>
            <a:r>
              <a:rPr lang="el-GR" sz="3200" b="0" dirty="0" smtClean="0">
                <a:solidFill>
                  <a:srgbClr val="004A82"/>
                </a:solidFill>
              </a:rPr>
              <a:t>(2 </a:t>
            </a:r>
            <a:r>
              <a:rPr lang="el-GR" sz="3200" b="0" dirty="0">
                <a:solidFill>
                  <a:srgbClr val="004A82"/>
                </a:solidFill>
              </a:rPr>
              <a:t>από 4</a:t>
            </a:r>
            <a:r>
              <a:rPr lang="el-GR" sz="3200" b="0" dirty="0" smtClean="0">
                <a:solidFill>
                  <a:srgbClr val="004A82"/>
                </a:solidFill>
              </a:rPr>
              <a:t>)</a:t>
            </a:r>
            <a:endParaRPr lang="el-GR" dirty="0"/>
          </a:p>
        </p:txBody>
      </p:sp>
      <p:sp>
        <p:nvSpPr>
          <p:cNvPr id="3" name="Θέση περιεχομένου 2"/>
          <p:cNvSpPr>
            <a:spLocks noGrp="1"/>
          </p:cNvSpPr>
          <p:nvPr>
            <p:ph idx="1"/>
          </p:nvPr>
        </p:nvSpPr>
        <p:spPr/>
        <p:txBody>
          <a:bodyPr>
            <a:normAutofit fontScale="70000" lnSpcReduction="20000"/>
          </a:bodyPr>
          <a:lstStyle/>
          <a:p>
            <a:pPr>
              <a:spcBef>
                <a:spcPts val="1800"/>
              </a:spcBef>
            </a:pPr>
            <a:r>
              <a:rPr lang="el-GR" sz="3100" b="1" dirty="0"/>
              <a:t>έλεγχο σύνταξης</a:t>
            </a:r>
            <a:r>
              <a:rPr lang="el-GR" sz="3100" dirty="0"/>
              <a:t> (</a:t>
            </a:r>
            <a:r>
              <a:rPr lang="el-GR" sz="3100" dirty="0" err="1"/>
              <a:t>syntax</a:t>
            </a:r>
            <a:r>
              <a:rPr lang="el-GR" sz="3100" dirty="0"/>
              <a:t> </a:t>
            </a:r>
            <a:r>
              <a:rPr lang="el-GR" sz="3100" dirty="0" err="1"/>
              <a:t>checker</a:t>
            </a:r>
            <a:r>
              <a:rPr lang="el-GR" sz="3100" dirty="0"/>
              <a:t>) κατά τη μεταγλώττιση, που συνδέεται με τον κώδικα και τη πιθανότερη θέση του λάθους,</a:t>
            </a:r>
          </a:p>
          <a:p>
            <a:pPr>
              <a:spcBef>
                <a:spcPts val="1800"/>
              </a:spcBef>
            </a:pPr>
            <a:r>
              <a:rPr lang="el-GR" sz="3100" b="1" dirty="0"/>
              <a:t>εντοπισμό λαθών</a:t>
            </a:r>
            <a:r>
              <a:rPr lang="el-GR" sz="3100" dirty="0"/>
              <a:t> κατά την εκτέλεση (</a:t>
            </a:r>
            <a:r>
              <a:rPr lang="el-GR" sz="3100" dirty="0" err="1"/>
              <a:t>debug</a:t>
            </a:r>
            <a:r>
              <a:rPr lang="el-GR" sz="3100" dirty="0"/>
              <a:t>), με σταδιακή εκτέλεση του προγράμματος και λεπτομερή παρουσίαση των ενεργειών του σε κάθε βήμα.</a:t>
            </a:r>
          </a:p>
          <a:p>
            <a:pPr>
              <a:spcBef>
                <a:spcPts val="1800"/>
              </a:spcBef>
            </a:pPr>
            <a:r>
              <a:rPr lang="el-GR" sz="3100" b="1" dirty="0"/>
              <a:t>αναλυτικό εγχειρίδιο</a:t>
            </a:r>
            <a:r>
              <a:rPr lang="el-GR" sz="3100" dirty="0"/>
              <a:t> της γλώσσας (</a:t>
            </a:r>
            <a:r>
              <a:rPr lang="el-GR" sz="3100" dirty="0" err="1"/>
              <a:t>reference</a:t>
            </a:r>
            <a:r>
              <a:rPr lang="el-GR" sz="3100" dirty="0"/>
              <a:t> </a:t>
            </a:r>
            <a:r>
              <a:rPr lang="el-GR" sz="3100" dirty="0" err="1"/>
              <a:t>manual</a:t>
            </a:r>
            <a:r>
              <a:rPr lang="el-GR" sz="3100" dirty="0"/>
              <a:t>), που συνοδεύεται από οδηγίες χρήσης και πολλά παραδείγματα για κάθε εντολή της γλώσσας</a:t>
            </a:r>
          </a:p>
          <a:p>
            <a:pPr>
              <a:spcBef>
                <a:spcPts val="1800"/>
              </a:spcBef>
            </a:pPr>
            <a:r>
              <a:rPr lang="el-GR" sz="3100" b="1" dirty="0"/>
              <a:t>σύστημα οργάνωσης</a:t>
            </a:r>
            <a:r>
              <a:rPr lang="el-GR" sz="3100" dirty="0"/>
              <a:t> των προγραμμάτων σε φακέλους με την έννοια του </a:t>
            </a:r>
            <a:r>
              <a:rPr lang="el-GR" sz="3100" b="1" dirty="0"/>
              <a:t>έργου </a:t>
            </a:r>
            <a:r>
              <a:rPr lang="el-GR" sz="3100" dirty="0"/>
              <a:t>(</a:t>
            </a:r>
            <a:r>
              <a:rPr lang="el-GR" sz="3100" dirty="0" err="1"/>
              <a:t>project</a:t>
            </a:r>
            <a:r>
              <a:rPr lang="el-GR" sz="3100" dirty="0"/>
              <a:t>) και </a:t>
            </a:r>
            <a:r>
              <a:rPr lang="el-GR" sz="3100" dirty="0" smtClean="0"/>
              <a:t>διαχείριση διαφορετικών</a:t>
            </a:r>
            <a:r>
              <a:rPr lang="el-GR" sz="3100" dirty="0"/>
              <a:t> εκδόσεων (</a:t>
            </a:r>
            <a:r>
              <a:rPr lang="el-GR" sz="3100" dirty="0" err="1"/>
              <a:t>version</a:t>
            </a:r>
            <a:r>
              <a:rPr lang="el-GR" sz="3100" dirty="0"/>
              <a:t>) μιας εφαρμογής.</a:t>
            </a:r>
          </a:p>
          <a:p>
            <a:pPr>
              <a:spcBef>
                <a:spcPts val="1800"/>
              </a:spcBef>
            </a:pPr>
            <a:r>
              <a:rPr lang="el-GR" sz="3100" dirty="0"/>
              <a:t>όλα τα παραπάνω, σε </a:t>
            </a:r>
            <a:r>
              <a:rPr lang="el-GR" sz="3100" b="1" dirty="0" err="1"/>
              <a:t>παραθυρικό</a:t>
            </a:r>
            <a:r>
              <a:rPr lang="el-GR" sz="3100" b="1" dirty="0"/>
              <a:t> περιβάλλον</a:t>
            </a:r>
            <a:r>
              <a:rPr lang="el-GR" sz="3100" dirty="0"/>
              <a:t> με εύχρηστα μενού και τη δυνατότητα ταυτόχρονης παρουσίασης τους στην οθόνη.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844674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Περιβάλλον ανάπτυξης </a:t>
            </a:r>
            <a:r>
              <a:rPr lang="el-GR" sz="3200" b="0" dirty="0" smtClean="0">
                <a:solidFill>
                  <a:srgbClr val="004A82"/>
                </a:solidFill>
              </a:rPr>
              <a:t>(3 </a:t>
            </a:r>
            <a:r>
              <a:rPr lang="el-GR" sz="3200" b="0" dirty="0">
                <a:solidFill>
                  <a:srgbClr val="004A82"/>
                </a:solidFill>
              </a:rPr>
              <a:t>από </a:t>
            </a:r>
            <a:r>
              <a:rPr lang="el-GR" sz="3200" b="0" dirty="0" smtClean="0">
                <a:solidFill>
                  <a:srgbClr val="004A82"/>
                </a:solidFill>
              </a:rPr>
              <a:t>4)</a:t>
            </a:r>
            <a:endParaRPr lang="el-GR" dirty="0"/>
          </a:p>
        </p:txBody>
      </p:sp>
      <p:sp>
        <p:nvSpPr>
          <p:cNvPr id="3" name="Θέση περιεχομένου 2"/>
          <p:cNvSpPr>
            <a:spLocks noGrp="1"/>
          </p:cNvSpPr>
          <p:nvPr>
            <p:ph idx="1"/>
          </p:nvPr>
        </p:nvSpPr>
        <p:spPr/>
        <p:txBody>
          <a:bodyPr>
            <a:normAutofit/>
          </a:bodyPr>
          <a:lstStyle/>
          <a:p>
            <a:pPr>
              <a:spcBef>
                <a:spcPts val="3000"/>
              </a:spcBef>
            </a:pPr>
            <a:r>
              <a:rPr lang="el-GR" sz="2400" dirty="0"/>
              <a:t>Για τη σύνταξη και εκτέλεση προγραμμάτων FORTRAN, τα μόνα εργαλεία που </a:t>
            </a:r>
            <a:r>
              <a:rPr lang="el-GR" sz="2400" dirty="0" err="1"/>
              <a:t>χρειάζομαστε</a:t>
            </a:r>
            <a:r>
              <a:rPr lang="el-GR" sz="2400" dirty="0"/>
              <a:t> είναι: EDITOR &amp; COMPILER. </a:t>
            </a:r>
          </a:p>
          <a:p>
            <a:pPr>
              <a:spcBef>
                <a:spcPts val="3000"/>
              </a:spcBef>
            </a:pPr>
            <a:r>
              <a:rPr lang="el-GR" sz="2400" dirty="0"/>
              <a:t>Το </a:t>
            </a:r>
            <a:r>
              <a:rPr lang="el-GR" sz="2400" dirty="0" err="1"/>
              <a:t>Notepad</a:t>
            </a:r>
            <a:r>
              <a:rPr lang="el-GR" sz="2400" dirty="0"/>
              <a:t> είναι ο </a:t>
            </a:r>
            <a:r>
              <a:rPr lang="el-GR" sz="2400" dirty="0" err="1"/>
              <a:t>Text</a:t>
            </a:r>
            <a:r>
              <a:rPr lang="el-GR" sz="2400" dirty="0"/>
              <a:t> </a:t>
            </a:r>
            <a:r>
              <a:rPr lang="el-GR" sz="2400" dirty="0" err="1"/>
              <a:t>Editor</a:t>
            </a:r>
            <a:r>
              <a:rPr lang="el-GR" sz="2400" dirty="0"/>
              <a:t> που υπάρχει σε όλα τα Windows.  </a:t>
            </a:r>
          </a:p>
          <a:p>
            <a:pPr>
              <a:spcBef>
                <a:spcPts val="3000"/>
              </a:spcBef>
            </a:pPr>
            <a:r>
              <a:rPr lang="el-GR" sz="2400" dirty="0"/>
              <a:t>Ο </a:t>
            </a:r>
            <a:r>
              <a:rPr lang="el-GR" sz="2400" dirty="0" err="1"/>
              <a:t>Compiler</a:t>
            </a:r>
            <a:r>
              <a:rPr lang="el-GR" sz="2400" dirty="0"/>
              <a:t> G95 καλύπτει όλες τις εκδόσεις της </a:t>
            </a:r>
            <a:r>
              <a:rPr lang="el-GR" sz="2400" dirty="0" err="1"/>
              <a:t>Fortran</a:t>
            </a:r>
            <a:r>
              <a:rPr lang="el-GR" sz="2400" dirty="0"/>
              <a:t> μέχρι και τη 2003. Ο G95 είναι GNU/GPL και επιτρέπεται η </a:t>
            </a:r>
            <a:r>
              <a:rPr lang="el-GR" sz="2400" dirty="0" err="1"/>
              <a:t>αναλοίωτη</a:t>
            </a:r>
            <a:r>
              <a:rPr lang="el-GR" sz="2400" dirty="0"/>
              <a:t> αντιγραφή και διάθεση του. Το URL στο Διαδίκτυο είναι: </a:t>
            </a:r>
            <a:r>
              <a:rPr lang="el-GR" sz="2400" dirty="0">
                <a:hlinkClick r:id="rId2"/>
              </a:rPr>
              <a:t>www.g95.org.</a:t>
            </a:r>
            <a:r>
              <a:rPr lang="el-GR" sz="2400" dirty="0"/>
              <a:t> Για την εγκατάσταση του </a:t>
            </a:r>
            <a:r>
              <a:rPr lang="el-GR" sz="2400" dirty="0" err="1"/>
              <a:t>Fortran</a:t>
            </a:r>
            <a:r>
              <a:rPr lang="el-GR" sz="2400" dirty="0"/>
              <a:t> </a:t>
            </a:r>
            <a:r>
              <a:rPr lang="el-GR" sz="2400" dirty="0" err="1"/>
              <a:t>Compiler</a:t>
            </a:r>
            <a:r>
              <a:rPr lang="el-GR" sz="2400" dirty="0"/>
              <a:t> G95  κατεβάζουμε και εκτελούμε το g95-MinGW.exe </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2374136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Περιβάλλον ανάπτυξης </a:t>
            </a:r>
            <a:r>
              <a:rPr lang="el-GR" sz="3200" b="0" dirty="0" smtClean="0">
                <a:solidFill>
                  <a:srgbClr val="004A82"/>
                </a:solidFill>
              </a:rPr>
              <a:t>(4 </a:t>
            </a:r>
            <a:r>
              <a:rPr lang="el-GR" sz="3200" b="0" dirty="0">
                <a:solidFill>
                  <a:srgbClr val="004A82"/>
                </a:solidFill>
              </a:rPr>
              <a:t>από 4)</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sz="2400" dirty="0"/>
              <a:t>Για τη χρήση του G95:</a:t>
            </a:r>
          </a:p>
          <a:p>
            <a:pPr marL="457200" indent="-457200">
              <a:spcBef>
                <a:spcPts val="1800"/>
              </a:spcBef>
              <a:buFont typeface="+mj-lt"/>
              <a:buAutoNum type="arabicPeriod"/>
            </a:pPr>
            <a:r>
              <a:rPr lang="el-GR" sz="2400" dirty="0"/>
              <a:t>Δημιουργείστε το νέο αρχείο </a:t>
            </a:r>
            <a:r>
              <a:rPr lang="el-GR" sz="2400" dirty="0" err="1"/>
              <a:t>fortran</a:t>
            </a:r>
            <a:r>
              <a:rPr lang="el-GR" sz="2400" dirty="0"/>
              <a:t> με τον </a:t>
            </a:r>
            <a:r>
              <a:rPr lang="el-GR" sz="2400" b="1" dirty="0" err="1"/>
              <a:t>editor</a:t>
            </a:r>
            <a:r>
              <a:rPr lang="el-GR" sz="2400" dirty="0"/>
              <a:t> και δώστε του τη κατάληξη: </a:t>
            </a:r>
            <a:r>
              <a:rPr lang="el-GR" sz="2400" b="1" dirty="0"/>
              <a:t>.f03 </a:t>
            </a:r>
            <a:r>
              <a:rPr lang="el-GR" sz="2400" dirty="0"/>
              <a:t>(δηλ. </a:t>
            </a:r>
            <a:r>
              <a:rPr lang="el-GR" sz="2400" dirty="0" err="1"/>
              <a:t>fortran</a:t>
            </a:r>
            <a:r>
              <a:rPr lang="el-GR" sz="2400" dirty="0"/>
              <a:t> 2003).</a:t>
            </a:r>
          </a:p>
          <a:p>
            <a:pPr marL="457200" indent="-457200">
              <a:spcBef>
                <a:spcPts val="1800"/>
              </a:spcBef>
              <a:buFont typeface="+mj-lt"/>
              <a:buAutoNum type="arabicPeriod"/>
            </a:pPr>
            <a:r>
              <a:rPr lang="el-GR" sz="2400" dirty="0"/>
              <a:t>Καλέστε τον </a:t>
            </a:r>
            <a:r>
              <a:rPr lang="el-GR" sz="2400" b="1" dirty="0"/>
              <a:t>G95</a:t>
            </a:r>
            <a:r>
              <a:rPr lang="el-GR" sz="2400" dirty="0"/>
              <a:t> (παράθυρο εντολών DOS) για τη δημιουργία του εκτελέσιμου (</a:t>
            </a:r>
            <a:r>
              <a:rPr lang="el-GR" sz="2400" dirty="0" err="1"/>
              <a:t>compile</a:t>
            </a:r>
            <a:r>
              <a:rPr lang="el-GR" sz="2400" dirty="0"/>
              <a:t>) ως εξής:   </a:t>
            </a:r>
            <a:r>
              <a:rPr lang="el-GR" sz="2400" b="1" dirty="0"/>
              <a:t>&gt; g95 onoma_progr.f03</a:t>
            </a:r>
          </a:p>
          <a:p>
            <a:pPr marL="457200" indent="-457200">
              <a:spcBef>
                <a:spcPts val="1800"/>
              </a:spcBef>
              <a:buFont typeface="+mj-lt"/>
              <a:buAutoNum type="arabicPeriod"/>
            </a:pPr>
            <a:r>
              <a:rPr lang="el-GR" sz="2400" dirty="0"/>
              <a:t>Εφόσον το πρόγραμμα σας είναι σωστό, ο G95 θα παράγει το </a:t>
            </a:r>
            <a:r>
              <a:rPr lang="el-GR" sz="2400" dirty="0" err="1"/>
              <a:t>εκτελέσμο</a:t>
            </a:r>
            <a:r>
              <a:rPr lang="el-GR" sz="2400" dirty="0"/>
              <a:t>: </a:t>
            </a:r>
            <a:r>
              <a:rPr lang="el-GR" sz="2400" b="1" dirty="0"/>
              <a:t>a.exe,</a:t>
            </a:r>
            <a:r>
              <a:rPr lang="el-GR" sz="2400" dirty="0"/>
              <a:t> διαφορετικά, θα αναφέρει τα σφάλματα που βρήκε.</a:t>
            </a:r>
          </a:p>
          <a:p>
            <a:pPr marL="457200" indent="-457200">
              <a:spcBef>
                <a:spcPts val="1800"/>
              </a:spcBef>
              <a:buFont typeface="+mj-lt"/>
              <a:buAutoNum type="arabicPeriod"/>
            </a:pPr>
            <a:r>
              <a:rPr lang="el-GR" sz="2400" dirty="0"/>
              <a:t>Εκτελέστε το a.exe (Όταν το πρόγραμμα είναι ΟΚ και είναι στη τελική του μορφή μπορείτε να το μετονομάζετε από a.exe σε κάτι πιο κατάλληλο).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626158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84077"/>
                </a:solidFill>
              </a:rPr>
              <a:t>Η </a:t>
            </a:r>
            <a:r>
              <a:rPr lang="en-US" dirty="0">
                <a:solidFill>
                  <a:srgbClr val="084077"/>
                </a:solidFill>
              </a:rPr>
              <a:t>FORTRAN 2003</a:t>
            </a:r>
            <a:endParaRPr lang="el-GR" dirty="0">
              <a:solidFill>
                <a:srgbClr val="084077"/>
              </a:solidFill>
            </a:endParaRPr>
          </a:p>
        </p:txBody>
      </p:sp>
      <p:sp>
        <p:nvSpPr>
          <p:cNvPr id="3" name="Θέση περιεχομένου 2"/>
          <p:cNvSpPr>
            <a:spLocks noGrp="1"/>
          </p:cNvSpPr>
          <p:nvPr>
            <p:ph idx="1"/>
          </p:nvPr>
        </p:nvSpPr>
        <p:spPr/>
        <p:txBody>
          <a:bodyPr>
            <a:normAutofit/>
          </a:bodyPr>
          <a:lstStyle/>
          <a:p>
            <a:pPr marL="0" indent="0">
              <a:spcBef>
                <a:spcPts val="2400"/>
              </a:spcBef>
              <a:buNone/>
            </a:pPr>
            <a:r>
              <a:rPr lang="el-GR" sz="2400" dirty="0"/>
              <a:t>Η FORTRAN είναι η απλούστερη στην εκμάθηση και η ταχύτερη σε μαθηματικούς υπολογισμούς, γλώσσα προγραμματισμού. </a:t>
            </a:r>
          </a:p>
          <a:p>
            <a:pPr marL="0" indent="0">
              <a:spcBef>
                <a:spcPts val="2400"/>
              </a:spcBef>
              <a:buNone/>
            </a:pPr>
            <a:r>
              <a:rPr lang="el-GR" sz="2400" dirty="0"/>
              <a:t>Η FORTRAN διδάσκεται για δεκαετίες στη πλειοψηφία των Πολυτεχνικών &amp; Τεχνολογικών σχολών και το 90% του τεχνικού λογισμικού έχει γραφτεί σε κάποια από τις εκδόσεις της. </a:t>
            </a:r>
          </a:p>
          <a:p>
            <a:pPr marL="0" indent="0">
              <a:spcBef>
                <a:spcPts val="2400"/>
              </a:spcBef>
              <a:buNone/>
            </a:pPr>
            <a:r>
              <a:rPr lang="el-GR" sz="2400" dirty="0"/>
              <a:t>Η γλώσσα προγραμματισμού FORTRAN ανανεώνεται συνεχώς, η έκδοση χρησιμοποιείται στη τρέχουσα παρουσίαση είναι η 2003.</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932265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Κανόνες σύνταξης </a:t>
            </a:r>
            <a:r>
              <a:rPr lang="el-GR" sz="3200" b="0" dirty="0" smtClean="0">
                <a:solidFill>
                  <a:srgbClr val="004A82"/>
                </a:solidFill>
              </a:rPr>
              <a:t>(1 από 2)</a:t>
            </a:r>
            <a:endParaRPr lang="el-GR" sz="3200" b="0" dirty="0">
              <a:solidFill>
                <a:srgbClr val="004A82"/>
              </a:solidFill>
            </a:endParaRPr>
          </a:p>
        </p:txBody>
      </p:sp>
      <p:sp>
        <p:nvSpPr>
          <p:cNvPr id="3" name="Θέση περιεχομένου 2"/>
          <p:cNvSpPr>
            <a:spLocks noGrp="1"/>
          </p:cNvSpPr>
          <p:nvPr>
            <p:ph idx="1"/>
          </p:nvPr>
        </p:nvSpPr>
        <p:spPr/>
        <p:txBody>
          <a:bodyPr>
            <a:normAutofit/>
          </a:bodyPr>
          <a:lstStyle/>
          <a:p>
            <a:pPr marL="0" indent="0">
              <a:buNone/>
            </a:pPr>
            <a:r>
              <a:rPr lang="el-GR" sz="2400" dirty="0"/>
              <a:t>Ένα πρόγραμμα </a:t>
            </a:r>
            <a:r>
              <a:rPr lang="el-GR" sz="2400" dirty="0" err="1"/>
              <a:t>Fortran</a:t>
            </a:r>
            <a:r>
              <a:rPr lang="el-GR" sz="2400" dirty="0"/>
              <a:t> αποτελείται από μια σειρά εντολών. Οι εντολές της </a:t>
            </a:r>
            <a:r>
              <a:rPr lang="el-GR" sz="2400" dirty="0" err="1"/>
              <a:t>Fortran</a:t>
            </a:r>
            <a:r>
              <a:rPr lang="el-GR" sz="2400" dirty="0"/>
              <a:t>, όπως και των περισσοτέρων γλωσσών, μοιάζουν με συνδυασμό αγγλικών φράσεων και μαθηματικών. Ο βασικός κανόνας είναι Μία Γραμμή = Μία Εντολή. Το μέγιστο μήκος μιας γραμμής είναι οι 132 χαρακτήρες και ισχύουν οι παρακάτω ειδικές περιπτώσεις:</a:t>
            </a:r>
          </a:p>
          <a:p>
            <a:pPr>
              <a:spcBef>
                <a:spcPts val="1800"/>
              </a:spcBef>
            </a:pPr>
            <a:r>
              <a:rPr lang="el-GR" sz="2400" b="1" dirty="0"/>
              <a:t>Μία εντολή σε πολλές γραμμές (&amp;):</a:t>
            </a:r>
            <a:r>
              <a:rPr lang="el-GR" sz="2400" dirty="0"/>
              <a:t> Μια μεγάλη εντολή μπορεί να συνεχίσει και σε επόμενες γραμμές αν χρειαστεί τοποθετώντας το (&amp;) στο τέλος της.</a:t>
            </a:r>
          </a:p>
          <a:p>
            <a:pPr>
              <a:spcBef>
                <a:spcPts val="1800"/>
              </a:spcBef>
            </a:pPr>
            <a:r>
              <a:rPr lang="el-GR" sz="2400" b="1" dirty="0"/>
              <a:t>Πολλές εντολές σε μία γραμμή (;):</a:t>
            </a:r>
            <a:r>
              <a:rPr lang="el-GR" sz="2400" dirty="0"/>
              <a:t> Περισσότερες μικρές εντολές μπορούν να τοποθετηθούν σε μια γραμμή αν τις χωρίζουμε με ερωτηματικό (;).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725668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Κανόνες σύνταξης </a:t>
            </a:r>
            <a:r>
              <a:rPr lang="el-GR" sz="3200" b="0" dirty="0" smtClean="0">
                <a:solidFill>
                  <a:srgbClr val="004A82"/>
                </a:solidFill>
              </a:rPr>
              <a:t>(2 </a:t>
            </a:r>
            <a:r>
              <a:rPr lang="el-GR" sz="3200" b="0" dirty="0">
                <a:solidFill>
                  <a:srgbClr val="004A82"/>
                </a:solidFill>
              </a:rPr>
              <a:t>από 2)</a:t>
            </a:r>
            <a:endParaRPr lang="el-GR" dirty="0"/>
          </a:p>
        </p:txBody>
      </p:sp>
      <p:sp>
        <p:nvSpPr>
          <p:cNvPr id="3" name="Θέση περιεχομένου 2"/>
          <p:cNvSpPr>
            <a:spLocks noGrp="1"/>
          </p:cNvSpPr>
          <p:nvPr>
            <p:ph idx="1"/>
          </p:nvPr>
        </p:nvSpPr>
        <p:spPr/>
        <p:txBody>
          <a:bodyPr>
            <a:normAutofit/>
          </a:bodyPr>
          <a:lstStyle/>
          <a:p>
            <a:pPr>
              <a:spcBef>
                <a:spcPts val="1200"/>
              </a:spcBef>
            </a:pPr>
            <a:r>
              <a:rPr lang="el-GR" sz="2400" b="1" dirty="0"/>
              <a:t>Σχόλια (!):</a:t>
            </a:r>
            <a:r>
              <a:rPr lang="el-GR" sz="2400" dirty="0"/>
              <a:t>  Όταν σε μια γραμμή τοποθετηθεί το θαυμαστικό (!), το υπόλοιπο της γραμμής θεωρείται σχόλιο και αγνοείται.</a:t>
            </a:r>
          </a:p>
          <a:p>
            <a:pPr>
              <a:spcBef>
                <a:spcPts val="1200"/>
              </a:spcBef>
            </a:pPr>
            <a:r>
              <a:rPr lang="el-GR" sz="2400" b="1" dirty="0"/>
              <a:t>Κενές γραμμές:</a:t>
            </a:r>
            <a:r>
              <a:rPr lang="el-GR" sz="2400" dirty="0"/>
              <a:t>  Θεωρούνται σχόλια και αγνοούνται. </a:t>
            </a:r>
          </a:p>
          <a:p>
            <a:pPr>
              <a:spcBef>
                <a:spcPts val="1200"/>
              </a:spcBef>
            </a:pPr>
            <a:r>
              <a:rPr lang="el-GR" sz="2400" b="1" dirty="0"/>
              <a:t>Επιπλέον κενά διαστήματα: </a:t>
            </a:r>
            <a:r>
              <a:rPr lang="el-GR" sz="2400" dirty="0"/>
              <a:t>Τα επιπλέον από τα απαιτούμενα κενά διαστήματα μεταξύ λέξεων, συμβόλων, κλπ. Αγνοούνται</a:t>
            </a:r>
          </a:p>
          <a:p>
            <a:pPr marL="0" indent="0">
              <a:spcBef>
                <a:spcPts val="1800"/>
              </a:spcBef>
              <a:buNone/>
            </a:pPr>
            <a:r>
              <a:rPr lang="el-GR" sz="2400" dirty="0"/>
              <a:t>Οι παραπάνω κανόνες μορφοποίησης συναντώνται σαν '</a:t>
            </a:r>
            <a:r>
              <a:rPr lang="el-GR" sz="2400" dirty="0" err="1"/>
              <a:t>free</a:t>
            </a:r>
            <a:r>
              <a:rPr lang="el-GR" sz="2400" dirty="0"/>
              <a:t> </a:t>
            </a:r>
            <a:r>
              <a:rPr lang="el-GR" sz="2400" dirty="0" err="1"/>
              <a:t>format</a:t>
            </a:r>
            <a:r>
              <a:rPr lang="el-GR" sz="2400" dirty="0"/>
              <a:t>' ή '</a:t>
            </a:r>
            <a:r>
              <a:rPr lang="el-GR" sz="2400" dirty="0" err="1"/>
              <a:t>Fortran</a:t>
            </a:r>
            <a:r>
              <a:rPr lang="el-GR" sz="2400" dirty="0"/>
              <a:t> </a:t>
            </a:r>
            <a:r>
              <a:rPr lang="el-GR" sz="2400" b="1" dirty="0" err="1"/>
              <a:t>free</a:t>
            </a:r>
            <a:r>
              <a:rPr lang="el-GR" sz="2400" dirty="0"/>
              <a:t>'. Η σύνταξη αυτή μοιάζει με τη σύνταξη των περισσοτέρων σύγχρονων γλωσσών προγραμματισμού. Οι παλαιότερες εκδόσεις της </a:t>
            </a:r>
            <a:r>
              <a:rPr lang="el-GR" sz="2400" dirty="0" err="1"/>
              <a:t>Fortran</a:t>
            </a:r>
            <a:r>
              <a:rPr lang="el-GR" sz="2400" dirty="0"/>
              <a:t> (π.χ. 77) αναφέρονται και σαν '</a:t>
            </a:r>
            <a:r>
              <a:rPr lang="el-GR" sz="2400" b="1" dirty="0" err="1"/>
              <a:t>fixed</a:t>
            </a:r>
            <a:r>
              <a:rPr lang="el-GR" sz="2400" dirty="0"/>
              <a:t>' γιατί είχαν πολύ πιο αυστηρή και ανελαστική δομή.</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874491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Κανόνες Ονοματολογίας</a:t>
            </a:r>
            <a:endParaRPr lang="el-GR" dirty="0">
              <a:solidFill>
                <a:srgbClr val="004A82"/>
              </a:solidFill>
            </a:endParaRPr>
          </a:p>
        </p:txBody>
      </p:sp>
      <p:sp>
        <p:nvSpPr>
          <p:cNvPr id="3" name="Θέση περιεχομένου 2"/>
          <p:cNvSpPr>
            <a:spLocks noGrp="1"/>
          </p:cNvSpPr>
          <p:nvPr>
            <p:ph idx="1"/>
          </p:nvPr>
        </p:nvSpPr>
        <p:spPr/>
        <p:txBody>
          <a:bodyPr>
            <a:normAutofit fontScale="70000" lnSpcReduction="20000"/>
          </a:bodyPr>
          <a:lstStyle/>
          <a:p>
            <a:pPr marL="0" indent="0">
              <a:spcBef>
                <a:spcPts val="1800"/>
              </a:spcBef>
              <a:buNone/>
            </a:pPr>
            <a:r>
              <a:rPr lang="el-GR" dirty="0"/>
              <a:t>Τα </a:t>
            </a:r>
            <a:r>
              <a:rPr lang="el-GR" b="1" dirty="0"/>
              <a:t>συμβολικά ονόματα</a:t>
            </a:r>
            <a:r>
              <a:rPr lang="el-GR" dirty="0"/>
              <a:t> είναι όλα τα ονόματα που δημιουργεί ο προγραμματιστής για να περιγράψει τις μεταβλητές, τις σταθερές, τις συναρτήσεις και τα άλλα στοιχεία του προγράμματος του. Τα συμβολικά ονόματα </a:t>
            </a:r>
            <a:r>
              <a:rPr lang="el-GR" dirty="0" err="1"/>
              <a:t>υπακούουν</a:t>
            </a:r>
            <a:r>
              <a:rPr lang="el-GR" dirty="0"/>
              <a:t> σε τρεις κανόνες:</a:t>
            </a:r>
          </a:p>
          <a:p>
            <a:pPr>
              <a:spcBef>
                <a:spcPts val="1800"/>
              </a:spcBef>
            </a:pPr>
            <a:r>
              <a:rPr lang="el-GR" dirty="0"/>
              <a:t>Ο πρώτος χαρακτήρας πρέπει να είναι γράμμα</a:t>
            </a:r>
          </a:p>
          <a:p>
            <a:pPr>
              <a:spcBef>
                <a:spcPts val="1800"/>
              </a:spcBef>
            </a:pPr>
            <a:r>
              <a:rPr lang="el-GR" dirty="0"/>
              <a:t>Οι άλλοι χαρακτήρες μπορούν να είναι γράμματα (</a:t>
            </a:r>
            <a:r>
              <a:rPr lang="el-GR" b="1" dirty="0"/>
              <a:t>a-z, A-Z</a:t>
            </a:r>
            <a:r>
              <a:rPr lang="el-GR" dirty="0"/>
              <a:t>), αριθμοί (</a:t>
            </a:r>
            <a:r>
              <a:rPr lang="el-GR" b="1" dirty="0"/>
              <a:t>0-9</a:t>
            </a:r>
            <a:r>
              <a:rPr lang="el-GR" dirty="0"/>
              <a:t>), ή, η παύλα υπογράμμισης ( </a:t>
            </a:r>
            <a:r>
              <a:rPr lang="el-GR" b="1" dirty="0"/>
              <a:t>_ </a:t>
            </a:r>
            <a:r>
              <a:rPr lang="el-GR" dirty="0"/>
              <a:t>).</a:t>
            </a:r>
          </a:p>
          <a:p>
            <a:pPr>
              <a:spcBef>
                <a:spcPts val="1800"/>
              </a:spcBef>
            </a:pPr>
            <a:r>
              <a:rPr lang="el-GR" dirty="0"/>
              <a:t>Το μέγιστο μήκος είναι </a:t>
            </a:r>
            <a:r>
              <a:rPr lang="el-GR" b="1" dirty="0"/>
              <a:t>63</a:t>
            </a:r>
            <a:r>
              <a:rPr lang="el-GR" dirty="0"/>
              <a:t> χαρακτήρες.</a:t>
            </a:r>
          </a:p>
          <a:p>
            <a:pPr marL="0" indent="0">
              <a:spcBef>
                <a:spcPts val="1800"/>
              </a:spcBef>
              <a:buNone/>
            </a:pPr>
            <a:r>
              <a:rPr lang="el-GR" dirty="0"/>
              <a:t>Οι </a:t>
            </a:r>
            <a:r>
              <a:rPr lang="el-GR" b="1" dirty="0"/>
              <a:t>λέξεις κλειδιά</a:t>
            </a:r>
            <a:r>
              <a:rPr lang="el-GR" dirty="0"/>
              <a:t> (</a:t>
            </a:r>
            <a:r>
              <a:rPr lang="el-GR" dirty="0" err="1"/>
              <a:t>keywords</a:t>
            </a:r>
            <a:r>
              <a:rPr lang="el-GR" dirty="0"/>
              <a:t>) είναι όλες οι αγγλικές λέξεις, ή φράσεις δύο λέξεων, που έχουν οριστεί αποκλειστικά για τις εντολές και τα ονόματα της </a:t>
            </a:r>
            <a:r>
              <a:rPr lang="el-GR" dirty="0" err="1"/>
              <a:t>Fortran</a:t>
            </a:r>
            <a:r>
              <a:rPr lang="el-GR" dirty="0"/>
              <a:t>. Σε άλλες γλώσσες οι λέξεις αυτές είναι δεσμευμένες. Στη </a:t>
            </a:r>
            <a:r>
              <a:rPr lang="el-GR" dirty="0" err="1"/>
              <a:t>Fortran</a:t>
            </a:r>
            <a:r>
              <a:rPr lang="el-GR" dirty="0"/>
              <a:t> δεν απαγορεύεται μεν η χρήση τους σαν συμβολικά ονόματα, αλλά πρέπει να αποφεύγεται γιατί αποτελεί κακή πρακτική που οδηγεί σε σοβαρά λάθη.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788206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Το σετ χαρακτήρων</a:t>
            </a:r>
            <a:endParaRPr lang="el-GR" dirty="0">
              <a:solidFill>
                <a:srgbClr val="004A82"/>
              </a:solidFill>
            </a:endParaRPr>
          </a:p>
        </p:txBody>
      </p:sp>
      <p:sp>
        <p:nvSpPr>
          <p:cNvPr id="3" name="Θέση περιεχομένου 2"/>
          <p:cNvSpPr>
            <a:spLocks noGrp="1"/>
          </p:cNvSpPr>
          <p:nvPr>
            <p:ph idx="1"/>
          </p:nvPr>
        </p:nvSpPr>
        <p:spPr>
          <a:xfrm>
            <a:off x="457200" y="1196751"/>
            <a:ext cx="8229600" cy="5159599"/>
          </a:xfrm>
        </p:spPr>
        <p:txBody>
          <a:bodyPr>
            <a:normAutofit fontScale="62500" lnSpcReduction="20000"/>
          </a:bodyPr>
          <a:lstStyle/>
          <a:p>
            <a:pPr marL="0" indent="0">
              <a:spcBef>
                <a:spcPts val="1200"/>
              </a:spcBef>
              <a:buNone/>
            </a:pPr>
            <a:r>
              <a:rPr lang="el-GR" sz="3400" dirty="0"/>
              <a:t>Ο κώδικας της </a:t>
            </a:r>
            <a:r>
              <a:rPr lang="el-GR" sz="3400" dirty="0" err="1"/>
              <a:t>Fortran</a:t>
            </a:r>
            <a:r>
              <a:rPr lang="el-GR" sz="3400" dirty="0"/>
              <a:t> χρησιμοποιεί το τυποποιημένο σετ χαρακτήρων </a:t>
            </a:r>
            <a:r>
              <a:rPr lang="el-GR" sz="3400" b="1" dirty="0"/>
              <a:t>ASCII</a:t>
            </a:r>
            <a:r>
              <a:rPr lang="el-GR" sz="3400" dirty="0"/>
              <a:t> που διακρίνονται ανάλογα με το ρόλο τους σε:</a:t>
            </a:r>
          </a:p>
          <a:p>
            <a:pPr>
              <a:spcBef>
                <a:spcPts val="1200"/>
              </a:spcBef>
            </a:pPr>
            <a:r>
              <a:rPr lang="el-GR" sz="3400" dirty="0"/>
              <a:t>Λατινικά Γράμματα: </a:t>
            </a:r>
            <a:r>
              <a:rPr lang="el-GR" sz="3400" b="1" dirty="0"/>
              <a:t>a-z, A-Z</a:t>
            </a:r>
          </a:p>
          <a:p>
            <a:pPr>
              <a:spcBef>
                <a:spcPts val="1200"/>
              </a:spcBef>
            </a:pPr>
            <a:r>
              <a:rPr lang="el-GR" sz="3400" dirty="0"/>
              <a:t>Αριθμούς: </a:t>
            </a:r>
            <a:r>
              <a:rPr lang="el-GR" sz="3400" b="1" dirty="0"/>
              <a:t>0-9</a:t>
            </a:r>
          </a:p>
          <a:p>
            <a:pPr>
              <a:spcBef>
                <a:spcPts val="1200"/>
              </a:spcBef>
            </a:pPr>
            <a:r>
              <a:rPr lang="el-GR" sz="3400" dirty="0"/>
              <a:t>Παύλα Υπογράμμισης (</a:t>
            </a:r>
            <a:r>
              <a:rPr lang="el-GR" sz="3400" dirty="0" err="1"/>
              <a:t>underscore</a:t>
            </a:r>
            <a:r>
              <a:rPr lang="el-GR" sz="3400" dirty="0"/>
              <a:t>): </a:t>
            </a:r>
            <a:r>
              <a:rPr lang="el-GR" sz="3400" b="1" dirty="0"/>
              <a:t>_</a:t>
            </a:r>
          </a:p>
          <a:p>
            <a:pPr>
              <a:spcBef>
                <a:spcPts val="1200"/>
              </a:spcBef>
            </a:pPr>
            <a:r>
              <a:rPr lang="el-GR" sz="3400" dirty="0"/>
              <a:t>Ειδικούς Χαρακτήρες Σύνταξης Εντολών: </a:t>
            </a:r>
            <a:r>
              <a:rPr lang="el-GR" sz="3400" b="1" dirty="0"/>
              <a:t>( ) - + * / = , . ; : &lt; &gt; ' " ! &amp; % [ </a:t>
            </a:r>
            <a:r>
              <a:rPr lang="el-GR" sz="3400" dirty="0"/>
              <a:t>] και το κενό διάστημα (</a:t>
            </a:r>
            <a:r>
              <a:rPr lang="el-GR" sz="3400" dirty="0" err="1"/>
              <a:t>space</a:t>
            </a:r>
            <a:r>
              <a:rPr lang="el-GR" sz="3400" dirty="0"/>
              <a:t> </a:t>
            </a:r>
            <a:r>
              <a:rPr lang="el-GR" sz="3400" dirty="0" err="1"/>
              <a:t>bar</a:t>
            </a:r>
            <a:r>
              <a:rPr lang="el-GR" sz="3400" dirty="0"/>
              <a:t>).</a:t>
            </a:r>
          </a:p>
          <a:p>
            <a:pPr>
              <a:spcBef>
                <a:spcPts val="1200"/>
              </a:spcBef>
            </a:pPr>
            <a:r>
              <a:rPr lang="el-GR" sz="3400" dirty="0"/>
              <a:t>Ειδικούς Χαρακτήρες Σύμβολα: </a:t>
            </a:r>
            <a:r>
              <a:rPr lang="el-GR" sz="3400" b="1" dirty="0"/>
              <a:t>? $ \ @ ` ^ | # ~ { }</a:t>
            </a:r>
          </a:p>
          <a:p>
            <a:pPr marL="0" indent="0">
              <a:spcBef>
                <a:spcPts val="1200"/>
              </a:spcBef>
              <a:buNone/>
            </a:pPr>
            <a:r>
              <a:rPr lang="el-GR" sz="3400" dirty="0"/>
              <a:t>Γράμματα άλλου αλφαβήτου ή άλλα σύμβολα πέρα των παραπάνω μπορούν να χρησιμοποιηθούν μόνο σαν δεδομένα χαρακτήρων ή στα σχόλια του προγράμματος.</a:t>
            </a:r>
          </a:p>
          <a:p>
            <a:pPr marL="0" indent="0">
              <a:spcBef>
                <a:spcPts val="1200"/>
              </a:spcBef>
              <a:buNone/>
            </a:pPr>
            <a:r>
              <a:rPr lang="el-GR" sz="3400" dirty="0"/>
              <a:t>Στη </a:t>
            </a:r>
            <a:r>
              <a:rPr lang="el-GR" sz="3400" dirty="0" err="1"/>
              <a:t>Fortran</a:t>
            </a:r>
            <a:r>
              <a:rPr lang="el-GR" sz="3400" dirty="0"/>
              <a:t> </a:t>
            </a:r>
            <a:r>
              <a:rPr lang="el-GR" sz="3400" b="1" dirty="0"/>
              <a:t>δεν υπάρχει διάκριση κεφαλαίων και πεζών</a:t>
            </a:r>
            <a:r>
              <a:rPr lang="el-GR" sz="3400" dirty="0"/>
              <a:t> στα συμβολικά ονόματα ή τις λέξεις κλειδιά (το όνομα SUM είναι το ίδιο με το </a:t>
            </a:r>
            <a:r>
              <a:rPr lang="el-GR" sz="3400" dirty="0" err="1"/>
              <a:t>SuM</a:t>
            </a:r>
            <a:r>
              <a:rPr lang="el-GR" sz="3400" dirty="0"/>
              <a:t>, ή το Sum, και η εντολή </a:t>
            </a:r>
            <a:r>
              <a:rPr lang="el-GR" sz="3400" dirty="0" err="1"/>
              <a:t>Read</a:t>
            </a:r>
            <a:r>
              <a:rPr lang="el-GR" sz="3400" dirty="0"/>
              <a:t> με τη </a:t>
            </a:r>
            <a:r>
              <a:rPr lang="el-GR" sz="3400" dirty="0" err="1"/>
              <a:t>read</a:t>
            </a:r>
            <a:r>
              <a:rPr lang="el-GR" sz="3400" dirty="0"/>
              <a:t>, ή τη READ).</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3681738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Κατηγορίες Εντολών </a:t>
            </a:r>
            <a:r>
              <a:rPr lang="el-GR" sz="3200" b="0" dirty="0" smtClean="0">
                <a:solidFill>
                  <a:srgbClr val="004A82"/>
                </a:solidFill>
              </a:rPr>
              <a:t>(1 από 2)</a:t>
            </a:r>
            <a:endParaRPr lang="el-GR" sz="3200" b="0" dirty="0">
              <a:solidFill>
                <a:srgbClr val="004A82"/>
              </a:solidFill>
            </a:endParaRPr>
          </a:p>
        </p:txBody>
      </p:sp>
      <p:sp>
        <p:nvSpPr>
          <p:cNvPr id="3" name="Θέση περιεχομένου 2"/>
          <p:cNvSpPr>
            <a:spLocks noGrp="1"/>
          </p:cNvSpPr>
          <p:nvPr>
            <p:ph idx="1"/>
          </p:nvPr>
        </p:nvSpPr>
        <p:spPr/>
        <p:txBody>
          <a:bodyPr>
            <a:normAutofit/>
          </a:bodyPr>
          <a:lstStyle/>
          <a:p>
            <a:pPr marL="0" indent="0">
              <a:spcBef>
                <a:spcPts val="1800"/>
              </a:spcBef>
              <a:buNone/>
            </a:pPr>
            <a:r>
              <a:rPr lang="el-GR" sz="2400" dirty="0"/>
              <a:t>Οι </a:t>
            </a:r>
            <a:r>
              <a:rPr lang="el-GR" sz="2400" b="1" dirty="0"/>
              <a:t>Δηλωτικές εντολές</a:t>
            </a:r>
            <a:r>
              <a:rPr lang="el-GR" sz="2400" dirty="0"/>
              <a:t> δηλώνουν το είδος και μέγεθος των μεταβλητών, σταθερών ή μητρώων και τα όρια των </a:t>
            </a:r>
            <a:r>
              <a:rPr lang="el-GR" sz="2400" dirty="0" err="1"/>
              <a:t>υποπρογραμμάτων</a:t>
            </a:r>
            <a:r>
              <a:rPr lang="el-GR" sz="2400" dirty="0"/>
              <a:t>, συναρτήσεων, κλπ., καθώς και τις ιδιότητές τους.</a:t>
            </a:r>
          </a:p>
          <a:p>
            <a:pPr>
              <a:spcBef>
                <a:spcPts val="1800"/>
              </a:spcBef>
            </a:pPr>
            <a:r>
              <a:rPr lang="el-GR" sz="2400" dirty="0"/>
              <a:t>Οι </a:t>
            </a:r>
            <a:r>
              <a:rPr lang="el-GR" sz="2400" b="1" dirty="0"/>
              <a:t>Εκτελέσιμες εντολές</a:t>
            </a:r>
            <a:r>
              <a:rPr lang="el-GR" sz="2400" dirty="0"/>
              <a:t> ορίζουν τις ενέργειες που θα κάνει το πρόγραμμα. Οι εκτελέσιμες εντολές είναι τριών ειδών:</a:t>
            </a:r>
          </a:p>
          <a:p>
            <a:pPr>
              <a:spcBef>
                <a:spcPts val="1800"/>
              </a:spcBef>
            </a:pPr>
            <a:r>
              <a:rPr lang="el-GR" sz="2400" dirty="0"/>
              <a:t>Εντολές </a:t>
            </a:r>
            <a:r>
              <a:rPr lang="el-GR" sz="2400" b="1" dirty="0"/>
              <a:t>Εισόδου/Εξόδου</a:t>
            </a:r>
            <a:r>
              <a:rPr lang="el-GR" sz="2400" dirty="0"/>
              <a:t> των Δεδομένων &amp; Αποτελεσμάτων. Πρόκειται για τις εντολές που διαβάζουν δεδομένα από τον χρήστη ή δίνουν αποτελέσματα στο χρήστη μέσω των συσκευών του Η/Υ (πληκτρολόγιο, οθόνη, αρχεία, εκτυπωτής,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351593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Κατηγορίες Εντολών </a:t>
            </a:r>
            <a:r>
              <a:rPr lang="el-GR" sz="3200" b="0" dirty="0" smtClean="0">
                <a:solidFill>
                  <a:srgbClr val="004A82"/>
                </a:solidFill>
              </a:rPr>
              <a:t>(2 </a:t>
            </a:r>
            <a:r>
              <a:rPr lang="el-GR" sz="3200" b="0" dirty="0">
                <a:solidFill>
                  <a:srgbClr val="004A82"/>
                </a:solidFill>
              </a:rPr>
              <a:t>από </a:t>
            </a:r>
            <a:r>
              <a:rPr lang="el-GR" sz="3200" b="0" dirty="0" smtClean="0">
                <a:solidFill>
                  <a:srgbClr val="004A82"/>
                </a:solidFill>
              </a:rPr>
              <a:t>2)</a:t>
            </a:r>
            <a:endParaRPr lang="el-GR" dirty="0"/>
          </a:p>
        </p:txBody>
      </p:sp>
      <p:sp>
        <p:nvSpPr>
          <p:cNvPr id="3" name="Θέση περιεχομένου 2"/>
          <p:cNvSpPr>
            <a:spLocks noGrp="1"/>
          </p:cNvSpPr>
          <p:nvPr>
            <p:ph idx="1"/>
          </p:nvPr>
        </p:nvSpPr>
        <p:spPr/>
        <p:txBody>
          <a:bodyPr>
            <a:normAutofit/>
          </a:bodyPr>
          <a:lstStyle/>
          <a:p>
            <a:pPr>
              <a:spcBef>
                <a:spcPts val="2400"/>
              </a:spcBef>
            </a:pPr>
            <a:r>
              <a:rPr lang="el-GR" sz="2400" dirty="0"/>
              <a:t>Εντολές </a:t>
            </a:r>
            <a:r>
              <a:rPr lang="el-GR" sz="2400" b="1" dirty="0"/>
              <a:t>Ορισμού ή Αντικατάστασης</a:t>
            </a:r>
            <a:r>
              <a:rPr lang="el-GR" sz="2400" dirty="0"/>
              <a:t> (λέγονται και Αριθμητικές εντολές). Οι εντολές αυτές μοιάζουν ισότητες οι οποίες στο αριστερό μέλος έχουν το όνομα μιας μεταβλητής και στο δεξί μέλος έχουν τις αλγεβρικές πράξεις των οποίων το αποτέλεσμα θα αποθηκευτεί στη μεταβλητή του αριστερού μέλους.</a:t>
            </a:r>
          </a:p>
          <a:p>
            <a:pPr>
              <a:spcBef>
                <a:spcPts val="2400"/>
              </a:spcBef>
            </a:pPr>
            <a:r>
              <a:rPr lang="el-GR" sz="2400" dirty="0"/>
              <a:t>Εντολές </a:t>
            </a:r>
            <a:r>
              <a:rPr lang="el-GR" sz="2400" b="1" dirty="0"/>
              <a:t>Ελέγχου της Ροής</a:t>
            </a:r>
            <a:r>
              <a:rPr lang="el-GR" sz="2400" dirty="0"/>
              <a:t> του Προγράμματος. Οι εντολές αυτές ελέγχουν το αν και πόσες φορές θα εκτελεστεί ένα κομμάτι του κώδικα και το πότε θα σταματήσει η εκτέλεσή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56073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004A82"/>
                </a:solidFill>
              </a:rPr>
              <a:t>Τα μέρη ενός προγράμματος </a:t>
            </a:r>
            <a:r>
              <a:rPr lang="el-GR" sz="3200" b="0" dirty="0" smtClean="0">
                <a:solidFill>
                  <a:srgbClr val="004A82"/>
                </a:solidFill>
              </a:rPr>
              <a:t>(1 από 2)</a:t>
            </a:r>
            <a:endParaRPr lang="el-GR" sz="3200" b="0" dirty="0">
              <a:solidFill>
                <a:srgbClr val="004A82"/>
              </a:solidFill>
            </a:endParaRPr>
          </a:p>
        </p:txBody>
      </p:sp>
      <p:sp>
        <p:nvSpPr>
          <p:cNvPr id="3" name="Θέση περιεχομένου 2"/>
          <p:cNvSpPr>
            <a:spLocks noGrp="1"/>
          </p:cNvSpPr>
          <p:nvPr>
            <p:ph idx="1"/>
          </p:nvPr>
        </p:nvSpPr>
        <p:spPr/>
        <p:txBody>
          <a:bodyPr>
            <a:normAutofit/>
          </a:bodyPr>
          <a:lstStyle/>
          <a:p>
            <a:pPr marL="0" indent="0">
              <a:spcBef>
                <a:spcPts val="2400"/>
              </a:spcBef>
              <a:buNone/>
            </a:pPr>
            <a:r>
              <a:rPr lang="el-GR" sz="2400" dirty="0"/>
              <a:t>Ένα πρόγραμμα </a:t>
            </a:r>
            <a:r>
              <a:rPr lang="el-GR" sz="2400" dirty="0" err="1"/>
              <a:t>Fortran</a:t>
            </a:r>
            <a:r>
              <a:rPr lang="el-GR" sz="2400" dirty="0"/>
              <a:t> έχει τρία (3) βασικά μέρη:</a:t>
            </a:r>
          </a:p>
          <a:p>
            <a:pPr>
              <a:spcBef>
                <a:spcPts val="2400"/>
              </a:spcBef>
            </a:pPr>
            <a:r>
              <a:rPr lang="el-GR" sz="2400" dirty="0"/>
              <a:t>Το </a:t>
            </a:r>
            <a:r>
              <a:rPr lang="el-GR" sz="2400" b="1" dirty="0"/>
              <a:t>αρχικό τμήμα</a:t>
            </a:r>
            <a:r>
              <a:rPr lang="el-GR" sz="2400" dirty="0"/>
              <a:t> με το όνομα του προγράμματος και τις </a:t>
            </a:r>
            <a:r>
              <a:rPr lang="el-GR" sz="2400" b="1" dirty="0"/>
              <a:t>δηλώσεις </a:t>
            </a:r>
            <a:r>
              <a:rPr lang="el-GR" sz="2400" dirty="0"/>
              <a:t>μεταβλητών,</a:t>
            </a:r>
          </a:p>
          <a:p>
            <a:pPr>
              <a:spcBef>
                <a:spcPts val="2400"/>
              </a:spcBef>
            </a:pPr>
            <a:r>
              <a:rPr lang="el-GR" sz="2400" dirty="0"/>
              <a:t>το </a:t>
            </a:r>
            <a:r>
              <a:rPr lang="el-GR" sz="2400" b="1" dirty="0"/>
              <a:t>κύριο σώμα</a:t>
            </a:r>
            <a:r>
              <a:rPr lang="el-GR" sz="2400" dirty="0"/>
              <a:t> του προγράμματος με τις εκτελέσιμες εντολές, και,</a:t>
            </a:r>
          </a:p>
          <a:p>
            <a:pPr>
              <a:spcBef>
                <a:spcPts val="2400"/>
              </a:spcBef>
            </a:pPr>
            <a:r>
              <a:rPr lang="el-GR" sz="2400" dirty="0"/>
              <a:t>τυχόν </a:t>
            </a:r>
            <a:r>
              <a:rPr lang="el-GR" sz="2400" b="1" dirty="0" err="1"/>
              <a:t>υποπρογράμματα</a:t>
            </a:r>
            <a:r>
              <a:rPr lang="el-GR" sz="2400" b="1" dirty="0"/>
              <a:t>.</a:t>
            </a:r>
          </a:p>
          <a:p>
            <a:pPr>
              <a:spcBef>
                <a:spcPts val="24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224296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Τα μέρη ενός προγράμματος </a:t>
            </a:r>
            <a:r>
              <a:rPr lang="el-GR" sz="3200" b="0" dirty="0" smtClean="0">
                <a:solidFill>
                  <a:srgbClr val="004A82"/>
                </a:solidFill>
              </a:rPr>
              <a:t>(2 </a:t>
            </a:r>
            <a:r>
              <a:rPr lang="el-GR" sz="3200" b="0" dirty="0">
                <a:solidFill>
                  <a:srgbClr val="004A82"/>
                </a:solidFill>
              </a:rPr>
              <a:t>από 2)</a:t>
            </a:r>
            <a:endParaRPr lang="el-GR" dirty="0"/>
          </a:p>
        </p:txBody>
      </p:sp>
      <p:sp>
        <p:nvSpPr>
          <p:cNvPr id="3" name="Θέση περιεχομένου 2"/>
          <p:cNvSpPr>
            <a:spLocks noGrp="1"/>
          </p:cNvSpPr>
          <p:nvPr>
            <p:ph idx="1"/>
          </p:nvPr>
        </p:nvSpPr>
        <p:spPr>
          <a:xfrm>
            <a:off x="457200" y="1196752"/>
            <a:ext cx="8229600" cy="5544616"/>
          </a:xfrm>
        </p:spPr>
        <p:txBody>
          <a:bodyPr>
            <a:normAutofit/>
          </a:bodyPr>
          <a:lstStyle/>
          <a:p>
            <a:pPr>
              <a:spcBef>
                <a:spcPts val="1800"/>
              </a:spcBef>
            </a:pPr>
            <a:r>
              <a:rPr lang="el-GR" sz="2400" b="1" dirty="0"/>
              <a:t>Το Αρχικό τμήμα με τις δηλωτικές εντολές. </a:t>
            </a:r>
            <a:r>
              <a:rPr lang="el-GR" sz="2400" dirty="0"/>
              <a:t>Εδώ ορίζουμε κάποιους κανόνες για το πρόγραμμα μας. Στο τμήμα αυτό δεν γίνονται υπολογισμοί. Το όνομα του προγράμματος δηλώνεται στη πρώτη γραμμή του κώδικα με την εντολή </a:t>
            </a:r>
            <a:r>
              <a:rPr lang="el-GR" sz="2400" b="1" dirty="0"/>
              <a:t>PROGRAM.</a:t>
            </a:r>
            <a:r>
              <a:rPr lang="el-GR" sz="2400" dirty="0"/>
              <a:t> (π.χ. PROGRAM example1, PROGRAM askisi1B, κλπ.). Στο αρχικό τμήμα  </a:t>
            </a:r>
            <a:r>
              <a:rPr lang="el-GR" sz="2400" b="1" dirty="0"/>
              <a:t>δηλώνουμε όλες τις μεταβλητές </a:t>
            </a:r>
            <a:r>
              <a:rPr lang="el-GR" sz="2400" dirty="0"/>
              <a:t>που θα χρησιμοποιηθούν στο πρόγραμμα (π.χ. </a:t>
            </a:r>
            <a:r>
              <a:rPr lang="el-GR" sz="2400" dirty="0" err="1"/>
              <a:t>integer</a:t>
            </a:r>
            <a:r>
              <a:rPr lang="el-GR" sz="2400" dirty="0"/>
              <a:t>, </a:t>
            </a:r>
            <a:r>
              <a:rPr lang="el-GR" sz="2400" dirty="0" err="1"/>
              <a:t>real</a:t>
            </a:r>
            <a:r>
              <a:rPr lang="el-GR" sz="2400" dirty="0"/>
              <a:t>, </a:t>
            </a:r>
            <a:r>
              <a:rPr lang="el-GR" sz="2400" dirty="0" err="1"/>
              <a:t>character</a:t>
            </a:r>
            <a:r>
              <a:rPr lang="el-GR" sz="2400" dirty="0"/>
              <a:t>, κλπ.). </a:t>
            </a:r>
          </a:p>
          <a:p>
            <a:pPr>
              <a:spcBef>
                <a:spcPts val="1800"/>
              </a:spcBef>
            </a:pPr>
            <a:r>
              <a:rPr lang="el-GR" sz="2400" b="1" dirty="0"/>
              <a:t>Το κύριο σώμα του προγράμματος </a:t>
            </a:r>
            <a:r>
              <a:rPr lang="el-GR" sz="2400" dirty="0"/>
              <a:t>περιέχει </a:t>
            </a:r>
            <a:r>
              <a:rPr lang="el-GR" sz="2400" b="1" dirty="0"/>
              <a:t>όλες τις εκτελέσιμες εντολές</a:t>
            </a:r>
            <a:r>
              <a:rPr lang="el-GR" sz="2400" dirty="0"/>
              <a:t> της </a:t>
            </a:r>
            <a:r>
              <a:rPr lang="el-GR" sz="2400" dirty="0" err="1"/>
              <a:t>Fortran</a:t>
            </a:r>
            <a:r>
              <a:rPr lang="el-GR" sz="2400" dirty="0"/>
              <a:t> που θα φέρουν εις πέρας το σκοπό για τον οποίο το γράψαμε. Οι εντολές γενικά εκτελούνται από πάνω προς τα κάτω. Η εκτέλεση σταματά αν συναντήσει μια εντολή </a:t>
            </a:r>
            <a:r>
              <a:rPr lang="el-GR" sz="2400" b="1" dirty="0"/>
              <a:t>STOP.</a:t>
            </a:r>
            <a:r>
              <a:rPr lang="el-GR" sz="2400" dirty="0"/>
              <a:t> Η τελευταία εντολή ενός προγράμματος θα πρέπει να είναι η εντολή </a:t>
            </a:r>
            <a:r>
              <a:rPr lang="el-GR" sz="2400" b="1" dirty="0"/>
              <a:t>END.</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2164392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85064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4183093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solidFill>
                  <a:srgbClr val="004A82"/>
                </a:solidFill>
              </a:rPr>
              <a:t>Η διαδικασία του προγραμματισμού</a:t>
            </a:r>
            <a:r>
              <a:rPr lang="el-GR" dirty="0" smtClean="0">
                <a:solidFill>
                  <a:srgbClr val="004A82"/>
                </a:solidFill>
              </a:rPr>
              <a:t/>
            </a:r>
            <a:br>
              <a:rPr lang="el-GR" dirty="0" smtClean="0">
                <a:solidFill>
                  <a:srgbClr val="004A82"/>
                </a:solidFill>
              </a:rPr>
            </a:br>
            <a:r>
              <a:rPr lang="el-GR" sz="3600" b="0" dirty="0" smtClean="0">
                <a:solidFill>
                  <a:srgbClr val="004A82"/>
                </a:solidFill>
              </a:rPr>
              <a:t>(1 από 2)</a:t>
            </a:r>
            <a:endParaRPr lang="el-GR" sz="3600" b="0" dirty="0">
              <a:solidFill>
                <a:srgbClr val="004A82"/>
              </a:solidFill>
            </a:endParaRP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sz="3100" dirty="0"/>
              <a:t>Η διαδικασία της δημιουργίας ενός προγράμματος είναι σχεδόν ίδια σε όλα τα συστήματα Η/Υ και όλες τις γλώσσες προγραμματισμού και έχει δυο στάδια: τη </a:t>
            </a:r>
            <a:r>
              <a:rPr lang="el-GR" sz="3100" b="1" dirty="0"/>
              <a:t>Σχεδίαση</a:t>
            </a:r>
            <a:r>
              <a:rPr lang="el-GR" sz="3100" dirty="0"/>
              <a:t> και την </a:t>
            </a:r>
            <a:r>
              <a:rPr lang="el-GR" sz="3100" b="1" dirty="0"/>
              <a:t>Υλοποίηση.</a:t>
            </a:r>
          </a:p>
          <a:p>
            <a:pPr marL="0" indent="0">
              <a:spcBef>
                <a:spcPts val="1200"/>
              </a:spcBef>
              <a:buNone/>
            </a:pPr>
            <a:r>
              <a:rPr lang="el-GR" sz="3100" dirty="0"/>
              <a:t>Κατά τη </a:t>
            </a:r>
            <a:r>
              <a:rPr lang="el-GR" sz="3100" b="1" dirty="0">
                <a:solidFill>
                  <a:srgbClr val="004A82"/>
                </a:solidFill>
              </a:rPr>
              <a:t>Σχεδίαση</a:t>
            </a:r>
            <a:r>
              <a:rPr lang="el-GR" sz="3100" dirty="0"/>
              <a:t> θα πρέπει:</a:t>
            </a:r>
          </a:p>
          <a:p>
            <a:pPr>
              <a:spcBef>
                <a:spcPts val="1200"/>
              </a:spcBef>
            </a:pPr>
            <a:r>
              <a:rPr lang="el-GR" sz="3100" dirty="0"/>
              <a:t>Να </a:t>
            </a:r>
            <a:r>
              <a:rPr lang="el-GR" sz="3100" b="1" dirty="0"/>
              <a:t>καταλάβουμε </a:t>
            </a:r>
            <a:r>
              <a:rPr lang="el-GR" sz="3100" dirty="0"/>
              <a:t>καλά το </a:t>
            </a:r>
            <a:r>
              <a:rPr lang="el-GR" sz="3100" b="1" dirty="0"/>
              <a:t>πρόβλημα</a:t>
            </a:r>
            <a:r>
              <a:rPr lang="el-GR" sz="3100" dirty="0"/>
              <a:t> που πρέπει να λύσουμε, και </a:t>
            </a:r>
            <a:r>
              <a:rPr lang="el-GR" sz="3100" b="1" dirty="0"/>
              <a:t>το σκοπό του προγράμματος</a:t>
            </a:r>
            <a:r>
              <a:rPr lang="el-GR" sz="3100" dirty="0"/>
              <a:t> το οποίο θα συντάξουμε.</a:t>
            </a:r>
          </a:p>
          <a:p>
            <a:pPr>
              <a:spcBef>
                <a:spcPts val="1200"/>
              </a:spcBef>
            </a:pPr>
            <a:r>
              <a:rPr lang="el-GR" sz="3100" dirty="0"/>
              <a:t>Να αποφασίσουμε </a:t>
            </a:r>
            <a:r>
              <a:rPr lang="el-GR" sz="3100" b="1" dirty="0"/>
              <a:t>τι πληροφορίες</a:t>
            </a:r>
            <a:r>
              <a:rPr lang="el-GR" sz="3100" dirty="0"/>
              <a:t> (ή δεδομένα) θα χρειάζεται το πρόγραμμα </a:t>
            </a:r>
            <a:r>
              <a:rPr lang="el-GR" sz="3100" b="1" dirty="0"/>
              <a:t>σαν είσοδο</a:t>
            </a:r>
            <a:r>
              <a:rPr lang="el-GR" sz="3100" dirty="0"/>
              <a:t> και </a:t>
            </a:r>
            <a:r>
              <a:rPr lang="el-GR" sz="3100" b="1" dirty="0"/>
              <a:t>τι αποτελέσματα</a:t>
            </a:r>
            <a:r>
              <a:rPr lang="el-GR" sz="3100" dirty="0"/>
              <a:t> θα πρέπει μας δώσει </a:t>
            </a:r>
            <a:r>
              <a:rPr lang="el-GR" sz="3100" b="1" dirty="0"/>
              <a:t>σαν έξοδο.</a:t>
            </a:r>
          </a:p>
          <a:p>
            <a:pPr>
              <a:spcBef>
                <a:spcPts val="1200"/>
              </a:spcBef>
            </a:pPr>
            <a:r>
              <a:rPr lang="el-GR" sz="3100" dirty="0"/>
              <a:t>Να καταλάβουμε πώς θα γίνουν οι </a:t>
            </a:r>
            <a:r>
              <a:rPr lang="el-GR" sz="3100" b="1" dirty="0"/>
              <a:t>υπολογισμοί</a:t>
            </a:r>
            <a:r>
              <a:rPr lang="el-GR" sz="3100" dirty="0"/>
              <a:t> (τρόπος λύσης -</a:t>
            </a:r>
            <a:r>
              <a:rPr lang="el-GR" sz="3100" b="1" dirty="0"/>
              <a:t> αλγόριθμος</a:t>
            </a:r>
            <a:r>
              <a:rPr lang="el-GR" sz="3100" dirty="0"/>
              <a:t>) αλλά και τη </a:t>
            </a:r>
            <a:r>
              <a:rPr lang="el-GR" sz="3100" b="1" dirty="0"/>
              <a:t>σειρά</a:t>
            </a:r>
            <a:r>
              <a:rPr lang="el-GR" sz="3100" dirty="0"/>
              <a:t> με την οποία πρέπει να γίνουν, ώστε να προκύψουν τα επιθυμητά αποτελέσματα με βάση τα δεδομένα που θα δώσουμε.</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665781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Βασίλειος Μούσας 2014. Βασίλειος Μούσας. </a:t>
            </a:r>
            <a:r>
              <a:rPr lang="el-GR" sz="2000" dirty="0"/>
              <a:t>«Προγραμματισμός &amp; Εφαρμογές Η/Υ (</a:t>
            </a:r>
            <a:r>
              <a:rPr lang="el-GR" sz="2000"/>
              <a:t>Θ</a:t>
            </a:r>
            <a:r>
              <a:rPr lang="el-GR" sz="2000" smtClean="0"/>
              <a:t>). </a:t>
            </a:r>
            <a:r>
              <a:rPr lang="el-GR" sz="2000" dirty="0" smtClean="0"/>
              <a:t>Ενότητα 1: Εισαγωγή στο Προγραμματισμό με τη FORTRAN 2003 (μέρος 1</a:t>
            </a:r>
            <a:r>
              <a:rPr lang="el-GR" sz="2000" baseline="30000" dirty="0" smtClean="0"/>
              <a:t>ο</a:t>
            </a:r>
            <a:r>
              <a:rPr lang="en-US" sz="2000" dirty="0" smtClean="0"/>
              <a:t>)</a:t>
            </a:r>
            <a:r>
              <a:rPr lang="el-GR" sz="2000" dirty="0" smtClean="0"/>
              <a:t>». </a:t>
            </a:r>
            <a:endParaRPr lang="en-US" sz="2000" dirty="0" smtClean="0"/>
          </a:p>
          <a:p>
            <a:pPr marL="0" indent="0">
              <a:spcBef>
                <a:spcPts val="0"/>
              </a:spcBef>
              <a:buNone/>
            </a:pP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892455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4899784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790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085441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747912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solidFill>
                  <a:srgbClr val="004A82"/>
                </a:solidFill>
              </a:rPr>
              <a:t>Η διαδικασία του προγραμματισμού</a:t>
            </a:r>
            <a:br>
              <a:rPr lang="el-GR" sz="4400" dirty="0">
                <a:solidFill>
                  <a:srgbClr val="004A82"/>
                </a:solidFill>
              </a:rPr>
            </a:br>
            <a:r>
              <a:rPr lang="el-GR" sz="3600" b="0" dirty="0" smtClean="0">
                <a:solidFill>
                  <a:srgbClr val="004A82"/>
                </a:solidFill>
              </a:rPr>
              <a:t>(2 </a:t>
            </a:r>
            <a:r>
              <a:rPr lang="el-GR" sz="3600" b="0" dirty="0">
                <a:solidFill>
                  <a:srgbClr val="004A82"/>
                </a:solidFill>
              </a:rPr>
              <a:t>από 2)</a:t>
            </a:r>
          </a:p>
        </p:txBody>
      </p:sp>
      <p:sp>
        <p:nvSpPr>
          <p:cNvPr id="3" name="Θέση περιεχομένου 2"/>
          <p:cNvSpPr>
            <a:spLocks noGrp="1"/>
          </p:cNvSpPr>
          <p:nvPr>
            <p:ph idx="1"/>
          </p:nvPr>
        </p:nvSpPr>
        <p:spPr>
          <a:xfrm>
            <a:off x="457200" y="1196751"/>
            <a:ext cx="8229600" cy="5524723"/>
          </a:xfrm>
        </p:spPr>
        <p:txBody>
          <a:bodyPr>
            <a:normAutofit fontScale="70000" lnSpcReduction="20000"/>
          </a:bodyPr>
          <a:lstStyle/>
          <a:p>
            <a:pPr marL="0" indent="0">
              <a:buNone/>
            </a:pPr>
            <a:r>
              <a:rPr lang="el-GR" dirty="0"/>
              <a:t>Μετά τη σχεδίαση, περνάμε στην </a:t>
            </a:r>
            <a:r>
              <a:rPr lang="el-GR" u="sng" dirty="0">
                <a:solidFill>
                  <a:srgbClr val="004A82"/>
                </a:solidFill>
              </a:rPr>
              <a:t>Υλοποίηση</a:t>
            </a:r>
            <a:r>
              <a:rPr lang="el-GR" dirty="0"/>
              <a:t> του προγράμματος όπου:</a:t>
            </a:r>
          </a:p>
          <a:p>
            <a:pPr>
              <a:spcBef>
                <a:spcPts val="1800"/>
              </a:spcBef>
            </a:pPr>
            <a:r>
              <a:rPr lang="el-GR" dirty="0"/>
              <a:t>Συντάσσουμε (</a:t>
            </a:r>
            <a:r>
              <a:rPr lang="el-GR" u="sng" dirty="0" err="1">
                <a:solidFill>
                  <a:srgbClr val="004A82"/>
                </a:solidFill>
              </a:rPr>
              <a:t>edit</a:t>
            </a:r>
            <a:r>
              <a:rPr lang="el-GR" dirty="0"/>
              <a:t>) ένα πρόγραμμα που να λύνει το δεδομένο πρόβλημα με τον αλγόριθμο και τις απαιτήσεις εισόδου/εξόδου που προσδιορίσαμε.</a:t>
            </a:r>
          </a:p>
          <a:p>
            <a:pPr>
              <a:spcBef>
                <a:spcPts val="1800"/>
              </a:spcBef>
            </a:pPr>
            <a:r>
              <a:rPr lang="el-GR" dirty="0"/>
              <a:t>Μεταγλωττίζουμε (</a:t>
            </a:r>
            <a:r>
              <a:rPr lang="el-GR" u="sng" dirty="0" err="1">
                <a:solidFill>
                  <a:srgbClr val="004A82"/>
                </a:solidFill>
              </a:rPr>
              <a:t>compile</a:t>
            </a:r>
            <a:r>
              <a:rPr lang="el-GR" dirty="0"/>
              <a:t>) το πρόγραμμα σε γλώσσα μηχανής και διορθώνουμε τυχόν συντακτικά σφάλματα.</a:t>
            </a:r>
          </a:p>
          <a:p>
            <a:pPr>
              <a:spcBef>
                <a:spcPts val="1800"/>
              </a:spcBef>
            </a:pPr>
            <a:r>
              <a:rPr lang="el-GR" dirty="0"/>
              <a:t>Εκτελούμε (</a:t>
            </a:r>
            <a:r>
              <a:rPr lang="el-GR" u="sng" dirty="0">
                <a:solidFill>
                  <a:srgbClr val="004A82"/>
                </a:solidFill>
              </a:rPr>
              <a:t>run</a:t>
            </a:r>
            <a:r>
              <a:rPr lang="el-GR" dirty="0"/>
              <a:t>) και δοκιμάζουμε διεξοδικά το πρόγραμμα για λογικά ή άλλα λάθη που μπορεί να έχει.</a:t>
            </a:r>
          </a:p>
          <a:p>
            <a:pPr marL="0" indent="0">
              <a:spcBef>
                <a:spcPts val="600"/>
              </a:spcBef>
              <a:buNone/>
            </a:pPr>
            <a:r>
              <a:rPr lang="el-GR" dirty="0"/>
              <a:t>Όλα τα βήματα της </a:t>
            </a:r>
            <a:r>
              <a:rPr lang="el-GR" u="sng" dirty="0">
                <a:solidFill>
                  <a:srgbClr val="004A82"/>
                </a:solidFill>
              </a:rPr>
              <a:t>σχεδίασης</a:t>
            </a:r>
            <a:r>
              <a:rPr lang="el-GR" dirty="0"/>
              <a:t> καθώς και η </a:t>
            </a:r>
            <a:r>
              <a:rPr lang="el-GR" u="sng" dirty="0">
                <a:solidFill>
                  <a:srgbClr val="004A82"/>
                </a:solidFill>
              </a:rPr>
              <a:t>σύνταξη</a:t>
            </a:r>
            <a:r>
              <a:rPr lang="el-GR" dirty="0"/>
              <a:t> (</a:t>
            </a:r>
            <a:r>
              <a:rPr lang="el-GR" dirty="0" err="1"/>
              <a:t>edit</a:t>
            </a:r>
            <a:r>
              <a:rPr lang="el-GR" dirty="0"/>
              <a:t>) του προγράμματος είναι δουλειές του προγραμματιστή. Τα βήματα της </a:t>
            </a:r>
            <a:r>
              <a:rPr lang="el-GR" u="sng" dirty="0">
                <a:solidFill>
                  <a:srgbClr val="004A82"/>
                </a:solidFill>
              </a:rPr>
              <a:t>μεταγλώττισης</a:t>
            </a:r>
            <a:r>
              <a:rPr lang="el-GR" dirty="0"/>
              <a:t> (</a:t>
            </a:r>
            <a:r>
              <a:rPr lang="el-GR" dirty="0" err="1"/>
              <a:t>compile</a:t>
            </a:r>
            <a:r>
              <a:rPr lang="el-GR" dirty="0"/>
              <a:t>) και της </a:t>
            </a:r>
            <a:r>
              <a:rPr lang="el-GR" u="sng" dirty="0">
                <a:solidFill>
                  <a:srgbClr val="004A82"/>
                </a:solidFill>
              </a:rPr>
              <a:t>εκτέλεσης</a:t>
            </a:r>
            <a:r>
              <a:rPr lang="el-GR" dirty="0"/>
              <a:t> (run) είναι κυρίως δουλειές της μηχανής, αλλά και ο προγραμματιστής συμμετέχει εντοπίζοντας τυχόν συντακτικά ή λογικά σφάλματα. </a:t>
            </a:r>
          </a:p>
          <a:p>
            <a:pPr marL="0" indent="0">
              <a:buNone/>
            </a:pPr>
            <a:r>
              <a:rPr lang="el-GR" dirty="0"/>
              <a:t>Η παραπάνω διαδικασία διευκολύνεται ιδιαίτερα όταν χρησιμοποιούμε κάποιο ειδικό </a:t>
            </a:r>
            <a:r>
              <a:rPr lang="el-GR" u="sng" dirty="0">
                <a:solidFill>
                  <a:srgbClr val="004A82"/>
                </a:solidFill>
              </a:rPr>
              <a:t>περιβάλλον ανάπτυξης</a:t>
            </a:r>
            <a:r>
              <a:rPr lang="el-GR" dirty="0"/>
              <a:t>.</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432771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Σχεδίαση </a:t>
            </a:r>
            <a:r>
              <a:rPr lang="el-GR" sz="3200" b="0" dirty="0" smtClean="0">
                <a:solidFill>
                  <a:srgbClr val="004A82"/>
                </a:solidFill>
              </a:rPr>
              <a:t>(1 από 2)</a:t>
            </a:r>
            <a:endParaRPr lang="el-GR" sz="3200" b="0" dirty="0">
              <a:solidFill>
                <a:srgbClr val="004A82"/>
              </a:solidFill>
            </a:endParaRPr>
          </a:p>
        </p:txBody>
      </p:sp>
      <p:sp>
        <p:nvSpPr>
          <p:cNvPr id="3" name="Θέση περιεχομένου 2"/>
          <p:cNvSpPr>
            <a:spLocks noGrp="1"/>
          </p:cNvSpPr>
          <p:nvPr>
            <p:ph idx="1"/>
          </p:nvPr>
        </p:nvSpPr>
        <p:spPr/>
        <p:txBody>
          <a:bodyPr>
            <a:normAutofit/>
          </a:bodyPr>
          <a:lstStyle/>
          <a:p>
            <a:pPr>
              <a:spcBef>
                <a:spcPts val="3000"/>
              </a:spcBef>
            </a:pPr>
            <a:r>
              <a:rPr lang="el-GR" sz="2400" dirty="0"/>
              <a:t>Η λύση κάθε προβλήματος μπορεί να </a:t>
            </a:r>
            <a:r>
              <a:rPr lang="el-GR" sz="2400" dirty="0" err="1"/>
              <a:t>περιγραφεί</a:t>
            </a:r>
            <a:r>
              <a:rPr lang="el-GR" sz="2400" dirty="0"/>
              <a:t> σαν μια σειρά βημάτων ή διαδοχικών ενεργειών που πρέπει να εκτελεστούν. Αυτή η σειρά των ενεργειών λέγεται </a:t>
            </a:r>
            <a:r>
              <a:rPr lang="el-GR" sz="2400" b="1" dirty="0"/>
              <a:t>αλγόριθμος.</a:t>
            </a:r>
          </a:p>
          <a:p>
            <a:pPr>
              <a:spcBef>
                <a:spcPts val="3000"/>
              </a:spcBef>
            </a:pPr>
            <a:r>
              <a:rPr lang="el-GR" sz="2400" dirty="0"/>
              <a:t>Από τα αρχαία χρόνια οι μαθηματικοί προσπαθούν να δίνουν έξυπνους και κομψούς αλγορίθμους για τη λύση πολύπλοκων προβλημάτων. Αλλά και όλα τα απλά προβλήματα λύνονται με κάποιον αλγόριθμο. Πριν λοιπόν αρχίσει η σύνταξη του κώδικα ενός προγράμματος θα πρέπει να διατυπωθεί μα σαφήνεια η λογική του αλγορίθμου και η ακολουθία των βημάτων του</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719349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Σχεδίαση </a:t>
            </a:r>
            <a:r>
              <a:rPr lang="el-GR" sz="3200" b="0" dirty="0" smtClean="0">
                <a:solidFill>
                  <a:srgbClr val="004A82"/>
                </a:solidFill>
              </a:rPr>
              <a:t>(2 </a:t>
            </a:r>
            <a:r>
              <a:rPr lang="el-GR" sz="3200" b="0" dirty="0">
                <a:solidFill>
                  <a:srgbClr val="004A82"/>
                </a:solidFill>
              </a:rPr>
              <a:t>από 2)</a:t>
            </a:r>
            <a:endParaRPr lang="el-GR" dirty="0">
              <a:solidFill>
                <a:srgbClr val="004A82"/>
              </a:solidFill>
            </a:endParaRPr>
          </a:p>
        </p:txBody>
      </p:sp>
      <p:sp>
        <p:nvSpPr>
          <p:cNvPr id="3" name="Θέση περιεχομένου 2"/>
          <p:cNvSpPr>
            <a:spLocks noGrp="1"/>
          </p:cNvSpPr>
          <p:nvPr>
            <p:ph idx="1"/>
          </p:nvPr>
        </p:nvSpPr>
        <p:spPr/>
        <p:txBody>
          <a:bodyPr>
            <a:normAutofit/>
          </a:bodyPr>
          <a:lstStyle/>
          <a:p>
            <a:pPr marL="0" indent="0">
              <a:buNone/>
            </a:pPr>
            <a:r>
              <a:rPr lang="el-GR" sz="2400" dirty="0"/>
              <a:t>Η διατύπωση του αλγορίθμου γίνεται συνήθως με δύο άλλους τρόπους,</a:t>
            </a:r>
          </a:p>
          <a:p>
            <a:pPr>
              <a:spcBef>
                <a:spcPts val="2400"/>
              </a:spcBef>
            </a:pPr>
            <a:r>
              <a:rPr lang="el-GR" sz="2400" dirty="0"/>
              <a:t>με τη χρήση </a:t>
            </a:r>
            <a:r>
              <a:rPr lang="el-GR" sz="2400" b="1" dirty="0" err="1"/>
              <a:t>ψευδοκώδικα</a:t>
            </a:r>
            <a:r>
              <a:rPr lang="el-GR" sz="2400" b="1" dirty="0"/>
              <a:t>,</a:t>
            </a:r>
            <a:r>
              <a:rPr lang="el-GR" sz="2400" dirty="0"/>
              <a:t> ή,</a:t>
            </a:r>
          </a:p>
          <a:p>
            <a:pPr>
              <a:spcBef>
                <a:spcPts val="2400"/>
              </a:spcBef>
            </a:pPr>
            <a:r>
              <a:rPr lang="el-GR" sz="2400" dirty="0"/>
              <a:t>με τη χρήση </a:t>
            </a:r>
            <a:r>
              <a:rPr lang="el-GR" sz="2400" b="1" dirty="0"/>
              <a:t>διαγράμματος ροής.</a:t>
            </a:r>
          </a:p>
          <a:p>
            <a:pPr>
              <a:spcBef>
                <a:spcPts val="2400"/>
              </a:spcBef>
            </a:pPr>
            <a:r>
              <a:rPr lang="el-GR" sz="2400" dirty="0"/>
              <a:t>Και οι δυο τρόποι είναι ανεξάρτητοι της γλώσσας που χρησιμοποιούμε, βασίζονται, αντίστοιχα, στη φραστική ή τη συμβολική περιγραφή του αλγορίθμου, και χρησιμοποιούν ειδικές λέξεις ή σύμβολα για να παρουσιάσουν κάθε βήμα και ενέργειά του.</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81893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Αλγόριθμοι </a:t>
            </a:r>
            <a:r>
              <a:rPr lang="el-GR" sz="3200" b="0" dirty="0" smtClean="0">
                <a:solidFill>
                  <a:srgbClr val="004A82"/>
                </a:solidFill>
              </a:rPr>
              <a:t>(1 από 2)</a:t>
            </a:r>
            <a:endParaRPr lang="el-GR" sz="3200" b="0" dirty="0">
              <a:solidFill>
                <a:srgbClr val="004A82"/>
              </a:solidFill>
            </a:endParaRPr>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2800" dirty="0"/>
              <a:t>Ακόμη και τα πιο απλά προβλήματα λύνονται με κάποιον αλγόριθμο. Για παράδειγμα, ο αλγόριθμος της πρόσθεσης 2 αριθμών, στο χαρτί με το χέρι, θα έχει τα παρακάτω βήματα (με φράσεις):</a:t>
            </a:r>
          </a:p>
          <a:p>
            <a:pPr marL="514350" indent="-514350">
              <a:spcBef>
                <a:spcPts val="1800"/>
              </a:spcBef>
              <a:buFont typeface="+mj-lt"/>
              <a:buAutoNum type="arabicPeriod"/>
            </a:pPr>
            <a:r>
              <a:rPr lang="el-GR" sz="2800" dirty="0"/>
              <a:t>Τοποθετούμε σωστά τους 2 προσθετέους.</a:t>
            </a:r>
          </a:p>
          <a:p>
            <a:pPr marL="514350" indent="-514350">
              <a:spcBef>
                <a:spcPts val="1800"/>
              </a:spcBef>
              <a:buFont typeface="+mj-lt"/>
              <a:buAutoNum type="arabicPeriod"/>
            </a:pPr>
            <a:r>
              <a:rPr lang="el-GR" sz="2800" dirty="0"/>
              <a:t>Ξεκινάμε από τα δεξιά όπου βρίσκονται τα μικρότερης αξίας ψηφία.</a:t>
            </a:r>
          </a:p>
          <a:p>
            <a:pPr marL="514350" indent="-514350">
              <a:spcBef>
                <a:spcPts val="1800"/>
              </a:spcBef>
              <a:buFont typeface="+mj-lt"/>
              <a:buAutoNum type="arabicPeriod"/>
            </a:pPr>
            <a:r>
              <a:rPr lang="el-GR" sz="2800" dirty="0"/>
              <a:t>Προσθέτουμε το ψηφίο του ενός αριθμού και το αντίστοιχο του άλλου αριθμού.</a:t>
            </a:r>
          </a:p>
          <a:p>
            <a:pPr marL="514350" indent="-514350">
              <a:spcBef>
                <a:spcPts val="1800"/>
              </a:spcBef>
              <a:buFont typeface="+mj-lt"/>
              <a:buAutoNum type="arabicPeriod"/>
            </a:pPr>
            <a:r>
              <a:rPr lang="el-GR" sz="2800" dirty="0"/>
              <a:t>Από το αποτέλεσμα, γράφουμε μόνο το ψηφίο των μονάδων και κρατάμε το ψηφίο των δεκάδων αν υπάρχει (κρατούμενο).</a:t>
            </a:r>
          </a:p>
          <a:p>
            <a:pPr marL="514350" indent="-514350">
              <a:spcBef>
                <a:spcPts val="1800"/>
              </a:spcBef>
              <a:buFont typeface="+mj-lt"/>
              <a:buAutoNum type="arabicPeriod"/>
            </a:pPr>
            <a:r>
              <a:rPr lang="el-GR" sz="2800" dirty="0"/>
              <a:t>Προχωρούμε στα αμέσως δεξιότερα ψηφία, εφόσον υπάρχουν.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893059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4A82"/>
                </a:solidFill>
              </a:rPr>
              <a:t>Αλγόριθμοι </a:t>
            </a:r>
            <a:r>
              <a:rPr lang="el-GR" sz="3200" b="0" dirty="0" smtClean="0">
                <a:solidFill>
                  <a:srgbClr val="004A82"/>
                </a:solidFill>
              </a:rPr>
              <a:t>(2 </a:t>
            </a:r>
            <a:r>
              <a:rPr lang="el-GR" sz="3200" b="0" dirty="0">
                <a:solidFill>
                  <a:srgbClr val="004A82"/>
                </a:solidFill>
              </a:rPr>
              <a:t>από 2)</a:t>
            </a:r>
            <a:endParaRPr lang="el-GR" dirty="0"/>
          </a:p>
        </p:txBody>
      </p:sp>
      <p:sp>
        <p:nvSpPr>
          <p:cNvPr id="3" name="Θέση περιεχομένου 2"/>
          <p:cNvSpPr>
            <a:spLocks noGrp="1"/>
          </p:cNvSpPr>
          <p:nvPr>
            <p:ph idx="1"/>
          </p:nvPr>
        </p:nvSpPr>
        <p:spPr/>
        <p:txBody>
          <a:bodyPr>
            <a:normAutofit fontScale="92500"/>
          </a:bodyPr>
          <a:lstStyle/>
          <a:p>
            <a:pPr marL="514350" indent="-514350">
              <a:buFont typeface="+mj-lt"/>
              <a:buAutoNum type="arabicPeriod" startAt="6"/>
            </a:pPr>
            <a:r>
              <a:rPr lang="el-GR" sz="2600" dirty="0"/>
              <a:t>Προσθέτουμε το ψηφίο του ενός αριθμού και το αντίστοιχο του άλλου αριθμού και το κρατούμενο αν έχουμε.</a:t>
            </a:r>
          </a:p>
          <a:p>
            <a:pPr marL="514350" indent="-514350">
              <a:buFont typeface="+mj-lt"/>
              <a:buAutoNum type="arabicPeriod" startAt="6"/>
            </a:pPr>
            <a:r>
              <a:rPr lang="el-GR" sz="2600" dirty="0"/>
              <a:t>Από το αποτέλεσμα, γράφουμε μόνο το ψηφίο των μονάδων και κρατάμε το ψηφίο των δεκάδων αν υπάρχει (κρατούμενο).</a:t>
            </a:r>
          </a:p>
          <a:p>
            <a:pPr marL="514350" indent="-514350">
              <a:buFont typeface="+mj-lt"/>
              <a:buAutoNum type="arabicPeriod" startAt="6"/>
            </a:pPr>
            <a:r>
              <a:rPr lang="el-GR" sz="2600" dirty="0"/>
              <a:t>Προχωρούμε στα αμέσως δεξιότερα ψηφία, εφόσον υπάρχουν</a:t>
            </a:r>
          </a:p>
          <a:p>
            <a:pPr marL="514350" indent="-514350">
              <a:buFont typeface="+mj-lt"/>
              <a:buAutoNum type="arabicPeriod" startAt="6"/>
            </a:pPr>
            <a:r>
              <a:rPr lang="el-GR" sz="2600" dirty="0"/>
              <a:t>....... </a:t>
            </a:r>
          </a:p>
          <a:p>
            <a:pPr marL="514350" indent="-514350">
              <a:buFont typeface="+mj-lt"/>
              <a:buAutoNum type="arabicPeriod" startAt="6"/>
            </a:pPr>
            <a:r>
              <a:rPr lang="el-GR" sz="2600" b="1" dirty="0"/>
              <a:t>(επαναλαμβάνουμε τα βήματα 6-7-8 μέχρι να τελειώσουν όλα τα ψηφία)</a:t>
            </a:r>
          </a:p>
          <a:p>
            <a:pPr marL="514350" indent="-514350">
              <a:buFont typeface="+mj-lt"/>
              <a:buAutoNum type="arabicPeriod" startAt="6"/>
            </a:pPr>
            <a:r>
              <a:rPr lang="el-GR" sz="2600" dirty="0"/>
              <a:t>...</a:t>
            </a:r>
          </a:p>
          <a:p>
            <a:pPr marL="514350" indent="-514350">
              <a:buFont typeface="+mj-lt"/>
              <a:buAutoNum type="arabicPeriod" startAt="6"/>
            </a:pPr>
            <a:r>
              <a:rPr lang="el-GR" sz="2600" dirty="0"/>
              <a:t>Διαβάζουμε το άθροισμα των 2 αριθμών.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559960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err="1" smtClean="0">
                <a:solidFill>
                  <a:srgbClr val="004A82"/>
                </a:solidFill>
              </a:rPr>
              <a:t>Ψευδοκώδικας</a:t>
            </a:r>
            <a:r>
              <a:rPr lang="el-GR" sz="4400" dirty="0" smtClean="0">
                <a:solidFill>
                  <a:srgbClr val="004A82"/>
                </a:solidFill>
              </a:rPr>
              <a:t> και λογικό διάγραμμα</a:t>
            </a:r>
            <a:r>
              <a:rPr lang="el-GR" dirty="0" smtClean="0">
                <a:solidFill>
                  <a:srgbClr val="004A82"/>
                </a:solidFill>
              </a:rPr>
              <a:t/>
            </a:r>
            <a:br>
              <a:rPr lang="el-GR" dirty="0" smtClean="0">
                <a:solidFill>
                  <a:srgbClr val="004A82"/>
                </a:solidFill>
              </a:rPr>
            </a:br>
            <a:r>
              <a:rPr lang="el-GR" sz="3600" b="0" dirty="0" smtClean="0">
                <a:solidFill>
                  <a:srgbClr val="004A82"/>
                </a:solidFill>
              </a:rPr>
              <a:t>(1 από 2)</a:t>
            </a:r>
            <a:endParaRPr lang="el-GR" sz="3600" b="0" dirty="0">
              <a:solidFill>
                <a:srgbClr val="004A82"/>
              </a:solidFill>
            </a:endParaRPr>
          </a:p>
        </p:txBody>
      </p:sp>
      <p:sp>
        <p:nvSpPr>
          <p:cNvPr id="3" name="Θέση περιεχομένου 2"/>
          <p:cNvSpPr>
            <a:spLocks noGrp="1"/>
          </p:cNvSpPr>
          <p:nvPr>
            <p:ph idx="1"/>
          </p:nvPr>
        </p:nvSpPr>
        <p:spPr/>
        <p:txBody>
          <a:bodyPr>
            <a:normAutofit/>
          </a:bodyPr>
          <a:lstStyle/>
          <a:p>
            <a:pPr marL="0" indent="0">
              <a:buNone/>
            </a:pPr>
            <a:r>
              <a:rPr lang="el-GR" sz="2400" dirty="0"/>
              <a:t>Αλγόριθμος για τον υπολογισμό του μέσου όρου τριών (3) αριθμών.</a:t>
            </a:r>
          </a:p>
          <a:p>
            <a:pPr>
              <a:spcBef>
                <a:spcPts val="600"/>
              </a:spcBef>
            </a:pPr>
            <a:r>
              <a:rPr lang="el-GR" sz="2400" i="1" dirty="0"/>
              <a:t>Φραστική Περιγραφή:</a:t>
            </a:r>
            <a:br>
              <a:rPr lang="el-GR" sz="2400" i="1" dirty="0"/>
            </a:br>
            <a:r>
              <a:rPr lang="el-GR" sz="2400" dirty="0"/>
              <a:t>Μας δίνονται 3 αριθμοί, τους προσθέτουμε και διαιρούμε το άθροισμά τους με το 3. Το αποτέλεσμα της διαίρεσης είναι ο ζητούμενος Μέσος Όρος.</a:t>
            </a:r>
          </a:p>
          <a:p>
            <a:pPr>
              <a:spcBef>
                <a:spcPts val="1200"/>
              </a:spcBef>
            </a:pPr>
            <a:r>
              <a:rPr lang="el-GR" sz="2400" i="1" dirty="0"/>
              <a:t>Ο </a:t>
            </a:r>
            <a:r>
              <a:rPr lang="el-GR" sz="2400" i="1" dirty="0" err="1"/>
              <a:t>Ψευδοκώδικας</a:t>
            </a:r>
            <a:r>
              <a:rPr lang="el-GR" sz="2400" i="1" dirty="0"/>
              <a:t> και το αντίστοιχο Διάγραμμα </a:t>
            </a:r>
            <a:r>
              <a:rPr lang="el-GR" sz="2400" i="1" dirty="0" smtClean="0"/>
              <a:t>Ροής:</a:t>
            </a:r>
            <a:endParaRPr lang="el-GR" sz="2400" dirty="0" smtClean="0"/>
          </a:p>
          <a:p>
            <a:pPr marL="857250" lvl="1" indent="-457200">
              <a:spcBef>
                <a:spcPts val="1200"/>
              </a:spcBef>
              <a:buFont typeface="+mj-lt"/>
              <a:buAutoNum type="arabicPeriod"/>
            </a:pPr>
            <a:r>
              <a:rPr lang="el-GR" sz="2200" dirty="0" smtClean="0"/>
              <a:t>Διάβασε </a:t>
            </a:r>
            <a:r>
              <a:rPr lang="el-GR" sz="2200" dirty="0"/>
              <a:t>3 αριθμούς: A, B, </a:t>
            </a:r>
            <a:r>
              <a:rPr lang="el-GR" sz="2200" dirty="0" smtClean="0"/>
              <a:t>C.</a:t>
            </a:r>
          </a:p>
          <a:p>
            <a:pPr marL="857250" lvl="1" indent="-457200">
              <a:spcBef>
                <a:spcPts val="1200"/>
              </a:spcBef>
              <a:buFont typeface="+mj-lt"/>
              <a:buAutoNum type="arabicPeriod"/>
            </a:pPr>
            <a:r>
              <a:rPr lang="el-GR" sz="2200" dirty="0" smtClean="0"/>
              <a:t>Υπολόγισε </a:t>
            </a:r>
            <a:r>
              <a:rPr lang="el-GR" sz="2200" dirty="0"/>
              <a:t>το άθροισμά τους: S = </a:t>
            </a:r>
            <a:r>
              <a:rPr lang="el-GR" sz="2200" dirty="0" smtClean="0"/>
              <a:t>A+B+C.</a:t>
            </a:r>
          </a:p>
          <a:p>
            <a:pPr marL="857250" lvl="1" indent="-457200">
              <a:spcBef>
                <a:spcPts val="1200"/>
              </a:spcBef>
              <a:buFont typeface="+mj-lt"/>
              <a:buAutoNum type="arabicPeriod"/>
            </a:pPr>
            <a:r>
              <a:rPr lang="el-GR" sz="2200" dirty="0" smtClean="0"/>
              <a:t>Διαίρεσε </a:t>
            </a:r>
            <a:r>
              <a:rPr lang="el-GR" sz="2200" dirty="0"/>
              <a:t>το άθροισμα τους με το 3: MO = S / </a:t>
            </a:r>
            <a:r>
              <a:rPr lang="el-GR" sz="2200" dirty="0" smtClean="0"/>
              <a:t>3.</a:t>
            </a:r>
          </a:p>
          <a:p>
            <a:pPr marL="857250" lvl="1" indent="-457200">
              <a:spcBef>
                <a:spcPts val="1200"/>
              </a:spcBef>
              <a:buFont typeface="+mj-lt"/>
              <a:buAutoNum type="arabicPeriod"/>
            </a:pPr>
            <a:r>
              <a:rPr lang="el-GR" sz="2200" dirty="0" smtClean="0"/>
              <a:t>Εμφάνισε </a:t>
            </a:r>
            <a:r>
              <a:rPr lang="el-GR" sz="2200" dirty="0"/>
              <a:t>το αποτέλεσμα MO.</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5293857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d757de687b2233c1cabdeb7b7bc6cf42241e8d"/>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22</TotalTime>
  <Words>1628</Words>
  <Application>Microsoft Office PowerPoint</Application>
  <PresentationFormat>On-screen Show (4:3)</PresentationFormat>
  <Paragraphs>220</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OC_template_updated</vt:lpstr>
      <vt:lpstr>Προγραμματισμός &amp; Εφαρμογές Η/Υ (Θ) </vt:lpstr>
      <vt:lpstr>Η FORTRAN 2003</vt:lpstr>
      <vt:lpstr>Η διαδικασία του προγραμματισμού (1 από 2)</vt:lpstr>
      <vt:lpstr>Η διαδικασία του προγραμματισμού (2 από 2)</vt:lpstr>
      <vt:lpstr>Σχεδίαση (1 από 2)</vt:lpstr>
      <vt:lpstr>Σχεδίαση (2 από 2)</vt:lpstr>
      <vt:lpstr>Αλγόριθμοι (1 από 2)</vt:lpstr>
      <vt:lpstr>Αλγόριθμοι (2 από 2)</vt:lpstr>
      <vt:lpstr>Ψευδοκώδικας και λογικό διάγραμμα (1 από 2)</vt:lpstr>
      <vt:lpstr>Ψευδοκώδικας και λογικό διάγραμμα (2 από 2)</vt:lpstr>
      <vt:lpstr>Σύνταξη (1 από 2)</vt:lpstr>
      <vt:lpstr>Σύνταξη (2 από 2)</vt:lpstr>
      <vt:lpstr>Μεταγλωττιση (1 από 2)</vt:lpstr>
      <vt:lpstr>Μεταγλωττιση (2 από 2)</vt:lpstr>
      <vt:lpstr>Εκτέλεση</vt:lpstr>
      <vt:lpstr>Περιβάλλον ανάπτυξης (1 από 4)</vt:lpstr>
      <vt:lpstr>Περιβάλλον ανάπτυξης (2 από 4)</vt:lpstr>
      <vt:lpstr>Περιβάλλον ανάπτυξης (3 από 4)</vt:lpstr>
      <vt:lpstr>Περιβάλλον ανάπτυξης (4 από 4)</vt:lpstr>
      <vt:lpstr>Κανόνες σύνταξης (1 από 2)</vt:lpstr>
      <vt:lpstr>Κανόνες σύνταξης (2 από 2)</vt:lpstr>
      <vt:lpstr>Κανόνες Ονοματολογίας</vt:lpstr>
      <vt:lpstr>Το σετ χαρακτήρων</vt:lpstr>
      <vt:lpstr>Κατηγορίες Εντολών (1 από 2)</vt:lpstr>
      <vt:lpstr>Κατηγορίες Εντολών (2 από 2)</vt:lpstr>
      <vt:lpstr>Τα μέρη ενός προγράμματος (1 από 2)</vt:lpstr>
      <vt:lpstr>Τα μέρη ενός προγράμματος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16</cp:revision>
  <dcterms:created xsi:type="dcterms:W3CDTF">2014-01-20T12:50:07Z</dcterms:created>
  <dcterms:modified xsi:type="dcterms:W3CDTF">2015-04-16T13:51:23Z</dcterms:modified>
</cp:coreProperties>
</file>