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257" r:id="rId13"/>
    <p:sldId id="262" r:id="rId14"/>
    <p:sldId id="264" r:id="rId15"/>
    <p:sldId id="265" r:id="rId16"/>
    <p:sldId id="313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18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83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Πλήξεις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Γεωργία Πέττα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Φυσικοθεραπείας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000" dirty="0" err="1" smtClean="0"/>
              <a:t>Μυο</a:t>
            </a:r>
            <a:r>
              <a:rPr lang="el-GR" sz="3000" dirty="0" smtClean="0"/>
              <a:t> - χαλαρωτική </a:t>
            </a:r>
            <a:r>
              <a:rPr lang="el-GR" sz="3000" dirty="0"/>
              <a:t>δράση</a:t>
            </a:r>
          </a:p>
          <a:p>
            <a:r>
              <a:rPr lang="el-GR" sz="3000" dirty="0" smtClean="0"/>
              <a:t>Ψυχολογική </a:t>
            </a:r>
            <a:r>
              <a:rPr lang="el-GR" sz="3000" dirty="0"/>
              <a:t>επίδραση (νευροφυτική επίδραση)</a:t>
            </a:r>
          </a:p>
          <a:p>
            <a:r>
              <a:rPr lang="el-GR" sz="3000" dirty="0" smtClean="0"/>
              <a:t>Αναπνευστική </a:t>
            </a:r>
            <a:r>
              <a:rPr lang="el-GR" sz="3000" dirty="0"/>
              <a:t>φυσικοθεραπεία ( έντονοι χειρ)</a:t>
            </a:r>
          </a:p>
          <a:p>
            <a:r>
              <a:rPr lang="el-GR" sz="3000" dirty="0" smtClean="0"/>
              <a:t>Προσοχή </a:t>
            </a:r>
            <a:r>
              <a:rPr lang="el-GR" sz="3000" dirty="0"/>
              <a:t>όχι πρόκληση πόνου</a:t>
            </a:r>
          </a:p>
          <a:p>
            <a:pPr marL="0" indent="0" algn="r">
              <a:buNone/>
            </a:pPr>
            <a:r>
              <a:rPr lang="el-GR" sz="2200" dirty="0"/>
              <a:t>Σακελλάρη -</a:t>
            </a:r>
            <a:r>
              <a:rPr lang="el-GR" sz="2200" dirty="0" err="1" smtClean="0"/>
              <a:t>Σφετσιώρης</a:t>
            </a:r>
            <a:endParaRPr lang="el-GR" sz="2200" dirty="0"/>
          </a:p>
          <a:p>
            <a:r>
              <a:rPr lang="el-GR" sz="3000" dirty="0" smtClean="0"/>
              <a:t>Ωθήσεις - Ταλαντώσεις </a:t>
            </a:r>
            <a:r>
              <a:rPr lang="el-GR" sz="3000" dirty="0"/>
              <a:t>που η συχνότητα και το πλάτος ποικίλλει</a:t>
            </a:r>
          </a:p>
          <a:p>
            <a:r>
              <a:rPr lang="el-GR" sz="3000" b="1" dirty="0">
                <a:solidFill>
                  <a:schemeClr val="tx2"/>
                </a:solidFill>
              </a:rPr>
              <a:t>Υψηλή </a:t>
            </a:r>
            <a:r>
              <a:rPr lang="el-GR" sz="3000" b="1" dirty="0" smtClean="0">
                <a:solidFill>
                  <a:schemeClr val="tx2"/>
                </a:solidFill>
              </a:rPr>
              <a:t>συχνότητα - μικρό </a:t>
            </a:r>
            <a:r>
              <a:rPr lang="el-GR" sz="3000" b="1" dirty="0">
                <a:solidFill>
                  <a:schemeClr val="tx2"/>
                </a:solidFill>
              </a:rPr>
              <a:t>πλάτος </a:t>
            </a:r>
            <a:r>
              <a:rPr lang="el-GR" sz="3000" b="1" dirty="0" smtClean="0">
                <a:solidFill>
                  <a:schemeClr val="tx2"/>
                </a:solidFill>
              </a:rPr>
              <a:t>= καταπραϋντικό </a:t>
            </a:r>
          </a:p>
          <a:p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</a:rPr>
              <a:t>Χαμηλή </a:t>
            </a:r>
            <a:r>
              <a:rPr lang="el-GR" sz="3000" b="1" dirty="0">
                <a:solidFill>
                  <a:schemeClr val="accent2">
                    <a:lumMod val="75000"/>
                  </a:schemeClr>
                </a:solidFill>
              </a:rPr>
              <a:t>συχνότητα </a:t>
            </a:r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</a:rPr>
              <a:t>- υψηλό πλάτος = διεγερτικό</a:t>
            </a:r>
            <a:endParaRPr lang="el-GR" sz="3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3000" dirty="0" smtClean="0"/>
              <a:t>Για </a:t>
            </a:r>
            <a:r>
              <a:rPr lang="el-GR" sz="3000" dirty="0"/>
              <a:t>μακροχρόνια χρήση </a:t>
            </a:r>
            <a:r>
              <a:rPr lang="el-GR" sz="3000" dirty="0" err="1"/>
              <a:t>εφαρμ</a:t>
            </a:r>
            <a:r>
              <a:rPr lang="el-GR" sz="3000" dirty="0" smtClean="0"/>
              <a:t>. συσκευές</a:t>
            </a:r>
            <a:endParaRPr lang="el-GR" sz="3000" dirty="0"/>
          </a:p>
          <a:p>
            <a:pPr marL="0" indent="0" algn="r">
              <a:buNone/>
            </a:pPr>
            <a:r>
              <a:rPr lang="el-GR" sz="2200" dirty="0" err="1" smtClean="0"/>
              <a:t>Σφετσιωρης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" dirty="0" smtClean="0">
                <a:latin typeface="Trebuchet MS"/>
              </a:rPr>
              <a:t>Δον</a:t>
            </a:r>
            <a:r>
              <a:rPr lang="el-GR" dirty="0">
                <a:latin typeface="Trebuchet MS"/>
              </a:rPr>
              <a:t>ή</a:t>
            </a:r>
            <a:r>
              <a:rPr lang="el" dirty="0" smtClean="0">
                <a:latin typeface="Trebuchet MS"/>
              </a:rPr>
              <a:t>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7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δόνηση δημιουργείται στους βραχίονες του </a:t>
            </a:r>
            <a:r>
              <a:rPr lang="el-GR" dirty="0" err="1" smtClean="0"/>
              <a:t>θερ</a:t>
            </a:r>
            <a:r>
              <a:rPr lang="el-GR" dirty="0" smtClean="0"/>
              <a:t>/η </a:t>
            </a:r>
            <a:r>
              <a:rPr lang="el-GR" dirty="0" smtClean="0">
                <a:solidFill>
                  <a:schemeClr val="tx2"/>
                </a:solidFill>
                <a:sym typeface="Wingdings"/>
              </a:rPr>
              <a:t></a:t>
            </a:r>
            <a:r>
              <a:rPr lang="el-GR" dirty="0" smtClean="0"/>
              <a:t> αντιβράχιο </a:t>
            </a:r>
            <a:r>
              <a:rPr lang="el-GR" dirty="0" smtClean="0">
                <a:solidFill>
                  <a:schemeClr val="tx2"/>
                </a:solidFill>
                <a:sym typeface="Wingdings"/>
              </a:rPr>
              <a:t></a:t>
            </a:r>
            <a:r>
              <a:rPr lang="el-GR" dirty="0" smtClean="0">
                <a:sym typeface="Wingdings"/>
              </a:rPr>
              <a:t> </a:t>
            </a:r>
            <a:r>
              <a:rPr lang="el-GR" dirty="0" err="1" smtClean="0"/>
              <a:t>ακρα</a:t>
            </a:r>
            <a:r>
              <a:rPr lang="el-GR" dirty="0" smtClean="0"/>
              <a:t> χείρα </a:t>
            </a:r>
            <a:r>
              <a:rPr lang="el-GR" dirty="0" smtClean="0">
                <a:solidFill>
                  <a:schemeClr val="tx2"/>
                </a:solidFill>
                <a:sym typeface="Wingdings"/>
              </a:rPr>
              <a:t></a:t>
            </a:r>
            <a:r>
              <a:rPr lang="el-GR" dirty="0" smtClean="0">
                <a:sym typeface="Wingdings"/>
              </a:rPr>
              <a:t> </a:t>
            </a:r>
            <a:r>
              <a:rPr lang="el-GR" dirty="0" smtClean="0"/>
              <a:t>ασθενή</a:t>
            </a:r>
          </a:p>
          <a:p>
            <a:r>
              <a:rPr lang="el-GR" dirty="0" smtClean="0"/>
              <a:t>Παλαμική δόνηση για μεγάλες περιοχές</a:t>
            </a:r>
          </a:p>
          <a:p>
            <a:r>
              <a:rPr lang="el-GR" dirty="0" smtClean="0"/>
              <a:t>Δακτυλική δόνηση (εκτός αντ.) για μικρές</a:t>
            </a:r>
          </a:p>
          <a:p>
            <a:r>
              <a:rPr lang="el-GR" dirty="0" smtClean="0"/>
              <a:t>Συνεχή δόνηση 6-8δ παύση-επανάληψη</a:t>
            </a:r>
          </a:p>
          <a:p>
            <a:r>
              <a:rPr lang="el-GR" dirty="0" smtClean="0"/>
              <a:t>Μη συνεχή δόνηση 1δ παύση-επανάληψη, καλή για τα οιδήματα</a:t>
            </a:r>
          </a:p>
          <a:p>
            <a:pPr marL="0" indent="0" algn="r">
              <a:buNone/>
            </a:pPr>
            <a:r>
              <a:rPr lang="el-GR" sz="2400" dirty="0" smtClean="0"/>
              <a:t>(Σακελλάρη)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>
                <a:latin typeface="Trebuchet MS"/>
              </a:rPr>
              <a:t>Δον</a:t>
            </a:r>
            <a:r>
              <a:rPr lang="el-GR" dirty="0">
                <a:latin typeface="Trebuchet MS"/>
              </a:rPr>
              <a:t>ή</a:t>
            </a:r>
            <a:r>
              <a:rPr lang="el" dirty="0">
                <a:latin typeface="Trebuchet MS"/>
              </a:rPr>
              <a:t>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15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Γεωργία Πέττα 2014. Γεωργία Πέττα 2014. «Τεχνικές μάλαξης (Θ). Ενότητα </a:t>
            </a:r>
            <a:r>
              <a:rPr lang="el-GR" sz="2000" dirty="0" smtClean="0"/>
              <a:t>5</a:t>
            </a:r>
            <a:r>
              <a:rPr lang="el-GR" sz="2000" smtClean="0"/>
              <a:t>: Πλήξεις».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χέρια επικρούουν εναλλάξ και με σχετική ταχύτητα,</a:t>
            </a:r>
            <a:r>
              <a:rPr lang="en-US" dirty="0" smtClean="0"/>
              <a:t> </a:t>
            </a:r>
            <a:r>
              <a:rPr lang="el-GR" dirty="0" smtClean="0"/>
              <a:t>ανάλογη του σκοπού θεραπείας η επαφή θεραπεύου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ασθενούς είναι αιφνίδια &amp; σύντομη </a:t>
            </a:r>
            <a:endParaRPr lang="en-US" dirty="0" smtClean="0"/>
          </a:p>
          <a:p>
            <a:pPr marL="0" indent="0" algn="r">
              <a:buNone/>
            </a:pPr>
            <a:r>
              <a:rPr lang="el-GR" sz="2400" dirty="0" smtClean="0"/>
              <a:t>(</a:t>
            </a:r>
            <a:r>
              <a:rPr lang="el-GR" sz="2400" dirty="0"/>
              <a:t>Σακελλάρη, </a:t>
            </a:r>
            <a:r>
              <a:rPr lang="el-GR" sz="2400" dirty="0" err="1"/>
              <a:t>Σφετσιώρης</a:t>
            </a:r>
            <a:r>
              <a:rPr lang="el-GR" sz="2400" dirty="0"/>
              <a:t>)</a:t>
            </a:r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Πλήξεις</a:t>
            </a:r>
          </a:p>
        </p:txBody>
      </p:sp>
    </p:spTree>
    <p:extLst>
      <p:ext uri="{BB962C8B-B14F-4D97-AF65-F5344CB8AC3E}">
        <p14:creationId xmlns:p14="http://schemas.microsoft.com/office/powerpoint/2010/main" val="4005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χέρι δεν προσαρμόζεται στο ανάγλυφο της περιοχής αλλά λαμβάνεται υπόψη η υποδόρια σύσταση της περιοχής που θα γίνει ο χειρισμός</a:t>
            </a:r>
          </a:p>
          <a:p>
            <a:r>
              <a:rPr lang="el-GR" dirty="0" smtClean="0"/>
              <a:t>Δεν εφαρμόζονται συχνά</a:t>
            </a:r>
          </a:p>
          <a:p>
            <a:r>
              <a:rPr lang="el-GR" dirty="0" smtClean="0"/>
              <a:t>Ρυθμός είναι περίπου 3</a:t>
            </a:r>
            <a:r>
              <a:rPr lang="el-GR" dirty="0"/>
              <a:t>^/</a:t>
            </a:r>
            <a:r>
              <a:rPr lang="el-GR" dirty="0" smtClean="0"/>
              <a:t>sec </a:t>
            </a:r>
            <a:r>
              <a:rPr lang="el-GR" sz="2400" dirty="0" smtClean="0"/>
              <a:t>(</a:t>
            </a:r>
            <a:r>
              <a:rPr lang="el-GR" sz="2400" dirty="0" err="1" smtClean="0"/>
              <a:t>Atchison</a:t>
            </a:r>
            <a:r>
              <a:rPr lang="el-GR" sz="2400" dirty="0" smtClean="0"/>
              <a:t>, 1996</a:t>
            </a:r>
            <a:r>
              <a:rPr lang="el-GR" sz="2400" dirty="0"/>
              <a:t>)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Πλήξεις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0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Οι </a:t>
            </a:r>
            <a:r>
              <a:rPr lang="el-GR" dirty="0"/>
              <a:t>αρθρώσεις του άνω άκρου του θεραπευτή πρέπει να είναι χαλαρές</a:t>
            </a:r>
          </a:p>
          <a:p>
            <a:r>
              <a:rPr lang="el-GR" dirty="0" smtClean="0"/>
              <a:t>Αποφεύγονται </a:t>
            </a:r>
            <a:r>
              <a:rPr lang="el-GR" dirty="0"/>
              <a:t>οστεώδεις προεξοχές</a:t>
            </a:r>
          </a:p>
          <a:p>
            <a:r>
              <a:rPr lang="el-GR" dirty="0" smtClean="0"/>
              <a:t>Όχι </a:t>
            </a:r>
            <a:r>
              <a:rPr lang="el-GR" dirty="0"/>
              <a:t>σε επεξεργασία παθολογικών </a:t>
            </a:r>
            <a:r>
              <a:rPr lang="el-GR" dirty="0" smtClean="0"/>
              <a:t>ιστών (</a:t>
            </a:r>
            <a:r>
              <a:rPr lang="el-GR" dirty="0" err="1"/>
              <a:t>Domenico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Wood</a:t>
            </a:r>
            <a:r>
              <a:rPr lang="el-GR" dirty="0"/>
              <a:t> 1997)</a:t>
            </a:r>
          </a:p>
          <a:p>
            <a:r>
              <a:rPr lang="el-GR" dirty="0" smtClean="0"/>
              <a:t>Ωφέλιμες </a:t>
            </a:r>
            <a:r>
              <a:rPr lang="el-GR" dirty="0"/>
              <a:t>στην Αναπνευστική Φυσικοθεραπεία</a:t>
            </a:r>
          </a:p>
          <a:p>
            <a:r>
              <a:rPr lang="el-GR" dirty="0" smtClean="0"/>
              <a:t>Μερικές </a:t>
            </a:r>
            <a:r>
              <a:rPr lang="el-GR" dirty="0"/>
              <a:t>φορές οι χειρισμοί είναι θορυβώδεις</a:t>
            </a:r>
          </a:p>
          <a:p>
            <a:r>
              <a:rPr lang="el-GR" dirty="0" smtClean="0"/>
              <a:t>Μετά </a:t>
            </a:r>
            <a:r>
              <a:rPr lang="el-GR" dirty="0"/>
              <a:t>τις πλήξεις ακολουθούν οπωσδήποτε θωπείες</a:t>
            </a:r>
          </a:p>
          <a:p>
            <a:pPr marL="0" indent="0" algn="r">
              <a:buNone/>
            </a:pPr>
            <a:r>
              <a:rPr lang="el-GR" sz="2200" dirty="0"/>
              <a:t>(Σακελλάρη</a:t>
            </a:r>
            <a:r>
              <a:rPr lang="el-GR" sz="2200" dirty="0" smtClean="0"/>
              <a:t>, </a:t>
            </a:r>
            <a:r>
              <a:rPr lang="el-GR" sz="2200" dirty="0" err="1" smtClean="0"/>
              <a:t>Σφετσιώρης</a:t>
            </a:r>
            <a:r>
              <a:rPr lang="el-GR" sz="2200" dirty="0"/>
              <a:t>)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Πλήξεις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Τεχνικά σημεία εφαρμογής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9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Κτυπήματα </a:t>
            </a:r>
            <a:r>
              <a:rPr lang="el-GR" dirty="0"/>
              <a:t>εναλλάξ με την ωλένια πλευρά του χεριού και τον καρπό σε μέση θέση και χαλαρό</a:t>
            </a:r>
          </a:p>
          <a:p>
            <a:r>
              <a:rPr lang="el-GR" dirty="0" smtClean="0"/>
              <a:t>Τα </a:t>
            </a:r>
            <a:r>
              <a:rPr lang="el-GR" dirty="0"/>
              <a:t>δάκτυλα ελαφρά σε απαγωγή και οι παλάμες αντικριστές</a:t>
            </a:r>
          </a:p>
          <a:p>
            <a:r>
              <a:rPr lang="el-GR" dirty="0" smtClean="0"/>
              <a:t>Προκαλούνται </a:t>
            </a:r>
            <a:r>
              <a:rPr lang="el-GR" dirty="0"/>
              <a:t>κραδασμοί που επιδρούν στις μυϊκές ίνες και το μεσοκυττάριο υγρό</a:t>
            </a:r>
          </a:p>
          <a:p>
            <a:r>
              <a:rPr lang="el-GR" dirty="0" smtClean="0"/>
              <a:t>Οι </a:t>
            </a:r>
            <a:r>
              <a:rPr lang="el-GR" dirty="0"/>
              <a:t>κραδασμοί μεταφέρονται σε βάθος γιατί η επιφάνεια πλήξης είναι μικρή</a:t>
            </a:r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Πλήξεις - Πελεκισμοί </a:t>
            </a:r>
            <a:r>
              <a:rPr lang="en-US" dirty="0" smtClean="0"/>
              <a:t>(hacking)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08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Πλήξεις </a:t>
            </a:r>
            <a:r>
              <a:rPr lang="el-GR" dirty="0" smtClean="0"/>
              <a:t>- </a:t>
            </a:r>
            <a:r>
              <a:rPr lang="el-GR" dirty="0" err="1" smtClean="0"/>
              <a:t>Παλαμισμοί</a:t>
            </a:r>
            <a:r>
              <a:rPr lang="el-GR" dirty="0" smtClean="0"/>
              <a:t> (</a:t>
            </a:r>
            <a:r>
              <a:rPr lang="en-US" dirty="0" smtClean="0"/>
              <a:t>cupping</a:t>
            </a:r>
            <a:r>
              <a:rPr lang="el-GR" dirty="0" smtClean="0"/>
              <a:t>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smtClean="0"/>
              <a:t>clapping)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Χειρισμός </a:t>
            </a:r>
            <a:r>
              <a:rPr lang="el-GR" dirty="0"/>
              <a:t>με την παλάμη, τα δάκτυλα σε προσαγωγή και τον αντίχειρα σε μικρή αντίθεση σε σχέση με τον δείκτη</a:t>
            </a:r>
          </a:p>
          <a:p>
            <a:r>
              <a:rPr lang="el-GR" dirty="0" smtClean="0"/>
              <a:t>Θορυβώδης </a:t>
            </a:r>
            <a:r>
              <a:rPr lang="el-GR" dirty="0"/>
              <a:t>χειρισμός( βεντούζα)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68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Κρούσεις με την παλαμιαία ή ραχιαία επιφάνεια των δάκτυλων</a:t>
            </a:r>
          </a:p>
          <a:p>
            <a:r>
              <a:rPr lang="el-GR" dirty="0" smtClean="0"/>
              <a:t>Όχι από πολύ ψηλά γιατί μπορεί να προκαλέσουν πόνο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Πλήξεις - Ραπίσματα (</a:t>
            </a:r>
            <a:r>
              <a:rPr lang="en-US" dirty="0" smtClean="0"/>
              <a:t>slapping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27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Τα δάκτυλα κλειστά σε γροθιά</a:t>
            </a:r>
            <a:endParaRPr lang="en-US" sz="2800" dirty="0" smtClean="0"/>
          </a:p>
          <a:p>
            <a:r>
              <a:rPr lang="el-GR" sz="2800" dirty="0" smtClean="0"/>
              <a:t>Ρυθμός Άργος 6κ/10 </a:t>
            </a:r>
            <a:r>
              <a:rPr lang="en-US" sz="2800" dirty="0" smtClean="0"/>
              <a:t>sec</a:t>
            </a:r>
            <a:endParaRPr lang="el-GR" sz="2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σε περιοχές με μεγάλο μαλακό υπόστρωμα</a:t>
            </a:r>
            <a:r>
              <a:rPr lang="en-US" dirty="0" smtClean="0"/>
              <a:t> </a:t>
            </a:r>
            <a:r>
              <a:rPr lang="el-GR" dirty="0" smtClean="0"/>
              <a:t>(πχ γλουτούς)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αναπνευστική παροχέτευση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Πλήξεις –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err="1" smtClean="0">
                <a:solidFill>
                  <a:schemeClr val="tx2"/>
                </a:solidFill>
              </a:rPr>
              <a:t>δακτυλισμοί</a:t>
            </a:r>
            <a:r>
              <a:rPr lang="el-GR" sz="2800" b="1" dirty="0" smtClean="0">
                <a:solidFill>
                  <a:schemeClr val="tx2"/>
                </a:solidFill>
              </a:rPr>
              <a:t> - (</a:t>
            </a:r>
            <a:r>
              <a:rPr lang="el-GR" sz="2800" b="1" dirty="0" err="1" smtClean="0">
                <a:solidFill>
                  <a:schemeClr val="tx2"/>
                </a:solidFill>
              </a:rPr>
              <a:t>tapping</a:t>
            </a:r>
            <a:r>
              <a:rPr lang="el-GR" sz="2800" b="1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l-GR" dirty="0" smtClean="0"/>
              <a:t>Ήπιες κρούσεις με την παλαμιαία ακραία επιφ. των δακτύλων </a:t>
            </a:r>
          </a:p>
          <a:p>
            <a:pPr lvl="1"/>
            <a:r>
              <a:rPr lang="el-GR" dirty="0" smtClean="0"/>
              <a:t>Εφαρμόζονται σε μικρές </a:t>
            </a:r>
            <a:r>
              <a:rPr lang="el-GR" dirty="0" err="1" smtClean="0"/>
              <a:t>επιφάνειες,όπως</a:t>
            </a:r>
            <a:r>
              <a:rPr lang="el-GR" dirty="0" smtClean="0"/>
              <a:t> το πρόσωπο</a:t>
            </a:r>
          </a:p>
          <a:p>
            <a:endParaRPr lang="el-GR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Πλήξεις - </a:t>
            </a:r>
            <a:r>
              <a:rPr lang="el-GR" dirty="0" err="1" smtClean="0"/>
              <a:t>Κονδυλισμοί</a:t>
            </a:r>
            <a:r>
              <a:rPr lang="el-GR" dirty="0" smtClean="0"/>
              <a:t> - Χτυπήματα (</a:t>
            </a:r>
            <a:r>
              <a:rPr lang="el-GR" dirty="0" err="1"/>
              <a:t>beating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58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Πλήξεις </a:t>
            </a:r>
            <a:r>
              <a:rPr lang="en-US" dirty="0" smtClean="0"/>
              <a:t>-</a:t>
            </a:r>
            <a:r>
              <a:rPr lang="el-GR" dirty="0" smtClean="0"/>
              <a:t> Τσιμπήματα </a:t>
            </a:r>
            <a:r>
              <a:rPr lang="en-US" dirty="0" smtClean="0"/>
              <a:t>(</a:t>
            </a:r>
            <a:r>
              <a:rPr lang="en-US" dirty="0" err="1" smtClean="0"/>
              <a:t>pincements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0700" marR="336804" indent="-457200">
              <a:lnSpc>
                <a:spcPts val="3360"/>
              </a:lnSpc>
              <a:spcAft>
                <a:spcPts val="2520"/>
              </a:spcAft>
            </a:pPr>
            <a:r>
              <a:rPr lang="el" sz="2800" dirty="0"/>
              <a:t>Χειρισμός με τον αντίχειρα και τον δείκτη Εφαρμόζεται κυρίως στην μυϊκή μάζα Επιφανειακός χειρισμός για μικρές επιφάνειες, διεργετικός και αφυπνιστικός</a:t>
            </a:r>
          </a:p>
          <a:p>
            <a:pPr marL="520700" indent="-457200">
              <a:spcAft>
                <a:spcPts val="630"/>
              </a:spcAft>
            </a:pPr>
            <a:r>
              <a:rPr lang="el" sz="2800" dirty="0"/>
              <a:t>ΠΛΗΞΕΙΣ-ΠΛΑΤΑΓΙΣΜΑΤΑ</a:t>
            </a:r>
          </a:p>
          <a:p>
            <a:pPr marL="920750" marR="44704" lvl="1" indent="-457200">
              <a:lnSpc>
                <a:spcPts val="3120"/>
              </a:lnSpc>
            </a:pPr>
            <a:r>
              <a:rPr lang="el" dirty="0"/>
              <a:t>Χειρισμός με ανοικτή παλάμη και δάκτυλα χαλαρά με ρυθμό περίπου 2-6 </a:t>
            </a:r>
            <a:endParaRPr lang="en-US" dirty="0" smtClean="0"/>
          </a:p>
          <a:p>
            <a:pPr marL="920750" marR="44704" lvl="1" indent="-457200">
              <a:lnSpc>
                <a:spcPts val="3120"/>
              </a:lnSpc>
            </a:pPr>
            <a:r>
              <a:rPr lang="el" dirty="0" smtClean="0"/>
              <a:t>Επιφανειακός </a:t>
            </a:r>
            <a:r>
              <a:rPr lang="el" dirty="0"/>
              <a:t>χειρισμός και κυρίως για ερεθισμό των τριχοειδών αγγείων</a:t>
            </a:r>
          </a:p>
          <a:p>
            <a:pPr marL="4838700" indent="0" algn="r">
              <a:buNone/>
            </a:pPr>
            <a:r>
              <a:rPr lang="el" sz="2000" dirty="0"/>
              <a:t>(Σακελλάρη)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41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87dc5eea69ca94c61618ce062a541a4f29fd821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1019</Words>
  <Application>Microsoft Office PowerPoint</Application>
  <PresentationFormat>On-screen Show (4:3)</PresentationFormat>
  <Paragraphs>124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OC_template_updated</vt:lpstr>
      <vt:lpstr>Τεχνικές μάλαξης (Θ)</vt:lpstr>
      <vt:lpstr>Πλήξεις</vt:lpstr>
      <vt:lpstr>Πλήξεις</vt:lpstr>
      <vt:lpstr>Πλήξεις - Τεχνικά σημεία εφαρμογής</vt:lpstr>
      <vt:lpstr>Πλήξεις - Πελεκισμοί (hacking)</vt:lpstr>
      <vt:lpstr>Πλήξεις - Παλαμισμοί (cupping - clapping)</vt:lpstr>
      <vt:lpstr>Πλήξεις - Ραπίσματα (slapping)</vt:lpstr>
      <vt:lpstr>Πλήξεις - Κονδυλισμοί - Χτυπήματα (beating)</vt:lpstr>
      <vt:lpstr>Πλήξεις - Τσιμπήματα (pincements)</vt:lpstr>
      <vt:lpstr>Δονήσεις</vt:lpstr>
      <vt:lpstr>Δονήσεις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327</cp:revision>
  <dcterms:created xsi:type="dcterms:W3CDTF">2013-03-04T13:35:19Z</dcterms:created>
  <dcterms:modified xsi:type="dcterms:W3CDTF">2015-10-14T10:50:34Z</dcterms:modified>
</cp:coreProperties>
</file>