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3"/>
  </p:notesMasterIdLst>
  <p:handoutMasterIdLst>
    <p:handoutMasterId r:id="rId44"/>
  </p:handoutMasterIdLst>
  <p:sldIdLst>
    <p:sldId id="256"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257" r:id="rId36"/>
    <p:sldId id="262" r:id="rId37"/>
    <p:sldId id="264" r:id="rId38"/>
    <p:sldId id="269" r:id="rId39"/>
    <p:sldId id="270" r:id="rId40"/>
    <p:sldId id="266" r:id="rId41"/>
    <p:sldId id="261"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1</a:t>
            </a:r>
            <a:r>
              <a:rPr lang="en-US" sz="2600" b="1" dirty="0" smtClean="0"/>
              <a:t>0</a:t>
            </a:r>
            <a:r>
              <a:rPr lang="el-GR" sz="2600" dirty="0" smtClean="0"/>
              <a:t>:</a:t>
            </a:r>
            <a:r>
              <a:rPr lang="en-US" sz="2600" dirty="0" smtClean="0"/>
              <a:t> </a:t>
            </a:r>
            <a:r>
              <a:rPr lang="el-GR" sz="2600" dirty="0" err="1" smtClean="0"/>
              <a:t>Πολυμεταβλητή</a:t>
            </a:r>
            <a:r>
              <a:rPr lang="el-GR" sz="2600" dirty="0" smtClean="0"/>
              <a:t> ανάλυση</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smtClean="0"/>
              <a:t>Τμήμα 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p:txBody>
          <a:bodyPr>
            <a:normAutofit/>
          </a:bodyPr>
          <a:lstStyle/>
          <a:p>
            <a:pPr marL="0" indent="0">
              <a:buNone/>
            </a:pPr>
            <a:r>
              <a:rPr lang="el-GR" dirty="0" smtClean="0"/>
              <a:t>Οι Δείκτες </a:t>
            </a:r>
            <a:r>
              <a:rPr lang="en-US" b="1" dirty="0" smtClean="0"/>
              <a:t>Keiser-Meyer-</a:t>
            </a:r>
            <a:r>
              <a:rPr lang="en-US" b="1" dirty="0" err="1" smtClean="0"/>
              <a:t>Olkin</a:t>
            </a:r>
            <a:r>
              <a:rPr lang="en-US" b="1" dirty="0" smtClean="0"/>
              <a:t> </a:t>
            </a:r>
            <a:r>
              <a:rPr lang="el-GR" b="1" dirty="0" smtClean="0"/>
              <a:t>και </a:t>
            </a:r>
            <a:r>
              <a:rPr lang="en-US" b="1" dirty="0" smtClean="0"/>
              <a:t>Bartlett’s Test of </a:t>
            </a:r>
            <a:r>
              <a:rPr lang="en-US" b="1" dirty="0" err="1" smtClean="0"/>
              <a:t>Sphericity</a:t>
            </a:r>
            <a:r>
              <a:rPr lang="en-US" b="1" dirty="0" smtClean="0"/>
              <a:t> </a:t>
            </a:r>
            <a:r>
              <a:rPr lang="el-GR" dirty="0" smtClean="0"/>
              <a:t>όπως</a:t>
            </a:r>
            <a:r>
              <a:rPr lang="en-US" dirty="0" smtClean="0"/>
              <a:t> </a:t>
            </a:r>
            <a:r>
              <a:rPr lang="el-GR" dirty="0" smtClean="0"/>
              <a:t>εμφανίζονται στο </a:t>
            </a:r>
            <a:r>
              <a:rPr lang="el-GR" dirty="0" err="1" smtClean="0"/>
              <a:t>output</a:t>
            </a:r>
            <a:r>
              <a:rPr lang="el-GR" dirty="0" smtClean="0"/>
              <a:t> του</a:t>
            </a:r>
            <a:r>
              <a:rPr lang="el-GR" b="1" dirty="0" smtClean="0"/>
              <a:t> SPSS</a:t>
            </a:r>
            <a:endParaRPr lang="el-GR" dirty="0"/>
          </a:p>
        </p:txBody>
      </p:sp>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9</a:t>
            </a:fld>
            <a:endParaRPr lang="el-GR"/>
          </a:p>
        </p:txBody>
      </p:sp>
      <p:pic>
        <p:nvPicPr>
          <p:cNvPr id="454659" name="Picture 3"/>
          <p:cNvPicPr>
            <a:picLocks noChangeAspect="1" noChangeArrowheads="1"/>
          </p:cNvPicPr>
          <p:nvPr/>
        </p:nvPicPr>
        <p:blipFill>
          <a:blip r:embed="rId2"/>
          <a:srcRect/>
          <a:stretch>
            <a:fillRect/>
          </a:stretch>
        </p:blipFill>
        <p:spPr bwMode="auto">
          <a:xfrm>
            <a:off x="1475656" y="2773289"/>
            <a:ext cx="7009364" cy="3093494"/>
          </a:xfrm>
          <a:prstGeom prst="rect">
            <a:avLst/>
          </a:prstGeom>
          <a:noFill/>
          <a:ln w="9525">
            <a:noFill/>
            <a:miter lim="800000"/>
            <a:headEnd/>
            <a:tailEnd/>
          </a:ln>
          <a:effectLst/>
        </p:spPr>
      </p:pic>
    </p:spTree>
    <p:extLst>
      <p:ext uri="{BB962C8B-B14F-4D97-AF65-F5344CB8AC3E}">
        <p14:creationId xmlns:p14="http://schemas.microsoft.com/office/powerpoint/2010/main" val="1022880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p:txBody>
          <a:bodyPr>
            <a:normAutofit/>
          </a:bodyPr>
          <a:lstStyle/>
          <a:p>
            <a:r>
              <a:rPr lang="el-GR" dirty="0" smtClean="0"/>
              <a:t>Ένα από τα βασικά ερωτήματα στην Παραγοντική Ανάλυση είναι ο καθορισμός του αριθμού των παραγόντων που θα χρησιμοποιήσουμε. Για να βρεθεί ο αριθμός των παραγόντων ο ερευνητής μπορεί να χρησιμοποιήσει κάποιες τεχνικές που θα τον βοηθήσουν να επιλέξει. Μια τέτοια τεχνική είναι το λεγόμενο </a:t>
            </a:r>
            <a:r>
              <a:rPr lang="en-US" dirty="0" smtClean="0"/>
              <a:t>Scree Plot</a:t>
            </a:r>
            <a:r>
              <a:rPr lang="el-GR" dirty="0" smtClean="0"/>
              <a:t>.</a:t>
            </a:r>
            <a:endParaRPr lang="el-GR" dirty="0"/>
          </a:p>
        </p:txBody>
      </p:sp>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10</a:t>
            </a:fld>
            <a:endParaRPr lang="el-GR"/>
          </a:p>
        </p:txBody>
      </p:sp>
    </p:spTree>
    <p:extLst>
      <p:ext uri="{BB962C8B-B14F-4D97-AF65-F5344CB8AC3E}">
        <p14:creationId xmlns:p14="http://schemas.microsoft.com/office/powerpoint/2010/main" val="2514041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682" name="Picture 2"/>
          <p:cNvPicPr>
            <a:picLocks noGrp="1" noChangeAspect="1" noChangeArrowheads="1"/>
          </p:cNvPicPr>
          <p:nvPr>
            <p:ph idx="1"/>
          </p:nvPr>
        </p:nvPicPr>
        <p:blipFill>
          <a:blip r:embed="rId2"/>
          <a:stretch>
            <a:fillRect/>
          </a:stretch>
        </p:blipFill>
        <p:spPr bwMode="auto">
          <a:xfrm>
            <a:off x="1835696" y="1412776"/>
            <a:ext cx="6355405" cy="4766554"/>
          </a:xfrm>
          <a:prstGeom prst="rect">
            <a:avLst/>
          </a:prstGeom>
          <a:noFill/>
          <a:ln w="9525">
            <a:noFill/>
            <a:miter lim="800000"/>
            <a:headEnd/>
            <a:tailEnd/>
          </a:ln>
          <a:effectLst/>
        </p:spPr>
      </p:pic>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11</a:t>
            </a:fld>
            <a:endParaRPr lang="el-GR"/>
          </a:p>
        </p:txBody>
      </p:sp>
      <p:sp>
        <p:nvSpPr>
          <p:cNvPr id="2" name="Τίτλος 1"/>
          <p:cNvSpPr>
            <a:spLocks noGrp="1"/>
          </p:cNvSpPr>
          <p:nvPr>
            <p:ph type="title"/>
          </p:nvPr>
        </p:nvSpPr>
        <p:spPr/>
        <p:txBody>
          <a:bodyPr/>
          <a:lstStyle/>
          <a:p>
            <a:r>
              <a:rPr lang="el-GR" dirty="0"/>
              <a:t>Κριτήριο </a:t>
            </a:r>
            <a:r>
              <a:rPr lang="en-US" dirty="0"/>
              <a:t>Scree Test</a:t>
            </a:r>
            <a:endParaRPr lang="el-GR" dirty="0"/>
          </a:p>
        </p:txBody>
      </p:sp>
    </p:spTree>
    <p:extLst>
      <p:ext uri="{BB962C8B-B14F-4D97-AF65-F5344CB8AC3E}">
        <p14:creationId xmlns:p14="http://schemas.microsoft.com/office/powerpoint/2010/main" val="4197645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Παρατηρούμε ότι θα κρατήσουμε </a:t>
            </a:r>
            <a:r>
              <a:rPr lang="en-US" dirty="0" smtClean="0"/>
              <a:t>3</a:t>
            </a:r>
            <a:r>
              <a:rPr lang="el-GR" dirty="0" smtClean="0"/>
              <a:t> παράγοντες αφού στο  τρίτο σημείο φαίνεται το γράφημα να αλλάζει κλίση. Το πόσους παράγοντες θα επιλέξουμε να κρατήσουμε είναι καθαρά υποκειμενικό, για αυτό και η συγκεκριμένη μέθοδος έχει δεχτεί αρκετές κριτικές. </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12</a:t>
            </a:fld>
            <a:endParaRPr lang="el-GR"/>
          </a:p>
        </p:txBody>
      </p:sp>
      <p:sp>
        <p:nvSpPr>
          <p:cNvPr id="6" name="Τίτλος 5"/>
          <p:cNvSpPr>
            <a:spLocks noGrp="1"/>
          </p:cNvSpPr>
          <p:nvPr>
            <p:ph type="title"/>
          </p:nvPr>
        </p:nvSpPr>
        <p:spPr/>
        <p:txBody>
          <a:bodyPr/>
          <a:lstStyle/>
          <a:p>
            <a:r>
              <a:rPr lang="el-GR" dirty="0"/>
              <a:t>Παραγοντική Ανάλυση</a:t>
            </a:r>
          </a:p>
        </p:txBody>
      </p:sp>
    </p:spTree>
    <p:extLst>
      <p:ext uri="{BB962C8B-B14F-4D97-AF65-F5344CB8AC3E}">
        <p14:creationId xmlns:p14="http://schemas.microsoft.com/office/powerpoint/2010/main" val="2580179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12776"/>
            <a:ext cx="8568952" cy="5040560"/>
          </a:xfrm>
        </p:spPr>
        <p:txBody>
          <a:bodyPr>
            <a:normAutofit/>
          </a:bodyPr>
          <a:lstStyle/>
          <a:p>
            <a:r>
              <a:rPr lang="el-GR" dirty="0" smtClean="0"/>
              <a:t>Αρχικά «εξάγεται» </a:t>
            </a:r>
            <a:r>
              <a:rPr lang="el-GR" b="1" dirty="0" smtClean="0"/>
              <a:t>ο πρώτος παράγοντας ή συνιστώσα, ο οποίος ερμηνεύει το μεγαλύτερο </a:t>
            </a:r>
            <a:r>
              <a:rPr lang="el-GR" dirty="0" smtClean="0"/>
              <a:t>δυνατό </a:t>
            </a:r>
            <a:r>
              <a:rPr lang="el-GR" b="1" dirty="0" smtClean="0"/>
              <a:t>ποσοστό της διακύμανσης ανάμεσα στα </a:t>
            </a:r>
            <a:r>
              <a:rPr lang="el-GR" dirty="0" smtClean="0"/>
              <a:t>στοιχεία (</a:t>
            </a:r>
            <a:r>
              <a:rPr lang="el-GR" dirty="0" err="1" smtClean="0"/>
              <a:t>items</a:t>
            </a:r>
            <a:r>
              <a:rPr lang="el-GR" dirty="0" smtClean="0"/>
              <a:t>) και τον παράγοντα (συσχέτιση).</a:t>
            </a:r>
          </a:p>
          <a:p>
            <a:r>
              <a:rPr lang="el-GR" dirty="0" smtClean="0"/>
              <a:t>Στη συνέχεια «εξάγεται» </a:t>
            </a:r>
            <a:r>
              <a:rPr lang="el-GR" b="1" dirty="0" smtClean="0"/>
              <a:t>ο επόμενος παράγοντας ή συνιστώσα, ο οποίος ερμηνεύει το μεγαλύτερο </a:t>
            </a:r>
            <a:r>
              <a:rPr lang="el-GR" dirty="0" smtClean="0"/>
              <a:t>δυνατό ποσοστό της διακύμανσης που έχει απομείνει από την ερμηνεία του πρώτου παράγοντα.</a:t>
            </a:r>
          </a:p>
          <a:p>
            <a:r>
              <a:rPr lang="el-GR" dirty="0" smtClean="0"/>
              <a:t>Στη συνέχεια «εξάγεται» </a:t>
            </a:r>
            <a:r>
              <a:rPr lang="el-GR" b="1" dirty="0" smtClean="0"/>
              <a:t>ο επόμενος παράγοντας ή συνιστώσα μέχρι να μην μείνει ποσοστό διακύμανσης </a:t>
            </a:r>
            <a:r>
              <a:rPr lang="el-GR" dirty="0" smtClean="0"/>
              <a:t>που δεν ερμηνεύεται από τα στοιχεία που μελετάμε. </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13</a:t>
            </a:fld>
            <a:endParaRPr lang="el-GR"/>
          </a:p>
        </p:txBody>
      </p:sp>
      <p:sp>
        <p:nvSpPr>
          <p:cNvPr id="6" name="Τίτλος 5"/>
          <p:cNvSpPr>
            <a:spLocks noGrp="1"/>
          </p:cNvSpPr>
          <p:nvPr>
            <p:ph type="title"/>
          </p:nvPr>
        </p:nvSpPr>
        <p:spPr/>
        <p:txBody>
          <a:bodyPr>
            <a:normAutofit/>
          </a:bodyPr>
          <a:lstStyle/>
          <a:p>
            <a:r>
              <a:rPr lang="el-GR" dirty="0"/>
              <a:t>Η μέθοδος «εξαγωγής» </a:t>
            </a:r>
            <a:r>
              <a:rPr lang="el-GR" dirty="0" smtClean="0"/>
              <a:t/>
            </a:r>
            <a:br>
              <a:rPr lang="el-GR" dirty="0" smtClean="0"/>
            </a:br>
            <a:r>
              <a:rPr lang="el-GR" dirty="0" smtClean="0"/>
              <a:t>των παραγόντων</a:t>
            </a:r>
            <a:endParaRPr lang="el-GR" dirty="0"/>
          </a:p>
        </p:txBody>
      </p:sp>
    </p:spTree>
    <p:extLst>
      <p:ext uri="{BB962C8B-B14F-4D97-AF65-F5344CB8AC3E}">
        <p14:creationId xmlns:p14="http://schemas.microsoft.com/office/powerpoint/2010/main" val="3122648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Η περιστροφή των παραγόντων είναι απαραίτητη για την </a:t>
            </a:r>
            <a:r>
              <a:rPr lang="el-GR" b="1" dirty="0" smtClean="0"/>
              <a:t>ευκολότερη ερμηνεία των παραγόντων (ή </a:t>
            </a:r>
            <a:r>
              <a:rPr lang="el-GR" dirty="0" smtClean="0"/>
              <a:t>συνιστωσών) που έχουν προκύψει από την ανάλυση.</a:t>
            </a:r>
          </a:p>
          <a:p>
            <a:pPr lvl="1"/>
            <a:r>
              <a:rPr lang="el-GR" b="1" dirty="0" smtClean="0"/>
              <a:t>Ορθογώνια περιστροφή (</a:t>
            </a:r>
            <a:r>
              <a:rPr lang="en-US" b="1" dirty="0" smtClean="0"/>
              <a:t>orthogonal)</a:t>
            </a:r>
          </a:p>
          <a:p>
            <a:pPr lvl="1"/>
            <a:r>
              <a:rPr lang="el-GR" b="1" dirty="0" smtClean="0"/>
              <a:t>Πλάγια περιστροφή (</a:t>
            </a:r>
            <a:r>
              <a:rPr lang="en-US" b="1" dirty="0" smtClean="0"/>
              <a:t>oblique)</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14</a:t>
            </a:fld>
            <a:endParaRPr lang="el-GR"/>
          </a:p>
        </p:txBody>
      </p:sp>
      <p:sp>
        <p:nvSpPr>
          <p:cNvPr id="6" name="Τίτλος 5"/>
          <p:cNvSpPr>
            <a:spLocks noGrp="1"/>
          </p:cNvSpPr>
          <p:nvPr>
            <p:ph type="title"/>
          </p:nvPr>
        </p:nvSpPr>
        <p:spPr/>
        <p:txBody>
          <a:bodyPr/>
          <a:lstStyle/>
          <a:p>
            <a:r>
              <a:rPr lang="el-GR" dirty="0"/>
              <a:t>Η περιστροφή των παραγόντων</a:t>
            </a:r>
          </a:p>
        </p:txBody>
      </p:sp>
    </p:spTree>
    <p:extLst>
      <p:ext uri="{BB962C8B-B14F-4D97-AF65-F5344CB8AC3E}">
        <p14:creationId xmlns:p14="http://schemas.microsoft.com/office/powerpoint/2010/main" val="324952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Αποτελούν το </a:t>
            </a:r>
            <a:r>
              <a:rPr lang="el-GR" b="1" dirty="0" smtClean="0"/>
              <a:t>βάρος του της κάθε μεταβλητής </a:t>
            </a:r>
            <a:r>
              <a:rPr lang="el-GR" dirty="0" smtClean="0"/>
              <a:t>(στοιχείου) στον κάθε παράγοντα (δείκτη συσχέτισης).</a:t>
            </a:r>
          </a:p>
          <a:p>
            <a:r>
              <a:rPr lang="el-GR" dirty="0" smtClean="0"/>
              <a:t>Αποτελούν βασικές πληροφορίες για την </a:t>
            </a:r>
            <a:r>
              <a:rPr lang="el-GR" b="1" dirty="0" smtClean="0"/>
              <a:t>ερμηνεία των </a:t>
            </a:r>
            <a:r>
              <a:rPr lang="el-GR" dirty="0" smtClean="0"/>
              <a:t>παραγόντων.</a:t>
            </a:r>
          </a:p>
          <a:p>
            <a:r>
              <a:rPr lang="el-GR" dirty="0" smtClean="0"/>
              <a:t>Όσο </a:t>
            </a:r>
            <a:r>
              <a:rPr lang="el-GR" b="1" dirty="0" smtClean="0"/>
              <a:t>υψηλότερη η φόρτιση τόσο πιο εύκολη η </a:t>
            </a:r>
            <a:r>
              <a:rPr lang="el-GR" dirty="0" smtClean="0"/>
              <a:t>ερμηνεία του παράγοντα.</a:t>
            </a:r>
          </a:p>
          <a:p>
            <a:r>
              <a:rPr lang="el-GR" dirty="0" smtClean="0"/>
              <a:t>Μια φόρτιση κρίνεται σημαντική όταν είναι πάνω από </a:t>
            </a:r>
            <a:r>
              <a:rPr lang="el-GR" b="1" dirty="0" smtClean="0"/>
              <a:t>0.30.</a:t>
            </a:r>
          </a:p>
          <a:p>
            <a:r>
              <a:rPr lang="el-GR" dirty="0" smtClean="0"/>
              <a:t>Σημαντικό ρόλο παίζουν και οι </a:t>
            </a:r>
            <a:r>
              <a:rPr lang="el-GR" b="1" dirty="0" smtClean="0"/>
              <a:t>δευτερογενείς φορτίσεις </a:t>
            </a:r>
            <a:r>
              <a:rPr lang="el-GR" dirty="0" smtClean="0"/>
              <a:t>(υψηλές φορτίσεις σε δύο παράγοντες ταυτόχρονα).</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15</a:t>
            </a:fld>
            <a:endParaRPr lang="el-GR"/>
          </a:p>
        </p:txBody>
      </p:sp>
      <p:sp>
        <p:nvSpPr>
          <p:cNvPr id="6" name="Τίτλος 5"/>
          <p:cNvSpPr>
            <a:spLocks noGrp="1"/>
          </p:cNvSpPr>
          <p:nvPr>
            <p:ph type="title"/>
          </p:nvPr>
        </p:nvSpPr>
        <p:spPr/>
        <p:txBody>
          <a:bodyPr/>
          <a:lstStyle/>
          <a:p>
            <a:r>
              <a:rPr lang="el-GR" dirty="0"/>
              <a:t>Φορτίσεις </a:t>
            </a:r>
            <a:r>
              <a:rPr lang="el-GR" dirty="0" smtClean="0"/>
              <a:t/>
            </a:r>
            <a:br>
              <a:rPr lang="el-GR" dirty="0" smtClean="0"/>
            </a:br>
            <a:r>
              <a:rPr lang="el-GR" sz="3000" b="0" dirty="0" smtClean="0"/>
              <a:t>(</a:t>
            </a:r>
            <a:r>
              <a:rPr lang="en-US" sz="3000" b="0" dirty="0"/>
              <a:t>Factor Loadings)</a:t>
            </a:r>
            <a:endParaRPr lang="el-GR" sz="3000" b="0" dirty="0"/>
          </a:p>
        </p:txBody>
      </p:sp>
    </p:spTree>
    <p:extLst>
      <p:ext uri="{BB962C8B-B14F-4D97-AF65-F5344CB8AC3E}">
        <p14:creationId xmlns:p14="http://schemas.microsoft.com/office/powerpoint/2010/main" val="3685368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descr="C:\Users\Efi\Desktop\Untitled.png"/>
          <p:cNvPicPr>
            <a:picLocks noGrp="1" noChangeAspect="1" noChangeArrowheads="1"/>
          </p:cNvPicPr>
          <p:nvPr>
            <p:ph idx="1"/>
          </p:nvPr>
        </p:nvPicPr>
        <p:blipFill>
          <a:blip r:embed="rId2"/>
          <a:stretch>
            <a:fillRect/>
          </a:stretch>
        </p:blipFill>
        <p:spPr bwMode="auto">
          <a:xfrm>
            <a:off x="1475656" y="116632"/>
            <a:ext cx="6120680" cy="6647820"/>
          </a:xfrm>
          <a:prstGeom prst="rect">
            <a:avLst/>
          </a:prstGeom>
          <a:noFill/>
        </p:spPr>
      </p:pic>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16</a:t>
            </a:fld>
            <a:endParaRPr lang="el-GR"/>
          </a:p>
        </p:txBody>
      </p:sp>
    </p:spTree>
    <p:extLst>
      <p:ext uri="{BB962C8B-B14F-4D97-AF65-F5344CB8AC3E}">
        <p14:creationId xmlns:p14="http://schemas.microsoft.com/office/powerpoint/2010/main" val="148957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endParaRPr lang="el-GR" dirty="0" smtClean="0"/>
          </a:p>
          <a:p>
            <a:r>
              <a:rPr lang="el-GR" b="1" dirty="0" smtClean="0"/>
              <a:t>ΔΙΑΧΩΡΙΣΤΙΚΗ ΑΝΑΛΥΣΗ (</a:t>
            </a:r>
            <a:r>
              <a:rPr lang="en-US" b="1" dirty="0" smtClean="0"/>
              <a:t>DISCRIMINANT ANALYSIS) </a:t>
            </a:r>
          </a:p>
          <a:p>
            <a:endParaRPr lang="el-GR" dirty="0" smtClean="0"/>
          </a:p>
          <a:p>
            <a:r>
              <a:rPr lang="el-GR" b="1" dirty="0" smtClean="0"/>
              <a:t>ΑΝΑΛΥΣΗ ΚΑΤΑ ΣΥΣΤΑΔΕΣ (CLUSTER ANALYSIS) </a:t>
            </a:r>
          </a:p>
          <a:p>
            <a:endParaRPr lang="el-GR" dirty="0" smtClean="0"/>
          </a:p>
          <a:p>
            <a:r>
              <a:rPr lang="el-GR" b="1" dirty="0" smtClean="0"/>
              <a:t>ΑΝΑΛΥΣΗ ΑΝΤΙΣΤΟΙΧΙΩΝ (</a:t>
            </a:r>
            <a:r>
              <a:rPr lang="en-US" b="1" dirty="0" smtClean="0"/>
              <a:t>CORRESPODENCE ANALYSIS) </a:t>
            </a:r>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17</a:t>
            </a:fld>
            <a:endParaRPr lang="el-GR"/>
          </a:p>
        </p:txBody>
      </p:sp>
      <p:sp>
        <p:nvSpPr>
          <p:cNvPr id="7" name="Τίτλος 6"/>
          <p:cNvSpPr>
            <a:spLocks noGrp="1"/>
          </p:cNvSpPr>
          <p:nvPr>
            <p:ph type="title"/>
          </p:nvPr>
        </p:nvSpPr>
        <p:spPr/>
        <p:txBody>
          <a:bodyPr/>
          <a:lstStyle/>
          <a:p>
            <a:r>
              <a:rPr lang="el-GR" dirty="0" err="1" smtClean="0"/>
              <a:t>Πολυμεταβλητές</a:t>
            </a:r>
            <a:r>
              <a:rPr lang="el-GR" dirty="0" smtClean="0"/>
              <a:t> </a:t>
            </a:r>
            <a:br>
              <a:rPr lang="el-GR" dirty="0" smtClean="0"/>
            </a:br>
            <a:r>
              <a:rPr lang="el-GR" dirty="0" smtClean="0"/>
              <a:t>στατιστικές τεχνικές </a:t>
            </a:r>
            <a:endParaRPr lang="el-GR" dirty="0"/>
          </a:p>
        </p:txBody>
      </p:sp>
    </p:spTree>
    <p:extLst>
      <p:ext uri="{BB962C8B-B14F-4D97-AF65-F5344CB8AC3E}">
        <p14:creationId xmlns:p14="http://schemas.microsoft.com/office/powerpoint/2010/main" val="150053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βασική ιδέα της διαχωριστικής ανάλυσης είναι να κατατάξει δεδομένα (συνήθως πολυδιάστατα) σε γνωστούς πληθυσμούς με γνωστές κατανομές για κάθε πληθυσμό. Σκοπός της διαχωριστικής ανάλυσης είναι να διαχωρίσει ή να κατανείμει κάθε παρατήρηση στους Κ γνωστούς πληθυσμούς-ομάδες. Προφανώς, ψάχνουμε για ένα διαχωριστικό κανόνα που μπορεί να κατατάξει σωστά όσο το δυνατόν περισσότερες παρατηρήσεις. </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18</a:t>
            </a:fld>
            <a:endParaRPr lang="el-GR"/>
          </a:p>
        </p:txBody>
      </p:sp>
      <p:sp>
        <p:nvSpPr>
          <p:cNvPr id="6" name="Τίτλος 5"/>
          <p:cNvSpPr>
            <a:spLocks noGrp="1"/>
          </p:cNvSpPr>
          <p:nvPr>
            <p:ph type="title"/>
          </p:nvPr>
        </p:nvSpPr>
        <p:spPr/>
        <p:txBody>
          <a:bodyPr/>
          <a:lstStyle/>
          <a:p>
            <a:r>
              <a:rPr lang="el-GR" dirty="0" smtClean="0"/>
              <a:t>Διαχωριστική ανάλυση </a:t>
            </a:r>
            <a:br>
              <a:rPr lang="el-GR" dirty="0" smtClean="0"/>
            </a:br>
            <a:r>
              <a:rPr lang="el-GR" sz="3000" b="0" dirty="0" smtClean="0"/>
              <a:t>(</a:t>
            </a:r>
            <a:r>
              <a:rPr lang="en-US" sz="3000" b="0" dirty="0" smtClean="0"/>
              <a:t>Discriminant analysis)</a:t>
            </a:r>
            <a:r>
              <a:rPr lang="el-GR" sz="3000" b="0" dirty="0" smtClean="0"/>
              <a:t> 1/3</a:t>
            </a:r>
            <a:endParaRPr lang="el-GR" sz="3000" b="0" dirty="0"/>
          </a:p>
        </p:txBody>
      </p:sp>
    </p:spTree>
    <p:extLst>
      <p:ext uri="{BB962C8B-B14F-4D97-AF65-F5344CB8AC3E}">
        <p14:creationId xmlns:p14="http://schemas.microsoft.com/office/powerpoint/2010/main" val="276623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p:txBody>
          <a:bodyPr>
            <a:normAutofit fontScale="92500"/>
          </a:bodyPr>
          <a:lstStyle/>
          <a:p>
            <a:r>
              <a:rPr lang="el-GR" dirty="0" smtClean="0"/>
              <a:t>Η παραγοντική ανάλυση είναι μια στατιστική μέθοδος που έχει σκοπό να βρει ύπαρξη παραγόντων κοινών ανάμεσα σε μια ομάδα μεταβλητών. Με αυτή την μεθοδολογία καταφέρνουμε: </a:t>
            </a:r>
          </a:p>
          <a:p>
            <a:pPr lvl="1"/>
            <a:r>
              <a:rPr lang="el-GR" dirty="0" smtClean="0"/>
              <a:t>Να μειώσουμε τις διαστάσεις του προβλήματος </a:t>
            </a:r>
          </a:p>
          <a:p>
            <a:pPr lvl="1"/>
            <a:r>
              <a:rPr lang="el-GR" dirty="0" smtClean="0"/>
              <a:t>Να δημιουργήσουμε καινούργιες μεταβλητές, τους παράγοντες, τις οποίες μπορούμε να τις θεωρήσουμε ως κάποιες μη μετρήσιμες μεταβλητές, όπως ελκυστικότητα ενός προϊόντος στο </a:t>
            </a:r>
            <a:r>
              <a:rPr lang="el-GR" dirty="0" err="1" smtClean="0"/>
              <a:t>Marketing</a:t>
            </a:r>
            <a:r>
              <a:rPr lang="el-GR" dirty="0" smtClean="0"/>
              <a:t> κ.α. </a:t>
            </a:r>
          </a:p>
          <a:p>
            <a:pPr lvl="1"/>
            <a:r>
              <a:rPr lang="el-GR" dirty="0" smtClean="0"/>
              <a:t>Να εξηγήσουμε τις συσχετίσεις που υπάρχουν στα δεδομένα, για τις οποίες έχουμε υποθέσει ότι οφείλονται αποκλειστικά στην ύπαρξη κάποιων κοινών παραγόντων που δημιούργησαν τα δεδομένα.</a:t>
            </a:r>
            <a:endParaRPr lang="el-GR" dirty="0"/>
          </a:p>
        </p:txBody>
      </p:sp>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a:t>
            </a:fld>
            <a:endParaRPr lang="el-GR"/>
          </a:p>
        </p:txBody>
      </p:sp>
      <p:sp>
        <p:nvSpPr>
          <p:cNvPr id="2" name="Τίτλος 1"/>
          <p:cNvSpPr>
            <a:spLocks noGrp="1"/>
          </p:cNvSpPr>
          <p:nvPr>
            <p:ph type="title"/>
          </p:nvPr>
        </p:nvSpPr>
        <p:spPr/>
        <p:txBody>
          <a:bodyPr>
            <a:normAutofit/>
          </a:bodyPr>
          <a:lstStyle/>
          <a:p>
            <a:r>
              <a:rPr lang="el-GR" dirty="0" err="1" smtClean="0"/>
              <a:t>Πολυμεταβλητή</a:t>
            </a:r>
            <a:r>
              <a:rPr lang="el-GR" dirty="0" smtClean="0"/>
              <a:t> </a:t>
            </a:r>
            <a:br>
              <a:rPr lang="el-GR" dirty="0" smtClean="0"/>
            </a:br>
            <a:r>
              <a:rPr lang="el-GR" dirty="0" smtClean="0"/>
              <a:t>στατιστική ανάλυση </a:t>
            </a:r>
            <a:endParaRPr lang="el-GR" dirty="0"/>
          </a:p>
        </p:txBody>
      </p:sp>
    </p:spTree>
    <p:extLst>
      <p:ext uri="{BB962C8B-B14F-4D97-AF65-F5344CB8AC3E}">
        <p14:creationId xmlns:p14="http://schemas.microsoft.com/office/powerpoint/2010/main" val="2091633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Οι εφαρμογές της μεθόδου είναι ποικίλες. Το αξιοσημείωτο με αυτή την μέθοδο είναι ότι σε πολλές επιστήμες αναφέρεται και με άλλες ονομασίες, όπως για παράδειγμα αναγνώριση προτύπων (</a:t>
            </a:r>
            <a:r>
              <a:rPr lang="el-GR" dirty="0" err="1" smtClean="0"/>
              <a:t>pattern</a:t>
            </a:r>
            <a:r>
              <a:rPr lang="el-GR" dirty="0" smtClean="0"/>
              <a:t> </a:t>
            </a:r>
            <a:r>
              <a:rPr lang="el-GR" dirty="0" err="1" smtClean="0"/>
              <a:t>recognition</a:t>
            </a:r>
            <a:r>
              <a:rPr lang="el-GR" dirty="0" smtClean="0"/>
              <a:t>) στην επιστήμη της πληροφορικής. Μερικά παραδείγματα εφαρμογών της μεθόδου είναι τα εξής: </a:t>
            </a:r>
          </a:p>
          <a:p>
            <a:pPr marL="355600" indent="0">
              <a:buNone/>
            </a:pPr>
            <a:r>
              <a:rPr lang="el-GR" dirty="0" smtClean="0"/>
              <a:t>Στην Ιατρική συνήθως το ενδιαφέρον είναι να διαγνώσουμε την ασθένεια κάποιου ασθενή. Δεδομένου ότι για κάθε αρρώστια είναι γνωστά τα συμπτώματά της θέλουμε να κατασκευάσουμε ένα κανόνα, ο οποίος λαμβάνοντας υπόψη τα συμπτώματα αλλά και την γνώση μας για τα συμπτώματα να κάνει διάγνωση για τον καινούργιο ασθενή. </a:t>
            </a:r>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19</a:t>
            </a:fld>
            <a:endParaRPr lang="el-GR"/>
          </a:p>
        </p:txBody>
      </p:sp>
      <p:sp>
        <p:nvSpPr>
          <p:cNvPr id="6" name="Τίτλος 5"/>
          <p:cNvSpPr>
            <a:spLocks noGrp="1"/>
          </p:cNvSpPr>
          <p:nvPr>
            <p:ph type="title"/>
          </p:nvPr>
        </p:nvSpPr>
        <p:spPr/>
        <p:txBody>
          <a:bodyPr/>
          <a:lstStyle/>
          <a:p>
            <a:r>
              <a:rPr lang="el-GR" dirty="0">
                <a:solidFill>
                  <a:srgbClr val="4F81BD">
                    <a:lumMod val="50000"/>
                  </a:srgbClr>
                </a:solidFill>
              </a:rPr>
              <a:t>Διαχωριστική ανάλυση </a:t>
            </a:r>
            <a:br>
              <a:rPr lang="el-GR" dirty="0">
                <a:solidFill>
                  <a:srgbClr val="4F81BD">
                    <a:lumMod val="50000"/>
                  </a:srgbClr>
                </a:solidFill>
              </a:rPr>
            </a:br>
            <a:r>
              <a:rPr lang="el-GR" sz="3000" b="0" dirty="0">
                <a:solidFill>
                  <a:srgbClr val="4F81BD">
                    <a:lumMod val="50000"/>
                  </a:srgbClr>
                </a:solidFill>
              </a:rPr>
              <a:t>(</a:t>
            </a:r>
            <a:r>
              <a:rPr lang="en-US" sz="3000" b="0" dirty="0">
                <a:solidFill>
                  <a:srgbClr val="4F81BD">
                    <a:lumMod val="50000"/>
                  </a:srgbClr>
                </a:solidFill>
              </a:rPr>
              <a:t>Discriminant analysis</a:t>
            </a:r>
            <a:r>
              <a:rPr lang="en-US" sz="3000" b="0" dirty="0" smtClean="0">
                <a:solidFill>
                  <a:srgbClr val="4F81BD">
                    <a:lumMod val="50000"/>
                  </a:srgbClr>
                </a:solidFill>
              </a:rPr>
              <a:t>)</a:t>
            </a:r>
            <a:r>
              <a:rPr lang="el-GR" sz="3000" b="0" dirty="0" smtClean="0">
                <a:solidFill>
                  <a:srgbClr val="4F81BD">
                    <a:lumMod val="50000"/>
                  </a:srgbClr>
                </a:solidFill>
              </a:rPr>
              <a:t> 2/3</a:t>
            </a:r>
            <a:endParaRPr lang="el-GR" dirty="0"/>
          </a:p>
        </p:txBody>
      </p:sp>
    </p:spTree>
    <p:extLst>
      <p:ext uri="{BB962C8B-B14F-4D97-AF65-F5344CB8AC3E}">
        <p14:creationId xmlns:p14="http://schemas.microsoft.com/office/powerpoint/2010/main" val="256981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Αυτό που πρέπει να τονίσουμε σε αυτό το σημείο είναι ότι ενώ η διαχωριστική ανάλυση μοιάζει με την ανάλυση κατά ομάδες (συστάδες), που θα δούμε παρακάτω, στην ουσία έχει σημαντικές διαφορές από αυτή. Η πιο σημαντική από τις διαφορές είναι ότι ενώ στην διαχωριστική ανάλυση οι ομάδες είναι γνωστές, στην ανάλυση κατά ομάδες σκοπός μας είναι να βρούμε αυτές τις ομάδες. Επιπλέον, στην διαχωριστική ανάλυση σκοπός μας είναι να δημιουργήσουμε ένα κανόνα που θα μας βοηθήσει να λάβουμε αποφάσεις στο μέλλον, ενώ στην ανάλυση κατά ομάδες ο κύριος στόχος μας είναι να δημιουργήσουμε ομοειδείς ομάδες με σκοπό την κατανόηση των ήδη υπαρχόντων στοιχείων και την μείωση της διασποράς σε επιμέρους ομάδας. </a:t>
            </a:r>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20</a:t>
            </a:fld>
            <a:endParaRPr lang="el-GR"/>
          </a:p>
        </p:txBody>
      </p:sp>
      <p:sp>
        <p:nvSpPr>
          <p:cNvPr id="6" name="Τίτλος 5"/>
          <p:cNvSpPr>
            <a:spLocks noGrp="1"/>
          </p:cNvSpPr>
          <p:nvPr>
            <p:ph type="title"/>
          </p:nvPr>
        </p:nvSpPr>
        <p:spPr/>
        <p:txBody>
          <a:bodyPr/>
          <a:lstStyle/>
          <a:p>
            <a:r>
              <a:rPr lang="el-GR" dirty="0">
                <a:solidFill>
                  <a:srgbClr val="4F81BD">
                    <a:lumMod val="50000"/>
                  </a:srgbClr>
                </a:solidFill>
              </a:rPr>
              <a:t>Διαχωριστική ανάλυση </a:t>
            </a:r>
            <a:br>
              <a:rPr lang="el-GR" dirty="0">
                <a:solidFill>
                  <a:srgbClr val="4F81BD">
                    <a:lumMod val="50000"/>
                  </a:srgbClr>
                </a:solidFill>
              </a:rPr>
            </a:br>
            <a:r>
              <a:rPr lang="el-GR" sz="3000" b="0" dirty="0">
                <a:solidFill>
                  <a:srgbClr val="4F81BD">
                    <a:lumMod val="50000"/>
                  </a:srgbClr>
                </a:solidFill>
              </a:rPr>
              <a:t>(</a:t>
            </a:r>
            <a:r>
              <a:rPr lang="en-US" sz="3000" b="0" dirty="0">
                <a:solidFill>
                  <a:srgbClr val="4F81BD">
                    <a:lumMod val="50000"/>
                  </a:srgbClr>
                </a:solidFill>
              </a:rPr>
              <a:t>Discriminant analysis</a:t>
            </a:r>
            <a:r>
              <a:rPr lang="en-US" sz="3000" b="0" dirty="0" smtClean="0">
                <a:solidFill>
                  <a:srgbClr val="4F81BD">
                    <a:lumMod val="50000"/>
                  </a:srgbClr>
                </a:solidFill>
              </a:rPr>
              <a:t>)</a:t>
            </a:r>
            <a:r>
              <a:rPr lang="el-GR" sz="3000" b="0" dirty="0" smtClean="0">
                <a:solidFill>
                  <a:srgbClr val="4F81BD">
                    <a:lumMod val="50000"/>
                  </a:srgbClr>
                </a:solidFill>
              </a:rPr>
              <a:t> 3/3</a:t>
            </a:r>
            <a:endParaRPr lang="el-GR" dirty="0"/>
          </a:p>
        </p:txBody>
      </p:sp>
    </p:spTree>
    <p:extLst>
      <p:ext uri="{BB962C8B-B14F-4D97-AF65-F5344CB8AC3E}">
        <p14:creationId xmlns:p14="http://schemas.microsoft.com/office/powerpoint/2010/main" val="85453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12776"/>
            <a:ext cx="8424936" cy="5040560"/>
          </a:xfrm>
        </p:spPr>
        <p:txBody>
          <a:bodyPr>
            <a:normAutofit/>
          </a:bodyPr>
          <a:lstStyle/>
          <a:p>
            <a:r>
              <a:rPr lang="el-GR" dirty="0" smtClean="0"/>
              <a:t>Η ανάλυση κατά συστάδες σκοπό έχει να κατατάξει σε ομάδες τις υπάρχουσες παρατηρήσεις χρησιμοποιώντας την πληροφορία που υπάρχει σε κάποιες μεταβλητές. Με άλλα λόγια αυτή η μέθοδος εξετάζει πόσο όμοιες είναι κάποιες παρατηρήσεις ως προς κάποιον αριθμό μεταβλητών με σκοπό να δημιουργήσει ομάδες από παρατηρήσεις που μοιάζουν μεταξύ τους. </a:t>
            </a:r>
          </a:p>
          <a:p>
            <a:r>
              <a:rPr lang="el-GR" dirty="0" smtClean="0"/>
              <a:t>Μια επιτυχημένη ανάλυση θα πρέπει να καταλήξει σε ομάδες για τις οποίες οι παρατηρήσεις μέσα σε κάθε ομάδα να είναι όσο γίνεται πιο ομοιογενείς, αλλά παρατηρήσεις διαφορετικών ομάδων να διαφέρουν όσο γίνεται περισσότερο. </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21</a:t>
            </a:fld>
            <a:endParaRPr lang="el-GR"/>
          </a:p>
        </p:txBody>
      </p:sp>
      <p:sp>
        <p:nvSpPr>
          <p:cNvPr id="6" name="Τίτλος 5"/>
          <p:cNvSpPr>
            <a:spLocks noGrp="1"/>
          </p:cNvSpPr>
          <p:nvPr>
            <p:ph type="title"/>
          </p:nvPr>
        </p:nvSpPr>
        <p:spPr/>
        <p:txBody>
          <a:bodyPr/>
          <a:lstStyle/>
          <a:p>
            <a:r>
              <a:rPr lang="el-GR" dirty="0" smtClean="0"/>
              <a:t>Ανάλυση  κατά συστάδες </a:t>
            </a:r>
            <a:r>
              <a:rPr lang="el-GR" dirty="0"/>
              <a:t/>
            </a:r>
            <a:br>
              <a:rPr lang="el-GR" dirty="0"/>
            </a:br>
            <a:r>
              <a:rPr lang="el-GR" sz="3000" b="0" dirty="0" smtClean="0"/>
              <a:t>(</a:t>
            </a:r>
            <a:r>
              <a:rPr lang="el-GR" sz="3000" b="0" dirty="0" err="1" smtClean="0"/>
              <a:t>Cluster</a:t>
            </a:r>
            <a:r>
              <a:rPr lang="el-GR" sz="3000" b="0" dirty="0" smtClean="0"/>
              <a:t> </a:t>
            </a:r>
            <a:r>
              <a:rPr lang="el-GR" sz="3000" b="0" dirty="0" err="1" smtClean="0"/>
              <a:t>analysis</a:t>
            </a:r>
            <a:r>
              <a:rPr lang="el-GR" sz="3000" b="0" dirty="0" smtClean="0"/>
              <a:t>) </a:t>
            </a:r>
            <a:endParaRPr lang="el-GR" sz="3000" b="0" dirty="0"/>
          </a:p>
        </p:txBody>
      </p:sp>
    </p:spTree>
    <p:extLst>
      <p:ext uri="{BB962C8B-B14F-4D97-AF65-F5344CB8AC3E}">
        <p14:creationId xmlns:p14="http://schemas.microsoft.com/office/powerpoint/2010/main" val="40880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Η μέθοδος θεωρεί πως ο αριθμός των ομάδων που θα προκύψουν είναι γνωστός εκ των προτέρων. Αποτελεί έναν περιορισμό της μεθόδου.</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22</a:t>
            </a:fld>
            <a:endParaRPr lang="el-GR"/>
          </a:p>
        </p:txBody>
      </p:sp>
      <p:sp>
        <p:nvSpPr>
          <p:cNvPr id="6" name="Τίτλος 5"/>
          <p:cNvSpPr>
            <a:spLocks noGrp="1"/>
          </p:cNvSpPr>
          <p:nvPr>
            <p:ph type="title"/>
          </p:nvPr>
        </p:nvSpPr>
        <p:spPr/>
        <p:txBody>
          <a:bodyPr/>
          <a:lstStyle/>
          <a:p>
            <a:r>
              <a:rPr lang="el-GR" dirty="0"/>
              <a:t>Η </a:t>
            </a:r>
            <a:r>
              <a:rPr lang="el-GR" dirty="0" smtClean="0"/>
              <a:t>μέθοδος </a:t>
            </a:r>
            <a:r>
              <a:rPr lang="en-US" dirty="0"/>
              <a:t>K-Means </a:t>
            </a:r>
            <a:r>
              <a:rPr lang="el-GR" sz="3000" b="0" dirty="0" smtClean="0"/>
              <a:t>1/3</a:t>
            </a:r>
            <a:endParaRPr lang="el-GR" sz="3000" b="0" dirty="0"/>
          </a:p>
        </p:txBody>
      </p:sp>
    </p:spTree>
    <p:extLst>
      <p:ext uri="{BB962C8B-B14F-4D97-AF65-F5344CB8AC3E}">
        <p14:creationId xmlns:p14="http://schemas.microsoft.com/office/powerpoint/2010/main" val="2777110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12776"/>
            <a:ext cx="8640960" cy="5445224"/>
          </a:xfrm>
        </p:spPr>
        <p:txBody>
          <a:bodyPr>
            <a:noAutofit/>
          </a:bodyPr>
          <a:lstStyle/>
          <a:p>
            <a:r>
              <a:rPr lang="el-GR" sz="2200" dirty="0" smtClean="0"/>
              <a:t>Η μέθοδος δουλεύει επαναληπτικά. Χρησιμοποιεί την έννοια του κέντρου (</a:t>
            </a:r>
            <a:r>
              <a:rPr lang="el-GR" sz="2200" dirty="0" err="1" smtClean="0"/>
              <a:t>centroid</a:t>
            </a:r>
            <a:r>
              <a:rPr lang="el-GR" sz="2200" dirty="0" smtClean="0"/>
              <a:t>) της ομάδας και στην συνέχεια κατατάσσει τις παρατηρήσεις ανάλογα με την απόσταση τους από τα κέντρα όλων των ομάδων. Το κέντρο κάθε ομάδας δεν είναι τίποτα άλλο από την μέση τιμή για κάθε μεταβλητή όλων των παρατηρήσεων της ομάδας, δηλαδή αντιστοιχεί στο διάνυσμα των μέσων. </a:t>
            </a:r>
          </a:p>
          <a:p>
            <a:r>
              <a:rPr lang="el-GR" sz="2200" dirty="0" smtClean="0"/>
              <a:t>Στην συνέχεια για κάθε παρατήρηση υπολογίζουμε την ευκλείδεια απόσταση της από τα κέντρα των ομάδων που έχουμε και κατατάσσουμε κάθε παρατήρηση στην ομάδα που είναι πιο κοντά. Αφού κατατάξουμε όλες τις παρατηρήσεις, τότε υπολογίζουμε από την αρχή τα κέντρα, απλώς ως διάνυσμα των μέσων για τις παρατηρήσεις που ανήκουν στην κάθε ομάδα. Η διαδικασία επαναλαμβάνεται μέχρις ότου δεν υπάρχουν διαφορές ανάμεσα σε δύο διαδοχικές επαναλήψεις. </a:t>
            </a:r>
            <a:endParaRPr lang="el-GR" sz="2200"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23</a:t>
            </a:fld>
            <a:endParaRPr lang="el-GR"/>
          </a:p>
        </p:txBody>
      </p:sp>
      <p:sp>
        <p:nvSpPr>
          <p:cNvPr id="6" name="Τίτλος 5"/>
          <p:cNvSpPr>
            <a:spLocks noGrp="1"/>
          </p:cNvSpPr>
          <p:nvPr>
            <p:ph type="title"/>
          </p:nvPr>
        </p:nvSpPr>
        <p:spPr/>
        <p:txBody>
          <a:bodyPr/>
          <a:lstStyle/>
          <a:p>
            <a:r>
              <a:rPr lang="el-GR" dirty="0">
                <a:solidFill>
                  <a:srgbClr val="4F81BD">
                    <a:lumMod val="50000"/>
                  </a:srgbClr>
                </a:solidFill>
              </a:rPr>
              <a:t>Η μέθοδος </a:t>
            </a:r>
            <a:r>
              <a:rPr lang="en-US" dirty="0">
                <a:solidFill>
                  <a:srgbClr val="4F81BD">
                    <a:lumMod val="50000"/>
                  </a:srgbClr>
                </a:solidFill>
              </a:rPr>
              <a:t>K-Means </a:t>
            </a:r>
            <a:r>
              <a:rPr lang="el-GR" sz="3000" b="0" dirty="0">
                <a:solidFill>
                  <a:srgbClr val="4F81BD">
                    <a:lumMod val="50000"/>
                  </a:srgbClr>
                </a:solidFill>
              </a:rPr>
              <a:t>2</a:t>
            </a:r>
            <a:r>
              <a:rPr lang="el-GR" sz="3000" b="0" dirty="0" smtClean="0">
                <a:solidFill>
                  <a:srgbClr val="4F81BD">
                    <a:lumMod val="50000"/>
                  </a:srgbClr>
                </a:solidFill>
              </a:rPr>
              <a:t>/3</a:t>
            </a:r>
            <a:endParaRPr lang="el-GR" dirty="0"/>
          </a:p>
        </p:txBody>
      </p:sp>
    </p:spTree>
    <p:extLst>
      <p:ext uri="{BB962C8B-B14F-4D97-AF65-F5344CB8AC3E}">
        <p14:creationId xmlns:p14="http://schemas.microsoft.com/office/powerpoint/2010/main" val="2089607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dirty="0" smtClean="0"/>
              <a:t>Η παραπάνω διαδικασία αλγοριθμικά αποτυπώνεται ως: </a:t>
            </a:r>
          </a:p>
          <a:p>
            <a:r>
              <a:rPr lang="el-GR" b="1" dirty="0" smtClean="0"/>
              <a:t>Βήμα 1</a:t>
            </a:r>
            <a:r>
              <a:rPr lang="el-GR" b="1" baseline="30000" dirty="0" smtClean="0"/>
              <a:t>ο</a:t>
            </a:r>
            <a:r>
              <a:rPr lang="el-GR" b="1" dirty="0" smtClean="0"/>
              <a:t>: </a:t>
            </a:r>
            <a:r>
              <a:rPr lang="el-GR" dirty="0" smtClean="0"/>
              <a:t>Βρες τα αρχικά κέντρα .</a:t>
            </a:r>
          </a:p>
          <a:p>
            <a:r>
              <a:rPr lang="el-GR" b="1" dirty="0" smtClean="0"/>
              <a:t>Βήμα 2</a:t>
            </a:r>
            <a:r>
              <a:rPr lang="el-GR" b="1" baseline="30000" dirty="0" smtClean="0"/>
              <a:t>ο</a:t>
            </a:r>
            <a:r>
              <a:rPr lang="el-GR" b="1" dirty="0" smtClean="0"/>
              <a:t>: </a:t>
            </a:r>
            <a:r>
              <a:rPr lang="el-GR" dirty="0" smtClean="0"/>
              <a:t>Κατάταξε κάθε παρατήρηση στην ομάδα της οποίας το κέντρο έχει τη μικρότερη απόσταση από την παρατήρηση.</a:t>
            </a:r>
          </a:p>
          <a:p>
            <a:r>
              <a:rPr lang="el-GR" b="1" dirty="0" smtClean="0"/>
              <a:t>Βήμα 3</a:t>
            </a:r>
            <a:r>
              <a:rPr lang="el-GR" b="1" baseline="30000" dirty="0" smtClean="0"/>
              <a:t>ο</a:t>
            </a:r>
            <a:r>
              <a:rPr lang="el-GR" b="1" dirty="0" smtClean="0"/>
              <a:t>: </a:t>
            </a:r>
            <a:r>
              <a:rPr lang="el-GR" dirty="0" smtClean="0"/>
              <a:t>Από τις παρατηρήσεις που είναι μέσα στην ομάδα υπολόγισε τα νέα κέντρα.</a:t>
            </a:r>
          </a:p>
          <a:p>
            <a:r>
              <a:rPr lang="el-GR" b="1" dirty="0" smtClean="0"/>
              <a:t>Βήμα 4</a:t>
            </a:r>
            <a:r>
              <a:rPr lang="el-GR" b="1" baseline="30000" dirty="0" smtClean="0"/>
              <a:t>ο</a:t>
            </a:r>
            <a:r>
              <a:rPr lang="el-GR" b="1" dirty="0" smtClean="0"/>
              <a:t>: </a:t>
            </a:r>
            <a:r>
              <a:rPr lang="el-GR" dirty="0" smtClean="0"/>
              <a:t>Αν νέα κέντρα δε διαφέρουν από τα παλιά σταμάτα αλλιώς πήγαινε στο βήμα 2.</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24</a:t>
            </a:fld>
            <a:endParaRPr lang="el-GR"/>
          </a:p>
        </p:txBody>
      </p:sp>
      <p:sp>
        <p:nvSpPr>
          <p:cNvPr id="6" name="Τίτλος 5"/>
          <p:cNvSpPr>
            <a:spLocks noGrp="1"/>
          </p:cNvSpPr>
          <p:nvPr>
            <p:ph type="title"/>
          </p:nvPr>
        </p:nvSpPr>
        <p:spPr/>
        <p:txBody>
          <a:bodyPr/>
          <a:lstStyle/>
          <a:p>
            <a:r>
              <a:rPr lang="el-GR" dirty="0">
                <a:solidFill>
                  <a:srgbClr val="4F81BD">
                    <a:lumMod val="50000"/>
                  </a:srgbClr>
                </a:solidFill>
              </a:rPr>
              <a:t>Η μέθοδος </a:t>
            </a:r>
            <a:r>
              <a:rPr lang="en-US" dirty="0">
                <a:solidFill>
                  <a:srgbClr val="4F81BD">
                    <a:lumMod val="50000"/>
                  </a:srgbClr>
                </a:solidFill>
              </a:rPr>
              <a:t>K-Means </a:t>
            </a:r>
            <a:r>
              <a:rPr lang="el-GR" sz="3000" b="0" dirty="0" smtClean="0">
                <a:solidFill>
                  <a:srgbClr val="4F81BD">
                    <a:lumMod val="50000"/>
                  </a:srgbClr>
                </a:solidFill>
              </a:rPr>
              <a:t>3/3</a:t>
            </a:r>
            <a:endParaRPr lang="el-GR" dirty="0"/>
          </a:p>
        </p:txBody>
      </p:sp>
    </p:spTree>
    <p:extLst>
      <p:ext uri="{BB962C8B-B14F-4D97-AF65-F5344CB8AC3E}">
        <p14:creationId xmlns:p14="http://schemas.microsoft.com/office/powerpoint/2010/main" val="1981824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Στην ιεραρχική ομαδοποίηση ο αριθμός των ομάδων δεν είναι γνωστός από πριν. Οι μέθοδοι λειτουργούν ιεραρχικά με την έννοια ότι ξεκινούν χρησιμοποιώντας κάθε παρατήρηση σαν μια ομάδα και σε κάθε βήμα ενώνουν σε ομάδες τις παρατηρήσεις που βρίσκονται κοντά. </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25</a:t>
            </a:fld>
            <a:endParaRPr lang="el-GR"/>
          </a:p>
        </p:txBody>
      </p:sp>
      <p:sp>
        <p:nvSpPr>
          <p:cNvPr id="6" name="Τίτλος 5"/>
          <p:cNvSpPr>
            <a:spLocks noGrp="1"/>
          </p:cNvSpPr>
          <p:nvPr>
            <p:ph type="title"/>
          </p:nvPr>
        </p:nvSpPr>
        <p:spPr/>
        <p:txBody>
          <a:bodyPr/>
          <a:lstStyle/>
          <a:p>
            <a:r>
              <a:rPr lang="el-GR" dirty="0"/>
              <a:t>Ιεραρχική Ομαδοποίηση </a:t>
            </a:r>
            <a:r>
              <a:rPr lang="el-GR" sz="3000" b="0" dirty="0" smtClean="0"/>
              <a:t>1/2</a:t>
            </a:r>
            <a:endParaRPr lang="el-GR" sz="3000" b="0" dirty="0"/>
          </a:p>
        </p:txBody>
      </p:sp>
    </p:spTree>
    <p:extLst>
      <p:ext uri="{BB962C8B-B14F-4D97-AF65-F5344CB8AC3E}">
        <p14:creationId xmlns:p14="http://schemas.microsoft.com/office/powerpoint/2010/main" val="50546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pPr>
              <a:buNone/>
            </a:pPr>
            <a:r>
              <a:rPr lang="el-GR" dirty="0" smtClean="0"/>
              <a:t>Την μέθοδο αυτή αλγοριθμικά θα μπορούσαμε να την αποτυπώσουμε: </a:t>
            </a:r>
          </a:p>
          <a:p>
            <a:r>
              <a:rPr lang="el-GR" b="1" dirty="0" smtClean="0"/>
              <a:t>Βήμα 1: </a:t>
            </a:r>
            <a:r>
              <a:rPr lang="el-GR" dirty="0" smtClean="0"/>
              <a:t>Δημιούργησε τον πίνακα αποστάσεων για όλες τις ομάδες </a:t>
            </a:r>
          </a:p>
          <a:p>
            <a:r>
              <a:rPr lang="el-GR" b="1" dirty="0" smtClean="0"/>
              <a:t>Βήμα 2: </a:t>
            </a:r>
            <a:r>
              <a:rPr lang="el-GR" dirty="0" smtClean="0"/>
              <a:t>Βρες τη μικρότερη απόσταση και ένωσε τις δύο παρατηρήσεις με την μικρότερη απόσταση. Δηλαδή δημιουργούμε μια ομάδα με τις παρατηρήσεις που είναι πιο κοντά. Αν η μικρότερη απόσταση αφορά μια ήδη </a:t>
            </a:r>
            <a:r>
              <a:rPr lang="el-GR" dirty="0" err="1" smtClean="0"/>
              <a:t>δημιουργηθείσα</a:t>
            </a:r>
            <a:r>
              <a:rPr lang="el-GR" dirty="0" smtClean="0"/>
              <a:t> ομάδα και μια παρατήρηση, απλώς βάζουμε αυτή τη παρατήρηση σε αυτή την ομάδα ή αν αφορά δύο ομάδες που ήδη υπάρχουν τις ενώνουμε. </a:t>
            </a:r>
          </a:p>
          <a:p>
            <a:r>
              <a:rPr lang="el-GR" b="1" dirty="0" smtClean="0"/>
              <a:t>Βήμα 3: </a:t>
            </a:r>
            <a:r>
              <a:rPr lang="el-GR" dirty="0" smtClean="0"/>
              <a:t>Αν δεν έχουν όλες οι παρατηρήσεις μπει σε μια ομάδα, πήγαινε στο βήμα 1, αλλιώς σταμάτα. </a:t>
            </a:r>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26</a:t>
            </a:fld>
            <a:endParaRPr lang="el-GR"/>
          </a:p>
        </p:txBody>
      </p:sp>
      <p:sp>
        <p:nvSpPr>
          <p:cNvPr id="6" name="Τίτλος 5"/>
          <p:cNvSpPr>
            <a:spLocks noGrp="1"/>
          </p:cNvSpPr>
          <p:nvPr>
            <p:ph type="title"/>
          </p:nvPr>
        </p:nvSpPr>
        <p:spPr/>
        <p:txBody>
          <a:bodyPr/>
          <a:lstStyle/>
          <a:p>
            <a:r>
              <a:rPr lang="el-GR" dirty="0">
                <a:solidFill>
                  <a:srgbClr val="4F81BD">
                    <a:lumMod val="50000"/>
                  </a:srgbClr>
                </a:solidFill>
              </a:rPr>
              <a:t>Ιεραρχική Ομαδοποίηση </a:t>
            </a:r>
            <a:r>
              <a:rPr lang="el-GR" sz="3000" b="0" dirty="0" smtClean="0">
                <a:solidFill>
                  <a:srgbClr val="4F81BD">
                    <a:lumMod val="50000"/>
                  </a:srgbClr>
                </a:solidFill>
              </a:rPr>
              <a:t>2/2</a:t>
            </a:r>
            <a:endParaRPr lang="el-GR" dirty="0"/>
          </a:p>
        </p:txBody>
      </p:sp>
    </p:spTree>
    <p:extLst>
      <p:ext uri="{BB962C8B-B14F-4D97-AF65-F5344CB8AC3E}">
        <p14:creationId xmlns:p14="http://schemas.microsoft.com/office/powerpoint/2010/main" val="3763217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84784"/>
            <a:ext cx="8352928" cy="5256584"/>
          </a:xfrm>
        </p:spPr>
        <p:txBody>
          <a:bodyPr>
            <a:normAutofit/>
          </a:bodyPr>
          <a:lstStyle/>
          <a:p>
            <a:r>
              <a:rPr lang="el-GR" dirty="0" smtClean="0"/>
              <a:t>Η </a:t>
            </a:r>
            <a:r>
              <a:rPr lang="el-GR" dirty="0" err="1" smtClean="0"/>
              <a:t>cluster</a:t>
            </a:r>
            <a:r>
              <a:rPr lang="el-GR" dirty="0" smtClean="0"/>
              <a:t> </a:t>
            </a:r>
            <a:r>
              <a:rPr lang="el-GR" dirty="0" err="1" smtClean="0"/>
              <a:t>analysis</a:t>
            </a:r>
            <a:r>
              <a:rPr lang="el-GR" dirty="0" smtClean="0"/>
              <a:t> βρίσκει εφαρμογή σε πολλές επιστήμες. Μερικά παραδείγματα: </a:t>
            </a:r>
          </a:p>
          <a:p>
            <a:pPr lvl="1"/>
            <a:r>
              <a:rPr lang="el-GR" dirty="0" smtClean="0"/>
              <a:t>Οι βιολόγοι ενδιαφέρονται να κατατάξουν διαφορετικά ήδη ζώων σε ομάδες με βάση κάποια χαρακτηριστικά τους. </a:t>
            </a:r>
          </a:p>
          <a:p>
            <a:pPr lvl="1"/>
            <a:r>
              <a:rPr lang="el-GR" dirty="0" smtClean="0"/>
              <a:t>Στο </a:t>
            </a:r>
            <a:r>
              <a:rPr lang="el-GR" dirty="0" err="1" smtClean="0"/>
              <a:t>Marketing</a:t>
            </a:r>
            <a:r>
              <a:rPr lang="el-GR" dirty="0" smtClean="0"/>
              <a:t> το ενδιαφέρον είναι πως μπορούν να ομαδοποιηθούν οι πελάτες σύμφωνα με τα στοιχεία που υπάρχουν σχετικά με τις αγοραστικές τους συνήθειες και τα δημογραφικά χαρακτηριστικά τους. Κάτι τέτοιο είναι πολύ χρήσιμο, κυρίως για διαφημιστικούς λόγους, για παράδειγμα κάποια προϊόντα απευθύνονται σε συγκεκριμένη αγοραστική ομάδα. </a:t>
            </a:r>
          </a:p>
          <a:p>
            <a:endParaRPr lang="el-GR" dirty="0" smtClean="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27</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Ανάλυση  κατά συστάδες </a:t>
            </a:r>
            <a:br>
              <a:rPr lang="el-GR" dirty="0">
                <a:solidFill>
                  <a:srgbClr val="4F81BD">
                    <a:lumMod val="50000"/>
                  </a:srgbClr>
                </a:solidFill>
              </a:rPr>
            </a:br>
            <a:r>
              <a:rPr lang="el-GR" sz="3000" b="0" dirty="0">
                <a:solidFill>
                  <a:srgbClr val="4F81BD">
                    <a:lumMod val="50000"/>
                  </a:srgbClr>
                </a:solidFill>
              </a:rPr>
              <a:t>(</a:t>
            </a:r>
            <a:r>
              <a:rPr lang="el-GR" sz="3000" b="0" dirty="0" err="1">
                <a:solidFill>
                  <a:srgbClr val="4F81BD">
                    <a:lumMod val="50000"/>
                  </a:srgbClr>
                </a:solidFill>
              </a:rPr>
              <a:t>Cluster</a:t>
            </a:r>
            <a:r>
              <a:rPr lang="el-GR" sz="3000" b="0" dirty="0">
                <a:solidFill>
                  <a:srgbClr val="4F81BD">
                    <a:lumMod val="50000"/>
                  </a:srgbClr>
                </a:solidFill>
              </a:rPr>
              <a:t>  </a:t>
            </a:r>
            <a:r>
              <a:rPr lang="el-GR" sz="3000" b="0" dirty="0" err="1">
                <a:solidFill>
                  <a:srgbClr val="4F81BD">
                    <a:lumMod val="50000"/>
                  </a:srgbClr>
                </a:solidFill>
              </a:rPr>
              <a:t>analysis</a:t>
            </a:r>
            <a:r>
              <a:rPr lang="el-GR" sz="3000" b="0" dirty="0">
                <a:solidFill>
                  <a:srgbClr val="4F81BD">
                    <a:lumMod val="50000"/>
                  </a:srgbClr>
                </a:solidFill>
              </a:rPr>
              <a:t>) </a:t>
            </a:r>
            <a:endParaRPr lang="el-GR" dirty="0"/>
          </a:p>
        </p:txBody>
      </p:sp>
    </p:spTree>
    <p:extLst>
      <p:ext uri="{BB962C8B-B14F-4D97-AF65-F5344CB8AC3E}">
        <p14:creationId xmlns:p14="http://schemas.microsoft.com/office/powerpoint/2010/main" val="3501858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ανάλυση αντιστοιχιών (</a:t>
            </a:r>
            <a:r>
              <a:rPr lang="el-GR" dirty="0" err="1" smtClean="0"/>
              <a:t>Correspondence</a:t>
            </a:r>
            <a:r>
              <a:rPr lang="el-GR" dirty="0" smtClean="0"/>
              <a:t> </a:t>
            </a:r>
            <a:r>
              <a:rPr lang="el-GR" dirty="0" err="1" smtClean="0"/>
              <a:t>Analysis</a:t>
            </a:r>
            <a:r>
              <a:rPr lang="el-GR" dirty="0" smtClean="0"/>
              <a:t>) είναι μια δημοφιλής στατιστική τεχνική κατάλληλη για κατηγορικά δεδομένα. Η μέθοδος αυτή βρίσκει μεγάλη εφαρμογή στις κοινωνικές επιστήμες. </a:t>
            </a:r>
          </a:p>
          <a:p>
            <a:r>
              <a:rPr lang="el-GR" dirty="0" smtClean="0"/>
              <a:t>Ο βασικός σκοπός της ανάλυσης αντιστοιχιών είναι η «μετατροπή» ενός πίνακα δεδομένων (συνήθως πρόκειται για ένα πίνακα συχνοτήτων) σε μια γραφική αναπαράσταση, έτσι ώστε να γίνονται εμφανείς οι συσχετισμοί ανάμεσα στα «κελιά» του αρχικού πίνακα και κυρίως ανάμεσα στα «χαρακτηριστικά» στα οποία στηρίζεται ο πίνακας. </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28</a:t>
            </a:fld>
            <a:endParaRPr lang="el-GR"/>
          </a:p>
        </p:txBody>
      </p:sp>
      <p:sp>
        <p:nvSpPr>
          <p:cNvPr id="6" name="Τίτλος 5"/>
          <p:cNvSpPr>
            <a:spLocks noGrp="1"/>
          </p:cNvSpPr>
          <p:nvPr>
            <p:ph type="title"/>
          </p:nvPr>
        </p:nvSpPr>
        <p:spPr/>
        <p:txBody>
          <a:bodyPr/>
          <a:lstStyle/>
          <a:p>
            <a:r>
              <a:rPr lang="el-GR" dirty="0" smtClean="0"/>
              <a:t>Ανάλυση αντιστοιχιών </a:t>
            </a:r>
            <a:br>
              <a:rPr lang="el-GR" dirty="0" smtClean="0"/>
            </a:br>
            <a:r>
              <a:rPr lang="el-GR" sz="3000" b="0" dirty="0" smtClean="0"/>
              <a:t>(</a:t>
            </a:r>
            <a:r>
              <a:rPr lang="en-US" sz="3000" b="0" dirty="0" err="1" smtClean="0"/>
              <a:t>Correspodence</a:t>
            </a:r>
            <a:r>
              <a:rPr lang="en-US" sz="3000" b="0" dirty="0" smtClean="0"/>
              <a:t>  analysis)</a:t>
            </a:r>
            <a:r>
              <a:rPr lang="el-GR" sz="3000" b="0" dirty="0" smtClean="0"/>
              <a:t> 1/3</a:t>
            </a:r>
            <a:endParaRPr lang="el-GR" sz="3000" b="0" dirty="0"/>
          </a:p>
        </p:txBody>
      </p:sp>
    </p:spTree>
    <p:extLst>
      <p:ext uri="{BB962C8B-B14F-4D97-AF65-F5344CB8AC3E}">
        <p14:creationId xmlns:p14="http://schemas.microsoft.com/office/powerpoint/2010/main" val="162128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323528" y="1988840"/>
            <a:ext cx="8363272" cy="4464496"/>
          </a:xfrm>
        </p:spPr>
        <p:txBody>
          <a:bodyPr>
            <a:normAutofit/>
          </a:bodyPr>
          <a:lstStyle/>
          <a:p>
            <a:r>
              <a:rPr lang="el-GR" dirty="0" smtClean="0"/>
              <a:t>Χρησιμοποιείται για την αρχική </a:t>
            </a:r>
            <a:r>
              <a:rPr lang="el-GR" b="1" dirty="0" smtClean="0"/>
              <a:t>διερεύνηση</a:t>
            </a:r>
            <a:r>
              <a:rPr lang="en-US" b="1" dirty="0" smtClean="0"/>
              <a:t> </a:t>
            </a:r>
            <a:r>
              <a:rPr lang="el-GR" dirty="0" smtClean="0"/>
              <a:t>και τη συνοπτική περιγραφή ενός σετ</a:t>
            </a:r>
            <a:r>
              <a:rPr lang="en-US" dirty="0" smtClean="0"/>
              <a:t> </a:t>
            </a:r>
            <a:r>
              <a:rPr lang="el-GR" dirty="0" smtClean="0"/>
              <a:t>μεταβλητών μέσα από την </a:t>
            </a:r>
            <a:r>
              <a:rPr lang="el-GR" b="1" dirty="0" smtClean="0"/>
              <a:t>ομαδοποίησή</a:t>
            </a:r>
            <a:r>
              <a:rPr lang="en-US" b="1" dirty="0" smtClean="0"/>
              <a:t> </a:t>
            </a:r>
            <a:r>
              <a:rPr lang="el-GR" b="1" dirty="0" smtClean="0"/>
              <a:t>τους</a:t>
            </a:r>
          </a:p>
        </p:txBody>
      </p:sp>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a:t>
            </a:fld>
            <a:endParaRPr lang="el-GR"/>
          </a:p>
        </p:txBody>
      </p:sp>
      <p:sp>
        <p:nvSpPr>
          <p:cNvPr id="2" name="Τίτλος 1"/>
          <p:cNvSpPr>
            <a:spLocks noGrp="1"/>
          </p:cNvSpPr>
          <p:nvPr>
            <p:ph type="title"/>
          </p:nvPr>
        </p:nvSpPr>
        <p:spPr/>
        <p:txBody>
          <a:bodyPr/>
          <a:lstStyle/>
          <a:p>
            <a:r>
              <a:rPr lang="el-GR" dirty="0"/>
              <a:t>Διερευνητική Ανάλυση</a:t>
            </a:r>
            <a:br>
              <a:rPr lang="el-GR" dirty="0"/>
            </a:br>
            <a:r>
              <a:rPr lang="el-GR" dirty="0" smtClean="0"/>
              <a:t>Παραγόντων </a:t>
            </a:r>
            <a:r>
              <a:rPr lang="el-GR" sz="3000" b="0" dirty="0" smtClean="0"/>
              <a:t>1/3</a:t>
            </a:r>
            <a:endParaRPr lang="el-GR" sz="3000" b="0" dirty="0"/>
          </a:p>
        </p:txBody>
      </p:sp>
    </p:spTree>
    <p:extLst>
      <p:ext uri="{BB962C8B-B14F-4D97-AF65-F5344CB8AC3E}">
        <p14:creationId xmlns:p14="http://schemas.microsoft.com/office/powerpoint/2010/main" val="3571119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solidFill>
                  <a:srgbClr val="4F81BD">
                    <a:lumMod val="50000"/>
                  </a:srgbClr>
                </a:solidFill>
              </a:rPr>
              <a:t>Ανάλυση αντιστοιχιών </a:t>
            </a:r>
            <a:br>
              <a:rPr lang="el-GR" dirty="0">
                <a:solidFill>
                  <a:srgbClr val="4F81BD">
                    <a:lumMod val="50000"/>
                  </a:srgbClr>
                </a:solidFill>
              </a:rPr>
            </a:br>
            <a:r>
              <a:rPr lang="el-GR" sz="3000" b="0" dirty="0">
                <a:solidFill>
                  <a:srgbClr val="4F81BD">
                    <a:lumMod val="50000"/>
                  </a:srgbClr>
                </a:solidFill>
              </a:rPr>
              <a:t>(</a:t>
            </a:r>
            <a:r>
              <a:rPr lang="en-US" sz="3000" b="0" dirty="0" err="1">
                <a:solidFill>
                  <a:srgbClr val="4F81BD">
                    <a:lumMod val="50000"/>
                  </a:srgbClr>
                </a:solidFill>
              </a:rPr>
              <a:t>Correspodence</a:t>
            </a:r>
            <a:r>
              <a:rPr lang="en-US" sz="3000" b="0" dirty="0">
                <a:solidFill>
                  <a:srgbClr val="4F81BD">
                    <a:lumMod val="50000"/>
                  </a:srgbClr>
                </a:solidFill>
              </a:rPr>
              <a:t>  analysis</a:t>
            </a:r>
            <a:r>
              <a:rPr lang="en-US" sz="3000" b="0" dirty="0" smtClean="0">
                <a:solidFill>
                  <a:srgbClr val="4F81BD">
                    <a:lumMod val="50000"/>
                  </a:srgbClr>
                </a:solidFill>
              </a:rPr>
              <a:t>)</a:t>
            </a:r>
            <a:r>
              <a:rPr lang="el-GR" sz="3000" b="0" dirty="0" smtClean="0">
                <a:solidFill>
                  <a:srgbClr val="4F81BD">
                    <a:lumMod val="50000"/>
                  </a:srgbClr>
                </a:solidFill>
              </a:rPr>
              <a:t> 2/3</a:t>
            </a:r>
            <a:endParaRPr lang="el-GR" dirty="0"/>
          </a:p>
        </p:txBody>
      </p:sp>
      <p:sp>
        <p:nvSpPr>
          <p:cNvPr id="2" name="1 - Θέση περιεχομένου"/>
          <p:cNvSpPr>
            <a:spLocks noGrp="1"/>
          </p:cNvSpPr>
          <p:nvPr>
            <p:ph idx="1"/>
          </p:nvPr>
        </p:nvSpPr>
        <p:spPr/>
        <p:txBody>
          <a:bodyPr/>
          <a:lstStyle/>
          <a:p>
            <a:r>
              <a:rPr lang="el-GR" dirty="0" smtClean="0"/>
              <a:t>Οι πίνακες συχνοτήτων και συνάφειας αποτελούν κλασσικές περιπτώσεις πινάκων που μπορούν να μελετηθούν με την χρήση της ανάλυσης αντιστοιχιών. </a:t>
            </a:r>
          </a:p>
          <a:p>
            <a:r>
              <a:rPr lang="el-GR" dirty="0" smtClean="0"/>
              <a:t>Στην περίπτωση κατάταξης 2 διαστάσεων, μιλάμε για απλή ανάλυση αντιστοιχιών.</a:t>
            </a:r>
          </a:p>
          <a:p>
            <a:r>
              <a:rPr lang="el-GR" dirty="0" smtClean="0"/>
              <a:t>Ενώ στην περίπτωση κατάταξης σε περισσότερες από 2 διαστάσεις, μιλάμε για πολλαπλή ανάλυση αντιστοιχιών.</a:t>
            </a:r>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29</a:t>
            </a:fld>
            <a:endParaRPr lang="el-GR"/>
          </a:p>
        </p:txBody>
      </p:sp>
    </p:spTree>
    <p:extLst>
      <p:ext uri="{BB962C8B-B14F-4D97-AF65-F5344CB8AC3E}">
        <p14:creationId xmlns:p14="http://schemas.microsoft.com/office/powerpoint/2010/main" val="410781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solidFill>
                  <a:srgbClr val="4F81BD">
                    <a:lumMod val="50000"/>
                  </a:srgbClr>
                </a:solidFill>
              </a:rPr>
              <a:t>Ανάλυση αντιστοιχιών </a:t>
            </a:r>
            <a:br>
              <a:rPr lang="el-GR" dirty="0">
                <a:solidFill>
                  <a:srgbClr val="4F81BD">
                    <a:lumMod val="50000"/>
                  </a:srgbClr>
                </a:solidFill>
              </a:rPr>
            </a:br>
            <a:r>
              <a:rPr lang="el-GR" sz="3000" b="0" dirty="0">
                <a:solidFill>
                  <a:srgbClr val="4F81BD">
                    <a:lumMod val="50000"/>
                  </a:srgbClr>
                </a:solidFill>
              </a:rPr>
              <a:t>(</a:t>
            </a:r>
            <a:r>
              <a:rPr lang="en-US" sz="3000" b="0" dirty="0" err="1">
                <a:solidFill>
                  <a:srgbClr val="4F81BD">
                    <a:lumMod val="50000"/>
                  </a:srgbClr>
                </a:solidFill>
              </a:rPr>
              <a:t>Correspodence</a:t>
            </a:r>
            <a:r>
              <a:rPr lang="en-US" sz="3000" b="0" dirty="0">
                <a:solidFill>
                  <a:srgbClr val="4F81BD">
                    <a:lumMod val="50000"/>
                  </a:srgbClr>
                </a:solidFill>
              </a:rPr>
              <a:t>  analysis</a:t>
            </a:r>
            <a:r>
              <a:rPr lang="en-US" sz="3000" b="0" dirty="0" smtClean="0">
                <a:solidFill>
                  <a:srgbClr val="4F81BD">
                    <a:lumMod val="50000"/>
                  </a:srgbClr>
                </a:solidFill>
              </a:rPr>
              <a:t>)</a:t>
            </a:r>
            <a:r>
              <a:rPr lang="el-GR" sz="3000" b="0" dirty="0" smtClean="0">
                <a:solidFill>
                  <a:srgbClr val="4F81BD">
                    <a:lumMod val="50000"/>
                  </a:srgbClr>
                </a:solidFill>
              </a:rPr>
              <a:t> 3/3</a:t>
            </a:r>
            <a:endParaRPr lang="el-GR" dirty="0"/>
          </a:p>
        </p:txBody>
      </p:sp>
      <p:sp>
        <p:nvSpPr>
          <p:cNvPr id="2" name="1 - Θέση περιεχομένου"/>
          <p:cNvSpPr>
            <a:spLocks noGrp="1"/>
          </p:cNvSpPr>
          <p:nvPr>
            <p:ph idx="1"/>
          </p:nvPr>
        </p:nvSpPr>
        <p:spPr/>
        <p:txBody>
          <a:bodyPr/>
          <a:lstStyle/>
          <a:p>
            <a:r>
              <a:rPr lang="el-GR" dirty="0" smtClean="0"/>
              <a:t>Τα αποτελέσματα τη ανάλυσης αντιστοιχιών παρέχουν πληροφορίες ανάλογες με αυτές που προκύπτουν από την παραγοντική ανάλυση και μας επιτρέπουν να διερευνήσουμε την δομή των κατηγορικών μεταβλητών που περιλαμβάνονται στον υπό ανάλυση πίνακα. Για αυτό το λόγο η ανάλυση αντιστοιχιών αποτελεί το αντίστοιχο της μεθόδου ανάλυσης σε κύριες συνιστώσες στην περίπτωση κατηγορικών δεδομένων. </a:t>
            </a:r>
            <a:endParaRPr lang="el-GR" dirty="0"/>
          </a:p>
        </p:txBody>
      </p:sp>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30</a:t>
            </a:fld>
            <a:endParaRPr lang="el-GR"/>
          </a:p>
        </p:txBody>
      </p:sp>
    </p:spTree>
    <p:extLst>
      <p:ext uri="{BB962C8B-B14F-4D97-AF65-F5344CB8AC3E}">
        <p14:creationId xmlns:p14="http://schemas.microsoft.com/office/powerpoint/2010/main" val="1538606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p:cNvPicPr>
            <a:picLocks noGrp="1" noChangeAspect="1" noChangeArrowheads="1"/>
          </p:cNvPicPr>
          <p:nvPr>
            <p:ph idx="1"/>
          </p:nvPr>
        </p:nvPicPr>
        <p:blipFill>
          <a:blip r:embed="rId2"/>
          <a:stretch>
            <a:fillRect/>
          </a:stretch>
        </p:blipFill>
        <p:spPr bwMode="auto">
          <a:xfrm>
            <a:off x="366884" y="2132856"/>
            <a:ext cx="8207863" cy="2565797"/>
          </a:xfrm>
          <a:prstGeom prst="rect">
            <a:avLst/>
          </a:prstGeom>
          <a:noFill/>
          <a:ln w="9525">
            <a:noFill/>
            <a:miter lim="800000"/>
            <a:headEnd/>
            <a:tailEnd/>
          </a:ln>
          <a:effectLst/>
        </p:spPr>
      </p:pic>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31</a:t>
            </a:fld>
            <a:endParaRPr lang="el-GR"/>
          </a:p>
        </p:txBody>
      </p:sp>
      <p:sp>
        <p:nvSpPr>
          <p:cNvPr id="6" name="Τίτλος 5"/>
          <p:cNvSpPr>
            <a:spLocks noGrp="1"/>
          </p:cNvSpPr>
          <p:nvPr>
            <p:ph type="title"/>
          </p:nvPr>
        </p:nvSpPr>
        <p:spPr/>
        <p:txBody>
          <a:bodyPr/>
          <a:lstStyle/>
          <a:p>
            <a:r>
              <a:rPr lang="el-GR" dirty="0" smtClean="0"/>
              <a:t>Παράδειγμα </a:t>
            </a:r>
            <a:r>
              <a:rPr lang="el-GR" sz="3000" b="0" dirty="0" smtClean="0"/>
              <a:t>1/2</a:t>
            </a:r>
            <a:endParaRPr lang="el-GR" sz="3000" b="0" dirty="0"/>
          </a:p>
        </p:txBody>
      </p:sp>
    </p:spTree>
    <p:extLst>
      <p:ext uri="{BB962C8B-B14F-4D97-AF65-F5344CB8AC3E}">
        <p14:creationId xmlns:p14="http://schemas.microsoft.com/office/powerpoint/2010/main" val="3292848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p:cNvPicPr>
            <a:picLocks noGrp="1" noChangeAspect="1" noChangeArrowheads="1"/>
          </p:cNvPicPr>
          <p:nvPr>
            <p:ph idx="1"/>
          </p:nvPr>
        </p:nvPicPr>
        <p:blipFill>
          <a:blip r:embed="rId2"/>
          <a:stretch>
            <a:fillRect/>
          </a:stretch>
        </p:blipFill>
        <p:spPr bwMode="auto">
          <a:xfrm>
            <a:off x="1315118" y="1052736"/>
            <a:ext cx="6929290" cy="5562951"/>
          </a:xfrm>
          <a:prstGeom prst="rect">
            <a:avLst/>
          </a:prstGeom>
          <a:noFill/>
          <a:ln w="9525">
            <a:noFill/>
            <a:miter lim="800000"/>
            <a:headEnd/>
            <a:tailEnd/>
          </a:ln>
          <a:effectLst/>
        </p:spPr>
      </p:pic>
      <p:sp>
        <p:nvSpPr>
          <p:cNvPr id="3" name="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32</a:t>
            </a:fld>
            <a:endParaRPr lang="el-GR"/>
          </a:p>
        </p:txBody>
      </p:sp>
      <p:sp>
        <p:nvSpPr>
          <p:cNvPr id="2" name="Τίτλος 1"/>
          <p:cNvSpPr>
            <a:spLocks noGrp="1"/>
          </p:cNvSpPr>
          <p:nvPr>
            <p:ph type="title"/>
          </p:nvPr>
        </p:nvSpPr>
        <p:spPr/>
        <p:txBody>
          <a:bodyPr/>
          <a:lstStyle/>
          <a:p>
            <a:r>
              <a:rPr lang="el-GR" dirty="0">
                <a:solidFill>
                  <a:srgbClr val="4F81BD">
                    <a:lumMod val="50000"/>
                  </a:srgbClr>
                </a:solidFill>
              </a:rPr>
              <a:t>Παράδειγμα </a:t>
            </a:r>
            <a:r>
              <a:rPr lang="el-GR" sz="3000" b="0" dirty="0" smtClean="0">
                <a:solidFill>
                  <a:srgbClr val="4F81BD">
                    <a:lumMod val="50000"/>
                  </a:srgbClr>
                </a:solidFill>
              </a:rPr>
              <a:t>2/2</a:t>
            </a:r>
            <a:endParaRPr lang="el-GR" dirty="0"/>
          </a:p>
        </p:txBody>
      </p:sp>
    </p:spTree>
    <p:extLst>
      <p:ext uri="{BB962C8B-B14F-4D97-AF65-F5344CB8AC3E}">
        <p14:creationId xmlns:p14="http://schemas.microsoft.com/office/powerpoint/2010/main" val="3139622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err="1"/>
              <a:t>Βιοστατιστική</a:t>
            </a:r>
            <a:r>
              <a:rPr lang="el-GR" sz="2000" dirty="0"/>
              <a:t> (Θ). </a:t>
            </a:r>
            <a:r>
              <a:rPr lang="el-GR" sz="2000" dirty="0" smtClean="0"/>
              <a:t>Ενότητα 10</a:t>
            </a:r>
            <a:r>
              <a:rPr lang="en-US" sz="2000" dirty="0" smtClean="0"/>
              <a:t>:</a:t>
            </a:r>
            <a:r>
              <a:rPr lang="el-GR" sz="2000" dirty="0"/>
              <a:t> </a:t>
            </a:r>
            <a:r>
              <a:rPr lang="el-GR" sz="2000" dirty="0" err="1"/>
              <a:t>Πολυμεταβλητή</a:t>
            </a:r>
            <a:r>
              <a:rPr lang="el-GR" sz="2000" dirty="0"/>
              <a:t> ανάλυση».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0" name="Picture 2"/>
          <p:cNvPicPr>
            <a:picLocks noGrp="1" noChangeAspect="1" noChangeArrowheads="1"/>
          </p:cNvPicPr>
          <p:nvPr>
            <p:ph idx="1"/>
          </p:nvPr>
        </p:nvPicPr>
        <p:blipFill>
          <a:blip r:embed="rId2"/>
          <a:stretch>
            <a:fillRect/>
          </a:stretch>
        </p:blipFill>
        <p:spPr bwMode="auto">
          <a:xfrm>
            <a:off x="2300287" y="1915769"/>
            <a:ext cx="4936009" cy="3646037"/>
          </a:xfrm>
          <a:prstGeom prst="rect">
            <a:avLst/>
          </a:prstGeom>
          <a:noFill/>
          <a:ln w="9525">
            <a:solidFill>
              <a:schemeClr val="tx1"/>
            </a:solidFill>
            <a:miter lim="800000"/>
            <a:headEnd/>
            <a:tailEnd/>
          </a:ln>
          <a:effectLst/>
        </p:spPr>
      </p:pic>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3</a:t>
            </a:fld>
            <a:endParaRPr lang="el-GR"/>
          </a:p>
        </p:txBody>
      </p:sp>
      <p:sp>
        <p:nvSpPr>
          <p:cNvPr id="2" name="Τίτλος 1"/>
          <p:cNvSpPr>
            <a:spLocks noGrp="1"/>
          </p:cNvSpPr>
          <p:nvPr>
            <p:ph type="title"/>
          </p:nvPr>
        </p:nvSpPr>
        <p:spPr/>
        <p:txBody>
          <a:bodyPr/>
          <a:lstStyle/>
          <a:p>
            <a:r>
              <a:rPr lang="el-GR" dirty="0">
                <a:solidFill>
                  <a:srgbClr val="4F81BD">
                    <a:lumMod val="50000"/>
                  </a:srgbClr>
                </a:solidFill>
              </a:rPr>
              <a:t>Διερευνητική Ανάλυση</a:t>
            </a:r>
            <a:br>
              <a:rPr lang="el-GR" dirty="0">
                <a:solidFill>
                  <a:srgbClr val="4F81BD">
                    <a:lumMod val="50000"/>
                  </a:srgbClr>
                </a:solidFill>
              </a:rPr>
            </a:br>
            <a:r>
              <a:rPr lang="el-GR" dirty="0">
                <a:solidFill>
                  <a:srgbClr val="4F81BD">
                    <a:lumMod val="50000"/>
                  </a:srgbClr>
                </a:solidFill>
              </a:rPr>
              <a:t>Παραγόντων </a:t>
            </a:r>
            <a:r>
              <a:rPr lang="el-GR" sz="3000" b="0" dirty="0" smtClean="0">
                <a:solidFill>
                  <a:srgbClr val="4F81BD">
                    <a:lumMod val="50000"/>
                  </a:srgbClr>
                </a:solidFill>
              </a:rPr>
              <a:t>2/3</a:t>
            </a:r>
            <a:endParaRPr lang="el-GR" dirty="0"/>
          </a:p>
        </p:txBody>
      </p:sp>
    </p:spTree>
    <p:extLst>
      <p:ext uri="{BB962C8B-B14F-4D97-AF65-F5344CB8AC3E}">
        <p14:creationId xmlns:p14="http://schemas.microsoft.com/office/powerpoint/2010/main" val="685658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Picture 2"/>
          <p:cNvPicPr>
            <a:picLocks noGrp="1" noChangeAspect="1" noChangeArrowheads="1"/>
          </p:cNvPicPr>
          <p:nvPr>
            <p:ph idx="1"/>
          </p:nvPr>
        </p:nvPicPr>
        <p:blipFill>
          <a:blip r:embed="rId2"/>
          <a:stretch>
            <a:fillRect/>
          </a:stretch>
        </p:blipFill>
        <p:spPr bwMode="auto">
          <a:xfrm>
            <a:off x="2128837" y="2242344"/>
            <a:ext cx="5210595" cy="3706936"/>
          </a:xfrm>
          <a:prstGeom prst="rect">
            <a:avLst/>
          </a:prstGeom>
          <a:noFill/>
          <a:ln w="9525">
            <a:noFill/>
            <a:miter lim="800000"/>
            <a:headEnd/>
            <a:tailEnd/>
          </a:ln>
          <a:effectLst/>
        </p:spPr>
      </p:pic>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4</a:t>
            </a:fld>
            <a:endParaRPr lang="el-GR"/>
          </a:p>
        </p:txBody>
      </p:sp>
      <p:sp>
        <p:nvSpPr>
          <p:cNvPr id="2" name="Τίτλος 1"/>
          <p:cNvSpPr>
            <a:spLocks noGrp="1"/>
          </p:cNvSpPr>
          <p:nvPr>
            <p:ph type="title"/>
          </p:nvPr>
        </p:nvSpPr>
        <p:spPr/>
        <p:txBody>
          <a:bodyPr/>
          <a:lstStyle/>
          <a:p>
            <a:r>
              <a:rPr lang="el-GR" dirty="0">
                <a:solidFill>
                  <a:srgbClr val="4F81BD">
                    <a:lumMod val="50000"/>
                  </a:srgbClr>
                </a:solidFill>
              </a:rPr>
              <a:t>Διερευνητική Ανάλυση</a:t>
            </a:r>
            <a:br>
              <a:rPr lang="el-GR" dirty="0">
                <a:solidFill>
                  <a:srgbClr val="4F81BD">
                    <a:lumMod val="50000"/>
                  </a:srgbClr>
                </a:solidFill>
              </a:rPr>
            </a:br>
            <a:r>
              <a:rPr lang="el-GR" dirty="0">
                <a:solidFill>
                  <a:srgbClr val="4F81BD">
                    <a:lumMod val="50000"/>
                  </a:srgbClr>
                </a:solidFill>
              </a:rPr>
              <a:t>Παραγόντων </a:t>
            </a:r>
            <a:r>
              <a:rPr lang="el-GR" sz="3000" b="0" dirty="0" smtClean="0">
                <a:solidFill>
                  <a:srgbClr val="4F81BD">
                    <a:lumMod val="50000"/>
                  </a:srgbClr>
                </a:solidFill>
              </a:rPr>
              <a:t>3/3</a:t>
            </a:r>
            <a:endParaRPr lang="el-GR" dirty="0"/>
          </a:p>
        </p:txBody>
      </p:sp>
    </p:spTree>
    <p:extLst>
      <p:ext uri="{BB962C8B-B14F-4D97-AF65-F5344CB8AC3E}">
        <p14:creationId xmlns:p14="http://schemas.microsoft.com/office/powerpoint/2010/main" val="1737120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323528" y="1628800"/>
            <a:ext cx="8363272" cy="4824536"/>
          </a:xfrm>
        </p:spPr>
        <p:txBody>
          <a:bodyPr>
            <a:normAutofit/>
          </a:bodyPr>
          <a:lstStyle/>
          <a:p>
            <a:r>
              <a:rPr lang="el-GR" dirty="0" smtClean="0"/>
              <a:t>Επιλέγουμε και μετράμε ένα </a:t>
            </a:r>
            <a:r>
              <a:rPr lang="el-GR" b="1" dirty="0" smtClean="0"/>
              <a:t>σετ μεταβλητών</a:t>
            </a:r>
          </a:p>
          <a:p>
            <a:r>
              <a:rPr lang="el-GR" dirty="0" smtClean="0"/>
              <a:t>Δημιουργούμε ένα </a:t>
            </a:r>
            <a:r>
              <a:rPr lang="el-GR" b="1" dirty="0" smtClean="0"/>
              <a:t>πίνακα </a:t>
            </a:r>
            <a:r>
              <a:rPr lang="el-GR" b="1" dirty="0" err="1" smtClean="0"/>
              <a:t>ενδοσυναφειών</a:t>
            </a:r>
            <a:endParaRPr lang="el-GR" b="1" dirty="0"/>
          </a:p>
          <a:p>
            <a:pPr marL="355600" indent="0">
              <a:buNone/>
            </a:pPr>
            <a:r>
              <a:rPr lang="en-US" dirty="0" smtClean="0"/>
              <a:t>(correlation matrix)</a:t>
            </a:r>
          </a:p>
          <a:p>
            <a:r>
              <a:rPr lang="el-GR" dirty="0" smtClean="0"/>
              <a:t>Επιλέγουμε τη μέθοδο </a:t>
            </a:r>
            <a:r>
              <a:rPr lang="el-GR" b="1" dirty="0" smtClean="0"/>
              <a:t>«εξαγωγής» των </a:t>
            </a:r>
            <a:r>
              <a:rPr lang="el-GR" dirty="0" smtClean="0"/>
              <a:t>παραγόντων</a:t>
            </a:r>
          </a:p>
          <a:p>
            <a:r>
              <a:rPr lang="el-GR" dirty="0" smtClean="0"/>
              <a:t>Επιλέγουμε τη μέθοδο </a:t>
            </a:r>
            <a:r>
              <a:rPr lang="el-GR" b="1" dirty="0" smtClean="0"/>
              <a:t>περιστροφής των </a:t>
            </a:r>
            <a:r>
              <a:rPr lang="el-GR" dirty="0" smtClean="0"/>
              <a:t>παραγόντων</a:t>
            </a:r>
          </a:p>
          <a:p>
            <a:r>
              <a:rPr lang="el-GR" dirty="0" smtClean="0"/>
              <a:t> </a:t>
            </a:r>
            <a:r>
              <a:rPr lang="el-GR" b="1" dirty="0" smtClean="0"/>
              <a:t>Ερμηνεύουμε τους παράγοντες που </a:t>
            </a:r>
            <a:r>
              <a:rPr lang="el-GR" dirty="0" smtClean="0"/>
              <a:t>προκύπτουν</a:t>
            </a:r>
            <a:endParaRPr lang="el-GR" dirty="0"/>
          </a:p>
        </p:txBody>
      </p:sp>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5</a:t>
            </a:fld>
            <a:endParaRPr lang="el-GR"/>
          </a:p>
        </p:txBody>
      </p:sp>
      <p:sp>
        <p:nvSpPr>
          <p:cNvPr id="2" name="Τίτλος 1"/>
          <p:cNvSpPr>
            <a:spLocks noGrp="1"/>
          </p:cNvSpPr>
          <p:nvPr>
            <p:ph type="title"/>
          </p:nvPr>
        </p:nvSpPr>
        <p:spPr/>
        <p:txBody>
          <a:bodyPr/>
          <a:lstStyle/>
          <a:p>
            <a:r>
              <a:rPr lang="el-GR" dirty="0"/>
              <a:t>Βήματα στην Ανάλυση</a:t>
            </a:r>
            <a:br>
              <a:rPr lang="el-GR" dirty="0"/>
            </a:br>
            <a:r>
              <a:rPr lang="el-GR" dirty="0" smtClean="0"/>
              <a:t>Παραγόντων </a:t>
            </a:r>
            <a:r>
              <a:rPr lang="el-GR" sz="3000" b="0" dirty="0" smtClean="0"/>
              <a:t>1/3</a:t>
            </a:r>
            <a:endParaRPr lang="el-GR" sz="3000" b="0" dirty="0"/>
          </a:p>
        </p:txBody>
      </p:sp>
    </p:spTree>
    <p:extLst>
      <p:ext uri="{BB962C8B-B14F-4D97-AF65-F5344CB8AC3E}">
        <p14:creationId xmlns:p14="http://schemas.microsoft.com/office/powerpoint/2010/main" val="3589999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p:txBody>
          <a:bodyPr>
            <a:normAutofit/>
          </a:bodyPr>
          <a:lstStyle/>
          <a:p>
            <a:r>
              <a:rPr lang="el-GR" dirty="0" smtClean="0"/>
              <a:t>Η Ανάλυση Παραγόντων επηρεάζεται σε</a:t>
            </a:r>
            <a:r>
              <a:rPr lang="en-US" dirty="0" smtClean="0"/>
              <a:t> </a:t>
            </a:r>
            <a:r>
              <a:rPr lang="el-GR" dirty="0" smtClean="0"/>
              <a:t>σημαντικό βαθμό από </a:t>
            </a:r>
            <a:r>
              <a:rPr lang="el-GR" b="1" dirty="0" smtClean="0"/>
              <a:t>την ποιότητα των</a:t>
            </a:r>
            <a:r>
              <a:rPr lang="en-US" b="1" dirty="0" smtClean="0"/>
              <a:t> </a:t>
            </a:r>
            <a:r>
              <a:rPr lang="el-GR" dirty="0" smtClean="0"/>
              <a:t>δεδομένων που έχουμε στη διάθεσή μας</a:t>
            </a:r>
          </a:p>
          <a:p>
            <a:r>
              <a:rPr lang="el-GR" dirty="0" smtClean="0"/>
              <a:t>Οι μεταβλητές θα πρέπει να </a:t>
            </a:r>
            <a:r>
              <a:rPr lang="el-GR" b="1" dirty="0" smtClean="0"/>
              <a:t>συσχετίζονται</a:t>
            </a:r>
            <a:r>
              <a:rPr lang="en-US" b="1" dirty="0" smtClean="0"/>
              <a:t> </a:t>
            </a:r>
            <a:r>
              <a:rPr lang="el-GR" b="1" dirty="0" smtClean="0"/>
              <a:t>επαρκώς (</a:t>
            </a:r>
            <a:r>
              <a:rPr lang="en-US" b="1" dirty="0" smtClean="0"/>
              <a:t>r&gt;.20)</a:t>
            </a:r>
          </a:p>
          <a:p>
            <a:r>
              <a:rPr lang="el-GR" dirty="0" smtClean="0"/>
              <a:t>Αλλά δεν πρέπει να συσχετίζονται υπερβολικά</a:t>
            </a:r>
            <a:r>
              <a:rPr lang="en-US" dirty="0" smtClean="0"/>
              <a:t> (r&lt;.80)</a:t>
            </a:r>
            <a:endParaRPr lang="el-GR" dirty="0"/>
          </a:p>
        </p:txBody>
      </p:sp>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6</a:t>
            </a:fld>
            <a:endParaRPr lang="el-GR"/>
          </a:p>
        </p:txBody>
      </p:sp>
      <p:sp>
        <p:nvSpPr>
          <p:cNvPr id="2" name="Τίτλος 1"/>
          <p:cNvSpPr>
            <a:spLocks noGrp="1"/>
          </p:cNvSpPr>
          <p:nvPr>
            <p:ph type="title"/>
          </p:nvPr>
        </p:nvSpPr>
        <p:spPr/>
        <p:txBody>
          <a:bodyPr/>
          <a:lstStyle/>
          <a:p>
            <a:r>
              <a:rPr lang="el-GR" dirty="0">
                <a:solidFill>
                  <a:srgbClr val="4F81BD">
                    <a:lumMod val="50000"/>
                  </a:srgbClr>
                </a:solidFill>
              </a:rPr>
              <a:t>Βήματα στην Ανάλυση</a:t>
            </a:r>
            <a:br>
              <a:rPr lang="el-GR" dirty="0">
                <a:solidFill>
                  <a:srgbClr val="4F81BD">
                    <a:lumMod val="50000"/>
                  </a:srgbClr>
                </a:solidFill>
              </a:rPr>
            </a:br>
            <a:r>
              <a:rPr lang="el-GR" dirty="0">
                <a:solidFill>
                  <a:srgbClr val="4F81BD">
                    <a:lumMod val="50000"/>
                  </a:srgbClr>
                </a:solidFill>
              </a:rPr>
              <a:t>Παραγόντων </a:t>
            </a:r>
            <a:r>
              <a:rPr lang="el-GR" sz="3000" b="0" dirty="0" smtClean="0">
                <a:solidFill>
                  <a:srgbClr val="4F81BD">
                    <a:lumMod val="50000"/>
                  </a:srgbClr>
                </a:solidFill>
              </a:rPr>
              <a:t>2/3</a:t>
            </a:r>
            <a:endParaRPr lang="el-GR" dirty="0"/>
          </a:p>
        </p:txBody>
      </p:sp>
    </p:spTree>
    <p:extLst>
      <p:ext uri="{BB962C8B-B14F-4D97-AF65-F5344CB8AC3E}">
        <p14:creationId xmlns:p14="http://schemas.microsoft.com/office/powerpoint/2010/main" val="1879829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p:txBody>
          <a:bodyPr>
            <a:normAutofit/>
          </a:bodyPr>
          <a:lstStyle/>
          <a:p>
            <a:r>
              <a:rPr lang="el-GR" dirty="0" smtClean="0"/>
              <a:t>Οι μεταβλητές θα πρέπει να έχουν μετρηθεί</a:t>
            </a:r>
            <a:r>
              <a:rPr lang="en-US" dirty="0" smtClean="0"/>
              <a:t> </a:t>
            </a:r>
            <a:r>
              <a:rPr lang="el-GR" dirty="0" smtClean="0"/>
              <a:t>τουλάχιστον σε </a:t>
            </a:r>
            <a:r>
              <a:rPr lang="el-GR" b="1" dirty="0" smtClean="0"/>
              <a:t>κλίμακα ίσων διαστημάτων</a:t>
            </a:r>
          </a:p>
          <a:p>
            <a:r>
              <a:rPr lang="el-GR" dirty="0" smtClean="0"/>
              <a:t>Ο συνολικός αριθμός των μεταβλητών που θα αναλύσουμε θα πρέπει να είναι </a:t>
            </a:r>
            <a:r>
              <a:rPr lang="el-GR" b="1" dirty="0" smtClean="0"/>
              <a:t>3 με 5 φορές περισσότερες από τους υποτιθέμενους παράγοντες</a:t>
            </a:r>
          </a:p>
          <a:p>
            <a:r>
              <a:rPr lang="el-GR" dirty="0" smtClean="0"/>
              <a:t>Ο συνολικός αριθμός των ατόμων θα πρέπει να είναι σημαντικός (τουλάχιστον &gt; 300)</a:t>
            </a:r>
          </a:p>
          <a:p>
            <a:r>
              <a:rPr lang="el-GR" dirty="0" smtClean="0"/>
              <a:t>Θα πρέπει να υπάρχει μια αναλογία ανάμεσα στον αριθμό των μεταβλητών και των ατόμων που θα χρησιμοποιήσουμε (</a:t>
            </a:r>
            <a:r>
              <a:rPr lang="el-GR" b="1" dirty="0" smtClean="0"/>
              <a:t>10:1, ή 5:1)</a:t>
            </a:r>
            <a:endParaRPr lang="el-GR" dirty="0"/>
          </a:p>
        </p:txBody>
      </p:sp>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7</a:t>
            </a:fld>
            <a:endParaRPr lang="el-GR"/>
          </a:p>
        </p:txBody>
      </p:sp>
      <p:sp>
        <p:nvSpPr>
          <p:cNvPr id="2" name="Τίτλος 1"/>
          <p:cNvSpPr>
            <a:spLocks noGrp="1"/>
          </p:cNvSpPr>
          <p:nvPr>
            <p:ph type="title"/>
          </p:nvPr>
        </p:nvSpPr>
        <p:spPr/>
        <p:txBody>
          <a:bodyPr/>
          <a:lstStyle/>
          <a:p>
            <a:r>
              <a:rPr lang="el-GR" dirty="0">
                <a:solidFill>
                  <a:srgbClr val="4F81BD">
                    <a:lumMod val="50000"/>
                  </a:srgbClr>
                </a:solidFill>
              </a:rPr>
              <a:t>Βήματα στην Ανάλυση</a:t>
            </a:r>
            <a:br>
              <a:rPr lang="el-GR" dirty="0">
                <a:solidFill>
                  <a:srgbClr val="4F81BD">
                    <a:lumMod val="50000"/>
                  </a:srgbClr>
                </a:solidFill>
              </a:rPr>
            </a:br>
            <a:r>
              <a:rPr lang="el-GR" dirty="0">
                <a:solidFill>
                  <a:srgbClr val="4F81BD">
                    <a:lumMod val="50000"/>
                  </a:srgbClr>
                </a:solidFill>
              </a:rPr>
              <a:t>Παραγόντων </a:t>
            </a:r>
            <a:r>
              <a:rPr lang="el-GR" sz="3000" b="0" dirty="0" smtClean="0">
                <a:solidFill>
                  <a:srgbClr val="4F81BD">
                    <a:lumMod val="50000"/>
                  </a:srgbClr>
                </a:solidFill>
              </a:rPr>
              <a:t>3/3</a:t>
            </a:r>
            <a:endParaRPr lang="el-GR" dirty="0"/>
          </a:p>
        </p:txBody>
      </p:sp>
    </p:spTree>
    <p:extLst>
      <p:ext uri="{BB962C8B-B14F-4D97-AF65-F5344CB8AC3E}">
        <p14:creationId xmlns:p14="http://schemas.microsoft.com/office/powerpoint/2010/main" val="2025605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395536" y="1124744"/>
            <a:ext cx="8363272" cy="5040560"/>
          </a:xfrm>
        </p:spPr>
        <p:txBody>
          <a:bodyPr>
            <a:normAutofit/>
          </a:bodyPr>
          <a:lstStyle/>
          <a:p>
            <a:r>
              <a:rPr lang="el-GR" dirty="0" smtClean="0"/>
              <a:t>Το SPSS παρέχει δύο δείκτες για τον έλεγχο</a:t>
            </a:r>
            <a:r>
              <a:rPr lang="en-US" dirty="0" smtClean="0"/>
              <a:t> </a:t>
            </a:r>
            <a:r>
              <a:rPr lang="el-GR" dirty="0" smtClean="0"/>
              <a:t>της ποιότητας των δεδομένων</a:t>
            </a:r>
          </a:p>
          <a:p>
            <a:pPr lvl="1"/>
            <a:r>
              <a:rPr lang="el-GR" dirty="0" smtClean="0"/>
              <a:t>Ο Δείκτης </a:t>
            </a:r>
            <a:r>
              <a:rPr lang="el-GR" b="1" dirty="0" err="1" smtClean="0"/>
              <a:t>Keiser</a:t>
            </a:r>
            <a:r>
              <a:rPr lang="el-GR" b="1" dirty="0" smtClean="0"/>
              <a:t>-</a:t>
            </a:r>
            <a:r>
              <a:rPr lang="el-GR" b="1" dirty="0" err="1" smtClean="0"/>
              <a:t>Meyer</a:t>
            </a:r>
            <a:r>
              <a:rPr lang="el-GR" b="1" dirty="0" smtClean="0"/>
              <a:t>-</a:t>
            </a:r>
            <a:r>
              <a:rPr lang="el-GR" b="1" dirty="0" err="1" smtClean="0"/>
              <a:t>Olkin</a:t>
            </a:r>
            <a:r>
              <a:rPr lang="el-GR" b="1" dirty="0" smtClean="0"/>
              <a:t> αξιολογεί την</a:t>
            </a:r>
            <a:r>
              <a:rPr lang="en-US" b="1" dirty="0" smtClean="0"/>
              <a:t> </a:t>
            </a:r>
            <a:r>
              <a:rPr lang="el-GR" dirty="0" smtClean="0"/>
              <a:t>επάρκεια του δείγματος (</a:t>
            </a:r>
            <a:r>
              <a:rPr lang="el-GR" b="1" dirty="0" smtClean="0"/>
              <a:t>&gt;.50)</a:t>
            </a:r>
          </a:p>
          <a:p>
            <a:pPr lvl="1"/>
            <a:r>
              <a:rPr lang="el-GR" dirty="0" smtClean="0"/>
              <a:t>Ο Δείκτης </a:t>
            </a:r>
            <a:r>
              <a:rPr lang="en-US" b="1" dirty="0" smtClean="0"/>
              <a:t>Bartlett’s Test of </a:t>
            </a:r>
            <a:r>
              <a:rPr lang="en-US" b="1" dirty="0" err="1" smtClean="0"/>
              <a:t>Sphericity</a:t>
            </a:r>
            <a:r>
              <a:rPr lang="en-US" b="1" dirty="0" smtClean="0"/>
              <a:t> </a:t>
            </a:r>
            <a:r>
              <a:rPr lang="el-GR" b="1" dirty="0" smtClean="0"/>
              <a:t>αξιολογεί</a:t>
            </a:r>
            <a:r>
              <a:rPr lang="en-US" b="1" dirty="0" smtClean="0"/>
              <a:t> </a:t>
            </a:r>
            <a:r>
              <a:rPr lang="el-GR" dirty="0" smtClean="0"/>
              <a:t>το κατά πόσο οι συσχετίσεις μεταξύ των μεταβλητών</a:t>
            </a:r>
            <a:r>
              <a:rPr lang="en-US" dirty="0" smtClean="0"/>
              <a:t> </a:t>
            </a:r>
            <a:r>
              <a:rPr lang="el-GR" dirty="0" smtClean="0"/>
              <a:t>επιτρέπουν την εφαρμογή της ανάλυσης</a:t>
            </a:r>
            <a:r>
              <a:rPr lang="en-US" dirty="0" smtClean="0"/>
              <a:t> </a:t>
            </a:r>
            <a:r>
              <a:rPr lang="el-GR" dirty="0" smtClean="0"/>
              <a:t>παραγόντων (</a:t>
            </a:r>
            <a:r>
              <a:rPr lang="en-US" b="1" dirty="0" smtClean="0"/>
              <a:t>p &lt;0.05)</a:t>
            </a:r>
            <a:endParaRPr lang="el-GR" dirty="0" smtClean="0"/>
          </a:p>
        </p:txBody>
      </p:sp>
      <p:sp>
        <p:nvSpPr>
          <p:cNvPr id="5" name="4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8</a:t>
            </a:fld>
            <a:endParaRPr lang="el-GR"/>
          </a:p>
        </p:txBody>
      </p:sp>
    </p:spTree>
    <p:extLst>
      <p:ext uri="{BB962C8B-B14F-4D97-AF65-F5344CB8AC3E}">
        <p14:creationId xmlns:p14="http://schemas.microsoft.com/office/powerpoint/2010/main" val="373769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TotalTime>
  <Words>2291</Words>
  <Application>Microsoft Office PowerPoint</Application>
  <PresentationFormat>Προβολή στην οθόνη (4:3)</PresentationFormat>
  <Paragraphs>194</Paragraphs>
  <Slides>40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40</vt:i4>
      </vt:variant>
    </vt:vector>
  </HeadingPairs>
  <TitlesOfParts>
    <vt:vector size="42" baseType="lpstr">
      <vt:lpstr>template</vt:lpstr>
      <vt:lpstr>OC_template_updated</vt:lpstr>
      <vt:lpstr>Βιοστατιστική (Θ)</vt:lpstr>
      <vt:lpstr>Πολυμεταβλητή  στατιστική ανάλυση </vt:lpstr>
      <vt:lpstr>Διερευνητική Ανάλυση Παραγόντων 1/3</vt:lpstr>
      <vt:lpstr>Διερευνητική Ανάλυση Παραγόντων 2/3</vt:lpstr>
      <vt:lpstr>Διερευνητική Ανάλυση Παραγόντων 3/3</vt:lpstr>
      <vt:lpstr>Βήματα στην Ανάλυση Παραγόντων 1/3</vt:lpstr>
      <vt:lpstr>Βήματα στην Ανάλυση Παραγόντων 2/3</vt:lpstr>
      <vt:lpstr>Βήματα στην Ανάλυση Παραγόντων 3/3</vt:lpstr>
      <vt:lpstr>Παρουσίαση του PowerPoint</vt:lpstr>
      <vt:lpstr>Παρουσίαση του PowerPoint</vt:lpstr>
      <vt:lpstr>Παρουσίαση του PowerPoint</vt:lpstr>
      <vt:lpstr>Κριτήριο Scree Test</vt:lpstr>
      <vt:lpstr>Παραγοντική Ανάλυση</vt:lpstr>
      <vt:lpstr>Η μέθοδος «εξαγωγής»  των παραγόντων</vt:lpstr>
      <vt:lpstr>Η περιστροφή των παραγόντων</vt:lpstr>
      <vt:lpstr>Φορτίσεις  (Factor Loadings)</vt:lpstr>
      <vt:lpstr>Παρουσίαση του PowerPoint</vt:lpstr>
      <vt:lpstr>Πολυμεταβλητές  στατιστικές τεχνικές </vt:lpstr>
      <vt:lpstr>Διαχωριστική ανάλυση  (Discriminant analysis) 1/3</vt:lpstr>
      <vt:lpstr>Διαχωριστική ανάλυση  (Discriminant analysis) 2/3</vt:lpstr>
      <vt:lpstr>Διαχωριστική ανάλυση  (Discriminant analysis) 3/3</vt:lpstr>
      <vt:lpstr>Ανάλυση  κατά συστάδες  (Cluster analysis) </vt:lpstr>
      <vt:lpstr>Η μέθοδος K-Means 1/3</vt:lpstr>
      <vt:lpstr>Η μέθοδος K-Means 2/3</vt:lpstr>
      <vt:lpstr>Η μέθοδος K-Means 3/3</vt:lpstr>
      <vt:lpstr>Ιεραρχική Ομαδοποίηση 1/2</vt:lpstr>
      <vt:lpstr>Ιεραρχική Ομαδοποίηση 2/2</vt:lpstr>
      <vt:lpstr>Ανάλυση  κατά συστάδες  (Cluster  analysis) </vt:lpstr>
      <vt:lpstr>Ανάλυση αντιστοιχιών  (Correspodence  analysis) 1/3</vt:lpstr>
      <vt:lpstr>Ανάλυση αντιστοιχιών  (Correspodence  analysis) 2/3</vt:lpstr>
      <vt:lpstr>Ανάλυση αντιστοιχιών  (Correspodence  analysis) 3/3</vt:lpstr>
      <vt:lpstr>Παράδειγμα 1/2</vt:lpstr>
      <vt:lpstr>Παράδειγμα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8</cp:revision>
  <dcterms:created xsi:type="dcterms:W3CDTF">2015-11-23T15:34:16Z</dcterms:created>
  <dcterms:modified xsi:type="dcterms:W3CDTF">2015-12-09T11:52:19Z</dcterms:modified>
</cp:coreProperties>
</file>