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16" r:id="rId2"/>
    <p:sldMasterId id="2147483827" r:id="rId3"/>
    <p:sldMasterId id="2147483838" r:id="rId4"/>
  </p:sldMasterIdLst>
  <p:notesMasterIdLst>
    <p:notesMasterId r:id="rId43"/>
  </p:notesMasterIdLst>
  <p:sldIdLst>
    <p:sldId id="304" r:id="rId5"/>
    <p:sldId id="257" r:id="rId6"/>
    <p:sldId id="258" r:id="rId7"/>
    <p:sldId id="259" r:id="rId8"/>
    <p:sldId id="298" r:id="rId9"/>
    <p:sldId id="261" r:id="rId10"/>
    <p:sldId id="262" r:id="rId11"/>
    <p:sldId id="263" r:id="rId12"/>
    <p:sldId id="264" r:id="rId13"/>
    <p:sldId id="299" r:id="rId14"/>
    <p:sldId id="265" r:id="rId15"/>
    <p:sldId id="266" r:id="rId16"/>
    <p:sldId id="267" r:id="rId17"/>
    <p:sldId id="268" r:id="rId18"/>
    <p:sldId id="300" r:id="rId19"/>
    <p:sldId id="269" r:id="rId20"/>
    <p:sldId id="270" r:id="rId21"/>
    <p:sldId id="279" r:id="rId22"/>
    <p:sldId id="281" r:id="rId23"/>
    <p:sldId id="282" r:id="rId24"/>
    <p:sldId id="302" r:id="rId25"/>
    <p:sldId id="283" r:id="rId26"/>
    <p:sldId id="284" r:id="rId27"/>
    <p:sldId id="286" r:id="rId28"/>
    <p:sldId id="288" r:id="rId29"/>
    <p:sldId id="290" r:id="rId30"/>
    <p:sldId id="295" r:id="rId31"/>
    <p:sldId id="293" r:id="rId32"/>
    <p:sldId id="294" r:id="rId33"/>
    <p:sldId id="296" r:id="rId34"/>
    <p:sldId id="303" r:id="rId35"/>
    <p:sldId id="305" r:id="rId36"/>
    <p:sldId id="306" r:id="rId37"/>
    <p:sldId id="307" r:id="rId38"/>
    <p:sldId id="308" r:id="rId39"/>
    <p:sldId id="309" r:id="rId40"/>
    <p:sldId id="310" r:id="rId41"/>
    <p:sldId id="311" r:id="rId42"/>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74" autoAdjust="0"/>
  </p:normalViewPr>
  <p:slideViewPr>
    <p:cSldViewPr>
      <p:cViewPr varScale="1">
        <p:scale>
          <a:sx n="102" d="100"/>
          <a:sy n="102" d="100"/>
        </p:scale>
        <p:origin x="-15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F0B648F7-74A5-488F-9E38-7771C83E3BBD}" type="datetimeFigureOut">
              <a:rPr lang="el-GR"/>
              <a:pPr>
                <a:defRPr/>
              </a:pPr>
              <a:t>7/8/2015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F24B8C7F-CE6A-4F38-97FB-ED97D88637DB}" type="slidenum">
              <a:rPr lang="el-GR"/>
              <a:pPr>
                <a:defRPr/>
              </a:pPr>
              <a:t>‹#›</a:t>
            </a:fld>
            <a:endParaRPr lang="el-GR"/>
          </a:p>
        </p:txBody>
      </p:sp>
    </p:spTree>
    <p:extLst>
      <p:ext uri="{BB962C8B-B14F-4D97-AF65-F5344CB8AC3E}">
        <p14:creationId xmlns:p14="http://schemas.microsoft.com/office/powerpoint/2010/main" val="7627871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69863" indent="-169863">
              <a:spcBef>
                <a:spcPct val="0"/>
              </a:spcBef>
              <a:buFontTx/>
              <a:buChar char="•"/>
            </a:pPr>
            <a:endParaRPr lang="el-GR" altLang="el-GR" smtClean="0">
              <a:solidFill>
                <a:srgbClr val="FF0000"/>
              </a:solidFill>
            </a:endParaRPr>
          </a:p>
        </p:txBody>
      </p:sp>
      <p:sp>
        <p:nvSpPr>
          <p:cNvPr id="8294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7D65C0F-F6DA-43E1-87AD-0FBB2DEC0D3D}" type="slidenum">
              <a:rPr lang="el-GR" altLang="el-GR">
                <a:solidFill>
                  <a:srgbClr val="000000"/>
                </a:solidFill>
              </a:rPr>
              <a:pPr eaLnBrk="1" hangingPunct="1"/>
              <a:t>1</a:t>
            </a:fld>
            <a:endParaRPr lang="el-GR" altLang="el-GR">
              <a:solidFill>
                <a:srgbClr val="000000"/>
              </a:solidFill>
            </a:endParaRPr>
          </a:p>
        </p:txBody>
      </p:sp>
    </p:spTree>
    <p:extLst>
      <p:ext uri="{BB962C8B-B14F-4D97-AF65-F5344CB8AC3E}">
        <p14:creationId xmlns:p14="http://schemas.microsoft.com/office/powerpoint/2010/main" val="176040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8397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4AC69A53-14DB-4208-8A92-863602E69F9E}" type="slidenum">
              <a:rPr lang="el-GR" altLang="el-GR">
                <a:solidFill>
                  <a:srgbClr val="000000"/>
                </a:solidFill>
              </a:rPr>
              <a:pPr eaLnBrk="1" hangingPunct="1"/>
              <a:t>32</a:t>
            </a:fld>
            <a:endParaRPr lang="el-GR" altLang="el-GR">
              <a:solidFill>
                <a:srgbClr val="000000"/>
              </a:solidFill>
            </a:endParaRPr>
          </a:p>
        </p:txBody>
      </p:sp>
    </p:spTree>
    <p:extLst>
      <p:ext uri="{BB962C8B-B14F-4D97-AF65-F5344CB8AC3E}">
        <p14:creationId xmlns:p14="http://schemas.microsoft.com/office/powerpoint/2010/main" val="1725403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C70DA57E-BDC8-4AC6-85DE-5893E71E5186}" type="slidenum">
              <a:rPr lang="el-GR" altLang="el-GR">
                <a:solidFill>
                  <a:srgbClr val="000000"/>
                </a:solidFill>
              </a:rPr>
              <a:pPr eaLnBrk="1" hangingPunct="1"/>
              <a:t>33</a:t>
            </a:fld>
            <a:endParaRPr lang="el-GR" altLang="el-GR">
              <a:solidFill>
                <a:srgbClr val="000000"/>
              </a:solidFill>
            </a:endParaRPr>
          </a:p>
        </p:txBody>
      </p:sp>
    </p:spTree>
    <p:extLst>
      <p:ext uri="{BB962C8B-B14F-4D97-AF65-F5344CB8AC3E}">
        <p14:creationId xmlns:p14="http://schemas.microsoft.com/office/powerpoint/2010/main" val="1286306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CC52E11D-13E5-4E70-8C33-BAA5848CDCFF}" type="slidenum">
              <a:rPr lang="el-GR" altLang="el-GR">
                <a:solidFill>
                  <a:srgbClr val="000000"/>
                </a:solidFill>
              </a:rPr>
              <a:pPr eaLnBrk="1" hangingPunct="1"/>
              <a:t>34</a:t>
            </a:fld>
            <a:endParaRPr lang="el-GR" altLang="el-GR">
              <a:solidFill>
                <a:srgbClr val="000000"/>
              </a:solidFill>
            </a:endParaRPr>
          </a:p>
        </p:txBody>
      </p:sp>
    </p:spTree>
    <p:extLst>
      <p:ext uri="{BB962C8B-B14F-4D97-AF65-F5344CB8AC3E}">
        <p14:creationId xmlns:p14="http://schemas.microsoft.com/office/powerpoint/2010/main" val="1192397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AE124FE-6930-43A6-BFFE-DE6734BBD25C}" type="slidenum">
              <a:rPr lang="el-GR" altLang="el-GR">
                <a:solidFill>
                  <a:srgbClr val="000000"/>
                </a:solidFill>
              </a:rPr>
              <a:pPr eaLnBrk="1" hangingPunct="1"/>
              <a:t>35</a:t>
            </a:fld>
            <a:endParaRPr lang="el-GR" altLang="el-GR">
              <a:solidFill>
                <a:srgbClr val="000000"/>
              </a:solidFill>
            </a:endParaRPr>
          </a:p>
        </p:txBody>
      </p:sp>
    </p:spTree>
    <p:extLst>
      <p:ext uri="{BB962C8B-B14F-4D97-AF65-F5344CB8AC3E}">
        <p14:creationId xmlns:p14="http://schemas.microsoft.com/office/powerpoint/2010/main" val="2923019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B2408268-1DA8-4C8E-873A-9426B4751E20}" type="slidenum">
              <a:rPr lang="el-GR" altLang="el-GR">
                <a:solidFill>
                  <a:srgbClr val="000000"/>
                </a:solidFill>
              </a:rPr>
              <a:pPr eaLnBrk="1" hangingPunct="1"/>
              <a:t>37</a:t>
            </a:fld>
            <a:endParaRPr lang="el-GR" altLang="el-GR">
              <a:solidFill>
                <a:srgbClr val="000000"/>
              </a:solidFill>
            </a:endParaRPr>
          </a:p>
        </p:txBody>
      </p:sp>
    </p:spTree>
    <p:extLst>
      <p:ext uri="{BB962C8B-B14F-4D97-AF65-F5344CB8AC3E}">
        <p14:creationId xmlns:p14="http://schemas.microsoft.com/office/powerpoint/2010/main" val="39365797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69863" indent="-169863">
              <a:spcBef>
                <a:spcPct val="0"/>
              </a:spcBef>
              <a:buFontTx/>
              <a:buChar char="•"/>
            </a:pPr>
            <a:endParaRPr lang="el-GR" altLang="el-GR" smtClean="0"/>
          </a:p>
        </p:txBody>
      </p:sp>
      <p:sp>
        <p:nvSpPr>
          <p:cNvPr id="8909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5870575A-233F-4F2B-A4F4-2506892DF224}" type="slidenum">
              <a:rPr lang="el-GR" altLang="el-GR">
                <a:solidFill>
                  <a:srgbClr val="000000"/>
                </a:solidFill>
              </a:rPr>
              <a:pPr eaLnBrk="1" hangingPunct="1"/>
              <a:t>38</a:t>
            </a:fld>
            <a:endParaRPr lang="el-GR" altLang="el-GR">
              <a:solidFill>
                <a:srgbClr val="000000"/>
              </a:solidFill>
            </a:endParaRPr>
          </a:p>
        </p:txBody>
      </p:sp>
    </p:spTree>
    <p:extLst>
      <p:ext uri="{BB962C8B-B14F-4D97-AF65-F5344CB8AC3E}">
        <p14:creationId xmlns:p14="http://schemas.microsoft.com/office/powerpoint/2010/main" val="17195584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4" name="9 - Ορθογώνιο"/>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0 - Ορθογώνιο"/>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1 - Ορθογώνιο"/>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7" name="27 - Θέση ημερομηνίας"/>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D99D0ADF-9B82-4DDD-868C-EE5AF6388186}" type="datetime1">
              <a:rPr lang="el-GR" smtClean="0"/>
              <a:t>7/8/2015</a:t>
            </a:fld>
            <a:endParaRPr lang="el-GR"/>
          </a:p>
        </p:txBody>
      </p:sp>
      <p:sp>
        <p:nvSpPr>
          <p:cNvPr id="10" name="16 - Θέση υποσέλιδου"/>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l-GR"/>
          </a:p>
        </p:txBody>
      </p:sp>
      <p:sp>
        <p:nvSpPr>
          <p:cNvPr id="11"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1E7CFF17-C30E-4F39-9EAC-04B0CC58C79F}" type="slidenum">
              <a:rPr lang="el-GR"/>
              <a:pPr>
                <a:defRPr/>
              </a:pPr>
              <a:t>‹#›</a:t>
            </a:fld>
            <a:endParaRPr lang="el-GR"/>
          </a:p>
        </p:txBody>
      </p:sp>
    </p:spTree>
    <p:extLst>
      <p:ext uri="{BB962C8B-B14F-4D97-AF65-F5344CB8AC3E}">
        <p14:creationId xmlns:p14="http://schemas.microsoft.com/office/powerpoint/2010/main" val="217790378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BFFFBABE-7E9E-43D7-9EC9-7761B319966A}" type="datetime1">
              <a:rPr lang="el-GR" smtClean="0"/>
              <a:t>7/8/2015</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302F9A8C-F515-4AD8-B73C-3D9A9C3D1D57}" type="slidenum">
              <a:rPr lang="el-GR"/>
              <a:pPr>
                <a:defRPr/>
              </a:pPr>
              <a:t>‹#›</a:t>
            </a:fld>
            <a:endParaRPr lang="el-GR"/>
          </a:p>
        </p:txBody>
      </p:sp>
    </p:spTree>
    <p:extLst>
      <p:ext uri="{BB962C8B-B14F-4D97-AF65-F5344CB8AC3E}">
        <p14:creationId xmlns:p14="http://schemas.microsoft.com/office/powerpoint/2010/main" val="13486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4" name="9 - Ορθογώνιο"/>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10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11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1 - Κατακόρυφος τίτλος"/>
          <p:cNvSpPr>
            <a:spLocks noGrp="1"/>
          </p:cNvSpPr>
          <p:nvPr>
            <p:ph type="title" orient="vert"/>
          </p:nvPr>
        </p:nvSpPr>
        <p:spPr>
          <a:xfrm>
            <a:off x="6553200" y="609600"/>
            <a:ext cx="2057400" cy="5516563"/>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3 - Θέση ημερομηνίας"/>
          <p:cNvSpPr>
            <a:spLocks noGrp="1"/>
          </p:cNvSpPr>
          <p:nvPr>
            <p:ph type="dt" sz="half" idx="10"/>
          </p:nvPr>
        </p:nvSpPr>
        <p:spPr>
          <a:xfrm>
            <a:off x="6553200" y="6248400"/>
            <a:ext cx="2209800" cy="365125"/>
          </a:xfrm>
        </p:spPr>
        <p:txBody>
          <a:bodyPr/>
          <a:lstStyle>
            <a:lvl1pPr>
              <a:defRPr/>
            </a:lvl1pPr>
          </a:lstStyle>
          <a:p>
            <a:pPr>
              <a:defRPr/>
            </a:pPr>
            <a:fld id="{15666C48-D121-4F29-8351-F6CE45AD7936}" type="datetime1">
              <a:rPr lang="el-GR" smtClean="0"/>
              <a:t>7/8/2015</a:t>
            </a:fld>
            <a:endParaRPr lang="el-GR"/>
          </a:p>
        </p:txBody>
      </p:sp>
      <p:sp>
        <p:nvSpPr>
          <p:cNvPr id="8" name="4 - Θέση υποσέλιδου"/>
          <p:cNvSpPr>
            <a:spLocks noGrp="1"/>
          </p:cNvSpPr>
          <p:nvPr>
            <p:ph type="ftr" sz="quarter" idx="11"/>
          </p:nvPr>
        </p:nvSpPr>
        <p:spPr>
          <a:xfrm>
            <a:off x="457200" y="6248400"/>
            <a:ext cx="5573713" cy="365125"/>
          </a:xfrm>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a:xfrm rot="5400000">
            <a:off x="5989638" y="144462"/>
            <a:ext cx="533400" cy="244475"/>
          </a:xfrm>
        </p:spPr>
        <p:txBody>
          <a:bodyPr/>
          <a:lstStyle>
            <a:lvl1pPr>
              <a:defRPr/>
            </a:lvl1pPr>
          </a:lstStyle>
          <a:p>
            <a:pPr>
              <a:defRPr/>
            </a:pPr>
            <a:fld id="{5463DFD8-59BD-4814-8C13-81EA371B61AA}" type="slidenum">
              <a:rPr lang="el-GR"/>
              <a:pPr>
                <a:defRPr/>
              </a:pPr>
              <a:t>‹#›</a:t>
            </a:fld>
            <a:endParaRPr lang="el-GR"/>
          </a:p>
        </p:txBody>
      </p:sp>
    </p:spTree>
    <p:extLst>
      <p:ext uri="{BB962C8B-B14F-4D97-AF65-F5344CB8AC3E}">
        <p14:creationId xmlns:p14="http://schemas.microsoft.com/office/powerpoint/2010/main" val="221150406"/>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B4D37346-CD1C-427E-8DE0-369002DFCA33}"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7E04EE87-6199-49F7-8F4D-CDEA3E62FB15}" type="slidenum">
              <a:rPr lang="el-GR"/>
              <a:pPr>
                <a:defRPr/>
              </a:pPr>
              <a:t>‹#›</a:t>
            </a:fld>
            <a:endParaRPr lang="el-GR"/>
          </a:p>
        </p:txBody>
      </p:sp>
    </p:spTree>
    <p:extLst>
      <p:ext uri="{BB962C8B-B14F-4D97-AF65-F5344CB8AC3E}">
        <p14:creationId xmlns:p14="http://schemas.microsoft.com/office/powerpoint/2010/main" val="233489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dirty="0"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68DB4D8F-2E24-43E6-8D3F-1AEC99E9E7B2}"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3021005A-D16B-4FCF-895E-D32F287A0EFD}" type="slidenum">
              <a:rPr lang="el-GR"/>
              <a:pPr>
                <a:defRPr/>
              </a:pPr>
              <a:t>‹#›</a:t>
            </a:fld>
            <a:endParaRPr lang="el-GR"/>
          </a:p>
        </p:txBody>
      </p:sp>
    </p:spTree>
    <p:extLst>
      <p:ext uri="{BB962C8B-B14F-4D97-AF65-F5344CB8AC3E}">
        <p14:creationId xmlns:p14="http://schemas.microsoft.com/office/powerpoint/2010/main" val="288681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0A0CCA87-5F3F-454F-A69B-9B6BA3CEECA4}"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E0DE3BB4-6E40-47AF-9676-E4F9F7059517}" type="slidenum">
              <a:rPr lang="el-GR"/>
              <a:pPr>
                <a:defRPr/>
              </a:pPr>
              <a:t>‹#›</a:t>
            </a:fld>
            <a:endParaRPr lang="el-GR"/>
          </a:p>
        </p:txBody>
      </p:sp>
    </p:spTree>
    <p:extLst>
      <p:ext uri="{BB962C8B-B14F-4D97-AF65-F5344CB8AC3E}">
        <p14:creationId xmlns:p14="http://schemas.microsoft.com/office/powerpoint/2010/main" val="3087828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pPr>
              <a:defRPr/>
            </a:pPr>
            <a:fld id="{2DDBB26B-4590-4514-9113-B71CCA0AAE6F}" type="datetime1">
              <a:rPr lang="el-GR" smtClean="0"/>
              <a:t>7/8/2015</a:t>
            </a:fld>
            <a:endParaRPr lang="el-GR"/>
          </a:p>
        </p:txBody>
      </p:sp>
      <p:sp>
        <p:nvSpPr>
          <p:cNvPr id="6" name="Footer Placeholder 5"/>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6"/>
          <p:cNvSpPr>
            <a:spLocks noGrp="1"/>
          </p:cNvSpPr>
          <p:nvPr>
            <p:ph type="sldNum" sz="quarter" idx="12"/>
          </p:nvPr>
        </p:nvSpPr>
        <p:spPr/>
        <p:txBody>
          <a:bodyPr/>
          <a:lstStyle>
            <a:lvl1pPr>
              <a:defRPr>
                <a:latin typeface="Arial" pitchFamily="34" charset="0"/>
                <a:cs typeface="Arial" pitchFamily="34" charset="0"/>
              </a:defRPr>
            </a:lvl1pPr>
          </a:lstStyle>
          <a:p>
            <a:pPr>
              <a:defRPr/>
            </a:pPr>
            <a:fld id="{33F0A15F-A6EC-45AE-8037-56659FD9DF5C}" type="slidenum">
              <a:rPr lang="el-GR"/>
              <a:pPr>
                <a:defRPr/>
              </a:pPr>
              <a:t>‹#›</a:t>
            </a:fld>
            <a:endParaRPr lang="el-GR"/>
          </a:p>
        </p:txBody>
      </p:sp>
    </p:spTree>
    <p:extLst>
      <p:ext uri="{BB962C8B-B14F-4D97-AF65-F5344CB8AC3E}">
        <p14:creationId xmlns:p14="http://schemas.microsoft.com/office/powerpoint/2010/main" val="365012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lvl1pPr>
              <a:defRPr>
                <a:latin typeface="Arial" pitchFamily="34" charset="0"/>
                <a:cs typeface="Arial" pitchFamily="34" charset="0"/>
              </a:defRPr>
            </a:lvl1pPr>
          </a:lstStyle>
          <a:p>
            <a:pPr>
              <a:defRPr/>
            </a:pPr>
            <a:fld id="{34934EB5-A0ED-441B-9085-AA28E7451210}" type="datetime1">
              <a:rPr lang="el-GR" smtClean="0"/>
              <a:t>7/8/2015</a:t>
            </a:fld>
            <a:endParaRPr lang="el-GR"/>
          </a:p>
        </p:txBody>
      </p:sp>
      <p:sp>
        <p:nvSpPr>
          <p:cNvPr id="8" name="Footer Placeholder 7"/>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9" name="Slide Number Placeholder 8"/>
          <p:cNvSpPr>
            <a:spLocks noGrp="1"/>
          </p:cNvSpPr>
          <p:nvPr>
            <p:ph type="sldNum" sz="quarter" idx="12"/>
          </p:nvPr>
        </p:nvSpPr>
        <p:spPr/>
        <p:txBody>
          <a:bodyPr/>
          <a:lstStyle>
            <a:lvl1pPr>
              <a:defRPr>
                <a:latin typeface="Arial" pitchFamily="34" charset="0"/>
                <a:cs typeface="Arial" pitchFamily="34" charset="0"/>
              </a:defRPr>
            </a:lvl1pPr>
          </a:lstStyle>
          <a:p>
            <a:pPr>
              <a:defRPr/>
            </a:pPr>
            <a:fld id="{4DDB15B5-611D-45FE-A442-DDEF29F492C9}" type="slidenum">
              <a:rPr lang="el-GR"/>
              <a:pPr>
                <a:defRPr/>
              </a:pPr>
              <a:t>‹#›</a:t>
            </a:fld>
            <a:endParaRPr lang="el-GR"/>
          </a:p>
        </p:txBody>
      </p:sp>
    </p:spTree>
    <p:extLst>
      <p:ext uri="{BB962C8B-B14F-4D97-AF65-F5344CB8AC3E}">
        <p14:creationId xmlns:p14="http://schemas.microsoft.com/office/powerpoint/2010/main" val="41743265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lvl1pPr>
              <a:defRPr>
                <a:latin typeface="Arial" pitchFamily="34" charset="0"/>
                <a:cs typeface="Arial" pitchFamily="34" charset="0"/>
              </a:defRPr>
            </a:lvl1pPr>
          </a:lstStyle>
          <a:p>
            <a:pPr>
              <a:defRPr/>
            </a:pPr>
            <a:fld id="{07A2DF96-E4D6-4602-9988-95FAB481694E}" type="datetime1">
              <a:rPr lang="el-GR" smtClean="0"/>
              <a:t>7/8/2015</a:t>
            </a:fld>
            <a:endParaRPr lang="el-GR"/>
          </a:p>
        </p:txBody>
      </p:sp>
      <p:sp>
        <p:nvSpPr>
          <p:cNvPr id="4" name="Footer Placeholder 3"/>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5" name="Slide Number Placeholder 4"/>
          <p:cNvSpPr>
            <a:spLocks noGrp="1"/>
          </p:cNvSpPr>
          <p:nvPr>
            <p:ph type="sldNum" sz="quarter" idx="12"/>
          </p:nvPr>
        </p:nvSpPr>
        <p:spPr/>
        <p:txBody>
          <a:bodyPr/>
          <a:lstStyle>
            <a:lvl1pPr>
              <a:defRPr>
                <a:latin typeface="Arial" pitchFamily="34" charset="0"/>
                <a:cs typeface="Arial" pitchFamily="34" charset="0"/>
              </a:defRPr>
            </a:lvl1pPr>
          </a:lstStyle>
          <a:p>
            <a:pPr>
              <a:defRPr/>
            </a:pPr>
            <a:fld id="{16D24CDD-589C-44E2-BE00-2F8075E45429}" type="slidenum">
              <a:rPr lang="el-GR"/>
              <a:pPr>
                <a:defRPr/>
              </a:pPr>
              <a:t>‹#›</a:t>
            </a:fld>
            <a:endParaRPr lang="el-GR"/>
          </a:p>
        </p:txBody>
      </p:sp>
    </p:spTree>
    <p:extLst>
      <p:ext uri="{BB962C8B-B14F-4D97-AF65-F5344CB8AC3E}">
        <p14:creationId xmlns:p14="http://schemas.microsoft.com/office/powerpoint/2010/main" val="37036972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pPr>
              <a:defRPr/>
            </a:pPr>
            <a:fld id="{DBC11940-4727-4FF3-9446-C21310B7A071}" type="datetime1">
              <a:rPr lang="el-GR" smtClean="0"/>
              <a:t>7/8/2015</a:t>
            </a:fld>
            <a:endParaRPr lang="el-GR"/>
          </a:p>
        </p:txBody>
      </p:sp>
      <p:sp>
        <p:nvSpPr>
          <p:cNvPr id="6" name="Footer Placeholder 5"/>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6"/>
          <p:cNvSpPr>
            <a:spLocks noGrp="1"/>
          </p:cNvSpPr>
          <p:nvPr>
            <p:ph type="sldNum" sz="quarter" idx="12"/>
          </p:nvPr>
        </p:nvSpPr>
        <p:spPr/>
        <p:txBody>
          <a:bodyPr/>
          <a:lstStyle>
            <a:lvl1pPr>
              <a:defRPr>
                <a:latin typeface="Arial" pitchFamily="34" charset="0"/>
                <a:cs typeface="Arial" pitchFamily="34" charset="0"/>
              </a:defRPr>
            </a:lvl1pPr>
          </a:lstStyle>
          <a:p>
            <a:pPr>
              <a:defRPr/>
            </a:pPr>
            <a:fld id="{7327B956-3608-4D7A-ADEF-7865412E0BDE}" type="slidenum">
              <a:rPr lang="el-GR"/>
              <a:pPr>
                <a:defRPr/>
              </a:pPr>
              <a:t>‹#›</a:t>
            </a:fld>
            <a:endParaRPr lang="el-GR"/>
          </a:p>
        </p:txBody>
      </p:sp>
    </p:spTree>
    <p:extLst>
      <p:ext uri="{BB962C8B-B14F-4D97-AF65-F5344CB8AC3E}">
        <p14:creationId xmlns:p14="http://schemas.microsoft.com/office/powerpoint/2010/main" val="28217476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μια εικόνα</a:t>
            </a:r>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pPr>
              <a:defRPr/>
            </a:pPr>
            <a:fld id="{E6216306-9A30-4D49-A83D-688531D13FA5}" type="datetime1">
              <a:rPr lang="el-GR" smtClean="0"/>
              <a:t>7/8/2015</a:t>
            </a:fld>
            <a:endParaRPr lang="el-GR"/>
          </a:p>
        </p:txBody>
      </p:sp>
      <p:sp>
        <p:nvSpPr>
          <p:cNvPr id="6" name="Footer Placeholder 5"/>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6"/>
          <p:cNvSpPr>
            <a:spLocks noGrp="1"/>
          </p:cNvSpPr>
          <p:nvPr>
            <p:ph type="sldNum" sz="quarter" idx="12"/>
          </p:nvPr>
        </p:nvSpPr>
        <p:spPr/>
        <p:txBody>
          <a:bodyPr/>
          <a:lstStyle>
            <a:lvl1pPr>
              <a:defRPr>
                <a:latin typeface="Arial" pitchFamily="34" charset="0"/>
                <a:cs typeface="Arial" pitchFamily="34" charset="0"/>
              </a:defRPr>
            </a:lvl1pPr>
          </a:lstStyle>
          <a:p>
            <a:pPr>
              <a:defRPr/>
            </a:pPr>
            <a:fld id="{63659CE7-95C2-4E48-AA37-80909A12B667}" type="slidenum">
              <a:rPr lang="el-GR"/>
              <a:pPr>
                <a:defRPr/>
              </a:pPr>
              <a:t>‹#›</a:t>
            </a:fld>
            <a:endParaRPr lang="el-GR"/>
          </a:p>
        </p:txBody>
      </p:sp>
    </p:spTree>
    <p:extLst>
      <p:ext uri="{BB962C8B-B14F-4D97-AF65-F5344CB8AC3E}">
        <p14:creationId xmlns:p14="http://schemas.microsoft.com/office/powerpoint/2010/main" val="539227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lvl1pPr>
              <a:defRPr sz="3200" b="1"/>
            </a:lvl1pPr>
          </a:lstStyle>
          <a:p>
            <a:r>
              <a:rPr lang="el-GR" dirty="0" err="1" smtClean="0"/>
              <a:t>Kλικ</a:t>
            </a:r>
            <a:r>
              <a:rPr lang="el-GR" dirty="0" smtClean="0"/>
              <a:t> για επεξεργασία του τίτλου</a:t>
            </a:r>
            <a:endParaRPr lang="en-US" dirty="0"/>
          </a:p>
        </p:txBody>
      </p:sp>
      <p:sp>
        <p:nvSpPr>
          <p:cNvPr id="8" name="7 - Θέση περιεχομένου"/>
          <p:cNvSpPr>
            <a:spLocks noGrp="1"/>
          </p:cNvSpPr>
          <p:nvPr>
            <p:ph sz="quarter" idx="1"/>
          </p:nvPr>
        </p:nvSpPr>
        <p:spPr>
          <a:xfrm>
            <a:off x="612648" y="1600200"/>
            <a:ext cx="8153400" cy="4495800"/>
          </a:xfrm>
        </p:spPr>
        <p:txBody>
          <a:bodyPr/>
          <a:lstStyle>
            <a:lvl1pPr>
              <a:lnSpc>
                <a:spcPct val="110000"/>
              </a:lnSpc>
              <a:spcBef>
                <a:spcPts val="1000"/>
              </a:spcBef>
              <a:defRPr sz="2400"/>
            </a:lvl1pPr>
            <a:lvl2pPr>
              <a:lnSpc>
                <a:spcPct val="110000"/>
              </a:lnSpc>
              <a:spcBef>
                <a:spcPts val="1000"/>
              </a:spcBef>
              <a:defRPr sz="2400"/>
            </a:lvl2pPr>
            <a:lvl3pPr>
              <a:lnSpc>
                <a:spcPct val="110000"/>
              </a:lnSpc>
              <a:spcBef>
                <a:spcPts val="1000"/>
              </a:spcBef>
              <a:defRPr sz="2400"/>
            </a:lvl3pPr>
            <a:lvl4pPr>
              <a:lnSpc>
                <a:spcPct val="110000"/>
              </a:lnSpc>
              <a:spcBef>
                <a:spcPts val="1000"/>
              </a:spcBef>
              <a:defRPr sz="2400"/>
            </a:lvl4pPr>
            <a:lvl5pPr>
              <a:lnSpc>
                <a:spcPct val="110000"/>
              </a:lnSpc>
              <a:spcBef>
                <a:spcPts val="1000"/>
              </a:spcBef>
              <a:defRPr sz="2400"/>
            </a:lvl5pPr>
          </a:lstStyle>
          <a:p>
            <a:pPr lvl="0"/>
            <a:r>
              <a:rPr lang="el-GR" dirty="0" smtClean="0"/>
              <a:t>Kλικ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n-US" dirty="0"/>
          </a:p>
        </p:txBody>
      </p:sp>
      <p:sp>
        <p:nvSpPr>
          <p:cNvPr id="4" name="13 - Θέση ημερομηνίας"/>
          <p:cNvSpPr>
            <a:spLocks noGrp="1"/>
          </p:cNvSpPr>
          <p:nvPr>
            <p:ph type="dt" sz="half" idx="10"/>
          </p:nvPr>
        </p:nvSpPr>
        <p:spPr/>
        <p:txBody>
          <a:bodyPr/>
          <a:lstStyle>
            <a:lvl1pPr>
              <a:defRPr/>
            </a:lvl1pPr>
          </a:lstStyle>
          <a:p>
            <a:pPr>
              <a:defRPr/>
            </a:pPr>
            <a:fld id="{BCDF6332-5C10-420A-BF41-BED49EE79238}" type="datetime1">
              <a:rPr lang="el-GR" smtClean="0"/>
              <a:t>7/8/2015</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9057F016-2C3A-4643-95AC-8B3EDC657924}" type="slidenum">
              <a:rPr lang="el-GR"/>
              <a:pPr>
                <a:defRPr/>
              </a:pPr>
              <a:t>‹#›</a:t>
            </a:fld>
            <a:endParaRPr lang="el-GR"/>
          </a:p>
        </p:txBody>
      </p:sp>
    </p:spTree>
    <p:extLst>
      <p:ext uri="{BB962C8B-B14F-4D97-AF65-F5344CB8AC3E}">
        <p14:creationId xmlns:p14="http://schemas.microsoft.com/office/powerpoint/2010/main" val="60821708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E144C3D0-B2A6-46E2-954A-DD70A9638DAC}"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6DC0DB93-DCAD-4569-BA81-80E079038C86}" type="slidenum">
              <a:rPr lang="el-GR"/>
              <a:pPr>
                <a:defRPr/>
              </a:pPr>
              <a:t>‹#›</a:t>
            </a:fld>
            <a:endParaRPr lang="el-GR"/>
          </a:p>
        </p:txBody>
      </p:sp>
    </p:spTree>
    <p:extLst>
      <p:ext uri="{BB962C8B-B14F-4D97-AF65-F5344CB8AC3E}">
        <p14:creationId xmlns:p14="http://schemas.microsoft.com/office/powerpoint/2010/main" val="30802055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AB84C81C-1A19-4802-8322-5E293D95075E}"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6A9079DC-E976-4ADC-806D-C00635343587}" type="slidenum">
              <a:rPr lang="el-GR"/>
              <a:pPr>
                <a:defRPr/>
              </a:pPr>
              <a:t>‹#›</a:t>
            </a:fld>
            <a:endParaRPr lang="el-GR"/>
          </a:p>
        </p:txBody>
      </p:sp>
    </p:spTree>
    <p:extLst>
      <p:ext uri="{BB962C8B-B14F-4D97-AF65-F5344CB8AC3E}">
        <p14:creationId xmlns:p14="http://schemas.microsoft.com/office/powerpoint/2010/main" val="32338621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B6F1C315-7673-4924-A2B0-AD06DA0BBBCB}"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46ABF51D-164D-40EE-ACC4-B1FB6DF4B36B}" type="slidenum">
              <a:rPr lang="el-GR"/>
              <a:pPr>
                <a:defRPr/>
              </a:pPr>
              <a:t>‹#›</a:t>
            </a:fld>
            <a:endParaRPr lang="el-GR"/>
          </a:p>
        </p:txBody>
      </p:sp>
    </p:spTree>
    <p:extLst>
      <p:ext uri="{BB962C8B-B14F-4D97-AF65-F5344CB8AC3E}">
        <p14:creationId xmlns:p14="http://schemas.microsoft.com/office/powerpoint/2010/main" val="39842596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dirty="0"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29F1CF76-8A1B-4C58-8603-615C2644F3E2}"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C0746D47-8AFF-4AF8-9B76-BA03E48281CB}" type="slidenum">
              <a:rPr lang="el-GR"/>
              <a:pPr>
                <a:defRPr/>
              </a:pPr>
              <a:t>‹#›</a:t>
            </a:fld>
            <a:endParaRPr lang="el-GR"/>
          </a:p>
        </p:txBody>
      </p:sp>
    </p:spTree>
    <p:extLst>
      <p:ext uri="{BB962C8B-B14F-4D97-AF65-F5344CB8AC3E}">
        <p14:creationId xmlns:p14="http://schemas.microsoft.com/office/powerpoint/2010/main" val="6626735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BC2AA2D0-47B8-42FE-BBB2-F9D9F2D5C5F9}"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03D66907-5396-47BF-923E-FE6F5949BAF7}" type="slidenum">
              <a:rPr lang="el-GR"/>
              <a:pPr>
                <a:defRPr/>
              </a:pPr>
              <a:t>‹#›</a:t>
            </a:fld>
            <a:endParaRPr lang="el-GR"/>
          </a:p>
        </p:txBody>
      </p:sp>
    </p:spTree>
    <p:extLst>
      <p:ext uri="{BB962C8B-B14F-4D97-AF65-F5344CB8AC3E}">
        <p14:creationId xmlns:p14="http://schemas.microsoft.com/office/powerpoint/2010/main" val="8175568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pPr>
              <a:defRPr/>
            </a:pPr>
            <a:fld id="{1A99C099-6A55-43CB-B1E6-29205E3674C9}" type="datetime1">
              <a:rPr lang="el-GR" smtClean="0"/>
              <a:t>7/8/2015</a:t>
            </a:fld>
            <a:endParaRPr lang="el-GR"/>
          </a:p>
        </p:txBody>
      </p:sp>
      <p:sp>
        <p:nvSpPr>
          <p:cNvPr id="6" name="Footer Placeholder 5"/>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6"/>
          <p:cNvSpPr>
            <a:spLocks noGrp="1"/>
          </p:cNvSpPr>
          <p:nvPr>
            <p:ph type="sldNum" sz="quarter" idx="12"/>
          </p:nvPr>
        </p:nvSpPr>
        <p:spPr/>
        <p:txBody>
          <a:bodyPr/>
          <a:lstStyle>
            <a:lvl1pPr>
              <a:defRPr>
                <a:latin typeface="Arial" pitchFamily="34" charset="0"/>
                <a:cs typeface="Arial" pitchFamily="34" charset="0"/>
              </a:defRPr>
            </a:lvl1pPr>
          </a:lstStyle>
          <a:p>
            <a:pPr>
              <a:defRPr/>
            </a:pPr>
            <a:fld id="{AAD59A88-64C9-451D-9563-DA18075AB1A7}" type="slidenum">
              <a:rPr lang="el-GR"/>
              <a:pPr>
                <a:defRPr/>
              </a:pPr>
              <a:t>‹#›</a:t>
            </a:fld>
            <a:endParaRPr lang="el-GR"/>
          </a:p>
        </p:txBody>
      </p:sp>
    </p:spTree>
    <p:extLst>
      <p:ext uri="{BB962C8B-B14F-4D97-AF65-F5344CB8AC3E}">
        <p14:creationId xmlns:p14="http://schemas.microsoft.com/office/powerpoint/2010/main" val="29025966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lvl1pPr>
              <a:defRPr>
                <a:latin typeface="Arial" pitchFamily="34" charset="0"/>
                <a:cs typeface="Arial" pitchFamily="34" charset="0"/>
              </a:defRPr>
            </a:lvl1pPr>
          </a:lstStyle>
          <a:p>
            <a:pPr>
              <a:defRPr/>
            </a:pPr>
            <a:fld id="{53504AA7-8225-40BD-86AD-9E8B5652C98F}" type="datetime1">
              <a:rPr lang="el-GR" smtClean="0"/>
              <a:t>7/8/2015</a:t>
            </a:fld>
            <a:endParaRPr lang="el-GR"/>
          </a:p>
        </p:txBody>
      </p:sp>
      <p:sp>
        <p:nvSpPr>
          <p:cNvPr id="8" name="Footer Placeholder 7"/>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9" name="Slide Number Placeholder 8"/>
          <p:cNvSpPr>
            <a:spLocks noGrp="1"/>
          </p:cNvSpPr>
          <p:nvPr>
            <p:ph type="sldNum" sz="quarter" idx="12"/>
          </p:nvPr>
        </p:nvSpPr>
        <p:spPr/>
        <p:txBody>
          <a:bodyPr/>
          <a:lstStyle>
            <a:lvl1pPr>
              <a:defRPr>
                <a:latin typeface="Arial" pitchFamily="34" charset="0"/>
                <a:cs typeface="Arial" pitchFamily="34" charset="0"/>
              </a:defRPr>
            </a:lvl1pPr>
          </a:lstStyle>
          <a:p>
            <a:pPr>
              <a:defRPr/>
            </a:pPr>
            <a:fld id="{96662AFF-72DC-4A71-93C8-15900ED9F2F0}" type="slidenum">
              <a:rPr lang="el-GR"/>
              <a:pPr>
                <a:defRPr/>
              </a:pPr>
              <a:t>‹#›</a:t>
            </a:fld>
            <a:endParaRPr lang="el-GR"/>
          </a:p>
        </p:txBody>
      </p:sp>
    </p:spTree>
    <p:extLst>
      <p:ext uri="{BB962C8B-B14F-4D97-AF65-F5344CB8AC3E}">
        <p14:creationId xmlns:p14="http://schemas.microsoft.com/office/powerpoint/2010/main" val="25775556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lvl1pPr>
              <a:defRPr>
                <a:latin typeface="Arial" pitchFamily="34" charset="0"/>
                <a:cs typeface="Arial" pitchFamily="34" charset="0"/>
              </a:defRPr>
            </a:lvl1pPr>
          </a:lstStyle>
          <a:p>
            <a:pPr>
              <a:defRPr/>
            </a:pPr>
            <a:fld id="{11134950-9078-4EE4-8E71-C0F804712A7F}" type="datetime1">
              <a:rPr lang="el-GR" smtClean="0"/>
              <a:t>7/8/2015</a:t>
            </a:fld>
            <a:endParaRPr lang="el-GR"/>
          </a:p>
        </p:txBody>
      </p:sp>
      <p:sp>
        <p:nvSpPr>
          <p:cNvPr id="4" name="Footer Placeholder 3"/>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5" name="Slide Number Placeholder 4"/>
          <p:cNvSpPr>
            <a:spLocks noGrp="1"/>
          </p:cNvSpPr>
          <p:nvPr>
            <p:ph type="sldNum" sz="quarter" idx="12"/>
          </p:nvPr>
        </p:nvSpPr>
        <p:spPr/>
        <p:txBody>
          <a:bodyPr/>
          <a:lstStyle>
            <a:lvl1pPr>
              <a:defRPr>
                <a:latin typeface="Arial" pitchFamily="34" charset="0"/>
                <a:cs typeface="Arial" pitchFamily="34" charset="0"/>
              </a:defRPr>
            </a:lvl1pPr>
          </a:lstStyle>
          <a:p>
            <a:pPr>
              <a:defRPr/>
            </a:pPr>
            <a:fld id="{C489CF44-203E-444B-AC6C-F23526BC2FB3}" type="slidenum">
              <a:rPr lang="el-GR"/>
              <a:pPr>
                <a:defRPr/>
              </a:pPr>
              <a:t>‹#›</a:t>
            </a:fld>
            <a:endParaRPr lang="el-GR"/>
          </a:p>
        </p:txBody>
      </p:sp>
    </p:spTree>
    <p:extLst>
      <p:ext uri="{BB962C8B-B14F-4D97-AF65-F5344CB8AC3E}">
        <p14:creationId xmlns:p14="http://schemas.microsoft.com/office/powerpoint/2010/main" val="29585085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pPr>
              <a:defRPr/>
            </a:pPr>
            <a:fld id="{DD3347DF-CAD2-44C7-8C3F-833F4FED9F1E}" type="datetime1">
              <a:rPr lang="el-GR" smtClean="0"/>
              <a:t>7/8/2015</a:t>
            </a:fld>
            <a:endParaRPr lang="el-GR"/>
          </a:p>
        </p:txBody>
      </p:sp>
      <p:sp>
        <p:nvSpPr>
          <p:cNvPr id="6" name="Footer Placeholder 5"/>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6"/>
          <p:cNvSpPr>
            <a:spLocks noGrp="1"/>
          </p:cNvSpPr>
          <p:nvPr>
            <p:ph type="sldNum" sz="quarter" idx="12"/>
          </p:nvPr>
        </p:nvSpPr>
        <p:spPr/>
        <p:txBody>
          <a:bodyPr/>
          <a:lstStyle>
            <a:lvl1pPr>
              <a:defRPr>
                <a:latin typeface="Arial" pitchFamily="34" charset="0"/>
                <a:cs typeface="Arial" pitchFamily="34" charset="0"/>
              </a:defRPr>
            </a:lvl1pPr>
          </a:lstStyle>
          <a:p>
            <a:pPr>
              <a:defRPr/>
            </a:pPr>
            <a:fld id="{F2763E6D-2695-4303-883F-EDC66E094044}" type="slidenum">
              <a:rPr lang="el-GR"/>
              <a:pPr>
                <a:defRPr/>
              </a:pPr>
              <a:t>‹#›</a:t>
            </a:fld>
            <a:endParaRPr lang="el-GR"/>
          </a:p>
        </p:txBody>
      </p:sp>
    </p:spTree>
    <p:extLst>
      <p:ext uri="{BB962C8B-B14F-4D97-AF65-F5344CB8AC3E}">
        <p14:creationId xmlns:p14="http://schemas.microsoft.com/office/powerpoint/2010/main" val="21995560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μια εικόνα</a:t>
            </a:r>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pPr>
              <a:defRPr/>
            </a:pPr>
            <a:fld id="{A350B259-24EE-45D1-AFB0-6C70AFF81491}" type="datetime1">
              <a:rPr lang="el-GR" smtClean="0"/>
              <a:t>7/8/2015</a:t>
            </a:fld>
            <a:endParaRPr lang="el-GR"/>
          </a:p>
        </p:txBody>
      </p:sp>
      <p:sp>
        <p:nvSpPr>
          <p:cNvPr id="6" name="Footer Placeholder 5"/>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6"/>
          <p:cNvSpPr>
            <a:spLocks noGrp="1"/>
          </p:cNvSpPr>
          <p:nvPr>
            <p:ph type="sldNum" sz="quarter" idx="12"/>
          </p:nvPr>
        </p:nvSpPr>
        <p:spPr/>
        <p:txBody>
          <a:bodyPr/>
          <a:lstStyle>
            <a:lvl1pPr>
              <a:defRPr>
                <a:latin typeface="Arial" pitchFamily="34" charset="0"/>
                <a:cs typeface="Arial" pitchFamily="34" charset="0"/>
              </a:defRPr>
            </a:lvl1pPr>
          </a:lstStyle>
          <a:p>
            <a:pPr>
              <a:defRPr/>
            </a:pPr>
            <a:fld id="{FA82BABA-97A1-4B30-983E-C1FC299F4142}" type="slidenum">
              <a:rPr lang="el-GR"/>
              <a:pPr>
                <a:defRPr/>
              </a:pPr>
              <a:t>‹#›</a:t>
            </a:fld>
            <a:endParaRPr lang="el-GR"/>
          </a:p>
        </p:txBody>
      </p:sp>
    </p:spTree>
    <p:extLst>
      <p:ext uri="{BB962C8B-B14F-4D97-AF65-F5344CB8AC3E}">
        <p14:creationId xmlns:p14="http://schemas.microsoft.com/office/powerpoint/2010/main" val="699969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9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0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1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2 - Θέση κειμένου"/>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l-GR" smtClean="0"/>
              <a:t>Kλικ για επεξεργασία του τίτλου</a:t>
            </a:r>
            <a:endParaRPr lang="en-US"/>
          </a:p>
        </p:txBody>
      </p:sp>
      <p:sp>
        <p:nvSpPr>
          <p:cNvPr id="7" name="11 - Θέση ημερομηνίας"/>
          <p:cNvSpPr>
            <a:spLocks noGrp="1"/>
          </p:cNvSpPr>
          <p:nvPr>
            <p:ph type="dt" sz="half" idx="10"/>
          </p:nvPr>
        </p:nvSpPr>
        <p:spPr/>
        <p:txBody>
          <a:bodyPr/>
          <a:lstStyle>
            <a:lvl1pPr>
              <a:defRPr/>
            </a:lvl1pPr>
          </a:lstStyle>
          <a:p>
            <a:pPr>
              <a:defRPr/>
            </a:pPr>
            <a:fld id="{618E92BD-887E-4B6B-87FC-BEC66B6D7959}" type="datetime1">
              <a:rPr lang="el-GR" smtClean="0"/>
              <a:t>7/8/2015</a:t>
            </a:fld>
            <a:endParaRPr lang="el-GR"/>
          </a:p>
        </p:txBody>
      </p:sp>
      <p:sp>
        <p:nvSpPr>
          <p:cNvPr id="8" name="12 - Θέση αριθμού διαφάνειας"/>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4F6214C4-157A-49E6-BA17-61A145044AAB}" type="slidenum">
              <a:rPr lang="el-GR"/>
              <a:pPr>
                <a:defRPr/>
              </a:pPr>
              <a:t>‹#›</a:t>
            </a:fld>
            <a:endParaRPr lang="el-GR"/>
          </a:p>
        </p:txBody>
      </p:sp>
      <p:sp>
        <p:nvSpPr>
          <p:cNvPr id="9" name="13 - Θέση υποσέλιδου"/>
          <p:cNvSpPr>
            <a:spLocks noGrp="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17311437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12E1467E-95BE-41CE-9C66-850D46ED832C}"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561B42CC-8D79-46A7-81FB-2163D69F45F4}" type="slidenum">
              <a:rPr lang="el-GR"/>
              <a:pPr>
                <a:defRPr/>
              </a:pPr>
              <a:t>‹#›</a:t>
            </a:fld>
            <a:endParaRPr lang="el-GR"/>
          </a:p>
        </p:txBody>
      </p:sp>
    </p:spTree>
    <p:extLst>
      <p:ext uri="{BB962C8B-B14F-4D97-AF65-F5344CB8AC3E}">
        <p14:creationId xmlns:p14="http://schemas.microsoft.com/office/powerpoint/2010/main" val="36797400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2970FD07-A7F2-4D5B-8ADD-B3B645C0533C}"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27D5E412-9FE3-4524-BBF3-D432B57EB747}" type="slidenum">
              <a:rPr lang="el-GR"/>
              <a:pPr>
                <a:defRPr/>
              </a:pPr>
              <a:t>‹#›</a:t>
            </a:fld>
            <a:endParaRPr lang="el-GR"/>
          </a:p>
        </p:txBody>
      </p:sp>
    </p:spTree>
    <p:extLst>
      <p:ext uri="{BB962C8B-B14F-4D97-AF65-F5344CB8AC3E}">
        <p14:creationId xmlns:p14="http://schemas.microsoft.com/office/powerpoint/2010/main" val="3561909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A22172DA-F249-4F5A-8D87-EC4CD634041D}"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425B1D8C-2A98-44D9-B9CF-9CB4B7BF79CD}" type="slidenum">
              <a:rPr lang="el-GR"/>
              <a:pPr>
                <a:defRPr/>
              </a:pPr>
              <a:t>‹#›</a:t>
            </a:fld>
            <a:endParaRPr lang="el-GR"/>
          </a:p>
        </p:txBody>
      </p:sp>
    </p:spTree>
    <p:extLst>
      <p:ext uri="{BB962C8B-B14F-4D97-AF65-F5344CB8AC3E}">
        <p14:creationId xmlns:p14="http://schemas.microsoft.com/office/powerpoint/2010/main" val="12666099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7752ECB9-4532-4304-B9BB-4390E681D315}"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92BE4459-72AD-4D89-AF06-22472BB01AF4}" type="slidenum">
              <a:rPr lang="el-GR"/>
              <a:pPr>
                <a:defRPr/>
              </a:pPr>
              <a:t>‹#›</a:t>
            </a:fld>
            <a:endParaRPr lang="el-GR"/>
          </a:p>
        </p:txBody>
      </p:sp>
    </p:spTree>
    <p:extLst>
      <p:ext uri="{BB962C8B-B14F-4D97-AF65-F5344CB8AC3E}">
        <p14:creationId xmlns:p14="http://schemas.microsoft.com/office/powerpoint/2010/main" val="24037646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CEBA2353-1420-44DD-863C-FDD12B2EB5AE}"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A94B1AF8-3AFE-4719-8671-74B44398F7A2}" type="slidenum">
              <a:rPr lang="el-GR"/>
              <a:pPr>
                <a:defRPr/>
              </a:pPr>
              <a:t>‹#›</a:t>
            </a:fld>
            <a:endParaRPr lang="el-GR"/>
          </a:p>
        </p:txBody>
      </p:sp>
    </p:spTree>
    <p:extLst>
      <p:ext uri="{BB962C8B-B14F-4D97-AF65-F5344CB8AC3E}">
        <p14:creationId xmlns:p14="http://schemas.microsoft.com/office/powerpoint/2010/main" val="36453499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pPr>
              <a:defRPr/>
            </a:pPr>
            <a:fld id="{B2F68199-5666-4B1F-883B-2E2C7BDB99F8}" type="datetime1">
              <a:rPr lang="el-GR" smtClean="0"/>
              <a:t>7/8/2015</a:t>
            </a:fld>
            <a:endParaRPr lang="el-GR"/>
          </a:p>
        </p:txBody>
      </p:sp>
      <p:sp>
        <p:nvSpPr>
          <p:cNvPr id="6" name="Footer Placeholder 5"/>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6"/>
          <p:cNvSpPr>
            <a:spLocks noGrp="1"/>
          </p:cNvSpPr>
          <p:nvPr>
            <p:ph type="sldNum" sz="quarter" idx="12"/>
          </p:nvPr>
        </p:nvSpPr>
        <p:spPr/>
        <p:txBody>
          <a:bodyPr/>
          <a:lstStyle>
            <a:lvl1pPr>
              <a:defRPr>
                <a:latin typeface="Arial" pitchFamily="34" charset="0"/>
                <a:cs typeface="Arial" pitchFamily="34" charset="0"/>
              </a:defRPr>
            </a:lvl1pPr>
          </a:lstStyle>
          <a:p>
            <a:pPr>
              <a:defRPr/>
            </a:pPr>
            <a:fld id="{B5268BF8-7523-426B-9FF6-57BC1A66068B}" type="slidenum">
              <a:rPr lang="el-GR"/>
              <a:pPr>
                <a:defRPr/>
              </a:pPr>
              <a:t>‹#›</a:t>
            </a:fld>
            <a:endParaRPr lang="el-GR"/>
          </a:p>
        </p:txBody>
      </p:sp>
    </p:spTree>
    <p:extLst>
      <p:ext uri="{BB962C8B-B14F-4D97-AF65-F5344CB8AC3E}">
        <p14:creationId xmlns:p14="http://schemas.microsoft.com/office/powerpoint/2010/main" val="29504414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lvl1pPr>
              <a:defRPr>
                <a:latin typeface="Arial" pitchFamily="34" charset="0"/>
                <a:cs typeface="Arial" pitchFamily="34" charset="0"/>
              </a:defRPr>
            </a:lvl1pPr>
          </a:lstStyle>
          <a:p>
            <a:pPr>
              <a:defRPr/>
            </a:pPr>
            <a:fld id="{70725255-A735-41EF-A86A-3BADDD114EF9}" type="datetime1">
              <a:rPr lang="el-GR" smtClean="0"/>
              <a:t>7/8/2015</a:t>
            </a:fld>
            <a:endParaRPr lang="el-GR"/>
          </a:p>
        </p:txBody>
      </p:sp>
      <p:sp>
        <p:nvSpPr>
          <p:cNvPr id="8" name="Footer Placeholder 7"/>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9" name="Slide Number Placeholder 8"/>
          <p:cNvSpPr>
            <a:spLocks noGrp="1"/>
          </p:cNvSpPr>
          <p:nvPr>
            <p:ph type="sldNum" sz="quarter" idx="12"/>
          </p:nvPr>
        </p:nvSpPr>
        <p:spPr/>
        <p:txBody>
          <a:bodyPr/>
          <a:lstStyle>
            <a:lvl1pPr>
              <a:defRPr>
                <a:latin typeface="Arial" pitchFamily="34" charset="0"/>
                <a:cs typeface="Arial" pitchFamily="34" charset="0"/>
              </a:defRPr>
            </a:lvl1pPr>
          </a:lstStyle>
          <a:p>
            <a:pPr>
              <a:defRPr/>
            </a:pPr>
            <a:fld id="{EDD7D0DE-9C2D-4007-B85F-0EC7173A436C}" type="slidenum">
              <a:rPr lang="el-GR"/>
              <a:pPr>
                <a:defRPr/>
              </a:pPr>
              <a:t>‹#›</a:t>
            </a:fld>
            <a:endParaRPr lang="el-GR"/>
          </a:p>
        </p:txBody>
      </p:sp>
    </p:spTree>
    <p:extLst>
      <p:ext uri="{BB962C8B-B14F-4D97-AF65-F5344CB8AC3E}">
        <p14:creationId xmlns:p14="http://schemas.microsoft.com/office/powerpoint/2010/main" val="15210732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lvl1pPr>
              <a:defRPr>
                <a:latin typeface="Arial" pitchFamily="34" charset="0"/>
                <a:cs typeface="Arial" pitchFamily="34" charset="0"/>
              </a:defRPr>
            </a:lvl1pPr>
          </a:lstStyle>
          <a:p>
            <a:pPr>
              <a:defRPr/>
            </a:pPr>
            <a:fld id="{CB386904-791D-49BB-92BC-12E8060B9904}" type="datetime1">
              <a:rPr lang="el-GR" smtClean="0"/>
              <a:t>7/8/2015</a:t>
            </a:fld>
            <a:endParaRPr lang="el-GR"/>
          </a:p>
        </p:txBody>
      </p:sp>
      <p:sp>
        <p:nvSpPr>
          <p:cNvPr id="4" name="Footer Placeholder 3"/>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5" name="Slide Number Placeholder 4"/>
          <p:cNvSpPr>
            <a:spLocks noGrp="1"/>
          </p:cNvSpPr>
          <p:nvPr>
            <p:ph type="sldNum" sz="quarter" idx="12"/>
          </p:nvPr>
        </p:nvSpPr>
        <p:spPr/>
        <p:txBody>
          <a:bodyPr/>
          <a:lstStyle>
            <a:lvl1pPr>
              <a:defRPr>
                <a:latin typeface="Arial" pitchFamily="34" charset="0"/>
                <a:cs typeface="Arial" pitchFamily="34" charset="0"/>
              </a:defRPr>
            </a:lvl1pPr>
          </a:lstStyle>
          <a:p>
            <a:pPr>
              <a:defRPr/>
            </a:pPr>
            <a:fld id="{A36F8DD5-FA48-4119-A4C0-9C4C296A11EA}" type="slidenum">
              <a:rPr lang="el-GR"/>
              <a:pPr>
                <a:defRPr/>
              </a:pPr>
              <a:t>‹#›</a:t>
            </a:fld>
            <a:endParaRPr lang="el-GR"/>
          </a:p>
        </p:txBody>
      </p:sp>
    </p:spTree>
    <p:extLst>
      <p:ext uri="{BB962C8B-B14F-4D97-AF65-F5344CB8AC3E}">
        <p14:creationId xmlns:p14="http://schemas.microsoft.com/office/powerpoint/2010/main" val="3059402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pPr>
              <a:defRPr/>
            </a:pPr>
            <a:fld id="{ED7199C0-DCA4-4030-8F45-44C2A87BCAE4}" type="datetime1">
              <a:rPr lang="el-GR" smtClean="0"/>
              <a:t>7/8/2015</a:t>
            </a:fld>
            <a:endParaRPr lang="el-GR"/>
          </a:p>
        </p:txBody>
      </p:sp>
      <p:sp>
        <p:nvSpPr>
          <p:cNvPr id="6" name="Footer Placeholder 5"/>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6"/>
          <p:cNvSpPr>
            <a:spLocks noGrp="1"/>
          </p:cNvSpPr>
          <p:nvPr>
            <p:ph type="sldNum" sz="quarter" idx="12"/>
          </p:nvPr>
        </p:nvSpPr>
        <p:spPr/>
        <p:txBody>
          <a:bodyPr/>
          <a:lstStyle>
            <a:lvl1pPr>
              <a:defRPr>
                <a:latin typeface="Arial" pitchFamily="34" charset="0"/>
                <a:cs typeface="Arial" pitchFamily="34" charset="0"/>
              </a:defRPr>
            </a:lvl1pPr>
          </a:lstStyle>
          <a:p>
            <a:pPr>
              <a:defRPr/>
            </a:pPr>
            <a:fld id="{28EE09E6-294C-4BF3-B2AB-96A1498B81F4}" type="slidenum">
              <a:rPr lang="el-GR"/>
              <a:pPr>
                <a:defRPr/>
              </a:pPr>
              <a:t>‹#›</a:t>
            </a:fld>
            <a:endParaRPr lang="el-GR"/>
          </a:p>
        </p:txBody>
      </p:sp>
    </p:spTree>
    <p:extLst>
      <p:ext uri="{BB962C8B-B14F-4D97-AF65-F5344CB8AC3E}">
        <p14:creationId xmlns:p14="http://schemas.microsoft.com/office/powerpoint/2010/main" val="14153944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pPr>
              <a:defRPr/>
            </a:pPr>
            <a:fld id="{53814A71-F432-475A-A8D8-C006998B3361}" type="datetime1">
              <a:rPr lang="el-GR" smtClean="0"/>
              <a:t>7/8/2015</a:t>
            </a:fld>
            <a:endParaRPr lang="el-GR"/>
          </a:p>
        </p:txBody>
      </p:sp>
      <p:sp>
        <p:nvSpPr>
          <p:cNvPr id="6" name="Footer Placeholder 5"/>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6"/>
          <p:cNvSpPr>
            <a:spLocks noGrp="1"/>
          </p:cNvSpPr>
          <p:nvPr>
            <p:ph type="sldNum" sz="quarter" idx="12"/>
          </p:nvPr>
        </p:nvSpPr>
        <p:spPr/>
        <p:txBody>
          <a:bodyPr/>
          <a:lstStyle>
            <a:lvl1pPr>
              <a:defRPr>
                <a:latin typeface="Arial" pitchFamily="34" charset="0"/>
                <a:cs typeface="Arial" pitchFamily="34" charset="0"/>
              </a:defRPr>
            </a:lvl1pPr>
          </a:lstStyle>
          <a:p>
            <a:pPr>
              <a:defRPr/>
            </a:pPr>
            <a:fld id="{FB8B3A28-203C-4670-825E-2EDE9598F096}" type="slidenum">
              <a:rPr lang="el-GR"/>
              <a:pPr>
                <a:defRPr/>
              </a:pPr>
              <a:t>‹#›</a:t>
            </a:fld>
            <a:endParaRPr lang="el-GR"/>
          </a:p>
        </p:txBody>
      </p:sp>
    </p:spTree>
    <p:extLst>
      <p:ext uri="{BB962C8B-B14F-4D97-AF65-F5344CB8AC3E}">
        <p14:creationId xmlns:p14="http://schemas.microsoft.com/office/powerpoint/2010/main" val="883624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9" name="8 - Θέση περιεχομένου"/>
          <p:cNvSpPr>
            <a:spLocks noGrp="1"/>
          </p:cNvSpPr>
          <p:nvPr>
            <p:ph sz="quarter" idx="1"/>
          </p:nvPr>
        </p:nvSpPr>
        <p:spPr>
          <a:xfrm>
            <a:off x="609600" y="1589567"/>
            <a:ext cx="38862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10 - Θέση περιεχομένου"/>
          <p:cNvSpPr>
            <a:spLocks noGrp="1"/>
          </p:cNvSpPr>
          <p:nvPr>
            <p:ph sz="quarter" idx="2"/>
          </p:nvPr>
        </p:nvSpPr>
        <p:spPr>
          <a:xfrm>
            <a:off x="4844901" y="1589567"/>
            <a:ext cx="38862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7 - Θέση ημερομηνίας"/>
          <p:cNvSpPr>
            <a:spLocks noGrp="1"/>
          </p:cNvSpPr>
          <p:nvPr>
            <p:ph type="dt" sz="half" idx="10"/>
          </p:nvPr>
        </p:nvSpPr>
        <p:spPr/>
        <p:txBody>
          <a:bodyPr rtlCol="0"/>
          <a:lstStyle>
            <a:lvl1pPr>
              <a:defRPr/>
            </a:lvl1pPr>
          </a:lstStyle>
          <a:p>
            <a:pPr>
              <a:defRPr/>
            </a:pPr>
            <a:fld id="{35503094-11AD-4AAD-B16E-6E26A0D1C45D}" type="datetime1">
              <a:rPr lang="el-GR" smtClean="0"/>
              <a:t>7/8/2015</a:t>
            </a:fld>
            <a:endParaRPr lang="el-GR"/>
          </a:p>
        </p:txBody>
      </p:sp>
      <p:sp>
        <p:nvSpPr>
          <p:cNvPr id="6" name="9 - Θέση αριθμού διαφάνειας"/>
          <p:cNvSpPr>
            <a:spLocks noGrp="1"/>
          </p:cNvSpPr>
          <p:nvPr>
            <p:ph type="sldNum" sz="quarter" idx="11"/>
          </p:nvPr>
        </p:nvSpPr>
        <p:spPr/>
        <p:txBody>
          <a:bodyPr rtlCol="0"/>
          <a:lstStyle>
            <a:lvl1pPr>
              <a:defRPr/>
            </a:lvl1pPr>
          </a:lstStyle>
          <a:p>
            <a:pPr>
              <a:defRPr/>
            </a:pPr>
            <a:fld id="{8A36B08D-5AE5-4A3A-B4EF-EEF72B856B4D}" type="slidenum">
              <a:rPr lang="el-GR"/>
              <a:pPr>
                <a:defRPr/>
              </a:pPr>
              <a:t>‹#›</a:t>
            </a:fld>
            <a:endParaRPr lang="el-GR"/>
          </a:p>
        </p:txBody>
      </p:sp>
      <p:sp>
        <p:nvSpPr>
          <p:cNvPr id="7" name="11 - Θέση υποσέλιδου"/>
          <p:cNvSpPr>
            <a:spLocks noGrp="1"/>
          </p:cNvSpPr>
          <p:nvPr>
            <p:ph type="ftr" sz="quarter" idx="12"/>
          </p:nvPr>
        </p:nvSpPr>
        <p:spPr/>
        <p:txBody>
          <a:bodyPr rtlCol="0"/>
          <a:lstStyle>
            <a:lvl1pPr>
              <a:defRPr/>
            </a:lvl1pPr>
          </a:lstStyle>
          <a:p>
            <a:pPr>
              <a:defRPr/>
            </a:pPr>
            <a:endParaRPr lang="el-GR"/>
          </a:p>
        </p:txBody>
      </p:sp>
    </p:spTree>
    <p:extLst>
      <p:ext uri="{BB962C8B-B14F-4D97-AF65-F5344CB8AC3E}">
        <p14:creationId xmlns:p14="http://schemas.microsoft.com/office/powerpoint/2010/main" val="376530770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4478A880-2CF8-4112-B5E0-2533D641E0AA}"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395127F3-FF66-4811-AE0F-2A37DA18790F}" type="slidenum">
              <a:rPr lang="el-GR"/>
              <a:pPr>
                <a:defRPr/>
              </a:pPr>
              <a:t>‹#›</a:t>
            </a:fld>
            <a:endParaRPr lang="el-GR"/>
          </a:p>
        </p:txBody>
      </p:sp>
    </p:spTree>
    <p:extLst>
      <p:ext uri="{BB962C8B-B14F-4D97-AF65-F5344CB8AC3E}">
        <p14:creationId xmlns:p14="http://schemas.microsoft.com/office/powerpoint/2010/main" val="13236042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0754BEA1-FE28-4588-A528-09A57B4733AC}" type="datetime1">
              <a:rPr lang="el-GR" smtClean="0"/>
              <a:t>7/8/2015</a:t>
            </a:fld>
            <a:endParaRPr lang="el-GR"/>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D3C4EE76-3FFD-48AD-AB96-485F74E82A94}" type="slidenum">
              <a:rPr lang="el-GR"/>
              <a:pPr>
                <a:defRPr/>
              </a:pPr>
              <a:t>‹#›</a:t>
            </a:fld>
            <a:endParaRPr lang="el-GR"/>
          </a:p>
        </p:txBody>
      </p:sp>
    </p:spTree>
    <p:extLst>
      <p:ext uri="{BB962C8B-B14F-4D97-AF65-F5344CB8AC3E}">
        <p14:creationId xmlns:p14="http://schemas.microsoft.com/office/powerpoint/2010/main" val="55166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lstStyle>
            <a:lvl1pPr>
              <a:defRPr/>
            </a:lvl1pPr>
          </a:lstStyle>
          <a:p>
            <a:r>
              <a:rPr lang="el-GR" smtClean="0"/>
              <a:t>Kλικ για επεξεργασία του τίτλου</a:t>
            </a:r>
            <a:endParaRPr lang="en-US"/>
          </a:p>
        </p:txBody>
      </p:sp>
      <p:sp>
        <p:nvSpPr>
          <p:cNvPr id="11" name="10 - Θέση περιεχομένου"/>
          <p:cNvSpPr>
            <a:spLocks noGrp="1"/>
          </p:cNvSpPr>
          <p:nvPr>
            <p:ph sz="quarter" idx="2"/>
          </p:nvPr>
        </p:nvSpPr>
        <p:spPr>
          <a:xfrm>
            <a:off x="609600" y="2438400"/>
            <a:ext cx="3886200" cy="3581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3" name="12 - Θέση περιεχομένου"/>
          <p:cNvSpPr>
            <a:spLocks noGrp="1"/>
          </p:cNvSpPr>
          <p:nvPr>
            <p:ph sz="quarter" idx="4"/>
          </p:nvPr>
        </p:nvSpPr>
        <p:spPr>
          <a:xfrm>
            <a:off x="4800600" y="2438400"/>
            <a:ext cx="3886200" cy="3581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l-GR" smtClean="0"/>
              <a:t>Kλικ για επεξεργασία των στυλ του υποδείγματος</a:t>
            </a:r>
          </a:p>
        </p:txBody>
      </p:sp>
      <p:sp>
        <p:nvSpPr>
          <p:cNvPr id="7" name="9 - Θέση ημερομηνίας"/>
          <p:cNvSpPr>
            <a:spLocks noGrp="1"/>
          </p:cNvSpPr>
          <p:nvPr>
            <p:ph type="dt" sz="half" idx="10"/>
          </p:nvPr>
        </p:nvSpPr>
        <p:spPr/>
        <p:txBody>
          <a:bodyPr rtlCol="0"/>
          <a:lstStyle>
            <a:lvl1pPr>
              <a:defRPr/>
            </a:lvl1pPr>
          </a:lstStyle>
          <a:p>
            <a:pPr>
              <a:defRPr/>
            </a:pPr>
            <a:fld id="{C80FB8E5-F8DE-4E9E-8CFB-78DCBAB93F8C}" type="datetime1">
              <a:rPr lang="el-GR" smtClean="0"/>
              <a:t>7/8/2015</a:t>
            </a:fld>
            <a:endParaRPr lang="el-GR"/>
          </a:p>
        </p:txBody>
      </p:sp>
      <p:sp>
        <p:nvSpPr>
          <p:cNvPr id="8" name="11 - Θέση αριθμού διαφάνειας"/>
          <p:cNvSpPr>
            <a:spLocks noGrp="1"/>
          </p:cNvSpPr>
          <p:nvPr>
            <p:ph type="sldNum" sz="quarter" idx="11"/>
          </p:nvPr>
        </p:nvSpPr>
        <p:spPr/>
        <p:txBody>
          <a:bodyPr rtlCol="0"/>
          <a:lstStyle>
            <a:lvl1pPr>
              <a:defRPr/>
            </a:lvl1pPr>
          </a:lstStyle>
          <a:p>
            <a:pPr>
              <a:defRPr/>
            </a:pPr>
            <a:fld id="{B6CBC122-C95C-4372-A5A3-9B436F4DB2E1}" type="slidenum">
              <a:rPr lang="el-GR"/>
              <a:pPr>
                <a:defRPr/>
              </a:pPr>
              <a:t>‹#›</a:t>
            </a:fld>
            <a:endParaRPr lang="el-GR"/>
          </a:p>
        </p:txBody>
      </p:sp>
      <p:sp>
        <p:nvSpPr>
          <p:cNvPr id="9" name="13 - Θέση υποσέλιδου"/>
          <p:cNvSpPr>
            <a:spLocks noGrp="1"/>
          </p:cNvSpPr>
          <p:nvPr>
            <p:ph type="ftr" sz="quarter" idx="12"/>
          </p:nvPr>
        </p:nvSpPr>
        <p:spPr/>
        <p:txBody>
          <a:bodyPr rtlCol="0"/>
          <a:lstStyle>
            <a:lvl1pPr>
              <a:defRPr/>
            </a:lvl1pPr>
          </a:lstStyle>
          <a:p>
            <a:pPr>
              <a:defRPr/>
            </a:pPr>
            <a:endParaRPr lang="el-GR"/>
          </a:p>
        </p:txBody>
      </p:sp>
    </p:spTree>
    <p:extLst>
      <p:ext uri="{BB962C8B-B14F-4D97-AF65-F5344CB8AC3E}">
        <p14:creationId xmlns:p14="http://schemas.microsoft.com/office/powerpoint/2010/main" val="280331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13 - Θέση ημερομηνίας"/>
          <p:cNvSpPr>
            <a:spLocks noGrp="1"/>
          </p:cNvSpPr>
          <p:nvPr>
            <p:ph type="dt" sz="half" idx="10"/>
          </p:nvPr>
        </p:nvSpPr>
        <p:spPr/>
        <p:txBody>
          <a:bodyPr/>
          <a:lstStyle>
            <a:lvl1pPr>
              <a:defRPr/>
            </a:lvl1pPr>
          </a:lstStyle>
          <a:p>
            <a:pPr>
              <a:defRPr/>
            </a:pPr>
            <a:fld id="{2C717140-FA21-449B-A16C-EE45D42B9420}" type="datetime1">
              <a:rPr lang="el-GR" smtClean="0"/>
              <a:t>7/8/2015</a:t>
            </a:fld>
            <a:endParaRPr lang="el-GR"/>
          </a:p>
        </p:txBody>
      </p:sp>
      <p:sp>
        <p:nvSpPr>
          <p:cNvPr id="4" name="2 - Θέση υποσέλιδου"/>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p:cNvSpPr>
            <a:spLocks noGrp="1"/>
          </p:cNvSpPr>
          <p:nvPr>
            <p:ph type="sldNum" sz="quarter" idx="12"/>
          </p:nvPr>
        </p:nvSpPr>
        <p:spPr/>
        <p:txBody>
          <a:bodyPr/>
          <a:lstStyle>
            <a:lvl1pPr>
              <a:defRPr/>
            </a:lvl1pPr>
          </a:lstStyle>
          <a:p>
            <a:pPr>
              <a:defRPr/>
            </a:pPr>
            <a:fld id="{96D03D76-0E88-446E-8353-9FF0BF65AB5E}" type="slidenum">
              <a:rPr lang="el-GR"/>
              <a:pPr>
                <a:defRPr/>
              </a:pPr>
              <a:t>‹#›</a:t>
            </a:fld>
            <a:endParaRPr lang="el-GR"/>
          </a:p>
        </p:txBody>
      </p:sp>
    </p:spTree>
    <p:extLst>
      <p:ext uri="{BB962C8B-B14F-4D97-AF65-F5344CB8AC3E}">
        <p14:creationId xmlns:p14="http://schemas.microsoft.com/office/powerpoint/2010/main" val="4136762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pPr>
              <a:defRPr/>
            </a:pPr>
            <a:fld id="{A9E37406-BEA7-4D49-A563-24558A54484C}" type="datetime1">
              <a:rPr lang="el-GR" smtClean="0"/>
              <a:t>7/8/2015</a:t>
            </a:fld>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886945FE-B8CD-4C33-AC93-4D610AFD4FD2}" type="slidenum">
              <a:rPr lang="el-GR"/>
              <a:pPr>
                <a:defRPr/>
              </a:pPr>
              <a:t>‹#›</a:t>
            </a:fld>
            <a:endParaRPr lang="el-GR"/>
          </a:p>
        </p:txBody>
      </p:sp>
    </p:spTree>
    <p:extLst>
      <p:ext uri="{BB962C8B-B14F-4D97-AF65-F5344CB8AC3E}">
        <p14:creationId xmlns:p14="http://schemas.microsoft.com/office/powerpoint/2010/main" val="3883823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lstStyle>
            <a:lvl1pPr algn="l">
              <a:buNone/>
              <a:defRPr sz="4400" b="0"/>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fld id="{FA70D572-9D3A-4FEB-B478-5F2E088E93EC}" type="datetime1">
              <a:rPr lang="el-GR" smtClean="0"/>
              <a:t>7/8/2015</a:t>
            </a:fld>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BB1C34A3-2852-4062-8FA1-2ECDFA7FD862}" type="slidenum">
              <a:rPr lang="el-GR"/>
              <a:pPr>
                <a:defRPr/>
              </a:pPr>
              <a:t>‹#›</a:t>
            </a:fld>
            <a:endParaRPr lang="el-GR"/>
          </a:p>
        </p:txBody>
      </p:sp>
    </p:spTree>
    <p:extLst>
      <p:ext uri="{BB962C8B-B14F-4D97-AF65-F5344CB8AC3E}">
        <p14:creationId xmlns:p14="http://schemas.microsoft.com/office/powerpoint/2010/main" val="63825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9 - Ορθογώνιο"/>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0 - Ορθογώνιο"/>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11 - Ορθογώνιο"/>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12 - Ορθογώνιο"/>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l-GR" smtClean="0"/>
              <a:t>Kλικ για επεξεργασία των στυλ του υποδείγματος</a:t>
            </a:r>
          </a:p>
        </p:txBody>
      </p:sp>
      <p:sp>
        <p:nvSpPr>
          <p:cNvPr id="2" name="1 - Τίτλος"/>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9" name="11 - Θέση ημερομηνίας"/>
          <p:cNvSpPr>
            <a:spLocks noGrp="1"/>
          </p:cNvSpPr>
          <p:nvPr>
            <p:ph type="dt" sz="half" idx="10"/>
          </p:nvPr>
        </p:nvSpPr>
        <p:spPr>
          <a:xfrm>
            <a:off x="6248400" y="6248400"/>
            <a:ext cx="2667000" cy="365125"/>
          </a:xfrm>
        </p:spPr>
        <p:txBody>
          <a:bodyPr rtlCol="0"/>
          <a:lstStyle>
            <a:lvl1pPr>
              <a:defRPr/>
            </a:lvl1pPr>
          </a:lstStyle>
          <a:p>
            <a:pPr>
              <a:defRPr/>
            </a:pPr>
            <a:fld id="{A01B83EE-8F34-4150-800E-EBDD349560E7}" type="datetime1">
              <a:rPr lang="el-GR" smtClean="0"/>
              <a:t>7/8/2015</a:t>
            </a:fld>
            <a:endParaRPr lang="el-GR"/>
          </a:p>
        </p:txBody>
      </p:sp>
      <p:sp>
        <p:nvSpPr>
          <p:cNvPr id="10" name="12 - Θέση αριθμού διαφάνειας"/>
          <p:cNvSpPr>
            <a:spLocks noGrp="1"/>
          </p:cNvSpPr>
          <p:nvPr>
            <p:ph type="sldNum" sz="quarter" idx="11"/>
          </p:nvPr>
        </p:nvSpPr>
        <p:spPr>
          <a:xfrm>
            <a:off x="0" y="4667250"/>
            <a:ext cx="1447800" cy="663575"/>
          </a:xfrm>
        </p:spPr>
        <p:txBody>
          <a:bodyPr rtlCol="0"/>
          <a:lstStyle>
            <a:lvl1pPr>
              <a:defRPr sz="2800"/>
            </a:lvl1pPr>
          </a:lstStyle>
          <a:p>
            <a:pPr>
              <a:defRPr/>
            </a:pPr>
            <a:fld id="{AF398719-CD39-4DE3-903A-1B3202894EA4}" type="slidenum">
              <a:rPr lang="el-GR"/>
              <a:pPr>
                <a:defRPr/>
              </a:pPr>
              <a:t>‹#›</a:t>
            </a:fld>
            <a:endParaRPr lang="el-GR"/>
          </a:p>
        </p:txBody>
      </p:sp>
      <p:sp>
        <p:nvSpPr>
          <p:cNvPr id="11" name="13 - Θέση υποσέλιδου"/>
          <p:cNvSpPr>
            <a:spLocks noGrp="1"/>
          </p:cNvSpPr>
          <p:nvPr>
            <p:ph type="ftr" sz="quarter" idx="12"/>
          </p:nvPr>
        </p:nvSpPr>
        <p:spPr>
          <a:xfrm>
            <a:off x="1600200" y="6248400"/>
            <a:ext cx="4572000" cy="365125"/>
          </a:xfrm>
        </p:spPr>
        <p:txBody>
          <a:bodyPr rtlCol="0"/>
          <a:lstStyle>
            <a:lvl1pPr>
              <a:defRPr/>
            </a:lvl1pPr>
          </a:lstStyle>
          <a:p>
            <a:pPr>
              <a:defRPr/>
            </a:pPr>
            <a:endParaRPr lang="el-GR"/>
          </a:p>
        </p:txBody>
      </p:sp>
    </p:spTree>
    <p:extLst>
      <p:ext uri="{BB962C8B-B14F-4D97-AF65-F5344CB8AC3E}">
        <p14:creationId xmlns:p14="http://schemas.microsoft.com/office/powerpoint/2010/main" val="181751647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theme" Target="../theme/theme4.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21 - Θέση τίτλου"/>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12 - Θέση κειμένου"/>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latin typeface="Arial" charset="0"/>
                <a:cs typeface="Arial" charset="0"/>
              </a:defRPr>
            </a:lvl1pPr>
          </a:lstStyle>
          <a:p>
            <a:pPr>
              <a:defRPr/>
            </a:pPr>
            <a:fld id="{D09CFFBA-5D7E-4374-AA01-6D45ACB8E810}" type="datetime1">
              <a:rPr lang="el-GR" smtClean="0"/>
              <a:t>7/8/2015</a:t>
            </a:fld>
            <a:endParaRPr lang="el-GR"/>
          </a:p>
        </p:txBody>
      </p:sp>
      <p:sp>
        <p:nvSpPr>
          <p:cNvPr id="3" name="2 - Θέση υποσέλιδου"/>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latin typeface="Arial" charset="0"/>
                <a:cs typeface="Arial" charset="0"/>
              </a:defRPr>
            </a:lvl1pPr>
          </a:lstStyle>
          <a:p>
            <a:pPr>
              <a:defRPr/>
            </a:pPr>
            <a:endParaRPr lang="el-GR"/>
          </a:p>
        </p:txBody>
      </p:sp>
      <p:sp>
        <p:nvSpPr>
          <p:cNvPr id="7" name="6 - Ορθογώνιο"/>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Ορθογώνιο"/>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8 - Ορθογώνιο"/>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22 - Θέση αριθμού διαφάνειας"/>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a:solidFill>
                  <a:srgbClr val="FFFFFF"/>
                </a:solidFill>
                <a:latin typeface="Arial" charset="0"/>
                <a:cs typeface="Arial" charset="0"/>
              </a:defRPr>
            </a:lvl1pPr>
          </a:lstStyle>
          <a:p>
            <a:pPr>
              <a:defRPr/>
            </a:pPr>
            <a:fld id="{FC73C542-0D64-424D-A74A-64E574BDF1C9}"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890" r:id="rId1"/>
    <p:sldLayoutId id="2147483886" r:id="rId2"/>
    <p:sldLayoutId id="2147483891" r:id="rId3"/>
    <p:sldLayoutId id="2147483892" r:id="rId4"/>
    <p:sldLayoutId id="2147483893" r:id="rId5"/>
    <p:sldLayoutId id="2147483887" r:id="rId6"/>
    <p:sldLayoutId id="2147483894" r:id="rId7"/>
    <p:sldLayoutId id="2147483888" r:id="rId8"/>
    <p:sldLayoutId id="2147483895" r:id="rId9"/>
    <p:sldLayoutId id="2147483889" r:id="rId10"/>
    <p:sldLayoutId id="2147483896" r:id="rId11"/>
  </p:sldLayoutIdLst>
  <p:hf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Calibri" pitchFamily="34" charset="0"/>
        </a:defRPr>
      </a:lvl2pPr>
      <a:lvl3pPr algn="l" rtl="0" eaLnBrk="0" fontAlgn="base" hangingPunct="0">
        <a:spcBef>
          <a:spcPct val="0"/>
        </a:spcBef>
        <a:spcAft>
          <a:spcPct val="0"/>
        </a:spcAft>
        <a:defRPr sz="4400">
          <a:solidFill>
            <a:schemeClr val="tx2"/>
          </a:solidFill>
          <a:latin typeface="Calibri" pitchFamily="34" charset="0"/>
        </a:defRPr>
      </a:lvl3pPr>
      <a:lvl4pPr algn="l" rtl="0" eaLnBrk="0" fontAlgn="base" hangingPunct="0">
        <a:spcBef>
          <a:spcPct val="0"/>
        </a:spcBef>
        <a:spcAft>
          <a:spcPct val="0"/>
        </a:spcAft>
        <a:defRPr sz="4400">
          <a:solidFill>
            <a:schemeClr val="tx2"/>
          </a:solidFill>
          <a:latin typeface="Calibri" pitchFamily="34" charset="0"/>
        </a:defRPr>
      </a:lvl4pPr>
      <a:lvl5pPr algn="l" rtl="0" eaLnBrk="0" fontAlgn="base" hangingPunct="0">
        <a:spcBef>
          <a:spcPct val="0"/>
        </a:spcBef>
        <a:spcAft>
          <a:spcPct val="0"/>
        </a:spcAft>
        <a:defRPr sz="4400">
          <a:solidFill>
            <a:schemeClr val="tx2"/>
          </a:solidFill>
          <a:latin typeface="Calibri" pitchFamily="34" charset="0"/>
        </a:defRPr>
      </a:lvl5pPr>
      <a:lvl6pPr marL="457200" algn="l" rtl="0" fontAlgn="base">
        <a:spcBef>
          <a:spcPct val="0"/>
        </a:spcBef>
        <a:spcAft>
          <a:spcPct val="0"/>
        </a:spcAft>
        <a:defRPr sz="4400">
          <a:solidFill>
            <a:schemeClr val="tx2"/>
          </a:solidFill>
          <a:latin typeface="Calibri" pitchFamily="34" charset="0"/>
        </a:defRPr>
      </a:lvl6pPr>
      <a:lvl7pPr marL="914400" algn="l" rtl="0" fontAlgn="base">
        <a:spcBef>
          <a:spcPct val="0"/>
        </a:spcBef>
        <a:spcAft>
          <a:spcPct val="0"/>
        </a:spcAft>
        <a:defRPr sz="4400">
          <a:solidFill>
            <a:schemeClr val="tx2"/>
          </a:solidFill>
          <a:latin typeface="Calibri" pitchFamily="34" charset="0"/>
        </a:defRPr>
      </a:lvl7pPr>
      <a:lvl8pPr marL="1371600" algn="l" rtl="0" fontAlgn="base">
        <a:spcBef>
          <a:spcPct val="0"/>
        </a:spcBef>
        <a:spcAft>
          <a:spcPct val="0"/>
        </a:spcAft>
        <a:defRPr sz="4400">
          <a:solidFill>
            <a:schemeClr val="tx2"/>
          </a:solidFill>
          <a:latin typeface="Calibri" pitchFamily="34" charset="0"/>
        </a:defRPr>
      </a:lvl8pPr>
      <a:lvl9pPr marL="1828800" algn="l" rtl="0" fontAlgn="base">
        <a:spcBef>
          <a:spcPct val="0"/>
        </a:spcBef>
        <a:spcAft>
          <a:spcPct val="0"/>
        </a:spcAft>
        <a:defRPr sz="4400">
          <a:solidFill>
            <a:schemeClr val="tx2"/>
          </a:solidFill>
          <a:latin typeface="Calibri"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68313" y="115888"/>
            <a:ext cx="8229600"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Στυλ κύριου τίτλου</a:t>
            </a:r>
          </a:p>
        </p:txBody>
      </p:sp>
      <p:sp>
        <p:nvSpPr>
          <p:cNvPr id="2051" name="Text Placeholder 2"/>
          <p:cNvSpPr>
            <a:spLocks noGrp="1"/>
          </p:cNvSpPr>
          <p:nvPr>
            <p:ph type="body" idx="1"/>
          </p:nvPr>
        </p:nvSpPr>
        <p:spPr bwMode="auto">
          <a:xfrm>
            <a:off x="457200" y="1196975"/>
            <a:ext cx="82296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prstClr val="black">
                    <a:tint val="75000"/>
                  </a:prstClr>
                </a:solidFill>
                <a:latin typeface="Arial" charset="0"/>
                <a:cs typeface="+mn-cs"/>
              </a:defRPr>
            </a:lvl1pPr>
          </a:lstStyle>
          <a:p>
            <a:pPr>
              <a:defRPr/>
            </a:pPr>
            <a:fld id="{C5C2E345-5A03-4615-B900-02CA9E31F552}"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Arial" charset="0"/>
                <a:cs typeface="+mn-cs"/>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prstClr val="black"/>
                </a:solidFill>
                <a:latin typeface="Arial" charset="0"/>
                <a:cs typeface="+mn-cs"/>
              </a:defRPr>
            </a:lvl1pPr>
          </a:lstStyle>
          <a:p>
            <a:pPr>
              <a:defRPr/>
            </a:pPr>
            <a:fld id="{F692B732-18CB-4510-921D-5DAEDF164ECC}"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 id="2147483904" r:id="rId8"/>
    <p:sldLayoutId id="2147483905" r:id="rId9"/>
    <p:sldLayoutId id="2147483906" r:id="rId10"/>
  </p:sldLayoutIdLst>
  <p:timing>
    <p:tnLst>
      <p:par>
        <p:cTn id="1" dur="indefinite" restart="never" nodeType="tmRoot"/>
      </p:par>
    </p:tnLst>
  </p:timing>
  <p:hf hdr="0" ftr="0" dt="0"/>
  <p:txStyles>
    <p:titleStyle>
      <a:lvl1pPr algn="ctr" rtl="0" fontAlgn="base">
        <a:spcBef>
          <a:spcPct val="0"/>
        </a:spcBef>
        <a:spcAft>
          <a:spcPct val="0"/>
        </a:spcAft>
        <a:defRPr sz="4000" b="1" kern="1200">
          <a:solidFill>
            <a:schemeClr val="tx1"/>
          </a:solidFill>
          <a:latin typeface="+mj-lt"/>
          <a:ea typeface="+mj-ea"/>
          <a:cs typeface="+mj-cs"/>
        </a:defRPr>
      </a:lvl1pPr>
      <a:lvl2pPr algn="ctr" rtl="0" fontAlgn="base">
        <a:spcBef>
          <a:spcPct val="0"/>
        </a:spcBef>
        <a:spcAft>
          <a:spcPct val="0"/>
        </a:spcAft>
        <a:defRPr sz="4000" b="1">
          <a:solidFill>
            <a:schemeClr val="tx1"/>
          </a:solidFill>
          <a:latin typeface="Calibri" pitchFamily="34" charset="0"/>
        </a:defRPr>
      </a:lvl2pPr>
      <a:lvl3pPr algn="ctr" rtl="0" fontAlgn="base">
        <a:spcBef>
          <a:spcPct val="0"/>
        </a:spcBef>
        <a:spcAft>
          <a:spcPct val="0"/>
        </a:spcAft>
        <a:defRPr sz="4000" b="1">
          <a:solidFill>
            <a:schemeClr val="tx1"/>
          </a:solidFill>
          <a:latin typeface="Calibri" pitchFamily="34" charset="0"/>
        </a:defRPr>
      </a:lvl3pPr>
      <a:lvl4pPr algn="ctr" rtl="0" fontAlgn="base">
        <a:spcBef>
          <a:spcPct val="0"/>
        </a:spcBef>
        <a:spcAft>
          <a:spcPct val="0"/>
        </a:spcAft>
        <a:defRPr sz="4000" b="1">
          <a:solidFill>
            <a:schemeClr val="tx1"/>
          </a:solidFill>
          <a:latin typeface="Calibri" pitchFamily="34" charset="0"/>
        </a:defRPr>
      </a:lvl4pPr>
      <a:lvl5pPr algn="ctr" rtl="0" fontAlgn="base">
        <a:spcBef>
          <a:spcPct val="0"/>
        </a:spcBef>
        <a:spcAft>
          <a:spcPct val="0"/>
        </a:spcAft>
        <a:defRPr sz="4000" b="1">
          <a:solidFill>
            <a:schemeClr val="tx1"/>
          </a:solidFill>
          <a:latin typeface="Calibri" pitchFamily="34" charset="0"/>
        </a:defRPr>
      </a:lvl5pPr>
      <a:lvl6pPr marL="457200" algn="ctr" rtl="0" fontAlgn="base">
        <a:spcBef>
          <a:spcPct val="0"/>
        </a:spcBef>
        <a:spcAft>
          <a:spcPct val="0"/>
        </a:spcAft>
        <a:defRPr sz="4000" b="1">
          <a:solidFill>
            <a:schemeClr val="tx1"/>
          </a:solidFill>
          <a:latin typeface="Calibri" pitchFamily="34" charset="0"/>
        </a:defRPr>
      </a:lvl6pPr>
      <a:lvl7pPr marL="914400" algn="ctr" rtl="0" fontAlgn="base">
        <a:spcBef>
          <a:spcPct val="0"/>
        </a:spcBef>
        <a:spcAft>
          <a:spcPct val="0"/>
        </a:spcAft>
        <a:defRPr sz="4000" b="1">
          <a:solidFill>
            <a:schemeClr val="tx1"/>
          </a:solidFill>
          <a:latin typeface="Calibri" pitchFamily="34" charset="0"/>
        </a:defRPr>
      </a:lvl7pPr>
      <a:lvl8pPr marL="1371600" algn="ctr" rtl="0" fontAlgn="base">
        <a:spcBef>
          <a:spcPct val="0"/>
        </a:spcBef>
        <a:spcAft>
          <a:spcPct val="0"/>
        </a:spcAft>
        <a:defRPr sz="4000" b="1">
          <a:solidFill>
            <a:schemeClr val="tx1"/>
          </a:solidFill>
          <a:latin typeface="Calibri" pitchFamily="34" charset="0"/>
        </a:defRPr>
      </a:lvl8pPr>
      <a:lvl9pPr marL="1828800" algn="ctr" rtl="0" fontAlgn="base">
        <a:spcBef>
          <a:spcPct val="0"/>
        </a:spcBef>
        <a:spcAft>
          <a:spcPct val="0"/>
        </a:spcAft>
        <a:defRPr sz="4000" b="1">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68313" y="115888"/>
            <a:ext cx="8229600"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Στυλ κύριου τίτλου</a:t>
            </a:r>
          </a:p>
        </p:txBody>
      </p:sp>
      <p:sp>
        <p:nvSpPr>
          <p:cNvPr id="3075" name="Text Placeholder 2"/>
          <p:cNvSpPr>
            <a:spLocks noGrp="1"/>
          </p:cNvSpPr>
          <p:nvPr>
            <p:ph type="body" idx="1"/>
          </p:nvPr>
        </p:nvSpPr>
        <p:spPr bwMode="auto">
          <a:xfrm>
            <a:off x="457200" y="1196975"/>
            <a:ext cx="82296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prstClr val="black">
                    <a:tint val="75000"/>
                  </a:prstClr>
                </a:solidFill>
                <a:latin typeface="Arial" charset="0"/>
                <a:cs typeface="+mn-cs"/>
              </a:defRPr>
            </a:lvl1pPr>
          </a:lstStyle>
          <a:p>
            <a:pPr>
              <a:defRPr/>
            </a:pPr>
            <a:fld id="{C4A195F4-6486-48D2-BE41-743C06EC2455}"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Arial" charset="0"/>
                <a:cs typeface="+mn-cs"/>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prstClr val="black"/>
                </a:solidFill>
                <a:latin typeface="Arial" charset="0"/>
                <a:cs typeface="+mn-cs"/>
              </a:defRPr>
            </a:lvl1pPr>
          </a:lstStyle>
          <a:p>
            <a:pPr>
              <a:defRPr/>
            </a:pPr>
            <a:fld id="{DD178F13-80B3-4C7D-BE65-F7E3D1FD30E1}"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Lst>
  <p:timing>
    <p:tnLst>
      <p:par>
        <p:cTn id="1" dur="indefinite" restart="never" nodeType="tmRoot"/>
      </p:par>
    </p:tnLst>
  </p:timing>
  <p:hf hdr="0" ftr="0" dt="0"/>
  <p:txStyles>
    <p:titleStyle>
      <a:lvl1pPr algn="ctr" rtl="0" fontAlgn="base">
        <a:spcBef>
          <a:spcPct val="0"/>
        </a:spcBef>
        <a:spcAft>
          <a:spcPct val="0"/>
        </a:spcAft>
        <a:defRPr sz="4000" b="1" kern="1200">
          <a:solidFill>
            <a:schemeClr val="tx1"/>
          </a:solidFill>
          <a:latin typeface="+mj-lt"/>
          <a:ea typeface="+mj-ea"/>
          <a:cs typeface="+mj-cs"/>
        </a:defRPr>
      </a:lvl1pPr>
      <a:lvl2pPr algn="ctr" rtl="0" fontAlgn="base">
        <a:spcBef>
          <a:spcPct val="0"/>
        </a:spcBef>
        <a:spcAft>
          <a:spcPct val="0"/>
        </a:spcAft>
        <a:defRPr sz="4000" b="1">
          <a:solidFill>
            <a:schemeClr val="tx1"/>
          </a:solidFill>
          <a:latin typeface="Calibri" pitchFamily="34" charset="0"/>
        </a:defRPr>
      </a:lvl2pPr>
      <a:lvl3pPr algn="ctr" rtl="0" fontAlgn="base">
        <a:spcBef>
          <a:spcPct val="0"/>
        </a:spcBef>
        <a:spcAft>
          <a:spcPct val="0"/>
        </a:spcAft>
        <a:defRPr sz="4000" b="1">
          <a:solidFill>
            <a:schemeClr val="tx1"/>
          </a:solidFill>
          <a:latin typeface="Calibri" pitchFamily="34" charset="0"/>
        </a:defRPr>
      </a:lvl3pPr>
      <a:lvl4pPr algn="ctr" rtl="0" fontAlgn="base">
        <a:spcBef>
          <a:spcPct val="0"/>
        </a:spcBef>
        <a:spcAft>
          <a:spcPct val="0"/>
        </a:spcAft>
        <a:defRPr sz="4000" b="1">
          <a:solidFill>
            <a:schemeClr val="tx1"/>
          </a:solidFill>
          <a:latin typeface="Calibri" pitchFamily="34" charset="0"/>
        </a:defRPr>
      </a:lvl4pPr>
      <a:lvl5pPr algn="ctr" rtl="0" fontAlgn="base">
        <a:spcBef>
          <a:spcPct val="0"/>
        </a:spcBef>
        <a:spcAft>
          <a:spcPct val="0"/>
        </a:spcAft>
        <a:defRPr sz="4000" b="1">
          <a:solidFill>
            <a:schemeClr val="tx1"/>
          </a:solidFill>
          <a:latin typeface="Calibri" pitchFamily="34" charset="0"/>
        </a:defRPr>
      </a:lvl5pPr>
      <a:lvl6pPr marL="457200" algn="ctr" rtl="0" fontAlgn="base">
        <a:spcBef>
          <a:spcPct val="0"/>
        </a:spcBef>
        <a:spcAft>
          <a:spcPct val="0"/>
        </a:spcAft>
        <a:defRPr sz="4000" b="1">
          <a:solidFill>
            <a:schemeClr val="tx1"/>
          </a:solidFill>
          <a:latin typeface="Calibri" pitchFamily="34" charset="0"/>
        </a:defRPr>
      </a:lvl6pPr>
      <a:lvl7pPr marL="914400" algn="ctr" rtl="0" fontAlgn="base">
        <a:spcBef>
          <a:spcPct val="0"/>
        </a:spcBef>
        <a:spcAft>
          <a:spcPct val="0"/>
        </a:spcAft>
        <a:defRPr sz="4000" b="1">
          <a:solidFill>
            <a:schemeClr val="tx1"/>
          </a:solidFill>
          <a:latin typeface="Calibri" pitchFamily="34" charset="0"/>
        </a:defRPr>
      </a:lvl7pPr>
      <a:lvl8pPr marL="1371600" algn="ctr" rtl="0" fontAlgn="base">
        <a:spcBef>
          <a:spcPct val="0"/>
        </a:spcBef>
        <a:spcAft>
          <a:spcPct val="0"/>
        </a:spcAft>
        <a:defRPr sz="4000" b="1">
          <a:solidFill>
            <a:schemeClr val="tx1"/>
          </a:solidFill>
          <a:latin typeface="Calibri" pitchFamily="34" charset="0"/>
        </a:defRPr>
      </a:lvl8pPr>
      <a:lvl9pPr marL="1828800" algn="ctr" rtl="0" fontAlgn="base">
        <a:spcBef>
          <a:spcPct val="0"/>
        </a:spcBef>
        <a:spcAft>
          <a:spcPct val="0"/>
        </a:spcAft>
        <a:defRPr sz="4000" b="1">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68313" y="115888"/>
            <a:ext cx="8229600"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l-GR" smtClean="0"/>
              <a:t>Click to edit Master title style</a:t>
            </a:r>
            <a:endParaRPr lang="el-GR" altLang="el-GR" smtClean="0"/>
          </a:p>
        </p:txBody>
      </p:sp>
      <p:sp>
        <p:nvSpPr>
          <p:cNvPr id="4099" name="Text Placeholder 2"/>
          <p:cNvSpPr>
            <a:spLocks noGrp="1"/>
          </p:cNvSpPr>
          <p:nvPr>
            <p:ph type="body" idx="1"/>
          </p:nvPr>
        </p:nvSpPr>
        <p:spPr bwMode="auto">
          <a:xfrm>
            <a:off x="457200" y="1196975"/>
            <a:ext cx="82296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l-GR" smtClean="0"/>
              <a:t>Click to edit Master text styles</a:t>
            </a:r>
          </a:p>
          <a:p>
            <a:pPr lvl="1"/>
            <a:r>
              <a:rPr lang="en-US" altLang="el-GR" smtClean="0"/>
              <a:t>Second level</a:t>
            </a:r>
          </a:p>
          <a:p>
            <a:pPr lvl="2"/>
            <a:r>
              <a:rPr lang="en-US" altLang="el-GR" smtClean="0"/>
              <a:t>Third level</a:t>
            </a:r>
          </a:p>
          <a:p>
            <a:pPr lvl="3"/>
            <a:r>
              <a:rPr lang="en-US" altLang="el-GR" smtClean="0"/>
              <a:t>Fourth level</a:t>
            </a:r>
          </a:p>
          <a:p>
            <a:pPr lvl="4"/>
            <a:r>
              <a:rPr lang="en-US" altLang="el-GR" smtClean="0"/>
              <a:t>Fifth level</a:t>
            </a:r>
            <a:endParaRPr lang="el-GR" altLang="el-GR"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prstClr val="black">
                    <a:tint val="75000"/>
                  </a:prstClr>
                </a:solidFill>
                <a:latin typeface="Arial" charset="0"/>
                <a:cs typeface="+mn-cs"/>
              </a:defRPr>
            </a:lvl1pPr>
          </a:lstStyle>
          <a:p>
            <a:pPr>
              <a:defRPr/>
            </a:pPr>
            <a:fld id="{A90E9A17-E933-44F6-95C5-C7A4265BBB2D}"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Arial" charset="0"/>
                <a:cs typeface="+mn-cs"/>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prstClr val="black"/>
                </a:solidFill>
                <a:latin typeface="Arial" charset="0"/>
                <a:cs typeface="+mn-cs"/>
              </a:defRPr>
            </a:lvl1pPr>
          </a:lstStyle>
          <a:p>
            <a:pPr>
              <a:defRPr/>
            </a:pPr>
            <a:fld id="{A02338B6-EA90-46C9-9325-BC49D1A5B5B4}"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Lst>
  <p:timing>
    <p:tnLst>
      <p:par>
        <p:cTn id="1" dur="indefinite" restart="never" nodeType="tmRoot"/>
      </p:par>
    </p:tnLst>
  </p:timing>
  <p:hf hdr="0" ftr="0" dt="0"/>
  <p:txStyles>
    <p:titleStyle>
      <a:lvl1pPr algn="ctr" rtl="0" fontAlgn="base">
        <a:spcBef>
          <a:spcPct val="0"/>
        </a:spcBef>
        <a:spcAft>
          <a:spcPct val="0"/>
        </a:spcAft>
        <a:defRPr sz="4000" b="1" kern="1200">
          <a:solidFill>
            <a:schemeClr val="tx1"/>
          </a:solidFill>
          <a:latin typeface="+mj-lt"/>
          <a:ea typeface="+mj-ea"/>
          <a:cs typeface="+mj-cs"/>
        </a:defRPr>
      </a:lvl1pPr>
      <a:lvl2pPr algn="ctr" rtl="0" fontAlgn="base">
        <a:spcBef>
          <a:spcPct val="0"/>
        </a:spcBef>
        <a:spcAft>
          <a:spcPct val="0"/>
        </a:spcAft>
        <a:defRPr sz="4000" b="1">
          <a:solidFill>
            <a:schemeClr val="tx1"/>
          </a:solidFill>
          <a:latin typeface="Calibri" pitchFamily="34" charset="0"/>
        </a:defRPr>
      </a:lvl2pPr>
      <a:lvl3pPr algn="ctr" rtl="0" fontAlgn="base">
        <a:spcBef>
          <a:spcPct val="0"/>
        </a:spcBef>
        <a:spcAft>
          <a:spcPct val="0"/>
        </a:spcAft>
        <a:defRPr sz="4000" b="1">
          <a:solidFill>
            <a:schemeClr val="tx1"/>
          </a:solidFill>
          <a:latin typeface="Calibri" pitchFamily="34" charset="0"/>
        </a:defRPr>
      </a:lvl3pPr>
      <a:lvl4pPr algn="ctr" rtl="0" fontAlgn="base">
        <a:spcBef>
          <a:spcPct val="0"/>
        </a:spcBef>
        <a:spcAft>
          <a:spcPct val="0"/>
        </a:spcAft>
        <a:defRPr sz="4000" b="1">
          <a:solidFill>
            <a:schemeClr val="tx1"/>
          </a:solidFill>
          <a:latin typeface="Calibri" pitchFamily="34" charset="0"/>
        </a:defRPr>
      </a:lvl4pPr>
      <a:lvl5pPr algn="ctr" rtl="0" fontAlgn="base">
        <a:spcBef>
          <a:spcPct val="0"/>
        </a:spcBef>
        <a:spcAft>
          <a:spcPct val="0"/>
        </a:spcAft>
        <a:defRPr sz="4000" b="1">
          <a:solidFill>
            <a:schemeClr val="tx1"/>
          </a:solidFill>
          <a:latin typeface="Calibri" pitchFamily="34" charset="0"/>
        </a:defRPr>
      </a:lvl5pPr>
      <a:lvl6pPr marL="457200" algn="ctr" rtl="0" fontAlgn="base">
        <a:spcBef>
          <a:spcPct val="0"/>
        </a:spcBef>
        <a:spcAft>
          <a:spcPct val="0"/>
        </a:spcAft>
        <a:defRPr sz="4000" b="1">
          <a:solidFill>
            <a:schemeClr val="tx1"/>
          </a:solidFill>
          <a:latin typeface="Calibri" pitchFamily="34" charset="0"/>
        </a:defRPr>
      </a:lvl6pPr>
      <a:lvl7pPr marL="914400" algn="ctr" rtl="0" fontAlgn="base">
        <a:spcBef>
          <a:spcPct val="0"/>
        </a:spcBef>
        <a:spcAft>
          <a:spcPct val="0"/>
        </a:spcAft>
        <a:defRPr sz="4000" b="1">
          <a:solidFill>
            <a:schemeClr val="tx1"/>
          </a:solidFill>
          <a:latin typeface="Calibri" pitchFamily="34" charset="0"/>
        </a:defRPr>
      </a:lvl7pPr>
      <a:lvl8pPr marL="1371600" algn="ctr" rtl="0" fontAlgn="base">
        <a:spcBef>
          <a:spcPct val="0"/>
        </a:spcBef>
        <a:spcAft>
          <a:spcPct val="0"/>
        </a:spcAft>
        <a:defRPr sz="4000" b="1">
          <a:solidFill>
            <a:schemeClr val="tx1"/>
          </a:solidFill>
          <a:latin typeface="Calibri" pitchFamily="34" charset="0"/>
        </a:defRPr>
      </a:lvl8pPr>
      <a:lvl9pPr marL="1828800" algn="ctr" rtl="0" fontAlgn="base">
        <a:spcBef>
          <a:spcPct val="0"/>
        </a:spcBef>
        <a:spcAft>
          <a:spcPct val="0"/>
        </a:spcAft>
        <a:defRPr sz="4000" b="1">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2.xml"/><Relationship Id="rId4" Type="http://schemas.openxmlformats.org/officeDocument/2006/relationships/image" Target="../media/image8.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34.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33.xml"/><Relationship Id="rId4" Type="http://schemas.openxmlformats.org/officeDocument/2006/relationships/image" Target="../media/image7.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341438"/>
            <a:ext cx="9144000" cy="1470025"/>
          </a:xfrm>
        </p:spPr>
        <p:txBody>
          <a:bodyPr rtlCol="0">
            <a:normAutofit/>
          </a:bodyPr>
          <a:lstStyle/>
          <a:p>
            <a:pPr lvl="1" fontAlgn="auto">
              <a:spcBef>
                <a:spcPts val="0"/>
              </a:spcBef>
              <a:spcAft>
                <a:spcPts val="0"/>
              </a:spcAft>
              <a:defRPr/>
            </a:pPr>
            <a:r>
              <a:rPr lang="el-GR" sz="3600" dirty="0">
                <a:latin typeface="+mn-lt"/>
              </a:rPr>
              <a:t>Κοινωνική Εργασία με Παιδιά και Εφήβους</a:t>
            </a:r>
          </a:p>
        </p:txBody>
      </p:sp>
      <p:sp>
        <p:nvSpPr>
          <p:cNvPr id="43011" name="Υπότιτλος 2"/>
          <p:cNvSpPr>
            <a:spLocks noGrp="1"/>
          </p:cNvSpPr>
          <p:nvPr>
            <p:ph type="subTitle" idx="1"/>
          </p:nvPr>
        </p:nvSpPr>
        <p:spPr>
          <a:xfrm>
            <a:off x="0" y="2997200"/>
            <a:ext cx="9144000" cy="2016125"/>
          </a:xfrm>
        </p:spPr>
        <p:txBody>
          <a:bodyPr/>
          <a:lstStyle/>
          <a:p>
            <a:pPr>
              <a:spcBef>
                <a:spcPct val="0"/>
              </a:spcBef>
              <a:spcAft>
                <a:spcPts val="1200"/>
              </a:spcAft>
            </a:pPr>
            <a:r>
              <a:rPr lang="el-GR" altLang="el-GR" sz="2600" b="1" dirty="0" smtClean="0"/>
              <a:t>Ενότητα </a:t>
            </a:r>
            <a:r>
              <a:rPr lang="en-US" altLang="el-GR" sz="2600" b="1" dirty="0" smtClean="0"/>
              <a:t>10</a:t>
            </a:r>
            <a:r>
              <a:rPr lang="el-GR" altLang="el-GR" sz="2600" dirty="0" smtClean="0"/>
              <a:t>:</a:t>
            </a:r>
            <a:r>
              <a:rPr lang="en-US" altLang="el-GR" sz="2600" dirty="0" smtClean="0"/>
              <a:t> </a:t>
            </a:r>
            <a:r>
              <a:rPr lang="el-GR" altLang="el-GR" sz="2600" dirty="0" smtClean="0"/>
              <a:t>Παιδιά ψυχικά ασθενών γονέων: Ψυχοκοινωνικές ανάγκες και φροντίδα</a:t>
            </a:r>
            <a:endParaRPr lang="en-US" altLang="el-GR" sz="2600" dirty="0" smtClean="0"/>
          </a:p>
          <a:p>
            <a:pPr>
              <a:spcBef>
                <a:spcPct val="0"/>
              </a:spcBef>
            </a:pPr>
            <a:r>
              <a:rPr lang="el-GR" sz="2200" dirty="0"/>
              <a:t>Χάρης</a:t>
            </a:r>
            <a:r>
              <a:rPr lang="en-US" sz="2200" dirty="0"/>
              <a:t> </a:t>
            </a:r>
            <a:r>
              <a:rPr lang="el-GR" sz="2200"/>
              <a:t>Ασημόπουλος</a:t>
            </a:r>
            <a:r>
              <a:rPr lang="el-GR" altLang="el-GR" sz="2200" smtClean="0"/>
              <a:t>, </a:t>
            </a:r>
            <a:r>
              <a:rPr lang="el-GR" altLang="el-GR" sz="2200" dirty="0" err="1" smtClean="0"/>
              <a:t>Ph.D</a:t>
            </a:r>
            <a:r>
              <a:rPr lang="el-GR" altLang="el-GR" sz="2200" dirty="0" smtClean="0"/>
              <a:t>., Επίκουρος Καθηγητής</a:t>
            </a:r>
          </a:p>
          <a:p>
            <a:pPr>
              <a:spcBef>
                <a:spcPct val="0"/>
              </a:spcBef>
            </a:pPr>
            <a:r>
              <a:rPr lang="el-GR" altLang="el-GR" sz="2200" dirty="0" smtClean="0"/>
              <a:t>Τμήμα Κοινωνικής Εργασίας</a:t>
            </a:r>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a:stretch>
            <a:fillRect/>
          </a:stretch>
        </p:blipFill>
        <p:spPr>
          <a:xfrm>
            <a:off x="7762875" y="476250"/>
            <a:ext cx="854075" cy="649288"/>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a:srcRect/>
          <a:stretch>
            <a:fillRect/>
          </a:stretch>
        </p:blipFill>
        <p:spPr bwMode="auto">
          <a:xfrm>
            <a:off x="611188" y="476250"/>
            <a:ext cx="682625" cy="69532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825"/>
            <a:ext cx="6661150" cy="338138"/>
          </a:xfrm>
          <a:prstGeom prst="rect">
            <a:avLst/>
          </a:prstGeom>
        </p:spPr>
        <p:txBody>
          <a:bodyPr>
            <a:spAutoFit/>
          </a:bodyPr>
          <a:lstStyle/>
          <a:p>
            <a:pPr algn="ctr">
              <a:defRPr/>
            </a:pPr>
            <a:r>
              <a:rPr lang="el-GR" sz="1600" dirty="0">
                <a:solidFill>
                  <a:prstClr val="black"/>
                </a:solidFill>
                <a:latin typeface="Calibri"/>
                <a:cs typeface="+mn-cs"/>
              </a:rPr>
              <a:t>Ανοικτά Ακαδημαϊκά Μαθήματα στο ΤΕΙ Αθήνας</a:t>
            </a:r>
          </a:p>
        </p:txBody>
      </p:sp>
      <p:graphicFrame>
        <p:nvGraphicFramePr>
          <p:cNvPr id="4" name="Table 3"/>
          <p:cNvGraphicFramePr>
            <a:graphicFrameLocks noGrp="1"/>
          </p:cNvGraphicFramePr>
          <p:nvPr/>
        </p:nvGraphicFramePr>
        <p:xfrm>
          <a:off x="1760538" y="6088063"/>
          <a:ext cx="5695950" cy="792162"/>
        </p:xfrm>
        <a:graphic>
          <a:graphicData uri="http://schemas.openxmlformats.org/drawingml/2006/table">
            <a:tbl>
              <a:tblPr firstRow="1" firstCol="1" bandRow="1">
                <a:tableStyleId>{2D5ABB26-0587-4C30-8999-92F81FD0307C}</a:tableStyleId>
              </a:tblPr>
              <a:tblGrid>
                <a:gridCol w="2138838"/>
                <a:gridCol w="3557112"/>
              </a:tblGrid>
              <a:tr h="792162">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43018"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4200" y="5367338"/>
            <a:ext cx="19716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9" name="Picture 2" descr="C:\Users\alex\Desktop\logo.png"/>
          <p:cNvPicPr>
            <a:picLocks noChangeAspect="1" noChangeArrowheads="1"/>
          </p:cNvPicPr>
          <p:nvPr/>
        </p:nvPicPr>
        <p:blipFill>
          <a:blip r:embed="rId6">
            <a:extLst>
              <a:ext uri="{28A0092B-C50C-407E-A947-70E740481C1C}">
                <a14:useLocalDpi xmlns:a14="http://schemas.microsoft.com/office/drawing/2010/main" val="0"/>
              </a:ext>
            </a:extLst>
          </a:blip>
          <a:srcRect t="8214"/>
          <a:stretch>
            <a:fillRect/>
          </a:stretch>
        </p:blipFill>
        <p:spPr bwMode="auto">
          <a:xfrm>
            <a:off x="4046538" y="5368925"/>
            <a:ext cx="3348037"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αριθμού διαφάνειας 2"/>
          <p:cNvSpPr>
            <a:spLocks noGrp="1"/>
          </p:cNvSpPr>
          <p:nvPr>
            <p:ph type="sldNum" sz="quarter" idx="12"/>
          </p:nvPr>
        </p:nvSpPr>
        <p:spPr/>
        <p:txBody>
          <a:bodyPr/>
          <a:lstStyle/>
          <a:p>
            <a:pPr>
              <a:defRPr/>
            </a:pPr>
            <a:fld id="{7E04EE87-6199-49F7-8F4D-CDEA3E62FB15}" type="slidenum">
              <a:rPr lang="el-GR" smtClean="0"/>
              <a:pPr>
                <a:defRPr/>
              </a:pPr>
              <a:t>1</a:t>
            </a:fld>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Τίτλος 1"/>
          <p:cNvSpPr>
            <a:spLocks noGrp="1"/>
          </p:cNvSpPr>
          <p:nvPr>
            <p:ph type="title"/>
          </p:nvPr>
        </p:nvSpPr>
        <p:spPr>
          <a:xfrm>
            <a:off x="612775" y="228600"/>
            <a:ext cx="8153400" cy="990600"/>
          </a:xfrm>
        </p:spPr>
        <p:txBody>
          <a:bodyPr/>
          <a:lstStyle/>
          <a:p>
            <a:r>
              <a:rPr lang="el-GR" altLang="el-GR" sz="3200" dirty="0" smtClean="0"/>
              <a:t>Χαρακτηριστικά ψυχικά ασθενών γονέων</a:t>
            </a:r>
          </a:p>
        </p:txBody>
      </p:sp>
      <p:sp>
        <p:nvSpPr>
          <p:cNvPr id="52227"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Ο</a:t>
            </a:r>
            <a:r>
              <a:rPr lang="en-GB" altLang="el-GR" dirty="0" smtClean="0">
                <a:latin typeface="Calibri" pitchFamily="34" charset="0"/>
              </a:rPr>
              <a:t>ι </a:t>
            </a:r>
            <a:r>
              <a:rPr lang="en-GB" altLang="el-GR" dirty="0" err="1" smtClean="0">
                <a:latin typeface="Calibri" pitchFamily="34" charset="0"/>
              </a:rPr>
              <a:t>ψυχικά</a:t>
            </a:r>
            <a:r>
              <a:rPr lang="en-GB" altLang="el-GR" dirty="0" smtClean="0">
                <a:latin typeface="Calibri" pitchFamily="34" charset="0"/>
              </a:rPr>
              <a:t> α</a:t>
            </a:r>
            <a:r>
              <a:rPr lang="en-GB" altLang="el-GR" dirty="0" err="1" smtClean="0">
                <a:latin typeface="Calibri" pitchFamily="34" charset="0"/>
              </a:rPr>
              <a:t>σθενείς</a:t>
            </a:r>
            <a:r>
              <a:rPr lang="en-GB" altLang="el-GR" dirty="0" smtClean="0">
                <a:latin typeface="Calibri" pitchFamily="34" charset="0"/>
              </a:rPr>
              <a:t> </a:t>
            </a:r>
            <a:r>
              <a:rPr lang="en-GB" altLang="el-GR" dirty="0" err="1" smtClean="0">
                <a:latin typeface="Calibri" pitchFamily="34" charset="0"/>
              </a:rPr>
              <a:t>συγκριτικά</a:t>
            </a:r>
            <a:r>
              <a:rPr lang="en-GB" altLang="el-GR" dirty="0" smtClean="0">
                <a:latin typeface="Calibri" pitchFamily="34" charset="0"/>
              </a:rPr>
              <a:t> </a:t>
            </a:r>
            <a:r>
              <a:rPr lang="en-GB" altLang="el-GR" dirty="0" err="1" smtClean="0">
                <a:latin typeface="Calibri" pitchFamily="34" charset="0"/>
              </a:rPr>
              <a:t>με</a:t>
            </a:r>
            <a:r>
              <a:rPr lang="en-GB" altLang="el-GR" dirty="0" smtClean="0">
                <a:latin typeface="Calibri" pitchFamily="34" charset="0"/>
              </a:rPr>
              <a:t> </a:t>
            </a:r>
            <a:r>
              <a:rPr lang="en-GB" altLang="el-GR" dirty="0" err="1" smtClean="0">
                <a:latin typeface="Calibri" pitchFamily="34" charset="0"/>
              </a:rPr>
              <a:t>τους</a:t>
            </a:r>
            <a:r>
              <a:rPr lang="en-GB" altLang="el-GR" dirty="0" smtClean="0">
                <a:latin typeface="Calibri" pitchFamily="34" charset="0"/>
              </a:rPr>
              <a:t> υπ</a:t>
            </a:r>
            <a:r>
              <a:rPr lang="en-GB" altLang="el-GR" dirty="0" err="1" smtClean="0">
                <a:latin typeface="Calibri" pitchFamily="34" charset="0"/>
              </a:rPr>
              <a:t>όλοι</a:t>
            </a:r>
            <a:r>
              <a:rPr lang="en-GB" altLang="el-GR" dirty="0" smtClean="0">
                <a:latin typeface="Calibri" pitchFamily="34" charset="0"/>
              </a:rPr>
              <a:t>πους ανθρώπους είναι</a:t>
            </a:r>
            <a:r>
              <a:rPr lang="el-GR" altLang="el-GR" dirty="0" smtClean="0"/>
              <a:t>:</a:t>
            </a:r>
            <a:r>
              <a:rPr lang="en-GB" altLang="el-GR" dirty="0" smtClean="0">
                <a:latin typeface="Calibri" pitchFamily="34" charset="0"/>
              </a:rPr>
              <a:t> </a:t>
            </a:r>
            <a:endParaRPr lang="el-GR" altLang="el-GR" dirty="0" smtClean="0"/>
          </a:p>
          <a:p>
            <a:pPr eaLnBrk="1" hangingPunct="1">
              <a:buFont typeface="Wingdings" pitchFamily="2" charset="2"/>
              <a:buChar char="ü"/>
            </a:pPr>
            <a:r>
              <a:rPr lang="en-GB" altLang="el-GR" dirty="0" err="1" smtClean="0">
                <a:latin typeface="Calibri" pitchFamily="34" charset="0"/>
              </a:rPr>
              <a:t>σε</a:t>
            </a:r>
            <a:r>
              <a:rPr lang="en-GB" altLang="el-GR" dirty="0" smtClean="0">
                <a:latin typeface="Calibri" pitchFamily="34" charset="0"/>
              </a:rPr>
              <a:t> </a:t>
            </a:r>
            <a:r>
              <a:rPr lang="en-GB" altLang="el-GR" dirty="0" err="1" smtClean="0">
                <a:latin typeface="Calibri" pitchFamily="34" charset="0"/>
              </a:rPr>
              <a:t>δι</a:t>
            </a:r>
            <a:r>
              <a:rPr lang="en-GB" altLang="el-GR" dirty="0" smtClean="0">
                <a:latin typeface="Calibri" pitchFamily="34" charset="0"/>
              </a:rPr>
              <a:t>πλάσιο ποσοστό μόνοι γονείς, </a:t>
            </a:r>
            <a:endParaRPr lang="el-GR" altLang="el-GR" dirty="0" smtClean="0"/>
          </a:p>
          <a:p>
            <a:pPr eaLnBrk="1" hangingPunct="1">
              <a:buFont typeface="Wingdings" pitchFamily="2" charset="2"/>
              <a:buChar char="ü"/>
            </a:pPr>
            <a:r>
              <a:rPr lang="en-GB" altLang="el-GR" dirty="0" err="1" smtClean="0">
                <a:latin typeface="Calibri" pitchFamily="34" charset="0"/>
              </a:rPr>
              <a:t>με</a:t>
            </a:r>
            <a:r>
              <a:rPr lang="en-GB" altLang="el-GR" dirty="0" smtClean="0">
                <a:latin typeface="Calibri" pitchFamily="34" charset="0"/>
              </a:rPr>
              <a:t> π</a:t>
            </a:r>
            <a:r>
              <a:rPr lang="en-GB" altLang="el-GR" dirty="0" err="1" smtClean="0">
                <a:latin typeface="Calibri" pitchFamily="34" charset="0"/>
              </a:rPr>
              <a:t>ερισσότερες</a:t>
            </a:r>
            <a:r>
              <a:rPr lang="en-GB" altLang="el-GR" dirty="0" smtClean="0">
                <a:latin typeface="Calibri" pitchFamily="34" charset="0"/>
              </a:rPr>
              <a:t> </a:t>
            </a:r>
            <a:r>
              <a:rPr lang="en-GB" altLang="el-GR" dirty="0" err="1" smtClean="0">
                <a:latin typeface="Calibri" pitchFamily="34" charset="0"/>
              </a:rPr>
              <a:t>εμ</a:t>
            </a:r>
            <a:r>
              <a:rPr lang="en-GB" altLang="el-GR" dirty="0" smtClean="0">
                <a:latin typeface="Calibri" pitchFamily="34" charset="0"/>
              </a:rPr>
              <a:t>πειρίες χωρισμών και διαζυγίων και </a:t>
            </a:r>
            <a:endParaRPr lang="el-GR" altLang="el-GR" dirty="0" smtClean="0"/>
          </a:p>
          <a:p>
            <a:pPr eaLnBrk="1" hangingPunct="1">
              <a:buFont typeface="Wingdings" pitchFamily="2" charset="2"/>
              <a:buChar char="ü"/>
            </a:pPr>
            <a:r>
              <a:rPr lang="en-GB" altLang="el-GR" dirty="0" smtClean="0">
                <a:latin typeface="Calibri" pitchFamily="34" charset="0"/>
              </a:rPr>
              <a:t>όπ</a:t>
            </a:r>
            <a:r>
              <a:rPr lang="en-GB" altLang="el-GR" dirty="0" err="1" smtClean="0">
                <a:latin typeface="Calibri" pitchFamily="34" charset="0"/>
              </a:rPr>
              <a:t>ου</a:t>
            </a:r>
            <a:r>
              <a:rPr lang="en-GB" altLang="el-GR" dirty="0" smtClean="0">
                <a:latin typeface="Calibri" pitchFamily="34" charset="0"/>
              </a:rPr>
              <a:t> υπ</a:t>
            </a:r>
            <a:r>
              <a:rPr lang="en-GB" altLang="el-GR" dirty="0" err="1" smtClean="0">
                <a:latin typeface="Calibri" pitchFamily="34" charset="0"/>
              </a:rPr>
              <a:t>άρχει</a:t>
            </a:r>
            <a:r>
              <a:rPr lang="en-GB" altLang="el-GR" dirty="0" smtClean="0">
                <a:latin typeface="Calibri" pitchFamily="34" charset="0"/>
              </a:rPr>
              <a:t> </a:t>
            </a:r>
            <a:r>
              <a:rPr lang="en-GB" altLang="el-GR" dirty="0" err="1" smtClean="0">
                <a:latin typeface="Calibri" pitchFamily="34" charset="0"/>
              </a:rPr>
              <a:t>έν</a:t>
            </a:r>
            <a:r>
              <a:rPr lang="en-GB" altLang="el-GR" dirty="0" smtClean="0">
                <a:latin typeface="Calibri" pitchFamily="34" charset="0"/>
              </a:rPr>
              <a:t>ας δεύτερος γονέας αντιμετωπίζει και αυτός ψυχικά προβλήματα, με συχνότερο τη διαταραχή προσωπικότητας.  </a:t>
            </a:r>
            <a:endParaRPr lang="el-GR" altLang="el-GR" dirty="0" smtClean="0"/>
          </a:p>
          <a:p>
            <a:pPr eaLnBrk="1" hangingPunct="1"/>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10</a:t>
            </a:fld>
            <a:endParaRPr 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Τίτλος 1"/>
          <p:cNvSpPr>
            <a:spLocks noGrp="1"/>
          </p:cNvSpPr>
          <p:nvPr>
            <p:ph type="title"/>
          </p:nvPr>
        </p:nvSpPr>
        <p:spPr>
          <a:xfrm>
            <a:off x="612775" y="228600"/>
            <a:ext cx="8153400" cy="990600"/>
          </a:xfrm>
        </p:spPr>
        <p:txBody>
          <a:bodyPr/>
          <a:lstStyle/>
          <a:p>
            <a:r>
              <a:rPr lang="el-GR" sz="3200" dirty="0" smtClean="0">
                <a:latin typeface="Calibri" pitchFamily="34" charset="0"/>
              </a:rPr>
              <a:t>Αποτελέσματα της </a:t>
            </a:r>
            <a:r>
              <a:rPr lang="el-GR" sz="3200" dirty="0" err="1" smtClean="0">
                <a:latin typeface="Calibri" pitchFamily="34" charset="0"/>
              </a:rPr>
              <a:t>γονεϊκής</a:t>
            </a:r>
            <a:r>
              <a:rPr lang="el-GR" sz="3200" dirty="0" smtClean="0">
                <a:latin typeface="Calibri" pitchFamily="34" charset="0"/>
              </a:rPr>
              <a:t> ψυχικής ασθένειας στην ψυχική υγεία του παιδιού</a:t>
            </a:r>
            <a:r>
              <a:rPr lang="en-US" sz="3200" dirty="0" smtClean="0">
                <a:latin typeface="Calibri" pitchFamily="34" charset="0"/>
              </a:rPr>
              <a:t> </a:t>
            </a:r>
            <a:r>
              <a:rPr lang="en-US" sz="2800" b="0" dirty="0" smtClean="0">
                <a:latin typeface="Calibri" pitchFamily="34" charset="0"/>
              </a:rPr>
              <a:t>1/5</a:t>
            </a:r>
            <a:endParaRPr lang="el-GR" altLang="el-GR" sz="2800" b="0" dirty="0" smtClean="0"/>
          </a:p>
        </p:txBody>
      </p:sp>
      <p:sp>
        <p:nvSpPr>
          <p:cNvPr id="3" name="2 - Θέση περιεχομένου"/>
          <p:cNvSpPr>
            <a:spLocks noGrp="1"/>
          </p:cNvSpPr>
          <p:nvPr>
            <p:ph sz="quarter" idx="1"/>
          </p:nvPr>
        </p:nvSpPr>
        <p:spPr>
          <a:xfrm>
            <a:off x="612775" y="1600200"/>
            <a:ext cx="8153400" cy="4925144"/>
          </a:xfrm>
        </p:spPr>
        <p:txBody>
          <a:bodyPr rtlCol="0">
            <a:normAutofit/>
          </a:bodyPr>
          <a:lstStyle/>
          <a:p>
            <a:pPr marL="320040" indent="-320040" eaLnBrk="1" fontAlgn="auto" hangingPunct="1">
              <a:spcAft>
                <a:spcPts val="0"/>
              </a:spcAft>
              <a:buFont typeface="Wingdings"/>
              <a:buChar char=""/>
              <a:defRPr/>
            </a:pPr>
            <a:r>
              <a:rPr lang="el-GR" dirty="0" smtClean="0">
                <a:latin typeface="Calibri" pitchFamily="34" charset="0"/>
              </a:rPr>
              <a:t>Σχετικά με τα αποτελέσματα της </a:t>
            </a:r>
            <a:r>
              <a:rPr lang="el-GR" dirty="0" err="1" smtClean="0">
                <a:latin typeface="Calibri" pitchFamily="34" charset="0"/>
              </a:rPr>
              <a:t>γονεϊκής</a:t>
            </a:r>
            <a:r>
              <a:rPr lang="el-GR" dirty="0" smtClean="0">
                <a:latin typeface="Calibri" pitchFamily="34" charset="0"/>
              </a:rPr>
              <a:t> ψυχικής ασθένειας στην ανάπτυξη του παιδιού μελέτες δείχνουν ότι οι διαταραχές που είναι δυνατόν να εμφανίσουν τα παιδιά είναι παρόμοιες με αυτές των γονέων τους. </a:t>
            </a:r>
            <a:endParaRPr lang="el-GR" dirty="0" smtClean="0"/>
          </a:p>
          <a:p>
            <a:pPr marL="320040" indent="-320040" eaLnBrk="1" fontAlgn="auto" hangingPunct="1">
              <a:spcAft>
                <a:spcPts val="0"/>
              </a:spcAft>
              <a:buFont typeface="Wingdings"/>
              <a:buChar char=""/>
              <a:defRPr/>
            </a:pPr>
            <a:r>
              <a:rPr lang="el-GR" dirty="0" smtClean="0">
                <a:latin typeface="Calibri" pitchFamily="34" charset="0"/>
              </a:rPr>
              <a:t>Αιτιολογικά αυτό αποδίδεται τόσο σε γενετικούς παράγοντες όσο και σε περιβαλλοντικούς παράγοντες, οι οποίοι και θεωρούνται ότι παίζουν τον πλέον σημαντικό ρόλο. </a:t>
            </a:r>
            <a:endParaRPr lang="el-GR" dirty="0" smtClean="0"/>
          </a:p>
          <a:p>
            <a:pPr marL="320040" indent="-320040" eaLnBrk="1" fontAlgn="auto" hangingPunct="1">
              <a:spcAft>
                <a:spcPts val="0"/>
              </a:spcAft>
              <a:buFont typeface="Wingdings"/>
              <a:buChar char=""/>
              <a:defRPr/>
            </a:pPr>
            <a:r>
              <a:rPr lang="el-GR" dirty="0" smtClean="0">
                <a:latin typeface="Calibri" pitchFamily="34" charset="0"/>
              </a:rPr>
              <a:t>Γενικά έχει φανεί ότι η ψυχική ασθένεια του γονέα επηρεάζει με άμεσο τρόπο το παιδί  μέσω του ψευδαισθήσεων, του παραληρήματος κ.ά. </a:t>
            </a:r>
            <a:endParaRPr 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11</a:t>
            </a:fld>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Τίτλος 1"/>
          <p:cNvSpPr>
            <a:spLocks noGrp="1"/>
          </p:cNvSpPr>
          <p:nvPr>
            <p:ph type="title"/>
          </p:nvPr>
        </p:nvSpPr>
        <p:spPr>
          <a:xfrm>
            <a:off x="612775" y="228600"/>
            <a:ext cx="8153400" cy="990600"/>
          </a:xfrm>
        </p:spPr>
        <p:txBody>
          <a:bodyPr/>
          <a:lstStyle/>
          <a:p>
            <a:r>
              <a:rPr lang="el-GR" dirty="0">
                <a:solidFill>
                  <a:srgbClr val="775F55"/>
                </a:solidFill>
                <a:latin typeface="Calibri" pitchFamily="34" charset="0"/>
              </a:rPr>
              <a:t>Αποτελέσματα της </a:t>
            </a:r>
            <a:r>
              <a:rPr lang="el-GR" dirty="0" err="1">
                <a:solidFill>
                  <a:srgbClr val="775F55"/>
                </a:solidFill>
                <a:latin typeface="Calibri" pitchFamily="34" charset="0"/>
              </a:rPr>
              <a:t>γονεϊκής</a:t>
            </a:r>
            <a:r>
              <a:rPr lang="el-GR" dirty="0">
                <a:solidFill>
                  <a:srgbClr val="775F55"/>
                </a:solidFill>
                <a:latin typeface="Calibri" pitchFamily="34" charset="0"/>
              </a:rPr>
              <a:t> ψυχικής ασθένειας στην ψυχική υγεία του παιδιού</a:t>
            </a:r>
            <a:r>
              <a:rPr lang="en-US" dirty="0">
                <a:solidFill>
                  <a:srgbClr val="775F55"/>
                </a:solidFill>
                <a:latin typeface="Calibri" pitchFamily="34" charset="0"/>
              </a:rPr>
              <a:t> </a:t>
            </a:r>
            <a:r>
              <a:rPr lang="en-US" sz="2800" b="0" dirty="0" smtClean="0">
                <a:solidFill>
                  <a:srgbClr val="775F55"/>
                </a:solidFill>
                <a:latin typeface="Calibri" pitchFamily="34" charset="0"/>
              </a:rPr>
              <a:t>2/5</a:t>
            </a:r>
            <a:endParaRPr lang="el-GR" altLang="el-GR" dirty="0" smtClean="0"/>
          </a:p>
        </p:txBody>
      </p:sp>
      <p:sp>
        <p:nvSpPr>
          <p:cNvPr id="54275" name="2 - Θέση περιεχομένου"/>
          <p:cNvSpPr>
            <a:spLocks noGrp="1"/>
          </p:cNvSpPr>
          <p:nvPr>
            <p:ph sz="quarter" idx="1"/>
          </p:nvPr>
        </p:nvSpPr>
        <p:spPr>
          <a:xfrm>
            <a:off x="612774" y="1600200"/>
            <a:ext cx="8279705" cy="5257800"/>
          </a:xfrm>
        </p:spPr>
        <p:txBody>
          <a:bodyPr/>
          <a:lstStyle/>
          <a:p>
            <a:pPr eaLnBrk="1" hangingPunct="1"/>
            <a:r>
              <a:rPr lang="el-GR" altLang="el-GR" sz="2300" dirty="0" smtClean="0"/>
              <a:t>Ό</a:t>
            </a:r>
            <a:r>
              <a:rPr lang="en-GB" altLang="el-GR" sz="2300" dirty="0" err="1" smtClean="0">
                <a:latin typeface="Calibri" pitchFamily="34" charset="0"/>
              </a:rPr>
              <a:t>μως</a:t>
            </a:r>
            <a:r>
              <a:rPr lang="en-GB" altLang="el-GR" sz="2300" dirty="0" smtClean="0">
                <a:latin typeface="Calibri" pitchFamily="34" charset="0"/>
              </a:rPr>
              <a:t>  </a:t>
            </a:r>
            <a:r>
              <a:rPr lang="en-GB" altLang="el-GR" sz="2300" dirty="0" err="1" smtClean="0">
                <a:latin typeface="Calibri" pitchFamily="34" charset="0"/>
              </a:rPr>
              <a:t>τη</a:t>
            </a:r>
            <a:r>
              <a:rPr lang="en-GB" altLang="el-GR" sz="2300" dirty="0" smtClean="0">
                <a:latin typeface="Calibri" pitchFamily="34" charset="0"/>
              </a:rPr>
              <a:t> </a:t>
            </a:r>
            <a:r>
              <a:rPr lang="en-GB" altLang="el-GR" sz="2300" dirty="0" err="1" smtClean="0">
                <a:latin typeface="Calibri" pitchFamily="34" charset="0"/>
              </a:rPr>
              <a:t>μεγ</a:t>
            </a:r>
            <a:r>
              <a:rPr lang="en-GB" altLang="el-GR" sz="2300" dirty="0" smtClean="0">
                <a:latin typeface="Calibri" pitchFamily="34" charset="0"/>
              </a:rPr>
              <a:t>αλύτερη επίδραση ασκεί η αδυναμία και η ανικανότητα του γονέα να ανταποκριθεί στις απαιτήσεις του γονεϊκού του ρόλου. </a:t>
            </a:r>
            <a:endParaRPr lang="el-GR" altLang="el-GR" sz="2300" dirty="0" smtClean="0"/>
          </a:p>
          <a:p>
            <a:pPr eaLnBrk="1" hangingPunct="1"/>
            <a:r>
              <a:rPr lang="en-GB" altLang="el-GR" sz="2300" dirty="0" err="1" smtClean="0">
                <a:latin typeface="Calibri" pitchFamily="34" charset="0"/>
              </a:rPr>
              <a:t>Ως</a:t>
            </a:r>
            <a:r>
              <a:rPr lang="en-GB" altLang="el-GR" sz="2300" dirty="0" smtClean="0">
                <a:latin typeface="Calibri" pitchFamily="34" charset="0"/>
              </a:rPr>
              <a:t> π</a:t>
            </a:r>
            <a:r>
              <a:rPr lang="en-GB" altLang="el-GR" sz="2300" dirty="0" err="1" smtClean="0">
                <a:latin typeface="Calibri" pitchFamily="34" charset="0"/>
              </a:rPr>
              <a:t>ρος</a:t>
            </a:r>
            <a:r>
              <a:rPr lang="en-GB" altLang="el-GR" sz="2300" dirty="0" smtClean="0">
                <a:latin typeface="Calibri" pitchFamily="34" charset="0"/>
              </a:rPr>
              <a:t> α</a:t>
            </a:r>
            <a:r>
              <a:rPr lang="en-GB" altLang="el-GR" sz="2300" dirty="0" err="1" smtClean="0">
                <a:latin typeface="Calibri" pitchFamily="34" charset="0"/>
              </a:rPr>
              <a:t>υτό</a:t>
            </a:r>
            <a:r>
              <a:rPr lang="en-GB" altLang="el-GR" sz="2300" dirty="0" smtClean="0">
                <a:latin typeface="Calibri" pitchFamily="34" charset="0"/>
              </a:rPr>
              <a:t> ανα</a:t>
            </a:r>
            <a:r>
              <a:rPr lang="en-GB" altLang="el-GR" sz="2300" dirty="0" err="1" smtClean="0">
                <a:latin typeface="Calibri" pitchFamily="34" charset="0"/>
              </a:rPr>
              <a:t>φέρετ</a:t>
            </a:r>
            <a:r>
              <a:rPr lang="en-GB" altLang="el-GR" sz="2300" dirty="0" smtClean="0">
                <a:latin typeface="Calibri" pitchFamily="34" charset="0"/>
              </a:rPr>
              <a:t>αι ότι παράλληλα με την ψυχική ασθένεια που αντιμετωπίζει ο γονέας είναι δυνατόν να εμφανίζει και άλλου τύπου δυσκολίες</a:t>
            </a:r>
            <a:r>
              <a:rPr lang="el-GR" altLang="el-GR" sz="2300" dirty="0" smtClean="0"/>
              <a:t>: </a:t>
            </a:r>
          </a:p>
          <a:p>
            <a:pPr eaLnBrk="1" hangingPunct="1">
              <a:buFont typeface="Wingdings" pitchFamily="2" charset="2"/>
              <a:buChar char="ü"/>
            </a:pPr>
            <a:r>
              <a:rPr lang="en-GB" altLang="el-GR" sz="2300" dirty="0" smtClean="0">
                <a:latin typeface="Calibri" pitchFamily="34" charset="0"/>
              </a:rPr>
              <a:t>π</a:t>
            </a:r>
            <a:r>
              <a:rPr lang="en-GB" altLang="el-GR" sz="2300" dirty="0" err="1" smtClean="0">
                <a:latin typeface="Calibri" pitchFamily="34" charset="0"/>
              </a:rPr>
              <a:t>ρο</a:t>
            </a:r>
            <a:r>
              <a:rPr lang="en-GB" altLang="el-GR" sz="2300" dirty="0" smtClean="0">
                <a:latin typeface="Calibri" pitchFamily="34" charset="0"/>
              </a:rPr>
              <a:t>βλήματα σχέσεων στο γονεϊκό ζεύγος, </a:t>
            </a:r>
            <a:endParaRPr lang="el-GR" altLang="el-GR" sz="2300" dirty="0" smtClean="0"/>
          </a:p>
          <a:p>
            <a:pPr eaLnBrk="1" hangingPunct="1">
              <a:buFont typeface="Wingdings" pitchFamily="2" charset="2"/>
              <a:buChar char="ü"/>
            </a:pPr>
            <a:r>
              <a:rPr lang="en-GB" altLang="el-GR" sz="2300" dirty="0" err="1" smtClean="0">
                <a:latin typeface="Calibri" pitchFamily="34" charset="0"/>
              </a:rPr>
              <a:t>οικονομικά</a:t>
            </a:r>
            <a:r>
              <a:rPr lang="en-GB" altLang="el-GR" sz="2300" dirty="0" smtClean="0">
                <a:latin typeface="Calibri" pitchFamily="34" charset="0"/>
              </a:rPr>
              <a:t> π</a:t>
            </a:r>
            <a:r>
              <a:rPr lang="en-GB" altLang="el-GR" sz="2300" dirty="0" err="1" smtClean="0">
                <a:latin typeface="Calibri" pitchFamily="34" charset="0"/>
              </a:rPr>
              <a:t>ρο</a:t>
            </a:r>
            <a:r>
              <a:rPr lang="en-GB" altLang="el-GR" sz="2300" dirty="0" smtClean="0">
                <a:latin typeface="Calibri" pitchFamily="34" charset="0"/>
              </a:rPr>
              <a:t>βλήματα, </a:t>
            </a:r>
            <a:endParaRPr lang="el-GR" altLang="el-GR" sz="2300" dirty="0" smtClean="0"/>
          </a:p>
          <a:p>
            <a:pPr eaLnBrk="1" hangingPunct="1">
              <a:buFont typeface="Wingdings" pitchFamily="2" charset="2"/>
              <a:buChar char="ü"/>
            </a:pPr>
            <a:r>
              <a:rPr lang="en-GB" altLang="el-GR" sz="2300" dirty="0" smtClean="0">
                <a:latin typeface="Calibri" pitchFamily="34" charset="0"/>
              </a:rPr>
              <a:t>π</a:t>
            </a:r>
            <a:r>
              <a:rPr lang="en-GB" altLang="el-GR" sz="2300" dirty="0" err="1" smtClean="0">
                <a:latin typeface="Calibri" pitchFamily="34" charset="0"/>
              </a:rPr>
              <a:t>ρο</a:t>
            </a:r>
            <a:r>
              <a:rPr lang="en-GB" altLang="el-GR" sz="2300" dirty="0" smtClean="0">
                <a:latin typeface="Calibri" pitchFamily="34" charset="0"/>
              </a:rPr>
              <a:t>βλήματα στέγης και διευθέτησης του οικιακού χώρου, </a:t>
            </a:r>
            <a:endParaRPr lang="el-GR" altLang="el-GR" sz="2300" dirty="0" smtClean="0"/>
          </a:p>
          <a:p>
            <a:pPr eaLnBrk="1" hangingPunct="1">
              <a:buFont typeface="Wingdings" pitchFamily="2" charset="2"/>
              <a:buChar char="ü"/>
            </a:pPr>
            <a:r>
              <a:rPr lang="en-GB" altLang="el-GR" sz="2300" dirty="0" err="1" smtClean="0">
                <a:latin typeface="Calibri" pitchFamily="34" charset="0"/>
              </a:rPr>
              <a:t>κοινωνικά</a:t>
            </a:r>
            <a:r>
              <a:rPr lang="en-GB" altLang="el-GR" sz="2300" dirty="0" smtClean="0">
                <a:latin typeface="Calibri" pitchFamily="34" charset="0"/>
              </a:rPr>
              <a:t> π</a:t>
            </a:r>
            <a:r>
              <a:rPr lang="en-GB" altLang="el-GR" sz="2300" dirty="0" err="1" smtClean="0">
                <a:latin typeface="Calibri" pitchFamily="34" charset="0"/>
              </a:rPr>
              <a:t>ρο</a:t>
            </a:r>
            <a:r>
              <a:rPr lang="en-GB" altLang="el-GR" sz="2300" dirty="0" smtClean="0">
                <a:latin typeface="Calibri" pitchFamily="34" charset="0"/>
              </a:rPr>
              <a:t>βλήματα και </a:t>
            </a:r>
            <a:endParaRPr lang="el-GR" altLang="el-GR" sz="2300" dirty="0" smtClean="0"/>
          </a:p>
          <a:p>
            <a:pPr eaLnBrk="1" hangingPunct="1">
              <a:buFont typeface="Wingdings" pitchFamily="2" charset="2"/>
              <a:buChar char="ü"/>
            </a:pPr>
            <a:r>
              <a:rPr lang="en-GB" altLang="el-GR" sz="2300" dirty="0" smtClean="0">
                <a:latin typeface="Calibri" pitchFamily="34" charset="0"/>
              </a:rPr>
              <a:t>κα</a:t>
            </a:r>
            <a:r>
              <a:rPr lang="en-GB" altLang="el-GR" sz="2300" dirty="0" err="1" smtClean="0">
                <a:latin typeface="Calibri" pitchFamily="34" charset="0"/>
              </a:rPr>
              <a:t>τάχρηση</a:t>
            </a:r>
            <a:r>
              <a:rPr lang="en-GB" altLang="el-GR" sz="2300" dirty="0" smtClean="0">
                <a:latin typeface="Calibri" pitchFamily="34" charset="0"/>
              </a:rPr>
              <a:t> α</a:t>
            </a:r>
            <a:r>
              <a:rPr lang="en-GB" altLang="el-GR" sz="2300" dirty="0" err="1" smtClean="0">
                <a:latin typeface="Calibri" pitchFamily="34" charset="0"/>
              </a:rPr>
              <a:t>λκοόλ</a:t>
            </a:r>
            <a:r>
              <a:rPr lang="en-GB" altLang="el-GR" sz="2300" dirty="0" smtClean="0">
                <a:latin typeface="Calibri" pitchFamily="34" charset="0"/>
              </a:rPr>
              <a:t> ή </a:t>
            </a:r>
            <a:r>
              <a:rPr lang="en-GB" altLang="el-GR" sz="2300" dirty="0" err="1" smtClean="0">
                <a:latin typeface="Calibri" pitchFamily="34" charset="0"/>
              </a:rPr>
              <a:t>άσκηση</a:t>
            </a:r>
            <a:r>
              <a:rPr lang="en-GB" altLang="el-GR" sz="2300" dirty="0" smtClean="0">
                <a:latin typeface="Calibri" pitchFamily="34" charset="0"/>
              </a:rPr>
              <a:t> βίας.</a:t>
            </a:r>
            <a:endParaRPr lang="el-GR" altLang="el-GR" sz="2300"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12</a:t>
            </a:fld>
            <a:endParaRPr lang="el-G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Τίτλος 1"/>
          <p:cNvSpPr>
            <a:spLocks noGrp="1"/>
          </p:cNvSpPr>
          <p:nvPr>
            <p:ph type="title"/>
          </p:nvPr>
        </p:nvSpPr>
        <p:spPr>
          <a:xfrm>
            <a:off x="612775" y="228600"/>
            <a:ext cx="8153400" cy="990600"/>
          </a:xfrm>
        </p:spPr>
        <p:txBody>
          <a:bodyPr/>
          <a:lstStyle/>
          <a:p>
            <a:r>
              <a:rPr lang="el-GR" dirty="0">
                <a:solidFill>
                  <a:srgbClr val="775F55"/>
                </a:solidFill>
                <a:latin typeface="Calibri" pitchFamily="34" charset="0"/>
              </a:rPr>
              <a:t>Αποτελέσματα της </a:t>
            </a:r>
            <a:r>
              <a:rPr lang="el-GR" dirty="0" err="1">
                <a:solidFill>
                  <a:srgbClr val="775F55"/>
                </a:solidFill>
                <a:latin typeface="Calibri" pitchFamily="34" charset="0"/>
              </a:rPr>
              <a:t>γονεϊκής</a:t>
            </a:r>
            <a:r>
              <a:rPr lang="el-GR" dirty="0">
                <a:solidFill>
                  <a:srgbClr val="775F55"/>
                </a:solidFill>
                <a:latin typeface="Calibri" pitchFamily="34" charset="0"/>
              </a:rPr>
              <a:t> ψυχικής ασθένειας στην ψυχική υγεία του παιδιού</a:t>
            </a:r>
            <a:r>
              <a:rPr lang="en-US" dirty="0">
                <a:solidFill>
                  <a:srgbClr val="775F55"/>
                </a:solidFill>
                <a:latin typeface="Calibri" pitchFamily="34" charset="0"/>
              </a:rPr>
              <a:t> </a:t>
            </a:r>
            <a:r>
              <a:rPr lang="en-US" sz="2800" b="0" dirty="0" smtClean="0">
                <a:solidFill>
                  <a:srgbClr val="775F55"/>
                </a:solidFill>
                <a:latin typeface="Calibri" pitchFamily="34" charset="0"/>
              </a:rPr>
              <a:t>3/5</a:t>
            </a:r>
            <a:endParaRPr lang="el-GR" altLang="el-GR" dirty="0" smtClean="0"/>
          </a:p>
        </p:txBody>
      </p:sp>
      <p:sp>
        <p:nvSpPr>
          <p:cNvPr id="55299"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Μ</a:t>
            </a:r>
            <a:r>
              <a:rPr lang="en-GB" altLang="el-GR" dirty="0" err="1" smtClean="0">
                <a:latin typeface="Calibri" pitchFamily="34" charset="0"/>
              </a:rPr>
              <a:t>ελέτες</a:t>
            </a:r>
            <a:r>
              <a:rPr lang="en-GB" altLang="el-GR" dirty="0" smtClean="0">
                <a:latin typeface="Calibri" pitchFamily="34" charset="0"/>
              </a:rPr>
              <a:t> </a:t>
            </a:r>
            <a:r>
              <a:rPr lang="en-GB" altLang="el-GR" dirty="0" err="1" smtClean="0">
                <a:latin typeface="Calibri" pitchFamily="34" charset="0"/>
              </a:rPr>
              <a:t>δείχνουν</a:t>
            </a:r>
            <a:r>
              <a:rPr lang="en-GB" altLang="el-GR" dirty="0" smtClean="0">
                <a:latin typeface="Calibri" pitchFamily="34" charset="0"/>
              </a:rPr>
              <a:t> </a:t>
            </a:r>
            <a:r>
              <a:rPr lang="en-GB" altLang="el-GR" dirty="0" err="1" smtClean="0">
                <a:latin typeface="Calibri" pitchFamily="34" charset="0"/>
              </a:rPr>
              <a:t>ότι</a:t>
            </a:r>
            <a:r>
              <a:rPr lang="en-GB" altLang="el-GR" dirty="0" smtClean="0">
                <a:latin typeface="Calibri" pitchFamily="34" charset="0"/>
              </a:rPr>
              <a:t> η επ</a:t>
            </a:r>
            <a:r>
              <a:rPr lang="en-GB" altLang="el-GR" dirty="0" err="1" smtClean="0">
                <a:latin typeface="Calibri" pitchFamily="34" charset="0"/>
              </a:rPr>
              <a:t>ίδρ</a:t>
            </a:r>
            <a:r>
              <a:rPr lang="en-GB" altLang="el-GR" dirty="0" smtClean="0">
                <a:latin typeface="Calibri" pitchFamily="34" charset="0"/>
              </a:rPr>
              <a:t>αση που έχει η κατάθλιψη του γονέα  στην αναπτυξιακή πορεία του παιδιού το επηρεάζει συγκριτικά σε μεγαλύτερο βαθμό. </a:t>
            </a:r>
            <a:endParaRPr lang="el-GR" altLang="el-GR" dirty="0" smtClean="0"/>
          </a:p>
          <a:p>
            <a:pPr eaLnBrk="1" hangingPunct="1"/>
            <a:r>
              <a:rPr lang="el-GR" altLang="el-GR" dirty="0" smtClean="0"/>
              <a:t>Τ</a:t>
            </a:r>
            <a:r>
              <a:rPr lang="en-GB" altLang="el-GR" dirty="0" smtClean="0">
                <a:latin typeface="Calibri" pitchFamily="34" charset="0"/>
              </a:rPr>
              <a:t>α πα</a:t>
            </a:r>
            <a:r>
              <a:rPr lang="en-GB" altLang="el-GR" dirty="0" err="1" smtClean="0">
                <a:latin typeface="Calibri" pitchFamily="34" charset="0"/>
              </a:rPr>
              <a:t>ιδιά</a:t>
            </a:r>
            <a:r>
              <a:rPr lang="en-GB" altLang="el-GR" dirty="0" smtClean="0">
                <a:latin typeface="Calibri" pitchFamily="34" charset="0"/>
              </a:rPr>
              <a:t> κατα</a:t>
            </a:r>
            <a:r>
              <a:rPr lang="en-GB" altLang="el-GR" dirty="0" err="1" smtClean="0">
                <a:latin typeface="Calibri" pitchFamily="34" charset="0"/>
              </a:rPr>
              <a:t>θλι</a:t>
            </a:r>
            <a:r>
              <a:rPr lang="en-GB" altLang="el-GR" dirty="0" smtClean="0">
                <a:latin typeface="Calibri" pitchFamily="34" charset="0"/>
              </a:rPr>
              <a:t>πτικών γονέων δεν έχουν μόνο τρεις φορές περισσότερες πιθανότητες να αναπτύξουν μείζονα κατάθλιψη, αλλά έχουν και αυξημένες πιθανότητες να αναπτύξουν</a:t>
            </a:r>
            <a:r>
              <a:rPr lang="el-GR" altLang="el-GR" dirty="0" smtClean="0"/>
              <a:t>: </a:t>
            </a:r>
            <a:r>
              <a:rPr lang="en-GB" altLang="el-GR" dirty="0" smtClean="0">
                <a:latin typeface="Calibri" pitchFamily="34" charset="0"/>
              </a:rPr>
              <a:t> </a:t>
            </a:r>
            <a:r>
              <a:rPr lang="en-GB" altLang="el-GR" dirty="0" err="1" smtClean="0">
                <a:latin typeface="Calibri" pitchFamily="34" charset="0"/>
              </a:rPr>
              <a:t>φο</a:t>
            </a:r>
            <a:r>
              <a:rPr lang="en-GB" altLang="el-GR" dirty="0" smtClean="0">
                <a:latin typeface="Calibri" pitchFamily="34" charset="0"/>
              </a:rPr>
              <a:t>βίες, πανικούς, εξάρτηση από το αλκοόλ, κοινωνικά προβλήματα, προβλήματα συμπεριφοράς και κακοποίηση. </a:t>
            </a:r>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13</a:t>
            </a:fld>
            <a:endParaRPr 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Τίτλος 1"/>
          <p:cNvSpPr>
            <a:spLocks noGrp="1"/>
          </p:cNvSpPr>
          <p:nvPr>
            <p:ph type="title"/>
          </p:nvPr>
        </p:nvSpPr>
        <p:spPr>
          <a:xfrm>
            <a:off x="612775" y="228600"/>
            <a:ext cx="8153400" cy="990600"/>
          </a:xfrm>
        </p:spPr>
        <p:txBody>
          <a:bodyPr/>
          <a:lstStyle/>
          <a:p>
            <a:r>
              <a:rPr lang="el-GR" dirty="0">
                <a:solidFill>
                  <a:srgbClr val="775F55"/>
                </a:solidFill>
                <a:latin typeface="Calibri" pitchFamily="34" charset="0"/>
              </a:rPr>
              <a:t>Αποτελέσματα της </a:t>
            </a:r>
            <a:r>
              <a:rPr lang="el-GR" dirty="0" err="1">
                <a:solidFill>
                  <a:srgbClr val="775F55"/>
                </a:solidFill>
                <a:latin typeface="Calibri" pitchFamily="34" charset="0"/>
              </a:rPr>
              <a:t>γονεϊκής</a:t>
            </a:r>
            <a:r>
              <a:rPr lang="el-GR" dirty="0">
                <a:solidFill>
                  <a:srgbClr val="775F55"/>
                </a:solidFill>
                <a:latin typeface="Calibri" pitchFamily="34" charset="0"/>
              </a:rPr>
              <a:t> ψυχικής ασθένειας στην ψυχική υγεία του παιδιού</a:t>
            </a:r>
            <a:r>
              <a:rPr lang="en-US" dirty="0">
                <a:solidFill>
                  <a:srgbClr val="775F55"/>
                </a:solidFill>
                <a:latin typeface="Calibri" pitchFamily="34" charset="0"/>
              </a:rPr>
              <a:t> </a:t>
            </a:r>
            <a:r>
              <a:rPr lang="en-US" sz="2800" b="0" dirty="0" smtClean="0">
                <a:solidFill>
                  <a:srgbClr val="775F55"/>
                </a:solidFill>
                <a:latin typeface="Calibri" pitchFamily="34" charset="0"/>
              </a:rPr>
              <a:t>4/5</a:t>
            </a:r>
            <a:endParaRPr lang="el-GR" altLang="el-GR" dirty="0" smtClean="0"/>
          </a:p>
        </p:txBody>
      </p:sp>
      <p:sp>
        <p:nvSpPr>
          <p:cNvPr id="56323" name="2 - Θέση περιεχομένου"/>
          <p:cNvSpPr>
            <a:spLocks noGrp="1"/>
          </p:cNvSpPr>
          <p:nvPr>
            <p:ph sz="quarter" idx="1"/>
          </p:nvPr>
        </p:nvSpPr>
        <p:spPr>
          <a:xfrm>
            <a:off x="612775" y="1600200"/>
            <a:ext cx="8153400" cy="4495800"/>
          </a:xfrm>
        </p:spPr>
        <p:txBody>
          <a:bodyPr/>
          <a:lstStyle/>
          <a:p>
            <a:pPr eaLnBrk="1" hangingPunct="1"/>
            <a:r>
              <a:rPr lang="en-GB" altLang="el-GR" dirty="0" err="1" smtClean="0">
                <a:latin typeface="Calibri" pitchFamily="34" charset="0"/>
              </a:rPr>
              <a:t>Έν</a:t>
            </a:r>
            <a:r>
              <a:rPr lang="en-GB" altLang="el-GR" dirty="0" smtClean="0">
                <a:latin typeface="Calibri" pitchFamily="34" charset="0"/>
              </a:rPr>
              <a:t>ας καταθλιπτικός γονέας είναι μη διαθέσιμος με αποτέλεσμα να μην έχει την δυνατότητα να ανταποκριθεί και να καλύψει τις ανάγκες δεσμού και τις συναισθηματικής και ψυχολογικές ανάγκες του παιδιού. </a:t>
            </a:r>
            <a:endParaRPr lang="el-GR" altLang="el-GR" dirty="0" smtClean="0"/>
          </a:p>
          <a:p>
            <a:pPr eaLnBrk="1" hangingPunct="1"/>
            <a:r>
              <a:rPr lang="en-GB" altLang="el-GR" dirty="0" smtClean="0">
                <a:latin typeface="Calibri" pitchFamily="34" charset="0"/>
              </a:rPr>
              <a:t>Η α</a:t>
            </a:r>
            <a:r>
              <a:rPr lang="en-GB" altLang="el-GR" dirty="0" err="1" smtClean="0">
                <a:latin typeface="Calibri" pitchFamily="34" charset="0"/>
              </a:rPr>
              <a:t>ιτί</a:t>
            </a:r>
            <a:r>
              <a:rPr lang="en-GB" altLang="el-GR" dirty="0" smtClean="0">
                <a:latin typeface="Calibri" pitchFamily="34" charset="0"/>
              </a:rPr>
              <a:t>α αυτού είναι διότι έχουν </a:t>
            </a:r>
            <a:r>
              <a:rPr lang="el-GR" altLang="el-GR" dirty="0" smtClean="0"/>
              <a:t>χα</a:t>
            </a:r>
            <a:r>
              <a:rPr lang="en-GB" altLang="el-GR" dirty="0" err="1" smtClean="0">
                <a:latin typeface="Calibri" pitchFamily="34" charset="0"/>
              </a:rPr>
              <a:t>θεί</a:t>
            </a:r>
            <a:r>
              <a:rPr lang="el-GR" altLang="el-GR" dirty="0" smtClean="0"/>
              <a:t> </a:t>
            </a:r>
            <a:r>
              <a:rPr lang="en-GB" altLang="el-GR" dirty="0" err="1" smtClean="0">
                <a:latin typeface="Calibri" pitchFamily="34" charset="0"/>
              </a:rPr>
              <a:t>οι</a:t>
            </a:r>
            <a:r>
              <a:rPr lang="en-GB" altLang="el-GR" dirty="0" smtClean="0">
                <a:latin typeface="Calibri" pitchFamily="34" charset="0"/>
              </a:rPr>
              <a:t> </a:t>
            </a:r>
            <a:r>
              <a:rPr lang="en-GB" altLang="el-GR" dirty="0" err="1" smtClean="0">
                <a:latin typeface="Calibri" pitchFamily="34" charset="0"/>
              </a:rPr>
              <a:t>δυν</a:t>
            </a:r>
            <a:r>
              <a:rPr lang="en-GB" altLang="el-GR" dirty="0" smtClean="0">
                <a:latin typeface="Calibri" pitchFamily="34" charset="0"/>
              </a:rPr>
              <a:t>ατότητες του γονέα για</a:t>
            </a:r>
            <a:r>
              <a:rPr lang="el-GR" altLang="el-GR" dirty="0" smtClean="0"/>
              <a:t>:</a:t>
            </a:r>
          </a:p>
          <a:p>
            <a:pPr eaLnBrk="1" hangingPunct="1">
              <a:buFont typeface="Wingdings" pitchFamily="2" charset="2"/>
              <a:buChar char="ü"/>
            </a:pPr>
            <a:r>
              <a:rPr lang="en-GB" altLang="el-GR" dirty="0" smtClean="0">
                <a:latin typeface="Calibri" pitchFamily="34" charset="0"/>
              </a:rPr>
              <a:t> </a:t>
            </a:r>
            <a:r>
              <a:rPr lang="en-GB" altLang="el-GR" dirty="0" err="1" smtClean="0">
                <a:latin typeface="Calibri" pitchFamily="34" charset="0"/>
              </a:rPr>
              <a:t>γονική</a:t>
            </a:r>
            <a:r>
              <a:rPr lang="en-GB" altLang="el-GR" dirty="0" smtClean="0">
                <a:latin typeface="Calibri" pitchFamily="34" charset="0"/>
              </a:rPr>
              <a:t> </a:t>
            </a:r>
            <a:r>
              <a:rPr lang="en-GB" altLang="el-GR" dirty="0" err="1" smtClean="0">
                <a:latin typeface="Calibri" pitchFamily="34" charset="0"/>
              </a:rPr>
              <a:t>ζεστ</a:t>
            </a:r>
            <a:r>
              <a:rPr lang="en-GB" altLang="el-GR" dirty="0" smtClean="0">
                <a:latin typeface="Calibri" pitchFamily="34" charset="0"/>
              </a:rPr>
              <a:t>ασιά, </a:t>
            </a:r>
            <a:endParaRPr lang="el-GR" altLang="el-GR" dirty="0" smtClean="0"/>
          </a:p>
          <a:p>
            <a:pPr eaLnBrk="1" hangingPunct="1">
              <a:buFont typeface="Wingdings" pitchFamily="2" charset="2"/>
              <a:buChar char="ü"/>
            </a:pPr>
            <a:r>
              <a:rPr lang="en-GB" altLang="el-GR" dirty="0" err="1" smtClean="0">
                <a:latin typeface="Calibri" pitchFamily="34" charset="0"/>
              </a:rPr>
              <a:t>ευ</a:t>
            </a:r>
            <a:r>
              <a:rPr lang="en-GB" altLang="el-GR" dirty="0" smtClean="0">
                <a:latin typeface="Calibri" pitchFamily="34" charset="0"/>
              </a:rPr>
              <a:t>αισθησία και  </a:t>
            </a:r>
            <a:endParaRPr lang="el-GR" altLang="el-GR" dirty="0" smtClean="0"/>
          </a:p>
          <a:p>
            <a:pPr eaLnBrk="1" hangingPunct="1">
              <a:buFont typeface="Wingdings" pitchFamily="2" charset="2"/>
              <a:buChar char="ü"/>
            </a:pPr>
            <a:r>
              <a:rPr lang="en-GB" altLang="el-GR" dirty="0" err="1" smtClean="0">
                <a:latin typeface="Calibri" pitchFamily="34" charset="0"/>
              </a:rPr>
              <a:t>ικ</a:t>
            </a:r>
            <a:r>
              <a:rPr lang="en-GB" altLang="el-GR" dirty="0" smtClean="0">
                <a:latin typeface="Calibri" pitchFamily="34" charset="0"/>
              </a:rPr>
              <a:t>ανότητα υπευθυνοτήτων. </a:t>
            </a:r>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14</a:t>
            </a:fld>
            <a:endParaRPr lang="el-G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Τίτλος 1"/>
          <p:cNvSpPr>
            <a:spLocks noGrp="1"/>
          </p:cNvSpPr>
          <p:nvPr>
            <p:ph type="title"/>
          </p:nvPr>
        </p:nvSpPr>
        <p:spPr>
          <a:xfrm>
            <a:off x="612775" y="228600"/>
            <a:ext cx="8153400" cy="990600"/>
          </a:xfrm>
        </p:spPr>
        <p:txBody>
          <a:bodyPr/>
          <a:lstStyle/>
          <a:p>
            <a:r>
              <a:rPr lang="el-GR" dirty="0">
                <a:solidFill>
                  <a:srgbClr val="775F55"/>
                </a:solidFill>
                <a:latin typeface="Calibri" pitchFamily="34" charset="0"/>
              </a:rPr>
              <a:t>Αποτελέσματα της </a:t>
            </a:r>
            <a:r>
              <a:rPr lang="el-GR" dirty="0" err="1">
                <a:solidFill>
                  <a:srgbClr val="775F55"/>
                </a:solidFill>
                <a:latin typeface="Calibri" pitchFamily="34" charset="0"/>
              </a:rPr>
              <a:t>γονεϊκής</a:t>
            </a:r>
            <a:r>
              <a:rPr lang="el-GR" dirty="0">
                <a:solidFill>
                  <a:srgbClr val="775F55"/>
                </a:solidFill>
                <a:latin typeface="Calibri" pitchFamily="34" charset="0"/>
              </a:rPr>
              <a:t> ψυχικής ασθένειας στην ψυχική υγεία του παιδιού</a:t>
            </a:r>
            <a:r>
              <a:rPr lang="en-US" dirty="0">
                <a:solidFill>
                  <a:srgbClr val="775F55"/>
                </a:solidFill>
                <a:latin typeface="Calibri" pitchFamily="34" charset="0"/>
              </a:rPr>
              <a:t> </a:t>
            </a:r>
            <a:r>
              <a:rPr lang="en-US" sz="2800" b="0" dirty="0" smtClean="0">
                <a:solidFill>
                  <a:srgbClr val="775F55"/>
                </a:solidFill>
                <a:latin typeface="Calibri" pitchFamily="34" charset="0"/>
              </a:rPr>
              <a:t>5/5</a:t>
            </a:r>
            <a:endParaRPr lang="el-GR" altLang="el-GR" dirty="0" smtClean="0"/>
          </a:p>
        </p:txBody>
      </p:sp>
      <p:sp>
        <p:nvSpPr>
          <p:cNvPr id="57347" name="2 - Θέση περιεχομένου"/>
          <p:cNvSpPr>
            <a:spLocks noGrp="1"/>
          </p:cNvSpPr>
          <p:nvPr>
            <p:ph sz="quarter" idx="1"/>
          </p:nvPr>
        </p:nvSpPr>
        <p:spPr>
          <a:xfrm>
            <a:off x="612775" y="1600200"/>
            <a:ext cx="8153400" cy="4495800"/>
          </a:xfrm>
        </p:spPr>
        <p:txBody>
          <a:bodyPr/>
          <a:lstStyle/>
          <a:p>
            <a:pPr eaLnBrk="1" hangingPunct="1"/>
            <a:r>
              <a:rPr lang="en-GB" altLang="el-GR" dirty="0" smtClean="0">
                <a:latin typeface="Calibri" pitchFamily="34" charset="0"/>
              </a:rPr>
              <a:t>Πα</a:t>
            </a:r>
            <a:r>
              <a:rPr lang="en-GB" altLang="el-GR" dirty="0" err="1" smtClean="0">
                <a:latin typeface="Calibri" pitchFamily="34" charset="0"/>
              </a:rPr>
              <a:t>ρόμοι</a:t>
            </a:r>
            <a:r>
              <a:rPr lang="en-GB" altLang="el-GR" dirty="0" smtClean="0">
                <a:latin typeface="Calibri" pitchFamily="34" charset="0"/>
              </a:rPr>
              <a:t>α όταν ένας γονέας αντιμετωπίζει διαταραχές διατροφής, έντονο άγχος ή έχει διαταραχές προσωπικότητας επηρεάζει ιδιαίτερα τη ψυχοκοινωνική κατάσταση του παιδιού εξ΄ αιτίας</a:t>
            </a:r>
            <a:r>
              <a:rPr lang="el-GR" altLang="el-GR" dirty="0" smtClean="0"/>
              <a:t>:</a:t>
            </a:r>
            <a:r>
              <a:rPr lang="en-GB" altLang="el-GR" dirty="0" smtClean="0">
                <a:latin typeface="Calibri" pitchFamily="34" charset="0"/>
              </a:rPr>
              <a:t> </a:t>
            </a:r>
            <a:endParaRPr lang="el-GR" altLang="el-GR" dirty="0" smtClean="0"/>
          </a:p>
          <a:p>
            <a:pPr eaLnBrk="1" hangingPunct="1">
              <a:buFont typeface="Wingdings" pitchFamily="2" charset="2"/>
              <a:buChar char="ü"/>
            </a:pPr>
            <a:r>
              <a:rPr lang="en-GB" altLang="el-GR" dirty="0" err="1" smtClean="0">
                <a:latin typeface="Calibri" pitchFamily="34" charset="0"/>
              </a:rPr>
              <a:t>των</a:t>
            </a:r>
            <a:r>
              <a:rPr lang="en-GB" altLang="el-GR" dirty="0" smtClean="0">
                <a:latin typeface="Calibri" pitchFamily="34" charset="0"/>
              </a:rPr>
              <a:t> π</a:t>
            </a:r>
            <a:r>
              <a:rPr lang="en-GB" altLang="el-GR" dirty="0" err="1" smtClean="0">
                <a:latin typeface="Calibri" pitchFamily="34" charset="0"/>
              </a:rPr>
              <a:t>ροσω</a:t>
            </a:r>
            <a:r>
              <a:rPr lang="en-GB" altLang="el-GR" dirty="0" smtClean="0">
                <a:latin typeface="Calibri" pitchFamily="34" charset="0"/>
              </a:rPr>
              <a:t>πικών προβλημάτων που τον απασχολούν με αποκλειστικό τρόπο, </a:t>
            </a:r>
            <a:endParaRPr lang="el-GR" altLang="el-GR" dirty="0" smtClean="0"/>
          </a:p>
          <a:p>
            <a:pPr eaLnBrk="1" hangingPunct="1">
              <a:buFont typeface="Wingdings" pitchFamily="2" charset="2"/>
              <a:buChar char="ü"/>
            </a:pPr>
            <a:r>
              <a:rPr lang="en-GB" altLang="el-GR" dirty="0" err="1" smtClean="0">
                <a:latin typeface="Calibri" pitchFamily="34" charset="0"/>
              </a:rPr>
              <a:t>του</a:t>
            </a:r>
            <a:r>
              <a:rPr lang="en-GB" altLang="el-GR" dirty="0" smtClean="0">
                <a:latin typeface="Calibri" pitchFamily="34" charset="0"/>
              </a:rPr>
              <a:t> </a:t>
            </a:r>
            <a:r>
              <a:rPr lang="en-GB" altLang="el-GR" dirty="0" err="1" smtClean="0">
                <a:latin typeface="Calibri" pitchFamily="34" charset="0"/>
              </a:rPr>
              <a:t>μη</a:t>
            </a:r>
            <a:r>
              <a:rPr lang="en-GB" altLang="el-GR" dirty="0" smtClean="0">
                <a:latin typeface="Calibri" pitchFamily="34" charset="0"/>
              </a:rPr>
              <a:t> πρα</a:t>
            </a:r>
            <a:r>
              <a:rPr lang="en-GB" altLang="el-GR" dirty="0" err="1" smtClean="0">
                <a:latin typeface="Calibri" pitchFamily="34" charset="0"/>
              </a:rPr>
              <a:t>γμ</a:t>
            </a:r>
            <a:r>
              <a:rPr lang="en-GB" altLang="el-GR" dirty="0" smtClean="0">
                <a:latin typeface="Calibri" pitchFamily="34" charset="0"/>
              </a:rPr>
              <a:t>ατικού τρόπου που αντιλαμβάνεται τις ανάγκες του ιδίου και του παιδιού και </a:t>
            </a:r>
            <a:endParaRPr lang="el-GR" altLang="el-GR" dirty="0" smtClean="0"/>
          </a:p>
          <a:p>
            <a:pPr eaLnBrk="1" hangingPunct="1">
              <a:buFont typeface="Wingdings" pitchFamily="2" charset="2"/>
              <a:buChar char="ü"/>
            </a:pPr>
            <a:r>
              <a:rPr lang="en-GB" altLang="el-GR" dirty="0" err="1" smtClean="0">
                <a:latin typeface="Calibri" pitchFamily="34" charset="0"/>
              </a:rPr>
              <a:t>των</a:t>
            </a:r>
            <a:r>
              <a:rPr lang="en-GB" altLang="el-GR" dirty="0" smtClean="0">
                <a:latin typeface="Calibri" pitchFamily="34" charset="0"/>
              </a:rPr>
              <a:t> </a:t>
            </a:r>
            <a:r>
              <a:rPr lang="en-GB" altLang="el-GR" dirty="0" err="1" smtClean="0">
                <a:latin typeface="Calibri" pitchFamily="34" charset="0"/>
              </a:rPr>
              <a:t>κοινωνικών</a:t>
            </a:r>
            <a:r>
              <a:rPr lang="en-GB" altLang="el-GR" dirty="0" smtClean="0">
                <a:latin typeface="Calibri" pitchFamily="34" charset="0"/>
              </a:rPr>
              <a:t> π</a:t>
            </a:r>
            <a:r>
              <a:rPr lang="en-GB" altLang="el-GR" dirty="0" err="1" smtClean="0">
                <a:latin typeface="Calibri" pitchFamily="34" charset="0"/>
              </a:rPr>
              <a:t>ρο</a:t>
            </a:r>
            <a:r>
              <a:rPr lang="en-GB" altLang="el-GR" dirty="0" smtClean="0">
                <a:latin typeface="Calibri" pitchFamily="34" charset="0"/>
              </a:rPr>
              <a:t>βλημάτων που αντιμετωπίζει</a:t>
            </a:r>
            <a:r>
              <a:rPr lang="el-GR" altLang="el-GR" dirty="0" smtClean="0"/>
              <a:t>.</a:t>
            </a:r>
          </a:p>
          <a:p>
            <a:pPr eaLnBrk="1" hangingPunct="1"/>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15</a:t>
            </a:fld>
            <a:endParaRPr lang="el-G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774" y="1600200"/>
            <a:ext cx="8279705" cy="5141913"/>
          </a:xfrm>
        </p:spPr>
        <p:txBody>
          <a:bodyPr rtlCol="0">
            <a:noAutofit/>
          </a:bodyPr>
          <a:lstStyle/>
          <a:p>
            <a:pPr marL="320040" indent="-320040" eaLnBrk="1" fontAlgn="auto" hangingPunct="1">
              <a:spcAft>
                <a:spcPts val="0"/>
              </a:spcAft>
              <a:buFont typeface="Wingdings" pitchFamily="2" charset="2"/>
              <a:buChar char="ü"/>
              <a:defRPr/>
            </a:pPr>
            <a:r>
              <a:rPr lang="el-GR" sz="2200" dirty="0" smtClean="0"/>
              <a:t>Διαρκή σταθερή φροντίδα.</a:t>
            </a:r>
          </a:p>
          <a:p>
            <a:pPr marL="320040" indent="-320040" eaLnBrk="1" fontAlgn="auto" hangingPunct="1">
              <a:spcAft>
                <a:spcPts val="0"/>
              </a:spcAft>
              <a:buFont typeface="Wingdings" pitchFamily="2" charset="2"/>
              <a:buChar char="ü"/>
              <a:defRPr/>
            </a:pPr>
            <a:r>
              <a:rPr lang="el-GR" sz="2200" dirty="0" smtClean="0"/>
              <a:t>Υποστήριξη κατά την περίοδο της νοσηλείας του γονέα.</a:t>
            </a:r>
          </a:p>
          <a:p>
            <a:pPr marL="320040" indent="-320040" eaLnBrk="1" fontAlgn="auto" hangingPunct="1">
              <a:spcAft>
                <a:spcPts val="0"/>
              </a:spcAft>
              <a:buFont typeface="Wingdings" pitchFamily="2" charset="2"/>
              <a:buChar char="ü"/>
              <a:defRPr/>
            </a:pPr>
            <a:r>
              <a:rPr lang="el-GR" sz="2200" dirty="0" smtClean="0"/>
              <a:t>Ασφαλές περιβάλλον φιλοξενίας σε περιπτώσεις κρίσεων.</a:t>
            </a:r>
          </a:p>
          <a:p>
            <a:pPr marL="320040" indent="-320040" eaLnBrk="1" fontAlgn="auto" hangingPunct="1">
              <a:spcAft>
                <a:spcPts val="0"/>
              </a:spcAft>
              <a:buFont typeface="Wingdings" pitchFamily="2" charset="2"/>
              <a:buChar char="ü"/>
              <a:defRPr/>
            </a:pPr>
            <a:r>
              <a:rPr lang="el-GR" sz="2200" dirty="0" smtClean="0"/>
              <a:t>Υποστήριξη για την δίχως διακοπές παρακολούθησης του σχολικού προγράμματος.</a:t>
            </a:r>
          </a:p>
          <a:p>
            <a:pPr marL="320040" indent="-320040" eaLnBrk="1" fontAlgn="auto" hangingPunct="1">
              <a:spcAft>
                <a:spcPts val="0"/>
              </a:spcAft>
              <a:buFont typeface="Wingdings" pitchFamily="2" charset="2"/>
              <a:buChar char="ü"/>
              <a:defRPr/>
            </a:pPr>
            <a:r>
              <a:rPr lang="el-GR" sz="2200" dirty="0" smtClean="0"/>
              <a:t>Επεξηγήσεις για τα θέματα που αφορούν την ψυχική ασθένεια των γονέων. </a:t>
            </a:r>
          </a:p>
          <a:p>
            <a:pPr marL="320040" indent="-320040" eaLnBrk="1" fontAlgn="auto" hangingPunct="1">
              <a:spcAft>
                <a:spcPts val="0"/>
              </a:spcAft>
              <a:buFont typeface="Wingdings" pitchFamily="2" charset="2"/>
              <a:buChar char="ü"/>
              <a:defRPr/>
            </a:pPr>
            <a:r>
              <a:rPr lang="el-GR" sz="2200" dirty="0" smtClean="0"/>
              <a:t>Ενήλικα που να εμπιστευθούν ώστε να εκφράζονται να συζητούν τους φόβους, τις ενοχές και τις ανησυχίες τους.</a:t>
            </a:r>
          </a:p>
          <a:p>
            <a:pPr marL="320040" indent="-320040" eaLnBrk="1" fontAlgn="auto" hangingPunct="1">
              <a:spcAft>
                <a:spcPts val="0"/>
              </a:spcAft>
              <a:buFont typeface="Wingdings" pitchFamily="2" charset="2"/>
              <a:buChar char="ü"/>
              <a:defRPr/>
            </a:pPr>
            <a:r>
              <a:rPr lang="el-GR" sz="2200" dirty="0" smtClean="0"/>
              <a:t>Προγράμματα που να δίνουν την ευκαιρία της συνάντησής τους με άλλα παιδιά.</a:t>
            </a:r>
          </a:p>
        </p:txBody>
      </p:sp>
      <p:sp>
        <p:nvSpPr>
          <p:cNvPr id="58371" name="Τίτλος 1"/>
          <p:cNvSpPr>
            <a:spLocks noGrp="1"/>
          </p:cNvSpPr>
          <p:nvPr>
            <p:ph type="title"/>
          </p:nvPr>
        </p:nvSpPr>
        <p:spPr>
          <a:xfrm>
            <a:off x="612775" y="228600"/>
            <a:ext cx="8153400" cy="990600"/>
          </a:xfrm>
        </p:spPr>
        <p:txBody>
          <a:bodyPr/>
          <a:lstStyle/>
          <a:p>
            <a:r>
              <a:rPr lang="el-GR" altLang="el-GR" smtClean="0"/>
              <a:t>Ανάγκες των παιδιών με ψυχικά </a:t>
            </a:r>
            <a:br>
              <a:rPr lang="el-GR" altLang="el-GR" smtClean="0"/>
            </a:br>
            <a:r>
              <a:rPr lang="el-GR" altLang="el-GR" smtClean="0"/>
              <a:t>ασθενή γονέα </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16</a:t>
            </a:fld>
            <a:endParaRPr lang="el-G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2 - Θέση περιεχομένου"/>
          <p:cNvSpPr>
            <a:spLocks noGrp="1"/>
          </p:cNvSpPr>
          <p:nvPr>
            <p:ph sz="quarter" idx="1"/>
          </p:nvPr>
        </p:nvSpPr>
        <p:spPr>
          <a:xfrm>
            <a:off x="612775" y="1600200"/>
            <a:ext cx="8280400" cy="4495800"/>
          </a:xfrm>
        </p:spPr>
        <p:txBody>
          <a:bodyPr/>
          <a:lstStyle/>
          <a:p>
            <a:pPr eaLnBrk="1" hangingPunct="1">
              <a:buFont typeface="Wingdings" pitchFamily="2" charset="2"/>
              <a:buChar char="ü"/>
            </a:pPr>
            <a:r>
              <a:rPr lang="el-GR" altLang="el-GR" sz="2300" dirty="0" smtClean="0"/>
              <a:t>Διαρκή και σταθερή σχέση με ειδικό για την υποστήριξή τους. </a:t>
            </a:r>
          </a:p>
          <a:p>
            <a:pPr eaLnBrk="1" hangingPunct="1">
              <a:buFont typeface="Wingdings" pitchFamily="2" charset="2"/>
              <a:buChar char="ü"/>
            </a:pPr>
            <a:r>
              <a:rPr lang="el-GR" altLang="el-GR" sz="2300" dirty="0" smtClean="0"/>
              <a:t>Ομάδα αυτοβοήθειας για την υποστήριξή τους.</a:t>
            </a:r>
          </a:p>
          <a:p>
            <a:pPr eaLnBrk="1" hangingPunct="1">
              <a:buFont typeface="Wingdings" pitchFamily="2" charset="2"/>
              <a:buChar char="ü"/>
            </a:pPr>
            <a:r>
              <a:rPr lang="el-GR" altLang="el-GR" sz="2300" dirty="0" smtClean="0"/>
              <a:t>Επανεκτιμήσεις σχετικά με την ποιότητα της ανταπόκρισής τους στο </a:t>
            </a:r>
            <a:r>
              <a:rPr lang="el-GR" altLang="el-GR" sz="2300" dirty="0" err="1" smtClean="0"/>
              <a:t>γονεϊκό</a:t>
            </a:r>
            <a:r>
              <a:rPr lang="el-GR" altLang="el-GR" sz="2300" dirty="0" smtClean="0"/>
              <a:t> τους ρόλο.</a:t>
            </a:r>
          </a:p>
          <a:p>
            <a:pPr eaLnBrk="1" hangingPunct="1">
              <a:buFont typeface="Wingdings" pitchFamily="2" charset="2"/>
              <a:buChar char="ü"/>
            </a:pPr>
            <a:r>
              <a:rPr lang="el-GR" altLang="el-GR" sz="2300" dirty="0" smtClean="0"/>
              <a:t>Ποιότητα φροντίδας για τα παιδιά τους.</a:t>
            </a:r>
          </a:p>
          <a:p>
            <a:pPr eaLnBrk="1" hangingPunct="1">
              <a:buFont typeface="Wingdings" pitchFamily="2" charset="2"/>
              <a:buChar char="ü"/>
            </a:pPr>
            <a:r>
              <a:rPr lang="el-GR" altLang="el-GR" sz="2300" dirty="0" smtClean="0"/>
              <a:t>Ευχάριστο περιβάλλον για τα παιδιά όταν τους επισκέπτονται στη μονάδα ψυχιατρικής τους νοσηλείας.</a:t>
            </a:r>
          </a:p>
          <a:p>
            <a:pPr eaLnBrk="1" hangingPunct="1">
              <a:buFont typeface="Wingdings" pitchFamily="2" charset="2"/>
              <a:buChar char="ü"/>
            </a:pPr>
            <a:r>
              <a:rPr lang="el-GR" altLang="el-GR" sz="2300" dirty="0" smtClean="0"/>
              <a:t>Κατάλληλη μονάδα φιλοξενίας των παιδιών τους όταν βρίσκονται σε αδυναμία να τα φροντίζουν.</a:t>
            </a:r>
          </a:p>
          <a:p>
            <a:pPr eaLnBrk="1" hangingPunct="1">
              <a:buFont typeface="Wingdings" pitchFamily="2" charset="2"/>
              <a:buChar char="ü"/>
            </a:pPr>
            <a:r>
              <a:rPr lang="el-GR" altLang="el-GR" sz="2300" dirty="0" smtClean="0"/>
              <a:t>Κατανόηση της ψυχικής ασθένειας από το ευρύτερο κοινό και την κοινότητα, αλλά και από τις ίδιες τις οικογένειές τους.</a:t>
            </a:r>
          </a:p>
          <a:p>
            <a:pPr eaLnBrk="1" hangingPunct="1">
              <a:buFont typeface="Arial" pitchFamily="34" charset="0"/>
              <a:buChar char="•"/>
            </a:pPr>
            <a:endParaRPr lang="el-GR" altLang="el-GR" sz="2300" dirty="0" smtClean="0"/>
          </a:p>
        </p:txBody>
      </p:sp>
      <p:sp>
        <p:nvSpPr>
          <p:cNvPr id="59395" name="Τίτλος 1"/>
          <p:cNvSpPr>
            <a:spLocks noGrp="1"/>
          </p:cNvSpPr>
          <p:nvPr>
            <p:ph type="title"/>
          </p:nvPr>
        </p:nvSpPr>
        <p:spPr>
          <a:xfrm>
            <a:off x="612775" y="228600"/>
            <a:ext cx="8153400" cy="990600"/>
          </a:xfrm>
        </p:spPr>
        <p:txBody>
          <a:bodyPr/>
          <a:lstStyle/>
          <a:p>
            <a:r>
              <a:rPr lang="el-GR" altLang="el-GR" smtClean="0"/>
              <a:t>Οι ανάγκες των ψυχικά </a:t>
            </a:r>
            <a:br>
              <a:rPr lang="el-GR" altLang="el-GR" smtClean="0"/>
            </a:br>
            <a:r>
              <a:rPr lang="el-GR" altLang="el-GR" smtClean="0"/>
              <a:t>ασθενών γονέων </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17</a:t>
            </a:fld>
            <a:endParaRPr lang="el-G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Αυτά που πρέπει να ξέρει ένα παιδί για την οξεία ή τη χρόνια ψυχική διαταραχή του γονιού εξαρτώνται από την ηλικία του παιδιού και τη γενικότερη κατάσταση. </a:t>
            </a:r>
          </a:p>
          <a:p>
            <a:pPr eaLnBrk="1" hangingPunct="1"/>
            <a:r>
              <a:rPr lang="el-GR" altLang="el-GR" dirty="0" smtClean="0"/>
              <a:t>Είναι πολύ σημαντικό να μεταδίδεται ελπίδα και να κατευνάζονται τα αισθήματα ενοχής του παιδιού. </a:t>
            </a:r>
          </a:p>
        </p:txBody>
      </p:sp>
      <p:sp>
        <p:nvSpPr>
          <p:cNvPr id="60419" name="Τίτλος 1"/>
          <p:cNvSpPr>
            <a:spLocks noGrp="1"/>
          </p:cNvSpPr>
          <p:nvPr>
            <p:ph type="title"/>
          </p:nvPr>
        </p:nvSpPr>
        <p:spPr>
          <a:xfrm>
            <a:off x="612775" y="228600"/>
            <a:ext cx="8153400" cy="990600"/>
          </a:xfrm>
        </p:spPr>
        <p:txBody>
          <a:bodyPr/>
          <a:lstStyle/>
          <a:p>
            <a:r>
              <a:rPr lang="el-GR" altLang="el-GR" smtClean="0"/>
              <a:t>Τι μπορεί να ειπωθεί στα παιδιά;</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18</a:t>
            </a:fld>
            <a:endParaRPr lang="el-G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Ένα από τα κυριότερα μηνύματα που πρέπει να μεταδώσουμε στα παιδιά είναι ότι δεν φταίνε αυτά. Εάν ο γονιός δεν αισθάνεται καλά, αυτό δεν έχει καμία σχέση με τα παιδιά. </a:t>
            </a:r>
          </a:p>
          <a:p>
            <a:pPr eaLnBrk="1" hangingPunct="1"/>
            <a:r>
              <a:rPr lang="el-GR" altLang="el-GR" dirty="0" smtClean="0"/>
              <a:t>Δεν έχει σημασία εάν ήταν άτακτα ή έκαναν φασαρία - οι γονείς υποτίθεται ότι μπορούν να αντιμετωπίσουν αυτά που κάνουν τα παιδιά τους χωρίς να αποκτούν ψυχικές διαταραχές. </a:t>
            </a:r>
          </a:p>
          <a:p>
            <a:pPr eaLnBrk="1" hangingPunct="1"/>
            <a:r>
              <a:rPr lang="el-GR" altLang="el-GR" dirty="0" smtClean="0"/>
              <a:t>Τα προβλήματα των γονιών έχουν άλλα αίτια και δεν είναι ευθύνη του παιδιού να προσπαθεί να κάνει τη μαμά ή τον μπαμπά να αισθανθεί καλά ξανά. </a:t>
            </a:r>
          </a:p>
        </p:txBody>
      </p:sp>
      <p:sp>
        <p:nvSpPr>
          <p:cNvPr id="61443" name="Τίτλος 1"/>
          <p:cNvSpPr>
            <a:spLocks noGrp="1"/>
          </p:cNvSpPr>
          <p:nvPr>
            <p:ph type="title"/>
          </p:nvPr>
        </p:nvSpPr>
        <p:spPr>
          <a:xfrm>
            <a:off x="612775" y="228600"/>
            <a:ext cx="8153400" cy="990600"/>
          </a:xfrm>
        </p:spPr>
        <p:txBody>
          <a:bodyPr/>
          <a:lstStyle/>
          <a:p>
            <a:r>
              <a:rPr lang="el-GR" altLang="el-GR" smtClean="0"/>
              <a:t>1</a:t>
            </a:r>
            <a:r>
              <a:rPr lang="el-GR" altLang="el-GR" baseline="30000" smtClean="0"/>
              <a:t>ο</a:t>
            </a:r>
            <a:r>
              <a:rPr lang="el-GR" altLang="el-GR" smtClean="0"/>
              <a:t> μήνυμα: δεν φταίνε αυτά</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19</a:t>
            </a:fld>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p:cNvSpPr>
            <a:spLocks noGrp="1"/>
          </p:cNvSpPr>
          <p:nvPr>
            <p:ph type="title"/>
          </p:nvPr>
        </p:nvSpPr>
        <p:spPr>
          <a:xfrm>
            <a:off x="612775" y="228600"/>
            <a:ext cx="8153400" cy="990600"/>
          </a:xfrm>
        </p:spPr>
        <p:txBody>
          <a:bodyPr/>
          <a:lstStyle/>
          <a:p>
            <a:r>
              <a:rPr lang="el-GR" altLang="el-GR" dirty="0" smtClean="0">
                <a:latin typeface="Calibri" pitchFamily="34" charset="0"/>
              </a:rPr>
              <a:t>Ψυχική ασθένεια και </a:t>
            </a:r>
            <a:r>
              <a:rPr lang="en-GB" altLang="el-GR" dirty="0" err="1" smtClean="0">
                <a:latin typeface="Calibri" pitchFamily="34" charset="0"/>
              </a:rPr>
              <a:t>γονεϊκ</a:t>
            </a:r>
            <a:r>
              <a:rPr lang="el-GR" altLang="el-GR" dirty="0" err="1" smtClean="0">
                <a:latin typeface="Calibri" pitchFamily="34" charset="0"/>
              </a:rPr>
              <a:t>ός</a:t>
            </a:r>
            <a:r>
              <a:rPr lang="en-GB" altLang="el-GR" dirty="0" smtClean="0">
                <a:latin typeface="Calibri" pitchFamily="34" charset="0"/>
              </a:rPr>
              <a:t> </a:t>
            </a:r>
            <a:r>
              <a:rPr lang="en-GB" altLang="el-GR" dirty="0" err="1" smtClean="0">
                <a:latin typeface="Calibri" pitchFamily="34" charset="0"/>
              </a:rPr>
              <a:t>ρόλο</a:t>
            </a:r>
            <a:r>
              <a:rPr lang="el-GR" altLang="el-GR" dirty="0" smtClean="0">
                <a:latin typeface="Calibri" pitchFamily="34" charset="0"/>
              </a:rPr>
              <a:t>ς</a:t>
            </a:r>
            <a:endParaRPr lang="el-GR" altLang="el-GR" dirty="0" smtClean="0"/>
          </a:p>
        </p:txBody>
      </p:sp>
      <p:sp>
        <p:nvSpPr>
          <p:cNvPr id="44035" name="2 - Θέση περιεχομένου"/>
          <p:cNvSpPr>
            <a:spLocks noGrp="1"/>
          </p:cNvSpPr>
          <p:nvPr>
            <p:ph sz="quarter" idx="1"/>
          </p:nvPr>
        </p:nvSpPr>
        <p:spPr>
          <a:xfrm>
            <a:off x="612775" y="1600200"/>
            <a:ext cx="8153400" cy="4495800"/>
          </a:xfrm>
        </p:spPr>
        <p:txBody>
          <a:bodyPr/>
          <a:lstStyle/>
          <a:p>
            <a:pPr eaLnBrk="1" hangingPunct="1"/>
            <a:r>
              <a:rPr lang="en-GB" altLang="el-GR" dirty="0" smtClean="0">
                <a:latin typeface="Calibri" pitchFamily="34" charset="0"/>
              </a:rPr>
              <a:t>Η </a:t>
            </a:r>
            <a:r>
              <a:rPr lang="en-GB" altLang="el-GR" dirty="0" err="1" smtClean="0">
                <a:latin typeface="Calibri" pitchFamily="34" charset="0"/>
              </a:rPr>
              <a:t>ψυχική</a:t>
            </a:r>
            <a:r>
              <a:rPr lang="en-GB" altLang="el-GR" dirty="0" smtClean="0">
                <a:latin typeface="Calibri" pitchFamily="34" charset="0"/>
              </a:rPr>
              <a:t> α</a:t>
            </a:r>
            <a:r>
              <a:rPr lang="en-GB" altLang="el-GR" dirty="0" err="1" smtClean="0">
                <a:latin typeface="Calibri" pitchFamily="34" charset="0"/>
              </a:rPr>
              <a:t>σθένει</a:t>
            </a:r>
            <a:r>
              <a:rPr lang="en-GB" altLang="el-GR" dirty="0" smtClean="0">
                <a:latin typeface="Calibri" pitchFamily="34" charset="0"/>
              </a:rPr>
              <a:t>α είναι παράγοντας που επηρεάζει αρνητικά την δυνατότητα ανταπόκρισης των ατόμων στις απαιτήσεις του γονεϊκού ρόλου. </a:t>
            </a:r>
            <a:endParaRPr lang="el-GR" altLang="el-GR" dirty="0" smtClean="0"/>
          </a:p>
          <a:p>
            <a:pPr eaLnBrk="1" hangingPunct="1"/>
            <a:r>
              <a:rPr lang="en-GB" altLang="el-GR" dirty="0" smtClean="0">
                <a:latin typeface="Calibri" pitchFamily="34" charset="0"/>
              </a:rPr>
              <a:t>Απ</a:t>
            </a:r>
            <a:r>
              <a:rPr lang="en-GB" altLang="el-GR" dirty="0" err="1" smtClean="0">
                <a:latin typeface="Calibri" pitchFamily="34" charset="0"/>
              </a:rPr>
              <a:t>οτέλεσμ</a:t>
            </a:r>
            <a:r>
              <a:rPr lang="en-GB" altLang="el-GR" dirty="0" smtClean="0">
                <a:latin typeface="Calibri" pitchFamily="34" charset="0"/>
              </a:rPr>
              <a:t>α αυτού είναι ότι τα παιδιά ψυχικά ασθενών γονέων, συγκριτικά με τα υπόλοιπα παιδιά, να έχουν αυξημένες πιθανότητες να αντιμετωπίσουν και να εμφανίσουν ψυχοκοινωνικά προβλήματα κατά τη διάρκεια της ανάπτυξής τους. </a:t>
            </a:r>
            <a:endParaRPr lang="el-GR" altLang="el-GR" dirty="0" smtClean="0"/>
          </a:p>
          <a:p>
            <a:pPr eaLnBrk="1" hangingPunct="1"/>
            <a:r>
              <a:rPr lang="en-GB" altLang="el-GR" dirty="0" err="1" smtClean="0">
                <a:latin typeface="Calibri" pitchFamily="34" charset="0"/>
              </a:rPr>
              <a:t>Το</a:t>
            </a:r>
            <a:r>
              <a:rPr lang="en-GB" altLang="el-GR" dirty="0" smtClean="0">
                <a:latin typeface="Calibri" pitchFamily="34" charset="0"/>
              </a:rPr>
              <a:t> </a:t>
            </a:r>
            <a:r>
              <a:rPr lang="en-GB" altLang="el-GR" dirty="0" err="1" smtClean="0">
                <a:latin typeface="Calibri" pitchFamily="34" charset="0"/>
              </a:rPr>
              <a:t>γεγονός</a:t>
            </a:r>
            <a:r>
              <a:rPr lang="en-GB" altLang="el-GR" dirty="0" smtClean="0">
                <a:latin typeface="Calibri" pitchFamily="34" charset="0"/>
              </a:rPr>
              <a:t> α</a:t>
            </a:r>
            <a:r>
              <a:rPr lang="en-GB" altLang="el-GR" dirty="0" err="1" smtClean="0">
                <a:latin typeface="Calibri" pitchFamily="34" charset="0"/>
              </a:rPr>
              <a:t>υτό</a:t>
            </a:r>
            <a:r>
              <a:rPr lang="en-GB" altLang="el-GR" dirty="0" smtClean="0">
                <a:latin typeface="Calibri" pitchFamily="34" charset="0"/>
              </a:rPr>
              <a:t> </a:t>
            </a:r>
            <a:r>
              <a:rPr lang="en-GB" altLang="el-GR" dirty="0" err="1" smtClean="0">
                <a:latin typeface="Calibri" pitchFamily="34" charset="0"/>
              </a:rPr>
              <a:t>οφείλετ</a:t>
            </a:r>
            <a:r>
              <a:rPr lang="en-GB" altLang="el-GR" dirty="0" smtClean="0">
                <a:latin typeface="Calibri" pitchFamily="34" charset="0"/>
              </a:rPr>
              <a:t>αι στις επιπτώσεις που επιφέρει η ψυχική ασθένεια στην λειτουργικότητα της οικογένειας. </a:t>
            </a:r>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a:t>
            </a:fld>
            <a:endParaRPr 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Ένα δεύτερο μήνυμα είναι ότι βοήθεια μπορεί να δοθεί, και ότι είναι δουλειά άλλων ενηλίκων να στηρίξουν τον γονέα του παιδιού. </a:t>
            </a:r>
          </a:p>
          <a:p>
            <a:pPr eaLnBrk="1" hangingPunct="1">
              <a:buFont typeface="Wingdings" pitchFamily="2" charset="2"/>
              <a:buChar char="ü"/>
            </a:pPr>
            <a:r>
              <a:rPr lang="el-GR" altLang="el-GR" dirty="0" smtClean="0"/>
              <a:t>Υπάρχουν φάρμακα, αλλά και το κατάλληλο κλινικό προσωπικό που μπορεί να βοηθήσει. </a:t>
            </a:r>
          </a:p>
          <a:p>
            <a:pPr eaLnBrk="1" hangingPunct="1"/>
            <a:r>
              <a:rPr lang="el-GR" altLang="el-GR" dirty="0" smtClean="0"/>
              <a:t>Ίσως είναι χρήσιμο το παιδί να μπορεί να συναντά τα άτομα που περιθάλπουν τους γονείς του, και να ακούει από το ίδιο τους το στόμα τι συμβαίνει στη μαμά ή στον μπαμπά. </a:t>
            </a:r>
          </a:p>
          <a:p>
            <a:pPr eaLnBrk="1" hangingPunct="1">
              <a:buFont typeface="Arial" pitchFamily="34" charset="0"/>
              <a:buChar char="•"/>
            </a:pPr>
            <a:endParaRPr lang="el-GR" altLang="el-GR" dirty="0" smtClean="0"/>
          </a:p>
        </p:txBody>
      </p:sp>
      <p:sp>
        <p:nvSpPr>
          <p:cNvPr id="62467" name="Τίτλος 1"/>
          <p:cNvSpPr>
            <a:spLocks noGrp="1"/>
          </p:cNvSpPr>
          <p:nvPr>
            <p:ph type="title"/>
          </p:nvPr>
        </p:nvSpPr>
        <p:spPr>
          <a:xfrm>
            <a:off x="612775" y="228600"/>
            <a:ext cx="8153400" cy="990600"/>
          </a:xfrm>
        </p:spPr>
        <p:txBody>
          <a:bodyPr/>
          <a:lstStyle/>
          <a:p>
            <a:r>
              <a:rPr lang="el-GR" altLang="el-GR" smtClean="0"/>
              <a:t> 2</a:t>
            </a:r>
            <a:r>
              <a:rPr lang="el-GR" altLang="el-GR" baseline="30000" smtClean="0"/>
              <a:t>ο</a:t>
            </a:r>
            <a:r>
              <a:rPr lang="el-GR" altLang="el-GR" smtClean="0"/>
              <a:t> μήνυμα: μπορεί να δοθεί βοήθεια</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20</a:t>
            </a:fld>
            <a:endParaRPr lang="el-G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Ένα τρίτο σημαντικό μήνυμα είναι πως το παιδί ή ο έφηβος δεν είναι ο μοναδικός άνθρωπος που αντιμετωπίζει τέτοιου είδους προβλήματα. </a:t>
            </a:r>
          </a:p>
          <a:p>
            <a:pPr eaLnBrk="1" hangingPunct="1">
              <a:buFont typeface="Wingdings" pitchFamily="2" charset="2"/>
              <a:buChar char="ü"/>
            </a:pPr>
            <a:r>
              <a:rPr lang="el-GR" altLang="el-GR" dirty="0" smtClean="0"/>
              <a:t>Κι άλλοι άνθρωποι βρίσκονται στην ίδια κατάσταση. </a:t>
            </a:r>
          </a:p>
          <a:p>
            <a:pPr eaLnBrk="1" hangingPunct="1">
              <a:buFont typeface="Wingdings" pitchFamily="2" charset="2"/>
              <a:buChar char="ü"/>
            </a:pPr>
            <a:r>
              <a:rPr lang="el-GR" altLang="el-GR" dirty="0" smtClean="0"/>
              <a:t>Δεν χρειάζεται λοιπόν να ντρέπεται.</a:t>
            </a:r>
          </a:p>
          <a:p>
            <a:pPr eaLnBrk="1" hangingPunct="1"/>
            <a:endParaRPr lang="el-GR" altLang="el-GR" dirty="0" smtClean="0"/>
          </a:p>
        </p:txBody>
      </p:sp>
      <p:sp>
        <p:nvSpPr>
          <p:cNvPr id="63491" name="Τίτλος 1"/>
          <p:cNvSpPr>
            <a:spLocks noGrp="1"/>
          </p:cNvSpPr>
          <p:nvPr>
            <p:ph type="title"/>
          </p:nvPr>
        </p:nvSpPr>
        <p:spPr>
          <a:xfrm>
            <a:off x="612775" y="228600"/>
            <a:ext cx="8153400" cy="990600"/>
          </a:xfrm>
        </p:spPr>
        <p:txBody>
          <a:bodyPr/>
          <a:lstStyle/>
          <a:p>
            <a:r>
              <a:rPr lang="el-GR" altLang="el-GR" dirty="0" smtClean="0"/>
              <a:t>3</a:t>
            </a:r>
            <a:r>
              <a:rPr lang="el-GR" altLang="el-GR" baseline="30000" dirty="0" smtClean="0"/>
              <a:t>ο</a:t>
            </a:r>
            <a:r>
              <a:rPr lang="el-GR" altLang="el-GR" dirty="0" smtClean="0"/>
              <a:t> μήνυμα: το παιδί δεν είναι μοναδικό που αντιμετωπίζει τέτοιου είδους προβλήματα</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21</a:t>
            </a:fld>
            <a:endParaRPr lang="el-G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Το στρες που βιώνουν τα παιδιά όταν η μητέρα ή ο πατέρας πάσχει σοβαρά από κάποια ψυχική διαταραχή και χρήζει περίθαλψης είναι εξίσου έντονο με το στρες σε περίπτωση διαζυγίου ή θανάτου στην οικογένεια. </a:t>
            </a:r>
          </a:p>
          <a:p>
            <a:pPr eaLnBrk="1" hangingPunct="1"/>
            <a:r>
              <a:rPr lang="el-GR" altLang="el-GR" dirty="0" smtClean="0"/>
              <a:t>Κατά την περίοδο που ακολουθεί την εισαγωγή του γονιού στο νοσοκομείο, το παιδί μπορεί να χρειάζεται να μιλήσει για τα γεγονότα που οδήγησαν στην εισαγωγή, καθώς και για τα συναισθήματά του. </a:t>
            </a:r>
          </a:p>
        </p:txBody>
      </p:sp>
      <p:sp>
        <p:nvSpPr>
          <p:cNvPr id="64515" name="Τίτλος 2"/>
          <p:cNvSpPr>
            <a:spLocks noGrp="1"/>
          </p:cNvSpPr>
          <p:nvPr>
            <p:ph type="title"/>
          </p:nvPr>
        </p:nvSpPr>
        <p:spPr>
          <a:xfrm>
            <a:off x="612775" y="228600"/>
            <a:ext cx="8153400" cy="990600"/>
          </a:xfrm>
        </p:spPr>
        <p:txBody>
          <a:bodyPr/>
          <a:lstStyle/>
          <a:p>
            <a:r>
              <a:rPr lang="el-GR" altLang="el-GR" sz="3200" dirty="0" smtClean="0"/>
              <a:t>Όταν ο γονέας πηγαίνει για </a:t>
            </a:r>
            <a:r>
              <a:rPr lang="en-US" altLang="el-GR" sz="3200" dirty="0" smtClean="0"/>
              <a:t/>
            </a:r>
            <a:br>
              <a:rPr lang="en-US" altLang="el-GR" sz="3200" dirty="0" smtClean="0"/>
            </a:br>
            <a:r>
              <a:rPr lang="el-GR" altLang="el-GR" sz="3200" dirty="0" smtClean="0"/>
              <a:t>ψυχιατρική νοσηλεία</a:t>
            </a:r>
            <a:r>
              <a:rPr lang="en-US" altLang="el-GR" sz="3200" dirty="0" smtClean="0"/>
              <a:t> </a:t>
            </a:r>
            <a:r>
              <a:rPr lang="en-US" altLang="el-GR" sz="2800" b="0" dirty="0" smtClean="0">
                <a:latin typeface="Calibri" panose="020F0502020204030204" pitchFamily="34" charset="0"/>
              </a:rPr>
              <a:t>1/2</a:t>
            </a:r>
            <a:endParaRPr lang="el-GR" altLang="el-GR" sz="2800" b="0" dirty="0" smtClean="0">
              <a:latin typeface="Calibri" panose="020F0502020204030204" pitchFamily="34" charset="0"/>
            </a:endParaRP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22</a:t>
            </a:fld>
            <a:endParaRPr lang="el-G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Τίτλος 1"/>
          <p:cNvSpPr>
            <a:spLocks noGrp="1"/>
          </p:cNvSpPr>
          <p:nvPr>
            <p:ph type="title"/>
          </p:nvPr>
        </p:nvSpPr>
        <p:spPr>
          <a:xfrm>
            <a:off x="612775" y="228600"/>
            <a:ext cx="8153400" cy="990600"/>
          </a:xfrm>
        </p:spPr>
        <p:txBody>
          <a:bodyPr/>
          <a:lstStyle/>
          <a:p>
            <a:r>
              <a:rPr lang="el-GR" altLang="el-GR" dirty="0">
                <a:solidFill>
                  <a:srgbClr val="775F55"/>
                </a:solidFill>
              </a:rPr>
              <a:t>Όταν ο γονέας πηγαίνει για </a:t>
            </a:r>
            <a:r>
              <a:rPr lang="en-US" altLang="el-GR" dirty="0">
                <a:solidFill>
                  <a:srgbClr val="775F55"/>
                </a:solidFill>
              </a:rPr>
              <a:t/>
            </a:r>
            <a:br>
              <a:rPr lang="en-US" altLang="el-GR" dirty="0">
                <a:solidFill>
                  <a:srgbClr val="775F55"/>
                </a:solidFill>
              </a:rPr>
            </a:br>
            <a:r>
              <a:rPr lang="el-GR" altLang="el-GR" dirty="0">
                <a:solidFill>
                  <a:srgbClr val="775F55"/>
                </a:solidFill>
              </a:rPr>
              <a:t>ψυχιατρική νοσηλεία</a:t>
            </a:r>
            <a:r>
              <a:rPr lang="en-US" altLang="el-GR" dirty="0">
                <a:solidFill>
                  <a:srgbClr val="775F55"/>
                </a:solidFill>
              </a:rPr>
              <a:t> </a:t>
            </a:r>
            <a:r>
              <a:rPr lang="en-US" altLang="el-GR" sz="2800" b="0" dirty="0" smtClean="0">
                <a:solidFill>
                  <a:srgbClr val="775F55"/>
                </a:solidFill>
                <a:latin typeface="Calibri" panose="020F0502020204030204" pitchFamily="34" charset="0"/>
              </a:rPr>
              <a:t>2/2</a:t>
            </a:r>
            <a:endParaRPr lang="el-GR" altLang="el-GR" dirty="0" smtClean="0"/>
          </a:p>
        </p:txBody>
      </p:sp>
      <p:sp>
        <p:nvSpPr>
          <p:cNvPr id="65539"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Τα παιδιά, των οποίων οι γονείς νοσηλεύονται, έχουν ανάγκη να μιλούν:</a:t>
            </a:r>
          </a:p>
          <a:p>
            <a:pPr eaLnBrk="1" hangingPunct="1">
              <a:buFont typeface="Wingdings" pitchFamily="2" charset="2"/>
              <a:buChar char="ü"/>
            </a:pPr>
            <a:r>
              <a:rPr lang="el-GR" altLang="el-GR" dirty="0" smtClean="0"/>
              <a:t>για τα αισθήματα ενοχής που πιθανώς βιώνουν, και</a:t>
            </a:r>
          </a:p>
          <a:p>
            <a:pPr eaLnBrk="1" hangingPunct="1">
              <a:buFont typeface="Wingdings" pitchFamily="2" charset="2"/>
              <a:buChar char="ü"/>
            </a:pPr>
            <a:r>
              <a:rPr lang="el-GR" altLang="el-GR" dirty="0" smtClean="0"/>
              <a:t>για τα αισθήματα απώλειας και νοσταλγίας για τον απόντα γονιό – τόσο για το άτομο που βρίσκεται στο νοσοκομείο όσο και για το άτομο που αυτός υπήρξε προτού ασθενήσει. </a:t>
            </a:r>
          </a:p>
          <a:p>
            <a:pPr eaLnBrk="1" hangingPunct="1"/>
            <a:r>
              <a:rPr lang="el-GR" altLang="el-GR" dirty="0" smtClean="0"/>
              <a:t>Όταν η παραμονή στο νοσοκομείο λήξει, τα παιδιά ίσως χρειάζονται βοήθεια για να κατανοήσουν τα συναισθήματά τους ενόψει της επιστροφής του γονιού στο σπίτι. </a:t>
            </a:r>
          </a:p>
          <a:p>
            <a:pPr eaLnBrk="1" hangingPunct="1">
              <a:buFont typeface="Wingdings" pitchFamily="2" charset="2"/>
              <a:buChar char="ü"/>
            </a:pPr>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23</a:t>
            </a:fld>
            <a:endParaRPr lang="el-G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Η απόπειρα αυτοκτονίας ενός μέλους της οικογένειας δεν αφορά μόνο το άτομο που επιχειρεί να δώσει τέλος στη ζωή του. Η κρίση που προκαλεί πλήττει όλα τα μέλη της οικογένειας. </a:t>
            </a:r>
          </a:p>
          <a:p>
            <a:pPr eaLnBrk="1" hangingPunct="1"/>
            <a:r>
              <a:rPr lang="el-GR" altLang="el-GR" dirty="0" smtClean="0"/>
              <a:t>Σε πολλές περιπτώσεις το παιδί γίνεται μάρτυρας των άμεσων ή έμμεσων απειλών των γονιών ότι θα κάνουν απόπειρα αυτοκτονίας, μία εμπειρία που δύσκολα διαχειρίζεται ένα παιδί.</a:t>
            </a:r>
          </a:p>
          <a:p>
            <a:pPr eaLnBrk="1" hangingPunct="1"/>
            <a:r>
              <a:rPr lang="el-GR" altLang="el-GR" dirty="0" smtClean="0"/>
              <a:t> Είναι σημαντικό να παρέχεται βοήθεια τόσο στο άτομο που κάνει την απόπειρα όσο και στα μέλη της οικογένειάς του, κυρίως στα παιδιά.</a:t>
            </a:r>
          </a:p>
        </p:txBody>
      </p:sp>
      <p:sp>
        <p:nvSpPr>
          <p:cNvPr id="66563" name="Τίτλος 1"/>
          <p:cNvSpPr>
            <a:spLocks noGrp="1"/>
          </p:cNvSpPr>
          <p:nvPr>
            <p:ph type="title"/>
          </p:nvPr>
        </p:nvSpPr>
        <p:spPr>
          <a:xfrm>
            <a:off x="612775" y="228600"/>
            <a:ext cx="8153400" cy="990600"/>
          </a:xfrm>
        </p:spPr>
        <p:txBody>
          <a:bodyPr/>
          <a:lstStyle/>
          <a:p>
            <a:r>
              <a:rPr lang="el-GR" altLang="el-GR" sz="3200" dirty="0" smtClean="0"/>
              <a:t>Όταν ο γονέας κάνει απόπειρα αυτοκτονίας</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24</a:t>
            </a:fld>
            <a:endParaRPr lang="el-G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Ένας σημαντικός προστατευτικός παράγοντας στη ζωή ενός παιδιού είναι να έχει πρόσβαση σε έναν ή σε αρκετούς ενήλικες, που θα μπορούν να υποστηρίζουν και να βοηθούν θετικά το παιδί.</a:t>
            </a:r>
          </a:p>
          <a:p>
            <a:pPr eaLnBrk="1" hangingPunct="1"/>
            <a:r>
              <a:rPr lang="el-GR" altLang="el-GR" dirty="0" smtClean="0"/>
              <a:t>Όταν ένας γονιός αντιμετωπίζει ψυχικά προβλήματα, πλήττεται ολόκληρη η οικογένεια. </a:t>
            </a:r>
          </a:p>
          <a:p>
            <a:pPr eaLnBrk="1" hangingPunct="1"/>
            <a:r>
              <a:rPr lang="el-GR" altLang="el-GR" dirty="0" smtClean="0"/>
              <a:t>Επομένως, είναι σημαντικό όλα τα μέλη της οικογένειας, ακόμη και τα παιδιά, να μπορούν να μιλούν για αυτό.</a:t>
            </a:r>
          </a:p>
        </p:txBody>
      </p:sp>
      <p:sp>
        <p:nvSpPr>
          <p:cNvPr id="67587" name="Τίτλος 2"/>
          <p:cNvSpPr>
            <a:spLocks noGrp="1"/>
          </p:cNvSpPr>
          <p:nvPr>
            <p:ph type="title"/>
          </p:nvPr>
        </p:nvSpPr>
        <p:spPr>
          <a:xfrm>
            <a:off x="612775" y="228600"/>
            <a:ext cx="8153400" cy="990600"/>
          </a:xfrm>
        </p:spPr>
        <p:txBody>
          <a:bodyPr/>
          <a:lstStyle/>
          <a:p>
            <a:r>
              <a:rPr lang="el-GR" altLang="el-GR" dirty="0" smtClean="0"/>
              <a:t>Ο ρόλος των σημαντικών ενηλίκων</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25</a:t>
            </a:fld>
            <a:endParaRPr lang="el-G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Η δυνατότητα πρόσβασης είναι καθοριστική. </a:t>
            </a:r>
          </a:p>
          <a:p>
            <a:pPr eaLnBrk="1" hangingPunct="1"/>
            <a:r>
              <a:rPr lang="el-GR" altLang="el-GR" dirty="0" smtClean="0"/>
              <a:t>Απαιτείται «άμεση τηλεφωνική υπηρεσία», η οποία να στελεχώνεται από επαγγελματίες που έχουν την ικανότητα να ανταποκρίνονται σε επείγουσες ανάγκες, και της οποίας ο τηλεφωνικός αριθμός πρέπει να βρίσκεται στη διάθεση των παιδιών με την άδεια των γονιών.</a:t>
            </a:r>
          </a:p>
          <a:p>
            <a:pPr eaLnBrk="1" hangingPunct="1"/>
            <a:r>
              <a:rPr lang="el-GR" altLang="el-GR" dirty="0" smtClean="0"/>
              <a:t>Τα παιδιά χρειάζονται κάποιον επαγγελματία (κοινωνικό λειτουργό κ.α.) με τον οποίο θα μπορούν να έρχονται σε επαφή και στον οποίο θα μπορούν να στραφούν όταν αισθάνονται άγχος για τον γονιό.</a:t>
            </a:r>
          </a:p>
        </p:txBody>
      </p:sp>
      <p:sp>
        <p:nvSpPr>
          <p:cNvPr id="68611" name="Τίτλος 1"/>
          <p:cNvSpPr>
            <a:spLocks noGrp="1"/>
          </p:cNvSpPr>
          <p:nvPr>
            <p:ph type="title"/>
          </p:nvPr>
        </p:nvSpPr>
        <p:spPr>
          <a:xfrm>
            <a:off x="612775" y="228600"/>
            <a:ext cx="8153400" cy="990600"/>
          </a:xfrm>
        </p:spPr>
        <p:txBody>
          <a:bodyPr/>
          <a:lstStyle/>
          <a:p>
            <a:r>
              <a:rPr lang="el-GR" altLang="el-GR" dirty="0" smtClean="0"/>
              <a:t>Αναγκαίες υποστηρικτικές παρεμβάσεις</a:t>
            </a:r>
            <a:r>
              <a:rPr lang="en-US" altLang="el-GR" dirty="0" smtClean="0"/>
              <a:t> </a:t>
            </a:r>
            <a:r>
              <a:rPr lang="en-US" altLang="el-GR" sz="2800" b="0" dirty="0" smtClean="0">
                <a:latin typeface="Calibri" panose="020F0502020204030204" pitchFamily="34" charset="0"/>
              </a:rPr>
              <a:t>1/2</a:t>
            </a:r>
            <a:endParaRPr lang="el-GR" altLang="el-GR" sz="2800" b="0" dirty="0" smtClean="0">
              <a:latin typeface="Calibri" panose="020F0502020204030204" pitchFamily="34" charset="0"/>
            </a:endParaRP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26</a:t>
            </a:fld>
            <a:endParaRPr lang="el-G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Τίτλος 1"/>
          <p:cNvSpPr>
            <a:spLocks noGrp="1"/>
          </p:cNvSpPr>
          <p:nvPr>
            <p:ph type="title"/>
          </p:nvPr>
        </p:nvSpPr>
        <p:spPr>
          <a:xfrm>
            <a:off x="612775" y="228600"/>
            <a:ext cx="8153400" cy="990600"/>
          </a:xfrm>
        </p:spPr>
        <p:txBody>
          <a:bodyPr/>
          <a:lstStyle/>
          <a:p>
            <a:r>
              <a:rPr lang="el-GR" altLang="el-GR" dirty="0">
                <a:solidFill>
                  <a:srgbClr val="775F55"/>
                </a:solidFill>
              </a:rPr>
              <a:t>Αναγκαίες υποστηρικτικές παρεμβάσεις</a:t>
            </a:r>
            <a:r>
              <a:rPr lang="en-US" altLang="el-GR" dirty="0">
                <a:solidFill>
                  <a:srgbClr val="775F55"/>
                </a:solidFill>
              </a:rPr>
              <a:t> </a:t>
            </a:r>
            <a:r>
              <a:rPr lang="en-US" altLang="el-GR" sz="2800" b="0" dirty="0" smtClean="0">
                <a:solidFill>
                  <a:srgbClr val="775F55"/>
                </a:solidFill>
                <a:latin typeface="Calibri" panose="020F0502020204030204" pitchFamily="34" charset="0"/>
              </a:rPr>
              <a:t>2/2</a:t>
            </a:r>
            <a:endParaRPr lang="el-GR" altLang="el-GR" dirty="0" smtClean="0"/>
          </a:p>
        </p:txBody>
      </p:sp>
      <p:sp>
        <p:nvSpPr>
          <p:cNvPr id="69635"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Τα παιδιά μπορούν  να  μάθουν  να  αναγνωρίζουν:  </a:t>
            </a:r>
          </a:p>
          <a:p>
            <a:pPr eaLnBrk="1" hangingPunct="1">
              <a:buFont typeface="Wingdings" pitchFamily="2" charset="2"/>
              <a:buChar char="ü"/>
            </a:pPr>
            <a:r>
              <a:rPr lang="el-GR" altLang="el-GR" dirty="0" smtClean="0"/>
              <a:t>νωρίς  σημάδια  επανεμφάνισης   της  ασθένειας  του  γονιού, </a:t>
            </a:r>
          </a:p>
          <a:p>
            <a:pPr eaLnBrk="1" hangingPunct="1">
              <a:buFont typeface="Wingdings" pitchFamily="2" charset="2"/>
              <a:buChar char="ü"/>
            </a:pPr>
            <a:r>
              <a:rPr lang="el-GR" altLang="el-GR" dirty="0" smtClean="0"/>
              <a:t>που, πότε  και  πως  να  αναζητήσουν  βοήθεια, </a:t>
            </a:r>
          </a:p>
          <a:p>
            <a:pPr eaLnBrk="1" hangingPunct="1">
              <a:buFont typeface="Wingdings" pitchFamily="2" charset="2"/>
              <a:buChar char="ü"/>
            </a:pPr>
            <a:r>
              <a:rPr lang="el-GR" altLang="el-GR" dirty="0" smtClean="0"/>
              <a:t>στρατηγικές  αντιμετώπισης,  και  </a:t>
            </a:r>
          </a:p>
          <a:p>
            <a:pPr eaLnBrk="1" hangingPunct="1">
              <a:buFont typeface="Wingdings" pitchFamily="2" charset="2"/>
              <a:buChar char="ü"/>
            </a:pPr>
            <a:r>
              <a:rPr lang="el-GR" altLang="el-GR" dirty="0" smtClean="0"/>
              <a:t>την  σπουδαιότητα  της  </a:t>
            </a:r>
            <a:r>
              <a:rPr lang="el-GR" altLang="el-GR" dirty="0" err="1" smtClean="0"/>
              <a:t>αυτοφροντίδας</a:t>
            </a:r>
            <a:r>
              <a:rPr lang="el-GR" altLang="el-GR" dirty="0" smtClean="0"/>
              <a:t>. </a:t>
            </a:r>
          </a:p>
          <a:p>
            <a:pPr eaLnBrk="1" hangingPunct="1"/>
            <a:r>
              <a:rPr lang="el-GR" altLang="el-GR" dirty="0" smtClean="0"/>
              <a:t>Δημιουργούνται ομάδες για παιδιά και εφήβους, των οποίων οι γονείς αντιμετωπίζουν σοβαρά ψυχικά ή συναισθηματικά προβλήματα. </a:t>
            </a:r>
          </a:p>
          <a:p>
            <a:pPr eaLnBrk="1" hangingPunct="1">
              <a:buFont typeface="Wingdings" pitchFamily="2" charset="2"/>
              <a:buChar char="ü"/>
            </a:pPr>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27</a:t>
            </a:fld>
            <a:endParaRPr lang="el-G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775" y="1600200"/>
            <a:ext cx="8153400" cy="4495800"/>
          </a:xfrm>
        </p:spPr>
        <p:txBody>
          <a:bodyPr rtlCol="0">
            <a:noAutofit/>
          </a:bodyPr>
          <a:lstStyle/>
          <a:p>
            <a:pPr marL="514350" indent="-514350" eaLnBrk="1" fontAlgn="auto" hangingPunct="1">
              <a:spcAft>
                <a:spcPts val="0"/>
              </a:spcAft>
              <a:buSzPct val="100000"/>
              <a:buFont typeface="+mj-lt"/>
              <a:buAutoNum type="arabicPeriod"/>
              <a:defRPr/>
            </a:pPr>
            <a:r>
              <a:rPr lang="el-GR" dirty="0" smtClean="0"/>
              <a:t>να αποκτούν περισσότερες γνώσεις για την ψυχική ασθένεια των γονιών,</a:t>
            </a:r>
          </a:p>
          <a:p>
            <a:pPr marL="514350" indent="-514350" eaLnBrk="1" fontAlgn="auto" hangingPunct="1">
              <a:spcAft>
                <a:spcPts val="0"/>
              </a:spcAft>
              <a:buSzPct val="100000"/>
              <a:buFont typeface="+mj-lt"/>
              <a:buAutoNum type="arabicPeriod"/>
              <a:defRPr/>
            </a:pPr>
            <a:r>
              <a:rPr lang="el-GR" dirty="0" smtClean="0"/>
              <a:t>να επεξεργάζονται τα αισθήματα ενοχής τους,</a:t>
            </a:r>
          </a:p>
          <a:p>
            <a:pPr marL="514350" indent="-514350" eaLnBrk="1" fontAlgn="auto" hangingPunct="1">
              <a:spcAft>
                <a:spcPts val="0"/>
              </a:spcAft>
              <a:buSzPct val="100000"/>
              <a:buFont typeface="+mj-lt"/>
              <a:buAutoNum type="arabicPeriod"/>
              <a:defRPr/>
            </a:pPr>
            <a:r>
              <a:rPr lang="el-GR" dirty="0" smtClean="0"/>
              <a:t>να συνειδητοποιούν πως δεν είναι οι μόνοι που αντιμετωπίζουν ανάλογα προβλήματα και πως δεν χρειάζεται να ντρέπονται,</a:t>
            </a:r>
          </a:p>
          <a:p>
            <a:pPr marL="514350" indent="-514350" eaLnBrk="1" fontAlgn="auto" hangingPunct="1">
              <a:spcAft>
                <a:spcPts val="0"/>
              </a:spcAft>
              <a:buSzPct val="100000"/>
              <a:buFont typeface="+mj-lt"/>
              <a:buAutoNum type="arabicPeriod"/>
              <a:defRPr/>
            </a:pPr>
            <a:r>
              <a:rPr lang="el-GR" dirty="0" smtClean="0"/>
              <a:t>να ξέρουν πού να αναζητούν βοήθεια,</a:t>
            </a:r>
          </a:p>
          <a:p>
            <a:pPr marL="514350" indent="-514350" eaLnBrk="1" fontAlgn="auto" hangingPunct="1">
              <a:spcAft>
                <a:spcPts val="0"/>
              </a:spcAft>
              <a:buSzPct val="100000"/>
              <a:buFont typeface="+mj-lt"/>
              <a:buAutoNum type="arabicPeriod"/>
              <a:defRPr/>
            </a:pPr>
            <a:r>
              <a:rPr lang="el-GR" dirty="0" smtClean="0"/>
              <a:t>να ανακαλύπτουν και να κατανοούν περισσότερο τις δικές τους ανάγκες, τα συναισθήματα και τις αναπτυξιακές τους δυνατότητες.</a:t>
            </a:r>
          </a:p>
          <a:p>
            <a:pPr marL="320040" indent="-320040" eaLnBrk="1" fontAlgn="auto" hangingPunct="1">
              <a:spcAft>
                <a:spcPts val="0"/>
              </a:spcAft>
              <a:buSzPct val="100000"/>
              <a:buFont typeface="Arial" pitchFamily="34" charset="0"/>
              <a:buChar char="•"/>
              <a:defRPr/>
            </a:pPr>
            <a:endParaRPr lang="el-GR" dirty="0" smtClean="0"/>
          </a:p>
        </p:txBody>
      </p:sp>
      <p:sp>
        <p:nvSpPr>
          <p:cNvPr id="70659" name="Τίτλος 1"/>
          <p:cNvSpPr>
            <a:spLocks noGrp="1"/>
          </p:cNvSpPr>
          <p:nvPr>
            <p:ph type="title"/>
          </p:nvPr>
        </p:nvSpPr>
        <p:spPr>
          <a:xfrm>
            <a:off x="612775" y="228600"/>
            <a:ext cx="8153400" cy="990600"/>
          </a:xfrm>
        </p:spPr>
        <p:txBody>
          <a:bodyPr/>
          <a:lstStyle/>
          <a:p>
            <a:r>
              <a:rPr lang="el-GR" altLang="el-GR" smtClean="0"/>
              <a:t>Στόχος των ομάδων παιδιών και εφήβων:</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28</a:t>
            </a:fld>
            <a:endParaRPr lang="el-G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2 - Θέση περιεχομένου"/>
          <p:cNvSpPr>
            <a:spLocks noGrp="1"/>
          </p:cNvSpPr>
          <p:nvPr>
            <p:ph sz="quarter" idx="1"/>
          </p:nvPr>
        </p:nvSpPr>
        <p:spPr>
          <a:xfrm>
            <a:off x="612775" y="1600200"/>
            <a:ext cx="8153400" cy="4495800"/>
          </a:xfrm>
        </p:spPr>
        <p:txBody>
          <a:bodyPr/>
          <a:lstStyle/>
          <a:p>
            <a:pPr eaLnBrk="1" hangingPunct="1">
              <a:buFont typeface="Wingdings" pitchFamily="2" charset="2"/>
              <a:buChar char="ü"/>
            </a:pPr>
            <a:r>
              <a:rPr lang="el-GR" altLang="el-GR" dirty="0" smtClean="0"/>
              <a:t>Εξέταση  και  κάλυψη  των  αναγκών  της  οικογένειας, και επίσης συγκεκριμένων  μελών.</a:t>
            </a:r>
            <a:endParaRPr lang="el-GR" altLang="el-GR" b="1" dirty="0" smtClean="0"/>
          </a:p>
          <a:p>
            <a:pPr eaLnBrk="1" hangingPunct="1">
              <a:buFont typeface="Wingdings" pitchFamily="2" charset="2"/>
              <a:buChar char="ü"/>
            </a:pPr>
            <a:r>
              <a:rPr lang="el-GR" altLang="el-GR" dirty="0" smtClean="0"/>
              <a:t>Αναγνώριση  των  οικογενειακών  αναγκών  και  υπεράσπιση  της  παροχής  τωρινής  στήριξης  και  παρακολούθηση  της  οικογενειακής  συντήρησης.</a:t>
            </a:r>
            <a:endParaRPr lang="el-GR" altLang="el-GR" b="1" dirty="0" smtClean="0"/>
          </a:p>
          <a:p>
            <a:pPr eaLnBrk="1" hangingPunct="1">
              <a:buFont typeface="Wingdings" pitchFamily="2" charset="2"/>
              <a:buChar char="ü"/>
            </a:pPr>
            <a:r>
              <a:rPr lang="el-GR" altLang="el-GR" dirty="0" smtClean="0"/>
              <a:t>Παροχή  πληροφοριών  σχετικά  με  τις  τοπικές  υπηρεσίες  στήριξης  και  βοήθεια  πρόσβασης  των  υπηρεσιών  αυτών, αν  είναι  απαραίτητη.</a:t>
            </a:r>
            <a:endParaRPr lang="el-GR" altLang="el-GR" b="1" dirty="0" smtClean="0"/>
          </a:p>
          <a:p>
            <a:pPr eaLnBrk="1" hangingPunct="1"/>
            <a:endParaRPr lang="el-GR" altLang="el-GR" dirty="0" smtClean="0"/>
          </a:p>
        </p:txBody>
      </p:sp>
      <p:sp>
        <p:nvSpPr>
          <p:cNvPr id="71683" name="Τίτλος 1"/>
          <p:cNvSpPr>
            <a:spLocks noGrp="1"/>
          </p:cNvSpPr>
          <p:nvPr>
            <p:ph type="title"/>
          </p:nvPr>
        </p:nvSpPr>
        <p:spPr>
          <a:xfrm>
            <a:off x="612775" y="228600"/>
            <a:ext cx="8153400" cy="990600"/>
          </a:xfrm>
        </p:spPr>
        <p:txBody>
          <a:bodyPr/>
          <a:lstStyle/>
          <a:p>
            <a:r>
              <a:rPr lang="el-GR" altLang="el-GR" smtClean="0"/>
              <a:t>Στήριξη για οικογένειες και παιδιά </a:t>
            </a:r>
            <a:br>
              <a:rPr lang="el-GR" altLang="el-GR" smtClean="0"/>
            </a:br>
            <a:r>
              <a:rPr lang="el-GR" altLang="el-GR" smtClean="0"/>
              <a:t>ψυχικά ασθενών</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29</a:t>
            </a:fld>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Τίτλος 2"/>
          <p:cNvSpPr>
            <a:spLocks noGrp="1"/>
          </p:cNvSpPr>
          <p:nvPr>
            <p:ph type="title"/>
          </p:nvPr>
        </p:nvSpPr>
        <p:spPr>
          <a:xfrm>
            <a:off x="612775" y="228600"/>
            <a:ext cx="8153400" cy="990600"/>
          </a:xfrm>
        </p:spPr>
        <p:txBody>
          <a:bodyPr/>
          <a:lstStyle/>
          <a:p>
            <a:r>
              <a:rPr lang="el-GR" altLang="el-GR" smtClean="0"/>
              <a:t>Επιπτώσεις της ψυχικής ασθένειας </a:t>
            </a:r>
            <a:br>
              <a:rPr lang="el-GR" altLang="el-GR" smtClean="0"/>
            </a:br>
            <a:r>
              <a:rPr lang="el-GR" altLang="el-GR" smtClean="0"/>
              <a:t>στη ζωή της οικογένειας και του παιδιού: </a:t>
            </a:r>
          </a:p>
        </p:txBody>
      </p:sp>
      <p:sp>
        <p:nvSpPr>
          <p:cNvPr id="45059" name="2 - Θέση περιεχομένου"/>
          <p:cNvSpPr>
            <a:spLocks noGrp="1"/>
          </p:cNvSpPr>
          <p:nvPr>
            <p:ph sz="quarter" idx="1"/>
          </p:nvPr>
        </p:nvSpPr>
        <p:spPr>
          <a:xfrm>
            <a:off x="612775" y="1557338"/>
            <a:ext cx="8351838" cy="5112022"/>
          </a:xfrm>
        </p:spPr>
        <p:txBody>
          <a:bodyPr/>
          <a:lstStyle/>
          <a:p>
            <a:pPr eaLnBrk="1" hangingPunct="1">
              <a:buFont typeface="Wingdings" pitchFamily="2" charset="2"/>
              <a:buChar char="ü"/>
            </a:pPr>
            <a:r>
              <a:rPr lang="el-GR" altLang="el-GR" sz="2200" dirty="0" smtClean="0"/>
              <a:t>απώλεια εισοδήματος και οικονομική ανέχεια, </a:t>
            </a:r>
          </a:p>
          <a:p>
            <a:pPr eaLnBrk="1" hangingPunct="1">
              <a:buFont typeface="Wingdings" pitchFamily="2" charset="2"/>
              <a:buChar char="ü"/>
            </a:pPr>
            <a:r>
              <a:rPr lang="el-GR" altLang="el-GR" sz="2200" dirty="0" smtClean="0"/>
              <a:t>απώλεια κοινωνικού κύρους, </a:t>
            </a:r>
          </a:p>
          <a:p>
            <a:pPr eaLnBrk="1" hangingPunct="1">
              <a:buFont typeface="Wingdings" pitchFamily="2" charset="2"/>
              <a:buChar char="ü"/>
            </a:pPr>
            <a:r>
              <a:rPr lang="el-GR" altLang="el-GR" sz="2200" dirty="0" smtClean="0"/>
              <a:t>κοινωνικό στίγμα, </a:t>
            </a:r>
          </a:p>
          <a:p>
            <a:pPr eaLnBrk="1" hangingPunct="1">
              <a:buFont typeface="Wingdings" pitchFamily="2" charset="2"/>
              <a:buChar char="ü"/>
            </a:pPr>
            <a:r>
              <a:rPr lang="el-GR" altLang="el-GR" sz="2200" dirty="0" smtClean="0"/>
              <a:t>ανικανότητα της </a:t>
            </a:r>
            <a:r>
              <a:rPr lang="el-GR" altLang="el-GR" sz="2200" dirty="0" err="1" smtClean="0"/>
              <a:t>γονεϊκής</a:t>
            </a:r>
            <a:r>
              <a:rPr lang="el-GR" altLang="el-GR" sz="2200" dirty="0" smtClean="0"/>
              <a:t> λειτουργικότητας,</a:t>
            </a:r>
          </a:p>
          <a:p>
            <a:pPr eaLnBrk="1" hangingPunct="1">
              <a:buFont typeface="Wingdings" pitchFamily="2" charset="2"/>
              <a:buChar char="ü"/>
            </a:pPr>
            <a:r>
              <a:rPr lang="el-GR" altLang="el-GR" sz="2200" dirty="0" smtClean="0"/>
              <a:t>εμπειρία αποχωρισμών από τον ασθενή γονέα,</a:t>
            </a:r>
            <a:endParaRPr lang="en-US" altLang="el-GR" sz="2200" dirty="0" smtClean="0"/>
          </a:p>
          <a:p>
            <a:pPr eaLnBrk="1" hangingPunct="1">
              <a:buFont typeface="Wingdings" pitchFamily="2" charset="2"/>
              <a:buChar char="ü"/>
            </a:pPr>
            <a:r>
              <a:rPr lang="el-GR" altLang="el-GR" sz="2200" dirty="0" smtClean="0"/>
              <a:t>ανησυχία, άγχος και θλίψη, </a:t>
            </a:r>
          </a:p>
          <a:p>
            <a:pPr eaLnBrk="1" hangingPunct="1">
              <a:buFont typeface="Wingdings" pitchFamily="2" charset="2"/>
              <a:buChar char="ü"/>
            </a:pPr>
            <a:r>
              <a:rPr lang="el-GR" altLang="el-GR" sz="2200" dirty="0" smtClean="0"/>
              <a:t>απρόβλεπτες εναλλαγές συναισθημάτων,  </a:t>
            </a:r>
          </a:p>
          <a:p>
            <a:pPr eaLnBrk="1" hangingPunct="1">
              <a:buFont typeface="Wingdings" pitchFamily="2" charset="2"/>
              <a:buChar char="ü"/>
            </a:pPr>
            <a:r>
              <a:rPr lang="el-GR" altLang="el-GR" sz="2200" dirty="0" smtClean="0"/>
              <a:t> ατμόσφαιρα αναταραχής στην οικογένεια, </a:t>
            </a:r>
          </a:p>
          <a:p>
            <a:pPr eaLnBrk="1" hangingPunct="1">
              <a:buFont typeface="Wingdings" pitchFamily="2" charset="2"/>
              <a:buChar char="ü"/>
            </a:pPr>
            <a:r>
              <a:rPr lang="el-GR" altLang="el-GR" sz="2200" dirty="0" smtClean="0"/>
              <a:t>έλλειψη ερεθισμάτων, και σε ορισμένες περιπτώσεις </a:t>
            </a:r>
          </a:p>
          <a:p>
            <a:pPr eaLnBrk="1" hangingPunct="1">
              <a:buFont typeface="Wingdings" pitchFamily="2" charset="2"/>
              <a:buChar char="ü"/>
            </a:pPr>
            <a:r>
              <a:rPr lang="el-GR" altLang="el-GR" sz="2200" dirty="0" smtClean="0"/>
              <a:t>παραμέληση των αναγκών φροντίδας του παιδιού και κακοποίηση. </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3</a:t>
            </a:fld>
            <a:endParaRPr lang="el-G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Συμβουλευτική υποστήριξη στα παιδιά των γονέων με  ψυχική ασθένεια ώστε να παραμείνουν καλά έχοντας  πρόσβαση σε παράγοντες που να αυξάνουν  την  ανθεκτικότητα, όπως:</a:t>
            </a:r>
          </a:p>
          <a:p>
            <a:pPr eaLnBrk="1" hangingPunct="1">
              <a:buFont typeface="Wingdings" pitchFamily="2" charset="2"/>
              <a:buChar char="ü"/>
            </a:pPr>
            <a:r>
              <a:rPr lang="el-GR" altLang="el-GR" dirty="0" smtClean="0"/>
              <a:t>ένα πρόσωπο επαφής στην περίπτωση κρίσης αναφορικά με  το γονιό τους,</a:t>
            </a:r>
            <a:endParaRPr lang="el-GR" altLang="el-GR" b="1" dirty="0" smtClean="0"/>
          </a:p>
          <a:p>
            <a:pPr eaLnBrk="1" hangingPunct="1">
              <a:buFont typeface="Wingdings" pitchFamily="2" charset="2"/>
              <a:buChar char="ü"/>
            </a:pPr>
            <a:r>
              <a:rPr lang="el-GR" altLang="el-GR" dirty="0" smtClean="0"/>
              <a:t>κάποιος με τον οποίο να μιλάνε,</a:t>
            </a:r>
            <a:endParaRPr lang="el-GR" altLang="el-GR" b="1" dirty="0" smtClean="0"/>
          </a:p>
          <a:p>
            <a:pPr eaLnBrk="1" hangingPunct="1">
              <a:buFont typeface="Wingdings" pitchFamily="2" charset="2"/>
              <a:buChar char="ü"/>
            </a:pPr>
            <a:r>
              <a:rPr lang="el-GR" altLang="el-GR" dirty="0" smtClean="0"/>
              <a:t>ευκαιρίες να συναναστραφούν με ενήλικες με τους οποίους  μπορούν να αναπτύξουν υποστηρικτικούς συνδέσμους,</a:t>
            </a:r>
          </a:p>
        </p:txBody>
      </p:sp>
      <p:sp>
        <p:nvSpPr>
          <p:cNvPr id="72707" name="Τίτλος 1"/>
          <p:cNvSpPr>
            <a:spLocks noGrp="1"/>
          </p:cNvSpPr>
          <p:nvPr>
            <p:ph type="title"/>
          </p:nvPr>
        </p:nvSpPr>
        <p:spPr>
          <a:xfrm>
            <a:off x="612775" y="228600"/>
            <a:ext cx="8153400" cy="990600"/>
          </a:xfrm>
        </p:spPr>
        <p:txBody>
          <a:bodyPr/>
          <a:lstStyle/>
          <a:p>
            <a:r>
              <a:rPr lang="el-GR" altLang="el-GR" dirty="0" smtClean="0"/>
              <a:t>Υποστήριξη σε παιδιά ψυχικά </a:t>
            </a:r>
            <a:br>
              <a:rPr lang="el-GR" altLang="el-GR" dirty="0" smtClean="0"/>
            </a:br>
            <a:r>
              <a:rPr lang="el-GR" altLang="el-GR" dirty="0" smtClean="0"/>
              <a:t>ασθενών γονέων </a:t>
            </a:r>
            <a:r>
              <a:rPr lang="el-GR" altLang="el-GR" sz="2800" b="0" dirty="0" smtClean="0"/>
              <a:t>1/2</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30</a:t>
            </a:fld>
            <a:endParaRPr lang="el-G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Τίτλος 1"/>
          <p:cNvSpPr>
            <a:spLocks noGrp="1"/>
          </p:cNvSpPr>
          <p:nvPr>
            <p:ph type="title"/>
          </p:nvPr>
        </p:nvSpPr>
        <p:spPr>
          <a:xfrm>
            <a:off x="612775" y="228600"/>
            <a:ext cx="8153400" cy="990600"/>
          </a:xfrm>
        </p:spPr>
        <p:txBody>
          <a:bodyPr/>
          <a:lstStyle/>
          <a:p>
            <a:r>
              <a:rPr lang="el-GR" altLang="el-GR" dirty="0" smtClean="0">
                <a:solidFill>
                  <a:srgbClr val="775F55"/>
                </a:solidFill>
              </a:rPr>
              <a:t>Υποστήριξη σε παιδιά ψυχικά </a:t>
            </a:r>
            <a:br>
              <a:rPr lang="el-GR" altLang="el-GR" dirty="0" smtClean="0">
                <a:solidFill>
                  <a:srgbClr val="775F55"/>
                </a:solidFill>
              </a:rPr>
            </a:br>
            <a:r>
              <a:rPr lang="el-GR" altLang="el-GR" dirty="0" smtClean="0">
                <a:solidFill>
                  <a:srgbClr val="775F55"/>
                </a:solidFill>
              </a:rPr>
              <a:t>ασθενών γονέων </a:t>
            </a:r>
            <a:r>
              <a:rPr lang="el-GR" altLang="el-GR" sz="2800" b="0" dirty="0" smtClean="0">
                <a:solidFill>
                  <a:srgbClr val="775F55"/>
                </a:solidFill>
              </a:rPr>
              <a:t>2/2</a:t>
            </a:r>
            <a:endParaRPr lang="el-GR" altLang="el-GR" sz="2800" dirty="0" smtClean="0"/>
          </a:p>
        </p:txBody>
      </p:sp>
      <p:sp>
        <p:nvSpPr>
          <p:cNvPr id="73731" name="2 - Θέση περιεχομένου"/>
          <p:cNvSpPr>
            <a:spLocks noGrp="1"/>
          </p:cNvSpPr>
          <p:nvPr>
            <p:ph sz="quarter" idx="1"/>
          </p:nvPr>
        </p:nvSpPr>
        <p:spPr>
          <a:xfrm>
            <a:off x="612775" y="1600200"/>
            <a:ext cx="8153400" cy="4495800"/>
          </a:xfrm>
        </p:spPr>
        <p:txBody>
          <a:bodyPr/>
          <a:lstStyle/>
          <a:p>
            <a:pPr marL="319088" lvl="1" indent="-319088" eaLnBrk="1" hangingPunct="1">
              <a:spcBef>
                <a:spcPts val="700"/>
              </a:spcBef>
              <a:buClr>
                <a:schemeClr val="accent2"/>
              </a:buClr>
              <a:buSzPct val="60000"/>
              <a:buFont typeface="Wingdings" pitchFamily="2" charset="2"/>
              <a:buChar char="ü"/>
            </a:pPr>
            <a:r>
              <a:rPr lang="el-GR" altLang="el-GR" dirty="0" smtClean="0"/>
              <a:t>συμμετοχή σε δραστηριότητες όπου μπορούν να έρθουν σε  επαφή με άλλα παιδιά,</a:t>
            </a:r>
            <a:endParaRPr lang="el-GR" altLang="el-GR" b="1" dirty="0" smtClean="0"/>
          </a:p>
          <a:p>
            <a:pPr marL="319088" lvl="1" indent="-319088" eaLnBrk="1" hangingPunct="1">
              <a:spcBef>
                <a:spcPts val="700"/>
              </a:spcBef>
              <a:buClr>
                <a:schemeClr val="accent2"/>
              </a:buClr>
              <a:buSzPct val="60000"/>
              <a:buFont typeface="Wingdings" pitchFamily="2" charset="2"/>
              <a:buChar char="ü"/>
            </a:pPr>
            <a:r>
              <a:rPr lang="el-GR" altLang="el-GR" dirty="0" smtClean="0"/>
              <a:t>ευκαιρίες να μιλήσουν για τα συναισθήματα τους και τις   εμπειρίες τους,</a:t>
            </a:r>
            <a:endParaRPr lang="el-GR" altLang="el-GR" b="1" dirty="0" smtClean="0"/>
          </a:p>
          <a:p>
            <a:pPr marL="319088" lvl="1" indent="-319088" eaLnBrk="1" hangingPunct="1">
              <a:spcBef>
                <a:spcPts val="700"/>
              </a:spcBef>
              <a:buClr>
                <a:schemeClr val="accent2"/>
              </a:buClr>
              <a:buSzPct val="60000"/>
              <a:buFont typeface="Wingdings" pitchFamily="2" charset="2"/>
              <a:buChar char="ü"/>
            </a:pPr>
            <a:r>
              <a:rPr lang="el-GR" altLang="el-GR" dirty="0" smtClean="0"/>
              <a:t>ευκαιρίες για στήριξη από ομοίους / συνομηλίκους τους,</a:t>
            </a:r>
            <a:endParaRPr lang="el-GR" altLang="el-GR" b="1" dirty="0" smtClean="0"/>
          </a:p>
          <a:p>
            <a:pPr marL="319088" lvl="1" indent="-319088" eaLnBrk="1" hangingPunct="1">
              <a:spcBef>
                <a:spcPts val="700"/>
              </a:spcBef>
              <a:buClr>
                <a:schemeClr val="accent2"/>
              </a:buClr>
              <a:buSzPct val="60000"/>
              <a:buFont typeface="Wingdings" pitchFamily="2" charset="2"/>
              <a:buChar char="ü"/>
            </a:pPr>
            <a:r>
              <a:rPr lang="el-GR" altLang="el-GR" dirty="0" smtClean="0"/>
              <a:t>ευκαιρίες για στήριξη στο περιβάλλον της κοινότητας,</a:t>
            </a:r>
            <a:endParaRPr lang="el-GR" altLang="el-GR" b="1" dirty="0" smtClean="0"/>
          </a:p>
          <a:p>
            <a:pPr marL="319088" lvl="1" indent="-319088" eaLnBrk="1" hangingPunct="1">
              <a:spcBef>
                <a:spcPts val="700"/>
              </a:spcBef>
              <a:buClr>
                <a:schemeClr val="accent2"/>
              </a:buClr>
              <a:buSzPct val="60000"/>
              <a:buFont typeface="Wingdings" pitchFamily="2" charset="2"/>
              <a:buChar char="ü"/>
            </a:pPr>
            <a:r>
              <a:rPr lang="el-GR" altLang="el-GR" dirty="0" smtClean="0"/>
              <a:t>ευκαιρίες να αναπτύξουν ικανότητες για να τα βγάζουν πέρα και δυνατότητες επίλυσης προβλημάτων ανάλογες με την ηλικία τους.</a:t>
            </a:r>
          </a:p>
          <a:p>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31</a:t>
            </a:fld>
            <a:endParaRPr lang="el-G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Τίτλος 6"/>
          <p:cNvSpPr>
            <a:spLocks noGrp="1"/>
          </p:cNvSpPr>
          <p:nvPr>
            <p:ph type="ctrTitle"/>
          </p:nvPr>
        </p:nvSpPr>
        <p:spPr/>
        <p:txBody>
          <a:bodyPr/>
          <a:lstStyle/>
          <a:p>
            <a:r>
              <a:rPr lang="el-GR" altLang="el-GR" smtClean="0"/>
              <a:t>Τέλος Ενότητας</a:t>
            </a:r>
          </a:p>
        </p:txBody>
      </p:sp>
      <p:sp>
        <p:nvSpPr>
          <p:cNvPr id="74755" name="Υπότιτλος 7"/>
          <p:cNvSpPr>
            <a:spLocks noGrp="1"/>
          </p:cNvSpPr>
          <p:nvPr>
            <p:ph type="subTitle" idx="1"/>
          </p:nvPr>
        </p:nvSpPr>
        <p:spPr/>
        <p:txBody>
          <a:bodyPr/>
          <a:lstStyle/>
          <a:p>
            <a:endParaRPr lang="el-GR" altLang="el-GR" smtClean="0"/>
          </a:p>
        </p:txBody>
      </p:sp>
      <p:grpSp>
        <p:nvGrpSpPr>
          <p:cNvPr id="74756" name="Ομάδα 2"/>
          <p:cNvGrpSpPr>
            <a:grpSpLocks/>
          </p:cNvGrpSpPr>
          <p:nvPr/>
        </p:nvGrpSpPr>
        <p:grpSpPr bwMode="auto">
          <a:xfrm>
            <a:off x="1766888" y="5930900"/>
            <a:ext cx="5829300" cy="768350"/>
            <a:chOff x="1767633" y="5931169"/>
            <a:chExt cx="5828703" cy="768532"/>
          </a:xfrm>
        </p:grpSpPr>
        <p:pic>
          <p:nvPicPr>
            <p:cNvPr id="7475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8" name="Picture 2" descr="C:\Users\alex\Desktop\logo.png"/>
            <p:cNvPicPr>
              <a:picLocks noChangeAspect="1" noChangeArrowheads="1"/>
            </p:cNvPicPr>
            <p:nvPr/>
          </p:nvPicPr>
          <p:blipFill>
            <a:blip r:embed="rId4">
              <a:extLst>
                <a:ext uri="{28A0092B-C50C-407E-A947-70E740481C1C}">
                  <a14:useLocalDpi xmlns:a14="http://schemas.microsoft.com/office/drawing/2010/main" val="0"/>
                </a:ext>
              </a:extLst>
            </a:blip>
            <a:srcRect t="8214"/>
            <a:stretch>
              <a:fillRect/>
            </a:stretch>
          </p:blipFill>
          <p:spPr bwMode="auto">
            <a:xfrm>
              <a:off x="3923928" y="5931169"/>
              <a:ext cx="3672408" cy="76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3"/>
          <p:cNvSpPr>
            <a:spLocks noGrp="1"/>
          </p:cNvSpPr>
          <p:nvPr>
            <p:ph type="ctrTitle"/>
          </p:nvPr>
        </p:nvSpPr>
        <p:spPr/>
        <p:txBody>
          <a:bodyPr/>
          <a:lstStyle/>
          <a:p>
            <a:r>
              <a:rPr lang="el-GR" altLang="el-GR" sz="4400" smtClean="0"/>
              <a:t>Σημειώματα</a:t>
            </a:r>
          </a:p>
        </p:txBody>
      </p:sp>
      <p:sp>
        <p:nvSpPr>
          <p:cNvPr id="75779" name="Subtitle 1"/>
          <p:cNvSpPr>
            <a:spLocks noGrp="1"/>
          </p:cNvSpPr>
          <p:nvPr>
            <p:ph type="subTitle" idx="1"/>
          </p:nvPr>
        </p:nvSpPr>
        <p:spPr/>
        <p:txBody>
          <a:bodyPr/>
          <a:lstStyle/>
          <a:p>
            <a:endParaRPr lang="el-GR" altLang="el-GR"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r>
              <a:rPr lang="el-GR" altLang="el-GR" smtClean="0"/>
              <a:t>Σημείωμα Αναφοράς</a:t>
            </a:r>
          </a:p>
        </p:txBody>
      </p:sp>
      <p:sp>
        <p:nvSpPr>
          <p:cNvPr id="3" name="Content Placeholder 2"/>
          <p:cNvSpPr>
            <a:spLocks noGrp="1"/>
          </p:cNvSpPr>
          <p:nvPr>
            <p:ph idx="1"/>
          </p:nvPr>
        </p:nvSpPr>
        <p:spPr/>
        <p:txBody>
          <a:bodyPr rtlCol="0">
            <a:normAutofit/>
          </a:bodyPr>
          <a:lstStyle/>
          <a:p>
            <a:pPr marL="0" indent="0" fontAlgn="auto">
              <a:spcAft>
                <a:spcPts val="0"/>
              </a:spcAft>
              <a:buFont typeface="Arial" pitchFamily="34" charset="0"/>
              <a:buNone/>
              <a:defRPr/>
            </a:pPr>
            <a:r>
              <a:rPr lang="el-GR" sz="2000" dirty="0" err="1" smtClean="0"/>
              <a:t>Copyright</a:t>
            </a:r>
            <a:r>
              <a:rPr lang="el-GR" sz="2000" dirty="0" smtClean="0"/>
              <a:t> Τεχνολογικό Εκπαιδευτικό Ίδρυμα Αθήνας</a:t>
            </a:r>
            <a:r>
              <a:rPr lang="en-US" sz="2000" dirty="0" smtClean="0"/>
              <a:t>, </a:t>
            </a:r>
            <a:r>
              <a:rPr lang="el-GR" sz="2000" dirty="0" smtClean="0"/>
              <a:t>Χάρης </a:t>
            </a:r>
            <a:r>
              <a:rPr lang="el-GR" sz="2000" dirty="0" err="1" smtClean="0"/>
              <a:t>Ασημόπουλος</a:t>
            </a:r>
            <a:r>
              <a:rPr lang="el-GR" sz="2000" dirty="0" smtClean="0"/>
              <a:t> 2014. </a:t>
            </a:r>
            <a:r>
              <a:rPr lang="el-GR" sz="2000" dirty="0"/>
              <a:t>Χάρης </a:t>
            </a:r>
            <a:r>
              <a:rPr lang="el-GR" sz="2000" dirty="0" err="1"/>
              <a:t>Ασημόπουλος</a:t>
            </a:r>
            <a:r>
              <a:rPr lang="el-GR" sz="2000" dirty="0"/>
              <a:t>. «Κοινωνική Εργασία με Παιδιά και Εφήβους. </a:t>
            </a:r>
            <a:r>
              <a:rPr lang="el-GR" sz="2000" dirty="0" smtClean="0"/>
              <a:t>Ενότητα </a:t>
            </a:r>
            <a:r>
              <a:rPr lang="en-US" sz="2000" smtClean="0"/>
              <a:t>10:</a:t>
            </a:r>
            <a:r>
              <a:rPr lang="el-GR" sz="2000" dirty="0" smtClean="0"/>
              <a:t> </a:t>
            </a:r>
            <a:r>
              <a:rPr lang="el-GR" sz="2000" dirty="0"/>
              <a:t>Παιδιά ψυχικά ασθενών γονέων: Ψυχοκοινωνικές ανάγκες και φροντίδα». </a:t>
            </a:r>
            <a:r>
              <a:rPr lang="el-GR" sz="2000" dirty="0" smtClean="0"/>
              <a:t>Έκδοση: 1.0. Αθήνα 2014. Διαθέσιμο από τη δικτυακή διεύθυνση: </a:t>
            </a:r>
            <a:r>
              <a:rPr lang="en-US" sz="2000" dirty="0" smtClean="0">
                <a:hlinkClick r:id="rId3"/>
              </a:rPr>
              <a:t>ocp.teiath.gr</a:t>
            </a:r>
            <a:r>
              <a:rPr lang="el-GR" sz="2000" dirty="0" smtClean="0"/>
              <a:t>.</a:t>
            </a:r>
          </a:p>
          <a:p>
            <a:pPr fontAlgn="auto">
              <a:spcAft>
                <a:spcPts val="0"/>
              </a:spcAft>
              <a:defRPr/>
            </a:pPr>
            <a:endParaRPr lang="el-GR" sz="2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a:xfrm>
            <a:off x="457200" y="-161925"/>
            <a:ext cx="8229600" cy="1143000"/>
          </a:xfrm>
        </p:spPr>
        <p:txBody>
          <a:bodyPr/>
          <a:lstStyle/>
          <a:p>
            <a:r>
              <a:rPr lang="el-GR" altLang="el-GR" smtClean="0"/>
              <a:t>Σημείωμα Αδειοδότησης</a:t>
            </a:r>
          </a:p>
        </p:txBody>
      </p:sp>
      <p:sp>
        <p:nvSpPr>
          <p:cNvPr id="77827" name="Content Placeholder 2"/>
          <p:cNvSpPr>
            <a:spLocks noGrp="1"/>
          </p:cNvSpPr>
          <p:nvPr>
            <p:ph idx="1"/>
          </p:nvPr>
        </p:nvSpPr>
        <p:spPr>
          <a:xfrm>
            <a:off x="76200" y="765175"/>
            <a:ext cx="8929688" cy="2078038"/>
          </a:xfrm>
        </p:spPr>
        <p:txBody>
          <a:bodyPr/>
          <a:lstStyle/>
          <a:p>
            <a:pPr marL="0" indent="0">
              <a:buFont typeface="Arial" pitchFamily="34" charset="0"/>
              <a:buNone/>
            </a:pPr>
            <a:r>
              <a:rPr lang="el-GR" altLang="el-GR" sz="18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Οι όροι χρήσης των έργων τρίτων επεξηγούνται στη διαφάνεια  «Επεξήγηση όρων χρήσης έργων τρίτων». </a:t>
            </a:r>
          </a:p>
          <a:p>
            <a:pPr marL="0" indent="0">
              <a:buFont typeface="Arial" pitchFamily="34" charset="0"/>
              <a:buNone/>
            </a:pPr>
            <a:r>
              <a:rPr lang="el-GR" altLang="el-GR" sz="1800" smtClean="0"/>
              <a:t>Τα έργα για τα οποία έχει ζητηθεί και δοθεί άδεια  αναφέρονται στο «Σημείωμα  Χρήσης Έργων Τρίτων». </a:t>
            </a:r>
          </a:p>
        </p:txBody>
      </p:sp>
      <p:pic>
        <p:nvPicPr>
          <p:cNvPr id="77828"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938" y="2843213"/>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76200" y="3284538"/>
            <a:ext cx="9037638" cy="3573462"/>
          </a:xfrm>
          <a:prstGeom prst="rect">
            <a:avLst/>
          </a:prstGeom>
        </p:spPr>
        <p:txBody>
          <a:bodyPr anchor="ctr">
            <a:normAutofit/>
          </a:bodyPr>
          <a:lstStyle/>
          <a:p>
            <a:pPr>
              <a:spcBef>
                <a:spcPts val="600"/>
              </a:spcBef>
              <a:defRPr/>
            </a:pPr>
            <a:r>
              <a:rPr lang="el-GR" dirty="0">
                <a:solidFill>
                  <a:prstClr val="black"/>
                </a:solidFill>
                <a:latin typeface="Calibri"/>
                <a:cs typeface="+mn-cs"/>
              </a:rPr>
              <a:t>[1] http://creativecommons.org/licenses/by-nc-sa/4.0/ </a:t>
            </a:r>
            <a:endParaRPr lang="en-US" dirty="0">
              <a:solidFill>
                <a:prstClr val="black"/>
              </a:solidFill>
              <a:latin typeface="Calibri"/>
              <a:cs typeface="+mn-cs"/>
            </a:endParaRPr>
          </a:p>
          <a:p>
            <a:pPr>
              <a:spcBef>
                <a:spcPts val="600"/>
              </a:spcBef>
              <a:defRPr/>
            </a:pPr>
            <a:r>
              <a:rPr lang="el-GR" dirty="0">
                <a:solidFill>
                  <a:prstClr val="black"/>
                </a:solidFill>
                <a:latin typeface="Calibri"/>
                <a:cs typeface="+mn-cs"/>
              </a:rPr>
              <a:t>Ως </a:t>
            </a:r>
            <a:r>
              <a:rPr lang="el-GR" b="1" dirty="0">
                <a:solidFill>
                  <a:prstClr val="black"/>
                </a:solidFill>
                <a:latin typeface="Calibri"/>
                <a:cs typeface="+mn-cs"/>
              </a:rPr>
              <a:t>Μη Εμπορική</a:t>
            </a:r>
            <a:r>
              <a:rPr lang="el-GR" dirty="0">
                <a:solidFill>
                  <a:prstClr val="black"/>
                </a:solidFill>
                <a:latin typeface="Calibri"/>
                <a:cs typeface="+mn-cs"/>
              </a:rPr>
              <a:t> ορίζεται η χρήση:</a:t>
            </a:r>
          </a:p>
          <a:p>
            <a:pPr marL="342900" indent="-342900">
              <a:spcBef>
                <a:spcPts val="600"/>
              </a:spcBef>
              <a:buFont typeface="Arial" panose="020B0604020202020204" pitchFamily="34" charset="0"/>
              <a:buChar char="•"/>
              <a:defRPr/>
            </a:pPr>
            <a:r>
              <a:rPr lang="el-GR" dirty="0">
                <a:solidFill>
                  <a:prstClr val="black"/>
                </a:solidFill>
                <a:latin typeface="Calibri"/>
                <a:cs typeface="+mn-cs"/>
              </a:rPr>
              <a:t>που δεν περιλαμβάνει άμεσο ή έμμεσο οικονομικό όφελος από την χρήση του έργου, για το διανομέα του έργου και </a:t>
            </a:r>
            <a:r>
              <a:rPr lang="el-GR" dirty="0" err="1">
                <a:solidFill>
                  <a:prstClr val="black"/>
                </a:solidFill>
                <a:latin typeface="Calibri"/>
                <a:cs typeface="+mn-cs"/>
              </a:rPr>
              <a:t>αδειοδόχο</a:t>
            </a:r>
            <a:endParaRPr lang="el-GR" dirty="0">
              <a:solidFill>
                <a:prstClr val="black"/>
              </a:solidFill>
              <a:latin typeface="Calibri"/>
              <a:cs typeface="+mn-cs"/>
            </a:endParaRPr>
          </a:p>
          <a:p>
            <a:pPr marL="342900" indent="-342900">
              <a:spcBef>
                <a:spcPts val="600"/>
              </a:spcBef>
              <a:buFont typeface="Arial" panose="020B0604020202020204" pitchFamily="34" charset="0"/>
              <a:buChar char="•"/>
              <a:defRPr/>
            </a:pPr>
            <a:r>
              <a:rPr lang="el-GR" dirty="0">
                <a:solidFill>
                  <a:prstClr val="black"/>
                </a:solidFill>
                <a:latin typeface="Calibri"/>
                <a:cs typeface="+mn-cs"/>
              </a:rPr>
              <a:t>που</a:t>
            </a:r>
            <a:r>
              <a:rPr lang="en-GB" dirty="0">
                <a:solidFill>
                  <a:prstClr val="black"/>
                </a:solidFill>
                <a:latin typeface="Calibri"/>
                <a:cs typeface="+mn-cs"/>
              </a:rPr>
              <a:t> </a:t>
            </a:r>
            <a:r>
              <a:rPr lang="el-GR" dirty="0">
                <a:solidFill>
                  <a:prstClr val="black"/>
                </a:solidFill>
                <a:latin typeface="Calibri"/>
                <a:cs typeface="+mn-cs"/>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defRPr/>
            </a:pPr>
            <a:r>
              <a:rPr lang="el-GR" dirty="0">
                <a:solidFill>
                  <a:prstClr val="black"/>
                </a:solidFill>
                <a:latin typeface="Calibri"/>
                <a:cs typeface="+mn-cs"/>
              </a:rPr>
              <a:t>που</a:t>
            </a:r>
            <a:r>
              <a:rPr lang="en-GB" dirty="0">
                <a:solidFill>
                  <a:prstClr val="black"/>
                </a:solidFill>
                <a:latin typeface="Calibri"/>
                <a:cs typeface="+mn-cs"/>
              </a:rPr>
              <a:t> </a:t>
            </a:r>
            <a:r>
              <a:rPr lang="el-GR" dirty="0">
                <a:solidFill>
                  <a:prstClr val="black"/>
                </a:solidFill>
                <a:latin typeface="Calibri"/>
                <a:cs typeface="+mn-cs"/>
              </a:rPr>
              <a:t>δεν προσπορίζει στο διανομέα του έργου και</a:t>
            </a:r>
            <a:r>
              <a:rPr lang="en-GB" dirty="0">
                <a:solidFill>
                  <a:prstClr val="black"/>
                </a:solidFill>
                <a:latin typeface="Calibri"/>
                <a:cs typeface="+mn-cs"/>
              </a:rPr>
              <a:t> </a:t>
            </a:r>
            <a:r>
              <a:rPr lang="el-GR" dirty="0" err="1">
                <a:solidFill>
                  <a:prstClr val="black"/>
                </a:solidFill>
                <a:latin typeface="Calibri"/>
                <a:cs typeface="+mn-cs"/>
              </a:rPr>
              <a:t>αδειοδόχο</a:t>
            </a:r>
            <a:r>
              <a:rPr lang="en-GB" dirty="0">
                <a:solidFill>
                  <a:prstClr val="black"/>
                </a:solidFill>
                <a:latin typeface="Calibri"/>
                <a:cs typeface="+mn-cs"/>
              </a:rPr>
              <a:t> </a:t>
            </a:r>
            <a:r>
              <a:rPr lang="el-GR" dirty="0">
                <a:solidFill>
                  <a:prstClr val="black"/>
                </a:solidFill>
                <a:latin typeface="Calibri"/>
                <a:cs typeface="+mn-cs"/>
              </a:rPr>
              <a:t>έμμεσο οικονομικό όφελος (π.χ. διαφημίσεις) από την προβολή του έργου σε διαδικτυακό τόπο</a:t>
            </a:r>
            <a:endParaRPr lang="en-US" dirty="0">
              <a:solidFill>
                <a:prstClr val="black"/>
              </a:solidFill>
              <a:latin typeface="Calibri"/>
              <a:cs typeface="+mn-cs"/>
            </a:endParaRPr>
          </a:p>
          <a:p>
            <a:pPr>
              <a:spcBef>
                <a:spcPts val="600"/>
              </a:spcBef>
              <a:defRPr/>
            </a:pPr>
            <a:r>
              <a:rPr lang="el-GR" dirty="0">
                <a:solidFill>
                  <a:prstClr val="black"/>
                </a:solidFill>
                <a:latin typeface="Calibri"/>
                <a:cs typeface="+mn-cs"/>
              </a:rPr>
              <a:t>Ο δικαιούχος μπορεί να παρέχει στον </a:t>
            </a:r>
            <a:r>
              <a:rPr lang="el-GR" dirty="0" err="1">
                <a:solidFill>
                  <a:prstClr val="black"/>
                </a:solidFill>
                <a:latin typeface="Calibri"/>
                <a:cs typeface="+mn-cs"/>
              </a:rPr>
              <a:t>αδειοδόχο</a:t>
            </a:r>
            <a:r>
              <a:rPr lang="el-GR" dirty="0">
                <a:solidFill>
                  <a:prstClr val="black"/>
                </a:solidFill>
                <a:latin typeface="Calibri"/>
                <a:cs typeface="+mn-cs"/>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0"/>
            <a:ext cx="8229600" cy="908050"/>
          </a:xfrm>
        </p:spPr>
        <p:txBody>
          <a:bodyPr rtlCol="0">
            <a:normAutofit fontScale="90000"/>
          </a:bodyPr>
          <a:lstStyle/>
          <a:p>
            <a:pPr fontAlgn="auto">
              <a:spcAft>
                <a:spcPts val="0"/>
              </a:spcAft>
              <a:defRPr/>
            </a:pPr>
            <a:r>
              <a:rPr lang="el-GR" dirty="0" smtClean="0"/>
              <a:t>Επεξήγηση όρων χρήσης έργων τρίτων</a:t>
            </a:r>
            <a:endParaRPr lang="el-GR" dirty="0"/>
          </a:p>
        </p:txBody>
      </p:sp>
      <p:sp>
        <p:nvSpPr>
          <p:cNvPr id="6" name="Rectangle 5"/>
          <p:cNvSpPr/>
          <p:nvPr/>
        </p:nvSpPr>
        <p:spPr>
          <a:xfrm>
            <a:off x="2087563" y="823913"/>
            <a:ext cx="6624637" cy="522287"/>
          </a:xfrm>
          <a:prstGeom prst="rect">
            <a:avLst/>
          </a:prstGeom>
        </p:spPr>
        <p:txBody>
          <a:bodyPr>
            <a:spAutoFit/>
          </a:bodyPr>
          <a:lstStyle/>
          <a:p>
            <a:pPr>
              <a:defRPr/>
            </a:pPr>
            <a:r>
              <a:rPr lang="el-GR" sz="1400" dirty="0">
                <a:solidFill>
                  <a:prstClr val="black">
                    <a:lumMod val="75000"/>
                    <a:lumOff val="25000"/>
                  </a:prstClr>
                </a:solidFill>
                <a:latin typeface="Calibri"/>
                <a:cs typeface="+mn-cs"/>
              </a:rPr>
              <a:t>Δεν επιτρέπεται η επαναχρησιμοποίηση του έργου</a:t>
            </a:r>
            <a:r>
              <a:rPr lang="en-US" sz="1400" dirty="0">
                <a:solidFill>
                  <a:prstClr val="black">
                    <a:lumMod val="75000"/>
                    <a:lumOff val="25000"/>
                  </a:prstClr>
                </a:solidFill>
                <a:latin typeface="Calibri"/>
                <a:cs typeface="+mn-cs"/>
              </a:rPr>
              <a:t>, </a:t>
            </a:r>
            <a:r>
              <a:rPr lang="el-GR" sz="1400" dirty="0">
                <a:solidFill>
                  <a:prstClr val="black">
                    <a:lumMod val="75000"/>
                    <a:lumOff val="25000"/>
                  </a:prstClr>
                </a:solidFill>
                <a:latin typeface="Calibri"/>
                <a:cs typeface="+mn-cs"/>
              </a:rPr>
              <a:t>παρά μόνο εάν ζητηθεί εκ νέου άδεια από το δημιουργό.</a:t>
            </a:r>
            <a:endParaRPr lang="el-GR" sz="3200" dirty="0">
              <a:solidFill>
                <a:prstClr val="black"/>
              </a:solidFill>
              <a:latin typeface="Calibri"/>
              <a:cs typeface="+mn-cs"/>
            </a:endParaRPr>
          </a:p>
        </p:txBody>
      </p:sp>
      <p:sp>
        <p:nvSpPr>
          <p:cNvPr id="7" name="Rectangle 6"/>
          <p:cNvSpPr/>
          <p:nvPr/>
        </p:nvSpPr>
        <p:spPr>
          <a:xfrm>
            <a:off x="1689100" y="914400"/>
            <a:ext cx="398463" cy="400050"/>
          </a:xfrm>
          <a:prstGeom prst="rect">
            <a:avLst/>
          </a:prstGeom>
        </p:spPr>
        <p:txBody>
          <a:bodyPr wrap="none">
            <a:spAutoFit/>
          </a:bodyPr>
          <a:lstStyle/>
          <a:p>
            <a:pPr algn="r">
              <a:defRPr/>
            </a:pPr>
            <a:r>
              <a:rPr lang="en-US" sz="2000" dirty="0">
                <a:solidFill>
                  <a:prstClr val="black">
                    <a:lumMod val="75000"/>
                    <a:lumOff val="25000"/>
                  </a:prstClr>
                </a:solidFill>
                <a:latin typeface="Calibri"/>
                <a:cs typeface="+mn-cs"/>
              </a:rPr>
              <a:t>©</a:t>
            </a:r>
            <a:endParaRPr lang="el-GR" sz="2000" dirty="0">
              <a:solidFill>
                <a:prstClr val="black">
                  <a:lumMod val="75000"/>
                  <a:lumOff val="25000"/>
                </a:prstClr>
              </a:solidFill>
              <a:latin typeface="Calibri"/>
              <a:cs typeface="+mn-cs"/>
            </a:endParaRPr>
          </a:p>
        </p:txBody>
      </p:sp>
      <p:sp>
        <p:nvSpPr>
          <p:cNvPr id="8" name="Rectangle 7"/>
          <p:cNvSpPr/>
          <p:nvPr/>
        </p:nvSpPr>
        <p:spPr>
          <a:xfrm>
            <a:off x="666750" y="1360488"/>
            <a:ext cx="1420813" cy="585787"/>
          </a:xfrm>
          <a:prstGeom prst="rect">
            <a:avLst/>
          </a:prstGeom>
        </p:spPr>
        <p:txBody>
          <a:bodyPr>
            <a:spAutoFit/>
          </a:bodyPr>
          <a:lstStyle/>
          <a:p>
            <a:pPr algn="r">
              <a:defRPr/>
            </a:pPr>
            <a:r>
              <a:rPr lang="el-GR" sz="1400" dirty="0">
                <a:solidFill>
                  <a:prstClr val="black">
                    <a:lumMod val="75000"/>
                    <a:lumOff val="25000"/>
                  </a:prstClr>
                </a:solidFill>
                <a:latin typeface="Calibri"/>
                <a:cs typeface="+mn-cs"/>
              </a:rPr>
              <a:t>διαθέσιμο με άδεια </a:t>
            </a:r>
            <a:r>
              <a:rPr lang="en-US" dirty="0">
                <a:solidFill>
                  <a:prstClr val="black">
                    <a:lumMod val="75000"/>
                    <a:lumOff val="25000"/>
                  </a:prstClr>
                </a:solidFill>
                <a:latin typeface="Calibri"/>
                <a:cs typeface="+mn-cs"/>
              </a:rPr>
              <a:t>CC-BY</a:t>
            </a:r>
            <a:endParaRPr lang="el-GR" dirty="0">
              <a:solidFill>
                <a:prstClr val="black">
                  <a:lumMod val="75000"/>
                  <a:lumOff val="25000"/>
                </a:prstClr>
              </a:solidFill>
              <a:latin typeface="Calibri"/>
              <a:cs typeface="+mn-cs"/>
            </a:endParaRPr>
          </a:p>
        </p:txBody>
      </p:sp>
      <p:sp>
        <p:nvSpPr>
          <p:cNvPr id="9" name="Rectangle 8"/>
          <p:cNvSpPr/>
          <p:nvPr/>
        </p:nvSpPr>
        <p:spPr>
          <a:xfrm>
            <a:off x="293688" y="1946275"/>
            <a:ext cx="1793875" cy="584200"/>
          </a:xfrm>
          <a:prstGeom prst="rect">
            <a:avLst/>
          </a:prstGeom>
        </p:spPr>
        <p:txBody>
          <a:bodyPr>
            <a:spAutoFit/>
          </a:bodyPr>
          <a:lstStyle/>
          <a:p>
            <a:pPr algn="r">
              <a:defRPr/>
            </a:pPr>
            <a:r>
              <a:rPr lang="el-GR" sz="1400" dirty="0">
                <a:solidFill>
                  <a:prstClr val="black">
                    <a:lumMod val="75000"/>
                    <a:lumOff val="25000"/>
                  </a:prstClr>
                </a:solidFill>
                <a:latin typeface="Calibri"/>
                <a:cs typeface="+mn-cs"/>
              </a:rPr>
              <a:t>διαθέσιμο με άδεια </a:t>
            </a:r>
            <a:r>
              <a:rPr lang="en-US" dirty="0">
                <a:solidFill>
                  <a:prstClr val="black">
                    <a:lumMod val="75000"/>
                    <a:lumOff val="25000"/>
                  </a:prstClr>
                </a:solidFill>
                <a:latin typeface="Calibri"/>
                <a:cs typeface="+mn-cs"/>
              </a:rPr>
              <a:t>CC-BY-SA</a:t>
            </a:r>
            <a:endParaRPr lang="el-GR" dirty="0">
              <a:solidFill>
                <a:prstClr val="black">
                  <a:lumMod val="75000"/>
                  <a:lumOff val="25000"/>
                </a:prstClr>
              </a:solidFill>
              <a:latin typeface="Calibri"/>
              <a:cs typeface="+mn-cs"/>
            </a:endParaRPr>
          </a:p>
        </p:txBody>
      </p:sp>
      <p:sp>
        <p:nvSpPr>
          <p:cNvPr id="10" name="Rectangle 9"/>
          <p:cNvSpPr/>
          <p:nvPr/>
        </p:nvSpPr>
        <p:spPr>
          <a:xfrm>
            <a:off x="206375" y="3829050"/>
            <a:ext cx="1881188" cy="585788"/>
          </a:xfrm>
          <a:prstGeom prst="rect">
            <a:avLst/>
          </a:prstGeom>
        </p:spPr>
        <p:txBody>
          <a:bodyPr>
            <a:spAutoFit/>
          </a:bodyPr>
          <a:lstStyle/>
          <a:p>
            <a:pPr algn="r">
              <a:defRPr/>
            </a:pPr>
            <a:r>
              <a:rPr lang="el-GR" sz="1400" dirty="0">
                <a:solidFill>
                  <a:prstClr val="black">
                    <a:lumMod val="75000"/>
                    <a:lumOff val="25000"/>
                  </a:prstClr>
                </a:solidFill>
                <a:latin typeface="Calibri"/>
                <a:cs typeface="+mn-cs"/>
              </a:rPr>
              <a:t>διαθέσιμο με άδεια </a:t>
            </a:r>
            <a:r>
              <a:rPr lang="en-US" dirty="0">
                <a:solidFill>
                  <a:prstClr val="black">
                    <a:lumMod val="75000"/>
                    <a:lumOff val="25000"/>
                  </a:prstClr>
                </a:solidFill>
                <a:latin typeface="Calibri"/>
                <a:cs typeface="+mn-cs"/>
              </a:rPr>
              <a:t>CC-BY</a:t>
            </a:r>
            <a:r>
              <a:rPr lang="el-GR" dirty="0">
                <a:solidFill>
                  <a:prstClr val="black">
                    <a:lumMod val="75000"/>
                    <a:lumOff val="25000"/>
                  </a:prstClr>
                </a:solidFill>
                <a:latin typeface="Calibri"/>
                <a:cs typeface="+mn-cs"/>
              </a:rPr>
              <a:t>-</a:t>
            </a:r>
            <a:r>
              <a:rPr lang="en-US" dirty="0">
                <a:solidFill>
                  <a:prstClr val="black">
                    <a:lumMod val="75000"/>
                    <a:lumOff val="25000"/>
                  </a:prstClr>
                </a:solidFill>
                <a:latin typeface="Calibri"/>
                <a:cs typeface="+mn-cs"/>
              </a:rPr>
              <a:t>NC-SA</a:t>
            </a:r>
            <a:endParaRPr lang="el-GR" dirty="0">
              <a:solidFill>
                <a:prstClr val="black">
                  <a:lumMod val="75000"/>
                  <a:lumOff val="25000"/>
                </a:prstClr>
              </a:solidFill>
              <a:latin typeface="Calibri"/>
              <a:cs typeface="+mn-cs"/>
            </a:endParaRPr>
          </a:p>
        </p:txBody>
      </p:sp>
      <p:sp>
        <p:nvSpPr>
          <p:cNvPr id="12" name="Rectangle 11"/>
          <p:cNvSpPr/>
          <p:nvPr/>
        </p:nvSpPr>
        <p:spPr>
          <a:xfrm>
            <a:off x="261938" y="3132138"/>
            <a:ext cx="1825625" cy="584200"/>
          </a:xfrm>
          <a:prstGeom prst="rect">
            <a:avLst/>
          </a:prstGeom>
        </p:spPr>
        <p:txBody>
          <a:bodyPr>
            <a:spAutoFit/>
          </a:bodyPr>
          <a:lstStyle/>
          <a:p>
            <a:pPr algn="r">
              <a:defRPr/>
            </a:pPr>
            <a:r>
              <a:rPr lang="el-GR" sz="1400" dirty="0">
                <a:solidFill>
                  <a:prstClr val="black">
                    <a:lumMod val="75000"/>
                    <a:lumOff val="25000"/>
                  </a:prstClr>
                </a:solidFill>
                <a:latin typeface="Calibri"/>
                <a:cs typeface="+mn-cs"/>
              </a:rPr>
              <a:t>διαθέσιμο με άδεια </a:t>
            </a:r>
            <a:r>
              <a:rPr lang="en-US" dirty="0">
                <a:solidFill>
                  <a:prstClr val="black">
                    <a:lumMod val="75000"/>
                    <a:lumOff val="25000"/>
                  </a:prstClr>
                </a:solidFill>
                <a:latin typeface="Calibri"/>
                <a:cs typeface="+mn-cs"/>
              </a:rPr>
              <a:t>CC-BY</a:t>
            </a:r>
            <a:r>
              <a:rPr lang="el-GR" dirty="0">
                <a:solidFill>
                  <a:prstClr val="black">
                    <a:lumMod val="75000"/>
                    <a:lumOff val="25000"/>
                  </a:prstClr>
                </a:solidFill>
                <a:latin typeface="Calibri"/>
                <a:cs typeface="+mn-cs"/>
              </a:rPr>
              <a:t>-</a:t>
            </a:r>
            <a:r>
              <a:rPr lang="en-US" dirty="0">
                <a:solidFill>
                  <a:prstClr val="black">
                    <a:lumMod val="75000"/>
                    <a:lumOff val="25000"/>
                  </a:prstClr>
                </a:solidFill>
                <a:latin typeface="Calibri"/>
                <a:cs typeface="+mn-cs"/>
              </a:rPr>
              <a:t>NC</a:t>
            </a:r>
            <a:endParaRPr lang="el-GR" dirty="0">
              <a:solidFill>
                <a:prstClr val="black">
                  <a:lumMod val="75000"/>
                  <a:lumOff val="25000"/>
                </a:prstClr>
              </a:solidFill>
              <a:latin typeface="Calibri"/>
              <a:cs typeface="+mn-cs"/>
            </a:endParaRPr>
          </a:p>
        </p:txBody>
      </p:sp>
      <p:sp>
        <p:nvSpPr>
          <p:cNvPr id="15" name="Rectangle 14"/>
          <p:cNvSpPr/>
          <p:nvPr/>
        </p:nvSpPr>
        <p:spPr>
          <a:xfrm>
            <a:off x="2087563" y="1403350"/>
            <a:ext cx="6624637" cy="523875"/>
          </a:xfrm>
          <a:prstGeom prst="rect">
            <a:avLst/>
          </a:prstGeom>
        </p:spPr>
        <p:txBody>
          <a:bodyPr>
            <a:spAutoFit/>
          </a:bodyPr>
          <a:lstStyle/>
          <a:p>
            <a:pPr>
              <a:defRPr/>
            </a:pPr>
            <a:r>
              <a:rPr lang="el-GR" sz="1400" dirty="0">
                <a:solidFill>
                  <a:prstClr val="black">
                    <a:lumMod val="75000"/>
                    <a:lumOff val="25000"/>
                  </a:prstClr>
                </a:solidFill>
                <a:latin typeface="Calibri"/>
                <a:cs typeface="+mn-cs"/>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cs typeface="+mn-cs"/>
            </a:endParaRPr>
          </a:p>
        </p:txBody>
      </p:sp>
      <p:sp>
        <p:nvSpPr>
          <p:cNvPr id="16" name="Rectangle 15"/>
          <p:cNvSpPr/>
          <p:nvPr/>
        </p:nvSpPr>
        <p:spPr>
          <a:xfrm>
            <a:off x="2087563" y="1979613"/>
            <a:ext cx="6624637" cy="523875"/>
          </a:xfrm>
          <a:prstGeom prst="rect">
            <a:avLst/>
          </a:prstGeom>
        </p:spPr>
        <p:txBody>
          <a:bodyPr>
            <a:spAutoFit/>
          </a:bodyPr>
          <a:lstStyle/>
          <a:p>
            <a:pPr>
              <a:defRPr/>
            </a:pPr>
            <a:r>
              <a:rPr lang="el-GR" sz="1400" dirty="0">
                <a:solidFill>
                  <a:prstClr val="black">
                    <a:lumMod val="75000"/>
                    <a:lumOff val="25000"/>
                  </a:prstClr>
                </a:solidFill>
                <a:latin typeface="Calibri"/>
                <a:cs typeface="+mn-cs"/>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cs typeface="+mn-cs"/>
            </a:endParaRPr>
          </a:p>
        </p:txBody>
      </p:sp>
      <p:sp>
        <p:nvSpPr>
          <p:cNvPr id="17" name="Rectangle 16"/>
          <p:cNvSpPr/>
          <p:nvPr/>
        </p:nvSpPr>
        <p:spPr>
          <a:xfrm>
            <a:off x="2087563" y="3168650"/>
            <a:ext cx="6624637" cy="522288"/>
          </a:xfrm>
          <a:prstGeom prst="rect">
            <a:avLst/>
          </a:prstGeom>
        </p:spPr>
        <p:txBody>
          <a:bodyPr>
            <a:spAutoFit/>
          </a:bodyPr>
          <a:lstStyle/>
          <a:p>
            <a:pPr>
              <a:defRPr/>
            </a:pPr>
            <a:r>
              <a:rPr lang="el-GR" sz="1400" dirty="0">
                <a:solidFill>
                  <a:prstClr val="black">
                    <a:lumMod val="75000"/>
                    <a:lumOff val="25000"/>
                  </a:prstClr>
                </a:solidFill>
                <a:latin typeface="Calibri"/>
                <a:cs typeface="+mn-cs"/>
              </a:rPr>
              <a:t>Επιτρέπεται η επαναχρησιμοποίηση του έργου με αναφορά του δημιουργού</a:t>
            </a:r>
            <a:r>
              <a:rPr lang="en-US" sz="1400" dirty="0">
                <a:solidFill>
                  <a:prstClr val="black">
                    <a:lumMod val="75000"/>
                    <a:lumOff val="25000"/>
                  </a:prstClr>
                </a:solidFill>
                <a:latin typeface="Calibri"/>
                <a:cs typeface="+mn-cs"/>
              </a:rPr>
              <a:t>.</a:t>
            </a:r>
            <a:r>
              <a:rPr lang="el-GR" sz="1400" dirty="0">
                <a:solidFill>
                  <a:prstClr val="black">
                    <a:lumMod val="75000"/>
                    <a:lumOff val="25000"/>
                  </a:prstClr>
                </a:solidFill>
                <a:latin typeface="Calibri"/>
                <a:cs typeface="+mn-cs"/>
              </a:rPr>
              <a:t> </a:t>
            </a:r>
          </a:p>
          <a:p>
            <a:pPr>
              <a:defRPr/>
            </a:pPr>
            <a:r>
              <a:rPr lang="el-GR" sz="1400" dirty="0">
                <a:solidFill>
                  <a:prstClr val="black">
                    <a:lumMod val="75000"/>
                    <a:lumOff val="25000"/>
                  </a:prstClr>
                </a:solidFill>
                <a:latin typeface="Calibri"/>
                <a:cs typeface="+mn-cs"/>
              </a:rPr>
              <a:t>Δεν επιτρέπεται η εμπορική χρήση του έργου.</a:t>
            </a:r>
            <a:endParaRPr lang="el-GR" sz="3200" dirty="0">
              <a:solidFill>
                <a:prstClr val="black"/>
              </a:solidFill>
              <a:latin typeface="Calibri"/>
              <a:cs typeface="+mn-cs"/>
            </a:endParaRPr>
          </a:p>
        </p:txBody>
      </p:sp>
      <p:sp>
        <p:nvSpPr>
          <p:cNvPr id="18" name="Rectangle 17"/>
          <p:cNvSpPr/>
          <p:nvPr/>
        </p:nvSpPr>
        <p:spPr>
          <a:xfrm>
            <a:off x="2087563" y="3752850"/>
            <a:ext cx="6624637" cy="738188"/>
          </a:xfrm>
          <a:prstGeom prst="rect">
            <a:avLst/>
          </a:prstGeom>
        </p:spPr>
        <p:txBody>
          <a:bodyPr>
            <a:spAutoFit/>
          </a:bodyPr>
          <a:lstStyle/>
          <a:p>
            <a:pPr>
              <a:defRPr/>
            </a:pPr>
            <a:r>
              <a:rPr lang="el-GR" sz="1400" dirty="0">
                <a:solidFill>
                  <a:prstClr val="black">
                    <a:lumMod val="75000"/>
                    <a:lumOff val="25000"/>
                  </a:prstClr>
                </a:solidFill>
                <a:latin typeface="Calibri"/>
                <a:cs typeface="+mn-cs"/>
              </a:rPr>
              <a:t>Επιτρέπεται η επαναχρησιμοποίηση του έργου με αναφορά του δημιουργού</a:t>
            </a:r>
            <a:r>
              <a:rPr lang="en-US" sz="1400" dirty="0">
                <a:solidFill>
                  <a:prstClr val="black">
                    <a:lumMod val="75000"/>
                    <a:lumOff val="25000"/>
                  </a:prstClr>
                </a:solidFill>
                <a:latin typeface="Calibri"/>
                <a:cs typeface="+mn-cs"/>
              </a:rPr>
              <a:t>.</a:t>
            </a:r>
          </a:p>
          <a:p>
            <a:pPr>
              <a:defRPr/>
            </a:pPr>
            <a:r>
              <a:rPr lang="el-GR" sz="1400" dirty="0">
                <a:solidFill>
                  <a:prstClr val="black">
                    <a:lumMod val="75000"/>
                    <a:lumOff val="25000"/>
                  </a:prstClr>
                </a:solidFill>
                <a:latin typeface="Calibri"/>
                <a:cs typeface="+mn-cs"/>
              </a:rPr>
              <a:t>και διάθεση του έργου ή του παράγωγου αυτού με την ίδια άδεια</a:t>
            </a:r>
          </a:p>
          <a:p>
            <a:pPr>
              <a:defRPr/>
            </a:pPr>
            <a:r>
              <a:rPr lang="el-GR" sz="1400" dirty="0">
                <a:solidFill>
                  <a:prstClr val="black">
                    <a:lumMod val="75000"/>
                    <a:lumOff val="25000"/>
                  </a:prstClr>
                </a:solidFill>
                <a:latin typeface="Calibri"/>
                <a:cs typeface="+mn-cs"/>
              </a:rPr>
              <a:t>Δεν επιτρέπεται η εμπορική χρήση του έργου.</a:t>
            </a:r>
            <a:endParaRPr lang="el-GR" sz="3200" dirty="0">
              <a:solidFill>
                <a:prstClr val="black"/>
              </a:solidFill>
              <a:latin typeface="Calibri"/>
              <a:cs typeface="+mn-cs"/>
            </a:endParaRPr>
          </a:p>
        </p:txBody>
      </p:sp>
      <p:sp>
        <p:nvSpPr>
          <p:cNvPr id="20" name="Rectangle 19"/>
          <p:cNvSpPr/>
          <p:nvPr/>
        </p:nvSpPr>
        <p:spPr>
          <a:xfrm>
            <a:off x="293688" y="2530475"/>
            <a:ext cx="1793875" cy="584200"/>
          </a:xfrm>
          <a:prstGeom prst="rect">
            <a:avLst/>
          </a:prstGeom>
        </p:spPr>
        <p:txBody>
          <a:bodyPr>
            <a:spAutoFit/>
          </a:bodyPr>
          <a:lstStyle/>
          <a:p>
            <a:pPr algn="r">
              <a:defRPr/>
            </a:pPr>
            <a:r>
              <a:rPr lang="el-GR" sz="1400" dirty="0">
                <a:solidFill>
                  <a:prstClr val="black">
                    <a:lumMod val="75000"/>
                    <a:lumOff val="25000"/>
                  </a:prstClr>
                </a:solidFill>
                <a:latin typeface="Calibri"/>
                <a:cs typeface="+mn-cs"/>
              </a:rPr>
              <a:t>διαθέσιμο με άδεια </a:t>
            </a:r>
            <a:r>
              <a:rPr lang="en-US" dirty="0">
                <a:solidFill>
                  <a:prstClr val="black">
                    <a:lumMod val="75000"/>
                    <a:lumOff val="25000"/>
                  </a:prstClr>
                </a:solidFill>
                <a:latin typeface="Calibri"/>
                <a:cs typeface="+mn-cs"/>
              </a:rPr>
              <a:t>CC-BY-ND</a:t>
            </a:r>
            <a:endParaRPr lang="el-GR" dirty="0">
              <a:solidFill>
                <a:prstClr val="black">
                  <a:lumMod val="75000"/>
                  <a:lumOff val="25000"/>
                </a:prstClr>
              </a:solidFill>
              <a:latin typeface="Calibri"/>
              <a:cs typeface="+mn-cs"/>
            </a:endParaRPr>
          </a:p>
        </p:txBody>
      </p:sp>
      <p:sp>
        <p:nvSpPr>
          <p:cNvPr id="21" name="Rectangle 20"/>
          <p:cNvSpPr/>
          <p:nvPr/>
        </p:nvSpPr>
        <p:spPr>
          <a:xfrm>
            <a:off x="2087563" y="2560638"/>
            <a:ext cx="6624637" cy="523875"/>
          </a:xfrm>
          <a:prstGeom prst="rect">
            <a:avLst/>
          </a:prstGeom>
        </p:spPr>
        <p:txBody>
          <a:bodyPr>
            <a:spAutoFit/>
          </a:bodyPr>
          <a:lstStyle/>
          <a:p>
            <a:pPr>
              <a:defRPr/>
            </a:pPr>
            <a:r>
              <a:rPr lang="el-GR" sz="1400" dirty="0">
                <a:solidFill>
                  <a:prstClr val="black">
                    <a:lumMod val="75000"/>
                    <a:lumOff val="25000"/>
                  </a:prstClr>
                </a:solidFill>
                <a:latin typeface="Calibri"/>
                <a:cs typeface="+mn-cs"/>
              </a:rPr>
              <a:t>Επιτρέπεται η επαναχρησιμοποίηση του έργου με αναφορά του δημιουργού. </a:t>
            </a:r>
          </a:p>
          <a:p>
            <a:pPr>
              <a:defRPr/>
            </a:pPr>
            <a:r>
              <a:rPr lang="el-GR" sz="1400" dirty="0">
                <a:solidFill>
                  <a:prstClr val="black">
                    <a:lumMod val="75000"/>
                    <a:lumOff val="25000"/>
                  </a:prstClr>
                </a:solidFill>
                <a:latin typeface="Calibri"/>
                <a:cs typeface="+mn-cs"/>
              </a:rPr>
              <a:t>Δεν επιτρέπεται η δημιουργία παραγώγων του έργου.</a:t>
            </a:r>
          </a:p>
        </p:txBody>
      </p:sp>
      <p:sp>
        <p:nvSpPr>
          <p:cNvPr id="22" name="Rectangle 21"/>
          <p:cNvSpPr/>
          <p:nvPr/>
        </p:nvSpPr>
        <p:spPr>
          <a:xfrm>
            <a:off x="406400" y="4513263"/>
            <a:ext cx="1681163" cy="585787"/>
          </a:xfrm>
          <a:prstGeom prst="rect">
            <a:avLst/>
          </a:prstGeom>
        </p:spPr>
        <p:txBody>
          <a:bodyPr>
            <a:spAutoFit/>
          </a:bodyPr>
          <a:lstStyle/>
          <a:p>
            <a:pPr algn="r">
              <a:defRPr/>
            </a:pPr>
            <a:r>
              <a:rPr lang="el-GR" sz="1400" dirty="0">
                <a:solidFill>
                  <a:prstClr val="black">
                    <a:lumMod val="75000"/>
                    <a:lumOff val="25000"/>
                  </a:prstClr>
                </a:solidFill>
                <a:latin typeface="Calibri"/>
                <a:cs typeface="+mn-cs"/>
              </a:rPr>
              <a:t>διαθέσιμο με άδεια </a:t>
            </a:r>
            <a:r>
              <a:rPr lang="en-US" dirty="0">
                <a:solidFill>
                  <a:prstClr val="black">
                    <a:lumMod val="75000"/>
                    <a:lumOff val="25000"/>
                  </a:prstClr>
                </a:solidFill>
                <a:latin typeface="Calibri"/>
                <a:cs typeface="+mn-cs"/>
              </a:rPr>
              <a:t>CC-BY</a:t>
            </a:r>
            <a:r>
              <a:rPr lang="el-GR" dirty="0">
                <a:solidFill>
                  <a:prstClr val="black">
                    <a:lumMod val="75000"/>
                    <a:lumOff val="25000"/>
                  </a:prstClr>
                </a:solidFill>
                <a:latin typeface="Calibri"/>
                <a:cs typeface="+mn-cs"/>
              </a:rPr>
              <a:t>-</a:t>
            </a:r>
            <a:r>
              <a:rPr lang="en-US" dirty="0">
                <a:solidFill>
                  <a:prstClr val="black">
                    <a:lumMod val="75000"/>
                    <a:lumOff val="25000"/>
                  </a:prstClr>
                </a:solidFill>
                <a:latin typeface="Calibri"/>
                <a:cs typeface="+mn-cs"/>
              </a:rPr>
              <a:t>NC-ND</a:t>
            </a:r>
            <a:endParaRPr lang="el-GR" dirty="0">
              <a:solidFill>
                <a:prstClr val="black">
                  <a:lumMod val="75000"/>
                  <a:lumOff val="25000"/>
                </a:prstClr>
              </a:solidFill>
              <a:latin typeface="Calibri"/>
              <a:cs typeface="+mn-cs"/>
            </a:endParaRPr>
          </a:p>
        </p:txBody>
      </p:sp>
      <p:sp>
        <p:nvSpPr>
          <p:cNvPr id="23" name="Rectangle 22"/>
          <p:cNvSpPr/>
          <p:nvPr/>
        </p:nvSpPr>
        <p:spPr>
          <a:xfrm>
            <a:off x="2087563" y="4545013"/>
            <a:ext cx="7064375" cy="522287"/>
          </a:xfrm>
          <a:prstGeom prst="rect">
            <a:avLst/>
          </a:prstGeom>
        </p:spPr>
        <p:txBody>
          <a:bodyPr>
            <a:spAutoFit/>
          </a:bodyPr>
          <a:lstStyle/>
          <a:p>
            <a:pPr>
              <a:defRPr/>
            </a:pPr>
            <a:r>
              <a:rPr lang="el-GR" sz="1400" dirty="0">
                <a:solidFill>
                  <a:prstClr val="black">
                    <a:lumMod val="75000"/>
                    <a:lumOff val="25000"/>
                  </a:prstClr>
                </a:solidFill>
                <a:latin typeface="Calibri"/>
                <a:cs typeface="+mn-cs"/>
              </a:rPr>
              <a:t>Επιτρέπεται η επαναχρησιμοποίηση του έργου με αναφορά του δημιουργού</a:t>
            </a:r>
            <a:r>
              <a:rPr lang="en-US" sz="1400" dirty="0">
                <a:solidFill>
                  <a:prstClr val="black">
                    <a:lumMod val="75000"/>
                    <a:lumOff val="25000"/>
                  </a:prstClr>
                </a:solidFill>
                <a:latin typeface="Calibri"/>
                <a:cs typeface="+mn-cs"/>
              </a:rPr>
              <a:t>.</a:t>
            </a:r>
          </a:p>
          <a:p>
            <a:pPr>
              <a:defRPr/>
            </a:pPr>
            <a:r>
              <a:rPr lang="el-GR" sz="1400" dirty="0">
                <a:solidFill>
                  <a:prstClr val="black">
                    <a:lumMod val="75000"/>
                    <a:lumOff val="25000"/>
                  </a:prstClr>
                </a:solidFill>
                <a:latin typeface="Calibri"/>
                <a:cs typeface="+mn-cs"/>
              </a:rPr>
              <a:t>Δεν επιτρέπεται η εμπορική χρήση του έργου</a:t>
            </a:r>
            <a:r>
              <a:rPr lang="en-US" sz="1400" dirty="0">
                <a:solidFill>
                  <a:prstClr val="black">
                    <a:lumMod val="75000"/>
                    <a:lumOff val="25000"/>
                  </a:prstClr>
                </a:solidFill>
                <a:latin typeface="Calibri"/>
                <a:cs typeface="+mn-cs"/>
              </a:rPr>
              <a:t> </a:t>
            </a:r>
            <a:r>
              <a:rPr lang="el-GR" sz="1400" dirty="0">
                <a:solidFill>
                  <a:prstClr val="black">
                    <a:lumMod val="75000"/>
                    <a:lumOff val="25000"/>
                  </a:prstClr>
                </a:solidFill>
                <a:latin typeface="Calibri"/>
                <a:cs typeface="+mn-cs"/>
              </a:rPr>
              <a:t>και η δημιουργία παραγώγων του.</a:t>
            </a:r>
            <a:endParaRPr lang="el-GR" sz="3200" dirty="0">
              <a:solidFill>
                <a:prstClr val="black"/>
              </a:solidFill>
              <a:latin typeface="Calibri"/>
              <a:cs typeface="+mn-cs"/>
            </a:endParaRPr>
          </a:p>
        </p:txBody>
      </p:sp>
      <p:sp>
        <p:nvSpPr>
          <p:cNvPr id="24" name="Rectangle 23"/>
          <p:cNvSpPr/>
          <p:nvPr/>
        </p:nvSpPr>
        <p:spPr>
          <a:xfrm>
            <a:off x="0" y="5111750"/>
            <a:ext cx="2087563" cy="585788"/>
          </a:xfrm>
          <a:prstGeom prst="rect">
            <a:avLst/>
          </a:prstGeom>
        </p:spPr>
        <p:txBody>
          <a:bodyPr>
            <a:spAutoFit/>
          </a:bodyPr>
          <a:lstStyle/>
          <a:p>
            <a:pPr algn="r">
              <a:defRPr/>
            </a:pPr>
            <a:r>
              <a:rPr lang="el-GR" sz="1400" dirty="0">
                <a:solidFill>
                  <a:prstClr val="black">
                    <a:lumMod val="75000"/>
                    <a:lumOff val="25000"/>
                  </a:prstClr>
                </a:solidFill>
                <a:latin typeface="Calibri"/>
                <a:cs typeface="+mn-cs"/>
              </a:rPr>
              <a:t>διαθέσιμο με άδεια </a:t>
            </a:r>
          </a:p>
          <a:p>
            <a:pPr algn="r">
              <a:defRPr/>
            </a:pPr>
            <a:r>
              <a:rPr lang="en-US" dirty="0">
                <a:solidFill>
                  <a:prstClr val="black">
                    <a:lumMod val="75000"/>
                    <a:lumOff val="25000"/>
                  </a:prstClr>
                </a:solidFill>
                <a:latin typeface="Calibri"/>
                <a:cs typeface="+mn-cs"/>
              </a:rPr>
              <a:t>CC0 Public Domain</a:t>
            </a:r>
            <a:endParaRPr lang="el-GR" dirty="0">
              <a:solidFill>
                <a:prstClr val="black">
                  <a:lumMod val="75000"/>
                  <a:lumOff val="25000"/>
                </a:prstClr>
              </a:solidFill>
              <a:latin typeface="Calibri"/>
              <a:cs typeface="+mn-cs"/>
            </a:endParaRPr>
          </a:p>
        </p:txBody>
      </p:sp>
      <p:sp>
        <p:nvSpPr>
          <p:cNvPr id="25" name="Rectangle 24"/>
          <p:cNvSpPr/>
          <p:nvPr/>
        </p:nvSpPr>
        <p:spPr>
          <a:xfrm>
            <a:off x="0" y="5791200"/>
            <a:ext cx="2087563" cy="307975"/>
          </a:xfrm>
          <a:prstGeom prst="rect">
            <a:avLst/>
          </a:prstGeom>
        </p:spPr>
        <p:txBody>
          <a:bodyPr>
            <a:spAutoFit/>
          </a:bodyPr>
          <a:lstStyle/>
          <a:p>
            <a:pPr algn="r">
              <a:defRPr/>
            </a:pPr>
            <a:r>
              <a:rPr lang="el-GR" sz="1400" dirty="0">
                <a:solidFill>
                  <a:prstClr val="black">
                    <a:lumMod val="75000"/>
                    <a:lumOff val="25000"/>
                  </a:prstClr>
                </a:solidFill>
                <a:latin typeface="Calibri"/>
                <a:cs typeface="+mn-cs"/>
              </a:rPr>
              <a:t>διαθέσιμο ως κοινό κτήμα</a:t>
            </a:r>
            <a:endParaRPr lang="el-GR" dirty="0">
              <a:solidFill>
                <a:prstClr val="black">
                  <a:lumMod val="75000"/>
                  <a:lumOff val="25000"/>
                </a:prstClr>
              </a:solidFill>
              <a:latin typeface="Calibri"/>
              <a:cs typeface="+mn-cs"/>
            </a:endParaRPr>
          </a:p>
        </p:txBody>
      </p:sp>
      <p:sp>
        <p:nvSpPr>
          <p:cNvPr id="26" name="Rectangle 25"/>
          <p:cNvSpPr/>
          <p:nvPr/>
        </p:nvSpPr>
        <p:spPr>
          <a:xfrm>
            <a:off x="2087563" y="5111750"/>
            <a:ext cx="7062787" cy="523875"/>
          </a:xfrm>
          <a:prstGeom prst="rect">
            <a:avLst/>
          </a:prstGeom>
        </p:spPr>
        <p:txBody>
          <a:bodyPr>
            <a:spAutoFit/>
          </a:bodyPr>
          <a:lstStyle/>
          <a:p>
            <a:pPr>
              <a:defRPr/>
            </a:pPr>
            <a:r>
              <a:rPr lang="el-GR" sz="1400" dirty="0">
                <a:solidFill>
                  <a:prstClr val="black">
                    <a:lumMod val="75000"/>
                    <a:lumOff val="25000"/>
                  </a:prstClr>
                </a:solidFill>
                <a:latin typeface="Calibri"/>
                <a:cs typeface="+mn-cs"/>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a:solidFill>
                <a:prstClr val="black">
                  <a:lumMod val="75000"/>
                  <a:lumOff val="25000"/>
                </a:prstClr>
              </a:solidFill>
              <a:latin typeface="Calibri"/>
              <a:cs typeface="+mn-cs"/>
            </a:endParaRPr>
          </a:p>
        </p:txBody>
      </p:sp>
      <p:sp>
        <p:nvSpPr>
          <p:cNvPr id="27" name="Rectangle 26"/>
          <p:cNvSpPr/>
          <p:nvPr/>
        </p:nvSpPr>
        <p:spPr>
          <a:xfrm>
            <a:off x="2087563" y="5688013"/>
            <a:ext cx="7064375" cy="523875"/>
          </a:xfrm>
          <a:prstGeom prst="rect">
            <a:avLst/>
          </a:prstGeom>
        </p:spPr>
        <p:txBody>
          <a:bodyPr>
            <a:spAutoFit/>
          </a:bodyPr>
          <a:lstStyle/>
          <a:p>
            <a:pPr>
              <a:defRPr/>
            </a:pPr>
            <a:r>
              <a:rPr lang="el-GR" sz="1400" dirty="0">
                <a:solidFill>
                  <a:prstClr val="black">
                    <a:lumMod val="75000"/>
                    <a:lumOff val="25000"/>
                  </a:prstClr>
                </a:solidFill>
                <a:latin typeface="Calibri"/>
                <a:cs typeface="+mn-cs"/>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a:solidFill>
                <a:prstClr val="black">
                  <a:lumMod val="75000"/>
                  <a:lumOff val="25000"/>
                </a:prstClr>
              </a:solidFill>
              <a:latin typeface="Calibri"/>
              <a:cs typeface="+mn-cs"/>
            </a:endParaRPr>
          </a:p>
        </p:txBody>
      </p:sp>
      <p:sp>
        <p:nvSpPr>
          <p:cNvPr id="28" name="Rectangle 27"/>
          <p:cNvSpPr/>
          <p:nvPr/>
        </p:nvSpPr>
        <p:spPr>
          <a:xfrm>
            <a:off x="0" y="6334125"/>
            <a:ext cx="2087563" cy="307975"/>
          </a:xfrm>
          <a:prstGeom prst="rect">
            <a:avLst/>
          </a:prstGeom>
        </p:spPr>
        <p:txBody>
          <a:bodyPr>
            <a:spAutoFit/>
          </a:bodyPr>
          <a:lstStyle/>
          <a:p>
            <a:pPr algn="r">
              <a:defRPr/>
            </a:pPr>
            <a:r>
              <a:rPr lang="el-GR" sz="1400" dirty="0">
                <a:solidFill>
                  <a:prstClr val="black">
                    <a:lumMod val="75000"/>
                    <a:lumOff val="25000"/>
                  </a:prstClr>
                </a:solidFill>
                <a:latin typeface="Calibri"/>
                <a:cs typeface="+mn-cs"/>
              </a:rPr>
              <a:t>χωρίς σήμανση</a:t>
            </a:r>
            <a:endParaRPr lang="el-GR" dirty="0">
              <a:solidFill>
                <a:prstClr val="black">
                  <a:lumMod val="75000"/>
                  <a:lumOff val="25000"/>
                </a:prstClr>
              </a:solidFill>
              <a:latin typeface="Calibri"/>
              <a:cs typeface="+mn-cs"/>
            </a:endParaRPr>
          </a:p>
        </p:txBody>
      </p:sp>
      <p:sp>
        <p:nvSpPr>
          <p:cNvPr id="29" name="Rectangle 28"/>
          <p:cNvSpPr/>
          <p:nvPr/>
        </p:nvSpPr>
        <p:spPr>
          <a:xfrm>
            <a:off x="2087563" y="6334125"/>
            <a:ext cx="7064375" cy="307975"/>
          </a:xfrm>
          <a:prstGeom prst="rect">
            <a:avLst/>
          </a:prstGeom>
        </p:spPr>
        <p:txBody>
          <a:bodyPr>
            <a:spAutoFit/>
          </a:bodyPr>
          <a:lstStyle/>
          <a:p>
            <a:pPr>
              <a:defRPr/>
            </a:pPr>
            <a:r>
              <a:rPr lang="el-GR" sz="1400" dirty="0">
                <a:solidFill>
                  <a:prstClr val="black">
                    <a:lumMod val="75000"/>
                    <a:lumOff val="25000"/>
                  </a:prstClr>
                </a:solidFill>
                <a:latin typeface="Calibri"/>
                <a:cs typeface="+mn-cs"/>
              </a:rPr>
              <a:t>Συνήθως δεν επιτρέπεται η επαναχρησιμοποίηση του έργου.</a:t>
            </a:r>
            <a:endParaRPr lang="en-US" sz="1400" dirty="0">
              <a:solidFill>
                <a:prstClr val="black">
                  <a:lumMod val="75000"/>
                  <a:lumOff val="25000"/>
                </a:prstClr>
              </a:solidFill>
              <a:latin typeface="Calibri"/>
              <a:cs typeface="+mn-cs"/>
            </a:endParaRPr>
          </a:p>
        </p:txBody>
      </p:sp>
      <p:cxnSp>
        <p:nvCxnSpPr>
          <p:cNvPr id="31" name="Straight Connector 30"/>
          <p:cNvCxnSpPr/>
          <p:nvPr/>
        </p:nvCxnSpPr>
        <p:spPr>
          <a:xfrm>
            <a:off x="71438" y="1384300"/>
            <a:ext cx="8531225"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438" y="1968500"/>
            <a:ext cx="8531225"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438" y="2540000"/>
            <a:ext cx="8531225"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438" y="3106738"/>
            <a:ext cx="8531225"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438" y="3722688"/>
            <a:ext cx="8531225"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438" y="4514850"/>
            <a:ext cx="8531225"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0" y="5111750"/>
            <a:ext cx="8531225"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438" y="5697538"/>
            <a:ext cx="8532812"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438" y="6221413"/>
            <a:ext cx="8532812"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l-GR" altLang="el-GR" smtClean="0"/>
              <a:t>Διατήρηση Σημειωμάτων</a:t>
            </a:r>
          </a:p>
        </p:txBody>
      </p:sp>
      <p:sp>
        <p:nvSpPr>
          <p:cNvPr id="3" name="Content Placeholder 2"/>
          <p:cNvSpPr>
            <a:spLocks noGrp="1"/>
          </p:cNvSpPr>
          <p:nvPr>
            <p:ph idx="1"/>
          </p:nvPr>
        </p:nvSpPr>
        <p:spPr/>
        <p:txBody>
          <a:bodyPr rtlCol="0">
            <a:normAutofit/>
          </a:bodyPr>
          <a:lstStyle/>
          <a:p>
            <a:pPr marL="0" indent="0" fontAlgn="auto">
              <a:spcAft>
                <a:spcPts val="0"/>
              </a:spcAft>
              <a:buFont typeface="Arial"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err="1"/>
              <a:t>τ</a:t>
            </a:r>
            <a:r>
              <a:rPr lang="en-US" sz="2000" dirty="0" smtClean="0"/>
              <a:t>ο </a:t>
            </a:r>
            <a:r>
              <a:rPr lang="en-US" sz="2000" dirty="0" err="1"/>
              <a:t>Σημείωμ</a:t>
            </a:r>
            <a:r>
              <a:rPr lang="en-US" sz="2000" dirty="0"/>
              <a:t>α Αναφοράς</a:t>
            </a:r>
            <a:endParaRPr lang="el-GR" sz="2000" dirty="0"/>
          </a:p>
          <a:p>
            <a:pPr lvl="1" fontAlgn="auto">
              <a:spcAft>
                <a:spcPts val="0"/>
              </a:spcAft>
              <a:buFont typeface="Wingdings" panose="05000000000000000000" pitchFamily="2" charset="2"/>
              <a:buChar char="§"/>
              <a:defRP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fontAlgn="auto">
              <a:spcAft>
                <a:spcPts val="0"/>
              </a:spcAft>
              <a:buFont typeface="Wingdings" panose="05000000000000000000" pitchFamily="2" charset="2"/>
              <a:buChar char="§"/>
              <a:defRP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p>
          <a:p>
            <a:pPr marL="0" indent="0" fontAlgn="auto">
              <a:spcAft>
                <a:spcPts val="0"/>
              </a:spcAft>
              <a:buFont typeface="Arial" pitchFamily="34" charset="0"/>
              <a:buNone/>
              <a:defRPr/>
            </a:pPr>
            <a:r>
              <a:rPr lang="el-GR" sz="2400" dirty="0"/>
              <a:t>μαζί με τους συνοδευόμενους </a:t>
            </a:r>
            <a:r>
              <a:rPr lang="el-GR" sz="2400" dirty="0" err="1"/>
              <a:t>υπερσυνδέσμους</a:t>
            </a:r>
            <a:r>
              <a:rPr lang="el-GR" sz="2400" dirty="0"/>
              <a:t>.</a:t>
            </a:r>
          </a:p>
          <a:p>
            <a:pPr fontAlgn="auto">
              <a:spcAft>
                <a:spcPts val="0"/>
              </a:spcAft>
              <a:defRPr/>
            </a:pPr>
            <a:endParaRPr lang="el-GR" sz="2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r>
              <a:rPr lang="el-GR" altLang="el-GR" smtClean="0"/>
              <a:t>Χρηματοδότηση</a:t>
            </a:r>
          </a:p>
        </p:txBody>
      </p:sp>
      <p:sp>
        <p:nvSpPr>
          <p:cNvPr id="80899" name="Content Placeholder 2"/>
          <p:cNvSpPr>
            <a:spLocks noGrp="1"/>
          </p:cNvSpPr>
          <p:nvPr>
            <p:ph idx="1"/>
          </p:nvPr>
        </p:nvSpPr>
        <p:spPr>
          <a:xfrm>
            <a:off x="457200" y="1341438"/>
            <a:ext cx="8229600" cy="4525962"/>
          </a:xfrm>
        </p:spPr>
        <p:txBody>
          <a:bodyPr/>
          <a:lstStyle/>
          <a:p>
            <a:r>
              <a:rPr lang="el-GR" altLang="el-GR" sz="2000" smtClean="0"/>
              <a:t>Το παρόν εκπαιδευτικό υλικό έχει αναπτυχθεί στ</a:t>
            </a:r>
            <a:r>
              <a:rPr lang="en-US" altLang="el-GR" sz="2000" smtClean="0"/>
              <a:t>o</a:t>
            </a:r>
            <a:r>
              <a:rPr lang="el-GR" altLang="el-GR" sz="2000" smtClean="0"/>
              <a:t> πλαίσι</a:t>
            </a:r>
            <a:r>
              <a:rPr lang="en-US" altLang="el-GR" sz="2000" smtClean="0"/>
              <a:t>o</a:t>
            </a:r>
            <a:r>
              <a:rPr lang="el-GR" altLang="el-GR" sz="2000" smtClean="0"/>
              <a:t> του εκπαιδευτικού έργου του διδάσκοντα.</a:t>
            </a:r>
            <a:endParaRPr lang="en-US" altLang="el-GR" sz="2000" smtClean="0"/>
          </a:p>
          <a:p>
            <a:r>
              <a:rPr lang="el-GR" altLang="el-GR" sz="2000" smtClean="0"/>
              <a:t>Το έργο «</a:t>
            </a:r>
            <a:r>
              <a:rPr lang="el-GR" altLang="el-GR" sz="2000" b="1" smtClean="0"/>
              <a:t>Ανοικτά Ακαδημαϊκά Μαθήματα στο ΤΕΙ Αθηνών</a:t>
            </a:r>
            <a:r>
              <a:rPr lang="el-GR" altLang="el-GR" sz="2000" smtClean="0"/>
              <a:t>» έχει χρηματοδοτήσει μόνο την αναδιαμόρφωση του εκπαιδευτικού υλικού. </a:t>
            </a:r>
            <a:endParaRPr lang="en-US" altLang="el-GR" sz="2000" smtClean="0"/>
          </a:p>
          <a:p>
            <a:r>
              <a:rPr lang="el-GR" altLang="el-GR" sz="200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80900"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Τίτλος 1"/>
          <p:cNvSpPr>
            <a:spLocks noGrp="1"/>
          </p:cNvSpPr>
          <p:nvPr>
            <p:ph type="title"/>
          </p:nvPr>
        </p:nvSpPr>
        <p:spPr>
          <a:xfrm>
            <a:off x="612775" y="228600"/>
            <a:ext cx="8153400" cy="990600"/>
          </a:xfrm>
        </p:spPr>
        <p:txBody>
          <a:bodyPr/>
          <a:lstStyle/>
          <a:p>
            <a:r>
              <a:rPr lang="el-GR" altLang="el-GR" sz="3200" dirty="0" smtClean="0"/>
              <a:t>Ανάγκες των παιδιών ψυχικά ασθενών γονέων</a:t>
            </a:r>
          </a:p>
        </p:txBody>
      </p:sp>
      <p:sp>
        <p:nvSpPr>
          <p:cNvPr id="46083"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Στις περιπτώσεις αυτές τα παιδιά, τα οποία είναι πλήρως εξαρτημένα από το λειτουργικό σύστημα της οικογένειας και τους γονείς τους, βρίσκονται σε κατάσταση ανάγκης προστασίας και φροντίδας από το σύστημα των υπηρεσιών παιδικής προστασίας και ψυχικής υγείας.</a:t>
            </a:r>
          </a:p>
          <a:p>
            <a:pPr eaLnBrk="1" hangingPunct="1"/>
            <a:r>
              <a:rPr lang="el-GR" altLang="el-GR" dirty="0" smtClean="0"/>
              <a:t>Ό</a:t>
            </a:r>
            <a:r>
              <a:rPr lang="en-GB" altLang="el-GR" dirty="0" smtClean="0">
                <a:latin typeface="Calibri" pitchFamily="34" charset="0"/>
              </a:rPr>
              <a:t>λα τα πα</a:t>
            </a:r>
            <a:r>
              <a:rPr lang="en-GB" altLang="el-GR" dirty="0" err="1" smtClean="0">
                <a:latin typeface="Calibri" pitchFamily="34" charset="0"/>
              </a:rPr>
              <a:t>ιδιά</a:t>
            </a:r>
            <a:r>
              <a:rPr lang="en-GB" altLang="el-GR" dirty="0" smtClean="0">
                <a:latin typeface="Calibri" pitchFamily="34" charset="0"/>
              </a:rPr>
              <a:t> </a:t>
            </a:r>
            <a:r>
              <a:rPr lang="en-GB" altLang="el-GR" dirty="0" err="1" smtClean="0">
                <a:latin typeface="Calibri" pitchFamily="34" charset="0"/>
              </a:rPr>
              <a:t>των</a:t>
            </a:r>
            <a:r>
              <a:rPr lang="en-GB" altLang="el-GR" dirty="0" smtClean="0">
                <a:latin typeface="Calibri" pitchFamily="34" charset="0"/>
              </a:rPr>
              <a:t> </a:t>
            </a:r>
            <a:r>
              <a:rPr lang="en-GB" altLang="el-GR" dirty="0" err="1" smtClean="0">
                <a:latin typeface="Calibri" pitchFamily="34" charset="0"/>
              </a:rPr>
              <a:t>ψυχικά</a:t>
            </a:r>
            <a:r>
              <a:rPr lang="en-GB" altLang="el-GR" dirty="0" smtClean="0">
                <a:latin typeface="Calibri" pitchFamily="34" charset="0"/>
              </a:rPr>
              <a:t> α</a:t>
            </a:r>
            <a:r>
              <a:rPr lang="en-GB" altLang="el-GR" dirty="0" err="1" smtClean="0">
                <a:latin typeface="Calibri" pitchFamily="34" charset="0"/>
              </a:rPr>
              <a:t>σθενών</a:t>
            </a:r>
            <a:r>
              <a:rPr lang="en-GB" altLang="el-GR" dirty="0" smtClean="0">
                <a:latin typeface="Calibri" pitchFamily="34" charset="0"/>
              </a:rPr>
              <a:t> </a:t>
            </a:r>
            <a:r>
              <a:rPr lang="en-GB" altLang="el-GR" dirty="0" err="1" smtClean="0">
                <a:latin typeface="Calibri" pitchFamily="34" charset="0"/>
              </a:rPr>
              <a:t>γονέων</a:t>
            </a:r>
            <a:r>
              <a:rPr lang="en-GB" altLang="el-GR" dirty="0" smtClean="0">
                <a:latin typeface="Calibri" pitchFamily="34" charset="0"/>
              </a:rPr>
              <a:t> </a:t>
            </a:r>
            <a:r>
              <a:rPr lang="el-GR" altLang="el-GR" dirty="0" smtClean="0"/>
              <a:t>δεν</a:t>
            </a:r>
            <a:r>
              <a:rPr lang="en-GB" altLang="el-GR" dirty="0" smtClean="0">
                <a:latin typeface="Calibri" pitchFamily="34" charset="0"/>
              </a:rPr>
              <a:t> β</a:t>
            </a:r>
            <a:r>
              <a:rPr lang="en-GB" altLang="el-GR" dirty="0" err="1" smtClean="0">
                <a:latin typeface="Calibri" pitchFamily="34" charset="0"/>
              </a:rPr>
              <a:t>ρίσκοντ</a:t>
            </a:r>
            <a:r>
              <a:rPr lang="en-GB" altLang="el-GR" dirty="0" smtClean="0">
                <a:latin typeface="Calibri" pitchFamily="34" charset="0"/>
              </a:rPr>
              <a:t>αι απαραίτητα</a:t>
            </a:r>
            <a:r>
              <a:rPr lang="el-GR" altLang="el-GR" dirty="0" smtClean="0"/>
              <a:t> </a:t>
            </a:r>
            <a:r>
              <a:rPr lang="en-GB" altLang="el-GR" dirty="0" err="1" smtClean="0">
                <a:latin typeface="Calibri" pitchFamily="34" charset="0"/>
              </a:rPr>
              <a:t>σε</a:t>
            </a:r>
            <a:r>
              <a:rPr lang="en-GB" altLang="el-GR" dirty="0" smtClean="0">
                <a:latin typeface="Calibri" pitchFamily="34" charset="0"/>
              </a:rPr>
              <a:t> κα</a:t>
            </a:r>
            <a:r>
              <a:rPr lang="en-GB" altLang="el-GR" dirty="0" err="1" smtClean="0">
                <a:latin typeface="Calibri" pitchFamily="34" charset="0"/>
              </a:rPr>
              <a:t>τάστ</a:t>
            </a:r>
            <a:r>
              <a:rPr lang="en-GB" altLang="el-GR" dirty="0" smtClean="0">
                <a:latin typeface="Calibri" pitchFamily="34" charset="0"/>
              </a:rPr>
              <a:t>αση ανάγκης προστασίας και ψυχοκοινωνικής υποστήριξης από το σύστημα των υπηρεσιών. </a:t>
            </a:r>
            <a:endParaRPr lang="el-GR" altLang="el-GR" dirty="0" smtClean="0"/>
          </a:p>
          <a:p>
            <a:pPr eaLnBrk="1" hangingPunct="1"/>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4</a:t>
            </a:fld>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2 - Θέση περιεχομένου"/>
          <p:cNvSpPr>
            <a:spLocks noGrp="1"/>
          </p:cNvSpPr>
          <p:nvPr>
            <p:ph sz="quarter" idx="1"/>
          </p:nvPr>
        </p:nvSpPr>
        <p:spPr>
          <a:xfrm>
            <a:off x="612775" y="1600200"/>
            <a:ext cx="8153400" cy="4495800"/>
          </a:xfrm>
        </p:spPr>
        <p:txBody>
          <a:bodyPr/>
          <a:lstStyle/>
          <a:p>
            <a:pPr lvl="1" eaLnBrk="1" hangingPunct="1">
              <a:buFont typeface="Wingdings" pitchFamily="2" charset="2"/>
              <a:buChar char="ü"/>
            </a:pPr>
            <a:r>
              <a:rPr lang="el-GR" altLang="el-GR" dirty="0" smtClean="0"/>
              <a:t>τ</a:t>
            </a:r>
            <a:r>
              <a:rPr lang="en-GB" altLang="el-GR" dirty="0" smtClean="0">
                <a:latin typeface="Calibri" pitchFamily="34" charset="0"/>
              </a:rPr>
              <a:t>ο </a:t>
            </a:r>
            <a:r>
              <a:rPr lang="en-GB" altLang="el-GR" dirty="0" err="1" smtClean="0">
                <a:latin typeface="Calibri" pitchFamily="34" charset="0"/>
              </a:rPr>
              <a:t>είδος</a:t>
            </a:r>
            <a:r>
              <a:rPr lang="en-GB" altLang="el-GR" dirty="0" smtClean="0">
                <a:latin typeface="Calibri" pitchFamily="34" charset="0"/>
              </a:rPr>
              <a:t> και η </a:t>
            </a:r>
            <a:r>
              <a:rPr lang="en-GB" altLang="el-GR" dirty="0" err="1" smtClean="0">
                <a:latin typeface="Calibri" pitchFamily="34" charset="0"/>
              </a:rPr>
              <a:t>διάρκει</a:t>
            </a:r>
            <a:r>
              <a:rPr lang="en-GB" altLang="el-GR" dirty="0" smtClean="0">
                <a:latin typeface="Calibri" pitchFamily="34" charset="0"/>
              </a:rPr>
              <a:t>α της ψυχικής ασθένειας του γονέα, </a:t>
            </a:r>
            <a:endParaRPr lang="el-GR" altLang="el-GR" dirty="0" smtClean="0"/>
          </a:p>
          <a:p>
            <a:pPr lvl="1" eaLnBrk="1" hangingPunct="1">
              <a:buFont typeface="Wingdings" pitchFamily="2" charset="2"/>
              <a:buChar char="ü"/>
            </a:pPr>
            <a:r>
              <a:rPr lang="en-GB" altLang="el-GR" dirty="0" smtClean="0">
                <a:latin typeface="Calibri" pitchFamily="34" charset="0"/>
              </a:rPr>
              <a:t>η </a:t>
            </a:r>
            <a:r>
              <a:rPr lang="en-GB" altLang="el-GR" dirty="0" err="1" smtClean="0">
                <a:latin typeface="Calibri" pitchFamily="34" charset="0"/>
              </a:rPr>
              <a:t>συνεργ</a:t>
            </a:r>
            <a:r>
              <a:rPr lang="en-GB" altLang="el-GR" dirty="0" smtClean="0">
                <a:latin typeface="Calibri" pitchFamily="34" charset="0"/>
              </a:rPr>
              <a:t>ασιμότητά του με τους επαγγελματίες ψυχικής υγείας, </a:t>
            </a:r>
            <a:endParaRPr lang="el-GR" altLang="el-GR" dirty="0" smtClean="0"/>
          </a:p>
          <a:p>
            <a:pPr lvl="1" eaLnBrk="1" hangingPunct="1">
              <a:buFont typeface="Wingdings" pitchFamily="2" charset="2"/>
              <a:buChar char="ü"/>
            </a:pPr>
            <a:r>
              <a:rPr lang="en-GB" altLang="el-GR" dirty="0" err="1" smtClean="0">
                <a:latin typeface="Calibri" pitchFamily="34" charset="0"/>
              </a:rPr>
              <a:t>οι</a:t>
            </a:r>
            <a:r>
              <a:rPr lang="en-GB" altLang="el-GR" dirty="0" smtClean="0">
                <a:latin typeface="Calibri" pitchFamily="34" charset="0"/>
              </a:rPr>
              <a:t> π</a:t>
            </a:r>
            <a:r>
              <a:rPr lang="en-GB" altLang="el-GR" dirty="0" err="1" smtClean="0">
                <a:latin typeface="Calibri" pitchFamily="34" charset="0"/>
              </a:rPr>
              <a:t>ροσ</a:t>
            </a:r>
            <a:r>
              <a:rPr lang="en-GB" altLang="el-GR" dirty="0" smtClean="0">
                <a:latin typeface="Calibri" pitchFamily="34" charset="0"/>
              </a:rPr>
              <a:t>πάθειές του να αντιμετωπίζει το ψυχικό πρόβλημα, και</a:t>
            </a:r>
            <a:endParaRPr lang="el-GR" altLang="el-GR" dirty="0" smtClean="0"/>
          </a:p>
          <a:p>
            <a:pPr lvl="1" eaLnBrk="1" hangingPunct="1">
              <a:buFont typeface="Wingdings" pitchFamily="2" charset="2"/>
              <a:buChar char="ü"/>
            </a:pPr>
            <a:r>
              <a:rPr lang="en-GB" altLang="el-GR" dirty="0" smtClean="0">
                <a:latin typeface="Calibri" pitchFamily="34" charset="0"/>
              </a:rPr>
              <a:t>η ύπα</a:t>
            </a:r>
            <a:r>
              <a:rPr lang="en-GB" altLang="el-GR" dirty="0" err="1" smtClean="0">
                <a:latin typeface="Calibri" pitchFamily="34" charset="0"/>
              </a:rPr>
              <a:t>ρξη</a:t>
            </a:r>
            <a:r>
              <a:rPr lang="en-GB" altLang="el-GR" dirty="0" smtClean="0">
                <a:latin typeface="Calibri" pitchFamily="34" charset="0"/>
              </a:rPr>
              <a:t> </a:t>
            </a:r>
            <a:r>
              <a:rPr lang="el-GR" altLang="el-GR" dirty="0" smtClean="0"/>
              <a:t>συγγενικού και </a:t>
            </a:r>
            <a:r>
              <a:rPr lang="en-GB" altLang="el-GR" dirty="0" err="1" smtClean="0">
                <a:latin typeface="Calibri" pitchFamily="34" charset="0"/>
              </a:rPr>
              <a:t>κοινωνικού</a:t>
            </a:r>
            <a:r>
              <a:rPr lang="en-GB" altLang="el-GR" dirty="0" smtClean="0">
                <a:latin typeface="Calibri" pitchFamily="34" charset="0"/>
              </a:rPr>
              <a:t> </a:t>
            </a:r>
            <a:r>
              <a:rPr lang="en-GB" altLang="el-GR" dirty="0" err="1" smtClean="0">
                <a:latin typeface="Calibri" pitchFamily="34" charset="0"/>
              </a:rPr>
              <a:t>δικτύου</a:t>
            </a:r>
            <a:r>
              <a:rPr lang="en-GB" altLang="el-GR" dirty="0" smtClean="0">
                <a:latin typeface="Calibri" pitchFamily="34" charset="0"/>
              </a:rPr>
              <a:t> υπ</a:t>
            </a:r>
            <a:r>
              <a:rPr lang="en-GB" altLang="el-GR" dirty="0" err="1" smtClean="0">
                <a:latin typeface="Calibri" pitchFamily="34" charset="0"/>
              </a:rPr>
              <a:t>οστήριξης</a:t>
            </a:r>
            <a:r>
              <a:rPr lang="en-GB" altLang="el-GR" dirty="0" smtClean="0">
                <a:latin typeface="Calibri" pitchFamily="34" charset="0"/>
              </a:rPr>
              <a:t> </a:t>
            </a:r>
            <a:r>
              <a:rPr lang="en-GB" altLang="el-GR" dirty="0" err="1" smtClean="0">
                <a:latin typeface="Calibri" pitchFamily="34" charset="0"/>
              </a:rPr>
              <a:t>της</a:t>
            </a:r>
            <a:r>
              <a:rPr lang="en-GB" altLang="el-GR" dirty="0" smtClean="0">
                <a:latin typeface="Calibri" pitchFamily="34" charset="0"/>
              </a:rPr>
              <a:t> </a:t>
            </a:r>
            <a:r>
              <a:rPr lang="en-GB" altLang="el-GR" dirty="0" err="1" smtClean="0">
                <a:latin typeface="Calibri" pitchFamily="34" charset="0"/>
              </a:rPr>
              <a:t>οικογένει</a:t>
            </a:r>
            <a:r>
              <a:rPr lang="en-GB" altLang="el-GR" dirty="0" smtClean="0">
                <a:latin typeface="Calibri" pitchFamily="34" charset="0"/>
              </a:rPr>
              <a:t>ας.</a:t>
            </a:r>
            <a:endParaRPr lang="el-GR" altLang="el-GR" dirty="0" smtClean="0"/>
          </a:p>
          <a:p>
            <a:pPr eaLnBrk="1" hangingPunct="1"/>
            <a:endParaRPr lang="el-GR" altLang="el-GR" dirty="0" smtClean="0"/>
          </a:p>
        </p:txBody>
      </p:sp>
      <p:sp>
        <p:nvSpPr>
          <p:cNvPr id="47107" name="Τίτλος 2"/>
          <p:cNvSpPr>
            <a:spLocks noGrp="1"/>
          </p:cNvSpPr>
          <p:nvPr>
            <p:ph type="title"/>
          </p:nvPr>
        </p:nvSpPr>
        <p:spPr>
          <a:xfrm>
            <a:off x="179512" y="228600"/>
            <a:ext cx="8964488" cy="990600"/>
          </a:xfrm>
        </p:spPr>
        <p:txBody>
          <a:bodyPr/>
          <a:lstStyle/>
          <a:p>
            <a:r>
              <a:rPr lang="el-GR" altLang="el-GR" dirty="0" smtClean="0"/>
              <a:t>Προστατευτικοί παράγοντες που επιδρούν θετικά στη ψυχοκοινωνική εξέλιξη του παιδιού</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5</a:t>
            </a:fld>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2 - Θέση περιεχομένου"/>
          <p:cNvSpPr>
            <a:spLocks noGrp="1"/>
          </p:cNvSpPr>
          <p:nvPr>
            <p:ph sz="quarter" idx="1"/>
          </p:nvPr>
        </p:nvSpPr>
        <p:spPr>
          <a:xfrm>
            <a:off x="612775" y="1600200"/>
            <a:ext cx="8153400" cy="4495800"/>
          </a:xfrm>
        </p:spPr>
        <p:txBody>
          <a:bodyPr/>
          <a:lstStyle/>
          <a:p>
            <a:pPr eaLnBrk="1" hangingPunct="1"/>
            <a:r>
              <a:rPr lang="en-GB" altLang="el-GR" dirty="0" err="1" smtClean="0">
                <a:latin typeface="Calibri" pitchFamily="34" charset="0"/>
              </a:rPr>
              <a:t>Στην</a:t>
            </a:r>
            <a:r>
              <a:rPr lang="en-GB" altLang="el-GR" dirty="0" smtClean="0">
                <a:latin typeface="Calibri" pitchFamily="34" charset="0"/>
              </a:rPr>
              <a:t> </a:t>
            </a:r>
            <a:r>
              <a:rPr lang="en-GB" altLang="el-GR" dirty="0" err="1" smtClean="0">
                <a:latin typeface="Calibri" pitchFamily="34" charset="0"/>
              </a:rPr>
              <a:t>Ελλάδ</a:t>
            </a:r>
            <a:r>
              <a:rPr lang="en-GB" altLang="el-GR" dirty="0" smtClean="0">
                <a:latin typeface="Calibri" pitchFamily="34" charset="0"/>
              </a:rPr>
              <a:t>α δεν υπάρχουν στοιχεία του αριθμού των οικογ</a:t>
            </a:r>
            <a:r>
              <a:rPr lang="el-GR" altLang="el-GR" dirty="0" smtClean="0"/>
              <a:t>ε</a:t>
            </a:r>
            <a:r>
              <a:rPr lang="en-GB" altLang="el-GR" dirty="0" err="1" smtClean="0">
                <a:latin typeface="Calibri" pitchFamily="34" charset="0"/>
              </a:rPr>
              <a:t>νει</a:t>
            </a:r>
            <a:r>
              <a:rPr lang="el-GR" altLang="el-GR" dirty="0" err="1" smtClean="0"/>
              <a:t>ών</a:t>
            </a:r>
            <a:r>
              <a:rPr lang="en-GB" altLang="el-GR" dirty="0" smtClean="0">
                <a:latin typeface="Calibri" pitchFamily="34" charset="0"/>
              </a:rPr>
              <a:t> </a:t>
            </a:r>
            <a:r>
              <a:rPr lang="en-GB" altLang="el-GR" dirty="0" err="1" smtClean="0">
                <a:latin typeface="Calibri" pitchFamily="34" charset="0"/>
              </a:rPr>
              <a:t>με</a:t>
            </a:r>
            <a:r>
              <a:rPr lang="en-GB" altLang="el-GR" dirty="0" smtClean="0">
                <a:latin typeface="Calibri" pitchFamily="34" charset="0"/>
              </a:rPr>
              <a:t> </a:t>
            </a:r>
            <a:r>
              <a:rPr lang="en-GB" altLang="el-GR" dirty="0" err="1" smtClean="0">
                <a:latin typeface="Calibri" pitchFamily="34" charset="0"/>
              </a:rPr>
              <a:t>γονείς</a:t>
            </a:r>
            <a:r>
              <a:rPr lang="en-GB" altLang="el-GR" dirty="0" smtClean="0">
                <a:latin typeface="Calibri" pitchFamily="34" charset="0"/>
              </a:rPr>
              <a:t> </a:t>
            </a:r>
            <a:r>
              <a:rPr lang="en-GB" altLang="el-GR" dirty="0" err="1" smtClean="0">
                <a:latin typeface="Calibri" pitchFamily="34" charset="0"/>
              </a:rPr>
              <a:t>ψυχικά</a:t>
            </a:r>
            <a:r>
              <a:rPr lang="en-GB" altLang="el-GR" dirty="0" smtClean="0">
                <a:latin typeface="Calibri" pitchFamily="34" charset="0"/>
              </a:rPr>
              <a:t> α</a:t>
            </a:r>
            <a:r>
              <a:rPr lang="en-GB" altLang="el-GR" dirty="0" err="1" smtClean="0">
                <a:latin typeface="Calibri" pitchFamily="34" charset="0"/>
              </a:rPr>
              <a:t>σθενείς</a:t>
            </a:r>
            <a:r>
              <a:rPr lang="en-GB" altLang="el-GR" dirty="0" smtClean="0">
                <a:latin typeface="Calibri" pitchFamily="34" charset="0"/>
              </a:rPr>
              <a:t>. </a:t>
            </a:r>
            <a:endParaRPr lang="el-GR" altLang="el-GR" dirty="0" smtClean="0"/>
          </a:p>
          <a:p>
            <a:pPr eaLnBrk="1" hangingPunct="1"/>
            <a:r>
              <a:rPr lang="el-GR" altLang="el-GR" dirty="0" smtClean="0"/>
              <a:t>Έ</a:t>
            </a:r>
            <a:r>
              <a:rPr lang="en-GB" altLang="el-GR" dirty="0" err="1" smtClean="0">
                <a:latin typeface="Calibri" pitchFamily="34" charset="0"/>
              </a:rPr>
              <a:t>ρευν</a:t>
            </a:r>
            <a:r>
              <a:rPr lang="en-GB" altLang="el-GR" dirty="0" smtClean="0">
                <a:latin typeface="Calibri" pitchFamily="34" charset="0"/>
              </a:rPr>
              <a:t>α στην Αγγλία δείχνει ότι το ποσοστό των ψυχικά ασθενών που έχουν παιδιά ανέρχεται σε 30-35% και ότι σε κάθε έναν από αυτούς αναλογούν 1,5 παιδιά. </a:t>
            </a:r>
          </a:p>
          <a:p>
            <a:pPr eaLnBrk="1" hangingPunct="1">
              <a:buFont typeface="Wingdings" pitchFamily="2" charset="2"/>
              <a:buChar char="ü"/>
            </a:pPr>
            <a:r>
              <a:rPr lang="en-GB" altLang="el-GR" dirty="0" err="1" smtClean="0">
                <a:latin typeface="Calibri" pitchFamily="34" charset="0"/>
              </a:rPr>
              <a:t>Βάση</a:t>
            </a:r>
            <a:r>
              <a:rPr lang="en-GB" altLang="el-GR" dirty="0" smtClean="0">
                <a:latin typeface="Calibri" pitchFamily="34" charset="0"/>
              </a:rPr>
              <a:t> α</a:t>
            </a:r>
            <a:r>
              <a:rPr lang="en-GB" altLang="el-GR" dirty="0" err="1" smtClean="0">
                <a:latin typeface="Calibri" pitchFamily="34" charset="0"/>
              </a:rPr>
              <a:t>υτών</a:t>
            </a:r>
            <a:r>
              <a:rPr lang="en-GB" altLang="el-GR" dirty="0" smtClean="0">
                <a:latin typeface="Calibri" pitchFamily="34" charset="0"/>
              </a:rPr>
              <a:t> </a:t>
            </a:r>
            <a:r>
              <a:rPr lang="en-GB" altLang="el-GR" dirty="0" err="1" smtClean="0">
                <a:latin typeface="Calibri" pitchFamily="34" charset="0"/>
              </a:rPr>
              <a:t>των</a:t>
            </a:r>
            <a:r>
              <a:rPr lang="en-GB" altLang="el-GR" dirty="0" smtClean="0">
                <a:latin typeface="Calibri" pitchFamily="34" charset="0"/>
              </a:rPr>
              <a:t> </a:t>
            </a:r>
            <a:r>
              <a:rPr lang="en-GB" altLang="el-GR" dirty="0" err="1" smtClean="0">
                <a:latin typeface="Calibri" pitchFamily="34" charset="0"/>
              </a:rPr>
              <a:t>δεδομένων</a:t>
            </a:r>
            <a:r>
              <a:rPr lang="en-GB" altLang="el-GR" dirty="0" smtClean="0">
                <a:latin typeface="Calibri" pitchFamily="34" charset="0"/>
              </a:rPr>
              <a:t> υπ</a:t>
            </a:r>
            <a:r>
              <a:rPr lang="en-GB" altLang="el-GR" dirty="0" err="1" smtClean="0">
                <a:latin typeface="Calibri" pitchFamily="34" charset="0"/>
              </a:rPr>
              <a:t>ολογίζετ</a:t>
            </a:r>
            <a:r>
              <a:rPr lang="en-GB" altLang="el-GR" dirty="0" smtClean="0">
                <a:latin typeface="Calibri" pitchFamily="34" charset="0"/>
              </a:rPr>
              <a:t>αι ότι σε κάθε 100 εισαγωγές ενηλίκων για ψυχιατρική νοσηλεία αντιστοιχούν 40 παιδιά που χρειάζεται να λαμβάνονται υπόψη από τις υπηρεσίες σε σχέση με τις ανάγκες φροντίδας τους. </a:t>
            </a:r>
            <a:endParaRPr lang="el-GR" altLang="el-GR" dirty="0" smtClean="0"/>
          </a:p>
        </p:txBody>
      </p:sp>
      <p:sp>
        <p:nvSpPr>
          <p:cNvPr id="48131" name="Τίτλος 1"/>
          <p:cNvSpPr>
            <a:spLocks noGrp="1"/>
          </p:cNvSpPr>
          <p:nvPr>
            <p:ph type="title"/>
          </p:nvPr>
        </p:nvSpPr>
        <p:spPr>
          <a:xfrm>
            <a:off x="612775" y="228600"/>
            <a:ext cx="8153400" cy="990600"/>
          </a:xfrm>
        </p:spPr>
        <p:txBody>
          <a:bodyPr/>
          <a:lstStyle/>
          <a:p>
            <a:r>
              <a:rPr lang="el-GR" altLang="el-GR" dirty="0" smtClean="0"/>
              <a:t>Επιδημιολογικά δεδομένα</a:t>
            </a:r>
            <a:r>
              <a:rPr lang="en-US" altLang="el-GR" dirty="0" smtClean="0"/>
              <a:t> </a:t>
            </a:r>
            <a:r>
              <a:rPr lang="en-US" altLang="el-GR" sz="2800" b="0" dirty="0" smtClean="0">
                <a:latin typeface="Calibri" panose="020F0502020204030204" pitchFamily="34" charset="0"/>
              </a:rPr>
              <a:t>1/3</a:t>
            </a:r>
            <a:endParaRPr lang="el-GR" altLang="el-GR" sz="2800" b="0" dirty="0" smtClean="0">
              <a:latin typeface="Calibri" panose="020F0502020204030204" pitchFamily="34" charset="0"/>
            </a:endParaRP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6</a:t>
            </a:fld>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Τίτλος 1"/>
          <p:cNvSpPr>
            <a:spLocks noGrp="1"/>
          </p:cNvSpPr>
          <p:nvPr>
            <p:ph type="title"/>
          </p:nvPr>
        </p:nvSpPr>
        <p:spPr>
          <a:xfrm>
            <a:off x="612775" y="228600"/>
            <a:ext cx="8153400" cy="990600"/>
          </a:xfrm>
        </p:spPr>
        <p:txBody>
          <a:bodyPr/>
          <a:lstStyle/>
          <a:p>
            <a:r>
              <a:rPr lang="el-GR" altLang="el-GR" dirty="0">
                <a:solidFill>
                  <a:srgbClr val="775F55"/>
                </a:solidFill>
              </a:rPr>
              <a:t>Επιδημιολογικά δεδομένα</a:t>
            </a:r>
            <a:r>
              <a:rPr lang="en-US" altLang="el-GR" dirty="0">
                <a:solidFill>
                  <a:srgbClr val="775F55"/>
                </a:solidFill>
              </a:rPr>
              <a:t> </a:t>
            </a:r>
            <a:r>
              <a:rPr lang="en-US" altLang="el-GR" sz="2800" b="0" dirty="0" smtClean="0">
                <a:solidFill>
                  <a:srgbClr val="775F55"/>
                </a:solidFill>
                <a:latin typeface="Calibri" panose="020F0502020204030204" pitchFamily="34" charset="0"/>
              </a:rPr>
              <a:t>2/3</a:t>
            </a:r>
            <a:endParaRPr lang="el-GR" altLang="el-GR" dirty="0" smtClean="0"/>
          </a:p>
        </p:txBody>
      </p:sp>
      <p:sp>
        <p:nvSpPr>
          <p:cNvPr id="49155" name="2 - Θέση περιεχομένου"/>
          <p:cNvSpPr>
            <a:spLocks noGrp="1"/>
          </p:cNvSpPr>
          <p:nvPr>
            <p:ph sz="quarter" idx="1"/>
          </p:nvPr>
        </p:nvSpPr>
        <p:spPr>
          <a:xfrm>
            <a:off x="612775" y="1600200"/>
            <a:ext cx="8153400" cy="4853136"/>
          </a:xfrm>
        </p:spPr>
        <p:txBody>
          <a:bodyPr/>
          <a:lstStyle/>
          <a:p>
            <a:pPr eaLnBrk="1" hangingPunct="1"/>
            <a:r>
              <a:rPr lang="en-GB" altLang="el-GR" dirty="0" smtClean="0">
                <a:latin typeface="Calibri" pitchFamily="34" charset="0"/>
              </a:rPr>
              <a:t>Επιπ</a:t>
            </a:r>
            <a:r>
              <a:rPr lang="en-GB" altLang="el-GR" dirty="0" err="1" smtClean="0">
                <a:latin typeface="Calibri" pitchFamily="34" charset="0"/>
              </a:rPr>
              <a:t>λέον</a:t>
            </a:r>
            <a:r>
              <a:rPr lang="en-GB" altLang="el-GR" dirty="0" smtClean="0">
                <a:latin typeface="Calibri" pitchFamily="34" charset="0"/>
              </a:rPr>
              <a:t> </a:t>
            </a:r>
            <a:r>
              <a:rPr lang="en-GB" altLang="el-GR" dirty="0" err="1" smtClean="0">
                <a:latin typeface="Calibri" pitchFamily="34" charset="0"/>
              </a:rPr>
              <a:t>μελέτες</a:t>
            </a:r>
            <a:r>
              <a:rPr lang="en-GB" altLang="el-GR" dirty="0" smtClean="0">
                <a:latin typeface="Calibri" pitchFamily="34" charset="0"/>
              </a:rPr>
              <a:t> π</a:t>
            </a:r>
            <a:r>
              <a:rPr lang="en-GB" altLang="el-GR" dirty="0" err="1" smtClean="0">
                <a:latin typeface="Calibri" pitchFamily="34" charset="0"/>
              </a:rPr>
              <a:t>ου</a:t>
            </a:r>
            <a:r>
              <a:rPr lang="en-GB" altLang="el-GR" dirty="0" smtClean="0">
                <a:latin typeface="Calibri" pitchFamily="34" charset="0"/>
              </a:rPr>
              <a:t> πρα</a:t>
            </a:r>
            <a:r>
              <a:rPr lang="en-GB" altLang="el-GR" dirty="0" err="1" smtClean="0">
                <a:latin typeface="Calibri" pitchFamily="34" charset="0"/>
              </a:rPr>
              <a:t>γμ</a:t>
            </a:r>
            <a:r>
              <a:rPr lang="en-GB" altLang="el-GR" dirty="0" smtClean="0">
                <a:latin typeface="Calibri" pitchFamily="34" charset="0"/>
              </a:rPr>
              <a:t>ατοποιήθηκαν στον τομέα των κοινωνικών υπηρεσιών προστασίας και πρόνοιας στην Αγγλία δείχνουν ότι το 35% των παιδιών που παραπέμφθηκαν σε αυτές προέρχονται από οικογένειες με γονείς ψυχικά ασθενείς. </a:t>
            </a:r>
            <a:endParaRPr lang="el-GR" altLang="el-GR" dirty="0" smtClean="0"/>
          </a:p>
          <a:p>
            <a:pPr eaLnBrk="1" hangingPunct="1"/>
            <a:r>
              <a:rPr lang="el-GR" altLang="el-GR" dirty="0"/>
              <a:t>Έ</a:t>
            </a:r>
            <a:r>
              <a:rPr lang="en-GB" altLang="el-GR" dirty="0" smtClean="0">
                <a:latin typeface="Calibri" pitchFamily="34" charset="0"/>
              </a:rPr>
              <a:t>ρ</a:t>
            </a:r>
            <a:r>
              <a:rPr lang="el-GR" altLang="el-GR" dirty="0" smtClean="0">
                <a:latin typeface="Calibri" pitchFamily="34" charset="0"/>
              </a:rPr>
              <a:t>ε</a:t>
            </a:r>
            <a:r>
              <a:rPr lang="en-GB" altLang="el-GR" dirty="0" err="1" smtClean="0">
                <a:latin typeface="Calibri" pitchFamily="34" charset="0"/>
              </a:rPr>
              <a:t>υν</a:t>
            </a:r>
            <a:r>
              <a:rPr lang="en-GB" altLang="el-GR" dirty="0" smtClean="0">
                <a:latin typeface="Calibri" pitchFamily="34" charset="0"/>
              </a:rPr>
              <a:t>α στη Σουηδία δείχνει ότι το 20% των νοσηλευομένων σε ψυχιατρικά νοσοκομεία ή ψυχιατρικά τμήματα γενικών νοσοκομείων και το 25% των ασθενών που παρακολουθούνται από εξωνοσοκομειακές ψυχιατρικές υπηρεσίες έχουν παιδιά κάτω των 18 ετών. </a:t>
            </a:r>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7</a:t>
            </a:fld>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Τίτλος 1"/>
          <p:cNvSpPr>
            <a:spLocks noGrp="1"/>
          </p:cNvSpPr>
          <p:nvPr>
            <p:ph type="title"/>
          </p:nvPr>
        </p:nvSpPr>
        <p:spPr>
          <a:xfrm>
            <a:off x="612775" y="228600"/>
            <a:ext cx="8153400" cy="990600"/>
          </a:xfrm>
        </p:spPr>
        <p:txBody>
          <a:bodyPr/>
          <a:lstStyle/>
          <a:p>
            <a:r>
              <a:rPr lang="el-GR" altLang="el-GR" dirty="0">
                <a:solidFill>
                  <a:srgbClr val="775F55"/>
                </a:solidFill>
              </a:rPr>
              <a:t>Επιδημιολογικά δεδομένα</a:t>
            </a:r>
            <a:r>
              <a:rPr lang="en-US" altLang="el-GR" dirty="0">
                <a:solidFill>
                  <a:srgbClr val="775F55"/>
                </a:solidFill>
              </a:rPr>
              <a:t> </a:t>
            </a:r>
            <a:r>
              <a:rPr lang="en-US" altLang="el-GR" sz="2800" b="0" dirty="0" smtClean="0">
                <a:solidFill>
                  <a:srgbClr val="775F55"/>
                </a:solidFill>
                <a:latin typeface="Calibri" panose="020F0502020204030204" pitchFamily="34" charset="0"/>
              </a:rPr>
              <a:t>3/3</a:t>
            </a:r>
            <a:endParaRPr lang="el-GR" altLang="el-GR" dirty="0" smtClean="0"/>
          </a:p>
        </p:txBody>
      </p:sp>
      <p:sp>
        <p:nvSpPr>
          <p:cNvPr id="50179"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Σε συνάρτηση με τα επιδημιολογικά δεδομένα που δείχνουν ότι το 1% του γενικού πληθυσμού αντιμετωπίζει χρόνια ψυχική ασθένεια, υπολογίζεται ότι στην Ελλάδα θα πρέπει να αναμένεται ότι: </a:t>
            </a:r>
          </a:p>
          <a:p>
            <a:pPr marL="914400" lvl="1" indent="-514350" eaLnBrk="1" hangingPunct="1">
              <a:buFont typeface="Wingdings" pitchFamily="2" charset="2"/>
              <a:buChar char="ü"/>
            </a:pPr>
            <a:r>
              <a:rPr lang="el-GR" altLang="el-GR" dirty="0" smtClean="0"/>
              <a:t>20.000 – 30.000 παιδιά έχουν γονείς με ψυχική ασθένεια</a:t>
            </a:r>
            <a:r>
              <a:rPr lang="en-US" altLang="el-GR" dirty="0" smtClean="0"/>
              <a:t>,</a:t>
            </a:r>
            <a:r>
              <a:rPr lang="el-GR" altLang="el-GR" dirty="0" smtClean="0"/>
              <a:t> και  </a:t>
            </a:r>
          </a:p>
          <a:p>
            <a:pPr marL="914400" lvl="1" indent="-514350" eaLnBrk="1" hangingPunct="1">
              <a:buFont typeface="Wingdings" pitchFamily="2" charset="2"/>
              <a:buChar char="ü"/>
            </a:pPr>
            <a:r>
              <a:rPr lang="el-GR" altLang="el-GR" dirty="0" smtClean="0"/>
              <a:t>το 1/3 από αυτά είναι δυνατόν να βρίσκονται σε ανάγκη υπηρεσιών διαφόρων τύπων από το σύστημα του τομέα κοινωνικής προστασίας και πρόνοιας και του τομέα ψυχικής υγείας.</a:t>
            </a:r>
          </a:p>
          <a:p>
            <a:pPr eaLnBrk="1" hangingPunct="1">
              <a:buFont typeface="Arial" pitchFamily="34" charset="0"/>
              <a:buChar char="•"/>
            </a:pPr>
            <a:endParaRPr lang="el-GR" alt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8</a:t>
            </a:fld>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2 - Θέση περιεχομένου"/>
          <p:cNvSpPr>
            <a:spLocks noGrp="1"/>
          </p:cNvSpPr>
          <p:nvPr>
            <p:ph sz="quarter" idx="1"/>
          </p:nvPr>
        </p:nvSpPr>
        <p:spPr>
          <a:xfrm>
            <a:off x="612775" y="1600200"/>
            <a:ext cx="8153400" cy="4495800"/>
          </a:xfrm>
        </p:spPr>
        <p:txBody>
          <a:bodyPr/>
          <a:lstStyle/>
          <a:p>
            <a:pPr eaLnBrk="1" hangingPunct="1"/>
            <a:r>
              <a:rPr lang="el-GR" altLang="el-GR" dirty="0" smtClean="0"/>
              <a:t>Σ</a:t>
            </a:r>
            <a:r>
              <a:rPr lang="en-GB" altLang="el-GR" dirty="0" smtClean="0">
                <a:latin typeface="Calibri" pitchFamily="34" charset="0"/>
              </a:rPr>
              <a:t>ε </a:t>
            </a:r>
            <a:r>
              <a:rPr lang="en-GB" altLang="el-GR" dirty="0" err="1" smtClean="0">
                <a:latin typeface="Calibri" pitchFamily="34" charset="0"/>
              </a:rPr>
              <a:t>μι</a:t>
            </a:r>
            <a:r>
              <a:rPr lang="en-GB" altLang="el-GR" dirty="0" smtClean="0">
                <a:latin typeface="Calibri" pitchFamily="34" charset="0"/>
              </a:rPr>
              <a:t>α περίοδο </a:t>
            </a:r>
            <a:r>
              <a:rPr lang="el-GR" altLang="el-GR" dirty="0" smtClean="0"/>
              <a:t>4 </a:t>
            </a:r>
            <a:r>
              <a:rPr lang="en-GB" altLang="el-GR" dirty="0" err="1" smtClean="0">
                <a:latin typeface="Calibri" pitchFamily="34" charset="0"/>
              </a:rPr>
              <a:t>ετών</a:t>
            </a:r>
            <a:r>
              <a:rPr lang="en-GB" altLang="el-GR" dirty="0" smtClean="0">
                <a:latin typeface="Calibri" pitchFamily="34" charset="0"/>
              </a:rPr>
              <a:t> από </a:t>
            </a:r>
            <a:r>
              <a:rPr lang="el-GR" altLang="el-GR" dirty="0" smtClean="0"/>
              <a:t>τ</a:t>
            </a:r>
            <a:r>
              <a:rPr lang="en-GB" altLang="el-GR" dirty="0" err="1" smtClean="0">
                <a:latin typeface="Calibri" pitchFamily="34" charset="0"/>
              </a:rPr>
              <a:t>ην</a:t>
            </a:r>
            <a:r>
              <a:rPr lang="en-GB" altLang="el-GR" dirty="0" smtClean="0">
                <a:latin typeface="Calibri" pitchFamily="34" charset="0"/>
              </a:rPr>
              <a:t> </a:t>
            </a:r>
            <a:r>
              <a:rPr lang="en-GB" altLang="el-GR" dirty="0" err="1" smtClean="0">
                <a:latin typeface="Calibri" pitchFamily="34" charset="0"/>
              </a:rPr>
              <a:t>διάγνωση</a:t>
            </a:r>
            <a:r>
              <a:rPr lang="en-GB" altLang="el-GR" dirty="0" smtClean="0">
                <a:latin typeface="Calibri" pitchFamily="34" charset="0"/>
              </a:rPr>
              <a:t> </a:t>
            </a:r>
            <a:r>
              <a:rPr lang="en-GB" altLang="el-GR" dirty="0" err="1" smtClean="0">
                <a:latin typeface="Calibri" pitchFamily="34" charset="0"/>
              </a:rPr>
              <a:t>της</a:t>
            </a:r>
            <a:r>
              <a:rPr lang="en-GB" altLang="el-GR" dirty="0" smtClean="0">
                <a:latin typeface="Calibri" pitchFamily="34" charset="0"/>
              </a:rPr>
              <a:t> </a:t>
            </a:r>
            <a:r>
              <a:rPr lang="en-GB" altLang="el-GR" dirty="0" err="1" smtClean="0">
                <a:latin typeface="Calibri" pitchFamily="34" charset="0"/>
              </a:rPr>
              <a:t>ψυχικής</a:t>
            </a:r>
            <a:r>
              <a:rPr lang="en-GB" altLang="el-GR" dirty="0" smtClean="0">
                <a:latin typeface="Calibri" pitchFamily="34" charset="0"/>
              </a:rPr>
              <a:t> α</a:t>
            </a:r>
            <a:r>
              <a:rPr lang="en-GB" altLang="el-GR" dirty="0" err="1" smtClean="0">
                <a:latin typeface="Calibri" pitchFamily="34" charset="0"/>
              </a:rPr>
              <a:t>σθένει</a:t>
            </a:r>
            <a:r>
              <a:rPr lang="en-GB" altLang="el-GR" dirty="0" smtClean="0">
                <a:latin typeface="Calibri" pitchFamily="34" charset="0"/>
              </a:rPr>
              <a:t>ας στους γονείς</a:t>
            </a:r>
            <a:r>
              <a:rPr lang="el-GR" altLang="el-GR" dirty="0" smtClean="0"/>
              <a:t>: </a:t>
            </a:r>
          </a:p>
          <a:p>
            <a:pPr eaLnBrk="1" hangingPunct="1">
              <a:buFont typeface="Wingdings" pitchFamily="2" charset="2"/>
              <a:buChar char="ü"/>
            </a:pPr>
            <a:r>
              <a:rPr lang="en-GB" altLang="el-GR" dirty="0" err="1" smtClean="0">
                <a:latin typeface="Calibri" pitchFamily="34" charset="0"/>
              </a:rPr>
              <a:t>το</a:t>
            </a:r>
            <a:r>
              <a:rPr lang="en-GB" altLang="el-GR" dirty="0" smtClean="0">
                <a:latin typeface="Calibri" pitchFamily="34" charset="0"/>
              </a:rPr>
              <a:t> </a:t>
            </a:r>
            <a:r>
              <a:rPr lang="en-GB" altLang="el-GR" dirty="0" err="1" smtClean="0">
                <a:latin typeface="Calibri" pitchFamily="34" charset="0"/>
              </a:rPr>
              <a:t>έν</a:t>
            </a:r>
            <a:r>
              <a:rPr lang="en-GB" altLang="el-GR" dirty="0" smtClean="0">
                <a:latin typeface="Calibri" pitchFamily="34" charset="0"/>
              </a:rPr>
              <a:t>α τρίτο των παιδιών αντιμετωπίζει σοβαρό πρόβλημα ψυχικής υγείας, </a:t>
            </a:r>
            <a:endParaRPr lang="el-GR" altLang="el-GR" dirty="0" smtClean="0"/>
          </a:p>
          <a:p>
            <a:pPr eaLnBrk="1" hangingPunct="1">
              <a:buFont typeface="Wingdings" pitchFamily="2" charset="2"/>
              <a:buChar char="ü"/>
            </a:pPr>
            <a:r>
              <a:rPr lang="en-GB" altLang="el-GR" dirty="0" err="1" smtClean="0">
                <a:latin typeface="Calibri" pitchFamily="34" charset="0"/>
              </a:rPr>
              <a:t>το</a:t>
            </a:r>
            <a:r>
              <a:rPr lang="en-GB" altLang="el-GR" dirty="0" smtClean="0">
                <a:latin typeface="Calibri" pitchFamily="34" charset="0"/>
              </a:rPr>
              <a:t> </a:t>
            </a:r>
            <a:r>
              <a:rPr lang="en-GB" altLang="el-GR" dirty="0" err="1" smtClean="0">
                <a:latin typeface="Calibri" pitchFamily="34" charset="0"/>
              </a:rPr>
              <a:t>έν</a:t>
            </a:r>
            <a:r>
              <a:rPr lang="en-GB" altLang="el-GR" dirty="0" smtClean="0">
                <a:latin typeface="Calibri" pitchFamily="34" charset="0"/>
              </a:rPr>
              <a:t>α τρίτο των παιδιών ένα παροδικό ψυχολογικό πρόβλημα και </a:t>
            </a:r>
            <a:endParaRPr lang="el-GR" altLang="el-GR" dirty="0" smtClean="0"/>
          </a:p>
          <a:p>
            <a:pPr eaLnBrk="1" hangingPunct="1">
              <a:buFont typeface="Wingdings" pitchFamily="2" charset="2"/>
              <a:buChar char="ü"/>
            </a:pPr>
            <a:r>
              <a:rPr lang="en-GB" altLang="el-GR" dirty="0" err="1" smtClean="0">
                <a:latin typeface="Calibri" pitchFamily="34" charset="0"/>
              </a:rPr>
              <a:t>το</a:t>
            </a:r>
            <a:r>
              <a:rPr lang="en-GB" altLang="el-GR" dirty="0" smtClean="0">
                <a:latin typeface="Calibri" pitchFamily="34" charset="0"/>
              </a:rPr>
              <a:t> </a:t>
            </a:r>
            <a:r>
              <a:rPr lang="en-GB" altLang="el-GR" dirty="0" err="1" smtClean="0">
                <a:latin typeface="Calibri" pitchFamily="34" charset="0"/>
              </a:rPr>
              <a:t>έν</a:t>
            </a:r>
            <a:r>
              <a:rPr lang="en-GB" altLang="el-GR" dirty="0" smtClean="0">
                <a:latin typeface="Calibri" pitchFamily="34" charset="0"/>
              </a:rPr>
              <a:t>α τρίτο των παιδιών δεν εμφανίζει κανενός είδους ψυχικό πρόβλημα.</a:t>
            </a:r>
            <a:endParaRPr lang="el-GR" altLang="el-GR" dirty="0" smtClean="0"/>
          </a:p>
        </p:txBody>
      </p:sp>
      <p:sp>
        <p:nvSpPr>
          <p:cNvPr id="51203" name="Τίτλος 2"/>
          <p:cNvSpPr>
            <a:spLocks noGrp="1"/>
          </p:cNvSpPr>
          <p:nvPr>
            <p:ph type="title"/>
          </p:nvPr>
        </p:nvSpPr>
        <p:spPr>
          <a:xfrm>
            <a:off x="612775" y="228600"/>
            <a:ext cx="8153400" cy="990600"/>
          </a:xfrm>
        </p:spPr>
        <p:txBody>
          <a:bodyPr/>
          <a:lstStyle/>
          <a:p>
            <a:r>
              <a:rPr lang="el-GR" altLang="el-GR" smtClean="0"/>
              <a:t>Η επίδραση της ψυχικής ασθένειας </a:t>
            </a:r>
            <a:br>
              <a:rPr lang="el-GR" altLang="el-GR" smtClean="0"/>
            </a:br>
            <a:r>
              <a:rPr lang="el-GR" altLang="el-GR" smtClean="0"/>
              <a:t>του γονέα στο παιδί</a:t>
            </a:r>
          </a:p>
        </p:txBody>
      </p:sp>
      <p:sp>
        <p:nvSpPr>
          <p:cNvPr id="2" name="Θέση αριθμού διαφάνειας 1"/>
          <p:cNvSpPr>
            <a:spLocks noGrp="1"/>
          </p:cNvSpPr>
          <p:nvPr>
            <p:ph type="sldNum" sz="quarter" idx="12"/>
          </p:nvPr>
        </p:nvSpPr>
        <p:spPr/>
        <p:txBody>
          <a:bodyPr>
            <a:normAutofit fontScale="85000" lnSpcReduction="20000"/>
          </a:bodyPr>
          <a:lstStyle/>
          <a:p>
            <a:pPr>
              <a:defRPr/>
            </a:pPr>
            <a:fld id="{9057F016-2C3A-4643-95AC-8B3EDC657924}" type="slidenum">
              <a:rPr lang="el-GR" smtClean="0"/>
              <a:pPr>
                <a:defRPr/>
              </a:pPr>
              <a:t>9</a:t>
            </a:fld>
            <a:endParaRPr lang="el-G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xo-opistho_simeiomata">
  <a:themeElements>
    <a:clrScheme name="Προσαρμοσμένο 2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exo-opistho_simeiomata">
  <a:themeElements>
    <a:clrScheme name="Προσαρμοσμένο 2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249</TotalTime>
  <Words>2760</Words>
  <Application>Microsoft Office PowerPoint</Application>
  <PresentationFormat>Προβολή στην οθόνη (4:3)</PresentationFormat>
  <Paragraphs>245</Paragraphs>
  <Slides>38</Slides>
  <Notes>7</Notes>
  <HiddenSlides>0</HiddenSlides>
  <MMClips>0</MMClips>
  <ScaleCrop>false</ScaleCrop>
  <HeadingPairs>
    <vt:vector size="4" baseType="variant">
      <vt:variant>
        <vt:lpstr>Θέμα</vt:lpstr>
      </vt:variant>
      <vt:variant>
        <vt:i4>4</vt:i4>
      </vt:variant>
      <vt:variant>
        <vt:lpstr>Τίτλοι διαφανειών</vt:lpstr>
      </vt:variant>
      <vt:variant>
        <vt:i4>38</vt:i4>
      </vt:variant>
    </vt:vector>
  </HeadingPairs>
  <TitlesOfParts>
    <vt:vector size="42" baseType="lpstr">
      <vt:lpstr>Διάμεσος</vt:lpstr>
      <vt:lpstr>exo-opistho_simeiomata</vt:lpstr>
      <vt:lpstr>1_exo-opistho_simeiomata</vt:lpstr>
      <vt:lpstr>OC_template_updated</vt:lpstr>
      <vt:lpstr>Κοινωνική Εργασία με Παιδιά και Εφήβους</vt:lpstr>
      <vt:lpstr>Ψυχική ασθένεια και γονεϊκός ρόλος</vt:lpstr>
      <vt:lpstr>Επιπτώσεις της ψυχικής ασθένειας  στη ζωή της οικογένειας και του παιδιού: </vt:lpstr>
      <vt:lpstr>Ανάγκες των παιδιών ψυχικά ασθενών γονέων</vt:lpstr>
      <vt:lpstr>Προστατευτικοί παράγοντες που επιδρούν θετικά στη ψυχοκοινωνική εξέλιξη του παιδιού</vt:lpstr>
      <vt:lpstr>Επιδημιολογικά δεδομένα 1/3</vt:lpstr>
      <vt:lpstr>Επιδημιολογικά δεδομένα 2/3</vt:lpstr>
      <vt:lpstr>Επιδημιολογικά δεδομένα 3/3</vt:lpstr>
      <vt:lpstr>Η επίδραση της ψυχικής ασθένειας  του γονέα στο παιδί</vt:lpstr>
      <vt:lpstr>Χαρακτηριστικά ψυχικά ασθενών γονέων</vt:lpstr>
      <vt:lpstr>Αποτελέσματα της γονεϊκής ψυχικής ασθένειας στην ψυχική υγεία του παιδιού 1/5</vt:lpstr>
      <vt:lpstr>Αποτελέσματα της γονεϊκής ψυχικής ασθένειας στην ψυχική υγεία του παιδιού 2/5</vt:lpstr>
      <vt:lpstr>Αποτελέσματα της γονεϊκής ψυχικής ασθένειας στην ψυχική υγεία του παιδιού 3/5</vt:lpstr>
      <vt:lpstr>Αποτελέσματα της γονεϊκής ψυχικής ασθένειας στην ψυχική υγεία του παιδιού 4/5</vt:lpstr>
      <vt:lpstr>Αποτελέσματα της γονεϊκής ψυχικής ασθένειας στην ψυχική υγεία του παιδιού 5/5</vt:lpstr>
      <vt:lpstr>Ανάγκες των παιδιών με ψυχικά  ασθενή γονέα </vt:lpstr>
      <vt:lpstr>Οι ανάγκες των ψυχικά  ασθενών γονέων </vt:lpstr>
      <vt:lpstr>Τι μπορεί να ειπωθεί στα παιδιά;</vt:lpstr>
      <vt:lpstr>1ο μήνυμα: δεν φταίνε αυτά</vt:lpstr>
      <vt:lpstr> 2ο μήνυμα: μπορεί να δοθεί βοήθεια</vt:lpstr>
      <vt:lpstr>3ο μήνυμα: το παιδί δεν είναι μοναδικό που αντιμετωπίζει τέτοιου είδους προβλήματα</vt:lpstr>
      <vt:lpstr>Όταν ο γονέας πηγαίνει για  ψυχιατρική νοσηλεία 1/2</vt:lpstr>
      <vt:lpstr>Όταν ο γονέας πηγαίνει για  ψυχιατρική νοσηλεία 2/2</vt:lpstr>
      <vt:lpstr>Όταν ο γονέας κάνει απόπειρα αυτοκτονίας</vt:lpstr>
      <vt:lpstr>Ο ρόλος των σημαντικών ενηλίκων</vt:lpstr>
      <vt:lpstr>Αναγκαίες υποστηρικτικές παρεμβάσεις 1/2</vt:lpstr>
      <vt:lpstr>Αναγκαίες υποστηρικτικές παρεμβάσεις 2/2</vt:lpstr>
      <vt:lpstr>Στόχος των ομάδων παιδιών και εφήβων:</vt:lpstr>
      <vt:lpstr>Στήριξη για οικογένειες και παιδιά  ψυχικά ασθενών</vt:lpstr>
      <vt:lpstr>Υποστήριξη σε παιδιά ψυχικά  ασθενών γονέων 1/2</vt:lpstr>
      <vt:lpstr>Υποστήριξη σε παιδιά ψυχικά  ασθενών γονέων 2/2</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ΟΙΚΟΓΕΝΕΙΕΣ  ΨΥΧΙΚΑ ΑΣΘΕΝΩΝ ΓΟΝΕΩΝ</dc:title>
  <dc:creator>opencourses@teiath.gr</dc:creator>
  <cp:lastModifiedBy>fkaram2</cp:lastModifiedBy>
  <cp:revision>37</cp:revision>
  <dcterms:created xsi:type="dcterms:W3CDTF">2011-01-17T03:30:11Z</dcterms:created>
  <dcterms:modified xsi:type="dcterms:W3CDTF">2015-08-07T07:18:58Z</dcterms:modified>
</cp:coreProperties>
</file>