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7" r:id="rId2"/>
  </p:sldMasterIdLst>
  <p:notesMasterIdLst>
    <p:notesMasterId r:id="rId45"/>
  </p:notesMasterIdLst>
  <p:handoutMasterIdLst>
    <p:handoutMasterId r:id="rId46"/>
  </p:handoutMasterIdLst>
  <p:sldIdLst>
    <p:sldId id="256" r:id="rId3"/>
    <p:sldId id="288" r:id="rId4"/>
    <p:sldId id="269" r:id="rId5"/>
    <p:sldId id="270" r:id="rId6"/>
    <p:sldId id="271" r:id="rId7"/>
    <p:sldId id="272" r:id="rId8"/>
    <p:sldId id="273" r:id="rId9"/>
    <p:sldId id="274" r:id="rId10"/>
    <p:sldId id="275" r:id="rId11"/>
    <p:sldId id="283" r:id="rId12"/>
    <p:sldId id="282" r:id="rId13"/>
    <p:sldId id="284" r:id="rId14"/>
    <p:sldId id="285" r:id="rId15"/>
    <p:sldId id="286" r:id="rId16"/>
    <p:sldId id="287" r:id="rId17"/>
    <p:sldId id="281" r:id="rId18"/>
    <p:sldId id="296" r:id="rId19"/>
    <p:sldId id="289" r:id="rId20"/>
    <p:sldId id="290" r:id="rId21"/>
    <p:sldId id="291" r:id="rId22"/>
    <p:sldId id="292" r:id="rId23"/>
    <p:sldId id="293" r:id="rId24"/>
    <p:sldId id="294" r:id="rId25"/>
    <p:sldId id="295" r:id="rId26"/>
    <p:sldId id="306" r:id="rId27"/>
    <p:sldId id="297" r:id="rId28"/>
    <p:sldId id="298" r:id="rId29"/>
    <p:sldId id="299" r:id="rId30"/>
    <p:sldId id="300" r:id="rId31"/>
    <p:sldId id="301" r:id="rId32"/>
    <p:sldId id="302" r:id="rId33"/>
    <p:sldId id="303" r:id="rId34"/>
    <p:sldId id="304" r:id="rId35"/>
    <p:sldId id="305" r:id="rId36"/>
    <p:sldId id="307" r:id="rId37"/>
    <p:sldId id="257" r:id="rId38"/>
    <p:sldId id="262" r:id="rId39"/>
    <p:sldId id="264" r:id="rId40"/>
    <p:sldId id="308" r:id="rId41"/>
    <p:sldId id="309" r:id="rId42"/>
    <p:sldId id="266" r:id="rId43"/>
    <p:sldId id="261" r:id="rId44"/>
  </p:sldIdLst>
  <p:sldSz cx="9144000" cy="6858000" type="screen4x3"/>
  <p:notesSz cx="7104063" cy="10234613"/>
  <p:custDataLst>
    <p:tags r:id="rId47"/>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000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p:scale>
          <a:sx n="80" d="100"/>
          <a:sy n="80" d="100"/>
        </p:scale>
        <p:origin x="-2688" y="-75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29/5/2015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29/5/2015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35</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36</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37</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38</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40</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41</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smtClean="0"/>
              <a:t>Click to edit Master title style</a:t>
            </a:r>
            <a:endParaRPr lang="el-GR"/>
          </a:p>
        </p:txBody>
      </p:sp>
      <p:sp>
        <p:nvSpPr>
          <p:cNvPr id="3" name="Text Placeholder 2"/>
          <p:cNvSpPr>
            <a:spLocks noGrp="1"/>
          </p:cNvSpPr>
          <p:nvPr>
            <p:ph type="body" sz="half" idx="1"/>
          </p:nvPr>
        </p:nvSpPr>
        <p:spPr>
          <a:xfrm>
            <a:off x="1066800" y="19812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914900" y="19812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17"/>
          <p:cNvSpPr>
            <a:spLocks noGrp="1" noChangeArrowheads="1"/>
          </p:cNvSpPr>
          <p:nvPr>
            <p:ph type="dt" sz="half" idx="10"/>
          </p:nvPr>
        </p:nvSpPr>
        <p:spPr>
          <a:ln/>
        </p:spPr>
        <p:txBody>
          <a:bodyPr/>
          <a:lstStyle>
            <a:lvl1pPr>
              <a:defRPr/>
            </a:lvl1pPr>
          </a:lstStyle>
          <a:p>
            <a:pPr>
              <a:defRPr/>
            </a:pPr>
            <a:endParaRPr lang="el-GR" dirty="0"/>
          </a:p>
        </p:txBody>
      </p:sp>
      <p:sp>
        <p:nvSpPr>
          <p:cNvPr id="6" name="Rectangle 18"/>
          <p:cNvSpPr>
            <a:spLocks noGrp="1" noChangeArrowheads="1"/>
          </p:cNvSpPr>
          <p:nvPr>
            <p:ph type="ftr" sz="quarter" idx="11"/>
          </p:nvPr>
        </p:nvSpPr>
        <p:spPr>
          <a:ln/>
        </p:spPr>
        <p:txBody>
          <a:bodyPr/>
          <a:lstStyle>
            <a:lvl1pPr>
              <a:defRPr/>
            </a:lvl1pPr>
          </a:lstStyle>
          <a:p>
            <a:pPr>
              <a:defRPr/>
            </a:pPr>
            <a:endParaRPr lang="el-GR" dirty="0"/>
          </a:p>
        </p:txBody>
      </p:sp>
      <p:sp>
        <p:nvSpPr>
          <p:cNvPr id="7" name="Rectangle 19"/>
          <p:cNvSpPr>
            <a:spLocks noGrp="1" noChangeArrowheads="1"/>
          </p:cNvSpPr>
          <p:nvPr>
            <p:ph type="sldNum" sz="quarter" idx="12"/>
          </p:nvPr>
        </p:nvSpPr>
        <p:spPr>
          <a:ln/>
        </p:spPr>
        <p:txBody>
          <a:bodyPr/>
          <a:lstStyle>
            <a:lvl1pPr>
              <a:defRPr/>
            </a:lvl1pPr>
          </a:lstStyle>
          <a:p>
            <a:pPr>
              <a:defRPr/>
            </a:pPr>
            <a:fld id="{955AAA23-0E21-4702-9A39-E7CBA398B3FD}" type="slidenum">
              <a:rPr lang="el-GR"/>
              <a:pPr>
                <a:defRPr/>
              </a:pPr>
              <a:t>‹#›</a:t>
            </a:fld>
            <a:endParaRPr lang="el-GR" dirty="0"/>
          </a:p>
        </p:txBody>
      </p:sp>
    </p:spTree>
    <p:extLst>
      <p:ext uri="{BB962C8B-B14F-4D97-AF65-F5344CB8AC3E}">
        <p14:creationId xmlns:p14="http://schemas.microsoft.com/office/powerpoint/2010/main" val="270589228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63508197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80651659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95876475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4001184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5137305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556356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02548680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85644061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68143039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06348349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457200" indent="-457200" algn="l" defTabSz="914400" rtl="0" eaLnBrk="1" latinLnBrk="0" hangingPunct="1">
        <a:spcBef>
          <a:spcPct val="20000"/>
        </a:spcBef>
        <a:buClr>
          <a:schemeClr val="tx1"/>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0625577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Ογκολογική Νοσηλευτική</a:t>
            </a:r>
            <a:endParaRPr lang="el-GR" sz="3600" b="1" dirty="0">
              <a:solidFill>
                <a:schemeClr val="tx1"/>
              </a:solidFill>
              <a:latin typeface="+mn-lt"/>
            </a:endParaRPr>
          </a:p>
        </p:txBody>
      </p:sp>
      <p:sp>
        <p:nvSpPr>
          <p:cNvPr id="3" name="Υπότιτλος 2"/>
          <p:cNvSpPr>
            <a:spLocks noGrp="1"/>
          </p:cNvSpPr>
          <p:nvPr>
            <p:ph type="subTitle" idx="1"/>
          </p:nvPr>
        </p:nvSpPr>
        <p:spPr>
          <a:xfrm>
            <a:off x="0" y="3096542"/>
            <a:ext cx="9144000" cy="2060649"/>
          </a:xfrm>
        </p:spPr>
        <p:txBody>
          <a:bodyPr>
            <a:normAutofit fontScale="92500" lnSpcReduction="20000"/>
          </a:bodyPr>
          <a:lstStyle/>
          <a:p>
            <a:pPr>
              <a:spcBef>
                <a:spcPts val="0"/>
              </a:spcBef>
              <a:spcAft>
                <a:spcPts val="1200"/>
              </a:spcAft>
            </a:pPr>
            <a:r>
              <a:rPr lang="el-GR" sz="2800" b="1" dirty="0" smtClean="0"/>
              <a:t>Ενότητα </a:t>
            </a:r>
            <a:r>
              <a:rPr lang="en-US" sz="2800" b="1" dirty="0" smtClean="0"/>
              <a:t>1</a:t>
            </a:r>
            <a:r>
              <a:rPr lang="en-US" sz="2800" b="1" dirty="0"/>
              <a:t>1</a:t>
            </a:r>
            <a:r>
              <a:rPr lang="el-GR" sz="2800" dirty="0" smtClean="0"/>
              <a:t>:</a:t>
            </a:r>
            <a:r>
              <a:rPr lang="en-US" sz="2800" dirty="0" smtClean="0"/>
              <a:t> </a:t>
            </a:r>
            <a:r>
              <a:rPr lang="el-GR" sz="2800" dirty="0" smtClean="0"/>
              <a:t>Αντιμετώπιση άλλων συνήθων συμπτωμάτων στη Νοσηλευτική Ογκολογία</a:t>
            </a:r>
            <a:endParaRPr lang="el-GR" sz="2800" dirty="0"/>
          </a:p>
          <a:p>
            <a:r>
              <a:rPr lang="el-GR" sz="2400" dirty="0" smtClean="0"/>
              <a:t>Ευάγγελος Δούσης, Καθηγητής Εφαρμογών</a:t>
            </a:r>
          </a:p>
          <a:p>
            <a:pPr>
              <a:spcBef>
                <a:spcPts val="0"/>
              </a:spcBef>
            </a:pPr>
            <a:r>
              <a:rPr lang="el-GR" sz="2400" dirty="0" smtClean="0"/>
              <a:t>Τμήμα Νοσηλευτικής</a:t>
            </a:r>
          </a:p>
          <a:p>
            <a:pPr>
              <a:spcBef>
                <a:spcPts val="0"/>
              </a:spcBef>
            </a:pPr>
            <a:r>
              <a:rPr lang="el-GR" sz="2400" dirty="0" smtClean="0"/>
              <a:t>Ουρανία Γκοβίνα, Επίκουρος Καθηγήτρια</a:t>
            </a:r>
          </a:p>
          <a:p>
            <a:pPr>
              <a:spcBef>
                <a:spcPts val="0"/>
              </a:spcBef>
            </a:pPr>
            <a:r>
              <a:rPr lang="el-GR" sz="2400" dirty="0" smtClean="0"/>
              <a:t>Τμήμα Νοσηλευτικής</a:t>
            </a:r>
            <a:endParaRPr lang="el-GR" sz="24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5" name="Picture 3" descr="Λογότυπο Επιχειρησιακού Προγράμματος Εκπαίδευση και Δια βίου Μάθηση"/>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19227" y="5269682"/>
            <a:ext cx="3543300" cy="84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200" dirty="0" smtClean="0"/>
              <a:t>Φάρμακα για την ναυτία &amp; τον εμετό που οφείλονται σε καρκίνο </a:t>
            </a:r>
            <a:r>
              <a:rPr lang="el-GR" sz="2800" b="0" dirty="0" smtClean="0"/>
              <a:t>(1/5)</a:t>
            </a:r>
            <a:endParaRPr lang="el-GR" sz="2800" b="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596563760"/>
              </p:ext>
            </p:extLst>
          </p:nvPr>
        </p:nvGraphicFramePr>
        <p:xfrm>
          <a:off x="107504" y="1268760"/>
          <a:ext cx="8928992" cy="5120640"/>
        </p:xfrm>
        <a:graphic>
          <a:graphicData uri="http://schemas.openxmlformats.org/drawingml/2006/table">
            <a:tbl>
              <a:tblPr firstRow="1" bandRow="1">
                <a:tableStyleId>{BC89EF96-8CEA-46FF-86C4-4CE0E7609802}</a:tableStyleId>
              </a:tblPr>
              <a:tblGrid>
                <a:gridCol w="2157840"/>
                <a:gridCol w="6771152"/>
              </a:tblGrid>
              <a:tr h="370840">
                <a:tc>
                  <a:txBody>
                    <a:bodyPr/>
                    <a:lstStyle/>
                    <a:p>
                      <a:r>
                        <a:rPr lang="el-GR" b="1" dirty="0" smtClean="0"/>
                        <a:t>Φαινοθειαζίνες</a:t>
                      </a:r>
                      <a:r>
                        <a:rPr lang="el-GR" b="0" dirty="0" smtClean="0"/>
                        <a:t>,</a:t>
                      </a:r>
                      <a:r>
                        <a:rPr lang="el-GR" b="0" baseline="0" dirty="0" smtClean="0"/>
                        <a:t> π.χ. προχλωρπεραζίνη, χλωρπρομαζίνη </a:t>
                      </a:r>
                      <a:endParaRPr lang="el-GR" b="0" dirty="0"/>
                    </a:p>
                  </a:txBody>
                  <a:tcPr/>
                </a:tc>
                <a:tc>
                  <a:txBody>
                    <a:bodyPr/>
                    <a:lstStyle/>
                    <a:p>
                      <a:r>
                        <a:rPr lang="el-GR" b="0" dirty="0" smtClean="0"/>
                        <a:t>Ασκούν τη δράση τους σαν ντοπαμινικοί</a:t>
                      </a:r>
                      <a:r>
                        <a:rPr lang="el-GR" b="0" baseline="0" dirty="0" smtClean="0"/>
                        <a:t> ανταγωνιστές αναστέλλοντας τη μετάβαση του ερεθίσματος στη ζώνη πυροδότησης των χημειοϋποδοχέων </a:t>
                      </a:r>
                      <a:r>
                        <a:rPr lang="en-US" b="0" baseline="0" dirty="0" smtClean="0"/>
                        <a:t>(ZPX)</a:t>
                      </a:r>
                      <a:r>
                        <a:rPr lang="el-GR" b="0" baseline="0" dirty="0" smtClean="0"/>
                        <a:t>. Καθώς σχετίζονται με εξωπυραμιδικές αντιδράσεις, οξείες δυστονικές αντιδράσεις, αντιδράσεις υπερευαισθησίας, και αντιδράσεις από το ΑΝΣ, πρέπει να χρησιμοποιούνται με προσοχή. Η ακαθησία, η οποία περιγράφεται σαν το αίσθημα νευρικότητας ταυτόχρονα και υπνηλίας, είναι μια συχνή παρενέργεια των φαινοθειαζινών και η εμφάνισή της προειδοποιεί για την ανάγκη της διακοπής του φαρμάκου.</a:t>
                      </a:r>
                      <a:endParaRPr lang="el-GR" b="0" dirty="0"/>
                    </a:p>
                  </a:txBody>
                  <a:tcPr/>
                </a:tc>
              </a:tr>
              <a:tr h="370840">
                <a:tc>
                  <a:txBody>
                    <a:bodyPr/>
                    <a:lstStyle/>
                    <a:p>
                      <a:r>
                        <a:rPr lang="el-GR" b="1" dirty="0" smtClean="0"/>
                        <a:t>Ανταγωνιστές της σεροτονίνης </a:t>
                      </a:r>
                      <a:r>
                        <a:rPr lang="el-GR" dirty="0" smtClean="0"/>
                        <a:t>π.χ. αντασενσετρόνη, γκανισετρόνη, τροπισετρόνη</a:t>
                      </a:r>
                      <a:endParaRPr lang="el-GR" dirty="0"/>
                    </a:p>
                  </a:txBody>
                  <a:tcPr/>
                </a:tc>
                <a:tc>
                  <a:txBody>
                    <a:bodyPr/>
                    <a:lstStyle/>
                    <a:p>
                      <a:r>
                        <a:rPr lang="el-GR" dirty="0" smtClean="0"/>
                        <a:t>Δρουν</a:t>
                      </a:r>
                      <a:r>
                        <a:rPr lang="el-GR" baseline="0" dirty="0" smtClean="0"/>
                        <a:t> αποκλείοντας τους υποδοχείς τύπου σεροτονίνης και έχουν δυο πιθανές εστίες δράσης, τις περιφερικές νευρικές απολήξεις των ανιόντων κλάδου του πνευμονογαστρικού και τις κεντρικές νευρικές απολήξεις των ίδιων ανιόντων νεύρων. Παρά το ότι οι ανταγωνιστές των υποδοχέων της σεροτονίνης έχουν αναδειχθεί σε θεραπεία πρώτης γραμμής στην πρόληψη της οξείας μεταχημειοθεραπευτικής ναυτίας και εμετού και έχουν ελάχιστες παρενέργειες, η ικανότητά τους να προλαμβάνουν την καθυστερημένη ναυτία και τον εμετό είναι λιγότερο εμφανής.</a:t>
                      </a:r>
                      <a:endParaRPr lang="el-GR" dirty="0"/>
                    </a:p>
                  </a:txBody>
                  <a:tcPr/>
                </a:tc>
              </a:tr>
            </a:tbl>
          </a:graphicData>
        </a:graphic>
      </p:graphicFrame>
    </p:spTree>
    <p:extLst>
      <p:ext uri="{BB962C8B-B14F-4D97-AF65-F5344CB8AC3E}">
        <p14:creationId xmlns:p14="http://schemas.microsoft.com/office/powerpoint/2010/main" val="3737149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200" dirty="0" smtClean="0"/>
              <a:t>Φάρμακα για την ναυτία &amp; τον εμετό που οφείλονται σε καρκίνο </a:t>
            </a:r>
            <a:r>
              <a:rPr lang="el-GR" sz="2800" b="0" dirty="0" smtClean="0">
                <a:solidFill>
                  <a:prstClr val="black"/>
                </a:solidFill>
              </a:rPr>
              <a:t>(2/5)</a:t>
            </a:r>
            <a:endParaRPr lang="el-GR" sz="32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921798735"/>
              </p:ext>
            </p:extLst>
          </p:nvPr>
        </p:nvGraphicFramePr>
        <p:xfrm>
          <a:off x="107504" y="1268760"/>
          <a:ext cx="8928992" cy="4297680"/>
        </p:xfrm>
        <a:graphic>
          <a:graphicData uri="http://schemas.openxmlformats.org/drawingml/2006/table">
            <a:tbl>
              <a:tblPr firstRow="1" bandRow="1">
                <a:tableStyleId>{BC89EF96-8CEA-46FF-86C4-4CE0E7609802}</a:tableStyleId>
              </a:tblPr>
              <a:tblGrid>
                <a:gridCol w="2157840"/>
                <a:gridCol w="6771152"/>
              </a:tblGrid>
              <a:tr h="370840">
                <a:tc>
                  <a:txBody>
                    <a:bodyPr/>
                    <a:lstStyle/>
                    <a:p>
                      <a:r>
                        <a:rPr lang="el-GR" b="1" dirty="0" smtClean="0"/>
                        <a:t>Υποκατάστατο βενζαμίδης </a:t>
                      </a:r>
                      <a:r>
                        <a:rPr lang="el-GR" b="0" dirty="0" smtClean="0"/>
                        <a:t>π.χ. μετοκλοπραμίδη</a:t>
                      </a:r>
                      <a:endParaRPr lang="el-GR" b="0" dirty="0"/>
                    </a:p>
                  </a:txBody>
                  <a:tcPr/>
                </a:tc>
                <a:tc>
                  <a:txBody>
                    <a:bodyPr/>
                    <a:lstStyle/>
                    <a:p>
                      <a:r>
                        <a:rPr lang="el-GR" b="0" dirty="0" smtClean="0"/>
                        <a:t>Η μετοκλοπραμίδη έχει</a:t>
                      </a:r>
                      <a:r>
                        <a:rPr lang="el-GR" b="0" baseline="0" dirty="0" smtClean="0"/>
                        <a:t> αποδειχθεί ότι αποτελεί αποτελεσματικότατο αντιεμετικό στις περιπτώσεις χημειοθεραπείας με έντονη εμετογενή δράση, συμπεριλαμβανομένων και των σχημάτων με βάση την σισπλατίνα. Εμφανίζεται να έχει δύο τρόπους δράσης, όπου συμπεριλαμβάνονται η δράση ανταγωνιστή της δοπαμίνης και η προαγωγή τη κένωσης του στομάχου, μειώνοντας έτσι την παλινδρόμηση του γαστρικού περιεχομένου και την τάση για εμετό. </a:t>
                      </a:r>
                    </a:p>
                    <a:p>
                      <a:r>
                        <a:rPr lang="el-GR" b="0" baseline="0" dirty="0" smtClean="0"/>
                        <a:t>Έχει διάφορες δυνητικά ενοχλητικές παρενέργειες συμπεριλαμβανομένων των εξωπυραμιδικών αντιδράσεων, της διάρροιας, της κόπωσης και της υπνηλίας. </a:t>
                      </a:r>
                      <a:endParaRPr lang="el-GR" b="0" dirty="0"/>
                    </a:p>
                  </a:txBody>
                  <a:tcPr/>
                </a:tc>
              </a:tr>
              <a:tr h="370840">
                <a:tc>
                  <a:txBody>
                    <a:bodyPr/>
                    <a:lstStyle/>
                    <a:p>
                      <a:r>
                        <a:rPr lang="el-GR" b="1" dirty="0" smtClean="0"/>
                        <a:t>Κορτικοστεροειδή</a:t>
                      </a:r>
                      <a:endParaRPr lang="el-GR" b="1" dirty="0"/>
                    </a:p>
                  </a:txBody>
                  <a:tcPr/>
                </a:tc>
                <a:tc>
                  <a:txBody>
                    <a:bodyPr/>
                    <a:lstStyle/>
                    <a:p>
                      <a:r>
                        <a:rPr lang="el-GR" dirty="0" smtClean="0"/>
                        <a:t>Η δεξαμεθαζόνη</a:t>
                      </a:r>
                      <a:r>
                        <a:rPr lang="el-GR" baseline="0" dirty="0" smtClean="0"/>
                        <a:t> χρησιμοποιείται συχνά σε συνδυασμό με άλλα αντιεμετικά, ιδιαίτερα με την οντανσετρόνη και την μετοκλοπραμίδη, όταν χορηγούνται επιθετικά θεραπευτικά σχήματα. Ο ακριβής μηχανισμός δράσης των κορτικοστεροειδών είναι άγνωστος, αλλά εικάζεται ότι εμφανίζουν αντιπροσταγλανδινική δράση.</a:t>
                      </a:r>
                      <a:endParaRPr lang="el-GR" dirty="0"/>
                    </a:p>
                  </a:txBody>
                  <a:tcPr/>
                </a:tc>
              </a:tr>
            </a:tbl>
          </a:graphicData>
        </a:graphic>
      </p:graphicFrame>
    </p:spTree>
    <p:extLst>
      <p:ext uri="{BB962C8B-B14F-4D97-AF65-F5344CB8AC3E}">
        <p14:creationId xmlns:p14="http://schemas.microsoft.com/office/powerpoint/2010/main" val="33660998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200" dirty="0" smtClean="0"/>
              <a:t>Φάρμακα για την ναυτία &amp; τον εμετό που οφείλονται σε καρκίνο </a:t>
            </a:r>
            <a:r>
              <a:rPr lang="el-GR" sz="2800" b="0" dirty="0" smtClean="0">
                <a:solidFill>
                  <a:prstClr val="black"/>
                </a:solidFill>
              </a:rPr>
              <a:t>(3/5)</a:t>
            </a:r>
            <a:endParaRPr lang="el-GR" sz="32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721916173"/>
              </p:ext>
            </p:extLst>
          </p:nvPr>
        </p:nvGraphicFramePr>
        <p:xfrm>
          <a:off x="107504" y="1268760"/>
          <a:ext cx="8928992" cy="4023360"/>
        </p:xfrm>
        <a:graphic>
          <a:graphicData uri="http://schemas.openxmlformats.org/drawingml/2006/table">
            <a:tbl>
              <a:tblPr firstRow="1" bandRow="1">
                <a:tableStyleId>{BC89EF96-8CEA-46FF-86C4-4CE0E7609802}</a:tableStyleId>
              </a:tblPr>
              <a:tblGrid>
                <a:gridCol w="2157840"/>
                <a:gridCol w="6771152"/>
              </a:tblGrid>
              <a:tr h="370840">
                <a:tc>
                  <a:txBody>
                    <a:bodyPr/>
                    <a:lstStyle/>
                    <a:p>
                      <a:r>
                        <a:rPr lang="el-GR" b="1" dirty="0" smtClean="0"/>
                        <a:t>Βενζοδιαπίνες</a:t>
                      </a:r>
                      <a:r>
                        <a:rPr lang="el-GR" b="0" dirty="0" smtClean="0"/>
                        <a:t>,</a:t>
                      </a:r>
                      <a:r>
                        <a:rPr lang="el-GR" b="0" baseline="0" dirty="0" smtClean="0"/>
                        <a:t> π.χ. λοραζεπάμη, διαζεπάμη</a:t>
                      </a:r>
                      <a:endParaRPr lang="el-GR" b="0" dirty="0"/>
                    </a:p>
                  </a:txBody>
                  <a:tcPr/>
                </a:tc>
                <a:tc>
                  <a:txBody>
                    <a:bodyPr/>
                    <a:lstStyle/>
                    <a:p>
                      <a:r>
                        <a:rPr lang="el-GR" b="0" dirty="0" smtClean="0"/>
                        <a:t>Οι βενζοδιαζεπίνες</a:t>
                      </a:r>
                      <a:r>
                        <a:rPr lang="el-GR" b="0" baseline="0" dirty="0" smtClean="0"/>
                        <a:t> φαίνεται ότι δρουν στα επίπεδα του θαλάμου, του υποθαλάμου και της μεσολόβιας αύλακας του εγκεφάλου, παρά το ότι ο ακριβής μηχανισμός δράσεως τους δεν είναι γνωστός. Παράγουν αγχολυτική, καταπραϋντική, υπνωτική, σπασμολυτική δράση καθώς και χαλάρωση των σκελετικών μυών. Καθώς είναι ικανές να παράγουν όλα τα επίπεδα καταστολής του κεντρικού νευρικού συστήματος, θα πρέπει να χρησιμοποιούνται με προσοχή στους ηλικιωμένους ανθρώπους με έκπτωση της αναπνευστικής λειτουργίας. </a:t>
                      </a:r>
                      <a:endParaRPr lang="el-GR" b="0" dirty="0"/>
                    </a:p>
                  </a:txBody>
                  <a:tcPr/>
                </a:tc>
              </a:tr>
              <a:tr h="370840">
                <a:tc>
                  <a:txBody>
                    <a:bodyPr/>
                    <a:lstStyle/>
                    <a:p>
                      <a:r>
                        <a:rPr lang="el-GR" b="1" dirty="0" smtClean="0"/>
                        <a:t>Αντισταμινικά </a:t>
                      </a:r>
                      <a:r>
                        <a:rPr lang="el-GR" b="0" dirty="0" smtClean="0"/>
                        <a:t>π.χ. διφαινυδραμίνη</a:t>
                      </a:r>
                      <a:endParaRPr lang="el-GR" b="0" dirty="0"/>
                    </a:p>
                  </a:txBody>
                  <a:tcPr/>
                </a:tc>
                <a:tc>
                  <a:txBody>
                    <a:bodyPr/>
                    <a:lstStyle/>
                    <a:p>
                      <a:r>
                        <a:rPr lang="el-GR" dirty="0" smtClean="0"/>
                        <a:t>Η δράση</a:t>
                      </a:r>
                      <a:r>
                        <a:rPr lang="el-GR" baseline="0" dirty="0" smtClean="0"/>
                        <a:t> τους κυρίως εντοπίζεται μέσα στην ΖΠΧ</a:t>
                      </a:r>
                      <a:r>
                        <a:rPr lang="en-US" baseline="0" dirty="0" smtClean="0"/>
                        <a:t>, </a:t>
                      </a:r>
                      <a:r>
                        <a:rPr lang="el-GR" baseline="0" dirty="0" smtClean="0"/>
                        <a:t>παρά το ότι είναι αναποτελεσματικά σαν αντιεμετικά όταν χορηγούνται μόνα τους. Συχνότερα χρησιμοποιούνται παράλληλα με τις φαινοθειαζίνες ή τη μετοκλοπραμίδη ενσωματούμενα σε επιθετικά αντιεμετικά σχήματα, ώστε να βοηθήσουν στην πρόληψη εμφάνισης των εξωπυραμιδικών αντιδράσεων. </a:t>
                      </a:r>
                      <a:endParaRPr lang="el-GR" dirty="0"/>
                    </a:p>
                  </a:txBody>
                  <a:tcPr/>
                </a:tc>
              </a:tr>
            </a:tbl>
          </a:graphicData>
        </a:graphic>
      </p:graphicFrame>
    </p:spTree>
    <p:extLst>
      <p:ext uri="{BB962C8B-B14F-4D97-AF65-F5344CB8AC3E}">
        <p14:creationId xmlns:p14="http://schemas.microsoft.com/office/powerpoint/2010/main" val="40790321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200" dirty="0" smtClean="0"/>
              <a:t>Φάρμακα για την ναυτία &amp; τον εμετό που οφείλονται σε καρκίνο </a:t>
            </a:r>
            <a:r>
              <a:rPr lang="el-GR" sz="2800" b="0" dirty="0" smtClean="0">
                <a:solidFill>
                  <a:prstClr val="black"/>
                </a:solidFill>
              </a:rPr>
              <a:t>(4/5)</a:t>
            </a:r>
            <a:endParaRPr lang="el-GR" sz="32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750883320"/>
              </p:ext>
            </p:extLst>
          </p:nvPr>
        </p:nvGraphicFramePr>
        <p:xfrm>
          <a:off x="107504" y="1268760"/>
          <a:ext cx="8928992" cy="2926080"/>
        </p:xfrm>
        <a:graphic>
          <a:graphicData uri="http://schemas.openxmlformats.org/drawingml/2006/table">
            <a:tbl>
              <a:tblPr firstRow="1" bandRow="1">
                <a:tableStyleId>{BC89EF96-8CEA-46FF-86C4-4CE0E7609802}</a:tableStyleId>
              </a:tblPr>
              <a:tblGrid>
                <a:gridCol w="2157840"/>
                <a:gridCol w="6771152"/>
              </a:tblGrid>
              <a:tr h="370840">
                <a:tc>
                  <a:txBody>
                    <a:bodyPr/>
                    <a:lstStyle/>
                    <a:p>
                      <a:r>
                        <a:rPr lang="el-GR" b="1" dirty="0" smtClean="0"/>
                        <a:t>Βουτυροφαινόνες</a:t>
                      </a:r>
                      <a:r>
                        <a:rPr lang="el-GR" b="0" dirty="0" smtClean="0"/>
                        <a:t>,</a:t>
                      </a:r>
                      <a:r>
                        <a:rPr lang="el-GR" b="0" baseline="0" dirty="0" smtClean="0"/>
                        <a:t> π.χ. δροπεριδόλη, χαλοπεριδόλη</a:t>
                      </a:r>
                      <a:endParaRPr lang="el-GR" b="0" dirty="0"/>
                    </a:p>
                  </a:txBody>
                  <a:tcPr/>
                </a:tc>
                <a:tc>
                  <a:txBody>
                    <a:bodyPr/>
                    <a:lstStyle/>
                    <a:p>
                      <a:r>
                        <a:rPr lang="el-GR" b="0" dirty="0" smtClean="0"/>
                        <a:t>Δρουν σαν ντοπαμινικοί ανταγωνιστές μέσα στη ΖΠΧ ενώ</a:t>
                      </a:r>
                      <a:r>
                        <a:rPr lang="el-GR" b="0" baseline="0" dirty="0" smtClean="0"/>
                        <a:t> επίσης έχουν καταπραϋντική και αγχολυτική δράση. Σημαντικές παρενέργειες τους είναι η πρόκληση υπότασης και οι εξωπυραμιδικές αντιδράσεις.</a:t>
                      </a:r>
                      <a:endParaRPr lang="el-GR" b="0" dirty="0"/>
                    </a:p>
                  </a:txBody>
                  <a:tcPr/>
                </a:tc>
              </a:tr>
              <a:tr h="370840">
                <a:tc>
                  <a:txBody>
                    <a:bodyPr/>
                    <a:lstStyle/>
                    <a:p>
                      <a:r>
                        <a:rPr lang="el-GR" b="1" dirty="0" smtClean="0"/>
                        <a:t>Κανναβινοειδή</a:t>
                      </a:r>
                      <a:r>
                        <a:rPr lang="el-GR" b="0" dirty="0" smtClean="0"/>
                        <a:t>, μαριχουάνα</a:t>
                      </a:r>
                      <a:endParaRPr lang="el-GR" b="0" dirty="0"/>
                    </a:p>
                  </a:txBody>
                  <a:tcPr/>
                </a:tc>
                <a:tc>
                  <a:txBody>
                    <a:bodyPr/>
                    <a:lstStyle/>
                    <a:p>
                      <a:r>
                        <a:rPr lang="el-GR" dirty="0" smtClean="0"/>
                        <a:t>Ο  τρόπος δράσης</a:t>
                      </a:r>
                      <a:r>
                        <a:rPr lang="el-GR" baseline="0" dirty="0" smtClean="0"/>
                        <a:t> του είναι άγνωστος, αλλά η αντιεμετική δράση μπορεί να σχετίζεται με τη «μέθη» που επιτυγχάνεται όταν η συγκέντρωσή τους στο αίμα φτάσει σε κάποια επίπεδα. Καταγεγραμμένες παρενέργειες τους είναι η απώλεια μνήμης, οι μεταβολές της διάθεσης, η ασυνεργία, η ευφορία και οι παραισθήσεις. </a:t>
                      </a:r>
                      <a:endParaRPr lang="el-GR" dirty="0"/>
                    </a:p>
                  </a:txBody>
                  <a:tcPr/>
                </a:tc>
              </a:tr>
            </a:tbl>
          </a:graphicData>
        </a:graphic>
      </p:graphicFrame>
    </p:spTree>
    <p:extLst>
      <p:ext uri="{BB962C8B-B14F-4D97-AF65-F5344CB8AC3E}">
        <p14:creationId xmlns:p14="http://schemas.microsoft.com/office/powerpoint/2010/main" val="14350574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200" dirty="0" smtClean="0"/>
              <a:t>Μη φαρμακευτικές παρεμβάσεις </a:t>
            </a:r>
            <a:r>
              <a:rPr lang="el-GR" sz="2800" b="0" dirty="0" smtClean="0">
                <a:solidFill>
                  <a:prstClr val="black"/>
                </a:solidFill>
              </a:rPr>
              <a:t>(1/2)</a:t>
            </a:r>
            <a:endParaRPr lang="el-GR" sz="32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156337943"/>
              </p:ext>
            </p:extLst>
          </p:nvPr>
        </p:nvGraphicFramePr>
        <p:xfrm>
          <a:off x="107504" y="1268760"/>
          <a:ext cx="8928992" cy="3657600"/>
        </p:xfrm>
        <a:graphic>
          <a:graphicData uri="http://schemas.openxmlformats.org/drawingml/2006/table">
            <a:tbl>
              <a:tblPr firstRow="1" bandRow="1">
                <a:tableStyleId>{BC89EF96-8CEA-46FF-86C4-4CE0E7609802}</a:tableStyleId>
              </a:tblPr>
              <a:tblGrid>
                <a:gridCol w="2157840"/>
                <a:gridCol w="6771152"/>
              </a:tblGrid>
              <a:tr h="370840">
                <a:tc>
                  <a:txBody>
                    <a:bodyPr/>
                    <a:lstStyle/>
                    <a:p>
                      <a:r>
                        <a:rPr lang="el-GR" b="1" dirty="0" smtClean="0"/>
                        <a:t>Διευκόλυνση της αυτοφροντίδας</a:t>
                      </a:r>
                      <a:endParaRPr lang="el-GR" b="1" dirty="0"/>
                    </a:p>
                  </a:txBody>
                  <a:tcPr/>
                </a:tc>
                <a:tc>
                  <a:txBody>
                    <a:bodyPr/>
                    <a:lstStyle/>
                    <a:p>
                      <a:r>
                        <a:rPr lang="el-GR" b="0" dirty="0" smtClean="0"/>
                        <a:t>Η </a:t>
                      </a:r>
                      <a:r>
                        <a:rPr lang="en-US" b="0" dirty="0" smtClean="0"/>
                        <a:t>Orem </a:t>
                      </a:r>
                      <a:r>
                        <a:rPr lang="el-GR" b="0" dirty="0" smtClean="0"/>
                        <a:t>ορίζει την αυτοφροντίδα ως «την προσωπική</a:t>
                      </a:r>
                      <a:r>
                        <a:rPr lang="el-GR" b="0" baseline="0" dirty="0" smtClean="0"/>
                        <a:t> φροντίδα που το άτομο χρειάζεται κάθε μέρα για τη ρύθμιση της λειτουργικότητας και της ανάπτυξής του». Η αυτοφροντίδα έχει προταθεί σαν μέτρο προαγωγής ενισχυμένου ελέγχου των συμπτωμάτων αλλά και ως μέτρο ενθάρρυνσης των ασθενών με καρκίνο για την αποφυγή της παλινδρόμησης που μερικές φορές σχετίζεται με την ασθένεια. Η ναυτία και ο εμετός ίσως να απαιτούν από το άτομο μια νέα σειρά δραστηριοτήτων αυτοφροντίδας. Όπου είναι δυνατόν το άτομο θα ανταποκριθεί σε αυτές τις προκλήσεις, αλλά όταν όπως συμβαίνει με ένα μεγάλης έκτασης γεγονός της ζωής όπως η διάγνωση του καρκίνου η δυνατότητα αυτοφροντίδας παρεμποδίζεται οπότε χρειάζεται περισσότερη βοήθεια. Οι νοσηλευτές κατέχουν ρόλο-κλειδί στο σχεδιασμό και στην εκτίμηση νέων τρόπων αυτοφροντίδας.</a:t>
                      </a:r>
                      <a:endParaRPr lang="el-GR" b="0" dirty="0"/>
                    </a:p>
                  </a:txBody>
                  <a:tcPr/>
                </a:tc>
              </a:tr>
            </a:tbl>
          </a:graphicData>
        </a:graphic>
      </p:graphicFrame>
    </p:spTree>
    <p:extLst>
      <p:ext uri="{BB962C8B-B14F-4D97-AF65-F5344CB8AC3E}">
        <p14:creationId xmlns:p14="http://schemas.microsoft.com/office/powerpoint/2010/main" val="9993791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200" dirty="0"/>
              <a:t>Μη φαρμακευτικές παρεμβάσεις </a:t>
            </a:r>
            <a:r>
              <a:rPr lang="el-GR" sz="2800" b="0" dirty="0" smtClean="0">
                <a:solidFill>
                  <a:prstClr val="black"/>
                </a:solidFill>
              </a:rPr>
              <a:t>(2/2</a:t>
            </a:r>
            <a:r>
              <a:rPr lang="el-GR" sz="2800" b="0" dirty="0">
                <a:solidFill>
                  <a:prstClr val="black"/>
                </a:solidFill>
              </a:rPr>
              <a:t>)</a:t>
            </a:r>
            <a:endParaRPr lang="el-GR" sz="32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784995776"/>
              </p:ext>
            </p:extLst>
          </p:nvPr>
        </p:nvGraphicFramePr>
        <p:xfrm>
          <a:off x="107504" y="1268760"/>
          <a:ext cx="8928992" cy="3474720"/>
        </p:xfrm>
        <a:graphic>
          <a:graphicData uri="http://schemas.openxmlformats.org/drawingml/2006/table">
            <a:tbl>
              <a:tblPr firstRow="1" bandRow="1">
                <a:tableStyleId>{BC89EF96-8CEA-46FF-86C4-4CE0E7609802}</a:tableStyleId>
              </a:tblPr>
              <a:tblGrid>
                <a:gridCol w="2157840"/>
                <a:gridCol w="6771152"/>
              </a:tblGrid>
              <a:tr h="370840">
                <a:tc>
                  <a:txBody>
                    <a:bodyPr/>
                    <a:lstStyle/>
                    <a:p>
                      <a:r>
                        <a:rPr lang="el-GR" b="0" dirty="0" smtClean="0"/>
                        <a:t>Προοδευτική χαλάρωση των μυών,</a:t>
                      </a:r>
                      <a:r>
                        <a:rPr lang="el-GR" b="0" baseline="0" dirty="0" smtClean="0"/>
                        <a:t> χιούμορ, μουσική, άσκηση, ύπνωση και συστηματική απευαισθητοποίηση</a:t>
                      </a:r>
                      <a:endParaRPr lang="el-GR" b="0" dirty="0"/>
                    </a:p>
                  </a:txBody>
                  <a:tcPr/>
                </a:tc>
                <a:tc>
                  <a:txBody>
                    <a:bodyPr/>
                    <a:lstStyle/>
                    <a:p>
                      <a:r>
                        <a:rPr lang="el-GR" b="0" dirty="0" smtClean="0"/>
                        <a:t>Αυτές οι δραστηριότητες επαναπροσανατολίζουν</a:t>
                      </a:r>
                      <a:r>
                        <a:rPr lang="el-GR" b="0" baseline="0" dirty="0" smtClean="0"/>
                        <a:t> το ενδιαφέρον του ατόμου, απομακρύνοντάς το από την ναυτία και τον εμετό. Το αν η επιτυχία τους οφείλεται στην παύση των συμπτωμάτων ή σε τροποποίηση της αντίληψης είναι ασαφές. Πρόσφατα όμως διαθέσιμα ερευνητικά δεδομένα υποστηρίζουν την αποτελεσματικότητά τους και τη συνέχιση της χρήσης τους. </a:t>
                      </a:r>
                      <a:endParaRPr lang="el-GR" b="0" dirty="0"/>
                    </a:p>
                  </a:txBody>
                  <a:tcPr/>
                </a:tc>
              </a:tr>
              <a:tr h="370840">
                <a:tc>
                  <a:txBody>
                    <a:bodyPr/>
                    <a:lstStyle/>
                    <a:p>
                      <a:r>
                        <a:rPr lang="el-GR" b="0" dirty="0" smtClean="0"/>
                        <a:t>Εκπαίδευση του ασθενούς</a:t>
                      </a:r>
                      <a:r>
                        <a:rPr lang="el-GR" b="0" baseline="0" dirty="0" smtClean="0"/>
                        <a:t> και παροχή γραπτών πληροφοριών</a:t>
                      </a:r>
                      <a:endParaRPr lang="el-GR" b="0" dirty="0"/>
                    </a:p>
                  </a:txBody>
                  <a:tcPr/>
                </a:tc>
                <a:tc>
                  <a:txBody>
                    <a:bodyPr/>
                    <a:lstStyle/>
                    <a:p>
                      <a:r>
                        <a:rPr lang="el-GR" dirty="0" smtClean="0"/>
                        <a:t>Η εκπαίδευση του ασθενούς αποτελεί</a:t>
                      </a:r>
                      <a:r>
                        <a:rPr lang="el-GR" baseline="0" dirty="0" smtClean="0"/>
                        <a:t> ζωτικής σημασίας διάσταση της αντιμετώπισης των συμπτωμάτων και οι γραπτές πληροφορίες συχνά αποδεικνύονται μεγάλης αξίας για μια ομάδα ανθρώπων που κυριολεκτικά βομβαρδίζονται από πληροφορίες σχετιζόμενες με τη νόσο και από παράγοντες που προκαλούν ψυχολογικά προβλήματα. </a:t>
                      </a:r>
                      <a:endParaRPr lang="el-GR" dirty="0"/>
                    </a:p>
                  </a:txBody>
                  <a:tcPr/>
                </a:tc>
              </a:tr>
            </a:tbl>
          </a:graphicData>
        </a:graphic>
      </p:graphicFrame>
    </p:spTree>
    <p:extLst>
      <p:ext uri="{BB962C8B-B14F-4D97-AF65-F5344CB8AC3E}">
        <p14:creationId xmlns:p14="http://schemas.microsoft.com/office/powerpoint/2010/main" val="390106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Εμετογόνος δράση ΧΜΘ/κών</a:t>
            </a:r>
            <a:endParaRPr lang="el-GR"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19891182"/>
              </p:ext>
            </p:extLst>
          </p:nvPr>
        </p:nvGraphicFramePr>
        <p:xfrm>
          <a:off x="354360" y="1268760"/>
          <a:ext cx="8435280" cy="4079240"/>
        </p:xfrm>
        <a:graphic>
          <a:graphicData uri="http://schemas.openxmlformats.org/drawingml/2006/table">
            <a:tbl>
              <a:tblPr firstRow="1" bandRow="1">
                <a:tableStyleId>{5C22544A-7EE6-4342-B048-85BDC9FD1C3A}</a:tableStyleId>
              </a:tblPr>
              <a:tblGrid>
                <a:gridCol w="2811760"/>
                <a:gridCol w="2811760"/>
                <a:gridCol w="2811760"/>
              </a:tblGrid>
              <a:tr h="370840">
                <a:tc>
                  <a:txBody>
                    <a:bodyPr/>
                    <a:lstStyle/>
                    <a:p>
                      <a:r>
                        <a:rPr lang="el-GR" dirty="0" smtClean="0"/>
                        <a:t>Υψηλή εμετογόνο</a:t>
                      </a:r>
                      <a:r>
                        <a:rPr lang="el-GR" baseline="0" dirty="0" smtClean="0"/>
                        <a:t>ς δράση</a:t>
                      </a:r>
                      <a:endParaRPr lang="el-GR" dirty="0"/>
                    </a:p>
                  </a:txBody>
                  <a:tcPr/>
                </a:tc>
                <a:tc>
                  <a:txBody>
                    <a:bodyPr/>
                    <a:lstStyle/>
                    <a:p>
                      <a:r>
                        <a:rPr lang="el-GR" dirty="0" smtClean="0"/>
                        <a:t>Μέτρια εμετογόνος δράση</a:t>
                      </a:r>
                      <a:endParaRPr lang="el-GR" dirty="0"/>
                    </a:p>
                  </a:txBody>
                  <a:tcPr/>
                </a:tc>
                <a:tc>
                  <a:txBody>
                    <a:bodyPr/>
                    <a:lstStyle/>
                    <a:p>
                      <a:r>
                        <a:rPr lang="el-GR" dirty="0" smtClean="0"/>
                        <a:t>Χαμηλή εμετογόνος δράση</a:t>
                      </a:r>
                      <a:endParaRPr lang="el-GR" dirty="0"/>
                    </a:p>
                  </a:txBody>
                  <a:tcPr/>
                </a:tc>
              </a:tr>
              <a:tr h="370840">
                <a:tc>
                  <a:txBody>
                    <a:bodyPr/>
                    <a:lstStyle/>
                    <a:p>
                      <a:r>
                        <a:rPr lang="en-US" dirty="0" smtClean="0"/>
                        <a:t>Cispltatin</a:t>
                      </a:r>
                      <a:endParaRPr lang="el-GR" dirty="0"/>
                    </a:p>
                  </a:txBody>
                  <a:tcPr/>
                </a:tc>
                <a:tc>
                  <a:txBody>
                    <a:bodyPr/>
                    <a:lstStyle/>
                    <a:p>
                      <a:r>
                        <a:rPr lang="en-US" dirty="0" smtClean="0"/>
                        <a:t>Doxorubcin</a:t>
                      </a:r>
                      <a:endParaRPr lang="el-GR" dirty="0"/>
                    </a:p>
                  </a:txBody>
                  <a:tcPr/>
                </a:tc>
                <a:tc>
                  <a:txBody>
                    <a:bodyPr/>
                    <a:lstStyle/>
                    <a:p>
                      <a:r>
                        <a:rPr lang="en-US" dirty="0" smtClean="0"/>
                        <a:t>Etoposide</a:t>
                      </a:r>
                      <a:endParaRPr lang="el-GR" dirty="0"/>
                    </a:p>
                  </a:txBody>
                  <a:tcPr/>
                </a:tc>
              </a:tr>
              <a:tr h="370840">
                <a:tc>
                  <a:txBody>
                    <a:bodyPr/>
                    <a:lstStyle/>
                    <a:p>
                      <a:r>
                        <a:rPr lang="en-US" dirty="0" smtClean="0"/>
                        <a:t>Dacarbazine</a:t>
                      </a:r>
                      <a:endParaRPr lang="el-GR" dirty="0"/>
                    </a:p>
                  </a:txBody>
                  <a:tcPr/>
                </a:tc>
                <a:tc>
                  <a:txBody>
                    <a:bodyPr/>
                    <a:lstStyle/>
                    <a:p>
                      <a:r>
                        <a:rPr lang="en-US" dirty="0" smtClean="0"/>
                        <a:t>Procarbazine</a:t>
                      </a:r>
                      <a:endParaRPr lang="el-GR" dirty="0"/>
                    </a:p>
                  </a:txBody>
                  <a:tcPr/>
                </a:tc>
                <a:tc>
                  <a:txBody>
                    <a:bodyPr/>
                    <a:lstStyle/>
                    <a:p>
                      <a:r>
                        <a:rPr lang="en-US" dirty="0" smtClean="0"/>
                        <a:t>Hydroxyurea</a:t>
                      </a:r>
                      <a:endParaRPr lang="el-GR" dirty="0"/>
                    </a:p>
                  </a:txBody>
                  <a:tcPr/>
                </a:tc>
              </a:tr>
              <a:tr h="370840">
                <a:tc>
                  <a:txBody>
                    <a:bodyPr/>
                    <a:lstStyle/>
                    <a:p>
                      <a:r>
                        <a:rPr lang="en-US" dirty="0" smtClean="0"/>
                        <a:t>Cychlophosphamide</a:t>
                      </a:r>
                      <a:endParaRPr lang="el-GR" dirty="0"/>
                    </a:p>
                  </a:txBody>
                  <a:tcPr/>
                </a:tc>
                <a:tc>
                  <a:txBody>
                    <a:bodyPr/>
                    <a:lstStyle/>
                    <a:p>
                      <a:r>
                        <a:rPr lang="en-US" dirty="0" smtClean="0"/>
                        <a:t>Carboplatin</a:t>
                      </a:r>
                      <a:endParaRPr lang="el-GR" dirty="0"/>
                    </a:p>
                  </a:txBody>
                  <a:tcPr/>
                </a:tc>
                <a:tc>
                  <a:txBody>
                    <a:bodyPr/>
                    <a:lstStyle/>
                    <a:p>
                      <a:r>
                        <a:rPr lang="en-US" dirty="0" smtClean="0"/>
                        <a:t>5-Fluoracil (5FU)</a:t>
                      </a:r>
                      <a:endParaRPr lang="el-GR" dirty="0"/>
                    </a:p>
                  </a:txBody>
                  <a:tcPr/>
                </a:tc>
              </a:tr>
              <a:tr h="370840">
                <a:tc>
                  <a:txBody>
                    <a:bodyPr/>
                    <a:lstStyle/>
                    <a:p>
                      <a:r>
                        <a:rPr lang="en-US" dirty="0" smtClean="0"/>
                        <a:t>BCNU</a:t>
                      </a:r>
                      <a:endParaRPr lang="el-GR" dirty="0"/>
                    </a:p>
                  </a:txBody>
                  <a:tcPr/>
                </a:tc>
                <a:tc>
                  <a:txBody>
                    <a:bodyPr/>
                    <a:lstStyle/>
                    <a:p>
                      <a:r>
                        <a:rPr lang="en-US" dirty="0" smtClean="0"/>
                        <a:t>Mitomycin-C</a:t>
                      </a:r>
                      <a:endParaRPr lang="el-GR" dirty="0"/>
                    </a:p>
                  </a:txBody>
                  <a:tcPr/>
                </a:tc>
                <a:tc>
                  <a:txBody>
                    <a:bodyPr/>
                    <a:lstStyle/>
                    <a:p>
                      <a:r>
                        <a:rPr lang="en-US" dirty="0" smtClean="0"/>
                        <a:t>Bleomycin</a:t>
                      </a:r>
                      <a:endParaRPr lang="el-GR" dirty="0"/>
                    </a:p>
                  </a:txBody>
                  <a:tcPr/>
                </a:tc>
              </a:tr>
              <a:tr h="370840">
                <a:tc>
                  <a:txBody>
                    <a:bodyPr/>
                    <a:lstStyle/>
                    <a:p>
                      <a:endParaRPr lang="el-GR" dirty="0"/>
                    </a:p>
                  </a:txBody>
                  <a:tcPr/>
                </a:tc>
                <a:tc>
                  <a:txBody>
                    <a:bodyPr/>
                    <a:lstStyle/>
                    <a:p>
                      <a:r>
                        <a:rPr lang="en-US" dirty="0" smtClean="0"/>
                        <a:t>Ifosflamide</a:t>
                      </a:r>
                      <a:r>
                        <a:rPr lang="en-US" baseline="0" dirty="0" smtClean="0"/>
                        <a:t> </a:t>
                      </a:r>
                      <a:r>
                        <a:rPr lang="el-GR" baseline="0" dirty="0" smtClean="0"/>
                        <a:t>και </a:t>
                      </a:r>
                      <a:r>
                        <a:rPr lang="en-US" baseline="0" dirty="0" smtClean="0"/>
                        <a:t>Mensa</a:t>
                      </a:r>
                      <a:endParaRPr lang="el-GR" dirty="0"/>
                    </a:p>
                  </a:txBody>
                  <a:tcPr/>
                </a:tc>
                <a:tc>
                  <a:txBody>
                    <a:bodyPr/>
                    <a:lstStyle/>
                    <a:p>
                      <a:r>
                        <a:rPr lang="en-US" dirty="0" smtClean="0"/>
                        <a:t>Vinblastin</a:t>
                      </a:r>
                      <a:endParaRPr lang="el-GR" dirty="0"/>
                    </a:p>
                  </a:txBody>
                  <a:tcPr/>
                </a:tc>
              </a:tr>
              <a:tr h="370840">
                <a:tc>
                  <a:txBody>
                    <a:bodyPr/>
                    <a:lstStyle/>
                    <a:p>
                      <a:endParaRPr lang="el-GR" dirty="0"/>
                    </a:p>
                  </a:txBody>
                  <a:tcPr/>
                </a:tc>
                <a:tc>
                  <a:txBody>
                    <a:bodyPr/>
                    <a:lstStyle/>
                    <a:p>
                      <a:r>
                        <a:rPr lang="en-US" dirty="0" smtClean="0"/>
                        <a:t>Mitoxatrone</a:t>
                      </a:r>
                      <a:endParaRPr lang="el-GR" dirty="0"/>
                    </a:p>
                  </a:txBody>
                  <a:tcPr/>
                </a:tc>
                <a:tc>
                  <a:txBody>
                    <a:bodyPr/>
                    <a:lstStyle/>
                    <a:p>
                      <a:r>
                        <a:rPr lang="en-US" dirty="0" smtClean="0"/>
                        <a:t>Vicristine</a:t>
                      </a:r>
                      <a:endParaRPr lang="el-GR" dirty="0"/>
                    </a:p>
                  </a:txBody>
                  <a:tcPr/>
                </a:tc>
              </a:tr>
              <a:tr h="370840">
                <a:tc>
                  <a:txBody>
                    <a:bodyPr/>
                    <a:lstStyle/>
                    <a:p>
                      <a:endParaRPr lang="el-GR" dirty="0"/>
                    </a:p>
                  </a:txBody>
                  <a:tcPr/>
                </a:tc>
                <a:tc>
                  <a:txBody>
                    <a:bodyPr/>
                    <a:lstStyle/>
                    <a:p>
                      <a:r>
                        <a:rPr lang="en-US" dirty="0" smtClean="0"/>
                        <a:t>Cytosine araboside</a:t>
                      </a:r>
                      <a:endParaRPr lang="el-GR" dirty="0"/>
                    </a:p>
                  </a:txBody>
                  <a:tcPr/>
                </a:tc>
                <a:tc>
                  <a:txBody>
                    <a:bodyPr/>
                    <a:lstStyle/>
                    <a:p>
                      <a:r>
                        <a:rPr lang="en-US" dirty="0" smtClean="0"/>
                        <a:t>Methotrexate (dose</a:t>
                      </a:r>
                      <a:r>
                        <a:rPr lang="en-US" baseline="0" dirty="0" smtClean="0"/>
                        <a:t> related)</a:t>
                      </a:r>
                      <a:endParaRPr lang="el-GR" dirty="0"/>
                    </a:p>
                  </a:txBody>
                  <a:tcPr/>
                </a:tc>
              </a:tr>
              <a:tr h="370840">
                <a:tc>
                  <a:txBody>
                    <a:bodyPr/>
                    <a:lstStyle/>
                    <a:p>
                      <a:endParaRPr lang="el-GR" dirty="0"/>
                    </a:p>
                  </a:txBody>
                  <a:tcPr/>
                </a:tc>
                <a:tc>
                  <a:txBody>
                    <a:bodyPr/>
                    <a:lstStyle/>
                    <a:p>
                      <a:r>
                        <a:rPr lang="en-US" dirty="0" smtClean="0"/>
                        <a:t>Daunorubicin</a:t>
                      </a:r>
                      <a:endParaRPr lang="el-GR" dirty="0"/>
                    </a:p>
                  </a:txBody>
                  <a:tcPr/>
                </a:tc>
                <a:tc>
                  <a:txBody>
                    <a:bodyPr/>
                    <a:lstStyle/>
                    <a:p>
                      <a:r>
                        <a:rPr lang="en-US" dirty="0" smtClean="0"/>
                        <a:t>Busulfan</a:t>
                      </a:r>
                      <a:endParaRPr lang="el-GR" dirty="0"/>
                    </a:p>
                  </a:txBody>
                  <a:tcPr/>
                </a:tc>
              </a:tr>
              <a:tr h="370840">
                <a:tc>
                  <a:txBody>
                    <a:bodyPr/>
                    <a:lstStyle/>
                    <a:p>
                      <a:endParaRPr lang="el-GR" dirty="0"/>
                    </a:p>
                  </a:txBody>
                  <a:tcPr/>
                </a:tc>
                <a:tc>
                  <a:txBody>
                    <a:bodyPr/>
                    <a:lstStyle/>
                    <a:p>
                      <a:r>
                        <a:rPr lang="en-US" dirty="0" smtClean="0"/>
                        <a:t>Carmustine</a:t>
                      </a:r>
                      <a:endParaRPr lang="el-GR" dirty="0"/>
                    </a:p>
                  </a:txBody>
                  <a:tcPr/>
                </a:tc>
                <a:tc>
                  <a:txBody>
                    <a:bodyPr/>
                    <a:lstStyle/>
                    <a:p>
                      <a:r>
                        <a:rPr lang="en-US" dirty="0" smtClean="0"/>
                        <a:t>Taxol</a:t>
                      </a:r>
                      <a:endParaRPr lang="el-GR" dirty="0"/>
                    </a:p>
                  </a:txBody>
                  <a:tcPr/>
                </a:tc>
              </a:tr>
              <a:tr h="370840">
                <a:tc>
                  <a:txBody>
                    <a:bodyPr/>
                    <a:lstStyle/>
                    <a:p>
                      <a:endParaRPr lang="el-GR" dirty="0"/>
                    </a:p>
                  </a:txBody>
                  <a:tcPr/>
                </a:tc>
                <a:tc>
                  <a:txBody>
                    <a:bodyPr/>
                    <a:lstStyle/>
                    <a:p>
                      <a:r>
                        <a:rPr lang="en-US" dirty="0" smtClean="0"/>
                        <a:t>CCNU</a:t>
                      </a:r>
                      <a:endParaRPr lang="el-GR" dirty="0"/>
                    </a:p>
                  </a:txBody>
                  <a:tcPr/>
                </a:tc>
                <a:tc>
                  <a:txBody>
                    <a:bodyPr/>
                    <a:lstStyle/>
                    <a:p>
                      <a:r>
                        <a:rPr lang="en-US" dirty="0" smtClean="0"/>
                        <a:t>Taxotere</a:t>
                      </a:r>
                      <a:endParaRPr lang="el-GR" dirty="0"/>
                    </a:p>
                  </a:txBody>
                  <a:tcPr/>
                </a:tc>
              </a:tr>
            </a:tbl>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dirty="0"/>
          </a:p>
        </p:txBody>
      </p:sp>
    </p:spTree>
    <p:extLst>
      <p:ext uri="{BB962C8B-B14F-4D97-AF65-F5344CB8AC3E}">
        <p14:creationId xmlns:p14="http://schemas.microsoft.com/office/powerpoint/2010/main" val="16853438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a:xfrm>
            <a:off x="467544" y="2564904"/>
            <a:ext cx="8229600" cy="1152128"/>
          </a:xfrm>
          <a:ln w="28575">
            <a:solidFill>
              <a:schemeClr val="tx1"/>
            </a:solidFill>
          </a:ln>
        </p:spPr>
        <p:txBody>
          <a:bodyPr/>
          <a:lstStyle/>
          <a:p>
            <a:r>
              <a:rPr lang="el-GR" dirty="0" smtClean="0"/>
              <a:t>Κόπωση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Tree>
    <p:extLst>
      <p:ext uri="{BB962C8B-B14F-4D97-AF65-F5344CB8AC3E}">
        <p14:creationId xmlns:p14="http://schemas.microsoft.com/office/powerpoint/2010/main" val="7181401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Κόπωση</a:t>
            </a:r>
            <a:endParaRPr lang="el-GR" sz="3600" dirty="0"/>
          </a:p>
        </p:txBody>
      </p:sp>
      <p:sp>
        <p:nvSpPr>
          <p:cNvPr id="3" name="Content Placeholder 2"/>
          <p:cNvSpPr>
            <a:spLocks noGrp="1"/>
          </p:cNvSpPr>
          <p:nvPr>
            <p:ph idx="1"/>
          </p:nvPr>
        </p:nvSpPr>
        <p:spPr/>
        <p:txBody>
          <a:bodyPr>
            <a:normAutofit/>
          </a:bodyPr>
          <a:lstStyle/>
          <a:p>
            <a:pPr marL="0" indent="0">
              <a:buNone/>
            </a:pPr>
            <a:r>
              <a:rPr lang="el-GR" sz="2800" dirty="0" smtClean="0"/>
              <a:t>Μη αναστρέψιμη και εξουθενωτική απώλεια ενέργειας και αδυναμία για τη συνέχιση συνηθισμένων δραστηριοτήτων.</a:t>
            </a:r>
          </a:p>
          <a:p>
            <a:pPr marL="0" indent="0">
              <a:buNone/>
            </a:pPr>
            <a:endParaRPr lang="el-GR" sz="2800" dirty="0" smtClean="0"/>
          </a:p>
          <a:p>
            <a:pPr marL="0" indent="0">
              <a:buNone/>
            </a:pPr>
            <a:r>
              <a:rPr lang="el-GR" sz="2800" dirty="0" smtClean="0"/>
              <a:t>Μια εξουθενωτική, παρατεταμένη αίσθηση εξάντλησης και ελαττωμένη ικανότητα για σωματική και διανοητική εργασία.</a:t>
            </a:r>
            <a:endParaRPr lang="el-GR"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42797819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Διαστάσεις κόπωσης </a:t>
            </a:r>
            <a:endParaRPr lang="el-GR" sz="3600"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solidFill>
              </a:rPr>
              <a:pPr/>
              <a:t>18</a:t>
            </a:fld>
            <a:endParaRPr lang="en-US" dirty="0">
              <a:solidFill>
                <a:prstClr val="black"/>
              </a:solidFill>
            </a:endParaRPr>
          </a:p>
        </p:txBody>
      </p:sp>
      <p:sp>
        <p:nvSpPr>
          <p:cNvPr id="3" name="Content Placeholder 2"/>
          <p:cNvSpPr>
            <a:spLocks noGrp="1"/>
          </p:cNvSpPr>
          <p:nvPr>
            <p:ph idx="1"/>
          </p:nvPr>
        </p:nvSpPr>
        <p:spPr/>
        <p:txBody>
          <a:bodyPr>
            <a:normAutofit/>
          </a:bodyPr>
          <a:lstStyle/>
          <a:p>
            <a:r>
              <a:rPr lang="el-GR" sz="2800" dirty="0" smtClean="0"/>
              <a:t>Χρονική</a:t>
            </a:r>
          </a:p>
          <a:p>
            <a:r>
              <a:rPr lang="el-GR" sz="2800" dirty="0" smtClean="0"/>
              <a:t>Αισθητηριακή</a:t>
            </a:r>
          </a:p>
          <a:p>
            <a:r>
              <a:rPr lang="el-GR" sz="2800" dirty="0" smtClean="0"/>
              <a:t>Γνωστική/ διανοητική</a:t>
            </a:r>
          </a:p>
          <a:p>
            <a:r>
              <a:rPr lang="el-GR" sz="2800" dirty="0" smtClean="0"/>
              <a:t>Συγκινησιακή/ συναισθηματική</a:t>
            </a:r>
          </a:p>
          <a:p>
            <a:r>
              <a:rPr lang="el-GR" sz="2800" dirty="0" smtClean="0"/>
              <a:t>Συμπεριφορική</a:t>
            </a:r>
          </a:p>
          <a:p>
            <a:r>
              <a:rPr lang="el-GR" sz="2800" dirty="0" smtClean="0"/>
              <a:t>Οργανική</a:t>
            </a:r>
            <a:endParaRPr lang="el-GR" sz="2800" dirty="0"/>
          </a:p>
        </p:txBody>
      </p:sp>
    </p:spTree>
    <p:extLst>
      <p:ext uri="{BB962C8B-B14F-4D97-AF65-F5344CB8AC3E}">
        <p14:creationId xmlns:p14="http://schemas.microsoft.com/office/powerpoint/2010/main" val="27871564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a:xfrm>
            <a:off x="467544" y="2492896"/>
            <a:ext cx="8229600" cy="1080120"/>
          </a:xfrm>
          <a:ln w="28575">
            <a:solidFill>
              <a:schemeClr val="tx1"/>
            </a:solidFill>
          </a:ln>
        </p:spPr>
        <p:txBody>
          <a:bodyPr/>
          <a:lstStyle/>
          <a:p>
            <a:r>
              <a:rPr lang="el-GR" dirty="0" smtClean="0"/>
              <a:t>Ναυτία - Εμετός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32754125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Εκδηλώσεις κόπωσης</a:t>
            </a:r>
            <a:endParaRPr lang="el-GR" sz="3600" dirty="0"/>
          </a:p>
        </p:txBody>
      </p:sp>
      <p:sp>
        <p:nvSpPr>
          <p:cNvPr id="5" name="Content Placeholder 4"/>
          <p:cNvSpPr>
            <a:spLocks noGrp="1"/>
          </p:cNvSpPr>
          <p:nvPr>
            <p:ph idx="1"/>
          </p:nvPr>
        </p:nvSpPr>
        <p:spPr/>
        <p:txBody>
          <a:bodyPr>
            <a:normAutofit/>
          </a:bodyPr>
          <a:lstStyle/>
          <a:p>
            <a:r>
              <a:rPr lang="el-GR" sz="2400" dirty="0" smtClean="0"/>
              <a:t>Κατάκοπος, κουρασμένος, σε λήθαργο, αδύναμος, χωρίς ενέργεια, εξαντλημένος</a:t>
            </a:r>
          </a:p>
          <a:p>
            <a:r>
              <a:rPr lang="el-GR" sz="2400" dirty="0" smtClean="0"/>
              <a:t>Περιορισμένη κινητικότητα και ενδιαφέρον, εκνευρισμός, υπνηλία</a:t>
            </a:r>
          </a:p>
          <a:p>
            <a:r>
              <a:rPr lang="el-GR" sz="2400" dirty="0" smtClean="0"/>
              <a:t>Χαμηλόφωνη ομιλία, μειωμένη διάθεση λόγου</a:t>
            </a:r>
          </a:p>
          <a:p>
            <a:r>
              <a:rPr lang="el-GR" sz="2400" dirty="0" smtClean="0"/>
              <a:t>Ωχρότητα, επιπόλαιη αναπνοή, δυστυχισμένη όψη, μειωμένη κινητικότητα οφθαλμών</a:t>
            </a:r>
          </a:p>
          <a:p>
            <a:r>
              <a:rPr lang="el-GR" sz="2400" dirty="0" smtClean="0"/>
              <a:t>Μείωση προσοχής, διαταραγμένη συγκέντρωση και αντίληψη</a:t>
            </a:r>
          </a:p>
          <a:p>
            <a:r>
              <a:rPr lang="el-GR" sz="2400" dirty="0" smtClean="0"/>
              <a:t>Μειωμένη δραστηριότητα, περιορισμένες φυσικές και πνευματικές δραστηριότητες</a:t>
            </a:r>
          </a:p>
          <a:p>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6209149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200" dirty="0" smtClean="0"/>
              <a:t>Περιγραφή κόπωσης σε προχωρημένο καρκίνο (ασθενής, οικογένεια, φίλοι)</a:t>
            </a:r>
            <a:endParaRPr lang="el-GR" sz="3200"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solidFill>
              </a:rPr>
              <a:pPr/>
              <a:t>20</a:t>
            </a:fld>
            <a:endParaRPr lang="en-US" dirty="0">
              <a:solidFill>
                <a:prstClr val="black"/>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530066391"/>
              </p:ext>
            </p:extLst>
          </p:nvPr>
        </p:nvGraphicFramePr>
        <p:xfrm>
          <a:off x="0" y="1268760"/>
          <a:ext cx="9144000" cy="5120640"/>
        </p:xfrm>
        <a:graphic>
          <a:graphicData uri="http://schemas.openxmlformats.org/drawingml/2006/table">
            <a:tbl>
              <a:tblPr firstRow="1" bandRow="1">
                <a:tableStyleId>{5C22544A-7EE6-4342-B048-85BDC9FD1C3A}</a:tableStyleId>
              </a:tblPr>
              <a:tblGrid>
                <a:gridCol w="1115616"/>
                <a:gridCol w="3384376"/>
                <a:gridCol w="4644008"/>
              </a:tblGrid>
              <a:tr h="370840">
                <a:tc>
                  <a:txBody>
                    <a:bodyPr/>
                    <a:lstStyle/>
                    <a:p>
                      <a:r>
                        <a:rPr lang="el-GR" dirty="0" smtClean="0"/>
                        <a:t>Ασθενής</a:t>
                      </a:r>
                      <a:endParaRPr lang="el-GR" dirty="0"/>
                    </a:p>
                  </a:txBody>
                  <a:tcPr/>
                </a:tc>
                <a:tc>
                  <a:txBody>
                    <a:bodyPr/>
                    <a:lstStyle/>
                    <a:p>
                      <a:r>
                        <a:rPr lang="el-GR" dirty="0" smtClean="0"/>
                        <a:t>Υποκειμενική</a:t>
                      </a:r>
                      <a:r>
                        <a:rPr lang="el-GR" baseline="0" dirty="0" smtClean="0"/>
                        <a:t> περιγραφή του ασθενή</a:t>
                      </a:r>
                      <a:endParaRPr lang="el-GR" dirty="0"/>
                    </a:p>
                  </a:txBody>
                  <a:tcPr/>
                </a:tc>
                <a:tc>
                  <a:txBody>
                    <a:bodyPr/>
                    <a:lstStyle/>
                    <a:p>
                      <a:r>
                        <a:rPr lang="el-GR" dirty="0" smtClean="0"/>
                        <a:t>Περιγραφή</a:t>
                      </a:r>
                      <a:r>
                        <a:rPr lang="el-GR" baseline="0" dirty="0" smtClean="0"/>
                        <a:t> του συγγενικού προσώπου ή του φίλου</a:t>
                      </a:r>
                      <a:endParaRPr lang="el-GR" dirty="0"/>
                    </a:p>
                  </a:txBody>
                  <a:tcPr/>
                </a:tc>
              </a:tr>
              <a:tr h="370840">
                <a:tc>
                  <a:txBody>
                    <a:bodyPr/>
                    <a:lstStyle/>
                    <a:p>
                      <a:r>
                        <a:rPr lang="en-US" dirty="0" smtClean="0"/>
                        <a:t>David </a:t>
                      </a:r>
                      <a:endParaRPr lang="el-GR" dirty="0"/>
                    </a:p>
                  </a:txBody>
                  <a:tcPr/>
                </a:tc>
                <a:tc>
                  <a:txBody>
                    <a:bodyPr/>
                    <a:lstStyle/>
                    <a:p>
                      <a:r>
                        <a:rPr lang="el-GR" dirty="0" smtClean="0"/>
                        <a:t>Νοιώθω</a:t>
                      </a:r>
                      <a:r>
                        <a:rPr lang="el-GR" baseline="0" dirty="0" smtClean="0"/>
                        <a:t> εξουθενωμένος, χωρίς ενέργεια για να κάνω οτιδήποτε, κοιμάμαι όλη την ώρα </a:t>
                      </a:r>
                      <a:endParaRPr lang="el-GR" dirty="0"/>
                    </a:p>
                  </a:txBody>
                  <a:tcPr/>
                </a:tc>
                <a:tc>
                  <a:txBody>
                    <a:bodyPr/>
                    <a:lstStyle/>
                    <a:p>
                      <a:r>
                        <a:rPr lang="el-GR" dirty="0" smtClean="0"/>
                        <a:t>Όλο</a:t>
                      </a:r>
                      <a:r>
                        <a:rPr lang="el-GR" baseline="0" dirty="0" smtClean="0"/>
                        <a:t> και περισσότερο κουρασμένος, χάνει βάρος, δεν κάνει τίποτε (σύζυγος)</a:t>
                      </a:r>
                      <a:endParaRPr lang="el-GR" dirty="0"/>
                    </a:p>
                  </a:txBody>
                  <a:tcPr/>
                </a:tc>
              </a:tr>
              <a:tr h="370840">
                <a:tc>
                  <a:txBody>
                    <a:bodyPr/>
                    <a:lstStyle/>
                    <a:p>
                      <a:r>
                        <a:rPr lang="en-US" dirty="0" smtClean="0"/>
                        <a:t>Michael </a:t>
                      </a:r>
                      <a:endParaRPr lang="el-GR" dirty="0"/>
                    </a:p>
                  </a:txBody>
                  <a:tcPr/>
                </a:tc>
                <a:tc>
                  <a:txBody>
                    <a:bodyPr/>
                    <a:lstStyle/>
                    <a:p>
                      <a:r>
                        <a:rPr lang="el-GR" dirty="0" smtClean="0"/>
                        <a:t>Είναι</a:t>
                      </a:r>
                      <a:r>
                        <a:rPr lang="el-GR" baseline="0" dirty="0" smtClean="0"/>
                        <a:t> σα να έχεις γίνει τόσο πολύ βαρύς και να έχεις στερέψει από ενέργεια.</a:t>
                      </a:r>
                      <a:endParaRPr lang="el-GR" dirty="0"/>
                    </a:p>
                  </a:txBody>
                  <a:tcPr/>
                </a:tc>
                <a:tc>
                  <a:txBody>
                    <a:bodyPr/>
                    <a:lstStyle/>
                    <a:p>
                      <a:r>
                        <a:rPr lang="el-GR" dirty="0" smtClean="0"/>
                        <a:t>Τον έχει αποκόψει η κόπωση κυριολεκτικά</a:t>
                      </a:r>
                      <a:r>
                        <a:rPr lang="el-GR" baseline="0" dirty="0" smtClean="0"/>
                        <a:t> από όλους, αφού χρειάζεται τόση προσπάθεια και δεν έχει καθόλου διαθέσιμη ενέργεια για σπατάλη (σύζυγος) </a:t>
                      </a:r>
                      <a:endParaRPr lang="el-GR" dirty="0"/>
                    </a:p>
                  </a:txBody>
                  <a:tcPr/>
                </a:tc>
              </a:tr>
              <a:tr h="370840">
                <a:tc>
                  <a:txBody>
                    <a:bodyPr/>
                    <a:lstStyle/>
                    <a:p>
                      <a:r>
                        <a:rPr lang="en-US" dirty="0" smtClean="0"/>
                        <a:t>Ruth</a:t>
                      </a:r>
                      <a:endParaRPr lang="el-GR" dirty="0"/>
                    </a:p>
                  </a:txBody>
                  <a:tcPr/>
                </a:tc>
                <a:tc>
                  <a:txBody>
                    <a:bodyPr/>
                    <a:lstStyle/>
                    <a:p>
                      <a:r>
                        <a:rPr lang="el-GR" dirty="0" smtClean="0"/>
                        <a:t>Μερικές μέρες νιώθω ότι δεν έχω τη δύναμη να σηκωθώ από το κρεβάτι μου και δεν έχω</a:t>
                      </a:r>
                      <a:r>
                        <a:rPr lang="el-GR" baseline="0" dirty="0" smtClean="0"/>
                        <a:t> καθόλου ενέργεια. </a:t>
                      </a:r>
                      <a:endParaRPr lang="el-GR" dirty="0"/>
                    </a:p>
                  </a:txBody>
                  <a:tcPr/>
                </a:tc>
                <a:tc>
                  <a:txBody>
                    <a:bodyPr/>
                    <a:lstStyle/>
                    <a:p>
                      <a:r>
                        <a:rPr lang="el-GR" dirty="0" smtClean="0"/>
                        <a:t>Την καταλαβαίνω τόσο καλά, γιατί θέλει</a:t>
                      </a:r>
                      <a:r>
                        <a:rPr lang="el-GR" baseline="0" dirty="0" smtClean="0"/>
                        <a:t> να απασχοληθεί με κάτι, να δει φίλους, αλλά είναι εξουθενωμένη (φίλη) </a:t>
                      </a:r>
                      <a:endParaRPr lang="el-GR" dirty="0"/>
                    </a:p>
                  </a:txBody>
                  <a:tcPr/>
                </a:tc>
              </a:tr>
              <a:tr h="370840">
                <a:tc>
                  <a:txBody>
                    <a:bodyPr/>
                    <a:lstStyle/>
                    <a:p>
                      <a:r>
                        <a:rPr lang="en-US" dirty="0" smtClean="0"/>
                        <a:t>Beth</a:t>
                      </a:r>
                      <a:r>
                        <a:rPr lang="en-US" baseline="0" dirty="0" smtClean="0"/>
                        <a:t> </a:t>
                      </a:r>
                      <a:endParaRPr lang="el-GR" dirty="0"/>
                    </a:p>
                  </a:txBody>
                  <a:tcPr/>
                </a:tc>
                <a:tc>
                  <a:txBody>
                    <a:bodyPr/>
                    <a:lstStyle/>
                    <a:p>
                      <a:r>
                        <a:rPr lang="el-GR" dirty="0" smtClean="0"/>
                        <a:t>Ενώ αισθάνομαι τόσο κουρασμένη,</a:t>
                      </a:r>
                      <a:r>
                        <a:rPr lang="el-GR" baseline="0" dirty="0" smtClean="0"/>
                        <a:t> θέλω να σηκωθώ από το κρεβάτι, μου είναι όμως πρακτικά αδύνατο</a:t>
                      </a:r>
                      <a:endParaRPr lang="el-GR" dirty="0"/>
                    </a:p>
                  </a:txBody>
                  <a:tcPr/>
                </a:tc>
                <a:tc>
                  <a:txBody>
                    <a:bodyPr/>
                    <a:lstStyle/>
                    <a:p>
                      <a:r>
                        <a:rPr lang="el-GR" dirty="0" smtClean="0"/>
                        <a:t>Μερικές μέρες σχεδόν μπορείς να την αισθανθείς την κούραση</a:t>
                      </a:r>
                      <a:r>
                        <a:rPr lang="el-GR" baseline="0" dirty="0" smtClean="0"/>
                        <a:t> της, τόσο πολύ την εξουθενώνει (σύζυγος) </a:t>
                      </a:r>
                      <a:endParaRPr lang="el-GR" dirty="0"/>
                    </a:p>
                  </a:txBody>
                  <a:tcPr/>
                </a:tc>
              </a:tr>
            </a:tbl>
          </a:graphicData>
        </a:graphic>
      </p:graphicFrame>
    </p:spTree>
    <p:extLst>
      <p:ext uri="{BB962C8B-B14F-4D97-AF65-F5344CB8AC3E}">
        <p14:creationId xmlns:p14="http://schemas.microsoft.com/office/powerpoint/2010/main" val="17162754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Ανακούφιση Κόπωσης </a:t>
            </a:r>
            <a:r>
              <a:rPr lang="el-GR" sz="2800" b="0" dirty="0" smtClean="0"/>
              <a:t>(1/2)</a:t>
            </a:r>
            <a:endParaRPr lang="el-GR" sz="2800" b="0"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solidFill>
              </a:rPr>
              <a:pPr/>
              <a:t>21</a:t>
            </a:fld>
            <a:endParaRPr lang="en-US" dirty="0">
              <a:solidFill>
                <a:prstClr val="black"/>
              </a:solidFill>
            </a:endParaRPr>
          </a:p>
        </p:txBody>
      </p:sp>
      <p:sp>
        <p:nvSpPr>
          <p:cNvPr id="3" name="Content Placeholder 2"/>
          <p:cNvSpPr>
            <a:spLocks noGrp="1"/>
          </p:cNvSpPr>
          <p:nvPr>
            <p:ph idx="1"/>
          </p:nvPr>
        </p:nvSpPr>
        <p:spPr>
          <a:xfrm>
            <a:off x="457200" y="1196752"/>
            <a:ext cx="8229600" cy="5544616"/>
          </a:xfrm>
        </p:spPr>
        <p:txBody>
          <a:bodyPr>
            <a:normAutofit fontScale="85000" lnSpcReduction="10000"/>
          </a:bodyPr>
          <a:lstStyle/>
          <a:p>
            <a:pPr marL="0" indent="0">
              <a:buNone/>
            </a:pPr>
            <a:r>
              <a:rPr lang="el-GR" sz="2400" b="1" dirty="0" smtClean="0">
                <a:solidFill>
                  <a:schemeClr val="tx2"/>
                </a:solidFill>
              </a:rPr>
              <a:t>Χρήσιμες στρατηγικές που έχουν υποδειχτεί από ασθενείς οι οποίοι υποβάλλονται σε χημειοθεραπεία ή ακτινοθεραπεία</a:t>
            </a:r>
            <a:r>
              <a:rPr lang="en-US" sz="2400" b="1" dirty="0" smtClean="0">
                <a:solidFill>
                  <a:schemeClr val="tx2"/>
                </a:solidFill>
              </a:rPr>
              <a:t>:</a:t>
            </a:r>
            <a:endParaRPr lang="el-GR" sz="2400" b="1" dirty="0" smtClean="0">
              <a:solidFill>
                <a:schemeClr val="tx2"/>
              </a:solidFill>
            </a:endParaRPr>
          </a:p>
          <a:p>
            <a:pPr>
              <a:lnSpc>
                <a:spcPct val="110000"/>
              </a:lnSpc>
            </a:pPr>
            <a:r>
              <a:rPr lang="el-GR" sz="2400" dirty="0" smtClean="0"/>
              <a:t>Ύπνος ή ανάπαυση κατά τη διάρκεια της ημέρας</a:t>
            </a:r>
          </a:p>
          <a:p>
            <a:pPr>
              <a:lnSpc>
                <a:spcPct val="110000"/>
              </a:lnSpc>
            </a:pPr>
            <a:r>
              <a:rPr lang="el-GR" sz="2400" dirty="0" smtClean="0"/>
              <a:t>Ιεράρχηση των δραστηριοτήτων</a:t>
            </a:r>
          </a:p>
          <a:p>
            <a:pPr>
              <a:lnSpc>
                <a:spcPct val="110000"/>
              </a:lnSpc>
            </a:pPr>
            <a:r>
              <a:rPr lang="el-GR" sz="2400" dirty="0" smtClean="0"/>
              <a:t>Διάβασμα, ακρόαση ραδιοφώνου, παρακολούθηση της τηλεόρασης</a:t>
            </a:r>
          </a:p>
          <a:p>
            <a:pPr>
              <a:lnSpc>
                <a:spcPct val="110000"/>
              </a:lnSpc>
            </a:pPr>
            <a:r>
              <a:rPr lang="el-GR" sz="2400" dirty="0" smtClean="0"/>
              <a:t>Περίπατοι, χαλαρή άσκηση</a:t>
            </a:r>
          </a:p>
          <a:p>
            <a:pPr>
              <a:lnSpc>
                <a:spcPct val="110000"/>
              </a:lnSpc>
            </a:pPr>
            <a:r>
              <a:rPr lang="el-GR" sz="2400" dirty="0" smtClean="0"/>
              <a:t>Εκμάθηση δεξιοτήτων αντιμετώπισης της κατάστασης, όπως για παράδειγμα προγραμματισμός στόχων, οργάνωση</a:t>
            </a:r>
          </a:p>
          <a:p>
            <a:pPr>
              <a:lnSpc>
                <a:spcPct val="110000"/>
              </a:lnSpc>
            </a:pPr>
            <a:r>
              <a:rPr lang="el-GR" sz="2400" dirty="0" smtClean="0"/>
              <a:t>Διατήρηση ενός τύπου ημερολογίου για την καταγραφή της χρονικής κατανομής της κόπωσης</a:t>
            </a:r>
          </a:p>
          <a:p>
            <a:pPr>
              <a:lnSpc>
                <a:spcPct val="110000"/>
              </a:lnSpc>
            </a:pPr>
            <a:r>
              <a:rPr lang="el-GR" sz="2400" dirty="0" smtClean="0"/>
              <a:t>Αναζήτηση πληροφοριών</a:t>
            </a:r>
          </a:p>
          <a:p>
            <a:pPr>
              <a:lnSpc>
                <a:spcPct val="110000"/>
              </a:lnSpc>
            </a:pPr>
            <a:r>
              <a:rPr lang="el-GR" sz="2400" dirty="0" smtClean="0"/>
              <a:t>Ενίσχυση της δίαιτας</a:t>
            </a:r>
          </a:p>
          <a:p>
            <a:pPr>
              <a:lnSpc>
                <a:spcPct val="110000"/>
              </a:lnSpc>
            </a:pPr>
            <a:r>
              <a:rPr lang="el-GR" sz="2400" dirty="0" smtClean="0"/>
              <a:t>Ήσυχο ή πλούσιο σε ερεθίσματα περιβάλλον</a:t>
            </a:r>
          </a:p>
          <a:p>
            <a:pPr>
              <a:lnSpc>
                <a:spcPct val="110000"/>
              </a:lnSpc>
            </a:pPr>
            <a:r>
              <a:rPr lang="el-GR" sz="2400" dirty="0" smtClean="0"/>
              <a:t>Κοινωνική υποστήριξη, συναναστροφή με μέλη της οικογένειας ή φίλους</a:t>
            </a:r>
          </a:p>
          <a:p>
            <a:pPr>
              <a:lnSpc>
                <a:spcPct val="110000"/>
              </a:lnSpc>
            </a:pPr>
            <a:r>
              <a:rPr lang="el-GR" sz="2400" dirty="0" smtClean="0"/>
              <a:t>Αποτελεσματική αντιμετώπιση των οργανικών συμπτωμάτων, π.χ. πόνου</a:t>
            </a:r>
          </a:p>
          <a:p>
            <a:pPr>
              <a:lnSpc>
                <a:spcPct val="110000"/>
              </a:lnSpc>
            </a:pPr>
            <a:endParaRPr lang="el-GR" sz="2400" dirty="0" smtClean="0"/>
          </a:p>
          <a:p>
            <a:pPr marL="0" indent="0">
              <a:lnSpc>
                <a:spcPct val="110000"/>
              </a:lnSpc>
              <a:buNone/>
            </a:pPr>
            <a:endParaRPr lang="el-GR" sz="2400" b="1" dirty="0"/>
          </a:p>
        </p:txBody>
      </p:sp>
    </p:spTree>
    <p:extLst>
      <p:ext uri="{BB962C8B-B14F-4D97-AF65-F5344CB8AC3E}">
        <p14:creationId xmlns:p14="http://schemas.microsoft.com/office/powerpoint/2010/main" val="26764164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Ανακούφιση Κόπωσης </a:t>
            </a:r>
            <a:r>
              <a:rPr lang="el-GR" sz="2800" b="0" dirty="0" smtClean="0">
                <a:solidFill>
                  <a:prstClr val="black"/>
                </a:solidFill>
              </a:rPr>
              <a:t>(2/2</a:t>
            </a:r>
            <a:r>
              <a:rPr lang="el-GR" sz="2800" b="0" dirty="0">
                <a:solidFill>
                  <a:prstClr val="black"/>
                </a:solidFill>
              </a:rPr>
              <a:t>)</a:t>
            </a:r>
            <a:endParaRPr lang="el-GR" sz="3600"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solidFill>
              </a:rPr>
              <a:pPr/>
              <a:t>22</a:t>
            </a:fld>
            <a:endParaRPr lang="en-US" dirty="0">
              <a:solidFill>
                <a:prstClr val="black"/>
              </a:solidFill>
            </a:endParaRPr>
          </a:p>
        </p:txBody>
      </p:sp>
      <p:sp>
        <p:nvSpPr>
          <p:cNvPr id="3" name="Content Placeholder 2"/>
          <p:cNvSpPr>
            <a:spLocks noGrp="1"/>
          </p:cNvSpPr>
          <p:nvPr>
            <p:ph idx="1"/>
          </p:nvPr>
        </p:nvSpPr>
        <p:spPr>
          <a:xfrm>
            <a:off x="457200" y="1196752"/>
            <a:ext cx="8229600" cy="5472608"/>
          </a:xfrm>
        </p:spPr>
        <p:txBody>
          <a:bodyPr>
            <a:normAutofit fontScale="92500"/>
          </a:bodyPr>
          <a:lstStyle/>
          <a:p>
            <a:pPr marL="0" indent="0">
              <a:buNone/>
            </a:pPr>
            <a:r>
              <a:rPr lang="el-GR" sz="2400" b="1" dirty="0" smtClean="0">
                <a:solidFill>
                  <a:schemeClr val="tx2"/>
                </a:solidFill>
              </a:rPr>
              <a:t>Χρήσιμες στρατηγικές που έχουν υποδειχτεί από ασθενείς που βιώνουν την κόπωση του προχωρημένου καρκίνου, καθώς και από τους συγγενείς τους, τους φίλους τους και τους επαγγελματίες που τους φροντίζουν</a:t>
            </a:r>
            <a:r>
              <a:rPr lang="en-US" sz="2400" b="1" dirty="0" smtClean="0">
                <a:solidFill>
                  <a:schemeClr val="tx2"/>
                </a:solidFill>
              </a:rPr>
              <a:t>:</a:t>
            </a:r>
            <a:endParaRPr lang="el-GR" sz="2400" b="1" dirty="0" smtClean="0">
              <a:solidFill>
                <a:schemeClr val="tx2"/>
              </a:solidFill>
            </a:endParaRPr>
          </a:p>
          <a:p>
            <a:r>
              <a:rPr lang="el-GR" sz="2400" dirty="0" smtClean="0"/>
              <a:t>Συζήτηση με κάποιο άλλο άτομο για το βίωμα της κόπωσης – κατάθεση (μοίρασμα) και περιγραφή της οδυνηρής εμπειρίας του ασθενούς</a:t>
            </a:r>
          </a:p>
          <a:p>
            <a:r>
              <a:rPr lang="el-GR" sz="2400" dirty="0" smtClean="0"/>
              <a:t>Παροχή βοήθειας στην εξεύρεση κοινών λέξεων και φράσεων τις οποίες θα μπορεί να χρησιμοποιήσει στις περιγραφές του ο ασθενής</a:t>
            </a:r>
          </a:p>
          <a:p>
            <a:r>
              <a:rPr lang="el-GR" sz="2400" dirty="0" smtClean="0"/>
              <a:t>Παροχή βοήθειας ώστε να κατανοήσουν τα μέλη της οικογένειας και οι φίλοι του ασθενούς τις διαστάσεις της κόπωσης</a:t>
            </a:r>
          </a:p>
          <a:p>
            <a:r>
              <a:rPr lang="el-GR" sz="2400" dirty="0" smtClean="0"/>
              <a:t>Παροχή βοήθειας στους ασθενείς προκειμένου να περιγράψουν τους φόβους τους και τα νοήματα που ενέχει γι αυτούς η κόπωση του θανάτου</a:t>
            </a:r>
          </a:p>
          <a:p>
            <a:endParaRPr lang="el-GR" sz="2400" dirty="0" smtClean="0"/>
          </a:p>
          <a:p>
            <a:pPr marL="0" indent="0">
              <a:buNone/>
            </a:pPr>
            <a:endParaRPr lang="el-GR" sz="2400" b="1" dirty="0"/>
          </a:p>
        </p:txBody>
      </p:sp>
    </p:spTree>
    <p:extLst>
      <p:ext uri="{BB962C8B-B14F-4D97-AF65-F5344CB8AC3E}">
        <p14:creationId xmlns:p14="http://schemas.microsoft.com/office/powerpoint/2010/main" val="17720480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620688"/>
          </a:xfrm>
        </p:spPr>
        <p:txBody>
          <a:bodyPr>
            <a:normAutofit/>
          </a:bodyPr>
          <a:lstStyle/>
          <a:p>
            <a:r>
              <a:rPr lang="el-GR" sz="3200" dirty="0" smtClean="0"/>
              <a:t>Η πολυπλοκότητα της κόπωσης στον καρκίνο</a:t>
            </a:r>
            <a:endParaRPr lang="el-GR" sz="3200"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solidFill>
              </a:rPr>
              <a:pPr/>
              <a:t>23</a:t>
            </a:fld>
            <a:endParaRPr lang="en-US" dirty="0">
              <a:solidFill>
                <a:prstClr val="black"/>
              </a:solidFill>
            </a:endParaRPr>
          </a:p>
        </p:txBody>
      </p:sp>
      <p:sp>
        <p:nvSpPr>
          <p:cNvPr id="3" name="TextBox 2"/>
          <p:cNvSpPr txBox="1"/>
          <p:nvPr/>
        </p:nvSpPr>
        <p:spPr>
          <a:xfrm>
            <a:off x="101990" y="616332"/>
            <a:ext cx="3312368" cy="830997"/>
          </a:xfrm>
          <a:prstGeom prst="rect">
            <a:avLst/>
          </a:prstGeom>
          <a:noFill/>
          <a:ln>
            <a:solidFill>
              <a:schemeClr val="tx2"/>
            </a:solidFill>
          </a:ln>
        </p:spPr>
        <p:txBody>
          <a:bodyPr wrap="square" rtlCol="0">
            <a:spAutoFit/>
          </a:bodyPr>
          <a:lstStyle/>
          <a:p>
            <a:r>
              <a:rPr lang="el-GR" sz="1600" dirty="0" smtClean="0">
                <a:solidFill>
                  <a:prstClr val="black"/>
                </a:solidFill>
                <a:latin typeface="Calibri"/>
              </a:rPr>
              <a:t>Συσσώρευση τοξικών παραγόντων λόγω ακτινοθεραπείας, χημειοθεραπείας, ανοσοθεραπείας </a:t>
            </a:r>
            <a:endParaRPr lang="el-GR" sz="1600" dirty="0">
              <a:solidFill>
                <a:prstClr val="black"/>
              </a:solidFill>
              <a:latin typeface="Calibri"/>
            </a:endParaRPr>
          </a:p>
        </p:txBody>
      </p:sp>
      <p:sp>
        <p:nvSpPr>
          <p:cNvPr id="6" name="TextBox 5"/>
          <p:cNvSpPr txBox="1"/>
          <p:nvPr/>
        </p:nvSpPr>
        <p:spPr>
          <a:xfrm>
            <a:off x="5364088" y="616332"/>
            <a:ext cx="3672408" cy="1077218"/>
          </a:xfrm>
          <a:prstGeom prst="rect">
            <a:avLst/>
          </a:prstGeom>
          <a:noFill/>
          <a:ln>
            <a:solidFill>
              <a:schemeClr val="tx2"/>
            </a:solidFill>
          </a:ln>
        </p:spPr>
        <p:txBody>
          <a:bodyPr wrap="square" rtlCol="0">
            <a:spAutoFit/>
          </a:bodyPr>
          <a:lstStyle/>
          <a:p>
            <a:r>
              <a:rPr lang="el-GR" sz="1600" dirty="0" smtClean="0">
                <a:solidFill>
                  <a:prstClr val="black"/>
                </a:solidFill>
                <a:latin typeface="Calibri"/>
              </a:rPr>
              <a:t>Η κόπωση συχνά εκδηλώνεται ως σύμπτωμα άγχους και κατάθλιψης. Η σχέση όμως της κόπωσης, του άγχους και της κατάθλιψης παραμένει άγνωστη</a:t>
            </a:r>
            <a:endParaRPr lang="el-GR" sz="1600" dirty="0">
              <a:solidFill>
                <a:prstClr val="black"/>
              </a:solidFill>
              <a:latin typeface="Calibri"/>
            </a:endParaRPr>
          </a:p>
        </p:txBody>
      </p:sp>
      <p:sp>
        <p:nvSpPr>
          <p:cNvPr id="7" name="TextBox 6"/>
          <p:cNvSpPr txBox="1"/>
          <p:nvPr/>
        </p:nvSpPr>
        <p:spPr>
          <a:xfrm>
            <a:off x="101990" y="1447329"/>
            <a:ext cx="3312368" cy="2554545"/>
          </a:xfrm>
          <a:prstGeom prst="rect">
            <a:avLst/>
          </a:prstGeom>
          <a:noFill/>
          <a:ln>
            <a:solidFill>
              <a:schemeClr val="tx2"/>
            </a:solidFill>
          </a:ln>
        </p:spPr>
        <p:txBody>
          <a:bodyPr wrap="square" rtlCol="0">
            <a:spAutoFit/>
          </a:bodyPr>
          <a:lstStyle/>
          <a:p>
            <a:pPr marL="177800" indent="-177800">
              <a:buFont typeface="Arial" panose="020B0604020202020204" pitchFamily="34" charset="0"/>
              <a:buChar char="•"/>
            </a:pPr>
            <a:r>
              <a:rPr lang="el-GR" sz="1600" dirty="0" smtClean="0">
                <a:solidFill>
                  <a:prstClr val="black"/>
                </a:solidFill>
                <a:latin typeface="Calibri"/>
              </a:rPr>
              <a:t>Η ανάπτυξη του όγκου, η λοίμωξη, ο πυρετός ή η χειρουργική επέμβαση, συμβάλλουν στην εμφάνιση κόπωσης. Σχετίζονται ουσίες που εκκρίνονται απ τον όγκο και ενδοκρινικές εκδηλώσεις.</a:t>
            </a:r>
          </a:p>
          <a:p>
            <a:pPr marL="177800" indent="-177800">
              <a:buFont typeface="Arial" panose="020B0604020202020204" pitchFamily="34" charset="0"/>
              <a:buChar char="•"/>
            </a:pPr>
            <a:r>
              <a:rPr lang="el-GR" sz="1600" dirty="0" smtClean="0">
                <a:solidFill>
                  <a:prstClr val="black"/>
                </a:solidFill>
                <a:latin typeface="Calibri"/>
              </a:rPr>
              <a:t>Η ενεργοποίηση των μακροφάγων, οι κιτοκίνες και οι λεμφοκίνες, συσχετίζονται με την κόπωση στον προχωρημένο καρκίνο.</a:t>
            </a:r>
            <a:endParaRPr lang="el-GR" sz="1600" dirty="0">
              <a:solidFill>
                <a:prstClr val="black"/>
              </a:solidFill>
              <a:latin typeface="Calibri"/>
            </a:endParaRPr>
          </a:p>
        </p:txBody>
      </p:sp>
      <p:sp>
        <p:nvSpPr>
          <p:cNvPr id="8" name="TextBox 7"/>
          <p:cNvSpPr txBox="1"/>
          <p:nvPr/>
        </p:nvSpPr>
        <p:spPr>
          <a:xfrm>
            <a:off x="101990" y="4001874"/>
            <a:ext cx="3312368" cy="830997"/>
          </a:xfrm>
          <a:prstGeom prst="rect">
            <a:avLst/>
          </a:prstGeom>
          <a:noFill/>
          <a:ln>
            <a:solidFill>
              <a:schemeClr val="tx2"/>
            </a:solidFill>
          </a:ln>
        </p:spPr>
        <p:txBody>
          <a:bodyPr wrap="square" rtlCol="0">
            <a:spAutoFit/>
          </a:bodyPr>
          <a:lstStyle/>
          <a:p>
            <a:r>
              <a:rPr lang="el-GR" sz="1600" dirty="0" smtClean="0">
                <a:solidFill>
                  <a:prstClr val="black"/>
                </a:solidFill>
                <a:latin typeface="Calibri"/>
              </a:rPr>
              <a:t>Οι μελέτες δεν έχουν επιβεβαιώσει τη συσχέτιση της αναιμίας και της κόπωσης σε ασθενείς με καρκίνο.</a:t>
            </a:r>
            <a:endParaRPr lang="el-GR" sz="1600" dirty="0">
              <a:solidFill>
                <a:prstClr val="black"/>
              </a:solidFill>
              <a:latin typeface="Calibri"/>
            </a:endParaRPr>
          </a:p>
        </p:txBody>
      </p:sp>
      <p:sp>
        <p:nvSpPr>
          <p:cNvPr id="9" name="TextBox 8"/>
          <p:cNvSpPr txBox="1"/>
          <p:nvPr/>
        </p:nvSpPr>
        <p:spPr>
          <a:xfrm>
            <a:off x="101990" y="4832871"/>
            <a:ext cx="3312368" cy="1077218"/>
          </a:xfrm>
          <a:prstGeom prst="rect">
            <a:avLst/>
          </a:prstGeom>
          <a:noFill/>
          <a:ln>
            <a:solidFill>
              <a:schemeClr val="tx2"/>
            </a:solidFill>
          </a:ln>
        </p:spPr>
        <p:txBody>
          <a:bodyPr wrap="square" rtlCol="0">
            <a:spAutoFit/>
          </a:bodyPr>
          <a:lstStyle/>
          <a:p>
            <a:r>
              <a:rPr lang="el-GR" sz="1600" dirty="0" smtClean="0">
                <a:solidFill>
                  <a:prstClr val="black"/>
                </a:solidFill>
                <a:latin typeface="Calibri"/>
              </a:rPr>
              <a:t>Αντιβιοτικά, αντικαταθλιπτικά, αγχολυτικά και η μακροχρόνια χρήση υπνωτικών, συμβάλλουν στην εκδήλωση κόπωσης.  </a:t>
            </a:r>
            <a:endParaRPr lang="el-GR" sz="1600" dirty="0">
              <a:solidFill>
                <a:prstClr val="black"/>
              </a:solidFill>
              <a:latin typeface="Calibri"/>
            </a:endParaRPr>
          </a:p>
        </p:txBody>
      </p:sp>
      <p:sp>
        <p:nvSpPr>
          <p:cNvPr id="10" name="TextBox 9"/>
          <p:cNvSpPr txBox="1"/>
          <p:nvPr/>
        </p:nvSpPr>
        <p:spPr>
          <a:xfrm>
            <a:off x="101990" y="5910089"/>
            <a:ext cx="3312368" cy="830997"/>
          </a:xfrm>
          <a:prstGeom prst="rect">
            <a:avLst/>
          </a:prstGeom>
          <a:noFill/>
          <a:ln>
            <a:solidFill>
              <a:schemeClr val="tx2"/>
            </a:solidFill>
          </a:ln>
        </p:spPr>
        <p:txBody>
          <a:bodyPr wrap="square" rtlCol="0">
            <a:spAutoFit/>
          </a:bodyPr>
          <a:lstStyle/>
          <a:p>
            <a:r>
              <a:rPr lang="el-GR" sz="1600" dirty="0" smtClean="0">
                <a:solidFill>
                  <a:prstClr val="black"/>
                </a:solidFill>
                <a:latin typeface="Calibri"/>
              </a:rPr>
              <a:t>Ανορεξία, καχεξία, ναυτία, και εμετός, συχνά σχετίζονται με απώλεια ενέργειας και κόπωση</a:t>
            </a:r>
            <a:endParaRPr lang="el-GR" sz="1600" dirty="0">
              <a:solidFill>
                <a:prstClr val="black"/>
              </a:solidFill>
              <a:latin typeface="Calibri"/>
            </a:endParaRPr>
          </a:p>
        </p:txBody>
      </p:sp>
      <p:sp>
        <p:nvSpPr>
          <p:cNvPr id="11" name="TextBox 10"/>
          <p:cNvSpPr txBox="1"/>
          <p:nvPr/>
        </p:nvSpPr>
        <p:spPr>
          <a:xfrm>
            <a:off x="5364088" y="1859515"/>
            <a:ext cx="3672408" cy="1323439"/>
          </a:xfrm>
          <a:prstGeom prst="rect">
            <a:avLst/>
          </a:prstGeom>
          <a:noFill/>
          <a:ln>
            <a:solidFill>
              <a:schemeClr val="tx2"/>
            </a:solidFill>
          </a:ln>
        </p:spPr>
        <p:txBody>
          <a:bodyPr wrap="square" rtlCol="0">
            <a:spAutoFit/>
          </a:bodyPr>
          <a:lstStyle/>
          <a:p>
            <a:r>
              <a:rPr lang="el-GR" sz="1600" dirty="0" smtClean="0">
                <a:solidFill>
                  <a:prstClr val="black"/>
                </a:solidFill>
                <a:latin typeface="Calibri"/>
              </a:rPr>
              <a:t>Η υπόθεση ότι το παρατεταμένο άγχος προκαλεί κόπωση, πιθανά εφαρμόζεται στους ασθενείς με καρκίνο, οι οποίοι βιώνουν άγχος για μεγάλη χρονική περίοδο.  </a:t>
            </a:r>
            <a:endParaRPr lang="el-GR" sz="1600" dirty="0">
              <a:solidFill>
                <a:prstClr val="black"/>
              </a:solidFill>
              <a:latin typeface="Calibri"/>
            </a:endParaRPr>
          </a:p>
        </p:txBody>
      </p:sp>
      <p:sp>
        <p:nvSpPr>
          <p:cNvPr id="12" name="TextBox 11"/>
          <p:cNvSpPr txBox="1"/>
          <p:nvPr/>
        </p:nvSpPr>
        <p:spPr>
          <a:xfrm>
            <a:off x="5364088" y="3333940"/>
            <a:ext cx="3672408" cy="1077218"/>
          </a:xfrm>
          <a:prstGeom prst="rect">
            <a:avLst/>
          </a:prstGeom>
          <a:noFill/>
          <a:ln>
            <a:solidFill>
              <a:schemeClr val="tx2"/>
            </a:solidFill>
          </a:ln>
        </p:spPr>
        <p:txBody>
          <a:bodyPr wrap="square" rtlCol="0">
            <a:spAutoFit/>
          </a:bodyPr>
          <a:lstStyle/>
          <a:p>
            <a:r>
              <a:rPr lang="el-GR" sz="1600" dirty="0" smtClean="0">
                <a:solidFill>
                  <a:prstClr val="black"/>
                </a:solidFill>
                <a:latin typeface="Calibri"/>
              </a:rPr>
              <a:t>Τα προβλήματα στις σχέσεις και οι μεταβολές των κοινωνικών ρόλων, επηρεάζουν αρνητικά την αυτοεκτίμηση και την ευεξία</a:t>
            </a:r>
            <a:endParaRPr lang="el-GR" sz="1600" dirty="0">
              <a:solidFill>
                <a:prstClr val="black"/>
              </a:solidFill>
              <a:latin typeface="Calibri"/>
            </a:endParaRPr>
          </a:p>
        </p:txBody>
      </p:sp>
      <p:sp>
        <p:nvSpPr>
          <p:cNvPr id="13" name="TextBox 12"/>
          <p:cNvSpPr txBox="1"/>
          <p:nvPr/>
        </p:nvSpPr>
        <p:spPr>
          <a:xfrm>
            <a:off x="5364088" y="4580435"/>
            <a:ext cx="3672408" cy="1323439"/>
          </a:xfrm>
          <a:prstGeom prst="rect">
            <a:avLst/>
          </a:prstGeom>
          <a:noFill/>
          <a:ln>
            <a:solidFill>
              <a:schemeClr val="tx2"/>
            </a:solidFill>
          </a:ln>
        </p:spPr>
        <p:txBody>
          <a:bodyPr wrap="square" rtlCol="0">
            <a:spAutoFit/>
          </a:bodyPr>
          <a:lstStyle/>
          <a:p>
            <a:r>
              <a:rPr lang="el-GR" sz="1600" dirty="0" smtClean="0">
                <a:solidFill>
                  <a:prstClr val="black"/>
                </a:solidFill>
                <a:latin typeface="Calibri"/>
              </a:rPr>
              <a:t>Η κόπωση πιθανά αυξάνεται σε περιόδους κρίσης, όπως η αναμονή των αποτελεσμάτων διαγνωστικών δοκιμασιών, η υποτροπή της νόσου, ή η έναρξη νέας θεραπείας</a:t>
            </a:r>
            <a:endParaRPr lang="el-GR" sz="1600" dirty="0">
              <a:solidFill>
                <a:prstClr val="black"/>
              </a:solidFill>
              <a:latin typeface="Calibri"/>
            </a:endParaRPr>
          </a:p>
        </p:txBody>
      </p:sp>
      <p:sp>
        <p:nvSpPr>
          <p:cNvPr id="14" name="TextBox 13"/>
          <p:cNvSpPr txBox="1"/>
          <p:nvPr/>
        </p:nvSpPr>
        <p:spPr>
          <a:xfrm>
            <a:off x="5364088" y="6072243"/>
            <a:ext cx="3672408" cy="584775"/>
          </a:xfrm>
          <a:prstGeom prst="rect">
            <a:avLst/>
          </a:prstGeom>
          <a:noFill/>
          <a:ln>
            <a:solidFill>
              <a:schemeClr val="tx2"/>
            </a:solidFill>
          </a:ln>
        </p:spPr>
        <p:txBody>
          <a:bodyPr wrap="square" rtlCol="0">
            <a:spAutoFit/>
          </a:bodyPr>
          <a:lstStyle/>
          <a:p>
            <a:r>
              <a:rPr lang="el-GR" sz="1600" dirty="0" smtClean="0">
                <a:solidFill>
                  <a:prstClr val="black"/>
                </a:solidFill>
                <a:latin typeface="Calibri"/>
              </a:rPr>
              <a:t>Πένθος, απώλεια και θρήνος σχετίζονται με αίσθημα αυξημένης κόπωσης</a:t>
            </a:r>
            <a:endParaRPr lang="el-GR" sz="1600" dirty="0">
              <a:solidFill>
                <a:prstClr val="black"/>
              </a:solidFill>
              <a:latin typeface="Calibri"/>
            </a:endParaRPr>
          </a:p>
        </p:txBody>
      </p:sp>
      <p:cxnSp>
        <p:nvCxnSpPr>
          <p:cNvPr id="15" name="Straight Arrow Connector 14"/>
          <p:cNvCxnSpPr/>
          <p:nvPr/>
        </p:nvCxnSpPr>
        <p:spPr>
          <a:xfrm>
            <a:off x="7865425" y="5724000"/>
            <a:ext cx="0" cy="317608"/>
          </a:xfrm>
          <a:prstGeom prst="straightConnector1">
            <a:avLst/>
          </a:prstGeom>
          <a:ln w="28575">
            <a:solidFill>
              <a:srgbClr val="82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7865425" y="4176000"/>
            <a:ext cx="0" cy="317608"/>
          </a:xfrm>
          <a:prstGeom prst="straightConnector1">
            <a:avLst/>
          </a:prstGeom>
          <a:ln w="28575">
            <a:solidFill>
              <a:srgbClr val="82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7865425" y="2952000"/>
            <a:ext cx="0" cy="317608"/>
          </a:xfrm>
          <a:prstGeom prst="straightConnector1">
            <a:avLst/>
          </a:prstGeom>
          <a:ln w="28575">
            <a:solidFill>
              <a:srgbClr val="82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7865425" y="1620000"/>
            <a:ext cx="0" cy="317608"/>
          </a:xfrm>
          <a:prstGeom prst="straightConnector1">
            <a:avLst/>
          </a:prstGeom>
          <a:ln w="28575">
            <a:solidFill>
              <a:srgbClr val="82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555776" y="3713745"/>
            <a:ext cx="0" cy="317608"/>
          </a:xfrm>
          <a:prstGeom prst="straightConnector1">
            <a:avLst/>
          </a:prstGeom>
          <a:ln w="28575">
            <a:solidFill>
              <a:srgbClr val="82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414358" y="1859515"/>
            <a:ext cx="1949730" cy="1077218"/>
          </a:xfrm>
          <a:prstGeom prst="rect">
            <a:avLst/>
          </a:prstGeom>
          <a:noFill/>
          <a:ln>
            <a:solidFill>
              <a:schemeClr val="tx2"/>
            </a:solidFill>
          </a:ln>
        </p:spPr>
        <p:txBody>
          <a:bodyPr wrap="square" rtlCol="0">
            <a:spAutoFit/>
          </a:bodyPr>
          <a:lstStyle/>
          <a:p>
            <a:r>
              <a:rPr lang="el-GR" sz="1600" dirty="0" smtClean="0">
                <a:solidFill>
                  <a:prstClr val="black"/>
                </a:solidFill>
                <a:latin typeface="Calibri"/>
              </a:rPr>
              <a:t>Οι διαταραχές του ύπνου και η διακοπή του ύπνου αυξάνουν την κόπωση.</a:t>
            </a:r>
            <a:endParaRPr lang="el-GR" sz="1600" dirty="0">
              <a:solidFill>
                <a:prstClr val="black"/>
              </a:solidFill>
              <a:latin typeface="Calibri"/>
            </a:endParaRPr>
          </a:p>
        </p:txBody>
      </p:sp>
      <p:sp>
        <p:nvSpPr>
          <p:cNvPr id="23" name="TextBox 22"/>
          <p:cNvSpPr txBox="1"/>
          <p:nvPr/>
        </p:nvSpPr>
        <p:spPr>
          <a:xfrm>
            <a:off x="3414358" y="3087719"/>
            <a:ext cx="1949730" cy="1323439"/>
          </a:xfrm>
          <a:prstGeom prst="rect">
            <a:avLst/>
          </a:prstGeom>
          <a:noFill/>
          <a:ln>
            <a:solidFill>
              <a:schemeClr val="tx2"/>
            </a:solidFill>
          </a:ln>
        </p:spPr>
        <p:txBody>
          <a:bodyPr wrap="square" rtlCol="0">
            <a:spAutoFit/>
          </a:bodyPr>
          <a:lstStyle/>
          <a:p>
            <a:r>
              <a:rPr lang="el-GR" sz="1600" dirty="0" smtClean="0">
                <a:solidFill>
                  <a:prstClr val="black"/>
                </a:solidFill>
                <a:latin typeface="Calibri"/>
              </a:rPr>
              <a:t>Η αδρανοποίηση και η υπερκόπωση, αναγνωρίζονται ως αίτια κόπωσης σε ασθενείς με καρκίνο.</a:t>
            </a:r>
            <a:endParaRPr lang="el-GR" sz="1600" dirty="0">
              <a:solidFill>
                <a:prstClr val="black"/>
              </a:solidFill>
              <a:latin typeface="Calibri"/>
            </a:endParaRPr>
          </a:p>
        </p:txBody>
      </p:sp>
      <p:cxnSp>
        <p:nvCxnSpPr>
          <p:cNvPr id="25" name="Straight Arrow Connector 24"/>
          <p:cNvCxnSpPr/>
          <p:nvPr/>
        </p:nvCxnSpPr>
        <p:spPr>
          <a:xfrm flipH="1">
            <a:off x="3489122" y="1018631"/>
            <a:ext cx="1800202" cy="0"/>
          </a:xfrm>
          <a:prstGeom prst="straightConnector1">
            <a:avLst/>
          </a:prstGeom>
          <a:ln w="28575">
            <a:solidFill>
              <a:srgbClr val="82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flipV="1">
            <a:off x="3507580" y="1244581"/>
            <a:ext cx="570438" cy="448969"/>
          </a:xfrm>
          <a:prstGeom prst="straightConnector1">
            <a:avLst/>
          </a:prstGeom>
          <a:ln w="28575">
            <a:solidFill>
              <a:srgbClr val="82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4697604" y="1244580"/>
            <a:ext cx="557606" cy="448970"/>
          </a:xfrm>
          <a:prstGeom prst="straightConnector1">
            <a:avLst/>
          </a:prstGeom>
          <a:ln w="28575">
            <a:solidFill>
              <a:srgbClr val="82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4389223" y="2865346"/>
            <a:ext cx="0" cy="317608"/>
          </a:xfrm>
          <a:prstGeom prst="straightConnector1">
            <a:avLst/>
          </a:prstGeom>
          <a:ln w="28575">
            <a:solidFill>
              <a:srgbClr val="82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3173671" y="2407329"/>
            <a:ext cx="333909" cy="0"/>
          </a:xfrm>
          <a:prstGeom prst="straightConnector1">
            <a:avLst/>
          </a:prstGeom>
          <a:ln w="28575">
            <a:solidFill>
              <a:srgbClr val="82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a:off x="5197133" y="2407329"/>
            <a:ext cx="333909" cy="0"/>
          </a:xfrm>
          <a:prstGeom prst="straightConnector1">
            <a:avLst/>
          </a:prstGeom>
          <a:ln w="28575">
            <a:solidFill>
              <a:srgbClr val="82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a:off x="3340625" y="4334804"/>
            <a:ext cx="295271" cy="235158"/>
          </a:xfrm>
          <a:prstGeom prst="straightConnector1">
            <a:avLst/>
          </a:prstGeom>
          <a:ln w="28575">
            <a:solidFill>
              <a:srgbClr val="82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a:off x="3340625" y="4334804"/>
            <a:ext cx="2190417" cy="269979"/>
          </a:xfrm>
          <a:prstGeom prst="straightConnector1">
            <a:avLst/>
          </a:prstGeom>
          <a:ln w="28575">
            <a:solidFill>
              <a:srgbClr val="82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3270709" y="5630303"/>
            <a:ext cx="2237027" cy="0"/>
          </a:xfrm>
          <a:prstGeom prst="straightConnector1">
            <a:avLst/>
          </a:prstGeom>
          <a:ln w="28575">
            <a:solidFill>
              <a:srgbClr val="82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a:off x="3270709" y="5782703"/>
            <a:ext cx="2237027" cy="454609"/>
          </a:xfrm>
          <a:prstGeom prst="straightConnector1">
            <a:avLst/>
          </a:prstGeom>
          <a:ln w="28575">
            <a:solidFill>
              <a:srgbClr val="82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H="1">
            <a:off x="3229791" y="6358690"/>
            <a:ext cx="333909" cy="0"/>
          </a:xfrm>
          <a:prstGeom prst="straightConnector1">
            <a:avLst/>
          </a:prstGeom>
          <a:ln w="28575">
            <a:solidFill>
              <a:srgbClr val="82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H="1">
            <a:off x="5197132" y="6358690"/>
            <a:ext cx="333909" cy="0"/>
          </a:xfrm>
          <a:prstGeom prst="straightConnector1">
            <a:avLst/>
          </a:prstGeom>
          <a:ln w="28575">
            <a:solidFill>
              <a:srgbClr val="82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414358" y="4599252"/>
            <a:ext cx="1949730" cy="2062103"/>
          </a:xfrm>
          <a:prstGeom prst="rect">
            <a:avLst/>
          </a:prstGeom>
          <a:solidFill>
            <a:schemeClr val="bg1">
              <a:alpha val="44000"/>
            </a:schemeClr>
          </a:solidFill>
          <a:ln>
            <a:solidFill>
              <a:schemeClr val="tx2"/>
            </a:solidFill>
          </a:ln>
        </p:spPr>
        <p:txBody>
          <a:bodyPr wrap="square" rtlCol="0">
            <a:spAutoFit/>
          </a:bodyPr>
          <a:lstStyle/>
          <a:p>
            <a:r>
              <a:rPr lang="el-GR" sz="1600" dirty="0" smtClean="0">
                <a:solidFill>
                  <a:prstClr val="black"/>
                </a:solidFill>
                <a:latin typeface="Calibri"/>
              </a:rPr>
              <a:t>Πόνος, ναυτία, εμετός, και δυσκοιλιότητα συμβάλλουν στην έναρξη και υποκειμενική αντίληψη της κόπωσης</a:t>
            </a:r>
            <a:endParaRPr lang="el-GR" sz="1600" dirty="0">
              <a:solidFill>
                <a:prstClr val="black"/>
              </a:solidFill>
              <a:latin typeface="Calibri"/>
            </a:endParaRPr>
          </a:p>
        </p:txBody>
      </p:sp>
    </p:spTree>
    <p:extLst>
      <p:ext uri="{BB962C8B-B14F-4D97-AF65-F5344CB8AC3E}">
        <p14:creationId xmlns:p14="http://schemas.microsoft.com/office/powerpoint/2010/main" val="14245230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a:xfrm>
            <a:off x="467544" y="2492896"/>
            <a:ext cx="8229600" cy="1152128"/>
          </a:xfrm>
          <a:ln w="28575">
            <a:solidFill>
              <a:schemeClr val="tx1"/>
            </a:solidFill>
          </a:ln>
        </p:spPr>
        <p:txBody>
          <a:bodyPr/>
          <a:lstStyle/>
          <a:p>
            <a:r>
              <a:rPr lang="el-GR" dirty="0" smtClean="0"/>
              <a:t>Δύσπνοια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24</a:t>
            </a:fld>
            <a:endParaRPr lang="el-GR" dirty="0"/>
          </a:p>
        </p:txBody>
      </p:sp>
    </p:spTree>
    <p:extLst>
      <p:ext uri="{BB962C8B-B14F-4D97-AF65-F5344CB8AC3E}">
        <p14:creationId xmlns:p14="http://schemas.microsoft.com/office/powerpoint/2010/main" val="41841148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Δύσπνοια</a:t>
            </a:r>
            <a:endParaRPr lang="el-GR" sz="3600" dirty="0"/>
          </a:p>
        </p:txBody>
      </p:sp>
      <p:sp>
        <p:nvSpPr>
          <p:cNvPr id="3" name="Content Placeholder 2"/>
          <p:cNvSpPr>
            <a:spLocks noGrp="1"/>
          </p:cNvSpPr>
          <p:nvPr>
            <p:ph idx="1"/>
          </p:nvPr>
        </p:nvSpPr>
        <p:spPr/>
        <p:txBody>
          <a:bodyPr>
            <a:normAutofit/>
          </a:bodyPr>
          <a:lstStyle/>
          <a:p>
            <a:r>
              <a:rPr lang="el-GR" sz="2400" dirty="0" smtClean="0"/>
              <a:t>Δύσπνοια είναι η αίσθηση δυσχέρειας στην αναπνοή και ένα συχνό και βασανιστικό σύμπτωμα που βιώνεται από τους ασθενείς με χρόνια αποφρακτική πνευμονοπάθεια.</a:t>
            </a:r>
          </a:p>
          <a:p>
            <a:r>
              <a:rPr lang="el-GR" sz="2400" dirty="0" smtClean="0"/>
              <a:t>Δύσπνοια είναι η αίσθηση δύσκολης, κοπιώδους αναπνοής…</a:t>
            </a:r>
          </a:p>
          <a:p>
            <a:r>
              <a:rPr lang="el-GR" sz="2400" dirty="0" smtClean="0"/>
              <a:t>Το 30% των ατόμων που βρίσκονται στο τελικό στάδιο της νόσου και το 65% των πασχόντων από καρκίνο των πνευμόνων υποφέρουν από δύσπνοια.</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20077159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Δύσπνοια: αντιμετώπιση</a:t>
            </a:r>
            <a:endParaRPr lang="el-GR" sz="3600" dirty="0"/>
          </a:p>
        </p:txBody>
      </p:sp>
      <p:sp>
        <p:nvSpPr>
          <p:cNvPr id="3" name="Content Placeholder 2"/>
          <p:cNvSpPr>
            <a:spLocks noGrp="1"/>
          </p:cNvSpPr>
          <p:nvPr>
            <p:ph idx="1"/>
          </p:nvPr>
        </p:nvSpPr>
        <p:spPr/>
        <p:txBody>
          <a:bodyPr>
            <a:normAutofit/>
          </a:bodyPr>
          <a:lstStyle/>
          <a:p>
            <a:pPr>
              <a:buNone/>
            </a:pPr>
            <a:r>
              <a:rPr lang="el-GR" sz="2400" dirty="0" smtClean="0"/>
              <a:t>Εστιάζεται στη </a:t>
            </a:r>
            <a:r>
              <a:rPr lang="el-GR" sz="2400" b="1" dirty="0" smtClean="0">
                <a:solidFill>
                  <a:srgbClr val="820000"/>
                </a:solidFill>
              </a:rPr>
              <a:t>θεραπεία των υποκείμενων αιτιών</a:t>
            </a:r>
            <a:r>
              <a:rPr lang="el-GR" sz="2400" dirty="0" smtClean="0"/>
              <a:t>:</a:t>
            </a:r>
          </a:p>
          <a:p>
            <a:r>
              <a:rPr lang="el-GR" sz="2400" dirty="0" smtClean="0"/>
              <a:t>Χειρουργική επέμβαση (παρακέντηση – παροχέτευση)</a:t>
            </a:r>
          </a:p>
          <a:p>
            <a:r>
              <a:rPr lang="el-GR" sz="2400" dirty="0" smtClean="0"/>
              <a:t>Ακτινοθεραπεία</a:t>
            </a:r>
          </a:p>
          <a:p>
            <a:r>
              <a:rPr lang="el-GR" sz="2400" dirty="0" smtClean="0"/>
              <a:t>ΧΜΘ</a:t>
            </a:r>
          </a:p>
          <a:p>
            <a:r>
              <a:rPr lang="el-GR" sz="2400" dirty="0" smtClean="0"/>
              <a:t>Χορήγηση στεροειδών</a:t>
            </a:r>
          </a:p>
          <a:p>
            <a:pPr>
              <a:buNone/>
            </a:pPr>
            <a:r>
              <a:rPr lang="el-GR" sz="2400" dirty="0" smtClean="0"/>
              <a:t> ή σε </a:t>
            </a:r>
            <a:r>
              <a:rPr lang="el-GR" sz="2400" b="1" dirty="0" smtClean="0">
                <a:solidFill>
                  <a:srgbClr val="820000"/>
                </a:solidFill>
              </a:rPr>
              <a:t>φαρμακευτικές παρεμβάσεις</a:t>
            </a:r>
            <a:r>
              <a:rPr lang="el-GR" sz="2400" dirty="0" smtClean="0"/>
              <a:t>:</a:t>
            </a:r>
          </a:p>
          <a:p>
            <a:r>
              <a:rPr lang="el-GR" sz="2400" dirty="0" smtClean="0"/>
              <a:t>Βρογχοδιασταλτικά</a:t>
            </a:r>
          </a:p>
          <a:p>
            <a:r>
              <a:rPr lang="el-GR" sz="2400" dirty="0" smtClean="0"/>
              <a:t>Κατασταλτικά του αναπνευστικού φάρμακα (μορφίνη)</a:t>
            </a:r>
          </a:p>
          <a:p>
            <a:endParaRPr lang="el-GR" sz="2400" dirty="0" smtClean="0"/>
          </a:p>
          <a:p>
            <a:pPr>
              <a:buNone/>
            </a:pPr>
            <a:r>
              <a:rPr lang="el-GR" sz="2400" dirty="0" smtClean="0"/>
              <a:t>Αναπνευστική φυσικοθεραπεία</a:t>
            </a:r>
          </a:p>
          <a:p>
            <a:pPr>
              <a:buNone/>
            </a:pPr>
            <a:r>
              <a:rPr lang="el-GR" sz="2400" dirty="0" smtClean="0"/>
              <a:t>Έλεγχος αναπνοής</a:t>
            </a: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1775770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Καρκίνος Πνεύμονα</a:t>
            </a:r>
            <a:endParaRPr lang="el-GR" sz="3600"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solidFill>
              </a:rPr>
              <a:pPr/>
              <a:t>27</a:t>
            </a:fld>
            <a:endParaRPr lang="en-US" dirty="0">
              <a:solidFill>
                <a:prstClr val="black"/>
              </a:solidFill>
            </a:endParaRPr>
          </a:p>
        </p:txBody>
      </p:sp>
      <p:sp>
        <p:nvSpPr>
          <p:cNvPr id="3" name="Content Placeholder 2"/>
          <p:cNvSpPr>
            <a:spLocks noGrp="1"/>
          </p:cNvSpPr>
          <p:nvPr>
            <p:ph idx="1"/>
          </p:nvPr>
        </p:nvSpPr>
        <p:spPr/>
        <p:txBody>
          <a:bodyPr>
            <a:normAutofit/>
          </a:bodyPr>
          <a:lstStyle/>
          <a:p>
            <a:r>
              <a:rPr lang="el-GR" sz="2400" dirty="0" smtClean="0"/>
              <a:t>Περίπου 158.000 νέοι ασθενείς διαγιγνώσκονται ετήσια στην Ε.Ε. και παρατηρείται ο υπερβολικός αριθμός θανάτων γύρω στις 100.000 κάθε χρόνο στις Η.Π.Α. Είναι ο συχνότερος από όλους τους καρκίνους. Τα περασμένα 20 χρόνια υπήρχε μια παγκόσμια αύξηση των θανάτων από κακοήθειες στους πνεύμονες με το ποσοστό θανάτων στις γυναίκες να διπλασιάζεται. </a:t>
            </a:r>
            <a:endParaRPr lang="el-GR" sz="2400" dirty="0"/>
          </a:p>
        </p:txBody>
      </p:sp>
    </p:spTree>
    <p:extLst>
      <p:ext uri="{BB962C8B-B14F-4D97-AF65-F5344CB8AC3E}">
        <p14:creationId xmlns:p14="http://schemas.microsoft.com/office/powerpoint/2010/main" val="6409477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Καρκίνος Πνεύμονα (συχνά προβλήματα)</a:t>
            </a:r>
            <a:endParaRPr lang="el-GR" sz="3600"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solidFill>
              </a:rPr>
              <a:pPr/>
              <a:t>28</a:t>
            </a:fld>
            <a:endParaRPr lang="en-US" dirty="0">
              <a:solidFill>
                <a:prstClr val="black"/>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240316898"/>
              </p:ext>
            </p:extLst>
          </p:nvPr>
        </p:nvGraphicFramePr>
        <p:xfrm>
          <a:off x="515888" y="980728"/>
          <a:ext cx="8112224" cy="5461000"/>
        </p:xfrm>
        <a:graphic>
          <a:graphicData uri="http://schemas.openxmlformats.org/drawingml/2006/table">
            <a:tbl>
              <a:tblPr firstRow="1" bandRow="1">
                <a:tableStyleId>{5C22544A-7EE6-4342-B048-85BDC9FD1C3A}</a:tableStyleId>
              </a:tblPr>
              <a:tblGrid>
                <a:gridCol w="4056112"/>
                <a:gridCol w="4056112"/>
              </a:tblGrid>
              <a:tr h="370840">
                <a:tc>
                  <a:txBody>
                    <a:bodyPr/>
                    <a:lstStyle/>
                    <a:p>
                      <a:r>
                        <a:rPr lang="el-GR" dirty="0" smtClean="0"/>
                        <a:t>Συχνά προβλήματα και συμπτώματα στον καρκίνο του πνεύμονα</a:t>
                      </a:r>
                      <a:endParaRPr lang="el-GR" dirty="0"/>
                    </a:p>
                  </a:txBody>
                  <a:tcPr/>
                </a:tc>
                <a:tc>
                  <a:txBody>
                    <a:bodyPr/>
                    <a:lstStyle/>
                    <a:p>
                      <a:r>
                        <a:rPr lang="el-GR" dirty="0" smtClean="0"/>
                        <a:t>Συχνότητα εμφάνισης</a:t>
                      </a:r>
                      <a:endParaRPr lang="el-GR" dirty="0"/>
                    </a:p>
                  </a:txBody>
                  <a:tcPr/>
                </a:tc>
              </a:tr>
              <a:tr h="370840">
                <a:tc>
                  <a:txBody>
                    <a:bodyPr/>
                    <a:lstStyle/>
                    <a:p>
                      <a:r>
                        <a:rPr lang="el-GR" dirty="0" smtClean="0"/>
                        <a:t>Βήχας</a:t>
                      </a:r>
                      <a:endParaRPr lang="el-GR" dirty="0"/>
                    </a:p>
                  </a:txBody>
                  <a:tcPr/>
                </a:tc>
                <a:tc>
                  <a:txBody>
                    <a:bodyPr/>
                    <a:lstStyle/>
                    <a:p>
                      <a:r>
                        <a:rPr lang="el-GR" dirty="0" smtClean="0"/>
                        <a:t>71%</a:t>
                      </a:r>
                      <a:endParaRPr lang="el-GR" dirty="0"/>
                    </a:p>
                  </a:txBody>
                  <a:tcPr/>
                </a:tc>
              </a:tr>
              <a:tr h="370840">
                <a:tc>
                  <a:txBody>
                    <a:bodyPr/>
                    <a:lstStyle/>
                    <a:p>
                      <a:r>
                        <a:rPr lang="el-GR" dirty="0" smtClean="0"/>
                        <a:t>Δύσπνοια</a:t>
                      </a:r>
                      <a:endParaRPr lang="el-GR" dirty="0"/>
                    </a:p>
                  </a:txBody>
                  <a:tcPr/>
                </a:tc>
                <a:tc>
                  <a:txBody>
                    <a:bodyPr/>
                    <a:lstStyle/>
                    <a:p>
                      <a:r>
                        <a:rPr lang="el-GR" dirty="0" smtClean="0"/>
                        <a:t>59%</a:t>
                      </a:r>
                      <a:endParaRPr lang="el-GR" dirty="0"/>
                    </a:p>
                  </a:txBody>
                  <a:tcPr/>
                </a:tc>
              </a:tr>
              <a:tr h="370840">
                <a:tc>
                  <a:txBody>
                    <a:bodyPr/>
                    <a:lstStyle/>
                    <a:p>
                      <a:r>
                        <a:rPr lang="el-GR" dirty="0" smtClean="0"/>
                        <a:t>Γενική καταπόνηση</a:t>
                      </a:r>
                      <a:endParaRPr lang="el-GR" dirty="0"/>
                    </a:p>
                  </a:txBody>
                  <a:tcPr/>
                </a:tc>
                <a:tc>
                  <a:txBody>
                    <a:bodyPr/>
                    <a:lstStyle/>
                    <a:p>
                      <a:endParaRPr lang="el-GR" dirty="0"/>
                    </a:p>
                  </a:txBody>
                  <a:tcPr/>
                </a:tc>
              </a:tr>
              <a:tr h="370840">
                <a:tc>
                  <a:txBody>
                    <a:bodyPr/>
                    <a:lstStyle/>
                    <a:p>
                      <a:r>
                        <a:rPr lang="el-GR" dirty="0" smtClean="0"/>
                        <a:t>Πόνος</a:t>
                      </a:r>
                      <a:r>
                        <a:rPr lang="el-GR" baseline="0" dirty="0" smtClean="0"/>
                        <a:t> στο χέρι, το στήθος ή την πλάτη </a:t>
                      </a:r>
                      <a:endParaRPr lang="el-GR" dirty="0"/>
                    </a:p>
                  </a:txBody>
                  <a:tcPr/>
                </a:tc>
                <a:tc>
                  <a:txBody>
                    <a:bodyPr/>
                    <a:lstStyle/>
                    <a:p>
                      <a:r>
                        <a:rPr lang="el-GR" dirty="0" smtClean="0"/>
                        <a:t>48%</a:t>
                      </a:r>
                      <a:endParaRPr lang="el-GR" dirty="0"/>
                    </a:p>
                  </a:txBody>
                  <a:tcPr/>
                </a:tc>
              </a:tr>
              <a:tr h="370840">
                <a:tc>
                  <a:txBody>
                    <a:bodyPr/>
                    <a:lstStyle/>
                    <a:p>
                      <a:r>
                        <a:rPr lang="el-GR" dirty="0" smtClean="0"/>
                        <a:t>Αδυναμία</a:t>
                      </a:r>
                      <a:endParaRPr lang="el-GR" dirty="0"/>
                    </a:p>
                  </a:txBody>
                  <a:tcPr/>
                </a:tc>
                <a:tc>
                  <a:txBody>
                    <a:bodyPr/>
                    <a:lstStyle/>
                    <a:p>
                      <a:endParaRPr lang="el-GR" dirty="0"/>
                    </a:p>
                  </a:txBody>
                  <a:tcPr/>
                </a:tc>
              </a:tr>
              <a:tr h="370840">
                <a:tc>
                  <a:txBody>
                    <a:bodyPr/>
                    <a:lstStyle/>
                    <a:p>
                      <a:r>
                        <a:rPr lang="el-GR" dirty="0" smtClean="0"/>
                        <a:t>Κόπωση/ εξουθενωτική κούραση</a:t>
                      </a:r>
                      <a:endParaRPr lang="el-GR" dirty="0"/>
                    </a:p>
                  </a:txBody>
                  <a:tcPr/>
                </a:tc>
                <a:tc>
                  <a:txBody>
                    <a:bodyPr/>
                    <a:lstStyle/>
                    <a:p>
                      <a:r>
                        <a:rPr lang="el-GR" dirty="0" smtClean="0"/>
                        <a:t>84%</a:t>
                      </a:r>
                      <a:endParaRPr lang="el-GR" dirty="0"/>
                    </a:p>
                  </a:txBody>
                  <a:tcPr/>
                </a:tc>
              </a:tr>
              <a:tr h="370840">
                <a:tc>
                  <a:txBody>
                    <a:bodyPr/>
                    <a:lstStyle/>
                    <a:p>
                      <a:r>
                        <a:rPr lang="el-GR" dirty="0" smtClean="0"/>
                        <a:t>Ανορεξία/ απώλεια βάρους</a:t>
                      </a:r>
                      <a:endParaRPr lang="el-GR" dirty="0"/>
                    </a:p>
                  </a:txBody>
                  <a:tcPr/>
                </a:tc>
                <a:tc>
                  <a:txBody>
                    <a:bodyPr/>
                    <a:lstStyle/>
                    <a:p>
                      <a:r>
                        <a:rPr lang="el-GR" dirty="0" smtClean="0"/>
                        <a:t>57%</a:t>
                      </a:r>
                      <a:r>
                        <a:rPr lang="el-GR" baseline="0" dirty="0" smtClean="0"/>
                        <a:t> και 54% αντίστοιχα</a:t>
                      </a:r>
                      <a:endParaRPr lang="el-GR" dirty="0"/>
                    </a:p>
                  </a:txBody>
                  <a:tcPr/>
                </a:tc>
              </a:tr>
              <a:tr h="370840">
                <a:tc>
                  <a:txBody>
                    <a:bodyPr/>
                    <a:lstStyle/>
                    <a:p>
                      <a:r>
                        <a:rPr lang="el-GR" dirty="0" smtClean="0"/>
                        <a:t>Συσφιγκτικός πόνος/ στηθάγχη</a:t>
                      </a:r>
                      <a:endParaRPr lang="el-GR" dirty="0"/>
                    </a:p>
                  </a:txBody>
                  <a:tcPr/>
                </a:tc>
                <a:tc>
                  <a:txBody>
                    <a:bodyPr/>
                    <a:lstStyle/>
                    <a:p>
                      <a:endParaRPr lang="el-GR" dirty="0"/>
                    </a:p>
                  </a:txBody>
                  <a:tcPr/>
                </a:tc>
              </a:tr>
              <a:tr h="370840">
                <a:tc>
                  <a:txBody>
                    <a:bodyPr/>
                    <a:lstStyle/>
                    <a:p>
                      <a:r>
                        <a:rPr lang="el-GR" dirty="0" smtClean="0"/>
                        <a:t>Αιμόπτυση</a:t>
                      </a:r>
                      <a:endParaRPr lang="el-GR" dirty="0"/>
                    </a:p>
                  </a:txBody>
                  <a:tcPr/>
                </a:tc>
                <a:tc>
                  <a:txBody>
                    <a:bodyPr/>
                    <a:lstStyle/>
                    <a:p>
                      <a:r>
                        <a:rPr lang="el-GR" dirty="0" smtClean="0"/>
                        <a:t>84%</a:t>
                      </a:r>
                      <a:endParaRPr lang="el-GR" dirty="0"/>
                    </a:p>
                  </a:txBody>
                  <a:tcPr/>
                </a:tc>
              </a:tr>
              <a:tr h="370840">
                <a:tc>
                  <a:txBody>
                    <a:bodyPr/>
                    <a:lstStyle/>
                    <a:p>
                      <a:r>
                        <a:rPr lang="el-GR" dirty="0" smtClean="0"/>
                        <a:t>Σύνδρομο άνω κοίλης φλέβας</a:t>
                      </a:r>
                      <a:endParaRPr lang="el-GR" dirty="0"/>
                    </a:p>
                  </a:txBody>
                  <a:tcPr/>
                </a:tc>
                <a:tc>
                  <a:txBody>
                    <a:bodyPr/>
                    <a:lstStyle/>
                    <a:p>
                      <a:endParaRPr lang="el-GR" dirty="0"/>
                    </a:p>
                  </a:txBody>
                  <a:tcPr/>
                </a:tc>
              </a:tr>
              <a:tr h="370840">
                <a:tc>
                  <a:txBody>
                    <a:bodyPr/>
                    <a:lstStyle/>
                    <a:p>
                      <a:r>
                        <a:rPr lang="el-GR" dirty="0" smtClean="0"/>
                        <a:t>Αναπνευστική λοίμωξη/ πνευμονία</a:t>
                      </a:r>
                      <a:endParaRPr lang="el-GR" dirty="0"/>
                    </a:p>
                  </a:txBody>
                  <a:tcPr/>
                </a:tc>
                <a:tc>
                  <a:txBody>
                    <a:bodyPr/>
                    <a:lstStyle/>
                    <a:p>
                      <a:endParaRPr lang="el-GR" dirty="0"/>
                    </a:p>
                  </a:txBody>
                  <a:tcPr/>
                </a:tc>
              </a:tr>
              <a:tr h="370840">
                <a:tc>
                  <a:txBody>
                    <a:bodyPr/>
                    <a:lstStyle/>
                    <a:p>
                      <a:r>
                        <a:rPr lang="el-GR" dirty="0" smtClean="0"/>
                        <a:t>Λεμφαδενοπάθεια</a:t>
                      </a:r>
                      <a:endParaRPr lang="el-GR" dirty="0"/>
                    </a:p>
                  </a:txBody>
                  <a:tcPr/>
                </a:tc>
                <a:tc>
                  <a:txBody>
                    <a:bodyPr/>
                    <a:lstStyle/>
                    <a:p>
                      <a:endParaRPr lang="el-GR" dirty="0"/>
                    </a:p>
                  </a:txBody>
                  <a:tcPr/>
                </a:tc>
              </a:tr>
              <a:tr h="370840">
                <a:tc>
                  <a:txBody>
                    <a:bodyPr/>
                    <a:lstStyle/>
                    <a:p>
                      <a:r>
                        <a:rPr lang="el-GR" dirty="0" smtClean="0"/>
                        <a:t>Περιορισμένη δραστηριότητα</a:t>
                      </a:r>
                      <a:endParaRPr lang="el-GR" dirty="0"/>
                    </a:p>
                  </a:txBody>
                  <a:tcPr/>
                </a:tc>
                <a:tc>
                  <a:txBody>
                    <a:bodyPr/>
                    <a:lstStyle/>
                    <a:p>
                      <a:r>
                        <a:rPr lang="el-GR" dirty="0" smtClean="0"/>
                        <a:t>81%</a:t>
                      </a:r>
                      <a:endParaRPr lang="el-GR" dirty="0"/>
                    </a:p>
                  </a:txBody>
                  <a:tcPr/>
                </a:tc>
              </a:tr>
            </a:tbl>
          </a:graphicData>
        </a:graphic>
      </p:graphicFrame>
    </p:spTree>
    <p:extLst>
      <p:ext uri="{BB962C8B-B14F-4D97-AF65-F5344CB8AC3E}">
        <p14:creationId xmlns:p14="http://schemas.microsoft.com/office/powerpoint/2010/main" val="33872460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Ναυτία</a:t>
            </a:r>
            <a:endParaRPr lang="el-GR" sz="36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dirty="0"/>
          </a:p>
        </p:txBody>
      </p:sp>
      <p:sp>
        <p:nvSpPr>
          <p:cNvPr id="3" name="Content Placeholder 2"/>
          <p:cNvSpPr>
            <a:spLocks noGrp="1"/>
          </p:cNvSpPr>
          <p:nvPr>
            <p:ph idx="1"/>
          </p:nvPr>
        </p:nvSpPr>
        <p:spPr/>
        <p:txBody>
          <a:bodyPr>
            <a:normAutofit/>
          </a:bodyPr>
          <a:lstStyle/>
          <a:p>
            <a:pPr marL="0" indent="0">
              <a:buNone/>
            </a:pPr>
            <a:r>
              <a:rPr lang="el-GR" sz="2400" dirty="0" smtClean="0"/>
              <a:t>Ένα υποκειμενικό φαινόμενο</a:t>
            </a:r>
            <a:r>
              <a:rPr lang="en-US" sz="2400" dirty="0" smtClean="0"/>
              <a:t>:</a:t>
            </a:r>
            <a:r>
              <a:rPr lang="el-GR" sz="2400" dirty="0" smtClean="0"/>
              <a:t> μια δυσάρεστη αίσθηση που γίνεται αντιληπτή στο πίσω μέρος του φάρυγγα και στο επιγάστριο, η οποία μπορεί να καταλήξει ή και να μην καταλήξει σε εμετό. Έχει περιγραφεί σαν μια αυτόνομη απάντηση, μια συνειδητοποίηση της επιθυμίας για εμετό.</a:t>
            </a:r>
            <a:endParaRPr lang="el-GR" sz="2400" dirty="0"/>
          </a:p>
        </p:txBody>
      </p:sp>
    </p:spTree>
    <p:extLst>
      <p:ext uri="{BB962C8B-B14F-4D97-AF65-F5344CB8AC3E}">
        <p14:creationId xmlns:p14="http://schemas.microsoft.com/office/powerpoint/2010/main" val="39137514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Καρκίνος Πνεύμονα</a:t>
            </a:r>
            <a:endParaRPr lang="el-GR" sz="3600"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solidFill>
              </a:rPr>
              <a:pPr/>
              <a:t>29</a:t>
            </a:fld>
            <a:endParaRPr lang="en-US" dirty="0">
              <a:solidFill>
                <a:prstClr val="black"/>
              </a:solidFill>
            </a:endParaRPr>
          </a:p>
        </p:txBody>
      </p:sp>
      <p:sp>
        <p:nvSpPr>
          <p:cNvPr id="3" name="Content Placeholder 2"/>
          <p:cNvSpPr>
            <a:spLocks noGrp="1"/>
          </p:cNvSpPr>
          <p:nvPr>
            <p:ph idx="1"/>
          </p:nvPr>
        </p:nvSpPr>
        <p:spPr/>
        <p:txBody>
          <a:bodyPr>
            <a:normAutofit/>
          </a:bodyPr>
          <a:lstStyle/>
          <a:p>
            <a:r>
              <a:rPr lang="el-GR" sz="2400" dirty="0" smtClean="0"/>
              <a:t>Ο </a:t>
            </a:r>
            <a:r>
              <a:rPr lang="el-GR" sz="2400" b="1" dirty="0" smtClean="0">
                <a:solidFill>
                  <a:srgbClr val="820000"/>
                </a:solidFill>
              </a:rPr>
              <a:t>μη – μικροκυτταρικός </a:t>
            </a:r>
            <a:r>
              <a:rPr lang="el-GR" sz="2400" dirty="0" smtClean="0"/>
              <a:t>καρκίνος του πνεύμονα αποτελεί σχεδόν το 74% όλων των καρκίνων που παρουσιάζονται στους πνεύμονες ενώ ο μικροκυτταρικός είναι περίπου το 25% και το μεσοθηλίωμα το 1%.</a:t>
            </a:r>
          </a:p>
          <a:p>
            <a:r>
              <a:rPr lang="el-GR" sz="2400" dirty="0"/>
              <a:t>Ο </a:t>
            </a:r>
            <a:r>
              <a:rPr lang="el-GR" sz="2400" b="1" dirty="0">
                <a:solidFill>
                  <a:srgbClr val="820000"/>
                </a:solidFill>
              </a:rPr>
              <a:t>μη – μικροκυτταρικός </a:t>
            </a:r>
            <a:r>
              <a:rPr lang="el-GR" sz="2400" dirty="0"/>
              <a:t>καρκίνος του </a:t>
            </a:r>
            <a:r>
              <a:rPr lang="el-GR" sz="2400" dirty="0" smtClean="0"/>
              <a:t>πνεύμονα αποτελείται από το πλακώδες επιθηλιακό καρκίνωμα, το αδενοκαρκίνωμα, ή μεγαλοκυτταρικό καρκίνωμα </a:t>
            </a:r>
          </a:p>
          <a:p>
            <a:r>
              <a:rPr lang="el-GR" sz="2400" dirty="0" smtClean="0"/>
              <a:t>Ο </a:t>
            </a:r>
            <a:r>
              <a:rPr lang="el-GR" sz="2400" b="1" dirty="0" smtClean="0">
                <a:solidFill>
                  <a:schemeClr val="tx2"/>
                </a:solidFill>
              </a:rPr>
              <a:t>μικροκυτταρικός</a:t>
            </a:r>
            <a:r>
              <a:rPr lang="el-GR" sz="2400" dirty="0" smtClean="0"/>
              <a:t> </a:t>
            </a:r>
            <a:r>
              <a:rPr lang="el-GR" sz="2400" dirty="0"/>
              <a:t>καρκίνος του πνεύμονα </a:t>
            </a:r>
            <a:r>
              <a:rPr lang="el-GR" sz="2400" dirty="0" smtClean="0"/>
              <a:t>αποτελείται από ενδοκρινικά κύτταρα του βρογχικού δέντρου, βρογχοκυψελιδικό καρκίνωμα και το βλεννοεπιδερμοειδές καρκίνωμα </a:t>
            </a:r>
            <a:endParaRPr lang="el-GR" sz="2400" dirty="0"/>
          </a:p>
        </p:txBody>
      </p:sp>
    </p:spTree>
    <p:extLst>
      <p:ext uri="{BB962C8B-B14F-4D97-AF65-F5344CB8AC3E}">
        <p14:creationId xmlns:p14="http://schemas.microsoft.com/office/powerpoint/2010/main" val="40879245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Καρκίνος Πνεύμονα (σταδιοποίηση) </a:t>
            </a:r>
            <a:r>
              <a:rPr lang="el-GR" sz="2800" b="0" dirty="0" smtClean="0"/>
              <a:t>(1/3)</a:t>
            </a:r>
            <a:endParaRPr lang="el-GR" sz="2800" b="0"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solidFill>
              </a:rPr>
              <a:pPr/>
              <a:t>30</a:t>
            </a:fld>
            <a:endParaRPr lang="en-US" dirty="0">
              <a:solidFill>
                <a:prstClr val="black"/>
              </a:solidFill>
            </a:endParaRPr>
          </a:p>
        </p:txBody>
      </p:sp>
      <p:sp>
        <p:nvSpPr>
          <p:cNvPr id="3" name="Content Placeholder 2"/>
          <p:cNvSpPr>
            <a:spLocks noGrp="1"/>
          </p:cNvSpPr>
          <p:nvPr>
            <p:ph idx="1"/>
          </p:nvPr>
        </p:nvSpPr>
        <p:spPr/>
        <p:txBody>
          <a:bodyPr>
            <a:normAutofit/>
          </a:bodyPr>
          <a:lstStyle/>
          <a:p>
            <a:r>
              <a:rPr lang="el-GR" sz="2400" dirty="0" smtClean="0"/>
              <a:t>Περιορισμένη νόσος είναι εκείνη που βρίσκεται στη μια πλευρά του θώρακα (στο ένα ημιθωράκιο) παρόλο που η νόσος είναι πιθανό να είναι εκτεταμένη σε αυτό το ημιθωράκιο καθώς και στους επιχώριους λεμφαδένες. </a:t>
            </a:r>
          </a:p>
          <a:p>
            <a:r>
              <a:rPr lang="el-GR" sz="2400" dirty="0" smtClean="0"/>
              <a:t>Εκτεταμένη νόσο αναφέρεται σε κάθε άλλη περίπτωση όπου ο καρκίνος έχει επεκταθεί εκτός των προαναφερθέντων ορίων. </a:t>
            </a:r>
            <a:endParaRPr lang="el-GR" sz="2400" dirty="0"/>
          </a:p>
        </p:txBody>
      </p:sp>
    </p:spTree>
    <p:extLst>
      <p:ext uri="{BB962C8B-B14F-4D97-AF65-F5344CB8AC3E}">
        <p14:creationId xmlns:p14="http://schemas.microsoft.com/office/powerpoint/2010/main" val="26435950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Καρκίνος Πνεύμονα (σταδιοποίηση) </a:t>
            </a:r>
            <a:r>
              <a:rPr lang="el-GR" sz="2800" b="0" dirty="0" smtClean="0">
                <a:solidFill>
                  <a:prstClr val="black"/>
                </a:solidFill>
              </a:rPr>
              <a:t>(2/3)</a:t>
            </a:r>
            <a:endParaRPr lang="el-GR" sz="3600"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solidFill>
              </a:rPr>
              <a:pPr/>
              <a:t>31</a:t>
            </a:fld>
            <a:endParaRPr lang="en-US" dirty="0">
              <a:solidFill>
                <a:prstClr val="black"/>
              </a:solidFill>
            </a:endParaRPr>
          </a:p>
        </p:txBody>
      </p:sp>
      <p:sp>
        <p:nvSpPr>
          <p:cNvPr id="3" name="Content Placeholder 2"/>
          <p:cNvSpPr>
            <a:spLocks noGrp="1"/>
          </p:cNvSpPr>
          <p:nvPr>
            <p:ph idx="1"/>
          </p:nvPr>
        </p:nvSpPr>
        <p:spPr>
          <a:xfrm>
            <a:off x="457200" y="1196752"/>
            <a:ext cx="8291264" cy="5661248"/>
          </a:xfrm>
        </p:spPr>
        <p:txBody>
          <a:bodyPr>
            <a:noAutofit/>
          </a:bodyPr>
          <a:lstStyle/>
          <a:p>
            <a:r>
              <a:rPr lang="el-GR" sz="2100" dirty="0" smtClean="0"/>
              <a:t>Ο μη – μικροκυτταρικός καρκίνος του πνεύμονα, σταδιοποιείται βάση του Τ.Ν.Μ συστήματος – όγκος, λεμφαδένες, μεταστάσεις</a:t>
            </a:r>
          </a:p>
          <a:p>
            <a:pPr>
              <a:buFont typeface="+mj-lt"/>
              <a:buAutoNum type="arabicPeriod"/>
            </a:pPr>
            <a:r>
              <a:rPr lang="el-GR" sz="2100" dirty="0" smtClean="0"/>
              <a:t>Το Τ αναφέρεται στον πρωτοπαθή όγκο, οποίος μπορεί να ταξινομηθεί σε Τ1, Τ2, Τ3.</a:t>
            </a:r>
          </a:p>
          <a:p>
            <a:pPr lvl="1"/>
            <a:r>
              <a:rPr lang="el-GR" sz="2100" dirty="0" smtClean="0"/>
              <a:t>Τ1 ο όγκος πρέπει να είναι μικρότερος των 3 εκατοστών διαμέτρου και καλά περιχαρακωμένος από το φυσιολογικό πνεύμονα</a:t>
            </a:r>
          </a:p>
          <a:p>
            <a:pPr lvl="1"/>
            <a:r>
              <a:rPr lang="el-GR" sz="2100" dirty="0" smtClean="0"/>
              <a:t>Τ2 ο όγκος πρέπει να είναι μεγαλύτερος των 3 εκατοστών διαμέτρου ή οποιοσδήποτε διαμέτρου με προσβολή του σπλαχνικού υπεζωκότα ή με ατελεκτασία του πνεύμονα ή με λοίμωξη</a:t>
            </a:r>
          </a:p>
          <a:p>
            <a:pPr lvl="1"/>
            <a:r>
              <a:rPr lang="el-GR" sz="2100" dirty="0" smtClean="0"/>
              <a:t>Τ3 ο όγκος μπορεί να είναι οποιοσδήποτε μεγέθους με προσβολή του θωρακικού τοιχώματος, του διαφράγματος, του περιοκαρδίου ή της αορτής και που απέχει λιγότερο από 2 εκατοστά από την τρόπιδα ή μπορεί να υπάρχει ατελεκτασία του πνεύμονα ή πλευριτική συλλογή.</a:t>
            </a:r>
            <a:endParaRPr lang="el-GR" sz="2100" dirty="0"/>
          </a:p>
        </p:txBody>
      </p:sp>
    </p:spTree>
    <p:extLst>
      <p:ext uri="{BB962C8B-B14F-4D97-AF65-F5344CB8AC3E}">
        <p14:creationId xmlns:p14="http://schemas.microsoft.com/office/powerpoint/2010/main" val="23994074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Καρκίνος Πνεύμονα (σταδιοποίηση) </a:t>
            </a:r>
            <a:r>
              <a:rPr lang="el-GR" sz="2800" b="0" dirty="0" smtClean="0">
                <a:solidFill>
                  <a:prstClr val="black"/>
                </a:solidFill>
              </a:rPr>
              <a:t>(2/3)</a:t>
            </a:r>
            <a:endParaRPr lang="el-GR" sz="3600"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solidFill>
              </a:rPr>
              <a:pPr/>
              <a:t>32</a:t>
            </a:fld>
            <a:endParaRPr lang="en-US" dirty="0">
              <a:solidFill>
                <a:prstClr val="black"/>
              </a:solidFill>
            </a:endParaRPr>
          </a:p>
        </p:txBody>
      </p:sp>
      <p:sp>
        <p:nvSpPr>
          <p:cNvPr id="3" name="Content Placeholder 2"/>
          <p:cNvSpPr>
            <a:spLocks noGrp="1"/>
          </p:cNvSpPr>
          <p:nvPr>
            <p:ph idx="1"/>
          </p:nvPr>
        </p:nvSpPr>
        <p:spPr/>
        <p:txBody>
          <a:bodyPr>
            <a:normAutofit/>
          </a:bodyPr>
          <a:lstStyle/>
          <a:p>
            <a:pPr>
              <a:buFont typeface="+mj-lt"/>
              <a:buAutoNum type="arabicPeriod" startAt="2"/>
            </a:pPr>
            <a:r>
              <a:rPr lang="el-GR" sz="2400" dirty="0" smtClean="0"/>
              <a:t>Το Ν αναφέρεται στους λεμφαδένες </a:t>
            </a:r>
          </a:p>
          <a:p>
            <a:pPr lvl="1"/>
            <a:r>
              <a:rPr lang="el-GR" sz="2200" dirty="0" smtClean="0"/>
              <a:t>Ν0 δεν υπάρχει προσβολή επιχώριων λεμφαδένων</a:t>
            </a:r>
          </a:p>
          <a:p>
            <a:pPr lvl="1"/>
            <a:r>
              <a:rPr lang="el-GR" sz="2200" dirty="0" smtClean="0"/>
              <a:t>Ν1 μετάσταση στους σύστοιχους περιβρογχικούς λεμφαδένες </a:t>
            </a:r>
          </a:p>
          <a:p>
            <a:pPr lvl="1"/>
            <a:r>
              <a:rPr lang="el-GR" sz="2200" dirty="0" smtClean="0"/>
              <a:t>Ν2 μετάσταση στους λεμφαδένες του μεσοθωρακίου</a:t>
            </a:r>
          </a:p>
          <a:p>
            <a:pPr marL="457200" lvl="1" indent="0">
              <a:buNone/>
            </a:pPr>
            <a:endParaRPr lang="el-GR" sz="1600" dirty="0"/>
          </a:p>
          <a:p>
            <a:pPr marL="457200" lvl="1" indent="-457200">
              <a:buFont typeface="+mj-lt"/>
              <a:buAutoNum type="arabicPeriod" startAt="3"/>
            </a:pPr>
            <a:r>
              <a:rPr lang="el-GR" sz="2400" dirty="0" smtClean="0"/>
              <a:t>Το Μ αναφέρεται στις απομεμακρυσμένες μεταστάσεις </a:t>
            </a:r>
          </a:p>
          <a:p>
            <a:pPr marL="857250" lvl="2" indent="-457200"/>
            <a:r>
              <a:rPr lang="el-GR" sz="2200" dirty="0" smtClean="0"/>
              <a:t>Μ0 καμιά γνωστή μετάσταση</a:t>
            </a:r>
          </a:p>
          <a:p>
            <a:pPr marL="857250" lvl="2" indent="-457200"/>
            <a:r>
              <a:rPr lang="el-GR" sz="2200" dirty="0" smtClean="0"/>
              <a:t>Μ1 υπάρχουν απομακρυσμένες (εξωθωρακικές) μεταστάσεις</a:t>
            </a:r>
          </a:p>
          <a:p>
            <a:pPr marL="457200" lvl="1" indent="0">
              <a:buNone/>
            </a:pPr>
            <a:endParaRPr lang="el-GR" sz="1600" dirty="0"/>
          </a:p>
          <a:p>
            <a:pPr marL="457200" lvl="1" indent="0">
              <a:buNone/>
            </a:pPr>
            <a:endParaRPr lang="el-GR" sz="1600" dirty="0" smtClean="0"/>
          </a:p>
          <a:p>
            <a:pPr>
              <a:buFont typeface="+mj-lt"/>
              <a:buAutoNum type="arabicPeriod" startAt="2"/>
            </a:pPr>
            <a:endParaRPr lang="el-GR" sz="2000" dirty="0"/>
          </a:p>
          <a:p>
            <a:pPr>
              <a:buFont typeface="+mj-lt"/>
              <a:buAutoNum type="arabicPeriod" startAt="2"/>
            </a:pPr>
            <a:endParaRPr lang="el-GR" sz="2000" dirty="0"/>
          </a:p>
        </p:txBody>
      </p:sp>
    </p:spTree>
    <p:extLst>
      <p:ext uri="{BB962C8B-B14F-4D97-AF65-F5344CB8AC3E}">
        <p14:creationId xmlns:p14="http://schemas.microsoft.com/office/powerpoint/2010/main" val="38218211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Καρκίνος Πνεύμονα</a:t>
            </a:r>
            <a:endParaRPr lang="el-GR" sz="3600"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solidFill>
              </a:rPr>
              <a:pPr/>
              <a:t>33</a:t>
            </a:fld>
            <a:endParaRPr lang="en-US" dirty="0">
              <a:solidFill>
                <a:prstClr val="black"/>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729507616"/>
              </p:ext>
            </p:extLst>
          </p:nvPr>
        </p:nvGraphicFramePr>
        <p:xfrm>
          <a:off x="251520" y="1124744"/>
          <a:ext cx="8640960" cy="5191760"/>
        </p:xfrm>
        <a:graphic>
          <a:graphicData uri="http://schemas.openxmlformats.org/drawingml/2006/table">
            <a:tbl>
              <a:tblPr firstRow="1" bandRow="1">
                <a:tableStyleId>{5C22544A-7EE6-4342-B048-85BDC9FD1C3A}</a:tableStyleId>
              </a:tblPr>
              <a:tblGrid>
                <a:gridCol w="4320480"/>
                <a:gridCol w="4320480"/>
              </a:tblGrid>
              <a:tr h="370840">
                <a:tc>
                  <a:txBody>
                    <a:bodyPr/>
                    <a:lstStyle/>
                    <a:p>
                      <a:r>
                        <a:rPr lang="el-GR" dirty="0" smtClean="0"/>
                        <a:t>Επίπτωση</a:t>
                      </a:r>
                      <a:endParaRPr lang="el-GR" dirty="0"/>
                    </a:p>
                  </a:txBody>
                  <a:tcPr/>
                </a:tc>
                <a:tc>
                  <a:txBody>
                    <a:bodyPr/>
                    <a:lstStyle/>
                    <a:p>
                      <a:r>
                        <a:rPr lang="el-GR" dirty="0" smtClean="0"/>
                        <a:t>Αναφερόμενο αίσθημα</a:t>
                      </a:r>
                      <a:r>
                        <a:rPr lang="el-GR" baseline="0" dirty="0" smtClean="0"/>
                        <a:t> υποφέρειν</a:t>
                      </a:r>
                      <a:endParaRPr lang="el-GR" dirty="0"/>
                    </a:p>
                  </a:txBody>
                  <a:tcPr/>
                </a:tc>
              </a:tr>
              <a:tr h="370840">
                <a:tc>
                  <a:txBody>
                    <a:bodyPr/>
                    <a:lstStyle/>
                    <a:p>
                      <a:r>
                        <a:rPr lang="el-GR" dirty="0" smtClean="0"/>
                        <a:t>Αλλαγές δραστηριοτήτων (63%)</a:t>
                      </a:r>
                      <a:endParaRPr lang="el-GR" dirty="0"/>
                    </a:p>
                  </a:txBody>
                  <a:tcPr/>
                </a:tc>
                <a:tc>
                  <a:txBody>
                    <a:bodyPr/>
                    <a:lstStyle/>
                    <a:p>
                      <a:r>
                        <a:rPr lang="el-GR" dirty="0" smtClean="0"/>
                        <a:t>Ανικανότητα (50%)</a:t>
                      </a:r>
                      <a:endParaRPr lang="el-GR"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Ανικανότητα (54%)</a:t>
                      </a:r>
                      <a:endParaRPr lang="el-GR" dirty="0"/>
                    </a:p>
                  </a:txBody>
                  <a:tcPr/>
                </a:tc>
                <a:tc>
                  <a:txBody>
                    <a:bodyPr/>
                    <a:lstStyle/>
                    <a:p>
                      <a:r>
                        <a:rPr lang="el-GR" dirty="0" smtClean="0"/>
                        <a:t>Πόνος (40%)</a:t>
                      </a:r>
                      <a:endParaRPr lang="el-GR"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Αδυναμία/ κόπωση (50%)</a:t>
                      </a:r>
                    </a:p>
                  </a:txBody>
                  <a:tcPr/>
                </a:tc>
                <a:tc>
                  <a:txBody>
                    <a:bodyPr/>
                    <a:lstStyle/>
                    <a:p>
                      <a:r>
                        <a:rPr lang="el-GR" dirty="0" smtClean="0"/>
                        <a:t>Άγχος (34%)</a:t>
                      </a:r>
                      <a:endParaRPr lang="el-GR"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Εργασιακά</a:t>
                      </a:r>
                      <a:r>
                        <a:rPr lang="el-GR" baseline="0" dirty="0" smtClean="0"/>
                        <a:t> προβλήματα </a:t>
                      </a:r>
                      <a:r>
                        <a:rPr lang="el-GR" dirty="0" smtClean="0"/>
                        <a:t>(50%)</a:t>
                      </a:r>
                    </a:p>
                  </a:txBody>
                  <a:tcPr/>
                </a:tc>
                <a:tc>
                  <a:txBody>
                    <a:bodyPr/>
                    <a:lstStyle/>
                    <a:p>
                      <a:r>
                        <a:rPr lang="el-GR" dirty="0" smtClean="0"/>
                        <a:t>Αλλαγές</a:t>
                      </a:r>
                      <a:r>
                        <a:rPr lang="el-GR" baseline="0" dirty="0" smtClean="0"/>
                        <a:t> δραστηριοτήτων </a:t>
                      </a:r>
                      <a:r>
                        <a:rPr lang="el-GR" dirty="0" smtClean="0"/>
                        <a:t>(34%)</a:t>
                      </a:r>
                      <a:endParaRPr lang="el-GR"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Πόνος (43%)</a:t>
                      </a:r>
                    </a:p>
                  </a:txBody>
                  <a:tcPr/>
                </a:tc>
                <a:tc>
                  <a:txBody>
                    <a:bodyPr/>
                    <a:lstStyle/>
                    <a:p>
                      <a:r>
                        <a:rPr lang="el-GR" dirty="0" smtClean="0"/>
                        <a:t>Αδυναμία/ κόπωση (33%)</a:t>
                      </a:r>
                      <a:endParaRPr lang="el-GR"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Βήχας (43%)</a:t>
                      </a:r>
                      <a:endParaRPr lang="el-GR" dirty="0"/>
                    </a:p>
                  </a:txBody>
                  <a:tcPr/>
                </a:tc>
                <a:tc>
                  <a:txBody>
                    <a:bodyPr/>
                    <a:lstStyle/>
                    <a:p>
                      <a:r>
                        <a:rPr lang="el-GR" dirty="0" smtClean="0"/>
                        <a:t>Φόβος για ανικανότητα (30%)</a:t>
                      </a:r>
                      <a:endParaRPr lang="el-GR"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Ναυτία (36%)</a:t>
                      </a:r>
                      <a:endParaRPr lang="el-GR" dirty="0"/>
                    </a:p>
                  </a:txBody>
                  <a:tcPr/>
                </a:tc>
                <a:tc>
                  <a:txBody>
                    <a:bodyPr/>
                    <a:lstStyle/>
                    <a:p>
                      <a:r>
                        <a:rPr lang="el-GR" dirty="0" smtClean="0"/>
                        <a:t>Ναυτία/ εμετός (30%)</a:t>
                      </a:r>
                      <a:endParaRPr lang="el-GR"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Άγχος (34%)</a:t>
                      </a:r>
                      <a:endParaRPr lang="el-GR" dirty="0"/>
                    </a:p>
                  </a:txBody>
                  <a:tcPr/>
                </a:tc>
                <a:tc>
                  <a:txBody>
                    <a:bodyPr/>
                    <a:lstStyle/>
                    <a:p>
                      <a:r>
                        <a:rPr lang="el-GR" dirty="0" smtClean="0"/>
                        <a:t>Κατάθλιψη (23%)</a:t>
                      </a:r>
                      <a:endParaRPr lang="el-GR"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Φόβος για ανικανότητα (34%)</a:t>
                      </a:r>
                      <a:endParaRPr lang="el-GR" dirty="0"/>
                    </a:p>
                  </a:txBody>
                  <a:tcPr/>
                </a:tc>
                <a:tc>
                  <a:txBody>
                    <a:bodyPr/>
                    <a:lstStyle/>
                    <a:p>
                      <a:r>
                        <a:rPr lang="el-GR" dirty="0" smtClean="0"/>
                        <a:t>Βήχας (23%)</a:t>
                      </a:r>
                      <a:endParaRPr lang="el-GR"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Αλλαγή στην εμφάνιση (33%)  </a:t>
                      </a:r>
                      <a:endParaRPr lang="el-GR" dirty="0"/>
                    </a:p>
                  </a:txBody>
                  <a:tcPr/>
                </a:tc>
                <a:tc>
                  <a:txBody>
                    <a:bodyPr/>
                    <a:lstStyle/>
                    <a:p>
                      <a:r>
                        <a:rPr lang="el-GR" dirty="0" smtClean="0"/>
                        <a:t>Φόβος</a:t>
                      </a:r>
                      <a:r>
                        <a:rPr lang="el-GR" baseline="0" dirty="0" smtClean="0"/>
                        <a:t> υποτροπής </a:t>
                      </a:r>
                      <a:r>
                        <a:rPr lang="el-GR" dirty="0" smtClean="0"/>
                        <a:t>(20%)</a:t>
                      </a:r>
                      <a:endParaRPr lang="el-GR"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Κατάθλιψη (26%)</a:t>
                      </a:r>
                      <a:endParaRPr lang="el-GR" dirty="0"/>
                    </a:p>
                  </a:txBody>
                  <a:tcPr/>
                </a:tc>
                <a:tc>
                  <a:txBody>
                    <a:bodyPr/>
                    <a:lstStyle/>
                    <a:p>
                      <a:r>
                        <a:rPr lang="el-GR" dirty="0" smtClean="0"/>
                        <a:t>Εργασιακά προβλήματα (20%)</a:t>
                      </a:r>
                      <a:endParaRPr lang="el-GR"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Φόβος υποτροπής (23%)</a:t>
                      </a:r>
                      <a:endParaRPr lang="el-GR" dirty="0"/>
                    </a:p>
                  </a:txBody>
                  <a:tcPr/>
                </a:tc>
                <a:tc>
                  <a:txBody>
                    <a:bodyPr/>
                    <a:lstStyle/>
                    <a:p>
                      <a:r>
                        <a:rPr lang="el-GR" dirty="0" smtClean="0"/>
                        <a:t>Απώλεια</a:t>
                      </a:r>
                      <a:r>
                        <a:rPr lang="el-GR" baseline="0" dirty="0" smtClean="0"/>
                        <a:t> δύναμης </a:t>
                      </a:r>
                      <a:r>
                        <a:rPr lang="el-GR" dirty="0" smtClean="0"/>
                        <a:t>(17%)</a:t>
                      </a:r>
                      <a:endParaRPr lang="el-GR"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Απώλεια δύναμης (20%)</a:t>
                      </a:r>
                      <a:endParaRPr lang="el-GR" dirty="0"/>
                    </a:p>
                  </a:txBody>
                  <a:tcPr/>
                </a:tc>
                <a:tc>
                  <a:txBody>
                    <a:bodyPr/>
                    <a:lstStyle/>
                    <a:p>
                      <a:r>
                        <a:rPr lang="el-GR" dirty="0" smtClean="0"/>
                        <a:t>Αλλαγή</a:t>
                      </a:r>
                      <a:r>
                        <a:rPr lang="el-GR" baseline="0" dirty="0" smtClean="0"/>
                        <a:t> στην εμφάνιση </a:t>
                      </a:r>
                      <a:r>
                        <a:rPr lang="el-GR" dirty="0" smtClean="0"/>
                        <a:t>(10%)</a:t>
                      </a:r>
                      <a:endParaRPr lang="el-GR" dirty="0"/>
                    </a:p>
                  </a:txBody>
                  <a:tcPr/>
                </a:tc>
              </a:tr>
            </a:tbl>
          </a:graphicData>
        </a:graphic>
      </p:graphicFrame>
    </p:spTree>
    <p:extLst>
      <p:ext uri="{BB962C8B-B14F-4D97-AF65-F5344CB8AC3E}">
        <p14:creationId xmlns:p14="http://schemas.microsoft.com/office/powerpoint/2010/main" val="22773242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Βιβλιογραφία</a:t>
            </a:r>
          </a:p>
        </p:txBody>
      </p:sp>
      <p:sp>
        <p:nvSpPr>
          <p:cNvPr id="3" name="Content Placeholder 2"/>
          <p:cNvSpPr>
            <a:spLocks noGrp="1"/>
          </p:cNvSpPr>
          <p:nvPr>
            <p:ph idx="1"/>
          </p:nvPr>
        </p:nvSpPr>
        <p:spPr/>
        <p:txBody>
          <a:bodyPr/>
          <a:lstStyle/>
          <a:p>
            <a:r>
              <a:rPr lang="en-US" sz="2400" dirty="0">
                <a:cs typeface="Arial" pitchFamily="34" charset="0"/>
              </a:rPr>
              <a:t>Jessica Corner &amp; Christopher </a:t>
            </a:r>
            <a:r>
              <a:rPr lang="en-US" sz="2400" dirty="0" smtClean="0">
                <a:cs typeface="Arial" pitchFamily="34" charset="0"/>
              </a:rPr>
              <a:t>Bailey, </a:t>
            </a:r>
            <a:r>
              <a:rPr lang="el-GR" sz="2400" dirty="0" smtClean="0">
                <a:cs typeface="Arial" pitchFamily="34" charset="0"/>
              </a:rPr>
              <a:t>Νοσηλευτική Ογκολογία</a:t>
            </a:r>
            <a:r>
              <a:rPr lang="en-US" sz="2400" dirty="0" smtClean="0">
                <a:cs typeface="Arial" pitchFamily="34" charset="0"/>
              </a:rPr>
              <a:t>, </a:t>
            </a:r>
            <a:r>
              <a:rPr lang="el-GR" sz="2400" dirty="0" smtClean="0">
                <a:cs typeface="Arial" pitchFamily="34" charset="0"/>
              </a:rPr>
              <a:t>Το </a:t>
            </a:r>
            <a:r>
              <a:rPr lang="el-GR" sz="2400" dirty="0">
                <a:cs typeface="Arial" pitchFamily="34" charset="0"/>
              </a:rPr>
              <a:t>πλαίσιο </a:t>
            </a:r>
            <a:r>
              <a:rPr lang="el-GR" sz="2400" dirty="0" smtClean="0">
                <a:cs typeface="Arial" pitchFamily="34" charset="0"/>
              </a:rPr>
              <a:t>φροντίδας</a:t>
            </a:r>
            <a:r>
              <a:rPr lang="en-US" sz="2400" dirty="0" smtClean="0">
                <a:cs typeface="Arial" pitchFamily="34" charset="0"/>
              </a:rPr>
              <a:t>, </a:t>
            </a:r>
            <a:r>
              <a:rPr lang="el-GR" sz="2400" dirty="0" smtClean="0">
                <a:cs typeface="Arial" pitchFamily="34" charset="0"/>
              </a:rPr>
              <a:t>Επιμέλεια</a:t>
            </a:r>
            <a:r>
              <a:rPr lang="el-GR" sz="2400" dirty="0">
                <a:cs typeface="Arial" pitchFamily="34" charset="0"/>
              </a:rPr>
              <a:t>: Ελισάβετ </a:t>
            </a:r>
            <a:r>
              <a:rPr lang="el-GR" sz="2400" dirty="0" smtClean="0">
                <a:cs typeface="Arial" pitchFamily="34" charset="0"/>
              </a:rPr>
              <a:t>Πατηράκη-Κουρμπάνη</a:t>
            </a:r>
            <a:r>
              <a:rPr lang="en-US" sz="2400" dirty="0" smtClean="0">
                <a:cs typeface="Arial" pitchFamily="34" charset="0"/>
              </a:rPr>
              <a:t>, </a:t>
            </a:r>
            <a:r>
              <a:rPr lang="el-GR" sz="2400" dirty="0" smtClean="0">
                <a:cs typeface="Arial" pitchFamily="34" charset="0"/>
              </a:rPr>
              <a:t>Εκδόσεις</a:t>
            </a:r>
            <a:r>
              <a:rPr lang="el-GR" sz="2400" dirty="0">
                <a:cs typeface="Arial" pitchFamily="34" charset="0"/>
              </a:rPr>
              <a:t>: Π.Χ. Πασχαλίδης</a:t>
            </a:r>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34</a:t>
            </a:fld>
            <a:endParaRPr lang="el-GR" dirty="0"/>
          </a:p>
        </p:txBody>
      </p:sp>
    </p:spTree>
    <p:extLst>
      <p:ext uri="{BB962C8B-B14F-4D97-AF65-F5344CB8AC3E}">
        <p14:creationId xmlns:p14="http://schemas.microsoft.com/office/powerpoint/2010/main" val="33652685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Group 1"/>
          <p:cNvGrpSpPr/>
          <p:nvPr/>
        </p:nvGrpSpPr>
        <p:grpSpPr>
          <a:xfrm>
            <a:off x="1767633" y="5833725"/>
            <a:ext cx="5608735" cy="847725"/>
            <a:chOff x="1838952" y="5833725"/>
            <a:chExt cx="5608735" cy="847725"/>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838952" y="5931169"/>
              <a:ext cx="1971675" cy="702000"/>
            </a:xfrm>
            <a:prstGeom prst="rect">
              <a:avLst/>
            </a:prstGeom>
            <a:noFill/>
          </p:spPr>
        </p:pic>
        <p:pic>
          <p:nvPicPr>
            <p:cNvPr id="11" name="Picture 3" descr="Λογότυπο Επιχειρησιακού Προγράμματος Εκπαίδευση και Δια βίου Μάθηση"/>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04387" y="5833725"/>
              <a:ext cx="3543300" cy="8477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Ευάγγελος Δούσης</a:t>
            </a:r>
            <a:r>
              <a:rPr lang="en-US" sz="2000" dirty="0" smtClean="0"/>
              <a:t>,</a:t>
            </a:r>
            <a:r>
              <a:rPr lang="el-GR" sz="2000" dirty="0"/>
              <a:t> Ουρανία Γκοβίνα</a:t>
            </a:r>
            <a:r>
              <a:rPr lang="en-US" sz="2000" dirty="0"/>
              <a:t>,</a:t>
            </a:r>
            <a:r>
              <a:rPr lang="el-GR" sz="2000" dirty="0" smtClean="0"/>
              <a:t> 2014. Ευάγγελος Δούσης</a:t>
            </a:r>
            <a:r>
              <a:rPr lang="en-US" sz="2000" dirty="0" smtClean="0"/>
              <a:t>,</a:t>
            </a:r>
            <a:r>
              <a:rPr lang="el-GR" sz="2000" dirty="0" smtClean="0"/>
              <a:t> </a:t>
            </a:r>
            <a:r>
              <a:rPr lang="el-GR" sz="2000" dirty="0"/>
              <a:t>Ουρανία </a:t>
            </a:r>
            <a:r>
              <a:rPr lang="el-GR" sz="2000" dirty="0" smtClean="0"/>
              <a:t>Γκοβίνα. </a:t>
            </a:r>
            <a:r>
              <a:rPr lang="el-GR" sz="2000" dirty="0"/>
              <a:t>«Ογκολογική Νοσηλευτική. Ενότητα </a:t>
            </a:r>
            <a:r>
              <a:rPr lang="en-US" sz="2000" dirty="0" smtClean="0"/>
              <a:t>1</a:t>
            </a:r>
            <a:r>
              <a:rPr lang="en-US" sz="2000" dirty="0"/>
              <a:t>1</a:t>
            </a:r>
            <a:r>
              <a:rPr lang="el-GR" sz="2000" dirty="0" smtClean="0"/>
              <a:t>:</a:t>
            </a:r>
            <a:r>
              <a:rPr lang="en-US" sz="2000" dirty="0" smtClean="0"/>
              <a:t> </a:t>
            </a:r>
            <a:r>
              <a:rPr lang="el-GR" sz="2000" dirty="0"/>
              <a:t>Αντιμετώπιση άλλων συνήθων συμπτωμάτων στη Νοσηλευτική </a:t>
            </a:r>
            <a:r>
              <a:rPr lang="el-GR" sz="2000" dirty="0" smtClean="0"/>
              <a:t>Ογκολογία».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22291139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Εμετός </a:t>
            </a:r>
            <a:endParaRPr lang="el-GR" sz="3600" dirty="0"/>
          </a:p>
        </p:txBody>
      </p:sp>
      <p:sp>
        <p:nvSpPr>
          <p:cNvPr id="5" name="Content Placeholder 4"/>
          <p:cNvSpPr>
            <a:spLocks noGrp="1"/>
          </p:cNvSpPr>
          <p:nvPr>
            <p:ph idx="1"/>
          </p:nvPr>
        </p:nvSpPr>
        <p:spPr/>
        <p:txBody>
          <a:bodyPr>
            <a:normAutofit/>
          </a:bodyPr>
          <a:lstStyle/>
          <a:p>
            <a:pPr marL="0" indent="0">
              <a:buNone/>
            </a:pPr>
            <a:r>
              <a:rPr lang="el-GR" sz="2400" dirty="0" smtClean="0"/>
              <a:t>Η βίαιη εξώθηση περιεχομένου του στομάχου, του δωδεκαδάκτυλου και της νηστίδας μέσω της στομαχικής κοιλότητας. Καθώς το περιεχόμενο του στομάχου αιχμαλωτίζεται μεταξύ αφενός μεν των βίαιων συστολών των κοιλιακών μυών και αφετέρου του διαφράγματος, η ενδοκοιλιακή πίεση αυξάνει πολύ, οι οισοφαγικοί σφιγκτήρες ανοίγουν και ακολουθεί ο εμετός. </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dirty="0"/>
          </a:p>
        </p:txBody>
      </p:sp>
    </p:spTree>
    <p:extLst>
      <p:ext uri="{BB962C8B-B14F-4D97-AF65-F5344CB8AC3E}">
        <p14:creationId xmlns:p14="http://schemas.microsoft.com/office/powerpoint/2010/main" val="10040979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39</a:t>
            </a:fld>
            <a:endParaRPr lang="el-GR" dirty="0">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435674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Τάση για εμετό</a:t>
            </a:r>
            <a:endParaRPr lang="el-GR" sz="36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dirty="0"/>
          </a:p>
        </p:txBody>
      </p:sp>
      <p:sp>
        <p:nvSpPr>
          <p:cNvPr id="3" name="Content Placeholder 2"/>
          <p:cNvSpPr>
            <a:spLocks noGrp="1"/>
          </p:cNvSpPr>
          <p:nvPr>
            <p:ph idx="1"/>
          </p:nvPr>
        </p:nvSpPr>
        <p:spPr/>
        <p:txBody>
          <a:bodyPr>
            <a:normAutofit/>
          </a:bodyPr>
          <a:lstStyle/>
          <a:p>
            <a:r>
              <a:rPr lang="el-GR" sz="2400" dirty="0" smtClean="0"/>
              <a:t>Μια προσπάθεια για εμετό, χωρίς όμως να έχουμε οποιαδήποτε έξοδο περιεχομένου του γαστρεντερικού σωλήνα. Η τάση για εμετό ελέγχεται από το κέντρο της αναπνοής στο εγκεφαλικό στέλεχος. </a:t>
            </a:r>
          </a:p>
          <a:p>
            <a:r>
              <a:rPr lang="el-GR" sz="2400" dirty="0" smtClean="0"/>
              <a:t>Το κέντρο της αναπνοής βρίσκεται πλησίον του κέντρου του εμετού και μοιράζεται μαζί του την κοινή νευρική οδό που αποτελείται από την πέμπτη, έβδομη, δέκατη και δωδέκατη εγκεφαλική συζυγία, οι οποίες είναι και δωδέκατη εγκεφαλική συζυγία, οι οποίες είναι και υπεύθυνες για τις αλλαγές στη συχνότητα και στο βάθος της αναπνοής, που συνοδεύουν, τη ναυτία και τον εμετό. </a:t>
            </a:r>
            <a:endParaRPr lang="el-GR" sz="2400" dirty="0"/>
          </a:p>
        </p:txBody>
      </p:sp>
    </p:spTree>
    <p:extLst>
      <p:ext uri="{BB962C8B-B14F-4D97-AF65-F5344CB8AC3E}">
        <p14:creationId xmlns:p14="http://schemas.microsoft.com/office/powerpoint/2010/main" val="9446952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smtClean="0"/>
              <a:t>Οπτική-αναλογική κλίμακα εκτίμησης </a:t>
            </a:r>
            <a:endParaRPr lang="el-GR" sz="32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dirty="0"/>
          </a:p>
        </p:txBody>
      </p:sp>
      <p:grpSp>
        <p:nvGrpSpPr>
          <p:cNvPr id="9" name="Group 8"/>
          <p:cNvGrpSpPr/>
          <p:nvPr/>
        </p:nvGrpSpPr>
        <p:grpSpPr>
          <a:xfrm>
            <a:off x="1331640" y="1632992"/>
            <a:ext cx="6408712" cy="567680"/>
            <a:chOff x="1331640" y="1632992"/>
            <a:chExt cx="6408712" cy="567680"/>
          </a:xfrm>
        </p:grpSpPr>
        <p:cxnSp>
          <p:nvCxnSpPr>
            <p:cNvPr id="6" name="Straight Connector 5"/>
            <p:cNvCxnSpPr/>
            <p:nvPr/>
          </p:nvCxnSpPr>
          <p:spPr>
            <a:xfrm>
              <a:off x="1331640" y="1916832"/>
              <a:ext cx="640871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1331640" y="1632992"/>
              <a:ext cx="0" cy="56768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7740352" y="1632992"/>
              <a:ext cx="0" cy="56768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1331640" y="4105003"/>
            <a:ext cx="6408712" cy="567680"/>
            <a:chOff x="1331640" y="1632992"/>
            <a:chExt cx="6408712" cy="567680"/>
          </a:xfrm>
        </p:grpSpPr>
        <p:cxnSp>
          <p:nvCxnSpPr>
            <p:cNvPr id="13" name="Straight Connector 12"/>
            <p:cNvCxnSpPr/>
            <p:nvPr/>
          </p:nvCxnSpPr>
          <p:spPr>
            <a:xfrm>
              <a:off x="1331640" y="1916832"/>
              <a:ext cx="640871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1331640" y="1632992"/>
              <a:ext cx="0" cy="56768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7740352" y="1632992"/>
              <a:ext cx="0" cy="56768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a:off x="611560" y="1196752"/>
            <a:ext cx="2016224" cy="369332"/>
          </a:xfrm>
          <a:prstGeom prst="rect">
            <a:avLst/>
          </a:prstGeom>
          <a:noFill/>
        </p:spPr>
        <p:txBody>
          <a:bodyPr wrap="square" rtlCol="0">
            <a:spAutoFit/>
          </a:bodyPr>
          <a:lstStyle/>
          <a:p>
            <a:r>
              <a:rPr lang="el-GR" dirty="0" smtClean="0">
                <a:latin typeface="+mn-lt"/>
              </a:rPr>
              <a:t>Βιώνω εμετό</a:t>
            </a:r>
            <a:endParaRPr lang="el-GR" dirty="0">
              <a:latin typeface="+mn-lt"/>
            </a:endParaRPr>
          </a:p>
        </p:txBody>
      </p:sp>
      <p:sp>
        <p:nvSpPr>
          <p:cNvPr id="17" name="TextBox 16"/>
          <p:cNvSpPr txBox="1"/>
          <p:nvPr/>
        </p:nvSpPr>
        <p:spPr>
          <a:xfrm>
            <a:off x="965330" y="2200672"/>
            <a:ext cx="798358" cy="369332"/>
          </a:xfrm>
          <a:prstGeom prst="rect">
            <a:avLst/>
          </a:prstGeom>
          <a:noFill/>
        </p:spPr>
        <p:txBody>
          <a:bodyPr wrap="square" rtlCol="0">
            <a:spAutoFit/>
          </a:bodyPr>
          <a:lstStyle/>
          <a:p>
            <a:r>
              <a:rPr lang="el-GR" dirty="0" smtClean="0">
                <a:latin typeface="+mn-lt"/>
              </a:rPr>
              <a:t>Ποτέ</a:t>
            </a:r>
            <a:endParaRPr lang="el-GR" dirty="0">
              <a:latin typeface="+mn-lt"/>
            </a:endParaRPr>
          </a:p>
        </p:txBody>
      </p:sp>
      <p:sp>
        <p:nvSpPr>
          <p:cNvPr id="18" name="TextBox 17"/>
          <p:cNvSpPr txBox="1"/>
          <p:nvPr/>
        </p:nvSpPr>
        <p:spPr>
          <a:xfrm>
            <a:off x="7308304" y="2179876"/>
            <a:ext cx="1152128" cy="369332"/>
          </a:xfrm>
          <a:prstGeom prst="rect">
            <a:avLst/>
          </a:prstGeom>
          <a:noFill/>
        </p:spPr>
        <p:txBody>
          <a:bodyPr wrap="square" rtlCol="0">
            <a:spAutoFit/>
          </a:bodyPr>
          <a:lstStyle/>
          <a:p>
            <a:r>
              <a:rPr lang="el-GR" dirty="0" smtClean="0">
                <a:latin typeface="+mn-lt"/>
              </a:rPr>
              <a:t>Συνεχώς</a:t>
            </a:r>
            <a:endParaRPr lang="el-GR" dirty="0">
              <a:latin typeface="+mn-lt"/>
            </a:endParaRPr>
          </a:p>
        </p:txBody>
      </p:sp>
      <p:sp>
        <p:nvSpPr>
          <p:cNvPr id="19" name="Cross 18"/>
          <p:cNvSpPr/>
          <p:nvPr/>
        </p:nvSpPr>
        <p:spPr>
          <a:xfrm rot="2663783">
            <a:off x="1873939" y="1602309"/>
            <a:ext cx="622684" cy="629044"/>
          </a:xfrm>
          <a:prstGeom prst="plus">
            <a:avLst>
              <a:gd name="adj" fmla="val 50000"/>
            </a:avLst>
          </a:prstGeom>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0" name="TextBox 19"/>
          <p:cNvSpPr txBox="1"/>
          <p:nvPr/>
        </p:nvSpPr>
        <p:spPr>
          <a:xfrm>
            <a:off x="1295636" y="2924944"/>
            <a:ext cx="6480720" cy="646331"/>
          </a:xfrm>
          <a:prstGeom prst="rect">
            <a:avLst/>
          </a:prstGeom>
          <a:noFill/>
        </p:spPr>
        <p:txBody>
          <a:bodyPr wrap="square" rtlCol="0">
            <a:spAutoFit/>
          </a:bodyPr>
          <a:lstStyle/>
          <a:p>
            <a:r>
              <a:rPr lang="el-GR" dirty="0" smtClean="0">
                <a:latin typeface="+mn-lt"/>
              </a:rPr>
              <a:t>Η παραπάνω άσκηση δείχνει πόσο συχνά βιώνει εμετό το άτομο, αλλά δεν παρέχει πληροφορίες εάν</a:t>
            </a:r>
            <a:r>
              <a:rPr lang="en-US" dirty="0" smtClean="0">
                <a:latin typeface="+mn-lt"/>
              </a:rPr>
              <a:t>:</a:t>
            </a:r>
            <a:endParaRPr lang="el-GR" dirty="0">
              <a:latin typeface="+mn-lt"/>
            </a:endParaRPr>
          </a:p>
        </p:txBody>
      </p:sp>
      <p:sp>
        <p:nvSpPr>
          <p:cNvPr id="22" name="TextBox 21"/>
          <p:cNvSpPr txBox="1"/>
          <p:nvPr/>
        </p:nvSpPr>
        <p:spPr>
          <a:xfrm>
            <a:off x="356397" y="3696607"/>
            <a:ext cx="2016224" cy="369332"/>
          </a:xfrm>
          <a:prstGeom prst="rect">
            <a:avLst/>
          </a:prstGeom>
          <a:noFill/>
        </p:spPr>
        <p:txBody>
          <a:bodyPr wrap="square" rtlCol="0">
            <a:spAutoFit/>
          </a:bodyPr>
          <a:lstStyle/>
          <a:p>
            <a:r>
              <a:rPr lang="el-GR" dirty="0" smtClean="0">
                <a:latin typeface="+mn-lt"/>
              </a:rPr>
              <a:t>Εμπειρία εμετού</a:t>
            </a:r>
            <a:endParaRPr lang="el-GR" dirty="0">
              <a:latin typeface="+mn-lt"/>
            </a:endParaRPr>
          </a:p>
        </p:txBody>
      </p:sp>
      <p:sp>
        <p:nvSpPr>
          <p:cNvPr id="23" name="TextBox 22"/>
          <p:cNvSpPr txBox="1"/>
          <p:nvPr/>
        </p:nvSpPr>
        <p:spPr>
          <a:xfrm>
            <a:off x="323528" y="4687157"/>
            <a:ext cx="2016224" cy="646331"/>
          </a:xfrm>
          <a:prstGeom prst="rect">
            <a:avLst/>
          </a:prstGeom>
          <a:noFill/>
        </p:spPr>
        <p:txBody>
          <a:bodyPr wrap="square" rtlCol="0">
            <a:spAutoFit/>
          </a:bodyPr>
          <a:lstStyle/>
          <a:p>
            <a:r>
              <a:rPr lang="el-GR" dirty="0" smtClean="0">
                <a:latin typeface="+mn-lt"/>
              </a:rPr>
              <a:t>Δε με καταπονεί καθόλου</a:t>
            </a:r>
            <a:endParaRPr lang="el-GR" dirty="0">
              <a:latin typeface="+mn-lt"/>
            </a:endParaRPr>
          </a:p>
        </p:txBody>
      </p:sp>
      <p:sp>
        <p:nvSpPr>
          <p:cNvPr id="24" name="TextBox 23"/>
          <p:cNvSpPr txBox="1"/>
          <p:nvPr/>
        </p:nvSpPr>
        <p:spPr>
          <a:xfrm>
            <a:off x="6660232" y="4672683"/>
            <a:ext cx="2304256" cy="923330"/>
          </a:xfrm>
          <a:prstGeom prst="rect">
            <a:avLst/>
          </a:prstGeom>
          <a:noFill/>
        </p:spPr>
        <p:txBody>
          <a:bodyPr wrap="square" rtlCol="0">
            <a:spAutoFit/>
          </a:bodyPr>
          <a:lstStyle/>
          <a:p>
            <a:r>
              <a:rPr lang="el-GR" dirty="0" smtClean="0">
                <a:latin typeface="+mn-lt"/>
              </a:rPr>
              <a:t>Καταστρέφει κάθε έννοια ευχαρίστησης που έχω</a:t>
            </a:r>
            <a:endParaRPr lang="el-GR" dirty="0">
              <a:latin typeface="+mn-lt"/>
            </a:endParaRPr>
          </a:p>
        </p:txBody>
      </p:sp>
      <p:sp>
        <p:nvSpPr>
          <p:cNvPr id="25" name="Cross 24"/>
          <p:cNvSpPr/>
          <p:nvPr/>
        </p:nvSpPr>
        <p:spPr>
          <a:xfrm rot="2663783">
            <a:off x="6554458" y="4009303"/>
            <a:ext cx="622684" cy="629044"/>
          </a:xfrm>
          <a:prstGeom prst="plus">
            <a:avLst>
              <a:gd name="adj" fmla="val 50000"/>
            </a:avLst>
          </a:prstGeom>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Tree>
    <p:extLst>
      <p:ext uri="{BB962C8B-B14F-4D97-AF65-F5344CB8AC3E}">
        <p14:creationId xmlns:p14="http://schemas.microsoft.com/office/powerpoint/2010/main" val="10432756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Τύποι ναυτίας &amp; εμετού</a:t>
            </a:r>
            <a:endParaRPr lang="el-GR" sz="36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dirty="0"/>
          </a:p>
        </p:txBody>
      </p:sp>
      <p:sp>
        <p:nvSpPr>
          <p:cNvPr id="6" name="TextBox 5"/>
          <p:cNvSpPr txBox="1"/>
          <p:nvPr/>
        </p:nvSpPr>
        <p:spPr>
          <a:xfrm>
            <a:off x="3886200" y="2667000"/>
            <a:ext cx="4648200" cy="381000"/>
          </a:xfrm>
          <a:prstGeom prst="rect">
            <a:avLst/>
          </a:prstGeom>
          <a:solidFill>
            <a:schemeClr val="bg1"/>
          </a:solidFill>
        </p:spPr>
        <p:txBody>
          <a:bodyPr wrap="square" rtlCol="0">
            <a:spAutoFit/>
          </a:bodyPr>
          <a:lstStyle/>
          <a:p>
            <a:r>
              <a:rPr lang="el-GR" dirty="0" smtClean="0">
                <a:solidFill>
                  <a:schemeClr val="bg1"/>
                </a:solidFill>
              </a:rPr>
              <a:t>..</a:t>
            </a:r>
            <a:endParaRPr lang="el-GR" dirty="0">
              <a:solidFill>
                <a:schemeClr val="bg1"/>
              </a:solidFill>
            </a:endParaRPr>
          </a:p>
        </p:txBody>
      </p:sp>
      <p:sp>
        <p:nvSpPr>
          <p:cNvPr id="3" name="Content Placeholder 2"/>
          <p:cNvSpPr>
            <a:spLocks noGrp="1"/>
          </p:cNvSpPr>
          <p:nvPr>
            <p:ph idx="1"/>
          </p:nvPr>
        </p:nvSpPr>
        <p:spPr/>
        <p:txBody>
          <a:bodyPr>
            <a:normAutofit/>
          </a:bodyPr>
          <a:lstStyle/>
          <a:p>
            <a:r>
              <a:rPr lang="el-GR" sz="2400" dirty="0" smtClean="0"/>
              <a:t>Η ναυτία και ο εμετός μπορεί να συνδέονται με η μνήμη παλαιότερων κύκλων θεραπείας ή ανακλαστική, ή οξεία μεταθεραπευτική, ή η καθυστερημένη ναυτία και ο εμετός είναι δυνατόν να καταστήσουν περίπλοκο τον αποτελεσματικό έλεγχο. </a:t>
            </a:r>
            <a:endParaRPr lang="el-GR" sz="2400" dirty="0"/>
          </a:p>
        </p:txBody>
      </p:sp>
    </p:spTree>
    <p:extLst>
      <p:ext uri="{BB962C8B-B14F-4D97-AF65-F5344CB8AC3E}">
        <p14:creationId xmlns:p14="http://schemas.microsoft.com/office/powerpoint/2010/main" val="13930228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200" dirty="0" smtClean="0"/>
              <a:t>Παράγοντες κινδύνου για αντανακλαστική ναυτία &amp; εμετό</a:t>
            </a:r>
            <a:endParaRPr lang="el-GR" sz="3200" dirty="0"/>
          </a:p>
        </p:txBody>
      </p:sp>
      <p:sp>
        <p:nvSpPr>
          <p:cNvPr id="3" name="Content Placeholder 2"/>
          <p:cNvSpPr>
            <a:spLocks noGrp="1"/>
          </p:cNvSpPr>
          <p:nvPr>
            <p:ph idx="1"/>
          </p:nvPr>
        </p:nvSpPr>
        <p:spPr/>
        <p:txBody>
          <a:bodyPr>
            <a:normAutofit/>
          </a:bodyPr>
          <a:lstStyle/>
          <a:p>
            <a:pPr marL="0" indent="0">
              <a:buNone/>
            </a:pPr>
            <a:r>
              <a:rPr lang="el-GR" sz="2400" b="1" dirty="0" smtClean="0">
                <a:solidFill>
                  <a:schemeClr val="tx2"/>
                </a:solidFill>
              </a:rPr>
              <a:t>Ηλικία μικρότερη των 50 ετών</a:t>
            </a:r>
          </a:p>
          <a:p>
            <a:r>
              <a:rPr lang="el-GR" sz="2400" dirty="0" smtClean="0"/>
              <a:t>Προηγούμενος ανεπαρκής έλεγχος της ναυτίας και του εμετού</a:t>
            </a:r>
          </a:p>
          <a:p>
            <a:r>
              <a:rPr lang="el-GR" sz="2400" dirty="0" smtClean="0"/>
              <a:t>Υποκειμενικές αντιλήψεις για την ένταση των συμπτωμάτων</a:t>
            </a:r>
          </a:p>
          <a:p>
            <a:r>
              <a:rPr lang="el-GR" sz="2400" dirty="0" smtClean="0"/>
              <a:t>Μια αίσθηση αυξημένης θερμότητα και αδυναμίας η οποία ακολουθεί την θεραπεία</a:t>
            </a:r>
          </a:p>
          <a:p>
            <a:r>
              <a:rPr lang="el-GR" sz="2400" dirty="0" smtClean="0"/>
              <a:t>Ιστορικό ναυτίας κίνησης</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dirty="0"/>
          </a:p>
        </p:txBody>
      </p:sp>
    </p:spTree>
    <p:extLst>
      <p:ext uri="{BB962C8B-B14F-4D97-AF65-F5344CB8AC3E}">
        <p14:creationId xmlns:p14="http://schemas.microsoft.com/office/powerpoint/2010/main" val="7514649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942" y="116632"/>
            <a:ext cx="8716116" cy="908720"/>
          </a:xfrm>
        </p:spPr>
        <p:txBody>
          <a:bodyPr>
            <a:noAutofit/>
          </a:bodyPr>
          <a:lstStyle/>
          <a:p>
            <a:r>
              <a:rPr lang="el-GR" sz="3200" dirty="0" smtClean="0"/>
              <a:t>Φυσιολογία των μηχανισμών ναυτίας &amp; εμετού</a:t>
            </a:r>
            <a:endParaRPr lang="el-GR" sz="32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dirty="0"/>
          </a:p>
        </p:txBody>
      </p:sp>
      <p:sp>
        <p:nvSpPr>
          <p:cNvPr id="3" name="Oval 2"/>
          <p:cNvSpPr/>
          <p:nvPr/>
        </p:nvSpPr>
        <p:spPr>
          <a:xfrm>
            <a:off x="3161085" y="926725"/>
            <a:ext cx="5950221" cy="21422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Κέντρο ελέγχου του εμετού (ΚΕΕ). Εντοπίζεται στον προμήκη και περιλαμβάνει το κέντρο του εμετού και τη ζώνη πυροδότησης των χημειουποδοχέων (ΖΠΧ). Ελέγχει τον εμετό και διεγείρεται από ποικίλους νευρολογικούς μηχανισμούς </a:t>
            </a:r>
            <a:endParaRPr lang="el-GR" dirty="0">
              <a:solidFill>
                <a:schemeClr val="tx1"/>
              </a:solidFill>
            </a:endParaRPr>
          </a:p>
        </p:txBody>
      </p:sp>
      <p:sp>
        <p:nvSpPr>
          <p:cNvPr id="5" name="Rectangle 4"/>
          <p:cNvSpPr/>
          <p:nvPr/>
        </p:nvSpPr>
        <p:spPr>
          <a:xfrm>
            <a:off x="27088" y="3768951"/>
            <a:ext cx="3308276" cy="28803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indent="-177800">
              <a:buFont typeface="Arial" panose="020B0604020202020204" pitchFamily="34" charset="0"/>
              <a:buChar char="•"/>
            </a:pPr>
            <a:r>
              <a:rPr lang="el-GR" sz="1600" dirty="0" smtClean="0">
                <a:solidFill>
                  <a:schemeClr val="tx1"/>
                </a:solidFill>
              </a:rPr>
              <a:t>Ερέθισμα σπλαχνικής προέλευσης από το γαστρεντερικό σωλήνα</a:t>
            </a:r>
          </a:p>
          <a:p>
            <a:pPr marL="177800" indent="-177800">
              <a:buFont typeface="Arial" panose="020B0604020202020204" pitchFamily="34" charset="0"/>
              <a:buChar char="•"/>
            </a:pPr>
            <a:r>
              <a:rPr lang="el-GR" sz="1600" dirty="0" smtClean="0">
                <a:solidFill>
                  <a:schemeClr val="tx1"/>
                </a:solidFill>
              </a:rPr>
              <a:t>Προθαλαμιαία διέγερση οφειλόμενη σε ταχεία μεταβολή της κίνησης που γίνεται αντιληπτή από το λαβύρινθο του έσω αυτιού</a:t>
            </a:r>
          </a:p>
          <a:p>
            <a:pPr marL="177800" indent="-177800">
              <a:buFont typeface="Arial" panose="020B0604020202020204" pitchFamily="34" charset="0"/>
              <a:buChar char="•"/>
            </a:pPr>
            <a:r>
              <a:rPr lang="el-GR" sz="1600" dirty="0" smtClean="0">
                <a:solidFill>
                  <a:schemeClr val="tx1"/>
                </a:solidFill>
              </a:rPr>
              <a:t>Συμπαθητική σπλαχνική διέγερση οφειλόμενη σε απόφραξη, ισχαιμία, φλεγμονή και πόνο.</a:t>
            </a:r>
            <a:endParaRPr lang="el-GR" sz="1600" dirty="0">
              <a:solidFill>
                <a:schemeClr val="tx1"/>
              </a:solidFill>
            </a:endParaRPr>
          </a:p>
        </p:txBody>
      </p:sp>
      <p:sp>
        <p:nvSpPr>
          <p:cNvPr id="7" name="Rectangle 6"/>
          <p:cNvSpPr/>
          <p:nvPr/>
        </p:nvSpPr>
        <p:spPr>
          <a:xfrm>
            <a:off x="3524964" y="3768951"/>
            <a:ext cx="1728192" cy="28803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indent="-177800">
              <a:buFont typeface="Arial" panose="020B0604020202020204" pitchFamily="34" charset="0"/>
              <a:buChar char="•"/>
            </a:pPr>
            <a:r>
              <a:rPr lang="el-GR" sz="1600" dirty="0" smtClean="0">
                <a:solidFill>
                  <a:schemeClr val="tx1"/>
                </a:solidFill>
              </a:rPr>
              <a:t>Μέσο εγκεφάλου</a:t>
            </a:r>
          </a:p>
          <a:p>
            <a:pPr marL="177800" indent="-177800">
              <a:buFont typeface="Arial" panose="020B0604020202020204" pitchFamily="34" charset="0"/>
              <a:buChar char="•"/>
            </a:pPr>
            <a:r>
              <a:rPr lang="el-GR" sz="1600" dirty="0" smtClean="0">
                <a:solidFill>
                  <a:schemeClr val="tx1"/>
                </a:solidFill>
              </a:rPr>
              <a:t>Υποθαλάμου</a:t>
            </a:r>
          </a:p>
          <a:p>
            <a:pPr marL="177800" indent="-177800">
              <a:buFont typeface="Arial" panose="020B0604020202020204" pitchFamily="34" charset="0"/>
              <a:buChar char="•"/>
            </a:pPr>
            <a:r>
              <a:rPr lang="el-GR" sz="1600" dirty="0" smtClean="0">
                <a:solidFill>
                  <a:schemeClr val="tx1"/>
                </a:solidFill>
              </a:rPr>
              <a:t>Εγκεφαλικού φλοιού και μεταιχμιακού συστήματος</a:t>
            </a:r>
          </a:p>
          <a:p>
            <a:pPr marL="177800" indent="-177800">
              <a:buFont typeface="Arial" panose="020B0604020202020204" pitchFamily="34" charset="0"/>
              <a:buChar char="•"/>
            </a:pPr>
            <a:r>
              <a:rPr lang="el-GR" sz="1600" dirty="0" smtClean="0">
                <a:solidFill>
                  <a:schemeClr val="tx1"/>
                </a:solidFill>
              </a:rPr>
              <a:t>Το ΖΠΧ</a:t>
            </a:r>
          </a:p>
          <a:p>
            <a:pPr marL="177800" indent="-177800">
              <a:buFont typeface="Arial" panose="020B0604020202020204" pitchFamily="34" charset="0"/>
              <a:buChar char="•"/>
            </a:pPr>
            <a:endParaRPr lang="el-GR" sz="1600" dirty="0">
              <a:solidFill>
                <a:schemeClr val="tx1"/>
              </a:solidFill>
            </a:endParaRPr>
          </a:p>
        </p:txBody>
      </p:sp>
      <p:sp>
        <p:nvSpPr>
          <p:cNvPr id="8" name="Rectangle 7"/>
          <p:cNvSpPr/>
          <p:nvPr/>
        </p:nvSpPr>
        <p:spPr>
          <a:xfrm>
            <a:off x="5438899" y="3762822"/>
            <a:ext cx="3672408" cy="28925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indent="-177800">
              <a:buFont typeface="Arial" panose="020B0604020202020204" pitchFamily="34" charset="0"/>
              <a:buChar char="•"/>
            </a:pPr>
            <a:r>
              <a:rPr lang="el-GR" sz="1600" dirty="0" smtClean="0">
                <a:solidFill>
                  <a:schemeClr val="tx1"/>
                </a:solidFill>
              </a:rPr>
              <a:t>Η ΖΠΧ διεγείρεται από ουσίες που κυκλοφορούν στο αίμα και/ ή το εγκεφαλονωτιαίο υγρό. Οι υποδοχείς των νευροδιαβιβαστών που διεγείρονται από ουσίες όπως η ντοπαμίνη, η ισταμίνη, η σεροτονίνη</a:t>
            </a:r>
            <a:r>
              <a:rPr lang="el-GR" sz="1600" dirty="0">
                <a:solidFill>
                  <a:schemeClr val="tx1"/>
                </a:solidFill>
              </a:rPr>
              <a:t> </a:t>
            </a:r>
            <a:r>
              <a:rPr lang="el-GR" sz="1600" dirty="0" smtClean="0">
                <a:solidFill>
                  <a:schemeClr val="tx1"/>
                </a:solidFill>
              </a:rPr>
              <a:t>και η ακετυλοχολίνη, δεν περιορίζονται μόνο στην ΖΠΧ και φαίνεται ότι επιδρούν στο κέντρο ελέγχου του εμετού προκαλώντας ναυτία και εμετό.</a:t>
            </a:r>
            <a:endParaRPr lang="el-GR" sz="1600" dirty="0">
              <a:solidFill>
                <a:schemeClr val="tx1"/>
              </a:solidFill>
            </a:endParaRPr>
          </a:p>
        </p:txBody>
      </p:sp>
      <p:sp>
        <p:nvSpPr>
          <p:cNvPr id="6" name="TextBox 5"/>
          <p:cNvSpPr txBox="1"/>
          <p:nvPr/>
        </p:nvSpPr>
        <p:spPr>
          <a:xfrm>
            <a:off x="0" y="2790492"/>
            <a:ext cx="1681226" cy="923330"/>
          </a:xfrm>
          <a:prstGeom prst="rect">
            <a:avLst/>
          </a:prstGeom>
          <a:noFill/>
        </p:spPr>
        <p:txBody>
          <a:bodyPr wrap="square" rtlCol="0">
            <a:spAutoFit/>
          </a:bodyPr>
          <a:lstStyle/>
          <a:p>
            <a:r>
              <a:rPr lang="el-GR" b="1" dirty="0" smtClean="0">
                <a:latin typeface="+mn-lt"/>
              </a:rPr>
              <a:t>Μηχανισμοί περιφερικής διέγερσης</a:t>
            </a:r>
            <a:endParaRPr lang="el-GR" b="1" dirty="0">
              <a:latin typeface="+mn-lt"/>
            </a:endParaRPr>
          </a:p>
        </p:txBody>
      </p:sp>
      <p:sp>
        <p:nvSpPr>
          <p:cNvPr id="10" name="TextBox 9"/>
          <p:cNvSpPr txBox="1"/>
          <p:nvPr/>
        </p:nvSpPr>
        <p:spPr>
          <a:xfrm>
            <a:off x="3508019" y="2813041"/>
            <a:ext cx="1872208" cy="923330"/>
          </a:xfrm>
          <a:prstGeom prst="rect">
            <a:avLst/>
          </a:prstGeom>
          <a:noFill/>
        </p:spPr>
        <p:txBody>
          <a:bodyPr wrap="square" rtlCol="0">
            <a:spAutoFit/>
          </a:bodyPr>
          <a:lstStyle/>
          <a:p>
            <a:r>
              <a:rPr lang="el-GR" b="1" dirty="0" smtClean="0">
                <a:latin typeface="+mn-lt"/>
              </a:rPr>
              <a:t>Μηχανισμοί κεντρικής διέγερσης</a:t>
            </a:r>
            <a:endParaRPr lang="el-GR" b="1" dirty="0">
              <a:latin typeface="+mn-lt"/>
            </a:endParaRPr>
          </a:p>
        </p:txBody>
      </p:sp>
      <p:sp>
        <p:nvSpPr>
          <p:cNvPr id="11" name="TextBox 10"/>
          <p:cNvSpPr txBox="1"/>
          <p:nvPr/>
        </p:nvSpPr>
        <p:spPr>
          <a:xfrm>
            <a:off x="5438899" y="3369525"/>
            <a:ext cx="2805509" cy="369332"/>
          </a:xfrm>
          <a:prstGeom prst="rect">
            <a:avLst/>
          </a:prstGeom>
          <a:noFill/>
        </p:spPr>
        <p:txBody>
          <a:bodyPr wrap="square" rtlCol="0">
            <a:spAutoFit/>
          </a:bodyPr>
          <a:lstStyle/>
          <a:p>
            <a:r>
              <a:rPr lang="el-GR" b="1" dirty="0" smtClean="0">
                <a:latin typeface="+mn-lt"/>
              </a:rPr>
              <a:t>Νευροδιαβιβαστές</a:t>
            </a:r>
            <a:endParaRPr lang="el-GR" b="1" dirty="0">
              <a:latin typeface="+mn-lt"/>
            </a:endParaRPr>
          </a:p>
        </p:txBody>
      </p:sp>
      <p:cxnSp>
        <p:nvCxnSpPr>
          <p:cNvPr id="12" name="Straight Arrow Connector 11"/>
          <p:cNvCxnSpPr>
            <a:stCxn id="3" idx="2"/>
            <a:endCxn id="14" idx="6"/>
          </p:cNvCxnSpPr>
          <p:nvPr/>
        </p:nvCxnSpPr>
        <p:spPr>
          <a:xfrm flipH="1" flipV="1">
            <a:off x="2347046" y="1808820"/>
            <a:ext cx="814039" cy="189023"/>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1015406" y="1340768"/>
            <a:ext cx="1331640" cy="93610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Εμετός</a:t>
            </a:r>
            <a:endParaRPr lang="el-GR" dirty="0">
              <a:solidFill>
                <a:schemeClr val="tx1"/>
              </a:solidFill>
            </a:endParaRPr>
          </a:p>
        </p:txBody>
      </p:sp>
      <p:cxnSp>
        <p:nvCxnSpPr>
          <p:cNvPr id="18" name="Straight Arrow Connector 17"/>
          <p:cNvCxnSpPr/>
          <p:nvPr/>
        </p:nvCxnSpPr>
        <p:spPr>
          <a:xfrm flipV="1">
            <a:off x="1403648" y="2420889"/>
            <a:ext cx="1931716" cy="853817"/>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4860032" y="3063740"/>
            <a:ext cx="0" cy="490452"/>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7452320" y="3068960"/>
            <a:ext cx="0" cy="490452"/>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648744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9111f4393b277b443db95278a22bfd8b2c754d80"/>
</p:tagLst>
</file>

<file path=ppt/theme/theme1.xml><?xml version="1.0" encoding="utf-8"?>
<a:theme xmlns:a="http://schemas.openxmlformats.org/drawingml/2006/main" name="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2130</TotalTime>
  <Words>3436</Words>
  <Application>Microsoft Office PowerPoint</Application>
  <PresentationFormat>Προβολή στην οθόνη (4:3)</PresentationFormat>
  <Paragraphs>364</Paragraphs>
  <Slides>42</Slides>
  <Notes>7</Notes>
  <HiddenSlides>0</HiddenSlides>
  <MMClips>0</MMClips>
  <ScaleCrop>false</ScaleCrop>
  <HeadingPairs>
    <vt:vector size="4" baseType="variant">
      <vt:variant>
        <vt:lpstr>Θέμα</vt:lpstr>
      </vt:variant>
      <vt:variant>
        <vt:i4>2</vt:i4>
      </vt:variant>
      <vt:variant>
        <vt:lpstr>Τίτλοι διαφανειών</vt:lpstr>
      </vt:variant>
      <vt:variant>
        <vt:i4>42</vt:i4>
      </vt:variant>
    </vt:vector>
  </HeadingPairs>
  <TitlesOfParts>
    <vt:vector size="44" baseType="lpstr">
      <vt:lpstr>OC_template_updated</vt:lpstr>
      <vt:lpstr>1_OC_template_updated</vt:lpstr>
      <vt:lpstr>Ογκολογική Νοσηλευτική</vt:lpstr>
      <vt:lpstr>Ναυτία - Εμετός</vt:lpstr>
      <vt:lpstr>Ναυτία</vt:lpstr>
      <vt:lpstr>Εμετός </vt:lpstr>
      <vt:lpstr>Τάση για εμετό</vt:lpstr>
      <vt:lpstr>Οπτική-αναλογική κλίμακα εκτίμησης </vt:lpstr>
      <vt:lpstr>Τύποι ναυτίας &amp; εμετού</vt:lpstr>
      <vt:lpstr>Παράγοντες κινδύνου για αντανακλαστική ναυτία &amp; εμετό</vt:lpstr>
      <vt:lpstr>Φυσιολογία των μηχανισμών ναυτίας &amp; εμετού</vt:lpstr>
      <vt:lpstr>Φάρμακα για την ναυτία &amp; τον εμετό που οφείλονται σε καρκίνο (1/5)</vt:lpstr>
      <vt:lpstr>Φάρμακα για την ναυτία &amp; τον εμετό που οφείλονται σε καρκίνο (2/5)</vt:lpstr>
      <vt:lpstr>Φάρμακα για την ναυτία &amp; τον εμετό που οφείλονται σε καρκίνο (3/5)</vt:lpstr>
      <vt:lpstr>Φάρμακα για την ναυτία &amp; τον εμετό που οφείλονται σε καρκίνο (4/5)</vt:lpstr>
      <vt:lpstr>Μη φαρμακευτικές παρεμβάσεις (1/2)</vt:lpstr>
      <vt:lpstr>Μη φαρμακευτικές παρεμβάσεις (2/2)</vt:lpstr>
      <vt:lpstr>Εμετογόνος δράση ΧΜΘ/κών</vt:lpstr>
      <vt:lpstr>Κόπωση </vt:lpstr>
      <vt:lpstr>Κόπωση</vt:lpstr>
      <vt:lpstr>Διαστάσεις κόπωσης </vt:lpstr>
      <vt:lpstr>Εκδηλώσεις κόπωσης</vt:lpstr>
      <vt:lpstr>Περιγραφή κόπωσης σε προχωρημένο καρκίνο (ασθενής, οικογένεια, φίλοι)</vt:lpstr>
      <vt:lpstr>Ανακούφιση Κόπωσης (1/2)</vt:lpstr>
      <vt:lpstr>Ανακούφιση Κόπωσης (2/2)</vt:lpstr>
      <vt:lpstr>Η πολυπλοκότητα της κόπωσης στον καρκίνο</vt:lpstr>
      <vt:lpstr>Δύσπνοια </vt:lpstr>
      <vt:lpstr>Δύσπνοια</vt:lpstr>
      <vt:lpstr>Δύσπνοια: αντιμετώπιση</vt:lpstr>
      <vt:lpstr>Καρκίνος Πνεύμονα</vt:lpstr>
      <vt:lpstr>Καρκίνος Πνεύμονα (συχνά προβλήματα)</vt:lpstr>
      <vt:lpstr>Καρκίνος Πνεύμονα</vt:lpstr>
      <vt:lpstr>Καρκίνος Πνεύμονα (σταδιοποίηση) (1/3)</vt:lpstr>
      <vt:lpstr>Καρκίνος Πνεύμονα (σταδιοποίηση) (2/3)</vt:lpstr>
      <vt:lpstr>Καρκίνος Πνεύμονα (σταδιοποίηση) (2/3)</vt:lpstr>
      <vt:lpstr>Καρκίνος Πνεύμονα</vt:lpstr>
      <vt:lpstr>Βιβλιογραφία</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alex</dc:creator>
  <cp:lastModifiedBy>natasakar new</cp:lastModifiedBy>
  <cp:revision>180</cp:revision>
  <dcterms:created xsi:type="dcterms:W3CDTF">2013-03-04T13:35:19Z</dcterms:created>
  <dcterms:modified xsi:type="dcterms:W3CDTF">2015-05-29T11:29:50Z</dcterms:modified>
</cp:coreProperties>
</file>