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2"/>
  </p:notesMasterIdLst>
  <p:handoutMasterIdLst>
    <p:handoutMasterId r:id="rId9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257" r:id="rId85"/>
    <p:sldId id="262" r:id="rId86"/>
    <p:sldId id="264" r:id="rId87"/>
    <p:sldId id="348" r:id="rId88"/>
    <p:sldId id="349" r:id="rId89"/>
    <p:sldId id="265" r:id="rId90"/>
    <p:sldId id="266" r:id="rId91"/>
  </p:sldIdLst>
  <p:sldSz cx="9144000" cy="6858000" type="screen4x3"/>
  <p:notesSz cx="7104063" cy="10234613"/>
  <p:custDataLst>
    <p:tags r:id="rId9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90" d="100"/>
          <a:sy n="90" d="100"/>
        </p:scale>
        <p:origin x="-642" y="-4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80254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27124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77200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09623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59566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32145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265860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82</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073027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79740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51622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26829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68543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94159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015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36592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37268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15367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5157F1-B99F-4DF0-8ED8-EAD9AED9CB9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078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85044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Figure_28_02_07.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Begoon" TargetMode="External"/><Relationship Id="rId4" Type="http://schemas.openxmlformats.org/officeDocument/2006/relationships/hyperlink" Target="http://commons.wikimedia.org/wiki/File:MenstrualCycle2_en.sv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1808_The_Anterior_Pituitary_Complex.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10_Major_Pituitary_Hormones.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ki/User:Quibik" TargetMode="External"/><Relationship Id="rId4" Type="http://schemas.openxmlformats.org/officeDocument/2006/relationships/hyperlink" Target="http://commons.wikimedia.org/wiki/File:Gray715.p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commons.wikimedia.org/w/index.php?title=User:WolfRAMM&amp;action=edit&amp;redlink=1" TargetMode="External"/><Relationship Id="rId4" Type="http://schemas.openxmlformats.org/officeDocument/2006/relationships/hyperlink" Target="http://commons.wikimedia.org/wiki/File:Tryptophan_metabolism.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Fvasconcellos" TargetMode="External"/><Relationship Id="rId4" Type="http://schemas.openxmlformats.org/officeDocument/2006/relationships/hyperlink" Target="http://commons.wikimedia.org/wiki/File:Gonadotropin_releasing_hormone3d.pn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commons.wikimedia.org/wiki/File:Tanner_scale-female.sv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Komorniczak"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Tanner_scale-male.png" TargetMode="External"/><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J.McHardy&amp;action=edit&amp;redlink=1"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13</a:t>
            </a:r>
            <a:r>
              <a:rPr lang="el-GR" sz="2600" dirty="0" smtClean="0"/>
              <a:t>:</a:t>
            </a:r>
            <a:r>
              <a:rPr lang="en-US" sz="2600" dirty="0" smtClean="0"/>
              <a:t> </a:t>
            </a:r>
            <a:r>
              <a:rPr lang="el-GR" sz="2600" dirty="0"/>
              <a:t>Φυσιολογία εφηβείας</a:t>
            </a:r>
            <a:r>
              <a:rPr lang="en-US" sz="2600" dirty="0"/>
              <a:t> </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lstStyle/>
          <a:p>
            <a:r>
              <a:rPr lang="el-GR" altLang="el-GR" sz="3600" b="1" dirty="0" smtClean="0"/>
              <a:t>Μέτρηση των γοναδοτροφινών </a:t>
            </a:r>
            <a:r>
              <a:rPr lang="el-GR" altLang="el-GR" sz="3000" b="0" dirty="0" smtClean="0"/>
              <a:t>1/2</a:t>
            </a:r>
            <a:endParaRPr lang="en-US" altLang="el-GR" sz="3000" b="0" dirty="0" smtClean="0"/>
          </a:p>
        </p:txBody>
      </p:sp>
      <p:sp>
        <p:nvSpPr>
          <p:cNvPr id="14339" name="2 - Θέση περιεχομένου"/>
          <p:cNvSpPr>
            <a:spLocks noGrp="1"/>
          </p:cNvSpPr>
          <p:nvPr>
            <p:ph idx="1"/>
          </p:nvPr>
        </p:nvSpPr>
        <p:spPr/>
        <p:txBody>
          <a:bodyPr>
            <a:normAutofit/>
          </a:bodyPr>
          <a:lstStyle/>
          <a:p>
            <a:pPr eaLnBrk="1" hangingPunct="1"/>
            <a:r>
              <a:rPr lang="el-GR" altLang="el-GR" dirty="0" smtClean="0"/>
              <a:t>Τα φυσιολογικά επίπεδα της </a:t>
            </a:r>
            <a:r>
              <a:rPr lang="en-US" altLang="el-GR" dirty="0" smtClean="0"/>
              <a:t>LH </a:t>
            </a:r>
            <a:r>
              <a:rPr lang="el-GR" altLang="el-GR" dirty="0" smtClean="0"/>
              <a:t>και της </a:t>
            </a:r>
            <a:r>
              <a:rPr lang="en-US" altLang="el-GR" dirty="0" smtClean="0"/>
              <a:t>FSH </a:t>
            </a:r>
            <a:r>
              <a:rPr lang="el-GR" altLang="el-GR" dirty="0" smtClean="0"/>
              <a:t>ποικίλουν με την ηλικία του ατόμου. Είναι χαμηλά πριν από την εφηβεία και υψηλά στις μετεμηνοπαυσιακές γυναίκες.</a:t>
            </a:r>
          </a:p>
          <a:p>
            <a:pPr eaLnBrk="1" hangingPunct="1"/>
            <a:r>
              <a:rPr lang="el-GR" altLang="el-GR" dirty="0" smtClean="0"/>
              <a:t>Μία νυχτερινή αύξηση της </a:t>
            </a:r>
            <a:r>
              <a:rPr lang="en-US" altLang="el-GR" dirty="0" smtClean="0"/>
              <a:t>LH </a:t>
            </a:r>
            <a:r>
              <a:rPr lang="el-GR" altLang="el-GR" dirty="0" smtClean="0"/>
              <a:t>στα αγόρια της κυκλικής έκκρισης της </a:t>
            </a:r>
            <a:r>
              <a:rPr lang="en-US" altLang="el-GR" dirty="0" smtClean="0"/>
              <a:t>LH </a:t>
            </a:r>
            <a:r>
              <a:rPr lang="el-GR" altLang="el-GR" dirty="0" smtClean="0"/>
              <a:t>και της </a:t>
            </a:r>
            <a:r>
              <a:rPr lang="en-US" altLang="el-GR" dirty="0" smtClean="0"/>
              <a:t>FSH </a:t>
            </a:r>
            <a:r>
              <a:rPr lang="el-GR" altLang="el-GR" dirty="0" smtClean="0"/>
              <a:t>στα κορίτσια σηματοδοτούν την έναρξη της εφηβείας πριν την εμφάνιση κλινικών σημείων.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97312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altLang="el-GR" sz="3600" b="1" dirty="0" smtClean="0"/>
              <a:t>Μέτρηση των γοναδοτροφινών </a:t>
            </a:r>
            <a:r>
              <a:rPr lang="el-GR" altLang="el-GR" sz="3000" b="0" dirty="0" smtClean="0"/>
              <a:t>2/2</a:t>
            </a:r>
            <a:endParaRPr lang="en-US" altLang="el-GR" sz="3000" b="0" dirty="0" smtClean="0"/>
          </a:p>
        </p:txBody>
      </p:sp>
      <p:sp>
        <p:nvSpPr>
          <p:cNvPr id="15363" name="2 - Θέση περιεχομένου"/>
          <p:cNvSpPr>
            <a:spLocks noGrp="1"/>
          </p:cNvSpPr>
          <p:nvPr>
            <p:ph idx="1"/>
          </p:nvPr>
        </p:nvSpPr>
        <p:spPr>
          <a:xfrm>
            <a:off x="457200" y="1196752"/>
            <a:ext cx="8363272" cy="5256584"/>
          </a:xfrm>
        </p:spPr>
        <p:txBody>
          <a:bodyPr>
            <a:normAutofit/>
          </a:bodyPr>
          <a:lstStyle/>
          <a:p>
            <a:pPr eaLnBrk="1" hangingPunct="1">
              <a:lnSpc>
                <a:spcPct val="110000"/>
              </a:lnSpc>
            </a:pPr>
            <a:r>
              <a:rPr lang="el-GR" altLang="el-GR" sz="2200" dirty="0" smtClean="0"/>
              <a:t>Στις γυναίκες, η </a:t>
            </a:r>
            <a:r>
              <a:rPr lang="en-US" altLang="el-GR" sz="2200" dirty="0" smtClean="0"/>
              <a:t>LH </a:t>
            </a:r>
            <a:r>
              <a:rPr lang="el-GR" altLang="el-GR" sz="2200" dirty="0" smtClean="0"/>
              <a:t>και η </a:t>
            </a:r>
            <a:r>
              <a:rPr lang="en-US" altLang="el-GR" sz="2200" dirty="0" smtClean="0"/>
              <a:t>FSH </a:t>
            </a:r>
            <a:r>
              <a:rPr lang="el-GR" altLang="el-GR" sz="2200" dirty="0" smtClean="0"/>
              <a:t>ποικίλουν στην διάρκεια του κύκλου.  Κατά την αρχική φάση του κύκλου (</a:t>
            </a:r>
            <a:r>
              <a:rPr lang="en-US" altLang="el-GR" sz="2200" dirty="0" smtClean="0"/>
              <a:t>follicular</a:t>
            </a:r>
            <a:r>
              <a:rPr lang="el-GR" altLang="el-GR" sz="2200" dirty="0" smtClean="0"/>
              <a:t>), η </a:t>
            </a:r>
            <a:r>
              <a:rPr lang="en-US" altLang="el-GR" sz="2200" dirty="0" smtClean="0"/>
              <a:t>LH </a:t>
            </a:r>
            <a:r>
              <a:rPr lang="el-GR" altLang="el-GR" sz="2200" dirty="0" smtClean="0"/>
              <a:t>αυξάνει σταθερά, με την αιχμή στο μέσον του κύκλου να σηματοδοτεί την ωορρηξία.  Από την άλλη, η </a:t>
            </a:r>
            <a:r>
              <a:rPr lang="en-US" altLang="el-GR" sz="2200" dirty="0" smtClean="0"/>
              <a:t>FSH</a:t>
            </a:r>
            <a:r>
              <a:rPr lang="el-GR" altLang="el-GR" sz="2200" dirty="0" smtClean="0"/>
              <a:t>, αρχικά αυξάνεται και μετά ελαττώνεται στο τέλος της αρχικής φάσης του κύκλου (</a:t>
            </a:r>
            <a:r>
              <a:rPr lang="en-US" altLang="el-GR" sz="2200" dirty="0" smtClean="0"/>
              <a:t>follicular</a:t>
            </a:r>
            <a:r>
              <a:rPr lang="el-GR" altLang="el-GR" sz="2200" dirty="0" smtClean="0"/>
              <a:t>)μέχρι την αιχμή του μέσου του κύκλου, που συμπίπτει με την εκκριτική αύξηση της </a:t>
            </a:r>
            <a:r>
              <a:rPr lang="en-US" altLang="el-GR" sz="2200" dirty="0" smtClean="0"/>
              <a:t>LH</a:t>
            </a:r>
            <a:r>
              <a:rPr lang="el-GR" altLang="el-GR" sz="2200" dirty="0" smtClean="0"/>
              <a:t>. Τόσο η </a:t>
            </a:r>
            <a:r>
              <a:rPr lang="en-US" altLang="el-GR" sz="2200" dirty="0" smtClean="0"/>
              <a:t>LH</a:t>
            </a:r>
            <a:r>
              <a:rPr lang="el-GR" altLang="el-GR" sz="2200" dirty="0" smtClean="0"/>
              <a:t>, όσο και η </a:t>
            </a:r>
            <a:r>
              <a:rPr lang="en-US" altLang="el-GR" sz="2200" dirty="0" smtClean="0"/>
              <a:t>FSH</a:t>
            </a:r>
            <a:r>
              <a:rPr lang="el-GR" altLang="el-GR" sz="2200" dirty="0" smtClean="0"/>
              <a:t>, ελαττώνονται σταθερά μετά την ωορρηξία.</a:t>
            </a:r>
          </a:p>
          <a:p>
            <a:pPr eaLnBrk="1" hangingPunct="1">
              <a:lnSpc>
                <a:spcPct val="110000"/>
              </a:lnSpc>
            </a:pPr>
            <a:r>
              <a:rPr lang="el-GR" altLang="el-GR" sz="2200" dirty="0" smtClean="0"/>
              <a:t>Τα επίπεδα της </a:t>
            </a:r>
            <a:r>
              <a:rPr lang="en-US" altLang="el-GR" sz="2200" dirty="0" smtClean="0"/>
              <a:t>LH </a:t>
            </a:r>
            <a:r>
              <a:rPr lang="el-GR" altLang="el-GR" sz="2200" dirty="0" smtClean="0"/>
              <a:t>και της </a:t>
            </a:r>
            <a:r>
              <a:rPr lang="en-US" altLang="el-GR" sz="2200" dirty="0" smtClean="0"/>
              <a:t>FSH </a:t>
            </a:r>
            <a:r>
              <a:rPr lang="el-GR" altLang="el-GR" sz="2200" dirty="0" smtClean="0"/>
              <a:t>στον άνδρα είναι παρόμοια των γυναικών της αρχικής φάσης του κύκλου (</a:t>
            </a:r>
            <a:r>
              <a:rPr lang="en-US" altLang="el-GR" sz="2200" dirty="0" smtClean="0"/>
              <a:t>follicular</a:t>
            </a:r>
            <a:r>
              <a:rPr lang="el-GR" altLang="el-GR" sz="2200" dirty="0" smtClean="0"/>
              <a:t>).  Η α-υπομονάδα, που είναι κοινή σε όλες τις υποφυσιακές γλυκοπρωτεΐνες, μπορούν να μετρηθούν και αυξάνονται μετά από χορήγηση </a:t>
            </a:r>
            <a:r>
              <a:rPr lang="en-US" altLang="el-GR" sz="2200" dirty="0" smtClean="0"/>
              <a:t>GnRH</a:t>
            </a:r>
            <a:r>
              <a:rPr lang="el-GR" altLang="el-GR" sz="2200" dirty="0" smtClean="0"/>
              <a:t>.</a:t>
            </a: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86961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normAutofit/>
          </a:bodyPr>
          <a:lstStyle/>
          <a:p>
            <a:r>
              <a:rPr lang="el-GR" altLang="el-GR" sz="3600" b="1" dirty="0" smtClean="0"/>
              <a:t>Έκκριση γοναδοτροφινών</a:t>
            </a:r>
            <a:endParaRPr lang="en-US" altLang="el-GR" sz="3600" dirty="0" smtClean="0"/>
          </a:p>
        </p:txBody>
      </p:sp>
      <p:sp>
        <p:nvSpPr>
          <p:cNvPr id="16387" name="2 - Θέση περιεχομένου"/>
          <p:cNvSpPr>
            <a:spLocks noGrp="1"/>
          </p:cNvSpPr>
          <p:nvPr>
            <p:ph idx="1"/>
          </p:nvPr>
        </p:nvSpPr>
        <p:spPr>
          <a:xfrm>
            <a:off x="457200" y="1196752"/>
            <a:ext cx="8291264" cy="5328592"/>
          </a:xfrm>
        </p:spPr>
        <p:txBody>
          <a:bodyPr>
            <a:normAutofit lnSpcReduction="10000"/>
          </a:bodyPr>
          <a:lstStyle/>
          <a:p>
            <a:pPr eaLnBrk="1" hangingPunct="1">
              <a:lnSpc>
                <a:spcPct val="110000"/>
              </a:lnSpc>
            </a:pPr>
            <a:r>
              <a:rPr lang="el-GR" altLang="el-GR" sz="2400" dirty="0" smtClean="0"/>
              <a:t>Η έκκριση της </a:t>
            </a:r>
            <a:r>
              <a:rPr lang="en-US" altLang="el-GR" sz="2400" dirty="0" smtClean="0"/>
              <a:t>LH </a:t>
            </a:r>
            <a:r>
              <a:rPr lang="el-GR" altLang="el-GR" sz="2400" dirty="0" smtClean="0"/>
              <a:t>και της </a:t>
            </a:r>
            <a:r>
              <a:rPr lang="en-US" altLang="el-GR" sz="2400" dirty="0" smtClean="0"/>
              <a:t>FSH </a:t>
            </a:r>
            <a:r>
              <a:rPr lang="el-GR" altLang="el-GR" sz="2400" dirty="0" smtClean="0"/>
              <a:t>ελέγχονται από την </a:t>
            </a:r>
            <a:r>
              <a:rPr lang="en-US" altLang="el-GR" sz="2400" dirty="0" smtClean="0"/>
              <a:t>GnRH</a:t>
            </a:r>
            <a:r>
              <a:rPr lang="el-GR" altLang="el-GR" sz="2400" dirty="0" smtClean="0"/>
              <a:t>, η οποία διατηρεί βασική έκκριση γοναδοτροφινών, παράγει την φασική έκκριση των γοναδοτροφινών για την ωορρηξία, και ορίζει </a:t>
            </a:r>
            <a:r>
              <a:rPr lang="el-GR" altLang="el-GR" sz="2400" b="1" dirty="0" smtClean="0"/>
              <a:t>την έναρξη της εφηβείας.</a:t>
            </a:r>
          </a:p>
          <a:p>
            <a:pPr eaLnBrk="1" hangingPunct="1">
              <a:lnSpc>
                <a:spcPct val="110000"/>
              </a:lnSpc>
            </a:pPr>
            <a:r>
              <a:rPr lang="el-GR" altLang="el-GR" sz="2400" dirty="0" smtClean="0"/>
              <a:t>Πολλοί άλλοι παράγοντες εμπλέκονται στην ρύθμιση αυτού του άξονα. Παραδείγματος χάριν, </a:t>
            </a:r>
            <a:r>
              <a:rPr lang="el-GR" altLang="el-GR" sz="2400" b="1" dirty="0" smtClean="0"/>
              <a:t>οι ακτιβίνες και οι φολλιστατίνες</a:t>
            </a:r>
            <a:r>
              <a:rPr lang="el-GR" altLang="el-GR" sz="2400" dirty="0" smtClean="0"/>
              <a:t> είναι παρακρινικοί παράγοντες οι οποίοι εξασκούν αντιθετικές δράσεις στα γοναδοτρόφα κύτταρα.</a:t>
            </a:r>
            <a:endParaRPr lang="el-GR" altLang="el-GR" sz="2400" u="sng" dirty="0" smtClean="0"/>
          </a:p>
          <a:p>
            <a:pPr eaLnBrk="1" hangingPunct="1">
              <a:lnSpc>
                <a:spcPct val="110000"/>
              </a:lnSpc>
            </a:pPr>
            <a:r>
              <a:rPr lang="el-GR" altLang="el-GR" sz="2400" b="1" dirty="0" smtClean="0"/>
              <a:t>Η λεπτίνη, </a:t>
            </a:r>
            <a:r>
              <a:rPr lang="el-GR" altLang="el-GR" sz="2400" dirty="0" smtClean="0"/>
              <a:t>μία ορμόνη η οποία περιγράφηκε πρόσφατα και παράγεται στα λιποκύτταρα, εμπλέκεται στην ρύθμιση του άξονα και μπορεί να εξηγήσει την καταστολή της γοναδοτροφικής έκκρισης η οποία συνοδεύει τον περιορισμό των θερμίδων.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385248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normAutofit/>
          </a:bodyPr>
          <a:lstStyle/>
          <a:p>
            <a:r>
              <a:rPr lang="el-GR" altLang="el-GR" sz="3600" b="1" dirty="0" smtClean="0"/>
              <a:t>Επεισοδιακή έκκριση γοναδοτροφινών</a:t>
            </a:r>
            <a:endParaRPr lang="en-US" altLang="el-GR" sz="3600" b="1" dirty="0" smtClean="0"/>
          </a:p>
        </p:txBody>
      </p:sp>
      <p:sp>
        <p:nvSpPr>
          <p:cNvPr id="17411" name="2 - Θέση περιεχομένου"/>
          <p:cNvSpPr>
            <a:spLocks noGrp="1"/>
          </p:cNvSpPr>
          <p:nvPr>
            <p:ph idx="1"/>
          </p:nvPr>
        </p:nvSpPr>
        <p:spPr>
          <a:xfrm>
            <a:off x="457200" y="1196752"/>
            <a:ext cx="8291264" cy="5256584"/>
          </a:xfrm>
        </p:spPr>
        <p:txBody>
          <a:bodyPr>
            <a:normAutofit fontScale="92500"/>
          </a:bodyPr>
          <a:lstStyle/>
          <a:p>
            <a:pPr eaLnBrk="1" hangingPunct="1">
              <a:lnSpc>
                <a:spcPct val="120000"/>
              </a:lnSpc>
            </a:pPr>
            <a:r>
              <a:rPr lang="el-GR" altLang="el-GR" sz="2200" dirty="0" smtClean="0"/>
              <a:t>Και στα δύο φύλα, η έκκριση της </a:t>
            </a:r>
            <a:r>
              <a:rPr lang="en-US" altLang="el-GR" sz="2200" dirty="0" smtClean="0"/>
              <a:t>LH </a:t>
            </a:r>
            <a:r>
              <a:rPr lang="el-GR" altLang="el-GR" sz="2200" dirty="0" smtClean="0"/>
              <a:t>και της </a:t>
            </a:r>
            <a:r>
              <a:rPr lang="en-US" altLang="el-GR" sz="2200" dirty="0" smtClean="0"/>
              <a:t>FSH </a:t>
            </a:r>
            <a:r>
              <a:rPr lang="el-GR" altLang="el-GR" sz="2200" dirty="0" smtClean="0"/>
              <a:t>είναι </a:t>
            </a:r>
            <a:r>
              <a:rPr lang="el-GR" altLang="el-GR" sz="2200" b="1" dirty="0" smtClean="0"/>
              <a:t>επεισοδιακή, </a:t>
            </a:r>
            <a:r>
              <a:rPr lang="el-GR" altLang="el-GR" sz="2200" dirty="0" smtClean="0"/>
              <a:t>με εκκριτικές </a:t>
            </a:r>
            <a:r>
              <a:rPr lang="el-GR" altLang="el-GR" sz="2200" b="1" dirty="0" smtClean="0"/>
              <a:t>αιχμές να επισυμβαίνουν κάθε ώρα</a:t>
            </a:r>
            <a:r>
              <a:rPr lang="el-GR" altLang="el-GR" sz="2200" dirty="0" smtClean="0"/>
              <a:t> και οι οποίες είναι συνυφασμένες με την επεισοδιακή έκκριση της </a:t>
            </a:r>
            <a:r>
              <a:rPr lang="en-US" altLang="el-GR" sz="2200" dirty="0" smtClean="0"/>
              <a:t>GnRH</a:t>
            </a:r>
            <a:r>
              <a:rPr lang="el-GR" altLang="el-GR" sz="2200" dirty="0" smtClean="0"/>
              <a:t>. </a:t>
            </a:r>
          </a:p>
          <a:p>
            <a:pPr eaLnBrk="1" hangingPunct="1">
              <a:lnSpc>
                <a:spcPct val="120000"/>
              </a:lnSpc>
            </a:pPr>
            <a:r>
              <a:rPr lang="el-GR" altLang="el-GR" sz="2200" dirty="0" smtClean="0"/>
              <a:t>Το εύρος των εκκριτικών αυτών αιχμών είναι μεγαλύτερο σε ασθενείς με πρωτοπαθή υπογοναδισμό.</a:t>
            </a:r>
            <a:endParaRPr lang="el-GR" altLang="el-GR" sz="2200" u="sng" dirty="0" smtClean="0"/>
          </a:p>
          <a:p>
            <a:pPr eaLnBrk="1" hangingPunct="1">
              <a:lnSpc>
                <a:spcPct val="120000"/>
              </a:lnSpc>
            </a:pPr>
            <a:r>
              <a:rPr lang="el-GR" altLang="el-GR" sz="2200" b="1" dirty="0" smtClean="0"/>
              <a:t>Η επεισοδιακή έκκριση της </a:t>
            </a:r>
            <a:r>
              <a:rPr lang="en-US" altLang="el-GR" sz="2200" b="1" dirty="0" smtClean="0"/>
              <a:t>GnRH</a:t>
            </a:r>
            <a:r>
              <a:rPr lang="el-GR" altLang="el-GR" sz="2200" b="1" dirty="0" smtClean="0"/>
              <a:t> είναι απαραίτητη για την διατήρηση της έκκρισης των γοναδοτροφινών</a:t>
            </a:r>
          </a:p>
          <a:p>
            <a:pPr eaLnBrk="1" hangingPunct="1">
              <a:lnSpc>
                <a:spcPct val="120000"/>
              </a:lnSpc>
            </a:pPr>
            <a:r>
              <a:rPr lang="el-GR" altLang="el-GR" sz="2200" b="1" dirty="0" smtClean="0"/>
              <a:t>Μία συνεχής έγχυση της </a:t>
            </a:r>
            <a:r>
              <a:rPr lang="en-US" altLang="el-GR" sz="2200" b="1" dirty="0" smtClean="0"/>
              <a:t>GnRH </a:t>
            </a:r>
            <a:r>
              <a:rPr lang="el-GR" altLang="el-GR" sz="2200" dirty="0" smtClean="0"/>
              <a:t>στις γυναίκες, προκαλεί αρχικά αρχική αύξηση της έκκρισης της </a:t>
            </a:r>
            <a:r>
              <a:rPr lang="en-US" altLang="el-GR" sz="2200" dirty="0" smtClean="0"/>
              <a:t>FSH </a:t>
            </a:r>
            <a:r>
              <a:rPr lang="el-GR" altLang="el-GR" sz="2200" dirty="0" smtClean="0"/>
              <a:t>και της </a:t>
            </a:r>
            <a:r>
              <a:rPr lang="en-US" altLang="el-GR" sz="2200" dirty="0" smtClean="0"/>
              <a:t>LH </a:t>
            </a:r>
            <a:r>
              <a:rPr lang="el-GR" altLang="el-GR" sz="2200" dirty="0" smtClean="0"/>
              <a:t>που ακολουθείται της </a:t>
            </a:r>
            <a:r>
              <a:rPr lang="el-GR" altLang="el-GR" sz="2200" b="1" dirty="0" smtClean="0"/>
              <a:t>από παρατεταμένη αναστολή της γοναδοτροφικής  έκκρισης.  </a:t>
            </a:r>
            <a:r>
              <a:rPr lang="el-GR" altLang="el-GR" sz="2200" dirty="0" smtClean="0"/>
              <a:t>Αυτό το φαινόμενο μπορεί να εξηγηθεί από την καταστολή </a:t>
            </a:r>
            <a:r>
              <a:rPr lang="el-GR" altLang="el-GR" sz="2200" u="sng" dirty="0" smtClean="0"/>
              <a:t>(</a:t>
            </a:r>
            <a:r>
              <a:rPr lang="en-US" altLang="el-GR" sz="2200" b="1" dirty="0" smtClean="0"/>
              <a:t>down regulation</a:t>
            </a:r>
            <a:r>
              <a:rPr lang="el-GR" altLang="el-GR" sz="2200" b="1" dirty="0" smtClean="0"/>
              <a:t>) των υποδοχέων της </a:t>
            </a:r>
            <a:r>
              <a:rPr lang="en-US" altLang="el-GR" sz="2200" b="1" dirty="0" smtClean="0"/>
              <a:t>GnRH</a:t>
            </a:r>
            <a:r>
              <a:rPr lang="el-GR" altLang="el-GR" sz="2200" b="1" dirty="0" smtClean="0"/>
              <a:t> στα υποφυσιακά γοναδοκύτταρα. </a:t>
            </a:r>
          </a:p>
          <a:p>
            <a:pPr>
              <a:lnSpc>
                <a:spcPct val="120000"/>
              </a:lnSpc>
            </a:pP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88386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a:bodyPr>
          <a:lstStyle/>
          <a:p>
            <a:r>
              <a:rPr lang="en-US" altLang="el-GR" sz="4000" b="1" dirty="0" smtClean="0"/>
              <a:t>Feedback</a:t>
            </a:r>
          </a:p>
        </p:txBody>
      </p:sp>
      <p:sp>
        <p:nvSpPr>
          <p:cNvPr id="18435" name="2 - Θέση περιεχομένου"/>
          <p:cNvSpPr>
            <a:spLocks noGrp="1"/>
          </p:cNvSpPr>
          <p:nvPr>
            <p:ph idx="1"/>
          </p:nvPr>
        </p:nvSpPr>
        <p:spPr>
          <a:xfrm>
            <a:off x="457200" y="1628800"/>
            <a:ext cx="8229600" cy="4608512"/>
          </a:xfrm>
        </p:spPr>
        <p:txBody>
          <a:bodyPr/>
          <a:lstStyle/>
          <a:p>
            <a:r>
              <a:rPr lang="el-GR" altLang="el-GR" sz="2800" dirty="0" smtClean="0">
                <a:latin typeface="Calibri" pitchFamily="34" charset="0"/>
              </a:rPr>
              <a:t>Τα κυκλοφορούντα στεροειδή του φύλου (</a:t>
            </a:r>
            <a:r>
              <a:rPr lang="en-US" altLang="el-GR" sz="2800" dirty="0" smtClean="0">
                <a:latin typeface="Calibri" pitchFamily="34" charset="0"/>
              </a:rPr>
              <a:t>sex steroids</a:t>
            </a:r>
            <a:r>
              <a:rPr lang="el-GR" altLang="el-GR" sz="2800" dirty="0" smtClean="0">
                <a:latin typeface="Calibri" pitchFamily="34" charset="0"/>
              </a:rPr>
              <a:t>) επηρεάζουν την έκκριση της </a:t>
            </a:r>
            <a:r>
              <a:rPr lang="en-US" altLang="el-GR" sz="2800" dirty="0" smtClean="0">
                <a:latin typeface="Calibri" pitchFamily="34" charset="0"/>
              </a:rPr>
              <a:t>GnRH</a:t>
            </a:r>
            <a:r>
              <a:rPr lang="el-GR" altLang="el-GR" sz="2800" dirty="0" smtClean="0">
                <a:latin typeface="Calibri" pitchFamily="34" charset="0"/>
              </a:rPr>
              <a:t> και κατά συνέπεια την έκκριση της </a:t>
            </a:r>
            <a:r>
              <a:rPr lang="en-US" altLang="el-GR" sz="2800" dirty="0" smtClean="0">
                <a:latin typeface="Calibri" pitchFamily="34" charset="0"/>
              </a:rPr>
              <a:t>FSH</a:t>
            </a:r>
            <a:r>
              <a:rPr lang="el-GR" altLang="el-GR" sz="2800" dirty="0" smtClean="0">
                <a:latin typeface="Calibri" pitchFamily="34" charset="0"/>
              </a:rPr>
              <a:t> και της </a:t>
            </a:r>
            <a:r>
              <a:rPr lang="en-US" altLang="el-GR" sz="2800" dirty="0" smtClean="0">
                <a:latin typeface="Calibri" pitchFamily="34" charset="0"/>
              </a:rPr>
              <a:t>LH</a:t>
            </a:r>
            <a:r>
              <a:rPr lang="el-GR" altLang="el-GR" sz="2800" dirty="0" smtClean="0">
                <a:latin typeface="Calibri" pitchFamily="34" charset="0"/>
              </a:rPr>
              <a:t>  </a:t>
            </a:r>
            <a:r>
              <a:rPr lang="el-GR" altLang="el-GR" sz="2800" b="1" dirty="0" smtClean="0">
                <a:latin typeface="Calibri" pitchFamily="34" charset="0"/>
              </a:rPr>
              <a:t>τόσο με θετικό όσο και με αρνητικό </a:t>
            </a:r>
            <a:r>
              <a:rPr lang="en-US" altLang="el-GR" sz="2800" b="1" dirty="0" smtClean="0">
                <a:latin typeface="Calibri" pitchFamily="34" charset="0"/>
              </a:rPr>
              <a:t>feedback</a:t>
            </a:r>
            <a:r>
              <a:rPr lang="el-GR" altLang="el-GR" sz="2800" b="1" dirty="0" smtClean="0">
                <a:latin typeface="Calibri" pitchFamily="34"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724672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normAutofit/>
          </a:bodyPr>
          <a:lstStyle/>
          <a:p>
            <a:r>
              <a:rPr lang="el-GR" altLang="el-GR" sz="3600" b="1" dirty="0" smtClean="0"/>
              <a:t>Θετικό </a:t>
            </a:r>
            <a:r>
              <a:rPr lang="en-US" altLang="el-GR" sz="3600" b="1" dirty="0" smtClean="0"/>
              <a:t>feedback</a:t>
            </a:r>
            <a:r>
              <a:rPr lang="el-GR" altLang="el-GR" sz="3600" b="1" dirty="0" smtClean="0"/>
              <a:t> </a:t>
            </a:r>
            <a:r>
              <a:rPr lang="el-GR" altLang="el-GR" sz="3000" b="0" dirty="0" smtClean="0"/>
              <a:t>1/2</a:t>
            </a:r>
            <a:endParaRPr lang="en-US" altLang="el-GR" sz="3000" b="0" dirty="0" smtClean="0"/>
          </a:p>
        </p:txBody>
      </p:sp>
      <p:sp>
        <p:nvSpPr>
          <p:cNvPr id="19459" name="2 - Θέση περιεχομένου"/>
          <p:cNvSpPr>
            <a:spLocks noGrp="1"/>
          </p:cNvSpPr>
          <p:nvPr>
            <p:ph idx="1"/>
          </p:nvPr>
        </p:nvSpPr>
        <p:spPr/>
        <p:txBody>
          <a:bodyPr>
            <a:noAutofit/>
          </a:bodyPr>
          <a:lstStyle/>
          <a:p>
            <a:pPr eaLnBrk="1" hangingPunct="1">
              <a:lnSpc>
                <a:spcPct val="130000"/>
              </a:lnSpc>
            </a:pPr>
            <a:r>
              <a:rPr lang="el-GR" altLang="el-GR" dirty="0" smtClean="0">
                <a:latin typeface="Calibri" pitchFamily="34" charset="0"/>
              </a:rPr>
              <a:t>Στην διάρκεια του κύκλου, </a:t>
            </a:r>
            <a:r>
              <a:rPr lang="el-GR" altLang="el-GR" b="1" dirty="0" smtClean="0">
                <a:latin typeface="Calibri" pitchFamily="34" charset="0"/>
              </a:rPr>
              <a:t>τα οιστρογόνα προσφέρουν μία θετική επίδραση στην δράση της </a:t>
            </a:r>
            <a:r>
              <a:rPr lang="en-US" altLang="el-GR" b="1" dirty="0" smtClean="0">
                <a:latin typeface="Calibri" pitchFamily="34" charset="0"/>
              </a:rPr>
              <a:t>GnRH</a:t>
            </a:r>
            <a:r>
              <a:rPr lang="el-GR" altLang="el-GR" b="1" dirty="0" smtClean="0">
                <a:latin typeface="Calibri" pitchFamily="34" charset="0"/>
              </a:rPr>
              <a:t> επί της έκκρισης της </a:t>
            </a:r>
            <a:r>
              <a:rPr lang="en-US" altLang="el-GR" b="1" dirty="0" smtClean="0">
                <a:latin typeface="Calibri" pitchFamily="34" charset="0"/>
              </a:rPr>
              <a:t>LH</a:t>
            </a:r>
            <a:r>
              <a:rPr lang="el-GR" altLang="el-GR" b="1" dirty="0" smtClean="0">
                <a:latin typeface="Calibri" pitchFamily="34" charset="0"/>
              </a:rPr>
              <a:t> και της </a:t>
            </a:r>
            <a:r>
              <a:rPr lang="en-US" altLang="el-GR" b="1" dirty="0" smtClean="0">
                <a:latin typeface="Calibri" pitchFamily="34" charset="0"/>
              </a:rPr>
              <a:t>FSH</a:t>
            </a:r>
            <a:r>
              <a:rPr lang="el-GR" altLang="el-GR" b="1" dirty="0" smtClean="0">
                <a:latin typeface="Calibri" pitchFamily="34" charset="0"/>
              </a:rPr>
              <a:t>, και η αύξηση των οιστρογόνων στην διάρκεια της εκκριτικής φάσης του κύκλου, είναι το ερέθισμα για την εκκριτική ωορ</a:t>
            </a:r>
            <a:r>
              <a:rPr lang="el-GR" altLang="el-GR" b="1" dirty="0">
                <a:latin typeface="Calibri" pitchFamily="34" charset="0"/>
              </a:rPr>
              <a:t>ρ</a:t>
            </a:r>
            <a:r>
              <a:rPr lang="el-GR" altLang="el-GR" b="1" dirty="0" smtClean="0">
                <a:latin typeface="Calibri" pitchFamily="34" charset="0"/>
              </a:rPr>
              <a:t>ηκτική αιχμή της </a:t>
            </a:r>
            <a:r>
              <a:rPr lang="en-US" altLang="el-GR" b="1" dirty="0" smtClean="0">
                <a:latin typeface="Calibri" pitchFamily="34" charset="0"/>
              </a:rPr>
              <a:t>LH</a:t>
            </a:r>
            <a:r>
              <a:rPr lang="el-GR" altLang="el-GR" b="1" dirty="0" smtClean="0">
                <a:latin typeface="Calibri" pitchFamily="34" charset="0"/>
              </a:rPr>
              <a:t> και της </a:t>
            </a:r>
            <a:r>
              <a:rPr lang="en-US" altLang="el-GR" b="1" dirty="0" smtClean="0">
                <a:latin typeface="Calibri" pitchFamily="34" charset="0"/>
              </a:rPr>
              <a:t>FSH</a:t>
            </a:r>
            <a:r>
              <a:rPr lang="el-GR" altLang="el-GR" b="1" dirty="0" smtClean="0">
                <a:latin typeface="Calibri" pitchFamily="34" charset="0"/>
              </a:rPr>
              <a:t>.  </a:t>
            </a:r>
          </a:p>
          <a:p>
            <a:pPr eaLnBrk="1" hangingPunct="1">
              <a:lnSpc>
                <a:spcPct val="130000"/>
              </a:lnSpc>
            </a:pPr>
            <a:r>
              <a:rPr lang="el-GR" altLang="el-GR" dirty="0" smtClean="0">
                <a:latin typeface="Calibri" pitchFamily="34" charset="0"/>
              </a:rPr>
              <a:t>Η </a:t>
            </a:r>
            <a:r>
              <a:rPr lang="el-GR" altLang="el-GR" b="1" dirty="0" smtClean="0">
                <a:latin typeface="Calibri" pitchFamily="34" charset="0"/>
              </a:rPr>
              <a:t>προγεστερόνη</a:t>
            </a:r>
            <a:r>
              <a:rPr lang="el-GR" altLang="el-GR" dirty="0" smtClean="0">
                <a:latin typeface="Calibri" pitchFamily="34" charset="0"/>
              </a:rPr>
              <a:t> ελαττώνει την διάρκεια της αιχμής της </a:t>
            </a:r>
            <a:r>
              <a:rPr lang="en-US" altLang="el-GR" dirty="0" smtClean="0">
                <a:latin typeface="Calibri" pitchFamily="34" charset="0"/>
              </a:rPr>
              <a:t>LH </a:t>
            </a:r>
            <a:r>
              <a:rPr lang="el-GR" altLang="el-GR" dirty="0" smtClean="0">
                <a:latin typeface="Calibri" pitchFamily="34" charset="0"/>
              </a:rPr>
              <a:t>και της </a:t>
            </a:r>
            <a:r>
              <a:rPr lang="en-US" altLang="el-GR" dirty="0" smtClean="0">
                <a:latin typeface="Calibri" pitchFamily="34" charset="0"/>
              </a:rPr>
              <a:t>FSH </a:t>
            </a:r>
            <a:r>
              <a:rPr lang="el-GR" altLang="el-GR" dirty="0" smtClean="0">
                <a:latin typeface="Calibri" pitchFamily="34" charset="0"/>
              </a:rPr>
              <a:t>και αυξάνει την επίδραση των οιστρογόνων.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43248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normAutofit/>
          </a:bodyPr>
          <a:lstStyle/>
          <a:p>
            <a:r>
              <a:rPr lang="el-GR" altLang="el-GR" sz="3600" b="1" dirty="0" smtClean="0"/>
              <a:t>Θετικό </a:t>
            </a:r>
            <a:r>
              <a:rPr lang="en-US" altLang="el-GR" sz="3600" b="1" dirty="0" smtClean="0"/>
              <a:t>feedback</a:t>
            </a:r>
            <a:r>
              <a:rPr lang="el-GR" altLang="el-GR" sz="3600" b="1" dirty="0" smtClean="0"/>
              <a:t> </a:t>
            </a:r>
            <a:r>
              <a:rPr lang="el-GR" altLang="el-GR" sz="3000" b="0" dirty="0" smtClean="0"/>
              <a:t>2/2</a:t>
            </a:r>
            <a:endParaRPr lang="en-US" altLang="el-GR" sz="3000" b="0" dirty="0" smtClean="0"/>
          </a:p>
        </p:txBody>
      </p:sp>
      <p:sp>
        <p:nvSpPr>
          <p:cNvPr id="19459" name="2 - Θέση περιεχομένου"/>
          <p:cNvSpPr>
            <a:spLocks noGrp="1"/>
          </p:cNvSpPr>
          <p:nvPr>
            <p:ph idx="1"/>
          </p:nvPr>
        </p:nvSpPr>
        <p:spPr/>
        <p:txBody>
          <a:bodyPr>
            <a:noAutofit/>
          </a:bodyPr>
          <a:lstStyle/>
          <a:p>
            <a:pPr eaLnBrk="1" hangingPunct="1">
              <a:lnSpc>
                <a:spcPct val="130000"/>
              </a:lnSpc>
            </a:pPr>
            <a:r>
              <a:rPr lang="el-GR" altLang="el-GR" dirty="0" smtClean="0">
                <a:latin typeface="Calibri" pitchFamily="34" charset="0"/>
              </a:rPr>
              <a:t>Μετά την εκκριτική αιχμή του μέσου του κύκλου, το δημιουργούμενο ωάριο εγκαταλείπει την ωοθήκη.  Η </a:t>
            </a:r>
            <a:r>
              <a:rPr lang="el-GR" altLang="el-GR" b="1" dirty="0" smtClean="0">
                <a:latin typeface="Calibri" pitchFamily="34" charset="0"/>
              </a:rPr>
              <a:t>ωορρηξία</a:t>
            </a:r>
            <a:r>
              <a:rPr lang="el-GR" altLang="el-GR" dirty="0" smtClean="0">
                <a:latin typeface="Calibri" pitchFamily="34" charset="0"/>
              </a:rPr>
              <a:t> επισυμβαίνει περίπου 10-12 ώρες μετά την αιχμή της </a:t>
            </a:r>
            <a:r>
              <a:rPr lang="en-US" altLang="el-GR" dirty="0" smtClean="0">
                <a:latin typeface="Calibri" pitchFamily="34" charset="0"/>
              </a:rPr>
              <a:t>LH </a:t>
            </a:r>
            <a:r>
              <a:rPr lang="el-GR" altLang="el-GR" dirty="0" smtClean="0">
                <a:latin typeface="Calibri" pitchFamily="34" charset="0"/>
              </a:rPr>
              <a:t>και 24-36 ώρες μετά την αιχμή της οιστραδιόλης.  </a:t>
            </a:r>
          </a:p>
          <a:p>
            <a:pPr eaLnBrk="1" hangingPunct="1">
              <a:lnSpc>
                <a:spcPct val="130000"/>
              </a:lnSpc>
            </a:pPr>
            <a:r>
              <a:rPr lang="el-GR" altLang="el-GR" dirty="0" smtClean="0">
                <a:latin typeface="Calibri" pitchFamily="34" charset="0"/>
              </a:rPr>
              <a:t>Τα εναπομείναντα θυλακιώδη κύτταρα στην ωοθήκη, κάτω από την επίδραση της </a:t>
            </a:r>
            <a:r>
              <a:rPr lang="en-US" altLang="el-GR" dirty="0" smtClean="0">
                <a:latin typeface="Calibri" pitchFamily="34" charset="0"/>
              </a:rPr>
              <a:t>LH</a:t>
            </a:r>
            <a:r>
              <a:rPr lang="el-GR" altLang="el-GR" dirty="0" smtClean="0">
                <a:latin typeface="Calibri" pitchFamily="34" charset="0"/>
              </a:rPr>
              <a:t>, μετατρέπονται σε μία δομή που εκκρίνει προγεστερόνη, </a:t>
            </a:r>
            <a:r>
              <a:rPr lang="el-GR" altLang="el-GR" b="1" dirty="0" smtClean="0">
                <a:latin typeface="Calibri" pitchFamily="34" charset="0"/>
              </a:rPr>
              <a:t>το ωχρό σωμάτιο.  </a:t>
            </a:r>
            <a:r>
              <a:rPr lang="el-GR" altLang="el-GR" dirty="0" smtClean="0">
                <a:latin typeface="Calibri" pitchFamily="34" charset="0"/>
              </a:rPr>
              <a:t>Μετά από περίπου 12 ημέρες, το ωχρό σωμάτιο υποστρέφεται και οδηγεί σε ελάττωση των επιπέδων των οιστρογόνων και της προγεστερόνης και τελικά </a:t>
            </a:r>
            <a:r>
              <a:rPr lang="el-GR" altLang="el-GR" b="1" dirty="0" smtClean="0">
                <a:latin typeface="Calibri" pitchFamily="34" charset="0"/>
              </a:rPr>
              <a:t>σε έμμηνο ρύση. </a:t>
            </a:r>
          </a:p>
          <a:p>
            <a:pPr>
              <a:lnSpc>
                <a:spcPct val="130000"/>
              </a:lnSpc>
            </a:pP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535941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a:bodyPr>
          <a:lstStyle/>
          <a:p>
            <a:r>
              <a:rPr lang="el-GR" altLang="el-GR" sz="3600" b="1" dirty="0" smtClean="0"/>
              <a:t>Αρνητικό </a:t>
            </a:r>
            <a:r>
              <a:rPr lang="en-US" altLang="el-GR" sz="3600" b="1" dirty="0" smtClean="0"/>
              <a:t>feedback</a:t>
            </a:r>
            <a:r>
              <a:rPr lang="el-GR" altLang="el-GR" sz="3600" b="1" dirty="0" smtClean="0"/>
              <a:t> </a:t>
            </a:r>
            <a:r>
              <a:rPr lang="el-GR" altLang="el-GR" sz="3000" b="0" dirty="0" smtClean="0"/>
              <a:t>1/3</a:t>
            </a:r>
            <a:endParaRPr lang="en-US" altLang="el-GR" sz="3000" b="0" dirty="0" smtClean="0"/>
          </a:p>
        </p:txBody>
      </p:sp>
      <p:sp>
        <p:nvSpPr>
          <p:cNvPr id="20483" name="2 - Θέση περιεχομένου"/>
          <p:cNvSpPr>
            <a:spLocks noGrp="1"/>
          </p:cNvSpPr>
          <p:nvPr>
            <p:ph idx="1"/>
          </p:nvPr>
        </p:nvSpPr>
        <p:spPr/>
        <p:txBody>
          <a:bodyPr/>
          <a:lstStyle/>
          <a:p>
            <a:pPr eaLnBrk="1" hangingPunct="1"/>
            <a:r>
              <a:rPr lang="el-GR" altLang="el-GR" sz="2400" dirty="0" smtClean="0">
                <a:latin typeface="Calibri" pitchFamily="34" charset="0"/>
              </a:rPr>
              <a:t>Δράση αρνητικού </a:t>
            </a:r>
            <a:r>
              <a:rPr lang="en-US" altLang="el-GR" sz="2400" dirty="0" smtClean="0">
                <a:latin typeface="Calibri" pitchFamily="34" charset="0"/>
              </a:rPr>
              <a:t>feedback</a:t>
            </a:r>
            <a:r>
              <a:rPr lang="el-GR" altLang="el-GR" sz="2400" dirty="0" smtClean="0">
                <a:latin typeface="Calibri" pitchFamily="34" charset="0"/>
              </a:rPr>
              <a:t> των στεροειδών του φύλου στην γοναδοτροφική έκκριση επίσης συμβαίνει.  </a:t>
            </a:r>
          </a:p>
          <a:p>
            <a:pPr eaLnBrk="1" hangingPunct="1"/>
            <a:r>
              <a:rPr lang="el-GR" altLang="el-GR" sz="2400" b="1" dirty="0" smtClean="0">
                <a:latin typeface="Calibri" pitchFamily="34" charset="0"/>
              </a:rPr>
              <a:t>Στις γυναίκες, </a:t>
            </a:r>
            <a:r>
              <a:rPr lang="el-GR" altLang="el-GR" sz="2400" dirty="0" smtClean="0">
                <a:latin typeface="Calibri" pitchFamily="34" charset="0"/>
              </a:rPr>
              <a:t>η πρωτοπαθής γοναδική ανεπάρκεια </a:t>
            </a:r>
            <a:r>
              <a:rPr lang="el-GR" altLang="el-GR" dirty="0" smtClean="0">
                <a:latin typeface="Calibri" pitchFamily="34" charset="0"/>
              </a:rPr>
              <a:t> ή </a:t>
            </a:r>
            <a:r>
              <a:rPr lang="el-GR" altLang="el-GR" sz="2400" dirty="0" smtClean="0">
                <a:latin typeface="Calibri" pitchFamily="34" charset="0"/>
              </a:rPr>
              <a:t>η εμμηνόπαυση οδηγεί σε αύξηση της </a:t>
            </a:r>
            <a:r>
              <a:rPr lang="en-US" altLang="el-GR" sz="2400" dirty="0" smtClean="0">
                <a:latin typeface="Calibri" pitchFamily="34" charset="0"/>
              </a:rPr>
              <a:t>LH </a:t>
            </a:r>
            <a:r>
              <a:rPr lang="el-GR" altLang="el-GR" sz="2400" dirty="0" smtClean="0">
                <a:latin typeface="Calibri" pitchFamily="34" charset="0"/>
              </a:rPr>
              <a:t>και της </a:t>
            </a:r>
            <a:r>
              <a:rPr lang="en-US" altLang="el-GR" sz="2400" dirty="0" smtClean="0">
                <a:latin typeface="Calibri" pitchFamily="34" charset="0"/>
              </a:rPr>
              <a:t>FSH</a:t>
            </a:r>
            <a:r>
              <a:rPr lang="el-GR" altLang="el-GR" sz="2400" dirty="0" smtClean="0">
                <a:latin typeface="Calibri" pitchFamily="34" charset="0"/>
              </a:rPr>
              <a:t>, η οποία μπορεί να ανασταλεί με μακροχρόνια υψηλής δοσολογίας οιστρογονική θεραπεία.  Εν τούτοις, μία χορήγηση χαμηλής δόσης οιστρογόνων μπορεί να διεγείρει την απάντηση της </a:t>
            </a:r>
            <a:r>
              <a:rPr lang="en-US" altLang="el-GR" sz="2400" dirty="0" smtClean="0">
                <a:latin typeface="Calibri" pitchFamily="34" charset="0"/>
              </a:rPr>
              <a:t>LH </a:t>
            </a:r>
            <a:r>
              <a:rPr lang="el-GR" altLang="el-GR" sz="2400" dirty="0" smtClean="0">
                <a:latin typeface="Calibri" pitchFamily="34" charset="0"/>
              </a:rPr>
              <a:t>στην </a:t>
            </a:r>
            <a:r>
              <a:rPr lang="en-US" altLang="el-GR" sz="2400" dirty="0" smtClean="0">
                <a:latin typeface="Calibri" pitchFamily="34" charset="0"/>
              </a:rPr>
              <a:t>GnRH</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660554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normAutofit/>
          </a:bodyPr>
          <a:lstStyle/>
          <a:p>
            <a:r>
              <a:rPr lang="el-GR" altLang="el-GR" sz="3600" dirty="0" smtClean="0"/>
              <a:t>Αρνητικό </a:t>
            </a:r>
            <a:r>
              <a:rPr lang="en-US" altLang="el-GR" sz="3600" dirty="0" smtClean="0"/>
              <a:t>feedback</a:t>
            </a:r>
            <a:r>
              <a:rPr lang="el-GR" altLang="el-GR" sz="3600" dirty="0" smtClean="0"/>
              <a:t> </a:t>
            </a:r>
            <a:r>
              <a:rPr lang="el-GR" altLang="el-GR" sz="3000" b="0" dirty="0" smtClean="0"/>
              <a:t>2/3</a:t>
            </a:r>
            <a:endParaRPr lang="en-US" altLang="el-GR" dirty="0" smtClean="0"/>
          </a:p>
        </p:txBody>
      </p:sp>
      <p:sp>
        <p:nvSpPr>
          <p:cNvPr id="20483" name="2 - Θέση περιεχομένου"/>
          <p:cNvSpPr>
            <a:spLocks noGrp="1"/>
          </p:cNvSpPr>
          <p:nvPr>
            <p:ph idx="1"/>
          </p:nvPr>
        </p:nvSpPr>
        <p:spPr/>
        <p:txBody>
          <a:bodyPr/>
          <a:lstStyle/>
          <a:p>
            <a:pPr eaLnBrk="1" hangingPunct="1"/>
            <a:r>
              <a:rPr lang="el-GR" altLang="el-GR" sz="2400" b="1" dirty="0" smtClean="0">
                <a:latin typeface="Calibri" pitchFamily="34" charset="0"/>
              </a:rPr>
              <a:t>Στους άνδρες, </a:t>
            </a:r>
            <a:r>
              <a:rPr lang="el-GR" altLang="el-GR" sz="2400" dirty="0" smtClean="0">
                <a:latin typeface="Calibri" pitchFamily="34" charset="0"/>
              </a:rPr>
              <a:t>η πρωτοπαθής γοναδική ανεπάρκεια με χαμηλά επίπεδα τεστοστερόνης σχετίζεται επίσης με υψηλές τιμές γοναδοτροφινών.  Εν τούτοις, η τεστοστερόνη δεν είναι ο μοναδικός αναστολέας της γοναδοτροφικής έκκρισης στους άνδρες, αφού η επιλεκτική καταστροφή των σπερματοζωαρίων (πχ θεραπεία με κυκλοφωσφαμίδη) οδηγεί σε αζωοσπερμία και αύξηση μόνον της </a:t>
            </a:r>
            <a:r>
              <a:rPr lang="en-US" altLang="el-GR" sz="2400" dirty="0" smtClean="0">
                <a:latin typeface="Calibri" pitchFamily="34" charset="0"/>
              </a:rPr>
              <a:t>FSH</a:t>
            </a:r>
            <a:r>
              <a:rPr lang="el-GR" altLang="el-GR" sz="2400" dirty="0" smtClean="0">
                <a:latin typeface="Calibri" pitchFamily="34" charset="0"/>
              </a:rPr>
              <a:t>.</a:t>
            </a:r>
            <a:endParaRPr lang="el-GR" altLang="el-GR" sz="2400"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189617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a:bodyPr>
          <a:lstStyle/>
          <a:p>
            <a:r>
              <a:rPr lang="el-GR" altLang="el-GR" sz="3600" dirty="0" smtClean="0"/>
              <a:t>Αρνητικό </a:t>
            </a:r>
            <a:r>
              <a:rPr lang="en-US" altLang="el-GR" sz="3600" dirty="0" smtClean="0"/>
              <a:t>feedback</a:t>
            </a:r>
            <a:r>
              <a:rPr lang="el-GR" altLang="el-GR" sz="3600" dirty="0" smtClean="0"/>
              <a:t> </a:t>
            </a:r>
            <a:r>
              <a:rPr lang="el-GR" altLang="el-GR" sz="3000" b="0" dirty="0" smtClean="0"/>
              <a:t>3/3</a:t>
            </a:r>
            <a:endParaRPr lang="en-US" altLang="el-GR" sz="3600" dirty="0" smtClean="0"/>
          </a:p>
        </p:txBody>
      </p:sp>
      <p:sp>
        <p:nvSpPr>
          <p:cNvPr id="21507" name="2 - Θέση περιεχομένου"/>
          <p:cNvSpPr>
            <a:spLocks noGrp="1"/>
          </p:cNvSpPr>
          <p:nvPr>
            <p:ph idx="1"/>
          </p:nvPr>
        </p:nvSpPr>
        <p:spPr/>
        <p:txBody>
          <a:bodyPr>
            <a:normAutofit/>
          </a:bodyPr>
          <a:lstStyle/>
          <a:p>
            <a:r>
              <a:rPr lang="el-GR" altLang="el-GR" b="1" dirty="0" smtClean="0">
                <a:latin typeface="Calibri" pitchFamily="34" charset="0"/>
              </a:rPr>
              <a:t>Η ινχιμπίνη</a:t>
            </a:r>
            <a:r>
              <a:rPr lang="el-GR" altLang="el-GR" dirty="0" smtClean="0">
                <a:latin typeface="Calibri" pitchFamily="34" charset="0"/>
              </a:rPr>
              <a:t>, ένα πολυπεπτίδιο (ΜΒ 32,000), το οποίο εκκρίνεται από τα κύτταρα </a:t>
            </a:r>
            <a:r>
              <a:rPr lang="en-US" altLang="el-GR" dirty="0" smtClean="0">
                <a:latin typeface="Calibri" pitchFamily="34" charset="0"/>
              </a:rPr>
              <a:t>Sertoli </a:t>
            </a:r>
            <a:r>
              <a:rPr lang="el-GR" altLang="el-GR" dirty="0" smtClean="0">
                <a:latin typeface="Calibri" pitchFamily="34" charset="0"/>
              </a:rPr>
              <a:t>των σπερματικών σωληναρίων, είναι ο μεγαλύτερος παράγων που παρεμποδίζει την έκκριση της </a:t>
            </a:r>
            <a:r>
              <a:rPr lang="en-US" altLang="el-GR" dirty="0" smtClean="0">
                <a:latin typeface="Calibri" pitchFamily="34" charset="0"/>
              </a:rPr>
              <a:t>FSH </a:t>
            </a:r>
            <a:r>
              <a:rPr lang="el-GR" altLang="el-GR" dirty="0" smtClean="0">
                <a:latin typeface="Calibri" pitchFamily="34" charset="0"/>
              </a:rPr>
              <a:t>με αρνητικό </a:t>
            </a:r>
            <a:r>
              <a:rPr lang="en-US" altLang="el-GR" dirty="0" smtClean="0">
                <a:latin typeface="Calibri" pitchFamily="34" charset="0"/>
              </a:rPr>
              <a:t>feedback</a:t>
            </a:r>
            <a:r>
              <a:rPr lang="el-GR" altLang="el-GR" dirty="0" smtClean="0">
                <a:latin typeface="Calibri" pitchFamily="34" charset="0"/>
              </a:rPr>
              <a:t>.  Η ινχιμπίνη αποτελείται από χωριστές αλφα και βήτα υπομονάδες που συνδέονται με δισουλφιδικές γέφυρες.  Τα ανδρογόνα διεγείρουν την παραγωγή της ινχιμπίνης.  Αυτό το πεπτίδιο μπορεί να δρα βοηθητικά στην τοπική ρύθμιση της σπερματογένεσης.</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25639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r>
              <a:rPr lang="el-GR" altLang="el-GR" sz="4000" b="1" dirty="0" smtClean="0"/>
              <a:t>Προϋπόθεση της εφηβείας</a:t>
            </a:r>
            <a:endParaRPr lang="en-US" altLang="el-GR" sz="4000" dirty="0" smtClean="0"/>
          </a:p>
        </p:txBody>
      </p:sp>
      <p:sp>
        <p:nvSpPr>
          <p:cNvPr id="3075" name="2 - Θέση περιεχομένου"/>
          <p:cNvSpPr>
            <a:spLocks noGrp="1"/>
          </p:cNvSpPr>
          <p:nvPr>
            <p:ph idx="1"/>
          </p:nvPr>
        </p:nvSpPr>
        <p:spPr>
          <a:xfrm>
            <a:off x="457200" y="1916832"/>
            <a:ext cx="8229600" cy="4320480"/>
          </a:xfrm>
        </p:spPr>
        <p:txBody>
          <a:bodyPr/>
          <a:lstStyle/>
          <a:p>
            <a:pPr marL="342900" lvl="2" indent="-342900"/>
            <a:r>
              <a:rPr lang="el-GR" altLang="el-GR" dirty="0" smtClean="0">
                <a:latin typeface="Calibri" pitchFamily="34" charset="0"/>
              </a:rPr>
              <a:t>Στην γένεση και ολοκλήρωση της εφηβείας ο υποθαλαμο-υποφυσιακο-γοναδικός άξονας είναι πολύ μεγάλης σημασίας.</a:t>
            </a:r>
            <a:endParaRPr lang="en-US" altLang="el-GR" dirty="0" smtClean="0">
              <a:latin typeface="Calibri" pitchFamily="34" charset="0"/>
            </a:endParaRPr>
          </a:p>
          <a:p>
            <a:pPr>
              <a:buFontTx/>
              <a:buNone/>
            </a:pP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7987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3697560" y="548680"/>
            <a:ext cx="5061248" cy="2160240"/>
          </a:xfrm>
        </p:spPr>
        <p:txBody>
          <a:bodyPr>
            <a:noAutofit/>
          </a:bodyPr>
          <a:lstStyle/>
          <a:p>
            <a:r>
              <a:rPr lang="el-GR" altLang="el-GR" sz="3600" b="1" dirty="0" smtClean="0"/>
              <a:t>Ορμονικές μεταβολές στην διάρκεια του εμμηνορρυσιακού κύκλου</a:t>
            </a:r>
            <a:endParaRPr lang="en-US" altLang="el-GR" sz="3600" b="1" dirty="0" smtClean="0"/>
          </a:p>
        </p:txBody>
      </p:sp>
      <p:pic>
        <p:nvPicPr>
          <p:cNvPr id="3074" name="Picture 2" descr="File:Figure 28 02 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1"/>
            <a:ext cx="3168352" cy="6694963"/>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
        <p:nvSpPr>
          <p:cNvPr id="6" name="Rectangle 7"/>
          <p:cNvSpPr/>
          <p:nvPr/>
        </p:nvSpPr>
        <p:spPr>
          <a:xfrm>
            <a:off x="3779912" y="6349195"/>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hlinkClick r:id="rId4"/>
              </a:rPr>
              <a:t>Figure 28 02 </a:t>
            </a:r>
            <a:r>
              <a:rPr lang="en-US" sz="1200" dirty="0" smtClean="0">
                <a:hlinkClick r:id="rId4"/>
              </a:rPr>
              <a:t>07</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Tree>
    <p:extLst>
      <p:ext uri="{BB962C8B-B14F-4D97-AF65-F5344CB8AC3E}">
        <p14:creationId xmlns:p14="http://schemas.microsoft.com/office/powerpoint/2010/main" val="1767075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normAutofit/>
          </a:bodyPr>
          <a:lstStyle/>
          <a:p>
            <a:r>
              <a:rPr lang="el-GR" altLang="el-GR" b="1" dirty="0" smtClean="0"/>
              <a:t>Στάδια ανάπτυξης του ωοθυλακίου</a:t>
            </a:r>
            <a:endParaRPr lang="en-US" altLang="el-GR" b="1" dirty="0" smtClean="0"/>
          </a:p>
        </p:txBody>
      </p:sp>
      <p:pic>
        <p:nvPicPr>
          <p:cNvPr id="4098" name="Picture 2" descr="File:MenstrualCycle2 en.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686" y="980728"/>
            <a:ext cx="5676629"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7"/>
          <p:cNvSpPr/>
          <p:nvPr/>
        </p:nvSpPr>
        <p:spPr>
          <a:xfrm>
            <a:off x="1733686" y="6588726"/>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MenstrualCycle2 </a:t>
            </a:r>
            <a:r>
              <a:rPr lang="en-US" sz="1200" dirty="0" smtClean="0">
                <a:latin typeface="+mn-lt"/>
                <a:hlinkClick r:id="rId4"/>
              </a:rPr>
              <a:t>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Begoon"/>
              </a:rPr>
              <a:t>Begoon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209719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r>
              <a:rPr lang="el-GR" altLang="el-GR" sz="4000" b="1" dirty="0" smtClean="0"/>
              <a:t>Εφηβεία </a:t>
            </a:r>
            <a:r>
              <a:rPr lang="el-GR" altLang="el-GR" sz="3200" b="0" dirty="0" smtClean="0"/>
              <a:t>1/2</a:t>
            </a:r>
            <a:endParaRPr lang="en-US" altLang="el-GR" sz="3200" b="0" dirty="0" smtClean="0"/>
          </a:p>
        </p:txBody>
      </p:sp>
      <p:sp>
        <p:nvSpPr>
          <p:cNvPr id="24579" name="2 - Θέση περιεχομένου"/>
          <p:cNvSpPr>
            <a:spLocks noGrp="1"/>
          </p:cNvSpPr>
          <p:nvPr>
            <p:ph idx="1"/>
          </p:nvPr>
        </p:nvSpPr>
        <p:spPr/>
        <p:txBody>
          <a:bodyPr>
            <a:normAutofit/>
          </a:bodyPr>
          <a:lstStyle/>
          <a:p>
            <a:pPr eaLnBrk="1" hangingPunct="1"/>
            <a:r>
              <a:rPr lang="el-GR" altLang="el-GR" b="1" dirty="0" smtClean="0"/>
              <a:t>Εφηβεία</a:t>
            </a:r>
            <a:r>
              <a:rPr lang="el-GR" altLang="el-GR" dirty="0" smtClean="0"/>
              <a:t> είναι η διαδικασία η οποία μετατρέπει το παιδί σε σεξουαλικά ώριμο πρόσωπο, ικανό για αναπαραγωγή.</a:t>
            </a:r>
          </a:p>
          <a:p>
            <a:pPr eaLnBrk="1" hangingPunct="1"/>
            <a:r>
              <a:rPr lang="el-GR" altLang="el-GR" dirty="0" smtClean="0"/>
              <a:t>Περιλαμβάνει </a:t>
            </a:r>
            <a:r>
              <a:rPr lang="el-GR" altLang="el-GR" b="1" dirty="0" smtClean="0"/>
              <a:t>αλλαγές στην έκκριση πολλών ορμονών, ενζύμων και άλλων φυσιολογικών ουσιών.</a:t>
            </a:r>
          </a:p>
          <a:p>
            <a:pPr eaLnBrk="1" hangingPunct="1"/>
            <a:r>
              <a:rPr lang="el-GR" altLang="el-GR" dirty="0" smtClean="0"/>
              <a:t>Συνοδεύεται επίσης από εκσεσημασμένες αλλαγές </a:t>
            </a:r>
            <a:r>
              <a:rPr lang="el-GR" altLang="el-GR" b="1" dirty="0" smtClean="0"/>
              <a:t>στην φυσική αύξηση</a:t>
            </a:r>
            <a:r>
              <a:rPr lang="el-GR" altLang="el-GR" dirty="0" smtClean="0"/>
              <a:t> και </a:t>
            </a:r>
            <a:r>
              <a:rPr lang="el-GR" altLang="el-GR" b="1" dirty="0" smtClean="0"/>
              <a:t>ωρίμανση</a:t>
            </a:r>
            <a:r>
              <a:rPr lang="el-GR" altLang="el-GR" dirty="0" smtClean="0"/>
              <a:t> και σε πολλές </a:t>
            </a:r>
            <a:r>
              <a:rPr lang="el-GR" altLang="el-GR" b="1" dirty="0" smtClean="0"/>
              <a:t>συμπεριφορές.</a:t>
            </a:r>
          </a:p>
          <a:p>
            <a:pPr eaLnBrk="1" hangingPunct="1"/>
            <a:r>
              <a:rPr lang="el-GR" altLang="el-GR" dirty="0" smtClean="0"/>
              <a:t>Οι σημαντικότερες ορμονικές αλλαγές περιλαμβάνουν αλλαγές στην λειτουργία του </a:t>
            </a:r>
            <a:r>
              <a:rPr lang="el-GR" altLang="el-GR" b="1" dirty="0" smtClean="0"/>
              <a:t>υποθάλαμο-υποφυσιακού –οργάνου</a:t>
            </a:r>
            <a:r>
              <a:rPr lang="el-GR" altLang="el-GR" dirty="0" smtClean="0"/>
              <a:t> στόχου άξονα.</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481181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altLang="el-GR" dirty="0"/>
              <a:t>Εφηβεία </a:t>
            </a:r>
            <a:r>
              <a:rPr lang="el-GR" altLang="el-GR" sz="3200" b="0" dirty="0" smtClean="0"/>
              <a:t>2/2</a:t>
            </a:r>
            <a:endParaRPr lang="en-US" altLang="el-GR" dirty="0" smtClean="0"/>
          </a:p>
        </p:txBody>
      </p:sp>
      <p:sp>
        <p:nvSpPr>
          <p:cNvPr id="25603" name="2 - Θέση περιεχομένου"/>
          <p:cNvSpPr>
            <a:spLocks noGrp="1"/>
          </p:cNvSpPr>
          <p:nvPr>
            <p:ph idx="1"/>
          </p:nvPr>
        </p:nvSpPr>
        <p:spPr/>
        <p:txBody>
          <a:bodyPr>
            <a:normAutofit/>
          </a:bodyPr>
          <a:lstStyle/>
          <a:p>
            <a:r>
              <a:rPr lang="el-GR" altLang="el-GR" dirty="0" smtClean="0">
                <a:latin typeface="Calibri" pitchFamily="34" charset="0"/>
              </a:rPr>
              <a:t>Σε ένα από τα σημαντικότερα για την εφηβεία συστήματα, στον </a:t>
            </a:r>
            <a:r>
              <a:rPr lang="el-GR" altLang="el-GR" b="1" dirty="0" smtClean="0">
                <a:latin typeface="Calibri" pitchFamily="34" charset="0"/>
              </a:rPr>
              <a:t>υποθάλαμο-υποφυσιακό- γοναδικό άξονα</a:t>
            </a:r>
            <a:r>
              <a:rPr lang="el-GR" altLang="el-GR" dirty="0" smtClean="0">
                <a:latin typeface="Calibri" pitchFamily="34" charset="0"/>
              </a:rPr>
              <a:t>, οι νευροεκκριτικοί </a:t>
            </a:r>
            <a:r>
              <a:rPr lang="el-GR" altLang="el-GR" b="1" dirty="0" smtClean="0">
                <a:latin typeface="Calibri" pitchFamily="34" charset="0"/>
              </a:rPr>
              <a:t>νευρώνες, </a:t>
            </a:r>
            <a:r>
              <a:rPr lang="el-GR" altLang="el-GR" dirty="0" smtClean="0">
                <a:latin typeface="Calibri" pitchFamily="34" charset="0"/>
              </a:rPr>
              <a:t>οι οποίοι ευρίσκονται κυρίως στο </a:t>
            </a:r>
            <a:r>
              <a:rPr lang="el-GR" altLang="el-GR" b="1" dirty="0" smtClean="0">
                <a:latin typeface="Calibri" pitchFamily="34" charset="0"/>
              </a:rPr>
              <a:t>μεσοβασικό υποθάλαμο και στον τοξοειδή πυρήνα </a:t>
            </a:r>
            <a:r>
              <a:rPr lang="el-GR" altLang="el-GR" dirty="0" smtClean="0">
                <a:latin typeface="Calibri" pitchFamily="34" charset="0"/>
              </a:rPr>
              <a:t>και οι οποίοι καταλήγουν στην μέση εξοχή (όπου συντίθεται και εκκρίνεται στο πυλαίο σύστημα και μεταφέρεται στην υπόφυση το δεκαπεπτίδιο </a:t>
            </a:r>
            <a:r>
              <a:rPr lang="en-US" altLang="el-GR" dirty="0" smtClean="0">
                <a:latin typeface="Calibri" pitchFamily="34" charset="0"/>
              </a:rPr>
              <a:t>GnRH</a:t>
            </a:r>
            <a:r>
              <a:rPr lang="el-GR" altLang="el-GR" dirty="0" smtClean="0">
                <a:latin typeface="Calibri" pitchFamily="34" charset="0"/>
              </a:rPr>
              <a:t>), αλλάζουν </a:t>
            </a:r>
            <a:r>
              <a:rPr lang="el-GR" altLang="el-GR" b="1" dirty="0" smtClean="0">
                <a:latin typeface="Calibri" pitchFamily="34" charset="0"/>
              </a:rPr>
              <a:t>τον τρόπο της έκκρισής τους</a:t>
            </a:r>
            <a:r>
              <a:rPr lang="el-GR" altLang="el-GR" dirty="0" smtClean="0">
                <a:latin typeface="Calibri" pitchFamily="34" charset="0"/>
              </a:rPr>
              <a:t>. </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4013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1/15</a:t>
            </a:r>
            <a:endParaRPr lang="en-US" altLang="el-GR" sz="3000" b="0" dirty="0" smtClean="0">
              <a:latin typeface="Calibri" pitchFamily="34" charset="0"/>
            </a:endParaRPr>
          </a:p>
        </p:txBody>
      </p:sp>
      <p:sp>
        <p:nvSpPr>
          <p:cNvPr id="26627" name="2 - Θέση περιεχομένου"/>
          <p:cNvSpPr>
            <a:spLocks noGrp="1"/>
          </p:cNvSpPr>
          <p:nvPr>
            <p:ph idx="1"/>
          </p:nvPr>
        </p:nvSpPr>
        <p:spPr>
          <a:xfrm>
            <a:off x="457200" y="1484784"/>
            <a:ext cx="8363272" cy="4896544"/>
          </a:xfrm>
        </p:spPr>
        <p:txBody>
          <a:bodyPr>
            <a:normAutofit/>
          </a:bodyPr>
          <a:lstStyle/>
          <a:p>
            <a:pPr eaLnBrk="1" hangingPunct="1">
              <a:lnSpc>
                <a:spcPct val="110000"/>
              </a:lnSpc>
            </a:pPr>
            <a:r>
              <a:rPr lang="el-GR" altLang="el-GR" b="1" dirty="0" smtClean="0">
                <a:latin typeface="Calibri" pitchFamily="34" charset="0"/>
              </a:rPr>
              <a:t>Είναι γνωστό ότι το υποθαλαμο-υποφυσιακό γοναδικό σύστημα έχει 3 τρόπους αλληλεπίδρασης με τις γονάδες</a:t>
            </a:r>
            <a:endParaRPr lang="el-GR" altLang="el-GR" u="sng" dirty="0" smtClean="0">
              <a:latin typeface="Calibri" pitchFamily="34" charset="0"/>
            </a:endParaRPr>
          </a:p>
          <a:p>
            <a:pPr lvl="1" indent="-387350">
              <a:lnSpc>
                <a:spcPct val="110000"/>
              </a:lnSpc>
            </a:pPr>
            <a:r>
              <a:rPr lang="el-GR" altLang="el-GR" dirty="0" smtClean="0">
                <a:latin typeface="Calibri" pitchFamily="34" charset="0"/>
              </a:rPr>
              <a:t>Τονική,</a:t>
            </a:r>
          </a:p>
          <a:p>
            <a:pPr lvl="1" indent="-387350">
              <a:lnSpc>
                <a:spcPct val="110000"/>
              </a:lnSpc>
            </a:pPr>
            <a:r>
              <a:rPr lang="el-GR" altLang="el-GR" dirty="0" smtClean="0">
                <a:latin typeface="Calibri" pitchFamily="34" charset="0"/>
              </a:rPr>
              <a:t>Κυκλική,</a:t>
            </a:r>
          </a:p>
          <a:p>
            <a:pPr lvl="1" indent="-387350">
              <a:lnSpc>
                <a:spcPct val="110000"/>
              </a:lnSpc>
            </a:pPr>
            <a:r>
              <a:rPr lang="el-GR" altLang="el-GR" dirty="0" smtClean="0">
                <a:latin typeface="Calibri" pitchFamily="34" charset="0"/>
              </a:rPr>
              <a:t>Επεισοδιακή (</a:t>
            </a:r>
            <a:r>
              <a:rPr lang="en-US" altLang="el-GR" dirty="0" smtClean="0">
                <a:latin typeface="Calibri" pitchFamily="34" charset="0"/>
              </a:rPr>
              <a:t>pulsatile</a:t>
            </a:r>
            <a:r>
              <a:rPr lang="el-GR" altLang="el-GR" dirty="0" smtClean="0">
                <a:latin typeface="Calibri" pitchFamily="34" charset="0"/>
              </a:rPr>
              <a:t>) αλληλεπίδραση.</a:t>
            </a:r>
          </a:p>
          <a:p>
            <a:pPr eaLnBrk="1" hangingPunct="1">
              <a:lnSpc>
                <a:spcPct val="110000"/>
              </a:lnSpc>
            </a:pPr>
            <a:r>
              <a:rPr lang="el-GR" altLang="el-GR" dirty="0" smtClean="0">
                <a:latin typeface="Calibri" pitchFamily="34" charset="0"/>
              </a:rPr>
              <a:t>Στα περισσότερα άλλα συστήματα, μόνο η τονική και η επεισοδιακή αλληλεπίδραση παρατηρούνται</a:t>
            </a:r>
            <a:r>
              <a:rPr lang="en-US" altLang="el-GR" dirty="0" smtClean="0">
                <a:latin typeface="Calibri" pitchFamily="34" charset="0"/>
              </a:rPr>
              <a:t>.</a:t>
            </a: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319372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2/15</a:t>
            </a:r>
            <a:endParaRPr lang="en-US" altLang="el-GR" sz="3600" b="1" dirty="0" smtClean="0">
              <a:latin typeface="Calibri" pitchFamily="34" charset="0"/>
            </a:endParaRPr>
          </a:p>
        </p:txBody>
      </p:sp>
      <p:sp>
        <p:nvSpPr>
          <p:cNvPr id="26627" name="2 - Θέση περιεχομένου"/>
          <p:cNvSpPr>
            <a:spLocks noGrp="1"/>
          </p:cNvSpPr>
          <p:nvPr>
            <p:ph idx="1"/>
          </p:nvPr>
        </p:nvSpPr>
        <p:spPr>
          <a:xfrm>
            <a:off x="457200" y="1484784"/>
            <a:ext cx="8363272" cy="4896544"/>
          </a:xfrm>
        </p:spPr>
        <p:txBody>
          <a:bodyPr>
            <a:normAutofit/>
          </a:bodyPr>
          <a:lstStyle/>
          <a:p>
            <a:pPr eaLnBrk="1" hangingPunct="1">
              <a:lnSpc>
                <a:spcPct val="110000"/>
              </a:lnSpc>
            </a:pPr>
            <a:r>
              <a:rPr lang="el-GR" altLang="el-GR" dirty="0" smtClean="0">
                <a:latin typeface="Calibri" pitchFamily="34" charset="0"/>
              </a:rPr>
              <a:t>Η τονική ρυθμίζεται όπως ανεφέρθη μέσω του κλασσικού αρνητικού </a:t>
            </a:r>
            <a:r>
              <a:rPr lang="en-US" altLang="el-GR" dirty="0" smtClean="0">
                <a:latin typeface="Calibri" pitchFamily="34" charset="0"/>
              </a:rPr>
              <a:t>feedback.</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Η κυκλική επισυμβαίνει μόνον στα θήλεα και σχετίζεται με τον εμμηνορρυσιακό κύκλο</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Η επεισοδιακή επισυμβαίνει όταν ο υποθαλαμικός ενεργοποιητής αιχμών (κυμάτων) (</a:t>
            </a:r>
            <a:r>
              <a:rPr lang="en-US" altLang="el-GR" dirty="0" smtClean="0">
                <a:latin typeface="Calibri" pitchFamily="34" charset="0"/>
              </a:rPr>
              <a:t>pulse generator</a:t>
            </a:r>
            <a:r>
              <a:rPr lang="el-GR" altLang="el-GR" dirty="0" smtClean="0">
                <a:latin typeface="Calibri" pitchFamily="34" charset="0"/>
              </a:rPr>
              <a:t>) προκαλεί την έκκριση μιας εκλυτικής ορμόνης με ένα περιοδικό τρόπο</a:t>
            </a:r>
            <a:r>
              <a:rPr lang="en-US" altLang="el-GR" dirty="0" smtClean="0">
                <a:latin typeface="Calibri" pitchFamily="34" charset="0"/>
              </a:rPr>
              <a:t>.</a:t>
            </a:r>
            <a:endParaRPr lang="el-GR" altLang="el-GR" u="sng" dirty="0" smtClean="0">
              <a:latin typeface="Calibri" pitchFamily="34" charset="0"/>
            </a:endParaRPr>
          </a:p>
          <a:p>
            <a:pPr eaLnBrk="1" hangingPunct="1">
              <a:lnSpc>
                <a:spcPct val="110000"/>
              </a:lnSpc>
            </a:pPr>
            <a:r>
              <a:rPr lang="el-GR" altLang="el-GR" b="1" dirty="0" smtClean="0">
                <a:latin typeface="Calibri" pitchFamily="34" charset="0"/>
              </a:rPr>
              <a:t>Όλες οι κύριες υποφυσιακές ορμόνες </a:t>
            </a:r>
            <a:r>
              <a:rPr lang="el-GR" altLang="el-GR" dirty="0" smtClean="0">
                <a:latin typeface="Calibri" pitchFamily="34" charset="0"/>
              </a:rPr>
              <a:t>εκκρίνονται με κύματα τα οποία επισυμβαίνουν στους ενήλικες </a:t>
            </a:r>
            <a:r>
              <a:rPr lang="el-GR" altLang="el-GR" b="1" dirty="0" smtClean="0">
                <a:latin typeface="Calibri" pitchFamily="34" charset="0"/>
              </a:rPr>
              <a:t>κάθε 90 λεπτά</a:t>
            </a:r>
            <a:r>
              <a:rPr lang="en-US" altLang="el-GR" dirty="0">
                <a:latin typeface="Calibri" pitchFamily="34" charset="0"/>
              </a:rPr>
              <a:t>.</a:t>
            </a:r>
            <a:endParaRPr lang="el-GR" altLang="el-GR"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200049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b="1" dirty="0" smtClean="0">
                <a:latin typeface="Calibri" pitchFamily="34" charset="0"/>
              </a:rPr>
              <a:t>Από το τέλος του πρώτου χρόνου της ζωής μέχρι τα 6-8 χρόνια, η συγκέντρωση των περισσοτέρων ορμονών που ενέχονται στην εφηβική ανάπτυξη αλλάζει πολύ λίγο μέρα με την μέρα.</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Το σύστημα του αρνητικού </a:t>
            </a:r>
            <a:r>
              <a:rPr lang="en-US" altLang="el-GR" dirty="0" smtClean="0">
                <a:latin typeface="Calibri" pitchFamily="34" charset="0"/>
              </a:rPr>
              <a:t>feedback</a:t>
            </a:r>
            <a:r>
              <a:rPr lang="el-GR" altLang="el-GR" dirty="0" smtClean="0">
                <a:latin typeface="Calibri" pitchFamily="34" charset="0"/>
              </a:rPr>
              <a:t> φαίνεται ότι είναι λειτουργικό, και η επεισοδιακή έκκριση επισυμβαίνει για τις περισσότερες ορμόνες, αλλά το θετικό </a:t>
            </a:r>
            <a:r>
              <a:rPr lang="en-US" altLang="el-GR" dirty="0" smtClean="0">
                <a:latin typeface="Calibri" pitchFamily="34" charset="0"/>
              </a:rPr>
              <a:t>feedback</a:t>
            </a:r>
            <a:r>
              <a:rPr lang="el-GR" altLang="el-GR" dirty="0" smtClean="0">
                <a:latin typeface="Calibri" pitchFamily="34" charset="0"/>
              </a:rPr>
              <a:t> δεν φαίνεται να συμμετέχει.</a:t>
            </a:r>
            <a:endParaRPr lang="el-GR" altLang="el-GR" u="sng" dirty="0" smtClean="0">
              <a:latin typeface="Calibri" pitchFamily="34" charset="0"/>
            </a:endParaRPr>
          </a:p>
          <a:p>
            <a:pPr eaLnBrk="1" hangingPunct="1">
              <a:lnSpc>
                <a:spcPct val="110000"/>
              </a:lnSpc>
            </a:pPr>
            <a:r>
              <a:rPr lang="el-GR" altLang="el-GR" b="1" dirty="0" smtClean="0">
                <a:latin typeface="Calibri" pitchFamily="34" charset="0"/>
              </a:rPr>
              <a:t>Στα 6-8 χρόνια περίπου, αυξάνει η έκκριση των ανδρογονικών ορμονών από τα επινεφρίδια.</a:t>
            </a:r>
          </a:p>
          <a:p>
            <a:pPr eaLnBrk="1" hangingPunct="1">
              <a:lnSpc>
                <a:spcPct val="110000"/>
              </a:lnSpc>
            </a:pPr>
            <a:r>
              <a:rPr lang="el-GR" altLang="el-GR" dirty="0" smtClean="0">
                <a:latin typeface="Calibri" pitchFamily="34" charset="0"/>
              </a:rPr>
              <a:t>Αυτό δε αναφέρεται </a:t>
            </a:r>
            <a:r>
              <a:rPr lang="el-GR" altLang="el-GR" b="1" dirty="0" smtClean="0">
                <a:latin typeface="Calibri" pitchFamily="34" charset="0"/>
              </a:rPr>
              <a:t>ως αδρεναρχή.</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3/15</a:t>
            </a:r>
            <a:endParaRPr lang="en-US" altLang="el-GR" sz="3600"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2573017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 Θέση περιεχομένου"/>
          <p:cNvSpPr>
            <a:spLocks noGrp="1"/>
          </p:cNvSpPr>
          <p:nvPr>
            <p:ph idx="1"/>
          </p:nvPr>
        </p:nvSpPr>
        <p:spPr>
          <a:xfrm>
            <a:off x="457200" y="1340768"/>
            <a:ext cx="8219256" cy="5256584"/>
          </a:xfrm>
        </p:spPr>
        <p:txBody>
          <a:bodyPr>
            <a:normAutofit/>
          </a:bodyPr>
          <a:lstStyle/>
          <a:p>
            <a:pPr eaLnBrk="1" hangingPunct="1">
              <a:lnSpc>
                <a:spcPct val="110000"/>
              </a:lnSpc>
            </a:pPr>
            <a:r>
              <a:rPr lang="el-GR" altLang="el-GR" dirty="0" smtClean="0">
                <a:latin typeface="Calibri" pitchFamily="34" charset="0"/>
              </a:rPr>
              <a:t>Αυτή την εποχή, η δευδροεπιανδροστερόνη και άλλα ασθενή ανδρογόνα εκκρίνονται από τα επινεφρίδια, άσχετα από τον τροφικό έλεγχο των ορμονών (δεν επισυμβαίνει αύξηση ούτε στην </a:t>
            </a:r>
            <a:r>
              <a:rPr lang="en-US" altLang="el-GR" dirty="0" smtClean="0">
                <a:latin typeface="Calibri" pitchFamily="34" charset="0"/>
              </a:rPr>
              <a:t>ACTH</a:t>
            </a:r>
            <a:r>
              <a:rPr lang="el-GR" altLang="el-GR" dirty="0" smtClean="0">
                <a:latin typeface="Calibri" pitchFamily="34" charset="0"/>
              </a:rPr>
              <a:t>, ούτε στην </a:t>
            </a:r>
            <a:r>
              <a:rPr lang="en-US" altLang="el-GR" dirty="0" smtClean="0">
                <a:latin typeface="Calibri" pitchFamily="34" charset="0"/>
              </a:rPr>
              <a:t>LH</a:t>
            </a:r>
            <a:r>
              <a:rPr lang="el-GR" altLang="el-GR" dirty="0" smtClean="0">
                <a:latin typeface="Calibri" pitchFamily="34" charset="0"/>
              </a:rPr>
              <a:t>/</a:t>
            </a:r>
            <a:r>
              <a:rPr lang="en-US" altLang="el-GR" dirty="0" smtClean="0">
                <a:latin typeface="Calibri" pitchFamily="34" charset="0"/>
              </a:rPr>
              <a:t>FSH</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Στην διάρκεια της αδρεναρχής, η συγκέντρωση των ανδρογόνων είναι σημαντικά υψηλότερη από εκείνη που συναντάμε στα μικρά παιδιά.</a:t>
            </a:r>
          </a:p>
          <a:p>
            <a:pPr eaLnBrk="1" hangingPunct="1">
              <a:lnSpc>
                <a:spcPct val="110000"/>
              </a:lnSpc>
            </a:pPr>
            <a:r>
              <a:rPr lang="el-GR" altLang="el-GR" dirty="0" smtClean="0">
                <a:latin typeface="Calibri" pitchFamily="34" charset="0"/>
              </a:rPr>
              <a:t>Αυτή η αλλαγή συμβαίνει αρκετά χρόνια πριν από τα κλινικά σημεία της εφηβείας, όπως η ανάπτυξη της τρίχωσης των γεννητικών οργάνων, αλλά σε μερικά παιδιά παρατηρούνται αυξήσεις των σμηγματογόνων και των αποκρινών αδένων με ελαιώδες δέρμα και οσμή σώματος ενήλικα.</a:t>
            </a:r>
          </a:p>
          <a:p>
            <a:pPr>
              <a:lnSpc>
                <a:spcPct val="110000"/>
              </a:lnSpc>
            </a:pPr>
            <a:endParaRPr lang="en-US" altLang="el-GR"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4/15</a:t>
            </a:r>
            <a:endParaRPr lang="en-US" altLang="el-GR" sz="3600"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180836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 Θέση περιεχομένου"/>
          <p:cNvSpPr>
            <a:spLocks noGrp="1"/>
          </p:cNvSpPr>
          <p:nvPr>
            <p:ph idx="1"/>
          </p:nvPr>
        </p:nvSpPr>
        <p:spPr>
          <a:xfrm>
            <a:off x="457200" y="1340768"/>
            <a:ext cx="8229600" cy="5040560"/>
          </a:xfrm>
        </p:spPr>
        <p:txBody>
          <a:bodyPr>
            <a:normAutofit lnSpcReduction="10000"/>
          </a:bodyPr>
          <a:lstStyle/>
          <a:p>
            <a:pPr eaLnBrk="1" hangingPunct="1"/>
            <a:r>
              <a:rPr lang="el-GR" altLang="el-GR" sz="2400" b="1" dirty="0" smtClean="0">
                <a:latin typeface="Calibri" pitchFamily="34" charset="0"/>
              </a:rPr>
              <a:t>Τα γεγονότα του υποθαλαμο-υποφυσιακου-γοναδικού άξονα είναι καλύτερα κατανοητά απ’ ότι η έκκριση των επινεφριδιακών ανδρογόνων.</a:t>
            </a:r>
            <a:endParaRPr lang="el-GR" altLang="el-GR" sz="2400" dirty="0" smtClean="0">
              <a:latin typeface="Calibri" pitchFamily="34" charset="0"/>
            </a:endParaRPr>
          </a:p>
          <a:p>
            <a:pPr eaLnBrk="1" hangingPunct="1"/>
            <a:r>
              <a:rPr lang="el-GR" altLang="el-GR" sz="2400" dirty="0" smtClean="0">
                <a:latin typeface="Calibri" pitchFamily="34" charset="0"/>
              </a:rPr>
              <a:t>Φυσιολογικά, ο φλοιός των επινεφριδίων εκκρίνει </a:t>
            </a:r>
            <a:r>
              <a:rPr lang="en-US" altLang="el-GR" sz="2400" dirty="0" smtClean="0">
                <a:latin typeface="Calibri" pitchFamily="34" charset="0"/>
              </a:rPr>
              <a:t>DHEA</a:t>
            </a:r>
            <a:r>
              <a:rPr lang="el-GR" altLang="el-GR" sz="2400" dirty="0" smtClean="0">
                <a:latin typeface="Calibri" pitchFamily="34" charset="0"/>
              </a:rPr>
              <a:t>, </a:t>
            </a:r>
            <a:r>
              <a:rPr lang="en-US" altLang="el-GR" sz="2400" dirty="0" smtClean="0">
                <a:latin typeface="Calibri" pitchFamily="34" charset="0"/>
              </a:rPr>
              <a:t>DHEAs</a:t>
            </a:r>
            <a:r>
              <a:rPr lang="el-GR" altLang="el-GR" sz="2400" dirty="0" smtClean="0">
                <a:latin typeface="Calibri" pitchFamily="34" charset="0"/>
              </a:rPr>
              <a:t>, και ανδροστενδιόνη σε αυξημένα ποσά στα 6-7 χρόνια στα κορίτσια και στα 7-8 χρόνια στα αγόρια.</a:t>
            </a:r>
          </a:p>
          <a:p>
            <a:pPr eaLnBrk="1" hangingPunct="1"/>
            <a:r>
              <a:rPr lang="el-GR" altLang="el-GR" sz="2400" dirty="0" smtClean="0">
                <a:latin typeface="Calibri" pitchFamily="34" charset="0"/>
              </a:rPr>
              <a:t>Αυξημένη </a:t>
            </a:r>
            <a:r>
              <a:rPr lang="el-GR" altLang="el-GR" sz="2400" b="1" dirty="0" smtClean="0">
                <a:latin typeface="Calibri" pitchFamily="34" charset="0"/>
              </a:rPr>
              <a:t>έκκριση ανδρογόνων συνεχίζεται μέχρι τα προχωρημένα στάδια της εφηβείας.</a:t>
            </a:r>
          </a:p>
          <a:p>
            <a:pPr eaLnBrk="1" hangingPunct="1"/>
            <a:r>
              <a:rPr lang="el-GR" altLang="el-GR" sz="2400" b="1" dirty="0" smtClean="0">
                <a:latin typeface="Calibri" pitchFamily="34" charset="0"/>
              </a:rPr>
              <a:t>Η αδρεναρχή παρατηρείται πριν από την γοναδαρχή.</a:t>
            </a:r>
          </a:p>
          <a:p>
            <a:pPr eaLnBrk="1" hangingPunct="1"/>
            <a:r>
              <a:rPr lang="el-GR" altLang="el-GR" sz="2400" b="1" dirty="0" smtClean="0">
                <a:latin typeface="Calibri" pitchFamily="34" charset="0"/>
              </a:rPr>
              <a:t>Η ηλικία της αδρεναρχής δεν επηρεάζει σημαντικά την ηλικία της </a:t>
            </a:r>
            <a:r>
              <a:rPr lang="el-GR" altLang="el-GR" b="1" dirty="0" smtClean="0">
                <a:latin typeface="Calibri" pitchFamily="34" charset="0"/>
              </a:rPr>
              <a:t>γ</a:t>
            </a:r>
            <a:r>
              <a:rPr lang="el-GR" altLang="el-GR" sz="2400" b="1" dirty="0" smtClean="0">
                <a:latin typeface="Calibri" pitchFamily="34" charset="0"/>
              </a:rPr>
              <a:t>οναδαρχής.</a:t>
            </a:r>
          </a:p>
          <a:p>
            <a:endParaRPr lang="en-US" altLang="el-GR" sz="2400"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5/15</a:t>
            </a:r>
            <a:endParaRPr lang="en-US" altLang="el-GR" sz="3600"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281928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 Θέση περιεχομένου"/>
          <p:cNvSpPr>
            <a:spLocks noGrp="1"/>
          </p:cNvSpPr>
          <p:nvPr>
            <p:ph idx="1"/>
          </p:nvPr>
        </p:nvSpPr>
        <p:spPr>
          <a:xfrm>
            <a:off x="457200" y="1340768"/>
            <a:ext cx="8229600" cy="5040560"/>
          </a:xfrm>
        </p:spPr>
        <p:txBody>
          <a:bodyPr/>
          <a:lstStyle/>
          <a:p>
            <a:pPr eaLnBrk="1" hangingPunct="1">
              <a:lnSpc>
                <a:spcPct val="110000"/>
              </a:lnSpc>
            </a:pPr>
            <a:r>
              <a:rPr lang="el-GR" altLang="el-GR" sz="2400" dirty="0" smtClean="0">
                <a:latin typeface="Calibri" pitchFamily="34" charset="0"/>
              </a:rPr>
              <a:t>Παρ’ ότι μερικοί ενδοκρινολόγοι θεωρούν την αδρεναρχή ότι είναι ο αρχικός παράγων ελέγχου της έναρξης της εφηβείας, άλλοι πιστεύουν ότι ο υπεύθυνος μηχανισμός </a:t>
            </a:r>
            <a:r>
              <a:rPr lang="el-GR" altLang="el-GR" sz="2400" b="1" dirty="0" smtClean="0">
                <a:latin typeface="Calibri" pitchFamily="34" charset="0"/>
              </a:rPr>
              <a:t>είναι μία αλλαγή στην ευαισθησία του συστήματος του αρνητικού </a:t>
            </a:r>
            <a:r>
              <a:rPr lang="en-US" altLang="el-GR" sz="2400" b="1" dirty="0" smtClean="0">
                <a:latin typeface="Calibri" pitchFamily="34" charset="0"/>
              </a:rPr>
              <a:t>feedback</a:t>
            </a:r>
            <a:r>
              <a:rPr lang="el-GR" altLang="el-GR" sz="2400" b="1" dirty="0" smtClean="0">
                <a:latin typeface="Calibri" pitchFamily="34" charset="0"/>
              </a:rPr>
              <a:t>.</a:t>
            </a:r>
            <a:endParaRPr lang="el-GR" altLang="el-GR" sz="2400" dirty="0" smtClean="0">
              <a:latin typeface="Calibri" pitchFamily="34" charset="0"/>
            </a:endParaRPr>
          </a:p>
          <a:p>
            <a:pPr eaLnBrk="1" hangingPunct="1">
              <a:lnSpc>
                <a:spcPct val="110000"/>
              </a:lnSpc>
            </a:pPr>
            <a:r>
              <a:rPr lang="el-GR" altLang="el-GR" sz="2400" dirty="0" smtClean="0">
                <a:latin typeface="Calibri" pitchFamily="34" charset="0"/>
              </a:rPr>
              <a:t>Ένα μέρος αυτού του συστήματος, το οποίο θεωρείται ότι ευρίσκεται </a:t>
            </a:r>
            <a:r>
              <a:rPr lang="el-GR" altLang="el-GR" sz="2400" b="1" dirty="0" smtClean="0">
                <a:latin typeface="Calibri" pitchFamily="34" charset="0"/>
              </a:rPr>
              <a:t>στον εγκέφαλο, </a:t>
            </a:r>
            <a:r>
              <a:rPr lang="el-GR" altLang="el-GR" sz="2400" dirty="0" smtClean="0">
                <a:latin typeface="Calibri" pitchFamily="34" charset="0"/>
              </a:rPr>
              <a:t>και ονομάζεται </a:t>
            </a:r>
            <a:r>
              <a:rPr lang="el-GR" altLang="el-GR" sz="2400" b="1" dirty="0" smtClean="0">
                <a:latin typeface="Calibri" pitchFamily="34" charset="0"/>
              </a:rPr>
              <a:t>γοναδοστάτης, </a:t>
            </a:r>
            <a:r>
              <a:rPr lang="el-GR" altLang="el-GR" sz="2400" dirty="0" smtClean="0">
                <a:latin typeface="Calibri" pitchFamily="34" charset="0"/>
              </a:rPr>
              <a:t>φαίνεται ότι είναι ευαίσθητο στις χαμηλές συγκεντρώσεις των στεροειδών του φύλου στην διάρκεια της προεφηβικής περιόδου.</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6/15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32911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sz="4000" b="1" dirty="0" smtClean="0"/>
              <a:t>Υπόφυση και υποθάλαμος</a:t>
            </a:r>
            <a:endParaRPr lang="en-US" altLang="el-GR" sz="4000" b="1" dirty="0" smtClean="0"/>
          </a:p>
        </p:txBody>
      </p:sp>
      <p:pic>
        <p:nvPicPr>
          <p:cNvPr id="76802" name="Picture 2" descr="File:1808 The Anterior Pituitary Compl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06997"/>
            <a:ext cx="66198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36991" y="6597352"/>
            <a:ext cx="758523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1808 The Anterior Pituitary </a:t>
            </a:r>
            <a:r>
              <a:rPr lang="en-US" sz="1200" dirty="0" smtClean="0">
                <a:solidFill>
                  <a:prstClr val="black"/>
                </a:solidFill>
                <a:latin typeface="Calibri"/>
                <a:hlinkClick r:id="rId3"/>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FCF"/>
              </a:rPr>
              <a:t>CFCF</a:t>
            </a:r>
            <a:r>
              <a:rPr lang="en-US" sz="1200" dirty="0">
                <a:solidFill>
                  <a:prstClr val="black"/>
                </a:solidFill>
                <a:latin typeface="Calibri"/>
              </a:rPr>
              <a:t> </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907244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dirty="0" smtClean="0">
                <a:latin typeface="Calibri" pitchFamily="34" charset="0"/>
              </a:rPr>
              <a:t>Στην εφηβεία, αλλά πριν την κλινικά ορατή της εμφάνιση, </a:t>
            </a:r>
            <a:r>
              <a:rPr lang="el-GR" altLang="el-GR" b="1" dirty="0" smtClean="0">
                <a:latin typeface="Calibri" pitchFamily="34" charset="0"/>
              </a:rPr>
              <a:t>η ευαισθησία του γοναδοστάτη αυξάνεται, </a:t>
            </a:r>
            <a:r>
              <a:rPr lang="el-GR" altLang="el-GR" dirty="0" smtClean="0">
                <a:latin typeface="Calibri" pitchFamily="34" charset="0"/>
              </a:rPr>
              <a:t>ώστε χρειάζονται υψηλότερες συγκεντρώσεις στεροειδών του φύλου για να επιτευχθεί αρνητικό </a:t>
            </a:r>
            <a:r>
              <a:rPr lang="en-US" altLang="el-GR" dirty="0" smtClean="0">
                <a:latin typeface="Calibri" pitchFamily="34" charset="0"/>
              </a:rPr>
              <a:t>feedback</a:t>
            </a:r>
            <a:r>
              <a:rPr lang="el-GR" altLang="el-GR" dirty="0" smtClean="0">
                <a:latin typeface="Calibri" pitchFamily="34" charset="0"/>
              </a:rPr>
              <a:t>.</a:t>
            </a:r>
          </a:p>
          <a:p>
            <a:pPr eaLnBrk="1" hangingPunct="1"/>
            <a:r>
              <a:rPr lang="el-GR" altLang="el-GR" dirty="0" smtClean="0">
                <a:latin typeface="Calibri" pitchFamily="34" charset="0"/>
              </a:rPr>
              <a:t>Λόγω αυτής της αλλαγής, </a:t>
            </a:r>
            <a:r>
              <a:rPr lang="el-GR" altLang="el-GR" b="1" dirty="0" smtClean="0">
                <a:latin typeface="Calibri" pitchFamily="34" charset="0"/>
              </a:rPr>
              <a:t>εκκρίνονται μεγαλύτερα ποσά γοναδοτροφινών,</a:t>
            </a:r>
            <a:r>
              <a:rPr lang="el-GR" altLang="el-GR" dirty="0" smtClean="0">
                <a:latin typeface="Calibri" pitchFamily="34" charset="0"/>
              </a:rPr>
              <a:t> τα οποία οδηγούν σε μεγαλύτερη παραγωγή στεροειδών του φύλου από τις γονάδες.</a:t>
            </a:r>
          </a:p>
          <a:p>
            <a:pPr eaLnBrk="1" hangingPunct="1"/>
            <a:r>
              <a:rPr lang="el-GR" altLang="el-GR" dirty="0" smtClean="0">
                <a:latin typeface="Calibri" pitchFamily="34" charset="0"/>
              </a:rPr>
              <a:t>Έτσι επιτυγχάνεται </a:t>
            </a:r>
            <a:r>
              <a:rPr lang="el-GR" altLang="el-GR" b="1" dirty="0" smtClean="0">
                <a:latin typeface="Calibri" pitchFamily="34" charset="0"/>
              </a:rPr>
              <a:t>ένα νέο «</a:t>
            </a:r>
            <a:r>
              <a:rPr lang="en-US" altLang="el-GR" b="1" dirty="0" smtClean="0">
                <a:latin typeface="Calibri" pitchFamily="34" charset="0"/>
              </a:rPr>
              <a:t>setpoint</a:t>
            </a:r>
            <a:r>
              <a:rPr lang="el-GR" altLang="el-GR" b="1" dirty="0" smtClean="0">
                <a:latin typeface="Calibri" pitchFamily="34" charset="0"/>
              </a:rPr>
              <a:t>» για τον γοναδοστάτη.</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7/15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439341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dirty="0" smtClean="0">
                <a:latin typeface="Calibri" pitchFamily="34" charset="0"/>
              </a:rPr>
              <a:t>Έτσι, στα </a:t>
            </a:r>
            <a:r>
              <a:rPr lang="el-GR" altLang="el-GR" b="1" dirty="0" smtClean="0">
                <a:latin typeface="Calibri" pitchFamily="34" charset="0"/>
              </a:rPr>
              <a:t>προχωρημένα στάδια της προεφηβείας και κατά την έναρξη της εφηβείας, συμβαίνει η αδρεναρχή και επιτυγχάνεται ελάττωση της ευαισθησίας του γοναδοστάτη στα στεροειδή του φύλου, που οδηγεί σε αυξημένες συγκεντρώσεις της </a:t>
            </a:r>
            <a:r>
              <a:rPr lang="en-US" altLang="el-GR" b="1" dirty="0" smtClean="0">
                <a:latin typeface="Calibri" pitchFamily="34" charset="0"/>
              </a:rPr>
              <a:t>FSH</a:t>
            </a:r>
            <a:r>
              <a:rPr lang="el-GR" altLang="el-GR" b="1" dirty="0" smtClean="0">
                <a:latin typeface="Calibri" pitchFamily="34" charset="0"/>
              </a:rPr>
              <a:t>, </a:t>
            </a:r>
            <a:r>
              <a:rPr lang="en-US" altLang="el-GR" b="1" dirty="0" smtClean="0">
                <a:latin typeface="Calibri" pitchFamily="34" charset="0"/>
              </a:rPr>
              <a:t>LH</a:t>
            </a:r>
            <a:r>
              <a:rPr lang="el-GR" altLang="el-GR" b="1" dirty="0" smtClean="0">
                <a:latin typeface="Calibri" pitchFamily="34" charset="0"/>
              </a:rPr>
              <a:t>, ανδρογόνων και οιστρογόνων.  Σε αυτό το στάδιο, η συγκέντρωση των γοναδοτροφινών είναι ελάχιστα υψηλότερη στην διάρκεια του ύπνου, </a:t>
            </a:r>
            <a:r>
              <a:rPr lang="el-GR" altLang="el-GR" dirty="0" smtClean="0">
                <a:latin typeface="Calibri" pitchFamily="34" charset="0"/>
              </a:rPr>
              <a:t>απ’ ότι στην εγρήγορση.  Στο πρώτο στάδιο της εφηβείας, το θετικό </a:t>
            </a:r>
            <a:r>
              <a:rPr lang="en-US" altLang="el-GR" dirty="0" smtClean="0">
                <a:latin typeface="Calibri" pitchFamily="34" charset="0"/>
              </a:rPr>
              <a:t>feedback </a:t>
            </a:r>
            <a:r>
              <a:rPr lang="el-GR" altLang="el-GR" dirty="0" smtClean="0">
                <a:latin typeface="Calibri" pitchFamily="34" charset="0"/>
              </a:rPr>
              <a:t>δεν έχει ακόμη επιτευχθεί.</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8/15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343752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b="1" dirty="0" smtClean="0">
                <a:latin typeface="Calibri" pitchFamily="34" charset="0"/>
              </a:rPr>
              <a:t>Καθώς προχωρεί η εφηβεία, συμβαίνουν αλλαγές στις συγκεντρώσεις η στο τύπο έκκρισης σε δύο σημαντικά συστήματα έκκρισης.</a:t>
            </a:r>
            <a:endParaRPr lang="el-GR" altLang="el-GR" dirty="0" smtClean="0">
              <a:latin typeface="Calibri" pitchFamily="34" charset="0"/>
            </a:endParaRPr>
          </a:p>
          <a:p>
            <a:pPr eaLnBrk="1" hangingPunct="1"/>
            <a:r>
              <a:rPr lang="el-GR" altLang="el-GR" dirty="0" smtClean="0">
                <a:latin typeface="Calibri" pitchFamily="34" charset="0"/>
              </a:rPr>
              <a:t>Στο </a:t>
            </a:r>
            <a:r>
              <a:rPr lang="el-GR" altLang="el-GR" b="1" dirty="0" smtClean="0">
                <a:latin typeface="Calibri" pitchFamily="34" charset="0"/>
              </a:rPr>
              <a:t>υποθαλαμο-υποφυσιακό-γοναδικό σύστημα</a:t>
            </a:r>
            <a:r>
              <a:rPr lang="el-GR" altLang="el-GR" dirty="0">
                <a:latin typeface="Calibri" pitchFamily="34" charset="0"/>
              </a:rPr>
              <a:t> κ</a:t>
            </a:r>
            <a:r>
              <a:rPr lang="el-GR" altLang="el-GR" dirty="0" smtClean="0">
                <a:latin typeface="Calibri" pitchFamily="34" charset="0"/>
              </a:rPr>
              <a:t>αι</a:t>
            </a:r>
          </a:p>
          <a:p>
            <a:pPr eaLnBrk="1" hangingPunct="1"/>
            <a:r>
              <a:rPr lang="el-GR" altLang="el-GR" dirty="0" smtClean="0">
                <a:latin typeface="Calibri" pitchFamily="34" charset="0"/>
              </a:rPr>
              <a:t>Στο </a:t>
            </a:r>
            <a:r>
              <a:rPr lang="el-GR" altLang="el-GR" b="1" dirty="0" smtClean="0">
                <a:latin typeface="Calibri" pitchFamily="34" charset="0"/>
              </a:rPr>
              <a:t>σύστημα της αυξητικής ορμόνης –</a:t>
            </a:r>
            <a:r>
              <a:rPr lang="en-US" altLang="el-GR" b="1" dirty="0" smtClean="0">
                <a:latin typeface="Calibri" pitchFamily="34" charset="0"/>
              </a:rPr>
              <a:t>IGF</a:t>
            </a:r>
            <a:r>
              <a:rPr lang="el-GR" altLang="el-GR" b="1" dirty="0" smtClean="0">
                <a:latin typeface="Calibri" pitchFamily="34" charset="0"/>
              </a:rPr>
              <a:t>-1.</a:t>
            </a:r>
            <a:endParaRPr lang="en-US" altLang="el-GR" b="1" dirty="0" smtClean="0">
              <a:latin typeface="Calibri" pitchFamily="34" charset="0"/>
            </a:endParaRPr>
          </a:p>
          <a:p>
            <a:pPr eaLnBrk="1" hangingPunct="1"/>
            <a:r>
              <a:rPr lang="en-US" altLang="el-GR" dirty="0" smtClean="0">
                <a:latin typeface="Calibri" pitchFamily="34" charset="0"/>
              </a:rPr>
              <a:t>H</a:t>
            </a:r>
            <a:r>
              <a:rPr lang="el-GR" altLang="el-GR" dirty="0" smtClean="0">
                <a:latin typeface="Calibri" pitchFamily="34" charset="0"/>
              </a:rPr>
              <a:t> αλλαγή στον υποθαλαμο-υποφυσιακό-γοναδικό σύστημα ονομάζεται </a:t>
            </a:r>
            <a:r>
              <a:rPr lang="el-GR" altLang="el-GR" b="1" dirty="0" smtClean="0">
                <a:latin typeface="Calibri" pitchFamily="34" charset="0"/>
              </a:rPr>
              <a:t>γοναδαρχή.</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9/15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326739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sz="2200" dirty="0" smtClean="0">
                <a:latin typeface="Calibri" pitchFamily="34" charset="0"/>
              </a:rPr>
              <a:t>Στην διάρκεια </a:t>
            </a:r>
            <a:r>
              <a:rPr lang="el-GR" altLang="el-GR" sz="2200" b="1" dirty="0" smtClean="0">
                <a:latin typeface="Calibri" pitchFamily="34" charset="0"/>
              </a:rPr>
              <a:t>του ύπνου, </a:t>
            </a:r>
            <a:r>
              <a:rPr lang="el-GR" altLang="el-GR" sz="2200" dirty="0" smtClean="0">
                <a:latin typeface="Calibri" pitchFamily="34" charset="0"/>
              </a:rPr>
              <a:t>επισυμβαίνουν σημαντικές αυξήσεις στην συγκέντρωση της </a:t>
            </a:r>
            <a:r>
              <a:rPr lang="en-US" altLang="el-GR" sz="2200" dirty="0" smtClean="0">
                <a:latin typeface="Calibri" pitchFamily="34" charset="0"/>
              </a:rPr>
              <a:t>FSH </a:t>
            </a:r>
            <a:r>
              <a:rPr lang="el-GR" altLang="el-GR" sz="2200" dirty="0" smtClean="0">
                <a:latin typeface="Calibri" pitchFamily="34" charset="0"/>
              </a:rPr>
              <a:t>και της </a:t>
            </a:r>
            <a:r>
              <a:rPr lang="en-US" altLang="el-GR" sz="2200" dirty="0" smtClean="0">
                <a:latin typeface="Calibri" pitchFamily="34" charset="0"/>
              </a:rPr>
              <a:t>LH</a:t>
            </a:r>
            <a:r>
              <a:rPr lang="el-GR" altLang="el-GR" sz="2200" dirty="0" smtClean="0">
                <a:latin typeface="Calibri" pitchFamily="34" charset="0"/>
              </a:rPr>
              <a:t>, αλλά χωρίς αύξηση της μέσης συγκέντρωσης στην διάρκεια της εγρήγορσης.</a:t>
            </a:r>
          </a:p>
          <a:p>
            <a:pPr eaLnBrk="1" hangingPunct="1">
              <a:lnSpc>
                <a:spcPct val="110000"/>
              </a:lnSpc>
            </a:pPr>
            <a:r>
              <a:rPr lang="el-GR" altLang="el-GR" sz="2200" dirty="0" smtClean="0">
                <a:latin typeface="Calibri" pitchFamily="34" charset="0"/>
              </a:rPr>
              <a:t>Επισυμβαίνει δε </a:t>
            </a:r>
            <a:r>
              <a:rPr lang="el-GR" altLang="el-GR" sz="2200" b="1" dirty="0" smtClean="0">
                <a:latin typeface="Calibri" pitchFamily="34" charset="0"/>
              </a:rPr>
              <a:t>επεισοδιακή</a:t>
            </a:r>
            <a:r>
              <a:rPr lang="el-GR" altLang="el-GR" sz="2200" dirty="0" smtClean="0">
                <a:latin typeface="Calibri" pitchFamily="34" charset="0"/>
              </a:rPr>
              <a:t> έκκριση των γοναδοτροφινών.</a:t>
            </a:r>
          </a:p>
          <a:p>
            <a:pPr eaLnBrk="1" hangingPunct="1">
              <a:lnSpc>
                <a:spcPct val="110000"/>
              </a:lnSpc>
            </a:pPr>
            <a:r>
              <a:rPr lang="el-GR" altLang="el-GR" sz="2200" dirty="0" smtClean="0">
                <a:latin typeface="Calibri" pitchFamily="34" charset="0"/>
              </a:rPr>
              <a:t>Αυτή η αλλαγή ονομάστηκε </a:t>
            </a:r>
            <a:r>
              <a:rPr lang="el-GR" altLang="el-GR" sz="2200" b="1" dirty="0" smtClean="0">
                <a:latin typeface="Calibri" pitchFamily="34" charset="0"/>
              </a:rPr>
              <a:t>ορμονική εφηβεία</a:t>
            </a:r>
            <a:r>
              <a:rPr lang="el-GR" altLang="el-GR" sz="2200" dirty="0" smtClean="0">
                <a:latin typeface="Calibri" pitchFamily="34" charset="0"/>
              </a:rPr>
              <a:t>, καθώς τα συμβάντα λαμβάνουν χώρα χωρίς εμφανή αύξηση του μεγέθους των γονάδων.</a:t>
            </a:r>
          </a:p>
          <a:p>
            <a:pPr eaLnBrk="1" hangingPunct="1">
              <a:lnSpc>
                <a:spcPct val="110000"/>
              </a:lnSpc>
            </a:pPr>
            <a:r>
              <a:rPr lang="el-GR" altLang="el-GR" sz="2200" dirty="0" smtClean="0">
                <a:latin typeface="Calibri" pitchFamily="34" charset="0"/>
              </a:rPr>
              <a:t>Συμπεραίνεται ότι στην διάρκεια των πρωιμότερων σταδίων αυτής της φάσης, παρατηρείται αύξηση της έκκρισης της </a:t>
            </a:r>
            <a:r>
              <a:rPr lang="en-US" altLang="el-GR" sz="2200" dirty="0" smtClean="0">
                <a:latin typeface="Calibri" pitchFamily="34" charset="0"/>
              </a:rPr>
              <a:t>GnRH</a:t>
            </a:r>
            <a:r>
              <a:rPr lang="el-GR" altLang="el-GR" sz="2200" dirty="0" smtClean="0">
                <a:latin typeface="Calibri" pitchFamily="34" charset="0"/>
              </a:rPr>
              <a:t>, με μικρή η χωρίς καθόλου αύξηση των στεροειδών του φύλου.</a:t>
            </a:r>
          </a:p>
          <a:p>
            <a:pPr>
              <a:lnSpc>
                <a:spcPct val="110000"/>
              </a:lnSpc>
            </a:pPr>
            <a:endParaRPr lang="en-US" altLang="el-GR" sz="2200"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10/15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77696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 Θέση περιεχομένου"/>
          <p:cNvSpPr>
            <a:spLocks noGrp="1"/>
          </p:cNvSpPr>
          <p:nvPr>
            <p:ph idx="1"/>
          </p:nvPr>
        </p:nvSpPr>
        <p:spPr>
          <a:xfrm>
            <a:off x="457200" y="1340768"/>
            <a:ext cx="8229600" cy="5040560"/>
          </a:xfrm>
        </p:spPr>
        <p:txBody>
          <a:bodyPr/>
          <a:lstStyle/>
          <a:p>
            <a:r>
              <a:rPr lang="el-GR" altLang="el-GR" sz="2400" dirty="0" smtClean="0">
                <a:latin typeface="Calibri" pitchFamily="34" charset="0"/>
              </a:rPr>
              <a:t>Στις γυναίκες, η αύξηση της οιστραδιόλης που προέρχεται από την αυξημένη έκκριση της  </a:t>
            </a:r>
            <a:r>
              <a:rPr lang="en-US" altLang="el-GR" sz="2400" dirty="0" smtClean="0">
                <a:latin typeface="Calibri" pitchFamily="34" charset="0"/>
              </a:rPr>
              <a:t>FSH</a:t>
            </a:r>
            <a:r>
              <a:rPr lang="el-GR" altLang="el-GR" sz="2400" dirty="0" smtClean="0">
                <a:latin typeface="Calibri" pitchFamily="34" charset="0"/>
              </a:rPr>
              <a:t> και </a:t>
            </a:r>
            <a:r>
              <a:rPr lang="en-US" altLang="el-GR" sz="2400" dirty="0" smtClean="0">
                <a:latin typeface="Calibri" pitchFamily="34" charset="0"/>
              </a:rPr>
              <a:t>LH</a:t>
            </a:r>
            <a:r>
              <a:rPr lang="el-GR" altLang="el-GR" sz="2400" dirty="0" smtClean="0">
                <a:latin typeface="Calibri" pitchFamily="34" charset="0"/>
              </a:rPr>
              <a:t>, δεν συμβαίνει στην διάρκεια του ύπνου (όπως η τεστοστερόνη στους άνδρες), αλλά παρατηρείται γύρω στις 3.00 με 5.00 μμ.  </a:t>
            </a:r>
          </a:p>
          <a:p>
            <a:r>
              <a:rPr lang="el-GR" altLang="el-GR" sz="2400" dirty="0" smtClean="0">
                <a:latin typeface="Calibri" pitchFamily="34" charset="0"/>
              </a:rPr>
              <a:t>Ο λόγος για αυτή την διαφορά σχετικά με το φύλο, δεν είναι γνωστή.  </a:t>
            </a:r>
          </a:p>
          <a:p>
            <a:r>
              <a:rPr lang="el-GR" altLang="el-GR" sz="2400" dirty="0" smtClean="0">
                <a:latin typeface="Calibri" pitchFamily="34" charset="0"/>
              </a:rPr>
              <a:t>Τα πρώτα σημεία ήβης παρατηρούνται στα θήλεα σε αυτήν την χρονική περίοδο.  </a:t>
            </a:r>
          </a:p>
          <a:p>
            <a:r>
              <a:rPr lang="el-GR" altLang="el-GR" sz="2400" dirty="0" smtClean="0">
                <a:latin typeface="Calibri" pitchFamily="34" charset="0"/>
              </a:rPr>
              <a:t>Η δε φάση αυτή καλείται πρώτο στάδιο της εφηβείας (</a:t>
            </a:r>
            <a:r>
              <a:rPr lang="en-US" altLang="el-GR" sz="2400" dirty="0" smtClean="0">
                <a:latin typeface="Calibri" pitchFamily="34" charset="0"/>
              </a:rPr>
              <a:t>early puberty</a:t>
            </a:r>
            <a:r>
              <a:rPr lang="el-GR" altLang="el-GR" sz="2400" dirty="0" smtClean="0">
                <a:latin typeface="Calibri" pitchFamily="34" charset="0"/>
              </a:rPr>
              <a:t>).</a:t>
            </a:r>
          </a:p>
          <a:p>
            <a:endParaRPr lang="en-US" altLang="el-GR" sz="2400"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11/15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928629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sz="2400" dirty="0" smtClean="0">
                <a:latin typeface="Calibri" pitchFamily="34" charset="0"/>
              </a:rPr>
              <a:t>Καθώς προχωρά η εφηβεία, και στα δύο φύλα, η συγκέντρωση των γοναδοτροφινών και των στεροειδών του φύλου, συνεχίζει να αυξάνεται.</a:t>
            </a:r>
          </a:p>
          <a:p>
            <a:pPr eaLnBrk="1" hangingPunct="1">
              <a:lnSpc>
                <a:spcPct val="110000"/>
              </a:lnSpc>
            </a:pPr>
            <a:r>
              <a:rPr lang="el-GR" altLang="el-GR" sz="2400" dirty="0" smtClean="0">
                <a:latin typeface="Calibri" pitchFamily="34" charset="0"/>
              </a:rPr>
              <a:t>Στο μέσον της εφηβείας, η συγκέντρωση αυτών των ορμονών αυξάνει στην διάρκεια της εγρήγορσης καθώς και στην διάρκεια του ύπνου, αλλά η συγκέντρωση της </a:t>
            </a:r>
            <a:r>
              <a:rPr lang="en-US" altLang="el-GR" sz="2400" dirty="0" smtClean="0">
                <a:latin typeface="Calibri" pitchFamily="34" charset="0"/>
              </a:rPr>
              <a:t>LH </a:t>
            </a:r>
            <a:r>
              <a:rPr lang="el-GR" altLang="el-GR" sz="2400" dirty="0" smtClean="0">
                <a:latin typeface="Calibri" pitchFamily="34" charset="0"/>
              </a:rPr>
              <a:t>και της </a:t>
            </a:r>
            <a:r>
              <a:rPr lang="en-US" altLang="el-GR" sz="2400" dirty="0" smtClean="0">
                <a:latin typeface="Calibri" pitchFamily="34" charset="0"/>
              </a:rPr>
              <a:t>FSH </a:t>
            </a:r>
            <a:r>
              <a:rPr lang="el-GR" altLang="el-GR" sz="2400" dirty="0" smtClean="0">
                <a:latin typeface="Calibri" pitchFamily="34" charset="0"/>
              </a:rPr>
              <a:t>και της τεστοστερόνης παραμένει σημαντικά αυξημένη στην διάρκεια του ύπνου.</a:t>
            </a:r>
          </a:p>
          <a:p>
            <a:pPr eaLnBrk="1" hangingPunct="1">
              <a:lnSpc>
                <a:spcPct val="110000"/>
              </a:lnSpc>
            </a:pPr>
            <a:r>
              <a:rPr lang="el-GR" altLang="el-GR" sz="2400" dirty="0" smtClean="0">
                <a:latin typeface="Calibri" pitchFamily="34" charset="0"/>
              </a:rPr>
              <a:t>Αργά το απόγευμα, η συγκέντρωση της οιστραδιόλης παραμένει σημαντικά υψηλότερη απ’ ότι στην διάρκεια του ύπνου.</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12/15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665761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sz="2400" dirty="0" smtClean="0">
                <a:latin typeface="Calibri" pitchFamily="34" charset="0"/>
              </a:rPr>
              <a:t>Έχει προταθεί ότι οι εκκριτικές αιχμές των γοναδοτροφινών επισυμβαίνουν με χαμηλότερη συχνότητα στο προεφηβικό παιδί, και αυξάνουν περίπου στα 90 λεπτά καθώς προχωρά η εφηβεία.</a:t>
            </a:r>
          </a:p>
          <a:p>
            <a:pPr eaLnBrk="1" hangingPunct="1">
              <a:lnSpc>
                <a:spcPct val="110000"/>
              </a:lnSpc>
            </a:pPr>
            <a:r>
              <a:rPr lang="el-GR" altLang="el-GR" sz="2400" dirty="0" smtClean="0">
                <a:latin typeface="Calibri" pitchFamily="34" charset="0"/>
              </a:rPr>
              <a:t>Επιπρόσθετα, το εύρος αυτών των αιχμών αυξάνεται σημαντικά σε σύγκριση με τα πρώτα στάδια της εφηβείας (</a:t>
            </a:r>
            <a:r>
              <a:rPr lang="en-US" altLang="el-GR" sz="2400" dirty="0" smtClean="0">
                <a:latin typeface="Calibri" pitchFamily="34" charset="0"/>
              </a:rPr>
              <a:t>early puberty</a:t>
            </a:r>
            <a:r>
              <a:rPr lang="el-GR" altLang="el-GR" sz="2400" dirty="0" smtClean="0">
                <a:latin typeface="Calibri" pitchFamily="34" charset="0"/>
              </a:rPr>
              <a:t>).</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13/15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07041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b="1" dirty="0" smtClean="0">
                <a:latin typeface="Calibri" pitchFamily="34" charset="0"/>
              </a:rPr>
              <a:t>Στα τελευταία στάδια της εφηβείας (</a:t>
            </a:r>
            <a:r>
              <a:rPr lang="en-US" altLang="el-GR" b="1" dirty="0" smtClean="0">
                <a:latin typeface="Calibri" pitchFamily="34" charset="0"/>
              </a:rPr>
              <a:t>late puberty</a:t>
            </a:r>
            <a:r>
              <a:rPr lang="el-GR" altLang="el-GR" b="1" dirty="0" smtClean="0">
                <a:latin typeface="Calibri" pitchFamily="34" charset="0"/>
              </a:rPr>
              <a:t>), το εύρος των κυμάτων αυξάνει περαιτέρω</a:t>
            </a:r>
            <a:r>
              <a:rPr lang="el-GR" altLang="el-GR" dirty="0" smtClean="0">
                <a:latin typeface="Calibri" pitchFamily="34" charset="0"/>
              </a:rPr>
              <a:t>.</a:t>
            </a:r>
          </a:p>
          <a:p>
            <a:pPr eaLnBrk="1" hangingPunct="1"/>
            <a:r>
              <a:rPr lang="el-GR" altLang="el-GR" dirty="0" smtClean="0">
                <a:latin typeface="Calibri" pitchFamily="34" charset="0"/>
              </a:rPr>
              <a:t>Οι συγκεντρώσεις αιχμής της </a:t>
            </a:r>
            <a:r>
              <a:rPr lang="en-US" altLang="el-GR" dirty="0" smtClean="0">
                <a:latin typeface="Calibri" pitchFamily="34" charset="0"/>
              </a:rPr>
              <a:t>LH </a:t>
            </a:r>
            <a:r>
              <a:rPr lang="el-GR" altLang="el-GR" dirty="0" smtClean="0">
                <a:latin typeface="Calibri" pitchFamily="34" charset="0"/>
              </a:rPr>
              <a:t>και της </a:t>
            </a:r>
            <a:r>
              <a:rPr lang="en-US" altLang="el-GR" dirty="0" smtClean="0">
                <a:latin typeface="Calibri" pitchFamily="34" charset="0"/>
              </a:rPr>
              <a:t>FSH </a:t>
            </a:r>
            <a:r>
              <a:rPr lang="el-GR" altLang="el-GR" dirty="0" smtClean="0">
                <a:latin typeface="Calibri" pitchFamily="34" charset="0"/>
              </a:rPr>
              <a:t>στην διάρκεια του ύπνου, αυξάνουν περισσότερο από κάθε άλλη φορά.  Η μέση συγκέντρωση τεστοστερόνης και οιστραδιόλης αυξάνονται αλλά δεν ξεπερνούν τις τιμές των ενηλίκων.</a:t>
            </a:r>
          </a:p>
          <a:p>
            <a:pPr eaLnBrk="1" hangingPunct="1"/>
            <a:r>
              <a:rPr lang="el-GR" altLang="el-GR" dirty="0" smtClean="0">
                <a:latin typeface="Calibri" pitchFamily="34" charset="0"/>
              </a:rPr>
              <a:t>Σε αυτό το χρονικό διάστημα, η μέγιστη αύξηση του ύψους </a:t>
            </a:r>
            <a:r>
              <a:rPr lang="el-GR" altLang="el-GR" b="1" dirty="0" smtClean="0">
                <a:latin typeface="Calibri" pitchFamily="34" charset="0"/>
              </a:rPr>
              <a:t>(</a:t>
            </a:r>
            <a:r>
              <a:rPr lang="en-US" altLang="el-GR" b="1" dirty="0" smtClean="0">
                <a:latin typeface="Calibri" pitchFamily="34" charset="0"/>
              </a:rPr>
              <a:t>peak height velocity</a:t>
            </a:r>
            <a:r>
              <a:rPr lang="el-GR" altLang="el-GR" b="1" dirty="0" smtClean="0">
                <a:latin typeface="Calibri" pitchFamily="34" charset="0"/>
              </a:rPr>
              <a:t>)</a:t>
            </a:r>
            <a:r>
              <a:rPr lang="el-GR" altLang="el-GR" dirty="0" smtClean="0">
                <a:latin typeface="Calibri" pitchFamily="34" charset="0"/>
              </a:rPr>
              <a:t> έχει επιτευχθεί στα περισσότερα άτομα.</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14/15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465241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dirty="0" smtClean="0">
                <a:latin typeface="Calibri" pitchFamily="34" charset="0"/>
              </a:rPr>
              <a:t>Στις γυναίκες, η μέγιστη αύξηση του </a:t>
            </a:r>
            <a:r>
              <a:rPr lang="el-GR" altLang="el-GR" b="1" dirty="0" smtClean="0">
                <a:latin typeface="Calibri" pitchFamily="34" charset="0"/>
              </a:rPr>
              <a:t>ύψους (</a:t>
            </a:r>
            <a:r>
              <a:rPr lang="en-US" altLang="el-GR" b="1" dirty="0" smtClean="0">
                <a:latin typeface="Calibri" pitchFamily="34" charset="0"/>
              </a:rPr>
              <a:t>peak height velocity</a:t>
            </a:r>
            <a:r>
              <a:rPr lang="el-GR" altLang="el-GR" b="1" dirty="0" smtClean="0">
                <a:latin typeface="Calibri" pitchFamily="34" charset="0"/>
              </a:rPr>
              <a:t>) και οι μέγιστες τιμές οιστραδιόλης συμπίπτουν.</a:t>
            </a:r>
          </a:p>
          <a:p>
            <a:pPr eaLnBrk="1" hangingPunct="1">
              <a:lnSpc>
                <a:spcPct val="110000"/>
              </a:lnSpc>
            </a:pPr>
            <a:r>
              <a:rPr lang="el-GR" altLang="el-GR" dirty="0" smtClean="0">
                <a:latin typeface="Calibri" pitchFamily="34" charset="0"/>
              </a:rPr>
              <a:t>Στους άνδρες,</a:t>
            </a:r>
            <a:r>
              <a:rPr lang="el-GR" altLang="el-GR" b="1" dirty="0" smtClean="0">
                <a:latin typeface="Calibri" pitchFamily="34" charset="0"/>
              </a:rPr>
              <a:t> η μέγιστη αύξηση του ύψους και το 45% της μέγιστης συγκέντρωσης της τεστοστερόνης συμπίπτουν.</a:t>
            </a:r>
          </a:p>
          <a:p>
            <a:pPr eaLnBrk="1" hangingPunct="1">
              <a:lnSpc>
                <a:spcPct val="110000"/>
              </a:lnSpc>
            </a:pPr>
            <a:r>
              <a:rPr lang="el-GR" altLang="el-GR" dirty="0" smtClean="0">
                <a:latin typeface="Calibri" pitchFamily="34" charset="0"/>
              </a:rPr>
              <a:t>Στο </a:t>
            </a:r>
            <a:r>
              <a:rPr lang="el-GR" altLang="el-GR" b="1" dirty="0" smtClean="0">
                <a:latin typeface="Calibri" pitchFamily="34" charset="0"/>
              </a:rPr>
              <a:t>τέλος</a:t>
            </a:r>
            <a:r>
              <a:rPr lang="el-GR" altLang="el-GR" dirty="0" smtClean="0">
                <a:latin typeface="Calibri" pitchFamily="34" charset="0"/>
              </a:rPr>
              <a:t> της εφηβείας, η συγκέντρωση των γοναδοτροφινών και των στεροειδών του φύλου </a:t>
            </a:r>
            <a:r>
              <a:rPr lang="el-GR" altLang="el-GR" b="1" dirty="0" smtClean="0">
                <a:latin typeface="Calibri" pitchFamily="34" charset="0"/>
              </a:rPr>
              <a:t>είναι η αυτή στην διάρκεια του ύπνου και της εγρήγορσης.</a:t>
            </a:r>
          </a:p>
          <a:p>
            <a:pPr eaLnBrk="1" hangingPunct="1">
              <a:lnSpc>
                <a:spcPct val="110000"/>
              </a:lnSpc>
            </a:pPr>
            <a:r>
              <a:rPr lang="el-GR" altLang="el-GR" dirty="0" smtClean="0">
                <a:latin typeface="Calibri" pitchFamily="34" charset="0"/>
              </a:rPr>
              <a:t>Η εξαφάνιση του φαινομένου της αύξησης των ορμονών στην διάρκεια του ύπνου, μπορεί να χρησιμοποιηθεί ως μέθοδος για να καθορισθεί το </a:t>
            </a:r>
            <a:r>
              <a:rPr lang="el-GR" altLang="el-GR" b="1" dirty="0" smtClean="0">
                <a:latin typeface="Calibri" pitchFamily="34" charset="0"/>
              </a:rPr>
              <a:t>τέλος </a:t>
            </a:r>
            <a:r>
              <a:rPr lang="el-GR" altLang="el-GR" dirty="0" smtClean="0">
                <a:latin typeface="Calibri" pitchFamily="34" charset="0"/>
              </a:rPr>
              <a:t>της εφηβικής διαδικασίας</a:t>
            </a:r>
            <a:r>
              <a:rPr lang="el-GR" altLang="el-GR" dirty="0">
                <a:latin typeface="Calibri" pitchFamily="34" charset="0"/>
              </a:rPr>
              <a:t>.</a:t>
            </a:r>
            <a:endParaRPr lang="el-GR" altLang="el-GR" dirty="0" smtClean="0">
              <a:latin typeface="Calibri" pitchFamily="34" charset="0"/>
            </a:endParaRPr>
          </a:p>
          <a:p>
            <a:pPr>
              <a:lnSpc>
                <a:spcPct val="110000"/>
              </a:lnSpc>
            </a:pPr>
            <a:endParaRPr lang="en-US" altLang="el-GR"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Ανάπτυξη του υποθαλαμο-υποφυσιακού συστήματος </a:t>
            </a:r>
            <a:r>
              <a:rPr lang="el-GR" altLang="el-GR" sz="3000" b="0" dirty="0" smtClean="0">
                <a:latin typeface="Calibri" pitchFamily="34" charset="0"/>
              </a:rPr>
              <a:t>15/15</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752145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normAutofit/>
          </a:bodyPr>
          <a:lstStyle/>
          <a:p>
            <a:r>
              <a:rPr lang="el-GR" altLang="el-GR" sz="3600" b="1" dirty="0" smtClean="0">
                <a:latin typeface="Calibri" pitchFamily="34" charset="0"/>
              </a:rPr>
              <a:t>Γοναδικές αλλαγές στην εφηβεία</a:t>
            </a:r>
            <a:endParaRPr lang="en-US" altLang="el-GR" dirty="0" smtClean="0"/>
          </a:p>
        </p:txBody>
      </p:sp>
      <p:sp>
        <p:nvSpPr>
          <p:cNvPr id="35843" name="2 - Θέση περιεχομένου"/>
          <p:cNvSpPr>
            <a:spLocks noGrp="1"/>
          </p:cNvSpPr>
          <p:nvPr>
            <p:ph idx="1"/>
          </p:nvPr>
        </p:nvSpPr>
        <p:spPr/>
        <p:txBody>
          <a:bodyPr>
            <a:normAutofit/>
          </a:bodyPr>
          <a:lstStyle/>
          <a:p>
            <a:pPr eaLnBrk="1" hangingPunct="1">
              <a:lnSpc>
                <a:spcPct val="110000"/>
              </a:lnSpc>
            </a:pPr>
            <a:r>
              <a:rPr lang="el-GR" altLang="el-GR" sz="2200" dirty="0" smtClean="0">
                <a:latin typeface="Calibri" pitchFamily="34" charset="0"/>
              </a:rPr>
              <a:t>Είναι γνωστό ότι η </a:t>
            </a:r>
            <a:r>
              <a:rPr lang="en-US" altLang="el-GR" sz="2200" dirty="0" smtClean="0">
                <a:latin typeface="Calibri" pitchFamily="34" charset="0"/>
              </a:rPr>
              <a:t>SHBG </a:t>
            </a:r>
            <a:r>
              <a:rPr lang="el-GR" altLang="el-GR" sz="2200" dirty="0" smtClean="0">
                <a:latin typeface="Calibri" pitchFamily="34" charset="0"/>
              </a:rPr>
              <a:t>δεσμεύει ως μεταφορική πρωτεΐνη τα περισσότερα από τα στεροειδή του φύλου στο αίμα.</a:t>
            </a:r>
          </a:p>
          <a:p>
            <a:pPr eaLnBrk="1" hangingPunct="1">
              <a:lnSpc>
                <a:spcPct val="110000"/>
              </a:lnSpc>
            </a:pPr>
            <a:r>
              <a:rPr lang="el-GR" altLang="el-GR" sz="2200" dirty="0" smtClean="0">
                <a:latin typeface="Calibri" pitchFamily="34" charset="0"/>
              </a:rPr>
              <a:t>Η συγκέντρωση της </a:t>
            </a:r>
            <a:r>
              <a:rPr lang="en-US" altLang="el-GR" sz="2200" b="1" dirty="0" smtClean="0">
                <a:latin typeface="Calibri" pitchFamily="34" charset="0"/>
              </a:rPr>
              <a:t>SHBG</a:t>
            </a:r>
            <a:r>
              <a:rPr lang="el-GR" altLang="el-GR" sz="2200" b="1" dirty="0" smtClean="0">
                <a:latin typeface="Calibri" pitchFamily="34" charset="0"/>
              </a:rPr>
              <a:t> ελαττώνεται στην εφηβεία</a:t>
            </a:r>
            <a:r>
              <a:rPr lang="el-GR" altLang="el-GR" sz="2200" dirty="0" smtClean="0">
                <a:latin typeface="Calibri" pitchFamily="34" charset="0"/>
              </a:rPr>
              <a:t> και το ποσό των στεροειδών του φύλου αυξάνει.</a:t>
            </a:r>
          </a:p>
          <a:p>
            <a:pPr eaLnBrk="1" hangingPunct="1">
              <a:lnSpc>
                <a:spcPct val="110000"/>
              </a:lnSpc>
            </a:pPr>
            <a:r>
              <a:rPr lang="el-GR" altLang="el-GR" sz="2200" dirty="0" smtClean="0">
                <a:latin typeface="Calibri" pitchFamily="34" charset="0"/>
              </a:rPr>
              <a:t>Αυτό μπορεί να παίζει ρόλο στην ταχύτητα προόδου της εφηβείας.</a:t>
            </a:r>
          </a:p>
          <a:p>
            <a:pPr eaLnBrk="1" hangingPunct="1">
              <a:lnSpc>
                <a:spcPct val="110000"/>
              </a:lnSpc>
            </a:pPr>
            <a:r>
              <a:rPr lang="el-GR" altLang="el-GR" sz="2200" dirty="0" smtClean="0">
                <a:latin typeface="Calibri" pitchFamily="34" charset="0"/>
              </a:rPr>
              <a:t>Στην </a:t>
            </a:r>
            <a:r>
              <a:rPr lang="el-GR" altLang="el-GR" sz="2200" b="1" dirty="0" smtClean="0">
                <a:latin typeface="Calibri" pitchFamily="34" charset="0"/>
              </a:rPr>
              <a:t>διάρκεια της εφηβικής ανάπτυξης, αναπτύσσεται στα θήλεα θετικό </a:t>
            </a:r>
            <a:r>
              <a:rPr lang="en-US" altLang="el-GR" sz="2200" b="1" dirty="0" smtClean="0">
                <a:latin typeface="Calibri" pitchFamily="34" charset="0"/>
              </a:rPr>
              <a:t>feedback</a:t>
            </a:r>
            <a:r>
              <a:rPr lang="el-GR" altLang="el-GR" sz="2200" b="1" dirty="0" smtClean="0">
                <a:latin typeface="Calibri" pitchFamily="34" charset="0"/>
              </a:rPr>
              <a:t>.</a:t>
            </a:r>
          </a:p>
          <a:p>
            <a:pPr eaLnBrk="1" hangingPunct="1">
              <a:lnSpc>
                <a:spcPct val="110000"/>
              </a:lnSpc>
            </a:pPr>
            <a:r>
              <a:rPr lang="el-GR" altLang="el-GR" sz="2200" dirty="0" smtClean="0">
                <a:latin typeface="Calibri" pitchFamily="34" charset="0"/>
              </a:rPr>
              <a:t>Σε πολλά ωστόσο, δεν εφαρμόζεται εντελώς, παρά μόνον μετά από αρκετά χρόνια από την έναρξη της εμμήνου ρύσεως, πράγμα που εξηγεί τις διαταραχές στον τρόπο επέλευσης της περιόδου σε πολλές νέες γυναίκες (ανωορρηκτικοί κύκλοι).</a:t>
            </a:r>
            <a:endParaRPr lang="en-US" alt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64785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altLang="el-GR" sz="4000" b="1" dirty="0" smtClean="0"/>
              <a:t>Έκκριση υπο</a:t>
            </a:r>
            <a:r>
              <a:rPr lang="el-GR" altLang="el-GR" dirty="0" smtClean="0"/>
              <a:t>φυσιακών</a:t>
            </a:r>
            <a:r>
              <a:rPr lang="el-GR" altLang="el-GR" sz="4000" b="1" dirty="0" smtClean="0"/>
              <a:t> ορμονών</a:t>
            </a:r>
            <a:endParaRPr lang="en-US" altLang="el-GR" sz="4000" b="1" dirty="0" smtClean="0"/>
          </a:p>
        </p:txBody>
      </p:sp>
      <p:pic>
        <p:nvPicPr>
          <p:cNvPr id="1026" name="Picture 2" descr="File:1810 Major Pituitary Horm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6425" y="1117280"/>
            <a:ext cx="5391150"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
        <p:nvSpPr>
          <p:cNvPr id="6" name="Rectangle 7"/>
          <p:cNvSpPr/>
          <p:nvPr/>
        </p:nvSpPr>
        <p:spPr>
          <a:xfrm>
            <a:off x="395335" y="6338937"/>
            <a:ext cx="296218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1810 Major Pituitary </a:t>
            </a:r>
            <a:r>
              <a:rPr lang="en-US" sz="1200" dirty="0" smtClean="0">
                <a:latin typeface="+mn-lt"/>
                <a:hlinkClick r:id="rId4"/>
              </a:rPr>
              <a:t>Hormones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CFCF"/>
              </a:rPr>
              <a:t>CFCF</a:t>
            </a:r>
            <a:r>
              <a:rPr lang="en-US" sz="1200" dirty="0">
                <a:solidFill>
                  <a:prstClr val="black"/>
                </a:solidFill>
                <a:latin typeface="+mn-lt"/>
              </a:rPr>
              <a:t> </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 3.0</a:t>
            </a:r>
            <a:endParaRPr lang="en-US" sz="1200" dirty="0">
              <a:solidFill>
                <a:prstClr val="black"/>
              </a:solidFill>
              <a:latin typeface="+mn-lt"/>
            </a:endParaRPr>
          </a:p>
        </p:txBody>
      </p:sp>
    </p:spTree>
    <p:extLst>
      <p:ext uri="{BB962C8B-B14F-4D97-AF65-F5344CB8AC3E}">
        <p14:creationId xmlns:p14="http://schemas.microsoft.com/office/powerpoint/2010/main" val="3003968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Αλλαγές στην αυξητική ορμόνη (</a:t>
            </a:r>
            <a:r>
              <a:rPr lang="en-US" altLang="el-GR" sz="3600" b="1" dirty="0" smtClean="0">
                <a:latin typeface="Calibri" pitchFamily="34" charset="0"/>
              </a:rPr>
              <a:t>growth hormone</a:t>
            </a:r>
            <a:r>
              <a:rPr lang="el-GR" altLang="el-GR" sz="3600" b="1" dirty="0" smtClean="0">
                <a:latin typeface="Calibri" pitchFamily="34" charset="0"/>
              </a:rPr>
              <a:t>-</a:t>
            </a:r>
            <a:r>
              <a:rPr lang="en-US" altLang="el-GR" sz="3600" b="1" dirty="0" smtClean="0">
                <a:latin typeface="Calibri" pitchFamily="34" charset="0"/>
              </a:rPr>
              <a:t>GH</a:t>
            </a:r>
            <a:r>
              <a:rPr lang="el-GR" altLang="el-GR" sz="3600" b="1" dirty="0" smtClean="0">
                <a:latin typeface="Calibri" pitchFamily="34" charset="0"/>
              </a:rPr>
              <a:t>) </a:t>
            </a:r>
            <a:r>
              <a:rPr lang="el-GR" altLang="el-GR" sz="3000" b="0" dirty="0" smtClean="0">
                <a:latin typeface="Calibri" pitchFamily="34" charset="0"/>
              </a:rPr>
              <a:t>1/4</a:t>
            </a:r>
            <a:endParaRPr lang="en-US" altLang="el-GR" sz="3000" b="0" dirty="0" smtClean="0"/>
          </a:p>
        </p:txBody>
      </p:sp>
      <p:sp>
        <p:nvSpPr>
          <p:cNvPr id="36867"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sz="2200" dirty="0" smtClean="0">
                <a:latin typeface="Calibri" pitchFamily="34" charset="0"/>
              </a:rPr>
              <a:t>Στην </a:t>
            </a:r>
            <a:r>
              <a:rPr lang="el-GR" altLang="el-GR" sz="2200" b="1" dirty="0" smtClean="0">
                <a:latin typeface="Calibri" pitchFamily="34" charset="0"/>
              </a:rPr>
              <a:t>παιδική ηλικία, </a:t>
            </a:r>
            <a:r>
              <a:rPr lang="el-GR" altLang="el-GR" sz="2200" dirty="0" smtClean="0">
                <a:latin typeface="Calibri" pitchFamily="34" charset="0"/>
              </a:rPr>
              <a:t>η έκκριση της αυξητικής ορμόνης συμβαίνει κυρίως στην διάρκεια του ύπνου.</a:t>
            </a:r>
          </a:p>
          <a:p>
            <a:pPr eaLnBrk="1" hangingPunct="1">
              <a:lnSpc>
                <a:spcPct val="110000"/>
              </a:lnSpc>
            </a:pPr>
            <a:r>
              <a:rPr lang="el-GR" altLang="el-GR" sz="2200" dirty="0" smtClean="0">
                <a:latin typeface="Calibri" pitchFamily="34" charset="0"/>
              </a:rPr>
              <a:t>Η </a:t>
            </a:r>
            <a:r>
              <a:rPr lang="en-US" altLang="el-GR" sz="2200" dirty="0" smtClean="0">
                <a:latin typeface="Calibri" pitchFamily="34" charset="0"/>
              </a:rPr>
              <a:t>GH </a:t>
            </a:r>
            <a:r>
              <a:rPr lang="el-GR" altLang="el-GR" sz="2200" dirty="0" smtClean="0">
                <a:latin typeface="Calibri" pitchFamily="34" charset="0"/>
              </a:rPr>
              <a:t>εκκρίνεται επεισοδιακά, τα δε κύματα έκκρισης σχετίζονται με τον ύπνο βραδέων κυμάτων (</a:t>
            </a:r>
            <a:r>
              <a:rPr lang="en-US" altLang="el-GR" sz="2200" dirty="0" smtClean="0">
                <a:latin typeface="Calibri" pitchFamily="34" charset="0"/>
              </a:rPr>
              <a:t>slow wave sleep</a:t>
            </a:r>
            <a:r>
              <a:rPr lang="el-GR" altLang="el-GR" sz="2200" dirty="0" smtClean="0">
                <a:latin typeface="Calibri" pitchFamily="34" charset="0"/>
              </a:rPr>
              <a:t>, </a:t>
            </a:r>
            <a:r>
              <a:rPr lang="en-US" altLang="el-GR" sz="2200" dirty="0" smtClean="0">
                <a:latin typeface="Calibri" pitchFamily="34" charset="0"/>
              </a:rPr>
              <a:t>SWS</a:t>
            </a:r>
            <a:r>
              <a:rPr lang="el-GR" altLang="el-GR" sz="2200" dirty="0" smtClean="0">
                <a:latin typeface="Calibri" pitchFamily="34" charset="0"/>
              </a:rPr>
              <a:t>).</a:t>
            </a:r>
          </a:p>
          <a:p>
            <a:pPr eaLnBrk="1" hangingPunct="1">
              <a:lnSpc>
                <a:spcPct val="110000"/>
              </a:lnSpc>
            </a:pPr>
            <a:r>
              <a:rPr lang="el-GR" altLang="el-GR" sz="2200" dirty="0" smtClean="0">
                <a:latin typeface="Calibri" pitchFamily="34" charset="0"/>
              </a:rPr>
              <a:t>Στην εγρήγορση, τα κύματα έκκρισης </a:t>
            </a:r>
            <a:r>
              <a:rPr lang="en-US" altLang="el-GR" sz="2200" dirty="0" smtClean="0">
                <a:latin typeface="Calibri" pitchFamily="34" charset="0"/>
              </a:rPr>
              <a:t>GH </a:t>
            </a:r>
            <a:r>
              <a:rPr lang="el-GR" altLang="el-GR" sz="2200" dirty="0" smtClean="0">
                <a:latin typeface="Calibri" pitchFamily="34" charset="0"/>
              </a:rPr>
              <a:t>είναι μικρού μεγέθους και συχνότητας.</a:t>
            </a:r>
            <a:endParaRPr lang="el-GR" altLang="el-GR" sz="2200" u="sng" dirty="0" smtClean="0">
              <a:latin typeface="Calibri" pitchFamily="34" charset="0"/>
            </a:endParaRPr>
          </a:p>
          <a:p>
            <a:pPr eaLnBrk="1" hangingPunct="1">
              <a:lnSpc>
                <a:spcPct val="110000"/>
              </a:lnSpc>
            </a:pPr>
            <a:r>
              <a:rPr lang="el-GR" altLang="el-GR" sz="2200" b="1" dirty="0" smtClean="0">
                <a:latin typeface="Calibri" pitchFamily="34" charset="0"/>
              </a:rPr>
              <a:t>Στα πρώτα στάδια της εφηβείας, </a:t>
            </a:r>
            <a:r>
              <a:rPr lang="el-GR" altLang="el-GR" sz="2200" dirty="0" smtClean="0">
                <a:latin typeface="Calibri" pitchFamily="34" charset="0"/>
              </a:rPr>
              <a:t>υπάρχει μικρή αλλαγή στον τύπο αυτό της έκκρισης της </a:t>
            </a:r>
            <a:r>
              <a:rPr lang="en-US" altLang="el-GR" sz="2200" dirty="0" smtClean="0">
                <a:latin typeface="Calibri" pitchFamily="34" charset="0"/>
              </a:rPr>
              <a:t>GH</a:t>
            </a:r>
            <a:r>
              <a:rPr lang="el-GR" altLang="el-GR" sz="2200" dirty="0" smtClean="0">
                <a:latin typeface="Calibri" pitchFamily="34" charset="0"/>
              </a:rPr>
              <a:t>.</a:t>
            </a:r>
          </a:p>
          <a:p>
            <a:pPr eaLnBrk="1" hangingPunct="1">
              <a:lnSpc>
                <a:spcPct val="110000"/>
              </a:lnSpc>
            </a:pPr>
            <a:r>
              <a:rPr lang="el-GR" altLang="el-GR" sz="2200" dirty="0" smtClean="0">
                <a:latin typeface="Calibri" pitchFamily="34" charset="0"/>
              </a:rPr>
              <a:t>Ωστόσο, κάποια αύξηση του εύρους των αιχμών επισυμβαίνει στην εγρήγορση.</a:t>
            </a:r>
            <a:endParaRPr lang="el-GR" altLang="el-GR" sz="2200"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435041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Αλλαγές στην αυξητική ορμόνη (</a:t>
            </a:r>
            <a:r>
              <a:rPr lang="en-US" altLang="el-GR" sz="3600" b="1" dirty="0" smtClean="0">
                <a:latin typeface="Calibri" pitchFamily="34" charset="0"/>
              </a:rPr>
              <a:t>growth hormone</a:t>
            </a:r>
            <a:r>
              <a:rPr lang="el-GR" altLang="el-GR" sz="3600" b="1" dirty="0" smtClean="0">
                <a:latin typeface="Calibri" pitchFamily="34" charset="0"/>
              </a:rPr>
              <a:t>-</a:t>
            </a:r>
            <a:r>
              <a:rPr lang="en-US" altLang="el-GR" sz="3600" b="1" dirty="0" smtClean="0">
                <a:latin typeface="Calibri" pitchFamily="34" charset="0"/>
              </a:rPr>
              <a:t>GH</a:t>
            </a:r>
            <a:r>
              <a:rPr lang="el-GR" altLang="el-GR" sz="3600" b="1" dirty="0" smtClean="0">
                <a:latin typeface="Calibri" pitchFamily="34" charset="0"/>
              </a:rPr>
              <a:t>) </a:t>
            </a:r>
            <a:r>
              <a:rPr lang="el-GR" altLang="el-GR" sz="3000" b="0" dirty="0" smtClean="0">
                <a:latin typeface="Calibri" pitchFamily="34" charset="0"/>
              </a:rPr>
              <a:t>2/4</a:t>
            </a:r>
            <a:endParaRPr lang="en-US" altLang="el-GR" sz="3000" b="0" dirty="0" smtClean="0"/>
          </a:p>
        </p:txBody>
      </p:sp>
      <p:sp>
        <p:nvSpPr>
          <p:cNvPr id="36867" name="2 - Θέση περιεχομένου"/>
          <p:cNvSpPr>
            <a:spLocks noGrp="1"/>
          </p:cNvSpPr>
          <p:nvPr>
            <p:ph idx="1"/>
          </p:nvPr>
        </p:nvSpPr>
        <p:spPr>
          <a:xfrm>
            <a:off x="457200" y="1340768"/>
            <a:ext cx="8507288" cy="5184576"/>
          </a:xfrm>
        </p:spPr>
        <p:txBody>
          <a:bodyPr>
            <a:noAutofit/>
          </a:bodyPr>
          <a:lstStyle/>
          <a:p>
            <a:pPr eaLnBrk="1" hangingPunct="1">
              <a:lnSpc>
                <a:spcPct val="110000"/>
              </a:lnSpc>
            </a:pPr>
            <a:r>
              <a:rPr lang="el-GR" altLang="el-GR" sz="2200" b="1" dirty="0" smtClean="0">
                <a:latin typeface="Calibri" pitchFamily="34" charset="0"/>
              </a:rPr>
              <a:t>Στα μέσα της εφηβείας, </a:t>
            </a:r>
            <a:r>
              <a:rPr lang="el-GR" altLang="el-GR" sz="2200" dirty="0" smtClean="0">
                <a:latin typeface="Calibri" pitchFamily="34" charset="0"/>
              </a:rPr>
              <a:t>τα εκκριτικά επεισόδια παρατηρούνται τόσο στον ύπνο όσο και στην εγρήγορση. Και το εύρος και η διάρκεια των αιχμών αυξάνουν σημαντικά, αλλά η συχνότητα των κυμάτων παραμένει αναλλοίωτος και ακόμη σχετίζεται με τον </a:t>
            </a:r>
            <a:r>
              <a:rPr lang="en-US" altLang="el-GR" sz="2200" dirty="0" smtClean="0">
                <a:latin typeface="Calibri" pitchFamily="34" charset="0"/>
              </a:rPr>
              <a:t>SWS</a:t>
            </a:r>
            <a:r>
              <a:rPr lang="el-GR" altLang="el-GR" sz="2200" dirty="0" smtClean="0">
                <a:latin typeface="Calibri" pitchFamily="34" charset="0"/>
              </a:rPr>
              <a:t> (ανά 90 λεπτά).</a:t>
            </a:r>
            <a:endParaRPr lang="el-GR" altLang="el-GR" sz="2200" u="sng" dirty="0" smtClean="0">
              <a:latin typeface="Calibri" pitchFamily="34" charset="0"/>
            </a:endParaRPr>
          </a:p>
          <a:p>
            <a:pPr eaLnBrk="1" hangingPunct="1">
              <a:lnSpc>
                <a:spcPct val="110000"/>
              </a:lnSpc>
            </a:pPr>
            <a:r>
              <a:rPr lang="el-GR" altLang="el-GR" sz="2200" b="1" dirty="0" smtClean="0">
                <a:latin typeface="Calibri" pitchFamily="34" charset="0"/>
              </a:rPr>
              <a:t>Στα προχωρημένα στάδια της εφηβείας, </a:t>
            </a:r>
            <a:r>
              <a:rPr lang="el-GR" altLang="el-GR" sz="2200" dirty="0" smtClean="0">
                <a:latin typeface="Calibri" pitchFamily="34" charset="0"/>
              </a:rPr>
              <a:t>οι συχνές αιχμές στην διάρκεια της εγρήγορσης είναι μεγαλύτερου εύρους από εκείνες που επισυμβαίνουν στο μέσον της εφηβείας.  Τα κύματα του </a:t>
            </a:r>
            <a:r>
              <a:rPr lang="en-US" altLang="el-GR" sz="2200" dirty="0" smtClean="0">
                <a:latin typeface="Calibri" pitchFamily="34" charset="0"/>
              </a:rPr>
              <a:t>SWS </a:t>
            </a:r>
            <a:r>
              <a:rPr lang="el-GR" altLang="el-GR" sz="2200" dirty="0" smtClean="0">
                <a:latin typeface="Calibri" pitchFamily="34" charset="0"/>
              </a:rPr>
              <a:t>επίσης είναι μεγαλύτερου μεγέθους αλλά της αυτής συχνότητας με εκείνα που παρατηρούνται σε πρωιμότερα στάδια.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900195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Αλλαγές στην αυξητική ορμόνη (</a:t>
            </a:r>
            <a:r>
              <a:rPr lang="en-US" altLang="el-GR" sz="3600" b="1" dirty="0" smtClean="0">
                <a:latin typeface="Calibri" pitchFamily="34" charset="0"/>
              </a:rPr>
              <a:t>growth hormone</a:t>
            </a:r>
            <a:r>
              <a:rPr lang="el-GR" altLang="el-GR" sz="3600" b="1" dirty="0" smtClean="0">
                <a:latin typeface="Calibri" pitchFamily="34" charset="0"/>
              </a:rPr>
              <a:t>-</a:t>
            </a:r>
            <a:r>
              <a:rPr lang="en-US" altLang="el-GR" sz="3600" b="1" dirty="0" smtClean="0">
                <a:latin typeface="Calibri" pitchFamily="34" charset="0"/>
              </a:rPr>
              <a:t>GH</a:t>
            </a:r>
            <a:r>
              <a:rPr lang="el-GR" altLang="el-GR" sz="3600" b="1" dirty="0" smtClean="0">
                <a:latin typeface="Calibri" pitchFamily="34" charset="0"/>
              </a:rPr>
              <a:t>) </a:t>
            </a:r>
            <a:r>
              <a:rPr lang="el-GR" altLang="el-GR" sz="3000" b="0" dirty="0" smtClean="0">
                <a:latin typeface="Calibri" pitchFamily="34" charset="0"/>
              </a:rPr>
              <a:t>3/4</a:t>
            </a:r>
            <a:endParaRPr lang="en-US" altLang="el-GR" sz="3000" b="0" dirty="0" smtClean="0"/>
          </a:p>
        </p:txBody>
      </p:sp>
      <p:sp>
        <p:nvSpPr>
          <p:cNvPr id="36867" name="2 - Θέση περιεχομένου"/>
          <p:cNvSpPr>
            <a:spLocks noGrp="1"/>
          </p:cNvSpPr>
          <p:nvPr>
            <p:ph idx="1"/>
          </p:nvPr>
        </p:nvSpPr>
        <p:spPr>
          <a:xfrm>
            <a:off x="457200" y="1340768"/>
            <a:ext cx="8507288" cy="5184576"/>
          </a:xfrm>
        </p:spPr>
        <p:txBody>
          <a:bodyPr>
            <a:noAutofit/>
          </a:bodyPr>
          <a:lstStyle/>
          <a:p>
            <a:pPr eaLnBrk="1" hangingPunct="1">
              <a:lnSpc>
                <a:spcPct val="110000"/>
              </a:lnSpc>
            </a:pPr>
            <a:r>
              <a:rPr lang="el-GR" altLang="el-GR" dirty="0" smtClean="0">
                <a:latin typeface="Calibri" pitchFamily="34" charset="0"/>
              </a:rPr>
              <a:t>Είναι γνωστό ότι </a:t>
            </a:r>
            <a:r>
              <a:rPr lang="el-GR" altLang="el-GR" b="1" dirty="0" smtClean="0">
                <a:latin typeface="Calibri" pitchFamily="34" charset="0"/>
              </a:rPr>
              <a:t>η </a:t>
            </a:r>
            <a:r>
              <a:rPr lang="en-US" altLang="el-GR" b="1" dirty="0" smtClean="0">
                <a:latin typeface="Calibri" pitchFamily="34" charset="0"/>
              </a:rPr>
              <a:t>GH </a:t>
            </a:r>
            <a:r>
              <a:rPr lang="el-GR" altLang="el-GR" dirty="0" smtClean="0">
                <a:latin typeface="Calibri" pitchFamily="34" charset="0"/>
              </a:rPr>
              <a:t>δρα μέσω της παραγωγής </a:t>
            </a:r>
            <a:r>
              <a:rPr lang="en-US" altLang="el-GR" dirty="0" smtClean="0">
                <a:latin typeface="Calibri" pitchFamily="34" charset="0"/>
              </a:rPr>
              <a:t>IGF</a:t>
            </a:r>
            <a:r>
              <a:rPr lang="el-GR" altLang="el-GR" dirty="0" smtClean="0">
                <a:latin typeface="Calibri" pitchFamily="34" charset="0"/>
              </a:rPr>
              <a:t>-1 (ήπαρ).</a:t>
            </a:r>
          </a:p>
          <a:p>
            <a:pPr eaLnBrk="1" hangingPunct="1">
              <a:lnSpc>
                <a:spcPct val="110000"/>
              </a:lnSpc>
            </a:pPr>
            <a:r>
              <a:rPr lang="el-GR" altLang="el-GR" dirty="0" smtClean="0">
                <a:latin typeface="Calibri" pitchFamily="34" charset="0"/>
              </a:rPr>
              <a:t>Τα επίπεδα του </a:t>
            </a:r>
            <a:r>
              <a:rPr lang="en-US" altLang="el-GR" dirty="0" smtClean="0">
                <a:latin typeface="Calibri" pitchFamily="34" charset="0"/>
              </a:rPr>
              <a:t>IGF</a:t>
            </a:r>
            <a:r>
              <a:rPr lang="el-GR" altLang="el-GR" dirty="0" smtClean="0">
                <a:latin typeface="Calibri" pitchFamily="34" charset="0"/>
              </a:rPr>
              <a:t>-1 αυξάνονται σημαντικά κατά την διάρκεια της εφηβείας.  Οι υψηλότερες συγκεντρώσεις του </a:t>
            </a:r>
            <a:r>
              <a:rPr lang="en-US" altLang="el-GR" dirty="0" smtClean="0">
                <a:latin typeface="Calibri" pitchFamily="34" charset="0"/>
              </a:rPr>
              <a:t>IGF</a:t>
            </a:r>
            <a:r>
              <a:rPr lang="el-GR" altLang="el-GR" dirty="0" smtClean="0">
                <a:latin typeface="Calibri" pitchFamily="34" charset="0"/>
              </a:rPr>
              <a:t>-1 συμπίπτουν με την μέγιστη αύξηση του ύψους και στους άνδρες και στις γυναίκες.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955947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b="1" dirty="0" smtClean="0">
                <a:latin typeface="Calibri" pitchFamily="34" charset="0"/>
              </a:rPr>
              <a:t>Στους ενήλικες, ωστόσο, τα εκκριτικά κύματα της </a:t>
            </a:r>
            <a:r>
              <a:rPr lang="en-US" altLang="el-GR" b="1" dirty="0" smtClean="0">
                <a:latin typeface="Calibri" pitchFamily="34" charset="0"/>
              </a:rPr>
              <a:t>GH</a:t>
            </a:r>
            <a:r>
              <a:rPr lang="el-GR" altLang="el-GR" b="1" dirty="0" smtClean="0">
                <a:latin typeface="Calibri" pitchFamily="34" charset="0"/>
              </a:rPr>
              <a:t>, δεν είναι σημαντικά διαφορετικά από εκείνα που φαίνονται στην διάρκεια της παιδικής ηλικίας.</a:t>
            </a:r>
            <a:endParaRPr lang="el-GR" altLang="el-GR" dirty="0" smtClean="0">
              <a:latin typeface="Calibri" pitchFamily="34" charset="0"/>
            </a:endParaRPr>
          </a:p>
          <a:p>
            <a:pPr eaLnBrk="1" hangingPunct="1"/>
            <a:r>
              <a:rPr lang="el-GR" altLang="el-GR" dirty="0" smtClean="0">
                <a:latin typeface="Calibri" pitchFamily="34" charset="0"/>
              </a:rPr>
              <a:t>Έτσι, λίγες αιχμές επισυμβαίνουν στην εγρήγορση, και η έκκριση σχετίζεται περισσότερο με τον ύπνο.</a:t>
            </a:r>
          </a:p>
          <a:p>
            <a:pPr eaLnBrk="1" hangingPunct="1"/>
            <a:r>
              <a:rPr lang="el-GR" altLang="el-GR" dirty="0" smtClean="0">
                <a:latin typeface="Calibri" pitchFamily="34" charset="0"/>
              </a:rPr>
              <a:t>Άρα, στους ενήλικες, η έκκριση της αυξητικής ορμόνης μοιάζει με εκείνη του προεφηβικού παιδιού.</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Αλλαγές στην αυξητική ορμόνη (</a:t>
            </a:r>
            <a:r>
              <a:rPr lang="en-US" altLang="el-GR" sz="3600" b="1" dirty="0" smtClean="0">
                <a:latin typeface="Calibri" pitchFamily="34" charset="0"/>
              </a:rPr>
              <a:t>growth hormone</a:t>
            </a:r>
            <a:r>
              <a:rPr lang="el-GR" altLang="el-GR" sz="3600" b="1" dirty="0" smtClean="0">
                <a:latin typeface="Calibri" pitchFamily="34" charset="0"/>
              </a:rPr>
              <a:t>-</a:t>
            </a:r>
            <a:r>
              <a:rPr lang="en-US" altLang="el-GR" sz="3600" b="1" dirty="0" smtClean="0">
                <a:latin typeface="Calibri" pitchFamily="34" charset="0"/>
              </a:rPr>
              <a:t>GH</a:t>
            </a:r>
            <a:r>
              <a:rPr lang="el-GR" altLang="el-GR" sz="3600" b="1" dirty="0" smtClean="0">
                <a:latin typeface="Calibri" pitchFamily="34" charset="0"/>
              </a:rPr>
              <a:t>) </a:t>
            </a:r>
            <a:r>
              <a:rPr lang="el-GR" altLang="el-GR" sz="3000" b="0" dirty="0" smtClean="0">
                <a:latin typeface="Calibri" pitchFamily="34" charset="0"/>
              </a:rPr>
              <a:t>4/4</a:t>
            </a:r>
            <a:endParaRPr lang="en-US" altLang="el-GR" sz="3000" b="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36271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467544" y="116632"/>
            <a:ext cx="8229600" cy="1008112"/>
          </a:xfrm>
        </p:spPr>
        <p:txBody>
          <a:bodyPr>
            <a:noAutofit/>
          </a:bodyPr>
          <a:lstStyle/>
          <a:p>
            <a:r>
              <a:rPr lang="el-GR" altLang="el-GR" sz="3600" b="1" dirty="0" smtClean="0"/>
              <a:t>Άλλες ορμονικές αλλαγές στην διάρκεια της εφηβείας </a:t>
            </a:r>
            <a:r>
              <a:rPr lang="el-GR" altLang="el-GR" sz="3000" b="0" dirty="0" smtClean="0"/>
              <a:t>1/4</a:t>
            </a:r>
            <a:endParaRPr lang="en-US" altLang="el-GR" sz="3000" b="0" dirty="0" smtClean="0"/>
          </a:p>
        </p:txBody>
      </p:sp>
      <p:sp>
        <p:nvSpPr>
          <p:cNvPr id="38915" name="2 - Θέση περιεχομένου"/>
          <p:cNvSpPr>
            <a:spLocks noGrp="1"/>
          </p:cNvSpPr>
          <p:nvPr>
            <p:ph idx="1"/>
          </p:nvPr>
        </p:nvSpPr>
        <p:spPr>
          <a:xfrm>
            <a:off x="457200" y="1340768"/>
            <a:ext cx="8229600" cy="5040560"/>
          </a:xfrm>
        </p:spPr>
        <p:txBody>
          <a:bodyPr>
            <a:normAutofit/>
          </a:bodyPr>
          <a:lstStyle/>
          <a:p>
            <a:pPr marL="0" indent="0" eaLnBrk="1" hangingPunct="1">
              <a:lnSpc>
                <a:spcPct val="110000"/>
              </a:lnSpc>
              <a:buNone/>
            </a:pPr>
            <a:r>
              <a:rPr lang="en-US" altLang="el-GR" sz="2200" b="1" dirty="0" smtClean="0">
                <a:latin typeface="Calibri" pitchFamily="34" charset="0"/>
              </a:rPr>
              <a:t>ACTH</a:t>
            </a:r>
            <a:r>
              <a:rPr lang="el-GR" altLang="el-GR" sz="2200" b="1" dirty="0" smtClean="0">
                <a:latin typeface="Calibri" pitchFamily="34" charset="0"/>
              </a:rPr>
              <a:t> και κορτιζόλη</a:t>
            </a:r>
          </a:p>
          <a:p>
            <a:pPr eaLnBrk="1" hangingPunct="1">
              <a:lnSpc>
                <a:spcPct val="110000"/>
              </a:lnSpc>
            </a:pPr>
            <a:r>
              <a:rPr lang="el-GR" altLang="el-GR" sz="2200" dirty="0" smtClean="0">
                <a:latin typeface="Calibri" pitchFamily="34" charset="0"/>
              </a:rPr>
              <a:t>Είναι γνωστόν ότι η έκκριση της </a:t>
            </a:r>
            <a:r>
              <a:rPr lang="en-US" altLang="el-GR" sz="2200" dirty="0" smtClean="0">
                <a:latin typeface="Calibri" pitchFamily="34" charset="0"/>
              </a:rPr>
              <a:t>ACTH </a:t>
            </a:r>
            <a:r>
              <a:rPr lang="el-GR" altLang="el-GR" sz="2200" dirty="0" smtClean="0">
                <a:latin typeface="Calibri" pitchFamily="34" charset="0"/>
              </a:rPr>
              <a:t>και της κορτιζόλης έχουν χαρακτηριστικό νυχθημερήσιο ρυθμό, και το μεγαλύτερο ποσό της </a:t>
            </a:r>
            <a:r>
              <a:rPr lang="en-US" altLang="el-GR" sz="2200" dirty="0" smtClean="0">
                <a:latin typeface="Calibri" pitchFamily="34" charset="0"/>
              </a:rPr>
              <a:t>ACTH </a:t>
            </a:r>
            <a:r>
              <a:rPr lang="el-GR" altLang="el-GR" sz="2200" dirty="0" smtClean="0">
                <a:latin typeface="Calibri" pitchFamily="34" charset="0"/>
              </a:rPr>
              <a:t>και της κορτιζόλης εκκρίνεται μεταξύ των 4.00 και 8.00 το πρωί.  Περίπου τα μεσάνυχτα, η συγκέντρωση της κορτιζόλης πέφτει σε σχεδόν μη ανιχνεύσιμα επίπεδα και παραμένει χαμηλή για αρκετές ώρες.</a:t>
            </a:r>
            <a:endParaRPr lang="el-GR" altLang="el-GR" sz="2200" u="sng" dirty="0" smtClean="0">
              <a:latin typeface="Calibri" pitchFamily="34" charset="0"/>
            </a:endParaRPr>
          </a:p>
          <a:p>
            <a:pPr eaLnBrk="1" hangingPunct="1">
              <a:lnSpc>
                <a:spcPct val="110000"/>
              </a:lnSpc>
            </a:pPr>
            <a:r>
              <a:rPr lang="el-GR" altLang="el-GR" sz="2200" b="1" dirty="0" smtClean="0">
                <a:latin typeface="Calibri" pitchFamily="34" charset="0"/>
              </a:rPr>
              <a:t>Δεν επισυμβαίνουν σημαντικές αλλαγές </a:t>
            </a:r>
            <a:r>
              <a:rPr lang="el-GR" altLang="el-GR" sz="2200" dirty="0" smtClean="0">
                <a:latin typeface="Calibri" pitchFamily="34" charset="0"/>
              </a:rPr>
              <a:t>σε αυτό τον τρόπο έκκρισης στην διάρκεια της εφηβείας.</a:t>
            </a:r>
          </a:p>
          <a:p>
            <a:pPr eaLnBrk="1" hangingPunct="1">
              <a:lnSpc>
                <a:spcPct val="110000"/>
              </a:lnSpc>
            </a:pPr>
            <a:r>
              <a:rPr lang="el-GR" altLang="el-GR" sz="2200" dirty="0" smtClean="0">
                <a:latin typeface="Calibri" pitchFamily="34" charset="0"/>
              </a:rPr>
              <a:t>Η έκκριση της κορτιζόλης φαίνεται ότι είναι συνδεδεμένη με </a:t>
            </a:r>
            <a:r>
              <a:rPr lang="el-GR" altLang="el-GR" sz="2200" b="1" dirty="0" smtClean="0">
                <a:latin typeface="Calibri" pitchFamily="34" charset="0"/>
              </a:rPr>
              <a:t>τον χρόνο του ωρολογίου παρά με τον ύπνο</a:t>
            </a:r>
            <a:r>
              <a:rPr lang="el-GR" altLang="el-GR" sz="2200" b="1" dirty="0">
                <a:latin typeface="Calibri" pitchFamily="34" charset="0"/>
              </a:rPr>
              <a:t>.</a:t>
            </a:r>
            <a:endParaRPr lang="el-GR" altLang="el-GR" sz="2200" b="1"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211191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467544" y="116632"/>
            <a:ext cx="8229600" cy="1008112"/>
          </a:xfrm>
        </p:spPr>
        <p:txBody>
          <a:bodyPr>
            <a:noAutofit/>
          </a:bodyPr>
          <a:lstStyle/>
          <a:p>
            <a:r>
              <a:rPr lang="el-GR" altLang="el-GR" sz="3600" b="1" dirty="0" smtClean="0"/>
              <a:t>Άλλες ορμονικές αλλαγές στην διάρκεια της εφηβείας </a:t>
            </a:r>
            <a:r>
              <a:rPr lang="el-GR" altLang="el-GR" sz="3000" b="0" dirty="0" smtClean="0"/>
              <a:t>2/4</a:t>
            </a:r>
            <a:endParaRPr lang="en-US" altLang="el-GR" sz="3000" b="0" dirty="0" smtClean="0"/>
          </a:p>
        </p:txBody>
      </p:sp>
      <p:sp>
        <p:nvSpPr>
          <p:cNvPr id="38915" name="2 - Θέση περιεχομένου"/>
          <p:cNvSpPr>
            <a:spLocks noGrp="1"/>
          </p:cNvSpPr>
          <p:nvPr>
            <p:ph idx="1"/>
          </p:nvPr>
        </p:nvSpPr>
        <p:spPr>
          <a:xfrm>
            <a:off x="457200" y="1340768"/>
            <a:ext cx="8229600" cy="5040560"/>
          </a:xfrm>
        </p:spPr>
        <p:txBody>
          <a:bodyPr>
            <a:normAutofit/>
          </a:bodyPr>
          <a:lstStyle/>
          <a:p>
            <a:pPr marL="0" indent="0" eaLnBrk="1" hangingPunct="1">
              <a:lnSpc>
                <a:spcPct val="110000"/>
              </a:lnSpc>
              <a:buNone/>
            </a:pPr>
            <a:r>
              <a:rPr lang="el-GR" altLang="el-GR" b="1" dirty="0" smtClean="0">
                <a:latin typeface="Calibri" pitchFamily="34" charset="0"/>
              </a:rPr>
              <a:t>Προλακτίνη (</a:t>
            </a:r>
            <a:r>
              <a:rPr lang="en-US" altLang="el-GR" b="1" dirty="0" smtClean="0">
                <a:latin typeface="Calibri" pitchFamily="34" charset="0"/>
              </a:rPr>
              <a:t>PRL</a:t>
            </a:r>
            <a:r>
              <a:rPr lang="el-GR" altLang="el-GR" b="1" dirty="0" smtClean="0">
                <a:latin typeface="Calibri" pitchFamily="34" charset="0"/>
              </a:rPr>
              <a:t>)</a:t>
            </a:r>
          </a:p>
          <a:p>
            <a:pPr eaLnBrk="1" hangingPunct="1">
              <a:lnSpc>
                <a:spcPct val="110000"/>
              </a:lnSpc>
            </a:pPr>
            <a:r>
              <a:rPr lang="el-GR" altLang="el-GR" dirty="0" smtClean="0">
                <a:latin typeface="Calibri" pitchFamily="34" charset="0"/>
              </a:rPr>
              <a:t>Η προλακτίνη εκκρίνεται επεισοδιακά στην διάρκεια της παιδικής ηλικίας και ο τύπος της έκκρισης μοιάζει με αυτόν της </a:t>
            </a:r>
            <a:r>
              <a:rPr lang="en-US" altLang="el-GR" dirty="0" smtClean="0">
                <a:latin typeface="Calibri" pitchFamily="34" charset="0"/>
              </a:rPr>
              <a:t>GH</a:t>
            </a:r>
            <a:r>
              <a:rPr lang="el-GR" altLang="el-GR" dirty="0" smtClean="0">
                <a:latin typeface="Calibri" pitchFamily="34" charset="0"/>
              </a:rPr>
              <a:t>, με την περισσότερη έκκριση στην διάρκεια του ύπνου.  Αυτός ο τύπος έκκρισης, που έχει εγκατασταθεί από την ηλικία των 3-6 ετών, </a:t>
            </a:r>
            <a:r>
              <a:rPr lang="el-GR" altLang="el-GR" b="1" dirty="0" smtClean="0">
                <a:latin typeface="Calibri" pitchFamily="34" charset="0"/>
              </a:rPr>
              <a:t>δεν μοιάζει να αλλάζει κατά την διάρκεια της εφηβείας.</a:t>
            </a:r>
            <a:r>
              <a:rPr lang="el-GR" altLang="el-GR" dirty="0" smtClean="0">
                <a:latin typeface="Calibri" pitchFamily="34" charset="0"/>
              </a:rPr>
              <a:t>  Τα βασικά επίπεδα </a:t>
            </a:r>
            <a:r>
              <a:rPr lang="en-US" altLang="el-GR" dirty="0" smtClean="0">
                <a:latin typeface="Calibri" pitchFamily="34" charset="0"/>
              </a:rPr>
              <a:t>PRL </a:t>
            </a:r>
            <a:r>
              <a:rPr lang="el-GR" altLang="el-GR" dirty="0" smtClean="0">
                <a:latin typeface="Calibri" pitchFamily="34" charset="0"/>
              </a:rPr>
              <a:t>είναι υψηλότερα στις γυναίκες απ’ ότι στους άνδρες.</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318231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 Θέση περιεχομένου"/>
          <p:cNvSpPr>
            <a:spLocks noGrp="1"/>
          </p:cNvSpPr>
          <p:nvPr>
            <p:ph idx="1"/>
          </p:nvPr>
        </p:nvSpPr>
        <p:spPr>
          <a:xfrm>
            <a:off x="457200" y="1340768"/>
            <a:ext cx="8291264" cy="5256584"/>
          </a:xfrm>
        </p:spPr>
        <p:txBody>
          <a:bodyPr>
            <a:normAutofit/>
          </a:bodyPr>
          <a:lstStyle/>
          <a:p>
            <a:pPr marL="0" indent="0" eaLnBrk="1" hangingPunct="1">
              <a:lnSpc>
                <a:spcPct val="110000"/>
              </a:lnSpc>
              <a:buNone/>
            </a:pPr>
            <a:r>
              <a:rPr lang="el-GR" altLang="el-GR" sz="2200" b="1" dirty="0" smtClean="0">
                <a:latin typeface="Calibri" pitchFamily="34" charset="0"/>
              </a:rPr>
              <a:t>Θυρεοειδοτρόπος (</a:t>
            </a:r>
            <a:r>
              <a:rPr lang="en-US" altLang="el-GR" sz="2200" b="1" dirty="0" smtClean="0">
                <a:latin typeface="Calibri" pitchFamily="34" charset="0"/>
              </a:rPr>
              <a:t>TSH</a:t>
            </a:r>
            <a:r>
              <a:rPr lang="el-GR" altLang="el-GR" sz="2200" b="1" dirty="0" smtClean="0">
                <a:latin typeface="Calibri" pitchFamily="34" charset="0"/>
              </a:rPr>
              <a:t>)</a:t>
            </a:r>
          </a:p>
          <a:p>
            <a:pPr eaLnBrk="1" hangingPunct="1">
              <a:lnSpc>
                <a:spcPct val="110000"/>
              </a:lnSpc>
            </a:pPr>
            <a:r>
              <a:rPr lang="el-GR" altLang="el-GR" sz="2200" dirty="0" smtClean="0">
                <a:latin typeface="Calibri" pitchFamily="34" charset="0"/>
              </a:rPr>
              <a:t>Η έκκριση της </a:t>
            </a:r>
            <a:r>
              <a:rPr lang="en-US" altLang="el-GR" sz="2200" dirty="0" smtClean="0">
                <a:latin typeface="Calibri" pitchFamily="34" charset="0"/>
              </a:rPr>
              <a:t>TSH </a:t>
            </a:r>
            <a:r>
              <a:rPr lang="el-GR" altLang="el-GR" sz="2200" dirty="0" smtClean="0">
                <a:latin typeface="Calibri" pitchFamily="34" charset="0"/>
              </a:rPr>
              <a:t>είναι παρόμοια με εκείνη της </a:t>
            </a:r>
            <a:r>
              <a:rPr lang="en-US" altLang="el-GR" sz="2200" dirty="0" smtClean="0">
                <a:latin typeface="Calibri" pitchFamily="34" charset="0"/>
              </a:rPr>
              <a:t>PRL</a:t>
            </a:r>
            <a:r>
              <a:rPr lang="el-GR" altLang="el-GR" sz="2200" dirty="0" smtClean="0">
                <a:latin typeface="Calibri" pitchFamily="34" charset="0"/>
              </a:rPr>
              <a:t>, με την μεγαλύτερη έκκριση να παρατηρείται κατά την διάρκεια του ύπνου, και σε μικρότερα ποσά στην εγρήγορση</a:t>
            </a:r>
            <a:r>
              <a:rPr lang="el-GR" altLang="el-GR" sz="2200" b="1" dirty="0" smtClean="0">
                <a:latin typeface="Calibri" pitchFamily="34" charset="0"/>
              </a:rPr>
              <a:t>.  Δεν παρατηρείται αλλαγή στην έκκριση της </a:t>
            </a:r>
            <a:r>
              <a:rPr lang="en-US" altLang="el-GR" sz="2200" b="1" dirty="0" smtClean="0">
                <a:latin typeface="Calibri" pitchFamily="34" charset="0"/>
              </a:rPr>
              <a:t>TSH</a:t>
            </a:r>
            <a:r>
              <a:rPr lang="en-US" altLang="el-GR" sz="2200" dirty="0" smtClean="0">
                <a:latin typeface="Calibri" pitchFamily="34" charset="0"/>
              </a:rPr>
              <a:t> </a:t>
            </a:r>
            <a:r>
              <a:rPr lang="el-GR" altLang="el-GR" sz="2200" dirty="0" smtClean="0">
                <a:latin typeface="Calibri" pitchFamily="34" charset="0"/>
              </a:rPr>
              <a:t>στην διάρκεια της εφηβείας.</a:t>
            </a:r>
          </a:p>
          <a:p>
            <a:pPr eaLnBrk="1" hangingPunct="1">
              <a:lnSpc>
                <a:spcPct val="110000"/>
              </a:lnSpc>
            </a:pPr>
            <a:r>
              <a:rPr lang="el-GR" altLang="el-GR" sz="2200" dirty="0" smtClean="0">
                <a:latin typeface="Calibri" pitchFamily="34" charset="0"/>
              </a:rPr>
              <a:t>Εν τούτοις</a:t>
            </a:r>
            <a:r>
              <a:rPr lang="el-GR" altLang="el-GR" sz="2200" b="1" dirty="0" smtClean="0">
                <a:latin typeface="Calibri" pitchFamily="34" charset="0"/>
              </a:rPr>
              <a:t>, μικρές αυξήσεις </a:t>
            </a:r>
            <a:r>
              <a:rPr lang="el-GR" altLang="el-GR" sz="2200" dirty="0" smtClean="0">
                <a:latin typeface="Calibri" pitchFamily="34" charset="0"/>
              </a:rPr>
              <a:t>επισυμβαίνουν στην συγκέντρωση της ολικής θυροξίνης </a:t>
            </a:r>
            <a:r>
              <a:rPr lang="el-GR" altLang="el-GR" sz="2200" b="1" dirty="0" smtClean="0">
                <a:latin typeface="Calibri" pitchFamily="34" charset="0"/>
              </a:rPr>
              <a:t>(Τ4), </a:t>
            </a:r>
            <a:r>
              <a:rPr lang="el-GR" altLang="el-GR" sz="2200" dirty="0" smtClean="0">
                <a:latin typeface="Calibri" pitchFamily="34" charset="0"/>
              </a:rPr>
              <a:t>της τριιωδοθυρονίνης </a:t>
            </a:r>
            <a:r>
              <a:rPr lang="el-GR" altLang="el-GR" sz="2200" b="1" dirty="0" smtClean="0">
                <a:latin typeface="Calibri" pitchFamily="34" charset="0"/>
              </a:rPr>
              <a:t>(Τ3), </a:t>
            </a:r>
            <a:r>
              <a:rPr lang="el-GR" altLang="el-GR" sz="2200" dirty="0" smtClean="0">
                <a:latin typeface="Calibri" pitchFamily="34" charset="0"/>
              </a:rPr>
              <a:t>και της δεσμευτικής των θυρεοειδικών ορμονών σφαιρίνης </a:t>
            </a:r>
            <a:r>
              <a:rPr lang="el-GR" altLang="el-GR" sz="2200" b="1" dirty="0" smtClean="0">
                <a:latin typeface="Calibri" pitchFamily="34" charset="0"/>
              </a:rPr>
              <a:t>(</a:t>
            </a:r>
            <a:r>
              <a:rPr lang="en-US" altLang="el-GR" sz="2200" b="1" dirty="0" smtClean="0">
                <a:latin typeface="Calibri" pitchFamily="34" charset="0"/>
              </a:rPr>
              <a:t>TBG</a:t>
            </a:r>
            <a:r>
              <a:rPr lang="el-GR" altLang="el-GR" sz="2200" b="1" dirty="0" smtClean="0">
                <a:latin typeface="Calibri" pitchFamily="34" charset="0"/>
              </a:rPr>
              <a:t>) </a:t>
            </a:r>
            <a:r>
              <a:rPr lang="el-GR" altLang="el-GR" sz="2200" dirty="0" smtClean="0">
                <a:latin typeface="Calibri" pitchFamily="34" charset="0"/>
              </a:rPr>
              <a:t>και όλα αυτά παρατηρούνται στην διάρκεια της αυξημένης εφηβικής ανάπτυξης.  Δεν ανευρίσκεται αλλαγή στην ελεύθερη Τ4 στην διάρκεια της εφηβείας.</a:t>
            </a:r>
            <a:endParaRPr lang="en-US" altLang="el-GR" sz="2200" dirty="0" smtClean="0"/>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t>Άλλες ορμονικές αλλαγές στην διάρκεια της εφηβείας </a:t>
            </a:r>
            <a:r>
              <a:rPr lang="el-GR" altLang="el-GR" sz="3000" b="0" dirty="0" smtClean="0"/>
              <a:t>3/4</a:t>
            </a:r>
            <a:endParaRPr lang="en-US" altLang="el-GR" sz="3000" b="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476591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2 - Θέση περιεχομένου"/>
          <p:cNvSpPr>
            <a:spLocks noGrp="1"/>
          </p:cNvSpPr>
          <p:nvPr>
            <p:ph idx="1"/>
          </p:nvPr>
        </p:nvSpPr>
        <p:spPr>
          <a:xfrm>
            <a:off x="457200" y="1340768"/>
            <a:ext cx="8229600" cy="5040560"/>
          </a:xfrm>
        </p:spPr>
        <p:txBody>
          <a:bodyPr/>
          <a:lstStyle/>
          <a:p>
            <a:pPr marL="0" indent="0" eaLnBrk="1" hangingPunct="1">
              <a:buNone/>
            </a:pPr>
            <a:r>
              <a:rPr lang="el-GR" altLang="el-GR" b="1" dirty="0" smtClean="0"/>
              <a:t>Ινσουλίνη και γλυκαγόνη</a:t>
            </a:r>
          </a:p>
          <a:p>
            <a:pPr eaLnBrk="1" hangingPunct="1"/>
            <a:r>
              <a:rPr lang="el-GR" altLang="el-GR" b="1" dirty="0" smtClean="0"/>
              <a:t>Δεν έχουν δειχθεί αλλαγές </a:t>
            </a:r>
            <a:r>
              <a:rPr lang="el-GR" altLang="el-GR" dirty="0" smtClean="0"/>
              <a:t>τόσο για την ινσουλίνη όσο και για την γλυκαγόνη στην διάρκεια της εφηβείας.</a:t>
            </a:r>
          </a:p>
          <a:p>
            <a:pPr eaLnBrk="1" hangingPunct="1"/>
            <a:r>
              <a:rPr lang="el-GR" altLang="el-GR" dirty="0" smtClean="0"/>
              <a:t>Αλλά φαίνεται ότι σε φυσιολογικούς εφήβους σε σύγκριση με τα παιδιά και τους μετεφήβους, παρατηρείται στην </a:t>
            </a:r>
            <a:r>
              <a:rPr lang="el-GR" altLang="el-GR" b="1" dirty="0" smtClean="0"/>
              <a:t>μία ελάττωση της ευαισθησίας στην ινσουλίνη.</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t>Άλλες ορμονικές αλλαγές στην διάρκεια της εφηβείας </a:t>
            </a:r>
            <a:r>
              <a:rPr lang="el-GR" altLang="el-GR" sz="3000" b="0" dirty="0" smtClean="0"/>
              <a:t>4/4</a:t>
            </a:r>
            <a:endParaRPr lang="en-US" altLang="el-GR" sz="3000" b="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402162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p:txBody>
          <a:bodyPr>
            <a:normAutofit/>
          </a:bodyPr>
          <a:lstStyle/>
          <a:p>
            <a:r>
              <a:rPr lang="el-GR" altLang="el-GR" sz="3600" b="1" dirty="0" smtClean="0"/>
              <a:t>Τα περί την τρίτη κοιλία όργανα</a:t>
            </a:r>
            <a:endParaRPr lang="en-US" altLang="el-GR" sz="3600" b="1" dirty="0" smtClean="0"/>
          </a:p>
        </p:txBody>
      </p:sp>
      <p:pic>
        <p:nvPicPr>
          <p:cNvPr id="5122" name="Picture 2" descr="File:Gray7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413" y="1124744"/>
            <a:ext cx="6681175" cy="4932934"/>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
        <p:nvSpPr>
          <p:cNvPr id="6" name="Rectangle 7"/>
          <p:cNvSpPr/>
          <p:nvPr/>
        </p:nvSpPr>
        <p:spPr>
          <a:xfrm>
            <a:off x="1487870" y="6290653"/>
            <a:ext cx="616826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Gray715</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Quibik"/>
              </a:rPr>
              <a:t>Quibik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774920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467544" y="116632"/>
            <a:ext cx="8229600" cy="1080120"/>
          </a:xfrm>
        </p:spPr>
        <p:txBody>
          <a:bodyPr>
            <a:noAutofit/>
          </a:bodyPr>
          <a:lstStyle/>
          <a:p>
            <a:r>
              <a:rPr lang="el-GR" altLang="el-GR" sz="3600" b="1" dirty="0" smtClean="0"/>
              <a:t>Δημιουργία της μελατονίνης</a:t>
            </a:r>
            <a:endParaRPr lang="en-US" altLang="el-GR" sz="3600" b="1" dirty="0" smtClean="0"/>
          </a:p>
        </p:txBody>
      </p:sp>
      <p:pic>
        <p:nvPicPr>
          <p:cNvPr id="6146" name="Picture 2" descr="File:Tryptophan metaboli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80728"/>
            <a:ext cx="4276725" cy="5705476"/>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
        <p:nvSpPr>
          <p:cNvPr id="6" name="Rectangle 7"/>
          <p:cNvSpPr/>
          <p:nvPr/>
        </p:nvSpPr>
        <p:spPr>
          <a:xfrm>
            <a:off x="3877571" y="6247052"/>
            <a:ext cx="316835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Tryptophan </a:t>
            </a:r>
            <a:r>
              <a:rPr lang="en-US" sz="1200" dirty="0" smtClean="0">
                <a:latin typeface="+mn-lt"/>
                <a:hlinkClick r:id="rId4"/>
              </a:rPr>
              <a:t>metabolism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WolfRAMM (page does not exist)"/>
              </a:rPr>
              <a:t>WolfRAMM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04351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4000" b="1" dirty="0" smtClean="0"/>
              <a:t>Ορμόνες γλυκοπρωτεΐνες </a:t>
            </a:r>
            <a:r>
              <a:rPr lang="el-GR" altLang="el-GR" sz="3200" b="0" dirty="0" smtClean="0"/>
              <a:t>1/2</a:t>
            </a:r>
            <a:endParaRPr lang="en-US" altLang="el-GR" sz="3200" b="0" dirty="0" smtClean="0"/>
          </a:p>
        </p:txBody>
      </p:sp>
      <p:sp>
        <p:nvSpPr>
          <p:cNvPr id="9219" name="Rectangle 3"/>
          <p:cNvSpPr>
            <a:spLocks noGrp="1" noChangeArrowheads="1"/>
          </p:cNvSpPr>
          <p:nvPr>
            <p:ph idx="1"/>
          </p:nvPr>
        </p:nvSpPr>
        <p:spPr>
          <a:xfrm>
            <a:off x="457200" y="1196752"/>
            <a:ext cx="8363272" cy="5256584"/>
          </a:xfrm>
        </p:spPr>
        <p:txBody>
          <a:bodyPr>
            <a:normAutofit lnSpcReduction="10000"/>
          </a:bodyPr>
          <a:lstStyle/>
          <a:p>
            <a:pPr eaLnBrk="1" hangingPunct="1"/>
            <a:r>
              <a:rPr lang="el-GR" altLang="el-GR" sz="2200" dirty="0" smtClean="0"/>
              <a:t>Είναι οι ορμόνες από τα βασεόφιλα κύτταρα που αποτελούν μία οικογένεια.  Είναι όλες διμερή που μοιράζονται μία α</a:t>
            </a:r>
            <a:r>
              <a:rPr lang="en-US" altLang="el-GR" sz="2200" dirty="0" smtClean="0"/>
              <a:t>-</a:t>
            </a:r>
            <a:r>
              <a:rPr lang="el-GR" altLang="el-GR" sz="2200" dirty="0" smtClean="0"/>
              <a:t>υποομάδα από 89 κοινά αμινοξέα.  Η β-υποομάδα, που περιέχει 112-115 αμιν</a:t>
            </a:r>
            <a:r>
              <a:rPr lang="en-US" altLang="el-GR" sz="2200" dirty="0" smtClean="0"/>
              <a:t>o</a:t>
            </a:r>
            <a:r>
              <a:rPr lang="el-GR" altLang="el-GR" sz="2200" dirty="0" smtClean="0"/>
              <a:t>ξέα, είναι διαφορετική και προσφέρει εξειδίκευση στις βιολογικές δράσεις κάθε ορμόνης, αλλά από μόνη της είναι ανενεργής.  Όλες αυτές οι ορμόνες είναι γλυκοζυλιωμένες  ώστε να αποδίδουν μία τελική μοριακή μάζα 32 </a:t>
            </a:r>
            <a:r>
              <a:rPr lang="en-US" altLang="el-GR" sz="2200" dirty="0" smtClean="0"/>
              <a:t>kDa</a:t>
            </a:r>
            <a:r>
              <a:rPr lang="el-GR" altLang="el-GR" sz="2200" dirty="0" smtClean="0"/>
              <a:t>, και όλες διεγείρουν τα όργανα-στόχους τους δια μέσου 3’,5’ </a:t>
            </a:r>
            <a:r>
              <a:rPr lang="en-US" altLang="el-GR" sz="2200" dirty="0" smtClean="0"/>
              <a:t>cAMP</a:t>
            </a:r>
            <a:r>
              <a:rPr lang="el-GR" altLang="el-GR" sz="2200" dirty="0" smtClean="0"/>
              <a:t>.  Η θυρεοειδοτρόπος διεγείρει την σύνθεση και έκκριση της θυροξίνης (Τ4) από τον θυρεοειδή αδένα.  Η </a:t>
            </a:r>
            <a:r>
              <a:rPr lang="en-US" altLang="el-GR" sz="2200" dirty="0" smtClean="0"/>
              <a:t>FSH </a:t>
            </a:r>
            <a:r>
              <a:rPr lang="el-GR" altLang="el-GR" sz="2200" dirty="0" smtClean="0"/>
              <a:t>προάγει την γαμετογένεση και στα δύο φύλα και την έκκριση της οιστραδιόλης στα θήλεα, και η </a:t>
            </a:r>
            <a:r>
              <a:rPr lang="en-US" altLang="el-GR" sz="2200" dirty="0" smtClean="0"/>
              <a:t>LH </a:t>
            </a:r>
            <a:r>
              <a:rPr lang="el-GR" altLang="el-GR" sz="2200" dirty="0" smtClean="0"/>
              <a:t>την ωορρηξία, διεγείρει δε την παραγωγή προγεστερόνης από το ωχρό σωμάτιο της ωοθήκης και την παραγωγή της τεστοστερόνης από τα κύτταρα </a:t>
            </a:r>
            <a:r>
              <a:rPr lang="en-US" altLang="el-GR" sz="2200" dirty="0" smtClean="0"/>
              <a:t>Leydig </a:t>
            </a:r>
            <a:r>
              <a:rPr lang="el-GR" altLang="el-GR" sz="2200" dirty="0" smtClean="0"/>
              <a:t>των όρχεων.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372334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a:bodyPr>
          <a:lstStyle/>
          <a:p>
            <a:r>
              <a:rPr lang="el-GR" altLang="el-GR" b="1" dirty="0" smtClean="0"/>
              <a:t>Μελατονίνη </a:t>
            </a:r>
            <a:r>
              <a:rPr lang="el-GR" altLang="el-GR" sz="3200" b="0" dirty="0" smtClean="0"/>
              <a:t>1/4</a:t>
            </a:r>
            <a:endParaRPr lang="en-US" altLang="el-GR" sz="3200" b="0" dirty="0" smtClean="0"/>
          </a:p>
        </p:txBody>
      </p:sp>
      <p:sp>
        <p:nvSpPr>
          <p:cNvPr id="44035" name="2 - Θέση περιεχομένου"/>
          <p:cNvSpPr>
            <a:spLocks noGrp="1"/>
          </p:cNvSpPr>
          <p:nvPr>
            <p:ph idx="1"/>
          </p:nvPr>
        </p:nvSpPr>
        <p:spPr/>
        <p:txBody>
          <a:bodyPr>
            <a:noAutofit/>
          </a:bodyPr>
          <a:lstStyle/>
          <a:p>
            <a:pPr eaLnBrk="1" hangingPunct="1"/>
            <a:r>
              <a:rPr lang="el-GR" altLang="el-GR" dirty="0" smtClean="0">
                <a:latin typeface="Calibri" pitchFamily="34" charset="0"/>
              </a:rPr>
              <a:t>Η </a:t>
            </a:r>
            <a:r>
              <a:rPr lang="el-GR" altLang="el-GR" b="1" dirty="0" smtClean="0">
                <a:latin typeface="Calibri" pitchFamily="34" charset="0"/>
              </a:rPr>
              <a:t>επίφυση </a:t>
            </a:r>
            <a:r>
              <a:rPr lang="el-GR" altLang="el-GR" dirty="0" smtClean="0">
                <a:latin typeface="Calibri" pitchFamily="34" charset="0"/>
              </a:rPr>
              <a:t>παίζει σημαντικό ρόλο στην </a:t>
            </a:r>
            <a:r>
              <a:rPr lang="el-GR" altLang="el-GR" b="1" dirty="0" smtClean="0">
                <a:latin typeface="Calibri" pitchFamily="34" charset="0"/>
              </a:rPr>
              <a:t>αναπαραγωγική ενδοκρινολογία. </a:t>
            </a:r>
            <a:r>
              <a:rPr lang="el-GR" altLang="el-GR" dirty="0" smtClean="0">
                <a:latin typeface="Calibri" pitchFamily="34" charset="0"/>
              </a:rPr>
              <a:t>Η επίφυση ρυθμίζει τις εποχιακές αλλαγές στην αναπαραγωγική λειτουργία των ζώων που εμφανίζουν τέτοια χαρακτηριστικά. Στους ανθρώπους παρ’ ότι δεν ποικίλουν αναπαραγωγικά με την εποχή του έτους, ο ρόλος της επίφυσης είναι σημαντικός. </a:t>
            </a:r>
            <a:r>
              <a:rPr lang="el-GR" altLang="el-GR" b="1" dirty="0" smtClean="0">
                <a:latin typeface="Calibri" pitchFamily="34" charset="0"/>
              </a:rPr>
              <a:t>Δεν συμφωνούν όλοι οι ερευνητές,</a:t>
            </a:r>
            <a:r>
              <a:rPr lang="el-GR" altLang="el-GR" dirty="0" smtClean="0">
                <a:latin typeface="Calibri" pitchFamily="34" charset="0"/>
              </a:rPr>
              <a:t> αλλά τα δεδομένα δείχνουν ότι η επίφυση μπορεί να είναι </a:t>
            </a:r>
            <a:r>
              <a:rPr lang="el-GR" altLang="el-GR" b="1" dirty="0" smtClean="0">
                <a:latin typeface="Calibri" pitchFamily="34" charset="0"/>
              </a:rPr>
              <a:t>σημαντική στην σεξουαλική ωρίμανση</a:t>
            </a:r>
            <a:r>
              <a:rPr lang="el-GR" altLang="el-GR" dirty="0" smtClean="0">
                <a:latin typeface="Calibri" pitchFamily="34" charset="0"/>
              </a:rPr>
              <a:t>.</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539425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a:bodyPr>
          <a:lstStyle/>
          <a:p>
            <a:r>
              <a:rPr lang="el-GR" altLang="el-GR" b="1" dirty="0" smtClean="0"/>
              <a:t>Μελατονίνη </a:t>
            </a:r>
            <a:r>
              <a:rPr lang="el-GR" altLang="el-GR" sz="3200" b="0" dirty="0" smtClean="0"/>
              <a:t>2/4</a:t>
            </a:r>
            <a:endParaRPr lang="en-US" altLang="el-GR" sz="3200" b="0" dirty="0" smtClean="0"/>
          </a:p>
        </p:txBody>
      </p:sp>
      <p:sp>
        <p:nvSpPr>
          <p:cNvPr id="44035" name="2 - Θέση περιεχομένου"/>
          <p:cNvSpPr>
            <a:spLocks noGrp="1"/>
          </p:cNvSpPr>
          <p:nvPr>
            <p:ph idx="1"/>
          </p:nvPr>
        </p:nvSpPr>
        <p:spPr>
          <a:xfrm>
            <a:off x="323528" y="1196752"/>
            <a:ext cx="8686800" cy="5616624"/>
          </a:xfrm>
        </p:spPr>
        <p:txBody>
          <a:bodyPr>
            <a:normAutofit/>
          </a:bodyPr>
          <a:lstStyle/>
          <a:p>
            <a:pPr eaLnBrk="1" hangingPunct="1">
              <a:lnSpc>
                <a:spcPct val="110000"/>
              </a:lnSpc>
            </a:pPr>
            <a:r>
              <a:rPr lang="el-GR" altLang="el-GR" sz="2200" b="1" dirty="0" smtClean="0">
                <a:latin typeface="Calibri" pitchFamily="34" charset="0"/>
              </a:rPr>
              <a:t>Αυξημένα επίπεδα μελατονίνης-χαρακτηριστικό της προεφηβικής ηλικίας μπορεί να διατηρήσει τον υποθαλαμο-υποφυσιακό-γοναδικό άξονα σε ηρεμία. </a:t>
            </a:r>
            <a:r>
              <a:rPr lang="el-GR" altLang="el-GR" sz="2200" dirty="0" smtClean="0">
                <a:latin typeface="Calibri" pitchFamily="34" charset="0"/>
              </a:rPr>
              <a:t>Έτσι ασκείται</a:t>
            </a:r>
            <a:r>
              <a:rPr lang="el-GR" altLang="el-GR" sz="2200" b="1" dirty="0" smtClean="0">
                <a:latin typeface="Calibri" pitchFamily="34" charset="0"/>
              </a:rPr>
              <a:t> ανασταλτική </a:t>
            </a:r>
            <a:r>
              <a:rPr lang="el-GR" altLang="el-GR" sz="2200" dirty="0" smtClean="0">
                <a:latin typeface="Calibri" pitchFamily="34" charset="0"/>
              </a:rPr>
              <a:t>επίδραση στην εφηβική ανάπτυξη. Κατόπιν, τα </a:t>
            </a:r>
            <a:r>
              <a:rPr lang="el-GR" altLang="el-GR" sz="2200" b="1" dirty="0" smtClean="0">
                <a:latin typeface="Calibri" pitchFamily="34" charset="0"/>
              </a:rPr>
              <a:t>ελαττούμενα επίπεδα </a:t>
            </a:r>
            <a:r>
              <a:rPr lang="el-GR" altLang="el-GR" sz="2200" dirty="0" smtClean="0">
                <a:latin typeface="Calibri" pitchFamily="34" charset="0"/>
              </a:rPr>
              <a:t>ορού της μελατονίνης με την αύξηση της ηλικίας θα οδηγήσουν σε </a:t>
            </a:r>
            <a:r>
              <a:rPr lang="el-GR" altLang="el-GR" sz="2200" b="1" dirty="0" smtClean="0">
                <a:latin typeface="Calibri" pitchFamily="34" charset="0"/>
              </a:rPr>
              <a:t>ενεργοποίηση</a:t>
            </a:r>
            <a:r>
              <a:rPr lang="el-GR" altLang="el-GR" sz="2200" dirty="0" smtClean="0">
                <a:latin typeface="Calibri" pitchFamily="34" charset="0"/>
              </a:rPr>
              <a:t> της </a:t>
            </a:r>
            <a:r>
              <a:rPr lang="el-GR" altLang="el-GR" sz="2200" b="1" dirty="0" smtClean="0">
                <a:latin typeface="Calibri" pitchFamily="34" charset="0"/>
              </a:rPr>
              <a:t>υποθαλαμικής επεισοδιακής έκκρισης της </a:t>
            </a:r>
            <a:r>
              <a:rPr lang="en-US" altLang="el-GR" sz="2200" b="1" dirty="0" smtClean="0">
                <a:latin typeface="Calibri" pitchFamily="34" charset="0"/>
              </a:rPr>
              <a:t>GnRH </a:t>
            </a:r>
            <a:r>
              <a:rPr lang="el-GR" altLang="el-GR" sz="2200" dirty="0" smtClean="0">
                <a:latin typeface="Calibri" pitchFamily="34" charset="0"/>
              </a:rPr>
              <a:t>– και κατά συνέπεια και του αναπαραγωγικού άξονα – με αποτέλεσμα την έναρξη των εφηβικών φαινομένων. Ο </a:t>
            </a:r>
            <a:r>
              <a:rPr lang="el-GR" altLang="el-GR" sz="2200" b="1" dirty="0" smtClean="0">
                <a:latin typeface="Calibri" pitchFamily="34" charset="0"/>
              </a:rPr>
              <a:t>ρυθμός παραγωγής μελατονίνης δεν αλλάζει με την ηλικία</a:t>
            </a:r>
            <a:r>
              <a:rPr lang="el-GR" altLang="el-GR" sz="2200" dirty="0" smtClean="0">
                <a:latin typeface="Calibri" pitchFamily="34" charset="0"/>
              </a:rPr>
              <a:t> και φυσιολογικά δεν υπάρχει αύξηση του μεγέθους της επίφυσης από την ηλικία του πρώτου ως το δέκατο πέμπτο έτος, όπως φαίνεται σε </a:t>
            </a:r>
            <a:r>
              <a:rPr lang="en-US" altLang="el-GR" sz="2200" dirty="0" smtClean="0">
                <a:latin typeface="Calibri" pitchFamily="34" charset="0"/>
              </a:rPr>
              <a:t>NMR </a:t>
            </a:r>
            <a:r>
              <a:rPr lang="el-GR" altLang="el-GR" sz="2200" dirty="0" smtClean="0">
                <a:latin typeface="Calibri" pitchFamily="34" charset="0"/>
              </a:rPr>
              <a:t>μελέτες.</a:t>
            </a:r>
          </a:p>
          <a:p>
            <a:pPr eaLnBrk="1" hangingPunct="1">
              <a:lnSpc>
                <a:spcPct val="110000"/>
              </a:lnSpc>
            </a:pPr>
            <a:r>
              <a:rPr lang="el-GR" altLang="el-GR" sz="2200" dirty="0" smtClean="0">
                <a:latin typeface="Calibri" pitchFamily="34" charset="0"/>
              </a:rPr>
              <a:t>Η </a:t>
            </a:r>
            <a:r>
              <a:rPr lang="el-GR" altLang="el-GR" sz="2200" b="1" dirty="0" smtClean="0">
                <a:latin typeface="Calibri" pitchFamily="34" charset="0"/>
              </a:rPr>
              <a:t>ελάττωση</a:t>
            </a:r>
            <a:r>
              <a:rPr lang="el-GR" altLang="el-GR" sz="2200" dirty="0" smtClean="0">
                <a:latin typeface="Calibri" pitchFamily="34" charset="0"/>
              </a:rPr>
              <a:t> των συγκεντρώσεων της μελατονίνης θεωρήθηκε ότι οφείλεται στην </a:t>
            </a:r>
            <a:r>
              <a:rPr lang="el-GR" altLang="el-GR" sz="2200" b="1" dirty="0" smtClean="0">
                <a:latin typeface="Calibri" pitchFamily="34" charset="0"/>
              </a:rPr>
              <a:t>αύξηση της μάζας σώματος </a:t>
            </a:r>
            <a:r>
              <a:rPr lang="el-GR" altLang="el-GR" sz="2200" dirty="0" smtClean="0">
                <a:latin typeface="Calibri" pitchFamily="34" charset="0"/>
              </a:rPr>
              <a:t>που χαρακτηρίζει τους ανθρώπους που μεγαλώνουν.</a:t>
            </a:r>
          </a:p>
          <a:p>
            <a:pPr>
              <a:lnSpc>
                <a:spcPct val="110000"/>
              </a:lnSpc>
            </a:pPr>
            <a:endParaRPr lang="en-US" alt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3677997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normAutofit/>
          </a:bodyPr>
          <a:lstStyle/>
          <a:p>
            <a:r>
              <a:rPr lang="el-GR" altLang="el-GR" dirty="0"/>
              <a:t>Μελατονίνη </a:t>
            </a:r>
            <a:r>
              <a:rPr lang="el-GR" altLang="el-GR" sz="3200" b="0" dirty="0" smtClean="0"/>
              <a:t>3/4</a:t>
            </a:r>
            <a:endParaRPr lang="en-US" altLang="el-GR" sz="3600" dirty="0" smtClean="0"/>
          </a:p>
        </p:txBody>
      </p:sp>
      <p:sp>
        <p:nvSpPr>
          <p:cNvPr id="45059" name="2 - Θέση περιεχομένου"/>
          <p:cNvSpPr>
            <a:spLocks noGrp="1"/>
          </p:cNvSpPr>
          <p:nvPr>
            <p:ph idx="1"/>
          </p:nvPr>
        </p:nvSpPr>
        <p:spPr>
          <a:xfrm>
            <a:off x="457200" y="1196752"/>
            <a:ext cx="8363272" cy="5184576"/>
          </a:xfrm>
        </p:spPr>
        <p:txBody>
          <a:bodyPr>
            <a:normAutofit/>
          </a:bodyPr>
          <a:lstStyle/>
          <a:p>
            <a:pPr eaLnBrk="1" hangingPunct="1">
              <a:lnSpc>
                <a:spcPct val="110000"/>
              </a:lnSpc>
            </a:pPr>
            <a:r>
              <a:rPr lang="el-GR" altLang="el-GR" sz="2200" b="1" dirty="0" smtClean="0">
                <a:latin typeface="Calibri" pitchFamily="34" charset="0"/>
              </a:rPr>
              <a:t>Στο παρελθόν, σε πειραματόζωα, θεωρήθηκε ότι η επίφυση μπορεί να παράγει μία αντιγοναδοτροφική ορμόνη</a:t>
            </a:r>
            <a:r>
              <a:rPr lang="el-GR" altLang="el-GR" sz="2200" dirty="0" smtClean="0">
                <a:latin typeface="Calibri" pitchFamily="34" charset="0"/>
              </a:rPr>
              <a:t>.  </a:t>
            </a:r>
          </a:p>
          <a:p>
            <a:pPr eaLnBrk="1" hangingPunct="1">
              <a:lnSpc>
                <a:spcPct val="110000"/>
              </a:lnSpc>
            </a:pPr>
            <a:r>
              <a:rPr lang="el-GR" altLang="el-GR" sz="2200" dirty="0" smtClean="0">
                <a:latin typeface="Calibri" pitchFamily="34" charset="0"/>
              </a:rPr>
              <a:t>Καθώς επιφυσιακοί όγκοι της επίφυσης έχουν συσχετισθεί με πρώιμη ήβη, θεωρήθηκε ότι η επίφυση παράγει μία ουσία η οποία ελέγχει την σεξουαλική ωρίμανση.  </a:t>
            </a:r>
          </a:p>
          <a:p>
            <a:pPr eaLnBrk="1" hangingPunct="1">
              <a:lnSpc>
                <a:spcPct val="110000"/>
              </a:lnSpc>
            </a:pPr>
            <a:r>
              <a:rPr lang="el-GR" altLang="el-GR" sz="2200" dirty="0" smtClean="0">
                <a:latin typeface="Calibri" pitchFamily="34" charset="0"/>
              </a:rPr>
              <a:t>Οι </a:t>
            </a:r>
            <a:r>
              <a:rPr lang="en-US" altLang="el-GR" sz="2200" dirty="0" smtClean="0">
                <a:latin typeface="Calibri" pitchFamily="34" charset="0"/>
              </a:rPr>
              <a:t>Kitay </a:t>
            </a:r>
            <a:r>
              <a:rPr lang="el-GR" altLang="el-GR" sz="2200" dirty="0" smtClean="0">
                <a:latin typeface="Calibri" pitchFamily="34" charset="0"/>
              </a:rPr>
              <a:t>και συν. αρχικά ανέφεραν ότι καταστρεπτικοί όγκοι συνδυάζονται με πρώιμη εφηβεία, ενώ υπερεκκριτικοί όγκοι του αδένα με καθυστέρηση της εφηβείας.</a:t>
            </a:r>
          </a:p>
          <a:p>
            <a:pPr eaLnBrk="1" hangingPunct="1">
              <a:lnSpc>
                <a:spcPct val="110000"/>
              </a:lnSpc>
            </a:pPr>
            <a:r>
              <a:rPr lang="el-GR" altLang="el-GR" sz="2200" dirty="0" smtClean="0">
                <a:latin typeface="Calibri" pitchFamily="34" charset="0"/>
              </a:rPr>
              <a:t>Μη αλλαγή της επίφυσης έχει συνδυασθεί με φυσιολογική ήβη.</a:t>
            </a:r>
          </a:p>
          <a:p>
            <a:pPr eaLnBrk="1" hangingPunct="1">
              <a:lnSpc>
                <a:spcPct val="110000"/>
              </a:lnSpc>
            </a:pPr>
            <a:r>
              <a:rPr lang="el-GR" altLang="el-GR" sz="2200" dirty="0" smtClean="0">
                <a:latin typeface="Calibri" pitchFamily="34" charset="0"/>
              </a:rPr>
              <a:t>Σήμερα πιστεύεται, ότι στα ζώα, η μητρική επίφυση φαίνεται ότι επηρεάζει την γοναδική και γεννητική ανάπτυξη των απογόνων, ωστόσο αυτό δεν έχει αποδειχθεί στους ανθρώπους.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350258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normAutofit/>
          </a:bodyPr>
          <a:lstStyle/>
          <a:p>
            <a:r>
              <a:rPr lang="el-GR" altLang="el-GR" dirty="0"/>
              <a:t>Μελατονίνη </a:t>
            </a:r>
            <a:r>
              <a:rPr lang="el-GR" altLang="el-GR" sz="3200" b="0" dirty="0" smtClean="0"/>
              <a:t>4/4</a:t>
            </a:r>
            <a:endParaRPr lang="en-US" altLang="el-GR" sz="3600" dirty="0" smtClean="0"/>
          </a:p>
        </p:txBody>
      </p:sp>
      <p:sp>
        <p:nvSpPr>
          <p:cNvPr id="45059"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Η επίφυση φαινομενικά δεν επηρεάζει την ανθρώπινη αναπαραγωγή μόνο στο υποθάλαμο-υποφυσιακό επίπεδο, με την αναστολή της επεισοδιακής έκκρισης της </a:t>
            </a:r>
            <a:r>
              <a:rPr lang="en-US" altLang="el-GR" dirty="0" smtClean="0">
                <a:latin typeface="Calibri" pitchFamily="34" charset="0"/>
              </a:rPr>
              <a:t>GnRH</a:t>
            </a:r>
            <a:r>
              <a:rPr lang="el-GR" altLang="el-GR" dirty="0" smtClean="0">
                <a:latin typeface="Calibri" pitchFamily="34" charset="0"/>
              </a:rPr>
              <a:t>, αλλά και στο γοναδικό επίπεδο, όπου έχουν ανευρεθεί υποδοχείς μελατονίνης.</a:t>
            </a:r>
          </a:p>
          <a:p>
            <a:pPr eaLnBrk="1" hangingPunct="1"/>
            <a:r>
              <a:rPr lang="el-GR" altLang="el-GR" dirty="0" smtClean="0">
                <a:latin typeface="Calibri" pitchFamily="34" charset="0"/>
              </a:rPr>
              <a:t>Η μελατονίνη ευρέθη </a:t>
            </a:r>
            <a:r>
              <a:rPr lang="el-GR" altLang="el-GR" b="1" dirty="0" smtClean="0">
                <a:latin typeface="Calibri" pitchFamily="34" charset="0"/>
              </a:rPr>
              <a:t>να αυξάνει τα επίπεδα </a:t>
            </a:r>
            <a:r>
              <a:rPr lang="en-US" altLang="el-GR" b="1" dirty="0" smtClean="0">
                <a:latin typeface="Calibri" pitchFamily="34" charset="0"/>
              </a:rPr>
              <a:t>PRL</a:t>
            </a:r>
            <a:r>
              <a:rPr lang="el-GR" altLang="el-GR" b="1" dirty="0" smtClean="0">
                <a:latin typeface="Calibri" pitchFamily="34" charset="0"/>
              </a:rPr>
              <a:t> </a:t>
            </a:r>
            <a:r>
              <a:rPr lang="el-GR" altLang="el-GR" dirty="0" smtClean="0">
                <a:latin typeface="Calibri" pitchFamily="34" charset="0"/>
              </a:rPr>
              <a:t>του ορού εξασκώντας με αυτό τον τρόπο αντιγοναδοτροφική δράση.</a:t>
            </a:r>
          </a:p>
          <a:p>
            <a:pPr eaLnBrk="1" hangingPunct="1"/>
            <a:r>
              <a:rPr lang="el-GR" altLang="el-GR" dirty="0" smtClean="0">
                <a:latin typeface="Calibri" pitchFamily="34" charset="0"/>
              </a:rPr>
              <a:t>Επίσης, έχει αναφερθεί ότι η μελατονίνη εμπλέκεται στον έλεγχο της </a:t>
            </a:r>
            <a:r>
              <a:rPr lang="el-GR" altLang="el-GR" b="1" dirty="0" smtClean="0">
                <a:latin typeface="Calibri" pitchFamily="34" charset="0"/>
              </a:rPr>
              <a:t>μηνιαίας κυκλικότητας.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2562349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r>
              <a:rPr lang="el-GR" altLang="el-GR" sz="4000" b="1" dirty="0" smtClean="0"/>
              <a:t>Λεπτίνη </a:t>
            </a:r>
            <a:r>
              <a:rPr lang="el-GR" altLang="el-GR" sz="3200" b="0" dirty="0" smtClean="0"/>
              <a:t>1/3</a:t>
            </a:r>
            <a:endParaRPr lang="en-US" altLang="el-GR" sz="3200" b="0" dirty="0" smtClean="0"/>
          </a:p>
        </p:txBody>
      </p:sp>
      <p:sp>
        <p:nvSpPr>
          <p:cNvPr id="46083" name="2 - Θέση περιεχομένου"/>
          <p:cNvSpPr>
            <a:spLocks noGrp="1"/>
          </p:cNvSpPr>
          <p:nvPr>
            <p:ph idx="1"/>
          </p:nvPr>
        </p:nvSpPr>
        <p:spPr/>
        <p:txBody>
          <a:bodyPr>
            <a:normAutofit/>
          </a:bodyPr>
          <a:lstStyle/>
          <a:p>
            <a:pPr eaLnBrk="1" hangingPunct="1">
              <a:lnSpc>
                <a:spcPct val="90000"/>
              </a:lnSpc>
            </a:pPr>
            <a:r>
              <a:rPr lang="el-GR" altLang="el-GR" dirty="0" smtClean="0">
                <a:latin typeface="Calibri" pitchFamily="34" charset="0"/>
              </a:rPr>
              <a:t>Παράγεται από τα </a:t>
            </a:r>
            <a:r>
              <a:rPr lang="el-GR" altLang="el-GR" b="1" dirty="0" smtClean="0">
                <a:latin typeface="Calibri" pitchFamily="34" charset="0"/>
              </a:rPr>
              <a:t>λιποκύτταρα.</a:t>
            </a:r>
          </a:p>
          <a:p>
            <a:pPr eaLnBrk="1" hangingPunct="1">
              <a:lnSpc>
                <a:spcPct val="90000"/>
              </a:lnSpc>
            </a:pPr>
            <a:r>
              <a:rPr lang="el-GR" altLang="el-GR" b="1" dirty="0" smtClean="0">
                <a:latin typeface="Calibri" pitchFamily="34" charset="0"/>
              </a:rPr>
              <a:t>Αναστέλλει την όρεξη.</a:t>
            </a:r>
          </a:p>
          <a:p>
            <a:pPr eaLnBrk="1" hangingPunct="1">
              <a:lnSpc>
                <a:spcPct val="90000"/>
              </a:lnSpc>
            </a:pPr>
            <a:r>
              <a:rPr lang="el-GR" altLang="el-GR" dirty="0" smtClean="0">
                <a:latin typeface="Calibri" pitchFamily="34" charset="0"/>
              </a:rPr>
              <a:t>Αλληλεπιδρά με τον υποθάλαμο.</a:t>
            </a:r>
          </a:p>
          <a:p>
            <a:pPr eaLnBrk="1" hangingPunct="1">
              <a:lnSpc>
                <a:spcPct val="90000"/>
              </a:lnSpc>
            </a:pPr>
            <a:r>
              <a:rPr lang="el-GR" altLang="el-GR" dirty="0" smtClean="0">
                <a:latin typeface="Calibri" pitchFamily="34" charset="0"/>
              </a:rPr>
              <a:t>Επίμυες, γενετικά ελλιπείς σε </a:t>
            </a:r>
            <a:r>
              <a:rPr lang="en-US" altLang="el-GR" dirty="0" smtClean="0">
                <a:latin typeface="Calibri" pitchFamily="34" charset="0"/>
              </a:rPr>
              <a:t>ob </a:t>
            </a:r>
            <a:r>
              <a:rPr lang="el-GR" altLang="el-GR" dirty="0" smtClean="0">
                <a:latin typeface="Calibri" pitchFamily="34" charset="0"/>
              </a:rPr>
              <a:t>γονίδιο (</a:t>
            </a:r>
            <a:r>
              <a:rPr lang="en-US" altLang="el-GR" dirty="0" smtClean="0">
                <a:latin typeface="Calibri" pitchFamily="34" charset="0"/>
              </a:rPr>
              <a:t>ob</a:t>
            </a:r>
            <a:r>
              <a:rPr lang="el-GR" altLang="el-GR" dirty="0" smtClean="0">
                <a:latin typeface="Calibri" pitchFamily="34" charset="0"/>
              </a:rPr>
              <a:t>-/</a:t>
            </a:r>
            <a:r>
              <a:rPr lang="en-US" altLang="el-GR" dirty="0" smtClean="0">
                <a:latin typeface="Calibri" pitchFamily="34" charset="0"/>
              </a:rPr>
              <a:t>ob</a:t>
            </a:r>
            <a:r>
              <a:rPr lang="el-GR" altLang="el-GR" dirty="0" smtClean="0">
                <a:latin typeface="Calibri" pitchFamily="34" charset="0"/>
              </a:rPr>
              <a:t>-) δεν εισέρχονται σε εφηβεία.</a:t>
            </a:r>
          </a:p>
          <a:p>
            <a:pPr eaLnBrk="1" hangingPunct="1">
              <a:lnSpc>
                <a:spcPct val="90000"/>
              </a:lnSpc>
            </a:pPr>
            <a:r>
              <a:rPr lang="el-GR" altLang="el-GR" dirty="0" smtClean="0">
                <a:latin typeface="Calibri" pitchFamily="34" charset="0"/>
              </a:rPr>
              <a:t>Σε μία οικογένεια αναφέρεται ότι ένα αγόρι 9 ετών, ήταν πολύ παχύσαρκο με οστική ηλικία 13 ετών, χωρίς επεισοδιακή έκκριση </a:t>
            </a:r>
            <a:r>
              <a:rPr lang="en-US" altLang="el-GR" dirty="0" smtClean="0">
                <a:latin typeface="Calibri" pitchFamily="34" charset="0"/>
              </a:rPr>
              <a:t>GnRH</a:t>
            </a:r>
            <a:r>
              <a:rPr lang="el-GR" altLang="el-GR" dirty="0" smtClean="0">
                <a:latin typeface="Calibri" pitchFamily="34" charset="0"/>
              </a:rPr>
              <a:t>.  Με θεραπεία με λεπτίνη, εμφανίστηκαν αιχμές </a:t>
            </a:r>
            <a:r>
              <a:rPr lang="en-US" altLang="el-GR" dirty="0" smtClean="0">
                <a:latin typeface="Calibri" pitchFamily="34" charset="0"/>
              </a:rPr>
              <a:t>FSH</a:t>
            </a:r>
            <a:r>
              <a:rPr lang="el-GR" altLang="el-GR" dirty="0" smtClean="0">
                <a:latin typeface="Calibri" pitchFamily="34" charset="0"/>
              </a:rPr>
              <a:t>/</a:t>
            </a:r>
            <a:r>
              <a:rPr lang="en-US" altLang="el-GR" dirty="0" smtClean="0">
                <a:latin typeface="Calibri" pitchFamily="34" charset="0"/>
              </a:rPr>
              <a:t>LH </a:t>
            </a:r>
            <a:r>
              <a:rPr lang="el-GR" altLang="el-GR" dirty="0" smtClean="0">
                <a:latin typeface="Calibri" pitchFamily="34" charset="0"/>
              </a:rPr>
              <a:t>και εισήλθε στην εφηβεία.</a:t>
            </a:r>
          </a:p>
          <a:p>
            <a:pPr eaLnBrk="1" hangingPunct="1">
              <a:lnSpc>
                <a:spcPct val="90000"/>
              </a:lnSpc>
            </a:pPr>
            <a:r>
              <a:rPr lang="el-GR" altLang="el-GR" dirty="0" smtClean="0">
                <a:latin typeface="Calibri" pitchFamily="34" charset="0"/>
              </a:rPr>
              <a:t>Η λεπτίνη μπορεί να είναι </a:t>
            </a:r>
            <a:r>
              <a:rPr lang="el-GR" altLang="el-GR" b="1" dirty="0" smtClean="0">
                <a:latin typeface="Calibri" pitchFamily="34" charset="0"/>
              </a:rPr>
              <a:t>ο παράγων </a:t>
            </a:r>
            <a:r>
              <a:rPr lang="el-GR" altLang="el-GR" dirty="0" smtClean="0">
                <a:latin typeface="Calibri" pitchFamily="34" charset="0"/>
              </a:rPr>
              <a:t>που δεν γνωρίζουμε ο οποίος </a:t>
            </a:r>
            <a:r>
              <a:rPr lang="el-GR" altLang="el-GR" b="1" dirty="0" smtClean="0">
                <a:latin typeface="Calibri" pitchFamily="34" charset="0"/>
              </a:rPr>
              <a:t>πυροδοτεί </a:t>
            </a:r>
            <a:r>
              <a:rPr lang="el-GR" altLang="el-GR" dirty="0" smtClean="0">
                <a:latin typeface="Calibri" pitchFamily="34" charset="0"/>
              </a:rPr>
              <a:t>την εφηβεία.</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97150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lstStyle/>
          <a:p>
            <a:r>
              <a:rPr lang="el-GR" altLang="el-GR" dirty="0"/>
              <a:t>Λεπτίνη </a:t>
            </a:r>
            <a:r>
              <a:rPr lang="el-GR" altLang="el-GR" sz="3200" b="0" dirty="0" smtClean="0"/>
              <a:t>2/3</a:t>
            </a:r>
            <a:endParaRPr lang="en-US" altLang="el-GR" sz="4000" b="1" dirty="0" smtClean="0">
              <a:solidFill>
                <a:srgbClr val="002060"/>
              </a:solidFill>
            </a:endParaRPr>
          </a:p>
        </p:txBody>
      </p:sp>
      <p:sp>
        <p:nvSpPr>
          <p:cNvPr id="47107" name="2 - Θέση περιεχομένου"/>
          <p:cNvSpPr>
            <a:spLocks noGrp="1"/>
          </p:cNvSpPr>
          <p:nvPr>
            <p:ph idx="1"/>
          </p:nvPr>
        </p:nvSpPr>
        <p:spPr>
          <a:xfrm>
            <a:off x="323528" y="1124744"/>
            <a:ext cx="8686800" cy="5472608"/>
          </a:xfrm>
        </p:spPr>
        <p:txBody>
          <a:bodyPr>
            <a:noAutofit/>
          </a:bodyPr>
          <a:lstStyle/>
          <a:p>
            <a:pPr marL="0" indent="0" eaLnBrk="1" hangingPunct="1">
              <a:lnSpc>
                <a:spcPct val="100000"/>
              </a:lnSpc>
              <a:buNone/>
            </a:pPr>
            <a:r>
              <a:rPr lang="el-GR" altLang="el-GR" sz="2200" b="1" dirty="0" smtClean="0">
                <a:latin typeface="Calibri" pitchFamily="34" charset="0"/>
              </a:rPr>
              <a:t>Η λεπτίνη στην σεξουαλική ωρίμανση και στην εφηβεία</a:t>
            </a:r>
          </a:p>
          <a:p>
            <a:pPr eaLnBrk="1" hangingPunct="1">
              <a:lnSpc>
                <a:spcPct val="100000"/>
              </a:lnSpc>
            </a:pPr>
            <a:r>
              <a:rPr lang="el-GR" altLang="el-GR" sz="2200" dirty="0" smtClean="0">
                <a:latin typeface="Calibri" pitchFamily="34" charset="0"/>
              </a:rPr>
              <a:t>Η </a:t>
            </a:r>
            <a:r>
              <a:rPr lang="el-GR" altLang="el-GR" sz="2200" b="1" dirty="0" smtClean="0">
                <a:latin typeface="Calibri" pitchFamily="34" charset="0"/>
              </a:rPr>
              <a:t>λεπτίνη, το προϊόν του </a:t>
            </a:r>
            <a:r>
              <a:rPr lang="en-US" altLang="el-GR" sz="2200" b="1" dirty="0" smtClean="0">
                <a:latin typeface="Calibri" pitchFamily="34" charset="0"/>
              </a:rPr>
              <a:t>ob</a:t>
            </a:r>
            <a:r>
              <a:rPr lang="el-GR" altLang="el-GR" sz="2200" b="1" dirty="0" smtClean="0">
                <a:latin typeface="Calibri" pitchFamily="34" charset="0"/>
              </a:rPr>
              <a:t> γονιδίου, </a:t>
            </a:r>
            <a:r>
              <a:rPr lang="el-GR" altLang="el-GR" sz="2200" dirty="0" smtClean="0">
                <a:latin typeface="Calibri" pitchFamily="34" charset="0"/>
              </a:rPr>
              <a:t>είναι γνωστό ότι εμπλέκεται στην ρύθμιση του βάρους του σώματος στα τρωκτικά, στα θηλαστικά και στους ανθρώπους.</a:t>
            </a:r>
          </a:p>
          <a:p>
            <a:pPr eaLnBrk="1" hangingPunct="1">
              <a:lnSpc>
                <a:spcPct val="100000"/>
              </a:lnSpc>
            </a:pPr>
            <a:r>
              <a:rPr lang="el-GR" altLang="el-GR" sz="2200" dirty="0" smtClean="0">
                <a:latin typeface="Calibri" pitchFamily="34" charset="0"/>
              </a:rPr>
              <a:t>Ο </a:t>
            </a:r>
            <a:r>
              <a:rPr lang="el-GR" altLang="el-GR" sz="2200" b="1" dirty="0" smtClean="0">
                <a:latin typeface="Calibri" pitchFamily="34" charset="0"/>
              </a:rPr>
              <a:t>λευκός λιπώδης ιστός και ο πλακούς </a:t>
            </a:r>
            <a:r>
              <a:rPr lang="el-GR" altLang="el-GR" sz="2200" dirty="0" smtClean="0">
                <a:latin typeface="Calibri" pitchFamily="34" charset="0"/>
              </a:rPr>
              <a:t>είναι οι κύριοι τόποι παραγωγής της λεπτίνης.</a:t>
            </a:r>
          </a:p>
          <a:p>
            <a:pPr eaLnBrk="1" hangingPunct="1">
              <a:lnSpc>
                <a:spcPct val="100000"/>
              </a:lnSpc>
            </a:pPr>
            <a:r>
              <a:rPr lang="el-GR" altLang="el-GR" sz="2200" dirty="0" smtClean="0">
                <a:latin typeface="Calibri" pitchFamily="34" charset="0"/>
              </a:rPr>
              <a:t>Η λεπτίνη φαίνεται ότι παίζει ρόλο κλειδί στον έλεγχο των αποθεμάτων λίπους με </a:t>
            </a:r>
            <a:r>
              <a:rPr lang="el-GR" altLang="el-GR" sz="2200" b="1" dirty="0" smtClean="0">
                <a:latin typeface="Calibri" pitchFamily="34" charset="0"/>
              </a:rPr>
              <a:t>συνδυασμένη ρύθμιση της συμπεριφοράς τροφής, του ρυθμού του μεταβολισμού, του αυτονόμου νευρικού συστήματος και της ισορροπίας του ενεργειακού δυναμικού του σώματος.</a:t>
            </a:r>
          </a:p>
          <a:p>
            <a:pPr eaLnBrk="1" hangingPunct="1">
              <a:lnSpc>
                <a:spcPct val="100000"/>
              </a:lnSpc>
            </a:pPr>
            <a:r>
              <a:rPr lang="el-GR" altLang="el-GR" sz="2200" dirty="0" smtClean="0">
                <a:latin typeface="Calibri" pitchFamily="34" charset="0"/>
              </a:rPr>
              <a:t>Εκτός των ανωτέρω λειτουργιών, η λεπτίνη στο ΚΝΣ μπορεί να είναι ένας από τους ορμονικούς παράγοντες οι οποίοι σηματοδοτούν το ότι </a:t>
            </a:r>
            <a:r>
              <a:rPr lang="el-GR" altLang="el-GR" sz="2200" b="1" dirty="0" smtClean="0">
                <a:latin typeface="Calibri" pitchFamily="34" charset="0"/>
              </a:rPr>
              <a:t>ο εγκέφαλος είναι έτοιμος για την σεξουαλική ωρίμανση και αναπαραγωγή.</a:t>
            </a:r>
          </a:p>
          <a:p>
            <a:pPr>
              <a:lnSpc>
                <a:spcPct val="100000"/>
              </a:lnSpc>
            </a:pPr>
            <a:endParaRPr lang="en-US" altLang="el-GR" sz="22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048011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lstStyle/>
          <a:p>
            <a:r>
              <a:rPr lang="el-GR" altLang="el-GR" dirty="0"/>
              <a:t>Λεπτίνη </a:t>
            </a:r>
            <a:r>
              <a:rPr lang="el-GR" altLang="el-GR" sz="3200" b="0" dirty="0" smtClean="0"/>
              <a:t>3/3</a:t>
            </a:r>
            <a:endParaRPr lang="en-US" altLang="el-GR" sz="4000" b="1" dirty="0" smtClean="0">
              <a:solidFill>
                <a:srgbClr val="002060"/>
              </a:solidFill>
            </a:endParaRPr>
          </a:p>
        </p:txBody>
      </p:sp>
      <p:sp>
        <p:nvSpPr>
          <p:cNvPr id="48131" name="2 - Θέση περιεχομένου"/>
          <p:cNvSpPr>
            <a:spLocks noGrp="1"/>
          </p:cNvSpPr>
          <p:nvPr>
            <p:ph idx="1"/>
          </p:nvPr>
        </p:nvSpPr>
        <p:spPr>
          <a:xfrm>
            <a:off x="323528" y="1124744"/>
            <a:ext cx="8686800" cy="5616624"/>
          </a:xfrm>
        </p:spPr>
        <p:txBody>
          <a:bodyPr>
            <a:normAutofit/>
          </a:bodyPr>
          <a:lstStyle/>
          <a:p>
            <a:pPr eaLnBrk="1" hangingPunct="1">
              <a:lnSpc>
                <a:spcPct val="100000"/>
              </a:lnSpc>
            </a:pPr>
            <a:r>
              <a:rPr lang="el-GR" altLang="el-GR" sz="2200" dirty="0" smtClean="0">
                <a:latin typeface="Calibri" pitchFamily="34" charset="0"/>
              </a:rPr>
              <a:t>Οι συγκεντρώσεις της λεπτίνης στο αίμα </a:t>
            </a:r>
            <a:r>
              <a:rPr lang="el-GR" altLang="el-GR" sz="2200" b="1" dirty="0" smtClean="0">
                <a:latin typeface="Calibri" pitchFamily="34" charset="0"/>
              </a:rPr>
              <a:t>αλλάζουν </a:t>
            </a:r>
            <a:r>
              <a:rPr lang="el-GR" altLang="el-GR" sz="2200" dirty="0" smtClean="0">
                <a:latin typeface="Calibri" pitchFamily="34" charset="0"/>
              </a:rPr>
              <a:t>στην διάρκεια της εφηβικής ανάπτυξης στα τρωκτικά, στα θηλαστικά και στους ανθρώπους.</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Στα κορίτσια, </a:t>
            </a:r>
            <a:r>
              <a:rPr lang="el-GR" altLang="el-GR" sz="2200" dirty="0" smtClean="0">
                <a:latin typeface="Calibri" pitchFamily="34" charset="0"/>
              </a:rPr>
              <a:t>οι συγκεντρώσεις αίματος της λεπτίνης </a:t>
            </a:r>
            <a:r>
              <a:rPr lang="el-GR" altLang="el-GR" sz="2200" b="1" dirty="0" smtClean="0">
                <a:latin typeface="Calibri" pitchFamily="34" charset="0"/>
              </a:rPr>
              <a:t>αυξάνουν </a:t>
            </a:r>
            <a:r>
              <a:rPr lang="el-GR" altLang="el-GR" sz="2200" dirty="0" smtClean="0">
                <a:latin typeface="Calibri" pitchFamily="34" charset="0"/>
              </a:rPr>
              <a:t>δραματικά με την πρόοδο της εφηβικής ανάπτυξης.</a:t>
            </a:r>
          </a:p>
          <a:p>
            <a:pPr eaLnBrk="1" hangingPunct="1">
              <a:lnSpc>
                <a:spcPct val="100000"/>
              </a:lnSpc>
            </a:pPr>
            <a:r>
              <a:rPr lang="el-GR" altLang="el-GR" sz="2200" dirty="0" smtClean="0">
                <a:latin typeface="Calibri" pitchFamily="34" charset="0"/>
              </a:rPr>
              <a:t>Η αύξηση των επιπέδων λεπτίνης είναι παράλληλος της αύξησης της μάζας του σωματικού λίπους.  Αντίθετα, </a:t>
            </a:r>
            <a:r>
              <a:rPr lang="el-GR" altLang="el-GR" sz="2200" b="1" dirty="0" smtClean="0">
                <a:latin typeface="Calibri" pitchFamily="34" charset="0"/>
              </a:rPr>
              <a:t>στα αγόρια, </a:t>
            </a:r>
            <a:r>
              <a:rPr lang="el-GR" altLang="el-GR" sz="2200" dirty="0" smtClean="0">
                <a:latin typeface="Calibri" pitchFamily="34" charset="0"/>
              </a:rPr>
              <a:t>τα επίπεδα της λεπτίνης αυξάνουν αμέσως πριν και μετά την έναρξη των πρώτων σταδίων της εφηβείας, και κατόπιν ελαττώνονται.  Η ελάττωση των επιπέδων της λεπτίνης στα προχωρημένα στάδια της εφηβείας, συνοδεύει την αυξημένη παραγωγή ανδρογόνων που παρατηρούνται σε αυτό το χρονικό διάστημα, και αντανακλά </a:t>
            </a:r>
            <a:r>
              <a:rPr lang="el-GR" altLang="el-GR" sz="2200" b="1" dirty="0" smtClean="0">
                <a:latin typeface="Calibri" pitchFamily="34" charset="0"/>
              </a:rPr>
              <a:t>την αναστολή της λεπτίνης από την τεστοστερόνη.</a:t>
            </a:r>
          </a:p>
          <a:p>
            <a:pPr eaLnBrk="1" hangingPunct="1">
              <a:lnSpc>
                <a:spcPct val="100000"/>
              </a:lnSpc>
            </a:pPr>
            <a:r>
              <a:rPr lang="el-GR" altLang="el-GR" sz="2200" dirty="0" smtClean="0">
                <a:latin typeface="Calibri" pitchFamily="34" charset="0"/>
              </a:rPr>
              <a:t>Η τεστοστερόνη δε, είναι γνωστόν ότι αναστέλλει την σύνθεση λεπτίνης από τα λιποκύτταρα, τόσο </a:t>
            </a:r>
            <a:r>
              <a:rPr lang="en-US" altLang="el-GR" sz="2200" dirty="0" smtClean="0">
                <a:latin typeface="Calibri" pitchFamily="34" charset="0"/>
              </a:rPr>
              <a:t>in vivo </a:t>
            </a:r>
            <a:r>
              <a:rPr lang="el-GR" altLang="el-GR" sz="2200" dirty="0" smtClean="0">
                <a:latin typeface="Calibri" pitchFamily="34" charset="0"/>
              </a:rPr>
              <a:t>όσο και </a:t>
            </a:r>
            <a:r>
              <a:rPr lang="en-US" altLang="el-GR" sz="2200" dirty="0" smtClean="0">
                <a:latin typeface="Calibri" pitchFamily="34" charset="0"/>
              </a:rPr>
              <a:t>in vitro</a:t>
            </a:r>
            <a:r>
              <a:rPr lang="el-GR" altLang="el-GR" sz="2200" dirty="0" smtClean="0">
                <a:latin typeface="Calibri" pitchFamily="34" charset="0"/>
              </a:rPr>
              <a:t>. </a:t>
            </a:r>
          </a:p>
          <a:p>
            <a:pPr>
              <a:lnSpc>
                <a:spcPct val="100000"/>
              </a:lnSpc>
            </a:pP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128225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normAutofit/>
          </a:bodyPr>
          <a:lstStyle/>
          <a:p>
            <a:r>
              <a:rPr lang="el-GR" altLang="el-GR" sz="4000" b="1" dirty="0" smtClean="0">
                <a:latin typeface="Calibri" pitchFamily="34" charset="0"/>
              </a:rPr>
              <a:t>Γκρελίνη </a:t>
            </a:r>
            <a:r>
              <a:rPr lang="el-GR" altLang="el-GR" sz="3200" b="0" dirty="0" smtClean="0">
                <a:latin typeface="Calibri" pitchFamily="34" charset="0"/>
              </a:rPr>
              <a:t>1/2</a:t>
            </a:r>
            <a:endParaRPr lang="en-US" altLang="el-GR" sz="3200" b="0" dirty="0" smtClean="0">
              <a:latin typeface="Calibri" pitchFamily="34" charset="0"/>
            </a:endParaRPr>
          </a:p>
        </p:txBody>
      </p:sp>
      <p:sp>
        <p:nvSpPr>
          <p:cNvPr id="49155" name="2 - Θέση περιεχομένου"/>
          <p:cNvSpPr>
            <a:spLocks noGrp="1"/>
          </p:cNvSpPr>
          <p:nvPr>
            <p:ph idx="1"/>
          </p:nvPr>
        </p:nvSpPr>
        <p:spPr/>
        <p:txBody>
          <a:bodyPr>
            <a:normAutofit/>
          </a:bodyPr>
          <a:lstStyle/>
          <a:p>
            <a:pPr eaLnBrk="1" hangingPunct="1"/>
            <a:r>
              <a:rPr lang="el-GR" altLang="el-GR" b="1" dirty="0" smtClean="0">
                <a:latin typeface="Calibri" pitchFamily="34" charset="0"/>
              </a:rPr>
              <a:t>Η γκρελίνη </a:t>
            </a:r>
            <a:r>
              <a:rPr lang="el-GR" altLang="el-GR" dirty="0" smtClean="0">
                <a:latin typeface="Calibri" pitchFamily="34" charset="0"/>
              </a:rPr>
              <a:t>ανακαλύφθηκε στα 1999, </a:t>
            </a:r>
            <a:r>
              <a:rPr lang="el-GR" altLang="el-GR" b="1" dirty="0" smtClean="0">
                <a:latin typeface="Calibri" pitchFamily="34" charset="0"/>
              </a:rPr>
              <a:t>ως ενδογενής σύνδεσμος του εκκριτικού υποδοχέα της </a:t>
            </a:r>
            <a:r>
              <a:rPr lang="en-US" altLang="el-GR" b="1" dirty="0" smtClean="0">
                <a:latin typeface="Calibri" pitchFamily="34" charset="0"/>
              </a:rPr>
              <a:t>GH</a:t>
            </a:r>
            <a:r>
              <a:rPr lang="el-GR" altLang="el-GR" b="1" dirty="0" smtClean="0">
                <a:latin typeface="Calibri" pitchFamily="34" charset="0"/>
              </a:rPr>
              <a:t> (</a:t>
            </a:r>
            <a:r>
              <a:rPr lang="en-US" altLang="el-GR" b="1" dirty="0" smtClean="0">
                <a:latin typeface="Calibri" pitchFamily="34" charset="0"/>
              </a:rPr>
              <a:t>GHSR</a:t>
            </a:r>
            <a:r>
              <a:rPr lang="el-GR" altLang="el-GR" b="1" dirty="0" smtClean="0">
                <a:latin typeface="Calibri" pitchFamily="34" charset="0"/>
              </a:rPr>
              <a:t>)</a:t>
            </a:r>
            <a:r>
              <a:rPr lang="el-GR" altLang="el-GR" dirty="0" smtClean="0">
                <a:latin typeface="Calibri" pitchFamily="34" charset="0"/>
              </a:rPr>
              <a:t> και άνοιξε νέους ορίζοντες στην έρευνα και την κατανόηση των ρυθμιστικών μηχανισμών αρκετών νευροενδοκρινικών συστημάτων συμπεριλαμβανομένων της αύξησης και της ενεργειακής ομοιοσυστασίας.</a:t>
            </a:r>
          </a:p>
          <a:p>
            <a:pPr eaLnBrk="1" hangingPunct="1"/>
            <a:r>
              <a:rPr lang="el-GR" altLang="el-GR" dirty="0" smtClean="0">
                <a:latin typeface="Calibri" pitchFamily="34" charset="0"/>
              </a:rPr>
              <a:t>Είναι θεμιτό και συναρπαστικό να υποθέσουμε ότι η γκρελίνη μπορεί να δρα ως </a:t>
            </a:r>
            <a:r>
              <a:rPr lang="el-GR" altLang="el-GR" b="1" dirty="0" smtClean="0">
                <a:latin typeface="Calibri" pitchFamily="34" charset="0"/>
              </a:rPr>
              <a:t>ρυθμιστής της αναπαραγωγικής λειτουργίας.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0729296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normAutofit/>
          </a:bodyPr>
          <a:lstStyle/>
          <a:p>
            <a:r>
              <a:rPr lang="el-GR" altLang="el-GR" sz="4000" b="1" dirty="0" smtClean="0">
                <a:latin typeface="Calibri" pitchFamily="34" charset="0"/>
              </a:rPr>
              <a:t>Γκρελίνη </a:t>
            </a:r>
            <a:r>
              <a:rPr lang="el-GR" altLang="el-GR" sz="3200" b="0" dirty="0" smtClean="0">
                <a:latin typeface="Calibri" pitchFamily="34" charset="0"/>
              </a:rPr>
              <a:t>2/2</a:t>
            </a:r>
            <a:endParaRPr lang="en-US" altLang="el-GR" sz="3200" b="0" dirty="0" smtClean="0">
              <a:latin typeface="Calibri" pitchFamily="34" charset="0"/>
            </a:endParaRPr>
          </a:p>
        </p:txBody>
      </p:sp>
      <p:sp>
        <p:nvSpPr>
          <p:cNvPr id="49155" name="2 - Θέση περιεχομένου"/>
          <p:cNvSpPr>
            <a:spLocks noGrp="1"/>
          </p:cNvSpPr>
          <p:nvPr>
            <p:ph idx="1"/>
          </p:nvPr>
        </p:nvSpPr>
        <p:spPr/>
        <p:txBody>
          <a:bodyPr>
            <a:normAutofit/>
          </a:bodyPr>
          <a:lstStyle/>
          <a:p>
            <a:pPr eaLnBrk="1" hangingPunct="1">
              <a:lnSpc>
                <a:spcPct val="110000"/>
              </a:lnSpc>
            </a:pPr>
            <a:r>
              <a:rPr lang="el-GR" altLang="el-GR" sz="2200" dirty="0" smtClean="0">
                <a:latin typeface="Calibri" pitchFamily="34" charset="0"/>
              </a:rPr>
              <a:t>Παρ’ ότι η ανωτέρω υπόθεση δεν έχει ακόμη ερευνηθεί, πρόσφατες ενδείξεις από πειράματα ζώων, συμπεραίνουν ότι η γκρελίνη μπορεί πραγματικά να δρα ως </a:t>
            </a:r>
            <a:r>
              <a:rPr lang="el-GR" altLang="el-GR" sz="2200" b="1" dirty="0" smtClean="0">
                <a:latin typeface="Calibri" pitchFamily="34" charset="0"/>
              </a:rPr>
              <a:t>μεταβολικός ρυθμιστής του γοναδοτροφικού άξονα, με πρωταρχικά ανασταλτικές δράσεις, ως σηματοδότης ενεργειακού ελλείμματος.</a:t>
            </a:r>
          </a:p>
          <a:p>
            <a:pPr eaLnBrk="1" hangingPunct="1">
              <a:lnSpc>
                <a:spcPct val="110000"/>
              </a:lnSpc>
            </a:pPr>
            <a:r>
              <a:rPr lang="el-GR" altLang="el-GR" sz="2200" dirty="0" smtClean="0">
                <a:latin typeface="Calibri" pitchFamily="34" charset="0"/>
              </a:rPr>
              <a:t>Έτσι, έχει αναφερθεί </a:t>
            </a:r>
            <a:r>
              <a:rPr lang="el-GR" altLang="el-GR" sz="2200" b="1" dirty="0" smtClean="0">
                <a:latin typeface="Calibri" pitchFamily="34" charset="0"/>
              </a:rPr>
              <a:t>αναστολή της </a:t>
            </a:r>
            <a:r>
              <a:rPr lang="en-US" altLang="el-GR" sz="2200" b="1" dirty="0" smtClean="0">
                <a:latin typeface="Calibri" pitchFamily="34" charset="0"/>
              </a:rPr>
              <a:t>LH </a:t>
            </a:r>
            <a:r>
              <a:rPr lang="el-GR" altLang="el-GR" sz="2200" dirty="0" smtClean="0">
                <a:latin typeface="Calibri" pitchFamily="34" charset="0"/>
              </a:rPr>
              <a:t>και μερική </a:t>
            </a:r>
            <a:r>
              <a:rPr lang="el-GR" altLang="el-GR" sz="2200" b="1" dirty="0" smtClean="0">
                <a:latin typeface="Calibri" pitchFamily="34" charset="0"/>
              </a:rPr>
              <a:t>καταστολή της έναρξης της φυσιολογικής εφηβείας.</a:t>
            </a:r>
          </a:p>
          <a:p>
            <a:pPr eaLnBrk="1" hangingPunct="1">
              <a:lnSpc>
                <a:spcPct val="110000"/>
              </a:lnSpc>
            </a:pPr>
            <a:r>
              <a:rPr lang="el-GR" altLang="el-GR" sz="2200" dirty="0" smtClean="0">
                <a:latin typeface="Calibri" pitchFamily="34" charset="0"/>
              </a:rPr>
              <a:t>Απ’ ευθείας δράσεις στις γονάδες έχουν αναφερθεί στα ζώα.</a:t>
            </a:r>
          </a:p>
          <a:p>
            <a:pPr eaLnBrk="1" hangingPunct="1">
              <a:lnSpc>
                <a:spcPct val="110000"/>
              </a:lnSpc>
            </a:pPr>
            <a:r>
              <a:rPr lang="el-GR" altLang="el-GR" sz="2200" dirty="0" smtClean="0">
                <a:latin typeface="Calibri" pitchFamily="34" charset="0"/>
              </a:rPr>
              <a:t>Η γκρελίνη και η λεπτίνη μπορεί να συνεργάζονται με άλλους νευροενδοκρινικούς ρυθμιστές στο διττό έλεγχο της ενεργειακής ισορροπίας και αναπαραγωγής.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8373405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a:xfrm>
            <a:off x="467544" y="116632"/>
            <a:ext cx="8229600" cy="1008112"/>
          </a:xfrm>
        </p:spPr>
        <p:txBody>
          <a:bodyPr>
            <a:noAutofit/>
          </a:bodyPr>
          <a:lstStyle/>
          <a:p>
            <a:r>
              <a:rPr lang="el-GR" altLang="el-GR" sz="3600" b="1" dirty="0" smtClean="0"/>
              <a:t>Η νευροενδοκρινολογία της ανθρώπινης εφηβείας </a:t>
            </a:r>
            <a:r>
              <a:rPr lang="el-GR" altLang="el-GR" sz="3200" b="0" dirty="0" smtClean="0"/>
              <a:t>1/9</a:t>
            </a:r>
            <a:endParaRPr lang="en-US" altLang="el-GR" sz="3200" b="0" dirty="0" smtClean="0"/>
          </a:p>
        </p:txBody>
      </p:sp>
      <p:sp>
        <p:nvSpPr>
          <p:cNvPr id="50179"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dirty="0" smtClean="0">
                <a:latin typeface="Calibri" pitchFamily="34" charset="0"/>
              </a:rPr>
              <a:t>Υπάρχουν σημαντικές διαφορές στην νευροενδοκρινολογία της εφηβείας ανάμεσα στα είδη.</a:t>
            </a:r>
          </a:p>
          <a:p>
            <a:pPr eaLnBrk="1" hangingPunct="1">
              <a:lnSpc>
                <a:spcPct val="110000"/>
              </a:lnSpc>
            </a:pPr>
            <a:r>
              <a:rPr lang="el-GR" altLang="el-GR" dirty="0" smtClean="0">
                <a:latin typeface="Calibri" pitchFamily="34" charset="0"/>
              </a:rPr>
              <a:t>Το υποθαλαμικό –</a:t>
            </a:r>
            <a:r>
              <a:rPr lang="en-US" altLang="el-GR" dirty="0" smtClean="0">
                <a:latin typeface="Calibri" pitchFamily="34" charset="0"/>
              </a:rPr>
              <a:t>LHRH</a:t>
            </a:r>
            <a:r>
              <a:rPr lang="el-GR" altLang="el-GR" dirty="0" smtClean="0">
                <a:latin typeface="Calibri" pitchFamily="34" charset="0"/>
              </a:rPr>
              <a:t> (</a:t>
            </a:r>
            <a:r>
              <a:rPr lang="en-US" altLang="el-GR" dirty="0" smtClean="0">
                <a:latin typeface="Calibri" pitchFamily="34" charset="0"/>
              </a:rPr>
              <a:t>GnRH</a:t>
            </a:r>
            <a:r>
              <a:rPr lang="el-GR" altLang="el-GR" dirty="0" smtClean="0">
                <a:latin typeface="Calibri" pitchFamily="34" charset="0"/>
              </a:rPr>
              <a:t>)-υποφυσιακο-γοναδοτροφικό σύμπλεγμα είναι λειτουργικό τουλάχιστον από την ηλικία 0.3 της κύησης.  Μέχρι περίπου τους 3 μήνες για τα αγόρια και 12-24 μήνες για τα κορίτσια, οι όρχεις και οι ωοθήκες απαντούν στην αυξημένη </a:t>
            </a:r>
            <a:r>
              <a:rPr lang="en-US" altLang="el-GR" dirty="0" smtClean="0">
                <a:latin typeface="Calibri" pitchFamily="34" charset="0"/>
              </a:rPr>
              <a:t>LH </a:t>
            </a:r>
            <a:r>
              <a:rPr lang="el-GR" altLang="el-GR" dirty="0" smtClean="0">
                <a:latin typeface="Calibri" pitchFamily="34" charset="0"/>
              </a:rPr>
              <a:t>για τα αγόρια και την </a:t>
            </a:r>
            <a:r>
              <a:rPr lang="en-US" altLang="el-GR" dirty="0" smtClean="0">
                <a:latin typeface="Calibri" pitchFamily="34" charset="0"/>
              </a:rPr>
              <a:t>FSH </a:t>
            </a:r>
            <a:r>
              <a:rPr lang="el-GR" altLang="el-GR" dirty="0" smtClean="0">
                <a:latin typeface="Calibri" pitchFamily="34" charset="0"/>
              </a:rPr>
              <a:t>για τα κορίτσια εκκρίνοντας τεστοστερόνη και οιστραδιόλη αντίστοιχα, επιτυγχάνοντας επίπεδα που δεν επιτυγχάνονται επίσης στην έναρξη της εφηβείας.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83044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l-GR" altLang="el-GR" sz="4000" b="1" dirty="0" smtClean="0"/>
              <a:t>Ορμόνες γλυκοπρωτεΐνες </a:t>
            </a:r>
            <a:r>
              <a:rPr lang="el-GR" altLang="el-GR" sz="3200" b="0" dirty="0"/>
              <a:t>2</a:t>
            </a:r>
            <a:r>
              <a:rPr lang="el-GR" altLang="el-GR" sz="3200" b="0" dirty="0" smtClean="0"/>
              <a:t>/2</a:t>
            </a:r>
            <a:endParaRPr lang="en-US" altLang="el-GR" sz="3200" b="0" dirty="0" smtClean="0"/>
          </a:p>
        </p:txBody>
      </p:sp>
      <p:sp>
        <p:nvSpPr>
          <p:cNvPr id="9219" name="Rectangle 3"/>
          <p:cNvSpPr>
            <a:spLocks noGrp="1" noChangeArrowheads="1"/>
          </p:cNvSpPr>
          <p:nvPr>
            <p:ph idx="1"/>
          </p:nvPr>
        </p:nvSpPr>
        <p:spPr/>
        <p:txBody>
          <a:bodyPr>
            <a:normAutofit/>
          </a:bodyPr>
          <a:lstStyle/>
          <a:p>
            <a:pPr eaLnBrk="1" hangingPunct="1"/>
            <a:r>
              <a:rPr lang="el-GR" altLang="el-GR" dirty="0" smtClean="0"/>
              <a:t>Πρόσφατα μία νέα γλυκοπρωτεΐνη έχει απομονωθεί στην προσθία υπόφυση, η </a:t>
            </a:r>
            <a:r>
              <a:rPr lang="en-US" altLang="el-GR" dirty="0" smtClean="0"/>
              <a:t>thyrostimulin</a:t>
            </a:r>
            <a:r>
              <a:rPr lang="el-GR" altLang="el-GR" dirty="0" smtClean="0"/>
              <a:t>, ένα διμερές από μία μοναδική α- και β-υπομονάδα.  Συνδέεται στενότερα με την </a:t>
            </a:r>
            <a:r>
              <a:rPr lang="en-US" altLang="el-GR" dirty="0" smtClean="0"/>
              <a:t>TSH </a:t>
            </a:r>
            <a:r>
              <a:rPr lang="el-GR" altLang="el-GR" dirty="0" smtClean="0"/>
              <a:t>και μπορεί να διεγείρει τους υποδοχείς της </a:t>
            </a:r>
            <a:r>
              <a:rPr lang="en-US" altLang="el-GR" dirty="0" smtClean="0"/>
              <a:t>TSH</a:t>
            </a:r>
            <a:r>
              <a:rPr lang="el-GR" altLang="el-GR" dirty="0" smtClean="0"/>
              <a:t>.  Εν τούτοις, δεν είναι τόσο δραστική όσο η </a:t>
            </a:r>
            <a:r>
              <a:rPr lang="en-US" altLang="el-GR" dirty="0" smtClean="0"/>
              <a:t>TSH </a:t>
            </a:r>
            <a:r>
              <a:rPr lang="el-GR" altLang="el-GR" dirty="0" smtClean="0"/>
              <a:t>και δεν μπορεί να υποκαταστήσει την έλλειψη της </a:t>
            </a:r>
            <a:r>
              <a:rPr lang="en-US" altLang="el-GR" dirty="0" smtClean="0"/>
              <a:t>TSH</a:t>
            </a:r>
            <a:r>
              <a:rPr lang="el-GR" altLang="el-GR" dirty="0" smtClean="0"/>
              <a:t>.  Έτσι, η λειτουργία της ακόμη παραμένει ακόμη άγνωστος.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86404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2/9</a:t>
            </a:r>
            <a:endParaRPr lang="en-US" altLang="el-GR" sz="3600" dirty="0" smtClean="0"/>
          </a:p>
        </p:txBody>
      </p:sp>
      <p:sp>
        <p:nvSpPr>
          <p:cNvPr id="50179" name="2 - Θέση περιεχομένου"/>
          <p:cNvSpPr>
            <a:spLocks noGrp="1"/>
          </p:cNvSpPr>
          <p:nvPr>
            <p:ph idx="1"/>
          </p:nvPr>
        </p:nvSpPr>
        <p:spPr>
          <a:xfrm>
            <a:off x="457200" y="1340768"/>
            <a:ext cx="8229600" cy="5040560"/>
          </a:xfrm>
        </p:spPr>
        <p:txBody>
          <a:bodyPr>
            <a:normAutofit/>
          </a:bodyPr>
          <a:lstStyle/>
          <a:p>
            <a:pPr eaLnBrk="1" hangingPunct="1"/>
            <a:r>
              <a:rPr lang="el-GR" altLang="el-GR" b="1" dirty="0" smtClean="0">
                <a:latin typeface="Calibri" pitchFamily="34" charset="0"/>
              </a:rPr>
              <a:t>Αρκετά χαρακτηριστικά είναι εντυπωσιακά για τον ενεργοποιητή των αιχμών.</a:t>
            </a:r>
          </a:p>
          <a:p>
            <a:pPr eaLnBrk="1" hangingPunct="1"/>
            <a:r>
              <a:rPr lang="el-GR" altLang="el-GR" dirty="0" smtClean="0">
                <a:latin typeface="Calibri" pitchFamily="34" charset="0"/>
              </a:rPr>
              <a:t>Η ανάπτυξή του και η λειτουργία του </a:t>
            </a:r>
            <a:r>
              <a:rPr lang="el-GR" altLang="el-GR" b="1" dirty="0" smtClean="0">
                <a:latin typeface="Calibri" pitchFamily="34" charset="0"/>
              </a:rPr>
              <a:t>στο έμβρυο.</a:t>
            </a:r>
          </a:p>
          <a:p>
            <a:pPr eaLnBrk="1" hangingPunct="1"/>
            <a:r>
              <a:rPr lang="el-GR" altLang="el-GR" dirty="0" smtClean="0">
                <a:latin typeface="Calibri" pitchFamily="34" charset="0"/>
              </a:rPr>
              <a:t>Η συνεχιζόμενη λειτουργία του ενεργοποιητή των αιχμών </a:t>
            </a:r>
            <a:r>
              <a:rPr lang="en-US" altLang="el-GR" dirty="0" smtClean="0">
                <a:latin typeface="Calibri" pitchFamily="34" charset="0"/>
              </a:rPr>
              <a:t>LHRH</a:t>
            </a:r>
            <a:r>
              <a:rPr lang="el-GR" altLang="el-GR" dirty="0" smtClean="0">
                <a:latin typeface="Calibri" pitchFamily="34" charset="0"/>
              </a:rPr>
              <a:t>-γοναδοτροφινών-γοναδικού άξονα </a:t>
            </a:r>
            <a:r>
              <a:rPr lang="el-GR" altLang="el-GR" b="1" dirty="0" smtClean="0">
                <a:latin typeface="Calibri" pitchFamily="34" charset="0"/>
              </a:rPr>
              <a:t>στην νεογνική ηλικία.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8908931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2 - Θέση περιεχομένου"/>
          <p:cNvSpPr>
            <a:spLocks noGrp="1"/>
          </p:cNvSpPr>
          <p:nvPr>
            <p:ph idx="1"/>
          </p:nvPr>
        </p:nvSpPr>
        <p:spPr>
          <a:xfrm>
            <a:off x="457200" y="1268760"/>
            <a:ext cx="8363272" cy="5400600"/>
          </a:xfrm>
        </p:spPr>
        <p:txBody>
          <a:bodyPr>
            <a:normAutofit/>
          </a:bodyPr>
          <a:lstStyle/>
          <a:p>
            <a:pPr eaLnBrk="1" hangingPunct="1">
              <a:lnSpc>
                <a:spcPct val="100000"/>
              </a:lnSpc>
            </a:pPr>
            <a:r>
              <a:rPr lang="el-GR" altLang="el-GR" sz="2200" dirty="0" smtClean="0">
                <a:latin typeface="Calibri" pitchFamily="34" charset="0"/>
              </a:rPr>
              <a:t>Η βαθμιαία ελάττωση της δραστηριότητος του ωρολογιακού </a:t>
            </a:r>
            <a:r>
              <a:rPr lang="en-US" altLang="el-GR" sz="2200" dirty="0" smtClean="0">
                <a:latin typeface="Calibri" pitchFamily="34" charset="0"/>
              </a:rPr>
              <a:t>LHRH </a:t>
            </a:r>
            <a:r>
              <a:rPr lang="el-GR" altLang="el-GR" sz="2200" dirty="0" smtClean="0">
                <a:latin typeface="Calibri" pitchFamily="34" charset="0"/>
              </a:rPr>
              <a:t>στην </a:t>
            </a:r>
            <a:r>
              <a:rPr lang="el-GR" altLang="el-GR" sz="2200" b="1" dirty="0" smtClean="0">
                <a:latin typeface="Calibri" pitchFamily="34" charset="0"/>
              </a:rPr>
              <a:t>προχωρημένη νεογνική ηλικία.</a:t>
            </a:r>
          </a:p>
          <a:p>
            <a:pPr eaLnBrk="1" hangingPunct="1">
              <a:lnSpc>
                <a:spcPct val="100000"/>
              </a:lnSpc>
            </a:pPr>
            <a:r>
              <a:rPr lang="el-GR" altLang="el-GR" sz="2200" dirty="0" smtClean="0">
                <a:latin typeface="Calibri" pitchFamily="34" charset="0"/>
              </a:rPr>
              <a:t>Η ελάττωση της λειτουργίας του </a:t>
            </a:r>
            <a:r>
              <a:rPr lang="el-GR" altLang="el-GR" sz="2200" b="1" dirty="0" smtClean="0">
                <a:latin typeface="Calibri" pitchFamily="34" charset="0"/>
              </a:rPr>
              <a:t>στην παιδική ηλικία </a:t>
            </a:r>
            <a:r>
              <a:rPr lang="el-GR" altLang="el-GR" sz="2200" dirty="0" smtClean="0">
                <a:latin typeface="Calibri" pitchFamily="34" charset="0"/>
              </a:rPr>
              <a:t>(νεογνική-παιδική παύση).</a:t>
            </a:r>
          </a:p>
          <a:p>
            <a:pPr eaLnBrk="1" hangingPunct="1">
              <a:lnSpc>
                <a:spcPct val="100000"/>
              </a:lnSpc>
            </a:pPr>
            <a:r>
              <a:rPr lang="el-GR" altLang="el-GR" sz="2200" dirty="0" smtClean="0">
                <a:latin typeface="Calibri" pitchFamily="34" charset="0"/>
              </a:rPr>
              <a:t>Στη διάρκεια της </a:t>
            </a:r>
            <a:r>
              <a:rPr lang="el-GR" altLang="el-GR" sz="2200" b="1" dirty="0" smtClean="0">
                <a:latin typeface="Calibri" pitchFamily="34" charset="0"/>
              </a:rPr>
              <a:t>προχωρημένης παιδικής ηλικίας </a:t>
            </a:r>
            <a:r>
              <a:rPr lang="el-GR" altLang="el-GR" sz="2200" dirty="0" smtClean="0">
                <a:latin typeface="Calibri" pitchFamily="34" charset="0"/>
              </a:rPr>
              <a:t>η βαθμιαία απελευθέρωση και επανενεργοποίηση του ενεργοποιητή αιχμών </a:t>
            </a:r>
            <a:r>
              <a:rPr lang="en-US" altLang="el-GR" sz="2200" dirty="0" smtClean="0">
                <a:latin typeface="Calibri" pitchFamily="34" charset="0"/>
              </a:rPr>
              <a:t>LHRH</a:t>
            </a:r>
            <a:r>
              <a:rPr lang="el-GR" altLang="el-GR" sz="2200" dirty="0" smtClean="0">
                <a:latin typeface="Calibri" pitchFamily="34" charset="0"/>
              </a:rPr>
              <a:t>. </a:t>
            </a:r>
          </a:p>
          <a:p>
            <a:pPr eaLnBrk="1" hangingPunct="1">
              <a:lnSpc>
                <a:spcPct val="100000"/>
              </a:lnSpc>
            </a:pPr>
            <a:r>
              <a:rPr lang="el-GR" altLang="el-GR" sz="2200" dirty="0" smtClean="0">
                <a:latin typeface="Calibri" pitchFamily="34" charset="0"/>
              </a:rPr>
              <a:t>Η αύξηση του εύρους των αιχμών της </a:t>
            </a:r>
            <a:r>
              <a:rPr lang="en-US" altLang="el-GR" sz="2200" dirty="0" smtClean="0">
                <a:latin typeface="Calibri" pitchFamily="34" charset="0"/>
              </a:rPr>
              <a:t>LHRH </a:t>
            </a:r>
            <a:r>
              <a:rPr lang="el-GR" altLang="el-GR" sz="2200" dirty="0" smtClean="0">
                <a:latin typeface="Calibri" pitchFamily="34" charset="0"/>
              </a:rPr>
              <a:t>καθώς προσεγγίζουμε την </a:t>
            </a:r>
            <a:r>
              <a:rPr lang="el-GR" altLang="el-GR" sz="2200" b="1" dirty="0" smtClean="0">
                <a:latin typeface="Calibri" pitchFamily="34" charset="0"/>
              </a:rPr>
              <a:t>εφηβεία.</a:t>
            </a:r>
          </a:p>
          <a:p>
            <a:pPr eaLnBrk="1" hangingPunct="1">
              <a:lnSpc>
                <a:spcPct val="100000"/>
              </a:lnSpc>
            </a:pPr>
            <a:r>
              <a:rPr lang="el-GR" altLang="el-GR" sz="2200" dirty="0" smtClean="0">
                <a:latin typeface="Calibri" pitchFamily="34" charset="0"/>
              </a:rPr>
              <a:t>Ο μηχανισμός του ΚΝΣ για την αναστολή του ενεργοποιητή των αιχμών της </a:t>
            </a:r>
            <a:r>
              <a:rPr lang="en-US" altLang="el-GR" sz="2200" dirty="0" smtClean="0">
                <a:latin typeface="Calibri" pitchFamily="34" charset="0"/>
              </a:rPr>
              <a:t>LHRH </a:t>
            </a:r>
            <a:r>
              <a:rPr lang="el-GR" altLang="el-GR" sz="2200" dirty="0" smtClean="0">
                <a:latin typeface="Calibri" pitchFamily="34" charset="0"/>
              </a:rPr>
              <a:t>στην διάρκεια της νεογνικής παύσης λειτουργίας, περιλαμβάνει τον ανασταλτικό μεταβιβαστή </a:t>
            </a:r>
            <a:r>
              <a:rPr lang="en-US" altLang="el-GR" sz="2200" dirty="0" smtClean="0">
                <a:latin typeface="Calibri" pitchFamily="34" charset="0"/>
              </a:rPr>
              <a:t>GABA</a:t>
            </a:r>
            <a:r>
              <a:rPr lang="el-GR" altLang="el-GR" sz="2200" dirty="0" smtClean="0">
                <a:latin typeface="Calibri" pitchFamily="34" charset="0"/>
              </a:rPr>
              <a:t>.  Η έναρξη της εφηβείας συνδυάζεται με μία </a:t>
            </a:r>
            <a:r>
              <a:rPr lang="el-GR" altLang="el-GR" sz="2200" b="1" dirty="0" smtClean="0">
                <a:latin typeface="Calibri" pitchFamily="34" charset="0"/>
              </a:rPr>
              <a:t>πτώση των επιπέδων του νευρομεταβιβαστού </a:t>
            </a:r>
            <a:r>
              <a:rPr lang="en-US" altLang="el-GR" sz="2200" b="1" dirty="0" smtClean="0">
                <a:latin typeface="Calibri" pitchFamily="34" charset="0"/>
              </a:rPr>
              <a:t>GABA</a:t>
            </a:r>
            <a:r>
              <a:rPr lang="el-GR" altLang="el-GR" sz="2200" b="1" dirty="0" smtClean="0">
                <a:latin typeface="Calibri" pitchFamily="34" charset="0"/>
              </a:rPr>
              <a:t>.</a:t>
            </a:r>
            <a:endParaRPr lang="en-US" altLang="el-GR" sz="2200" dirty="0" smtClean="0"/>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3/9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124088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 Θέση περιεχομένου"/>
          <p:cNvSpPr>
            <a:spLocks noGrp="1"/>
          </p:cNvSpPr>
          <p:nvPr>
            <p:ph idx="1"/>
          </p:nvPr>
        </p:nvSpPr>
        <p:spPr>
          <a:xfrm>
            <a:off x="457200" y="1340768"/>
            <a:ext cx="8229600" cy="5040560"/>
          </a:xfrm>
        </p:spPr>
        <p:txBody>
          <a:bodyPr>
            <a:normAutofit/>
          </a:bodyPr>
          <a:lstStyle/>
          <a:p>
            <a:pPr eaLnBrk="1" hangingPunct="1">
              <a:lnSpc>
                <a:spcPct val="114000"/>
              </a:lnSpc>
            </a:pPr>
            <a:r>
              <a:rPr lang="el-GR" altLang="el-GR" dirty="0" smtClean="0">
                <a:latin typeface="Calibri" pitchFamily="34" charset="0"/>
              </a:rPr>
              <a:t>Μετά την πτώση της νευρομεταβίβασης </a:t>
            </a:r>
            <a:r>
              <a:rPr lang="en-US" altLang="el-GR" dirty="0" smtClean="0">
                <a:latin typeface="Calibri" pitchFamily="34" charset="0"/>
              </a:rPr>
              <a:t>GABA</a:t>
            </a:r>
            <a:r>
              <a:rPr lang="el-GR" altLang="el-GR" dirty="0" smtClean="0">
                <a:latin typeface="Calibri" pitchFamily="34" charset="0"/>
              </a:rPr>
              <a:t>, υπάρχει </a:t>
            </a:r>
            <a:r>
              <a:rPr lang="el-GR" altLang="el-GR" b="1" dirty="0" smtClean="0">
                <a:latin typeface="Calibri" pitchFamily="34" charset="0"/>
              </a:rPr>
              <a:t>ταυτόχρονη αύξηση στην είσοδο των διεγερτικών αμινοξέων (συμπεριλαμβανομένου και του γλουταμικού) και πιθανώς των αυξητικών παραγόντων</a:t>
            </a:r>
            <a:r>
              <a:rPr lang="el-GR" altLang="el-GR" dirty="0" smtClean="0">
                <a:latin typeface="Calibri" pitchFamily="34" charset="0"/>
              </a:rPr>
              <a:t> που προέρχονται από τα αστρογλιακά κύτταρα.</a:t>
            </a:r>
          </a:p>
          <a:p>
            <a:pPr eaLnBrk="1" hangingPunct="1">
              <a:lnSpc>
                <a:spcPct val="114000"/>
              </a:lnSpc>
            </a:pPr>
            <a:r>
              <a:rPr lang="el-GR" altLang="el-GR" dirty="0" smtClean="0">
                <a:latin typeface="Calibri" pitchFamily="34" charset="0"/>
              </a:rPr>
              <a:t>Αρκετά άλλα κεντρικά και περιφερικά μηνύματα ρυθμίζουν τις δραστηριότητες των </a:t>
            </a:r>
            <a:r>
              <a:rPr lang="en-US" altLang="el-GR" dirty="0" smtClean="0">
                <a:latin typeface="Calibri" pitchFamily="34" charset="0"/>
              </a:rPr>
              <a:t>GnRH </a:t>
            </a:r>
            <a:r>
              <a:rPr lang="el-GR" altLang="el-GR" dirty="0" smtClean="0">
                <a:latin typeface="Calibri" pitchFamily="34" charset="0"/>
              </a:rPr>
              <a:t>νευρώνων για την έναρξη της εφηβείας.</a:t>
            </a:r>
            <a:endParaRPr lang="en-US" altLang="el-GR"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4/9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766870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2 - Θέση περιεχομένου"/>
          <p:cNvSpPr>
            <a:spLocks noGrp="1"/>
          </p:cNvSpPr>
          <p:nvPr>
            <p:ph idx="1"/>
          </p:nvPr>
        </p:nvSpPr>
        <p:spPr>
          <a:xfrm>
            <a:off x="457200" y="1340768"/>
            <a:ext cx="8229600" cy="5040560"/>
          </a:xfrm>
        </p:spPr>
        <p:txBody>
          <a:bodyPr>
            <a:noAutofit/>
          </a:bodyPr>
          <a:lstStyle/>
          <a:p>
            <a:pPr eaLnBrk="1" hangingPunct="1"/>
            <a:r>
              <a:rPr lang="el-GR" altLang="el-GR" sz="2200" b="1" dirty="0" smtClean="0">
                <a:latin typeface="Calibri" pitchFamily="34" charset="0"/>
              </a:rPr>
              <a:t>Η νορ-επινεφρίνη (ΝΕ) και το νευροπεπτίδιο </a:t>
            </a:r>
            <a:r>
              <a:rPr lang="en-US" altLang="el-GR" sz="2200" b="1" dirty="0" smtClean="0">
                <a:latin typeface="Calibri" pitchFamily="34" charset="0"/>
              </a:rPr>
              <a:t>Y</a:t>
            </a:r>
            <a:r>
              <a:rPr lang="el-GR" altLang="el-GR" sz="2200" b="1" dirty="0" smtClean="0">
                <a:latin typeface="Calibri" pitchFamily="34" charset="0"/>
              </a:rPr>
              <a:t> (</a:t>
            </a:r>
            <a:r>
              <a:rPr lang="en-US" altLang="el-GR" sz="2200" b="1" dirty="0" smtClean="0">
                <a:latin typeface="Calibri" pitchFamily="34" charset="0"/>
              </a:rPr>
              <a:t>NPY</a:t>
            </a:r>
            <a:r>
              <a:rPr lang="el-GR" altLang="el-GR" sz="2200" b="1" dirty="0" smtClean="0">
                <a:latin typeface="Calibri" pitchFamily="34" charset="0"/>
              </a:rPr>
              <a:t>) φαίνεται ότι είναι διεγερτικά, ενώ η β-ενδορφίνη και η ιντερλευκίνη-1 είναι ανασταλτικά.  </a:t>
            </a:r>
            <a:r>
              <a:rPr lang="el-GR" altLang="el-GR" sz="2200" dirty="0" smtClean="0">
                <a:latin typeface="Calibri" pitchFamily="34" charset="0"/>
              </a:rPr>
              <a:t>Η γαλανίνη είναι δυνατόν επίσης να παίζει κάποιο ρόλο.</a:t>
            </a:r>
          </a:p>
          <a:p>
            <a:pPr eaLnBrk="1" hangingPunct="1"/>
            <a:r>
              <a:rPr lang="el-GR" altLang="el-GR" sz="2200" dirty="0" smtClean="0">
                <a:latin typeface="Calibri" pitchFamily="34" charset="0"/>
              </a:rPr>
              <a:t>Επίσης άγνωστοι παράγοντες που δεν έχουν ακόμη απομονωθεί μπορεί επίσης να ενέχονται.</a:t>
            </a:r>
          </a:p>
          <a:p>
            <a:pPr eaLnBrk="1" hangingPunct="1"/>
            <a:r>
              <a:rPr lang="el-GR" altLang="el-GR" sz="2200" dirty="0" smtClean="0">
                <a:latin typeface="Calibri" pitchFamily="34" charset="0"/>
              </a:rPr>
              <a:t>Μεγάλα κενά στην γνώση μας απομένουν όσον αφορά τους νευροβιολογικούς, γενετικούς και περιβαλλοντικούς μηχανισμούς που ενέχονται στον έλεγχο της εφηβείας.</a:t>
            </a:r>
          </a:p>
          <a:p>
            <a:pPr eaLnBrk="1" hangingPunct="1"/>
            <a:r>
              <a:rPr lang="el-GR" altLang="el-GR" sz="2200" dirty="0" smtClean="0">
                <a:latin typeface="Calibri" pitchFamily="34" charset="0"/>
              </a:rPr>
              <a:t>Περισσότερες δε μελέτες χρειάζονται για να αποκαλύψουν τον τρόπο και τα ερεθίσματα της διέγερσης του ενεργοποιητή της </a:t>
            </a:r>
            <a:r>
              <a:rPr lang="en-US" altLang="el-GR" sz="2200" dirty="0" smtClean="0">
                <a:latin typeface="Calibri" pitchFamily="34" charset="0"/>
              </a:rPr>
              <a:t>GnRH</a:t>
            </a:r>
            <a:r>
              <a:rPr lang="el-GR" altLang="el-GR" sz="2200" dirty="0" smtClean="0">
                <a:latin typeface="Calibri" pitchFamily="34" charset="0"/>
              </a:rPr>
              <a:t>.</a:t>
            </a:r>
          </a:p>
          <a:p>
            <a:endParaRPr lang="en-US" altLang="el-GR" sz="2200"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5/9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8425236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b="1" dirty="0" smtClean="0">
                <a:latin typeface="Calibri" pitchFamily="34" charset="0"/>
              </a:rPr>
              <a:t>Οι νευρώνες που χρησιμοποιούν διεγερτικά και ανασταλτικά αμινοξέα ως νευρομεταβιβαστές αναπαριστούν μεγάλους ρυθμιστές στον διασυναπτικό έλεγχο της εφηβείας</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Η έναρξη της εφηβείας ωστόσο χρειάζεται τόσο </a:t>
            </a:r>
            <a:r>
              <a:rPr lang="el-GR" altLang="el-GR" b="1" dirty="0" smtClean="0">
                <a:latin typeface="Calibri" pitchFamily="34" charset="0"/>
              </a:rPr>
              <a:t>τις</a:t>
            </a:r>
            <a:r>
              <a:rPr lang="el-GR" altLang="el-GR" u="sng" dirty="0" smtClean="0">
                <a:latin typeface="Calibri" pitchFamily="34" charset="0"/>
              </a:rPr>
              <a:t> </a:t>
            </a:r>
            <a:r>
              <a:rPr lang="el-GR" altLang="el-GR" b="1" dirty="0" smtClean="0">
                <a:latin typeface="Calibri" pitchFamily="34" charset="0"/>
              </a:rPr>
              <a:t>διασυναπτικές αλλαγές </a:t>
            </a:r>
            <a:r>
              <a:rPr lang="el-GR" altLang="el-GR" dirty="0" smtClean="0">
                <a:latin typeface="Calibri" pitchFamily="34" charset="0"/>
              </a:rPr>
              <a:t>επικοινωνίας, αλλά και την ενεργοποίηση </a:t>
            </a:r>
            <a:r>
              <a:rPr lang="el-GR" altLang="el-GR" b="1" dirty="0" smtClean="0">
                <a:latin typeface="Calibri" pitchFamily="34" charset="0"/>
              </a:rPr>
              <a:t>σημάτων γλοιακών και νευρικών </a:t>
            </a:r>
            <a:r>
              <a:rPr lang="el-GR" altLang="el-GR" dirty="0" smtClean="0">
                <a:latin typeface="Calibri" pitchFamily="34" charset="0"/>
              </a:rPr>
              <a:t>κυττάρων.</a:t>
            </a:r>
          </a:p>
          <a:p>
            <a:pPr eaLnBrk="1" hangingPunct="1">
              <a:lnSpc>
                <a:spcPct val="110000"/>
              </a:lnSpc>
            </a:pPr>
            <a:r>
              <a:rPr lang="el-GR" altLang="el-GR" dirty="0" smtClean="0">
                <a:latin typeface="Calibri" pitchFamily="34" charset="0"/>
              </a:rPr>
              <a:t>Τα κύτταρα της γλοίας χρησιμοποιούν ένα συνδυασμό τροφικών παραγόντων και μικρά σημαντικά μόρια για να ρυθμίσουν την νευρωνική λειτουργία και να πυροδοτήσουν την εφηβεία.</a:t>
            </a:r>
            <a:endParaRPr lang="en-US" altLang="el-GR"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6/9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5053745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2 - Θέση περιεχομένου"/>
          <p:cNvSpPr>
            <a:spLocks noGrp="1"/>
          </p:cNvSpPr>
          <p:nvPr>
            <p:ph idx="1"/>
          </p:nvPr>
        </p:nvSpPr>
        <p:spPr>
          <a:xfrm>
            <a:off x="457200" y="1340768"/>
            <a:ext cx="8229600" cy="5040560"/>
          </a:xfrm>
        </p:spPr>
        <p:txBody>
          <a:bodyPr>
            <a:normAutofit/>
          </a:bodyPr>
          <a:lstStyle/>
          <a:p>
            <a:pPr eaLnBrk="1" hangingPunct="1">
              <a:lnSpc>
                <a:spcPct val="114000"/>
              </a:lnSpc>
            </a:pPr>
            <a:r>
              <a:rPr lang="el-GR" altLang="el-GR" dirty="0" smtClean="0">
                <a:latin typeface="Calibri" pitchFamily="34" charset="0"/>
              </a:rPr>
              <a:t>Ελάττωση στο </a:t>
            </a:r>
            <a:r>
              <a:rPr lang="en-US" altLang="el-GR" dirty="0" smtClean="0">
                <a:latin typeface="Calibri" pitchFamily="34" charset="0"/>
              </a:rPr>
              <a:t>GABA </a:t>
            </a:r>
            <a:r>
              <a:rPr lang="el-GR" altLang="el-GR" dirty="0" smtClean="0">
                <a:latin typeface="Calibri" pitchFamily="34" charset="0"/>
              </a:rPr>
              <a:t>και αύξηση στο γλουταμικό προκαλεί έναρξη των γεγονότων που πυροδοτούν την εφηβεία.</a:t>
            </a:r>
            <a:endParaRPr lang="el-GR" altLang="el-GR" u="sng" dirty="0" smtClean="0">
              <a:latin typeface="Calibri" pitchFamily="34" charset="0"/>
            </a:endParaRPr>
          </a:p>
          <a:p>
            <a:pPr eaLnBrk="1" hangingPunct="1">
              <a:lnSpc>
                <a:spcPct val="114000"/>
              </a:lnSpc>
            </a:pPr>
            <a:r>
              <a:rPr lang="el-GR" altLang="el-GR" b="1" dirty="0" smtClean="0">
                <a:latin typeface="Calibri" pitchFamily="34" charset="0"/>
              </a:rPr>
              <a:t>Τα κύτταρα της γλοίας διευκολύνουν την έκκριση της </a:t>
            </a:r>
            <a:r>
              <a:rPr lang="en-US" altLang="el-GR" b="1" dirty="0" smtClean="0">
                <a:latin typeface="Calibri" pitchFamily="34" charset="0"/>
              </a:rPr>
              <a:t>GnRH </a:t>
            </a:r>
            <a:r>
              <a:rPr lang="el-GR" altLang="el-GR" dirty="0" smtClean="0">
                <a:latin typeface="Calibri" pitchFamily="34" charset="0"/>
              </a:rPr>
              <a:t>μέσω κυττάρων και κυτταρικών κυκλωμάτων κυρίως μέσω οικογενειών τροφικών παραγόντων όπως </a:t>
            </a:r>
            <a:r>
              <a:rPr lang="en-US" altLang="el-GR" dirty="0" smtClean="0">
                <a:latin typeface="Calibri" pitchFamily="34" charset="0"/>
              </a:rPr>
              <a:t>EGF </a:t>
            </a:r>
            <a:r>
              <a:rPr lang="el-GR" altLang="el-GR" dirty="0" smtClean="0">
                <a:latin typeface="Calibri" pitchFamily="34" charset="0"/>
              </a:rPr>
              <a:t>και </a:t>
            </a:r>
            <a:r>
              <a:rPr lang="en-US" altLang="el-GR" dirty="0" smtClean="0">
                <a:latin typeface="Calibri" pitchFamily="34" charset="0"/>
              </a:rPr>
              <a:t>TGF</a:t>
            </a:r>
            <a:r>
              <a:rPr lang="el-GR" altLang="el-GR" dirty="0" smtClean="0">
                <a:latin typeface="Calibri" pitchFamily="34" charset="0"/>
              </a:rPr>
              <a:t>.</a:t>
            </a:r>
            <a:endParaRPr lang="el-GR" altLang="el-GR" u="sng" dirty="0" smtClean="0">
              <a:latin typeface="Calibri" pitchFamily="34" charset="0"/>
            </a:endParaRPr>
          </a:p>
          <a:p>
            <a:pPr eaLnBrk="1" hangingPunct="1">
              <a:lnSpc>
                <a:spcPct val="114000"/>
              </a:lnSpc>
            </a:pPr>
            <a:r>
              <a:rPr lang="el-GR" altLang="el-GR" b="1" dirty="0" smtClean="0">
                <a:latin typeface="Calibri" pitchFamily="34" charset="0"/>
              </a:rPr>
              <a:t>Ταυτόχρονα διέγερση της διασυναπτικής και της νευρωνο-γλοιακής επικοινωνίας χρειάζεται για την έναρξη και την συνέχιση της διαδικασίας της εφηβείας.</a:t>
            </a: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7/9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6318430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2 - Θέση περιεχομένου"/>
          <p:cNvSpPr>
            <a:spLocks noGrp="1"/>
          </p:cNvSpPr>
          <p:nvPr>
            <p:ph idx="1"/>
          </p:nvPr>
        </p:nvSpPr>
        <p:spPr>
          <a:xfrm>
            <a:off x="457200" y="1340768"/>
            <a:ext cx="8229600" cy="5040560"/>
          </a:xfrm>
        </p:spPr>
        <p:txBody>
          <a:bodyPr/>
          <a:lstStyle/>
          <a:p>
            <a:pPr eaLnBrk="1" hangingPunct="1">
              <a:lnSpc>
                <a:spcPct val="110000"/>
              </a:lnSpc>
            </a:pPr>
            <a:r>
              <a:rPr lang="el-GR" altLang="el-GR" sz="2400" dirty="0" smtClean="0">
                <a:latin typeface="Calibri" pitchFamily="34" charset="0"/>
              </a:rPr>
              <a:t>Δυνητικός παράγων έναρξης της εφηβείας έχει θεωρηθεί, </a:t>
            </a:r>
            <a:r>
              <a:rPr lang="el-GR" altLang="el-GR" sz="2400" b="1" dirty="0" smtClean="0">
                <a:latin typeface="Calibri" pitchFamily="34" charset="0"/>
              </a:rPr>
              <a:t>ο </a:t>
            </a:r>
            <a:r>
              <a:rPr lang="en-US" altLang="el-GR" sz="2400" b="1" dirty="0" smtClean="0">
                <a:latin typeface="Calibri" pitchFamily="34" charset="0"/>
              </a:rPr>
              <a:t>KISS</a:t>
            </a:r>
            <a:r>
              <a:rPr lang="el-GR" altLang="el-GR" sz="2400" b="1" dirty="0" smtClean="0">
                <a:latin typeface="Calibri" pitchFamily="34" charset="0"/>
              </a:rPr>
              <a:t>1</a:t>
            </a:r>
            <a:r>
              <a:rPr lang="el-GR" altLang="el-GR" sz="2400" dirty="0" smtClean="0">
                <a:latin typeface="Calibri" pitchFamily="34" charset="0"/>
              </a:rPr>
              <a:t>, ένα ανθρώπινο κατασταλτικό ογκογονίδιο στον τόπο 19</a:t>
            </a:r>
            <a:r>
              <a:rPr lang="en-US" altLang="el-GR" sz="2400" dirty="0" smtClean="0">
                <a:latin typeface="Calibri" pitchFamily="34" charset="0"/>
              </a:rPr>
              <a:t>p</a:t>
            </a:r>
            <a:r>
              <a:rPr lang="el-GR" altLang="el-GR" sz="2400" dirty="0" smtClean="0">
                <a:latin typeface="Calibri" pitchFamily="34" charset="0"/>
              </a:rPr>
              <a:t>13.3 που κωδικοποιεί </a:t>
            </a:r>
            <a:r>
              <a:rPr lang="el-GR" altLang="el-GR" sz="2400" b="1" dirty="0" smtClean="0">
                <a:latin typeface="Calibri" pitchFamily="34" charset="0"/>
              </a:rPr>
              <a:t>για την μεταστίνη (η κισπεπτίνη), </a:t>
            </a:r>
            <a:r>
              <a:rPr lang="el-GR" altLang="el-GR" sz="2400" dirty="0" smtClean="0">
                <a:latin typeface="Calibri" pitchFamily="34" charset="0"/>
              </a:rPr>
              <a:t>ένα πεπτίδιο 145-ΑΑ.</a:t>
            </a:r>
            <a:endParaRPr lang="el-GR" altLang="el-GR" sz="2400" u="sng" dirty="0" smtClean="0">
              <a:latin typeface="Calibri" pitchFamily="34" charset="0"/>
            </a:endParaRPr>
          </a:p>
          <a:p>
            <a:pPr eaLnBrk="1" hangingPunct="1">
              <a:lnSpc>
                <a:spcPct val="110000"/>
              </a:lnSpc>
            </a:pPr>
            <a:r>
              <a:rPr lang="el-GR" altLang="el-GR" sz="2400" b="1" dirty="0" smtClean="0">
                <a:latin typeface="Calibri" pitchFamily="34" charset="0"/>
              </a:rPr>
              <a:t>Η μεταστατίνη είναι ένας ενδογενής αγωνιστής για το </a:t>
            </a:r>
            <a:r>
              <a:rPr lang="en-US" altLang="el-GR" sz="2400" b="1" dirty="0" smtClean="0">
                <a:latin typeface="Calibri" pitchFamily="34" charset="0"/>
              </a:rPr>
              <a:t>CPR</a:t>
            </a:r>
            <a:r>
              <a:rPr lang="el-GR" altLang="el-GR" sz="2400" b="1" dirty="0" smtClean="0">
                <a:latin typeface="Calibri" pitchFamily="34" charset="0"/>
              </a:rPr>
              <a:t>54, ένα </a:t>
            </a:r>
            <a:r>
              <a:rPr lang="en-US" altLang="el-GR" sz="2400" b="1" dirty="0" smtClean="0">
                <a:latin typeface="Calibri" pitchFamily="34" charset="0"/>
              </a:rPr>
              <a:t>G</a:t>
            </a:r>
            <a:r>
              <a:rPr lang="el-GR" altLang="el-GR" sz="2400" b="1" dirty="0" smtClean="0">
                <a:latin typeface="Calibri" pitchFamily="34" charset="0"/>
              </a:rPr>
              <a:t>9/11-υποδοχέας της οικογενείας της ροδοψίνης </a:t>
            </a:r>
            <a:r>
              <a:rPr lang="el-GR" altLang="el-GR" dirty="0" smtClean="0">
                <a:latin typeface="Calibri" pitchFamily="34" charset="0"/>
              </a:rPr>
              <a:t>(</a:t>
            </a:r>
            <a:r>
              <a:rPr lang="el-GR" altLang="el-GR" sz="2400" dirty="0" smtClean="0">
                <a:latin typeface="Calibri" pitchFamily="34" charset="0"/>
              </a:rPr>
              <a:t>υποδοχέας της μεταστατίνης) ο οποίος ευρίσκεται στον εγκέφαλο, ιδίως στον υποθάλαμο, τα βασικά γάγγλια και τον πλακούντα.</a:t>
            </a:r>
          </a:p>
          <a:p>
            <a:pPr eaLnBrk="1" hangingPunct="1">
              <a:lnSpc>
                <a:spcPct val="110000"/>
              </a:lnSpc>
            </a:pPr>
            <a:r>
              <a:rPr lang="el-GR" altLang="el-GR" sz="2400" dirty="0" smtClean="0">
                <a:latin typeface="Calibri" pitchFamily="34" charset="0"/>
              </a:rPr>
              <a:t>Τα επίπεδα </a:t>
            </a:r>
            <a:r>
              <a:rPr lang="en-US" altLang="el-GR" sz="2400" dirty="0" smtClean="0">
                <a:latin typeface="Calibri" pitchFamily="34" charset="0"/>
              </a:rPr>
              <a:t>mRNA </a:t>
            </a:r>
            <a:r>
              <a:rPr lang="el-GR" altLang="el-GR" sz="2400" dirty="0" smtClean="0">
                <a:latin typeface="Calibri" pitchFamily="34" charset="0"/>
              </a:rPr>
              <a:t>του </a:t>
            </a:r>
            <a:r>
              <a:rPr lang="en-US" altLang="el-GR" sz="2400" dirty="0" smtClean="0">
                <a:latin typeface="Calibri" pitchFamily="34" charset="0"/>
              </a:rPr>
              <a:t>KISS</a:t>
            </a:r>
            <a:r>
              <a:rPr lang="el-GR" altLang="el-GR" sz="2400" dirty="0" smtClean="0">
                <a:latin typeface="Calibri" pitchFamily="34" charset="0"/>
              </a:rPr>
              <a:t>1 αυξάνουν με την εφηβεία στα θηλαστικά (πίθηκοι).</a:t>
            </a:r>
            <a:endParaRPr lang="en-US" altLang="el-GR" sz="2400" dirty="0" smtClean="0">
              <a:latin typeface="Calibri" pitchFamily="34" charset="0"/>
            </a:endParaRPr>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8/9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251772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 Θέση περιεχομένου"/>
          <p:cNvSpPr>
            <a:spLocks noGrp="1"/>
          </p:cNvSpPr>
          <p:nvPr>
            <p:ph idx="1"/>
          </p:nvPr>
        </p:nvSpPr>
        <p:spPr>
          <a:xfrm>
            <a:off x="457200" y="1412776"/>
            <a:ext cx="8229600" cy="5040560"/>
          </a:xfrm>
        </p:spPr>
        <p:txBody>
          <a:bodyPr>
            <a:normAutofit/>
          </a:bodyPr>
          <a:lstStyle/>
          <a:p>
            <a:pPr eaLnBrk="1" hangingPunct="1"/>
            <a:r>
              <a:rPr lang="el-GR" altLang="el-GR" dirty="0" smtClean="0">
                <a:latin typeface="Calibri" pitchFamily="34" charset="0"/>
              </a:rPr>
              <a:t>Τα επίπεδα </a:t>
            </a:r>
            <a:r>
              <a:rPr lang="en-US" altLang="el-GR" dirty="0" smtClean="0">
                <a:latin typeface="Calibri" pitchFamily="34" charset="0"/>
              </a:rPr>
              <a:t>mRNA </a:t>
            </a:r>
            <a:r>
              <a:rPr lang="el-GR" altLang="el-GR" dirty="0" smtClean="0">
                <a:latin typeface="Calibri" pitchFamily="34" charset="0"/>
              </a:rPr>
              <a:t>του </a:t>
            </a:r>
            <a:r>
              <a:rPr lang="en-US" altLang="el-GR" dirty="0" smtClean="0">
                <a:latin typeface="Calibri" pitchFamily="34" charset="0"/>
              </a:rPr>
              <a:t>KISS</a:t>
            </a:r>
            <a:r>
              <a:rPr lang="el-GR" altLang="el-GR" dirty="0" smtClean="0">
                <a:latin typeface="Calibri" pitchFamily="34" charset="0"/>
              </a:rPr>
              <a:t>1 αυξάνουν με την εφηβεία στα θηλαστικά (πίθηκοι).</a:t>
            </a:r>
          </a:p>
          <a:p>
            <a:pPr eaLnBrk="1" hangingPunct="1"/>
            <a:r>
              <a:rPr lang="el-GR" altLang="el-GR" dirty="0" smtClean="0">
                <a:latin typeface="Calibri" pitchFamily="34" charset="0"/>
              </a:rPr>
              <a:t>Χορήγηση </a:t>
            </a:r>
            <a:r>
              <a:rPr lang="en-US" altLang="el-GR" dirty="0" smtClean="0">
                <a:latin typeface="Calibri" pitchFamily="34" charset="0"/>
              </a:rPr>
              <a:t>KISS</a:t>
            </a:r>
            <a:r>
              <a:rPr lang="el-GR" altLang="el-GR" dirty="0" smtClean="0">
                <a:latin typeface="Calibri" pitchFamily="34" charset="0"/>
              </a:rPr>
              <a:t>1 μέσω διεγκεφαλικών καθετήρων στην </a:t>
            </a:r>
            <a:r>
              <a:rPr lang="en-US" altLang="el-GR" dirty="0" smtClean="0">
                <a:latin typeface="Calibri" pitchFamily="34" charset="0"/>
              </a:rPr>
              <a:t>GnRH </a:t>
            </a:r>
            <a:r>
              <a:rPr lang="el-GR" altLang="el-GR" dirty="0" smtClean="0">
                <a:latin typeface="Calibri" pitchFamily="34" charset="0"/>
              </a:rPr>
              <a:t>σε θηλυκούς πιθήκους, </a:t>
            </a:r>
            <a:r>
              <a:rPr lang="el-GR" altLang="el-GR" b="1" dirty="0" smtClean="0">
                <a:latin typeface="Calibri" pitchFamily="34" charset="0"/>
              </a:rPr>
              <a:t>διεγείρουν την έκκριση της </a:t>
            </a:r>
            <a:r>
              <a:rPr lang="en-US" altLang="el-GR" b="1" dirty="0" smtClean="0">
                <a:latin typeface="Calibri" pitchFamily="34" charset="0"/>
              </a:rPr>
              <a:t>GnRH </a:t>
            </a:r>
            <a:r>
              <a:rPr lang="el-GR" altLang="el-GR" dirty="0" smtClean="0">
                <a:latin typeface="Calibri" pitchFamily="34" charset="0"/>
              </a:rPr>
              <a:t>η οποία καταστέλλεται με ανταγωνιστή της </a:t>
            </a:r>
            <a:r>
              <a:rPr lang="en-US" altLang="el-GR" dirty="0" smtClean="0">
                <a:latin typeface="Calibri" pitchFamily="34" charset="0"/>
              </a:rPr>
              <a:t>GnRH</a:t>
            </a:r>
            <a:r>
              <a:rPr lang="el-GR" altLang="el-GR" dirty="0" smtClean="0">
                <a:latin typeface="Calibri" pitchFamily="34" charset="0"/>
              </a:rPr>
              <a:t>.</a:t>
            </a:r>
            <a:endParaRPr lang="en-US" altLang="el-GR" dirty="0" smtClean="0">
              <a:latin typeface="Calibri" pitchFamily="34" charset="0"/>
            </a:endParaRPr>
          </a:p>
          <a:p>
            <a:pPr eaLnBrk="1" hangingPunct="1"/>
            <a:r>
              <a:rPr lang="en-US" altLang="el-GR" dirty="0" smtClean="0">
                <a:latin typeface="Calibri" pitchFamily="34" charset="0"/>
              </a:rPr>
              <a:t>H KISS </a:t>
            </a:r>
            <a:r>
              <a:rPr lang="el-GR" altLang="el-GR" dirty="0" smtClean="0">
                <a:latin typeface="Calibri" pitchFamily="34" charset="0"/>
              </a:rPr>
              <a:t>μέσω σημάτων δια του </a:t>
            </a:r>
            <a:r>
              <a:rPr lang="en-US" altLang="el-GR" dirty="0" smtClean="0">
                <a:latin typeface="Calibri" pitchFamily="34" charset="0"/>
              </a:rPr>
              <a:t>GPR</a:t>
            </a:r>
            <a:r>
              <a:rPr lang="el-GR" altLang="el-GR" dirty="0" smtClean="0">
                <a:latin typeface="Calibri" pitchFamily="34" charset="0"/>
              </a:rPr>
              <a:t>54 υποδοχέα μπορεί να ενεργοποιηθεί στο τέλος της νεανικής φάσης ηρεμίας (</a:t>
            </a:r>
            <a:r>
              <a:rPr lang="en-US" altLang="el-GR" dirty="0" smtClean="0">
                <a:latin typeface="Calibri" pitchFamily="34" charset="0"/>
              </a:rPr>
              <a:t>juvenile pause</a:t>
            </a:r>
            <a:r>
              <a:rPr lang="el-GR" altLang="el-GR" dirty="0" smtClean="0">
                <a:latin typeface="Calibri" pitchFamily="34" charset="0"/>
              </a:rPr>
              <a:t>) και να συνεισφέρει στην επεισοδιακή έκκριση της  </a:t>
            </a:r>
            <a:r>
              <a:rPr lang="en-US" altLang="el-GR" dirty="0" smtClean="0">
                <a:latin typeface="Calibri" pitchFamily="34" charset="0"/>
              </a:rPr>
              <a:t>GnRH</a:t>
            </a:r>
            <a:r>
              <a:rPr lang="el-GR" altLang="el-GR" dirty="0" smtClean="0">
                <a:latin typeface="Calibri" pitchFamily="34" charset="0"/>
              </a:rPr>
              <a:t>.</a:t>
            </a:r>
            <a:endParaRPr lang="en-US" altLang="el-GR" dirty="0" smtClean="0"/>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dirty="0"/>
              <a:t>Η νευροενδοκρινολογία της ανθρώπινης εφηβείας </a:t>
            </a:r>
            <a:r>
              <a:rPr lang="el-GR" altLang="el-GR" sz="3200" b="0" dirty="0" smtClean="0"/>
              <a:t>9/9</a:t>
            </a:r>
            <a:endParaRPr lang="en-US" altLang="el-GR" sz="3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1470395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normAutofit/>
          </a:bodyPr>
          <a:lstStyle/>
          <a:p>
            <a:r>
              <a:rPr lang="el-GR" altLang="el-GR" b="1" dirty="0" smtClean="0">
                <a:latin typeface="Calibri" pitchFamily="34" charset="0"/>
              </a:rPr>
              <a:t>Φυσικές αλλαγές στην εφηβεία </a:t>
            </a:r>
            <a:r>
              <a:rPr lang="el-GR" altLang="el-GR" sz="3200" b="0" dirty="0" smtClean="0">
                <a:latin typeface="Calibri" pitchFamily="34" charset="0"/>
              </a:rPr>
              <a:t>1/4</a:t>
            </a:r>
            <a:endParaRPr lang="en-US" altLang="el-GR" sz="3200" b="0" dirty="0" smtClean="0">
              <a:latin typeface="Calibri" pitchFamily="34" charset="0"/>
            </a:endParaRPr>
          </a:p>
        </p:txBody>
      </p:sp>
      <p:sp>
        <p:nvSpPr>
          <p:cNvPr id="58371" name="2 - Θέση περιεχομένου"/>
          <p:cNvSpPr>
            <a:spLocks noGrp="1"/>
          </p:cNvSpPr>
          <p:nvPr>
            <p:ph idx="1"/>
          </p:nvPr>
        </p:nvSpPr>
        <p:spPr/>
        <p:txBody>
          <a:bodyPr>
            <a:normAutofit/>
          </a:bodyPr>
          <a:lstStyle/>
          <a:p>
            <a:pPr eaLnBrk="1" hangingPunct="1">
              <a:lnSpc>
                <a:spcPct val="90000"/>
              </a:lnSpc>
            </a:pPr>
            <a:r>
              <a:rPr lang="el-GR" altLang="el-GR" sz="2200" dirty="0" smtClean="0">
                <a:latin typeface="Calibri" pitchFamily="34" charset="0"/>
              </a:rPr>
              <a:t>Η φυσική εκτίμηση είναι απαραίτητη στο να καθορισθεί ότι έγινε έναρξη της εφηβείας και ότι αυτή συνεχίζεται.</a:t>
            </a:r>
            <a:endParaRPr lang="el-GR" altLang="el-GR" sz="2200" u="sng" dirty="0" smtClean="0">
              <a:latin typeface="Calibri" pitchFamily="34" charset="0"/>
            </a:endParaRPr>
          </a:p>
          <a:p>
            <a:pPr marL="0" indent="0" eaLnBrk="1" hangingPunct="1">
              <a:lnSpc>
                <a:spcPct val="90000"/>
              </a:lnSpc>
              <a:buNone/>
            </a:pPr>
            <a:r>
              <a:rPr lang="el-GR" altLang="el-GR" sz="2200" b="1" dirty="0" smtClean="0">
                <a:latin typeface="Calibri" pitchFamily="34" charset="0"/>
              </a:rPr>
              <a:t>Αλλαγές στα κορίτσια</a:t>
            </a:r>
          </a:p>
          <a:p>
            <a:pPr eaLnBrk="1" hangingPunct="1">
              <a:lnSpc>
                <a:spcPct val="90000"/>
              </a:lnSpc>
            </a:pPr>
            <a:r>
              <a:rPr lang="el-GR" altLang="el-GR" sz="2200" dirty="0" smtClean="0">
                <a:latin typeface="Calibri" pitchFamily="34" charset="0"/>
              </a:rPr>
              <a:t>Το πρώτο σημείο είναι αύξηση στην </a:t>
            </a:r>
            <a:r>
              <a:rPr lang="el-GR" altLang="el-GR" sz="2200" b="1" dirty="0" smtClean="0">
                <a:latin typeface="Calibri" pitchFamily="34" charset="0"/>
              </a:rPr>
              <a:t>ταχύτητα ανάπτυξης.</a:t>
            </a:r>
            <a:endParaRPr lang="en-US" altLang="el-GR" sz="2200" b="1" dirty="0" smtClean="0">
              <a:latin typeface="Calibri" pitchFamily="34" charset="0"/>
            </a:endParaRPr>
          </a:p>
          <a:p>
            <a:pPr eaLnBrk="1" hangingPunct="1">
              <a:lnSpc>
                <a:spcPct val="90000"/>
              </a:lnSpc>
            </a:pPr>
            <a:r>
              <a:rPr lang="el-GR" altLang="el-GR" sz="2200" dirty="0" smtClean="0">
                <a:latin typeface="Calibri" pitchFamily="34" charset="0"/>
              </a:rPr>
              <a:t>Αλλά </a:t>
            </a:r>
            <a:r>
              <a:rPr lang="el-GR" altLang="el-GR" sz="2200" b="1" dirty="0" smtClean="0">
                <a:latin typeface="Calibri" pitchFamily="34" charset="0"/>
              </a:rPr>
              <a:t>στην κλινική πράξη, </a:t>
            </a:r>
            <a:r>
              <a:rPr lang="el-GR" altLang="el-GR" sz="2200" dirty="0" smtClean="0">
                <a:latin typeface="Calibri" pitchFamily="34" charset="0"/>
              </a:rPr>
              <a:t>η </a:t>
            </a:r>
            <a:r>
              <a:rPr lang="el-GR" altLang="el-GR" sz="2200" b="1" dirty="0" smtClean="0">
                <a:latin typeface="Calibri" pitchFamily="34" charset="0"/>
              </a:rPr>
              <a:t>ανάπτυξη του στήθους </a:t>
            </a:r>
            <a:r>
              <a:rPr lang="el-GR" altLang="el-GR" sz="2200" dirty="0" smtClean="0">
                <a:latin typeface="Calibri" pitchFamily="34" charset="0"/>
              </a:rPr>
              <a:t>είναι το πρώτο σημείο και διεγείρεται από τα ωοθηκικά οιστρογόνα.</a:t>
            </a:r>
          </a:p>
          <a:p>
            <a:pPr eaLnBrk="1" hangingPunct="1">
              <a:lnSpc>
                <a:spcPct val="90000"/>
              </a:lnSpc>
            </a:pPr>
            <a:r>
              <a:rPr lang="el-GR" altLang="el-GR" sz="2200" dirty="0" smtClean="0">
                <a:latin typeface="Calibri" pitchFamily="34" charset="0"/>
              </a:rPr>
              <a:t>Υπάρχουν «στανταρισμένα» μεγέθη για αλλαγές στην διάμετρο της θηλής.</a:t>
            </a:r>
          </a:p>
          <a:p>
            <a:pPr eaLnBrk="1" hangingPunct="1">
              <a:lnSpc>
                <a:spcPct val="90000"/>
              </a:lnSpc>
            </a:pPr>
            <a:r>
              <a:rPr lang="el-GR" altLang="el-GR" sz="2200" dirty="0" smtClean="0">
                <a:latin typeface="Calibri" pitchFamily="34" charset="0"/>
              </a:rPr>
              <a:t>Η διάμετρος της θηλής αλλάζει από τα στάδια Β1 σε Β3 (κατά μέσον όρο 3-4 </a:t>
            </a:r>
            <a:r>
              <a:rPr lang="en-US" altLang="el-GR" sz="2200" dirty="0" smtClean="0">
                <a:latin typeface="Calibri" pitchFamily="34" charset="0"/>
              </a:rPr>
              <a:t>mm</a:t>
            </a:r>
            <a:r>
              <a:rPr lang="el-GR" altLang="el-GR" sz="2200" dirty="0" smtClean="0">
                <a:latin typeface="Calibri" pitchFamily="34" charset="0"/>
              </a:rPr>
              <a:t>),  αλλά μεγεθύνεται σημαντικά στα επόμενα στάδια (7.4 </a:t>
            </a:r>
            <a:r>
              <a:rPr lang="en-US" altLang="el-GR" sz="2200" dirty="0" smtClean="0">
                <a:latin typeface="Calibri" pitchFamily="34" charset="0"/>
              </a:rPr>
              <a:t>mm</a:t>
            </a:r>
            <a:r>
              <a:rPr lang="el-GR" altLang="el-GR" sz="2200" dirty="0" smtClean="0">
                <a:latin typeface="Calibri" pitchFamily="34" charset="0"/>
              </a:rPr>
              <a:t> στο Β4 μέχρι 10</a:t>
            </a:r>
            <a:r>
              <a:rPr lang="en-US" altLang="el-GR" sz="2200" dirty="0" smtClean="0">
                <a:latin typeface="Calibri" pitchFamily="34" charset="0"/>
              </a:rPr>
              <a:t>mm</a:t>
            </a:r>
            <a:r>
              <a:rPr lang="el-GR" altLang="el-GR" sz="2200" dirty="0" smtClean="0">
                <a:latin typeface="Calibri" pitchFamily="34" charset="0"/>
              </a:rPr>
              <a:t> στο Β5).</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1799289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Τίτλος"/>
          <p:cNvSpPr>
            <a:spLocks noGrp="1"/>
          </p:cNvSpPr>
          <p:nvPr>
            <p:ph type="title"/>
          </p:nvPr>
        </p:nvSpPr>
        <p:spPr/>
        <p:txBody>
          <a:bodyPr/>
          <a:lstStyle/>
          <a:p>
            <a:r>
              <a:rPr lang="el-GR" altLang="el-GR" dirty="0">
                <a:latin typeface="Calibri" pitchFamily="34" charset="0"/>
              </a:rPr>
              <a:t>Φυσικές αλλαγές στην εφηβεία </a:t>
            </a:r>
            <a:r>
              <a:rPr lang="el-GR" altLang="el-GR" sz="3200" b="0" dirty="0" smtClean="0">
                <a:latin typeface="Calibri" pitchFamily="34" charset="0"/>
              </a:rPr>
              <a:t>2/4</a:t>
            </a:r>
            <a:endParaRPr lang="en-US" altLang="el-GR" sz="3200" dirty="0" smtClean="0"/>
          </a:p>
        </p:txBody>
      </p:sp>
      <p:sp>
        <p:nvSpPr>
          <p:cNvPr id="59395" name="2 - Θέση περιεχομένου"/>
          <p:cNvSpPr>
            <a:spLocks noGrp="1"/>
          </p:cNvSpPr>
          <p:nvPr>
            <p:ph idx="1"/>
          </p:nvPr>
        </p:nvSpPr>
        <p:spPr/>
        <p:txBody>
          <a:bodyPr>
            <a:normAutofit/>
          </a:bodyPr>
          <a:lstStyle/>
          <a:p>
            <a:pPr eaLnBrk="1" hangingPunct="1">
              <a:lnSpc>
                <a:spcPct val="100000"/>
              </a:lnSpc>
            </a:pPr>
            <a:r>
              <a:rPr lang="el-GR" altLang="el-GR" sz="2200" dirty="0" smtClean="0">
                <a:latin typeface="Calibri" pitchFamily="34" charset="0"/>
              </a:rPr>
              <a:t>Οι θηλές γίνονται πιο μελαγχρωτικές και στυτικές καθώς προχωρά η εφηβεία.  Παρατηρείται διόγκωση των μικρών χειλέων, </a:t>
            </a:r>
            <a:r>
              <a:rPr lang="en-US" altLang="el-GR" sz="2200" dirty="0" smtClean="0">
                <a:latin typeface="Calibri" pitchFamily="34" charset="0"/>
              </a:rPr>
              <a:t>dulling</a:t>
            </a:r>
            <a:r>
              <a:rPr lang="el-GR" altLang="el-GR" sz="2200" dirty="0" smtClean="0">
                <a:latin typeface="Calibri" pitchFamily="34" charset="0"/>
              </a:rPr>
              <a:t> του κολπικού βλεννογόνου και παραγωγή καθαρής η ελαφρά λευκωπής έκκρισης πριν από την εμμηνορρυσία.</a:t>
            </a:r>
          </a:p>
          <a:p>
            <a:pPr marL="0" indent="0" eaLnBrk="1" hangingPunct="1">
              <a:lnSpc>
                <a:spcPct val="100000"/>
              </a:lnSpc>
              <a:buNone/>
            </a:pPr>
            <a:r>
              <a:rPr lang="el-GR" altLang="el-GR" sz="2200" b="1" dirty="0" smtClean="0">
                <a:latin typeface="Calibri" pitchFamily="34" charset="0"/>
              </a:rPr>
              <a:t>Στάδια μαστών</a:t>
            </a:r>
          </a:p>
          <a:p>
            <a:pPr eaLnBrk="1" hangingPunct="1">
              <a:lnSpc>
                <a:spcPct val="100000"/>
              </a:lnSpc>
            </a:pPr>
            <a:r>
              <a:rPr lang="el-GR" altLang="el-GR" sz="2200" dirty="0" smtClean="0">
                <a:latin typeface="Calibri" pitchFamily="34" charset="0"/>
              </a:rPr>
              <a:t>Β1 ανόρθωση των θηλών.</a:t>
            </a:r>
          </a:p>
          <a:p>
            <a:pPr eaLnBrk="1" hangingPunct="1">
              <a:lnSpc>
                <a:spcPct val="100000"/>
              </a:lnSpc>
            </a:pPr>
            <a:r>
              <a:rPr lang="el-GR" altLang="el-GR" sz="2200" dirty="0" smtClean="0">
                <a:latin typeface="Calibri" pitchFamily="34" charset="0"/>
              </a:rPr>
              <a:t>Β2 </a:t>
            </a:r>
            <a:r>
              <a:rPr lang="en-US" altLang="el-GR" sz="2200" dirty="0" smtClean="0">
                <a:latin typeface="Calibri" pitchFamily="34" charset="0"/>
              </a:rPr>
              <a:t>Bud </a:t>
            </a:r>
            <a:r>
              <a:rPr lang="el-GR" altLang="el-GR" sz="2200" dirty="0" smtClean="0">
                <a:latin typeface="Calibri" pitchFamily="34" charset="0"/>
              </a:rPr>
              <a:t>μαστών.</a:t>
            </a:r>
          </a:p>
          <a:p>
            <a:pPr eaLnBrk="1" hangingPunct="1">
              <a:lnSpc>
                <a:spcPct val="100000"/>
              </a:lnSpc>
            </a:pPr>
            <a:r>
              <a:rPr lang="el-GR" altLang="el-GR" sz="2200" dirty="0" smtClean="0">
                <a:latin typeface="Calibri" pitchFamily="34" charset="0"/>
              </a:rPr>
              <a:t>Β3 διαπλάτυνση της διαμέτρου της άλω.</a:t>
            </a:r>
          </a:p>
          <a:p>
            <a:pPr eaLnBrk="1" hangingPunct="1">
              <a:lnSpc>
                <a:spcPct val="100000"/>
              </a:lnSpc>
            </a:pPr>
            <a:r>
              <a:rPr lang="el-GR" altLang="el-GR" sz="2200" dirty="0" smtClean="0">
                <a:latin typeface="Calibri" pitchFamily="34" charset="0"/>
              </a:rPr>
              <a:t>Β4 προβολή της άλω και της θηλής πάνω από το στήθος.</a:t>
            </a:r>
          </a:p>
          <a:p>
            <a:pPr eaLnBrk="1" hangingPunct="1">
              <a:lnSpc>
                <a:spcPct val="100000"/>
              </a:lnSpc>
            </a:pPr>
            <a:r>
              <a:rPr lang="el-GR" altLang="el-GR" sz="2200" dirty="0" smtClean="0">
                <a:latin typeface="Calibri" pitchFamily="34" charset="0"/>
              </a:rPr>
              <a:t>Β5 ώριμο στάδιο, προβολή μόνο της θηλής, υποστροφή της άλω.</a:t>
            </a:r>
            <a:endParaRPr lang="el-GR" altLang="el-GR" sz="2200"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50756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fontScale="90000"/>
          </a:bodyPr>
          <a:lstStyle/>
          <a:p>
            <a:r>
              <a:rPr lang="el-GR" altLang="el-GR" sz="4000" b="1" dirty="0" smtClean="0"/>
              <a:t>Δομή </a:t>
            </a:r>
            <a:r>
              <a:rPr lang="en-US" altLang="el-GR" sz="4000" b="1" dirty="0" smtClean="0"/>
              <a:t>TSH, LH, FSH</a:t>
            </a:r>
            <a:r>
              <a:rPr lang="el-GR" altLang="el-GR" sz="4000" b="1" dirty="0" smtClean="0"/>
              <a:t/>
            </a:r>
            <a:br>
              <a:rPr lang="el-GR" altLang="el-GR" sz="4000" b="1" dirty="0" smtClean="0"/>
            </a:br>
            <a:r>
              <a:rPr lang="el-GR" altLang="el-GR" sz="3300" b="0" dirty="0" smtClean="0"/>
              <a:t>Γλυκοπρωτεΐνες</a:t>
            </a:r>
            <a:endParaRPr lang="en-US" altLang="el-GR" sz="3300" b="0" dirty="0" smtClean="0"/>
          </a:p>
        </p:txBody>
      </p:sp>
      <p:pic>
        <p:nvPicPr>
          <p:cNvPr id="2050" name="Picture 2" descr="File:Gonadotropin releasing hormone3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306096"/>
            <a:ext cx="5061595" cy="5003224"/>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
        <p:nvSpPr>
          <p:cNvPr id="6" name="Rectangle 7"/>
          <p:cNvSpPr/>
          <p:nvPr/>
        </p:nvSpPr>
        <p:spPr>
          <a:xfrm>
            <a:off x="1570395" y="6309320"/>
            <a:ext cx="616826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Gonadotropin releasing </a:t>
            </a:r>
            <a:r>
              <a:rPr lang="en-US" sz="1200" dirty="0" smtClean="0">
                <a:latin typeface="+mn-lt"/>
                <a:hlinkClick r:id="rId4"/>
              </a:rPr>
              <a:t>hormone3d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vasconcellos"/>
              </a:rPr>
              <a:t>Fvasconcellos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591867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p:txBody>
          <a:bodyPr/>
          <a:lstStyle/>
          <a:p>
            <a:r>
              <a:rPr lang="el-GR" altLang="el-GR" dirty="0">
                <a:latin typeface="Calibri" pitchFamily="34" charset="0"/>
              </a:rPr>
              <a:t>Φυσικές αλλαγές στην εφηβεία </a:t>
            </a:r>
            <a:r>
              <a:rPr lang="el-GR" altLang="el-GR" sz="3200" b="0" dirty="0" smtClean="0">
                <a:latin typeface="Calibri" pitchFamily="34" charset="0"/>
              </a:rPr>
              <a:t>3/4</a:t>
            </a:r>
            <a:endParaRPr lang="en-US" altLang="el-GR" sz="3600" dirty="0" smtClean="0"/>
          </a:p>
        </p:txBody>
      </p:sp>
      <p:sp>
        <p:nvSpPr>
          <p:cNvPr id="60419" name="2 - Θέση περιεχομένου"/>
          <p:cNvSpPr>
            <a:spLocks noGrp="1"/>
          </p:cNvSpPr>
          <p:nvPr>
            <p:ph idx="1"/>
          </p:nvPr>
        </p:nvSpPr>
        <p:spPr/>
        <p:txBody>
          <a:bodyPr>
            <a:normAutofit lnSpcReduction="10000"/>
          </a:bodyPr>
          <a:lstStyle/>
          <a:p>
            <a:pPr marL="0" indent="0" eaLnBrk="1" hangingPunct="1">
              <a:lnSpc>
                <a:spcPct val="110000"/>
              </a:lnSpc>
              <a:buNone/>
            </a:pPr>
            <a:r>
              <a:rPr lang="el-GR" altLang="el-GR" sz="2200" b="1" dirty="0" smtClean="0">
                <a:latin typeface="Calibri" pitchFamily="34" charset="0"/>
              </a:rPr>
              <a:t>Τρίχωση του εφηβαίου</a:t>
            </a:r>
            <a:r>
              <a:rPr lang="el-GR" altLang="el-GR" sz="2200" dirty="0" smtClean="0">
                <a:latin typeface="Calibri" pitchFamily="34" charset="0"/>
              </a:rPr>
              <a:t> (καθορίζεται κυρίως από επινεφριδιακή και ωοθηκική έκκριση).</a:t>
            </a:r>
            <a:endParaRPr lang="en-US" altLang="el-GR" sz="2200" dirty="0" smtClean="0">
              <a:latin typeface="Calibri" pitchFamily="34" charset="0"/>
            </a:endParaRPr>
          </a:p>
          <a:p>
            <a:pPr eaLnBrk="1" hangingPunct="1">
              <a:lnSpc>
                <a:spcPct val="110000"/>
              </a:lnSpc>
              <a:buFont typeface="Courier New" panose="02070309020205020404" pitchFamily="49" charset="0"/>
              <a:buChar char="o"/>
            </a:pPr>
            <a:r>
              <a:rPr lang="en-US" altLang="el-GR" sz="2200" dirty="0" smtClean="0">
                <a:latin typeface="Calibri" pitchFamily="34" charset="0"/>
              </a:rPr>
              <a:t>P</a:t>
            </a:r>
            <a:r>
              <a:rPr lang="el-GR" altLang="el-GR" sz="2200" dirty="0" smtClean="0">
                <a:latin typeface="Calibri" pitchFamily="34" charset="0"/>
              </a:rPr>
              <a:t>1 (προεφηβικό)-χωρίς εφηβική τρίχωση.</a:t>
            </a:r>
            <a:endParaRPr lang="en-US" altLang="el-GR" sz="2200" dirty="0" smtClean="0">
              <a:latin typeface="Calibri" pitchFamily="34" charset="0"/>
            </a:endParaRPr>
          </a:p>
          <a:p>
            <a:pPr eaLnBrk="1" hangingPunct="1">
              <a:lnSpc>
                <a:spcPct val="110000"/>
              </a:lnSpc>
              <a:buFont typeface="Courier New" panose="02070309020205020404" pitchFamily="49" charset="0"/>
              <a:buChar char="o"/>
            </a:pPr>
            <a:r>
              <a:rPr lang="en-US" altLang="el-GR" sz="2200" dirty="0" smtClean="0">
                <a:latin typeface="Calibri" pitchFamily="34" charset="0"/>
              </a:rPr>
              <a:t>P</a:t>
            </a:r>
            <a:r>
              <a:rPr lang="el-GR" altLang="el-GR" sz="2200" dirty="0" smtClean="0">
                <a:latin typeface="Calibri" pitchFamily="34" charset="0"/>
              </a:rPr>
              <a:t>2 αραιή αύξηση μακριών ελαφρά μελαγχρωματικών τριχών, ίσιων η ελαφρά κατσαρών-κύρια στα μεγάλα χείλη.</a:t>
            </a:r>
            <a:endParaRPr lang="en-US" altLang="el-GR" sz="2200" dirty="0" smtClean="0">
              <a:latin typeface="Calibri" pitchFamily="34" charset="0"/>
            </a:endParaRPr>
          </a:p>
          <a:p>
            <a:pPr eaLnBrk="1" hangingPunct="1">
              <a:lnSpc>
                <a:spcPct val="110000"/>
              </a:lnSpc>
              <a:buFont typeface="Courier New" panose="02070309020205020404" pitchFamily="49" charset="0"/>
              <a:buChar char="o"/>
            </a:pPr>
            <a:r>
              <a:rPr lang="en-US" altLang="el-GR" sz="2200" dirty="0" smtClean="0">
                <a:latin typeface="Calibri" pitchFamily="34" charset="0"/>
              </a:rPr>
              <a:t>P</a:t>
            </a:r>
            <a:r>
              <a:rPr lang="el-GR" altLang="el-GR" sz="2200" dirty="0" smtClean="0">
                <a:latin typeface="Calibri" pitchFamily="34" charset="0"/>
              </a:rPr>
              <a:t>3 η τρίχωση είναι σκουρότερη, τραχύτερη και περισσότερο κατσαρή.</a:t>
            </a:r>
            <a:endParaRPr lang="en-US" altLang="el-GR" sz="2200" dirty="0" smtClean="0">
              <a:latin typeface="Calibri" pitchFamily="34" charset="0"/>
            </a:endParaRPr>
          </a:p>
          <a:p>
            <a:pPr eaLnBrk="1" hangingPunct="1">
              <a:lnSpc>
                <a:spcPct val="110000"/>
              </a:lnSpc>
              <a:buFont typeface="Courier New" panose="02070309020205020404" pitchFamily="49" charset="0"/>
              <a:buChar char="o"/>
            </a:pPr>
            <a:r>
              <a:rPr lang="en-US" altLang="el-GR" sz="2200" dirty="0" smtClean="0">
                <a:latin typeface="Calibri" pitchFamily="34" charset="0"/>
              </a:rPr>
              <a:t>P</a:t>
            </a:r>
            <a:r>
              <a:rPr lang="el-GR" altLang="el-GR" sz="2200" dirty="0" smtClean="0">
                <a:latin typeface="Calibri" pitchFamily="34" charset="0"/>
              </a:rPr>
              <a:t>4 η τρίχωση είναι τώρα ενήλικου τύπου, ωστόσο η καλυπτόμενη περιοχή είναι μικρότερη των ενηλίκων χωρίς εξάπλωση στην μέση επιφάνεια των μηρών.</a:t>
            </a:r>
            <a:endParaRPr lang="en-US" altLang="el-GR" sz="2200" dirty="0" smtClean="0">
              <a:latin typeface="Calibri" pitchFamily="34" charset="0"/>
            </a:endParaRPr>
          </a:p>
          <a:p>
            <a:pPr eaLnBrk="1" hangingPunct="1">
              <a:lnSpc>
                <a:spcPct val="110000"/>
              </a:lnSpc>
              <a:buFont typeface="Courier New" panose="02070309020205020404" pitchFamily="49" charset="0"/>
              <a:buChar char="o"/>
            </a:pPr>
            <a:r>
              <a:rPr lang="en-US" altLang="el-GR" sz="2200" dirty="0" smtClean="0">
                <a:latin typeface="Calibri" pitchFamily="34" charset="0"/>
              </a:rPr>
              <a:t>P</a:t>
            </a:r>
            <a:r>
              <a:rPr lang="el-GR" altLang="el-GR" sz="2200" dirty="0" smtClean="0">
                <a:latin typeface="Calibri" pitchFamily="34" charset="0"/>
              </a:rPr>
              <a:t>5 η τρίχωση είναι τύπου ενήλικος τόσο σε τύπο, όσο και σε ποσότητα-ανεστραμμένο τρίγωνο κλασσικού θήλεος τύπου.</a:t>
            </a:r>
            <a:endParaRPr lang="el-GR" altLang="el-GR" sz="2200"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4283108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p:txBody>
          <a:bodyPr/>
          <a:lstStyle/>
          <a:p>
            <a:r>
              <a:rPr lang="el-GR" altLang="el-GR" dirty="0">
                <a:latin typeface="Calibri" pitchFamily="34" charset="0"/>
              </a:rPr>
              <a:t>Φυσικές αλλαγές στην εφηβεία </a:t>
            </a:r>
            <a:r>
              <a:rPr lang="el-GR" altLang="el-GR" sz="3200" b="0" dirty="0" smtClean="0">
                <a:latin typeface="Calibri" pitchFamily="34" charset="0"/>
              </a:rPr>
              <a:t>4/4</a:t>
            </a:r>
            <a:endParaRPr lang="en-US" altLang="el-GR" sz="3600" dirty="0" smtClean="0"/>
          </a:p>
        </p:txBody>
      </p:sp>
      <p:sp>
        <p:nvSpPr>
          <p:cNvPr id="60419" name="2 - Θέση περιεχομένου"/>
          <p:cNvSpPr>
            <a:spLocks noGrp="1"/>
          </p:cNvSpPr>
          <p:nvPr>
            <p:ph idx="1"/>
          </p:nvPr>
        </p:nvSpPr>
        <p:spPr/>
        <p:txBody>
          <a:bodyPr>
            <a:normAutofit/>
          </a:bodyPr>
          <a:lstStyle/>
          <a:p>
            <a:pPr eaLnBrk="1" hangingPunct="1"/>
            <a:r>
              <a:rPr lang="el-GR" altLang="el-GR" b="1" dirty="0" smtClean="0">
                <a:latin typeface="Calibri" pitchFamily="34" charset="0"/>
              </a:rPr>
              <a:t>Μέγεθος μήτρας</a:t>
            </a:r>
          </a:p>
          <a:p>
            <a:pPr marL="355600" indent="0" eaLnBrk="1" hangingPunct="1">
              <a:buNone/>
            </a:pPr>
            <a:r>
              <a:rPr lang="el-GR" altLang="el-GR" dirty="0" smtClean="0">
                <a:latin typeface="Calibri" pitchFamily="34" charset="0"/>
              </a:rPr>
              <a:t>Η αναλογία πυθμένα/τραχήλου αυξάνει λόγω διέγερσης από τα οιστρογόνα και η μήτρα επιμηκύνεται.</a:t>
            </a:r>
            <a:endParaRPr lang="el-GR" altLang="el-GR" u="sng" dirty="0" smtClean="0">
              <a:latin typeface="Calibri" pitchFamily="34" charset="0"/>
            </a:endParaRPr>
          </a:p>
          <a:p>
            <a:pPr eaLnBrk="1" hangingPunct="1"/>
            <a:r>
              <a:rPr lang="el-GR" altLang="el-GR" b="1" dirty="0" smtClean="0">
                <a:latin typeface="Calibri" pitchFamily="34" charset="0"/>
              </a:rPr>
              <a:t>Ωοθήκες</a:t>
            </a:r>
          </a:p>
          <a:p>
            <a:pPr marL="355600" indent="0" eaLnBrk="1" hangingPunct="1">
              <a:buNone/>
            </a:pPr>
            <a:r>
              <a:rPr lang="el-GR" altLang="el-GR" dirty="0" smtClean="0">
                <a:latin typeface="Calibri" pitchFamily="34" charset="0"/>
              </a:rPr>
              <a:t>Διαπλατύνονται από &lt;1 σε 2-10 </a:t>
            </a:r>
            <a:r>
              <a:rPr lang="en-US" altLang="el-GR" dirty="0" smtClean="0">
                <a:latin typeface="Calibri" pitchFamily="34" charset="0"/>
              </a:rPr>
              <a:t>ml</a:t>
            </a:r>
            <a:r>
              <a:rPr lang="el-GR" altLang="el-GR" dirty="0" smtClean="0">
                <a:latin typeface="Calibri" pitchFamily="34" charset="0"/>
              </a:rPr>
              <a:t>. Μικρές κύστεις μπορεί να παρουσιαστούν αλλά συνήθως η όψη δεν είναι πολυκυστική.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21770993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p:nvPr>
        </p:nvSpPr>
        <p:spPr>
          <a:xfrm>
            <a:off x="0" y="116632"/>
            <a:ext cx="9144000" cy="908720"/>
          </a:xfrm>
        </p:spPr>
        <p:txBody>
          <a:bodyPr>
            <a:noAutofit/>
          </a:bodyPr>
          <a:lstStyle/>
          <a:p>
            <a:r>
              <a:rPr lang="el-GR" altLang="el-GR" sz="3600" b="1" dirty="0" smtClean="0">
                <a:latin typeface="Calibri" pitchFamily="34" charset="0"/>
              </a:rPr>
              <a:t>Ανάπτυξη δευτερογενών χαρακτηριστικών στα κορίτσια - συγκρίσεις</a:t>
            </a:r>
            <a:endParaRPr lang="en-US" altLang="el-GR" sz="3600" b="1" dirty="0" smtClean="0">
              <a:latin typeface="Calibri" pitchFamily="34" charset="0"/>
            </a:endParaRPr>
          </a:p>
        </p:txBody>
      </p:sp>
      <p:pic>
        <p:nvPicPr>
          <p:cNvPr id="7170" name="Picture 2" descr="File:Tanner scale-femal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725" y="1484784"/>
            <a:ext cx="4400550" cy="4953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
        <p:nvSpPr>
          <p:cNvPr id="6" name="Rectangle 7"/>
          <p:cNvSpPr/>
          <p:nvPr/>
        </p:nvSpPr>
        <p:spPr>
          <a:xfrm>
            <a:off x="1562645" y="6525344"/>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Tanner </a:t>
            </a:r>
            <a:r>
              <a:rPr lang="en-US" sz="1200" dirty="0" smtClean="0">
                <a:latin typeface="+mn-lt"/>
                <a:hlinkClick r:id="rId3"/>
              </a:rPr>
              <a:t>scale-female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Komorniczak"/>
              </a:rPr>
              <a:t>M.Komorniczak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6787242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Τίτλος"/>
          <p:cNvSpPr>
            <a:spLocks noGrp="1"/>
          </p:cNvSpPr>
          <p:nvPr>
            <p:ph type="title"/>
          </p:nvPr>
        </p:nvSpPr>
        <p:spPr/>
        <p:txBody>
          <a:bodyPr>
            <a:noAutofit/>
          </a:bodyPr>
          <a:lstStyle/>
          <a:p>
            <a:r>
              <a:rPr lang="el-GR" altLang="el-GR" sz="3200" b="1" dirty="0" smtClean="0">
                <a:latin typeface="Calibri" pitchFamily="34" charset="0"/>
              </a:rPr>
              <a:t>Ανάπτυξη δευτερογενών χαρακτηριστικών στα αγόρια - συγκρίσεις</a:t>
            </a:r>
            <a:endParaRPr lang="en-US" altLang="el-GR" sz="3200" b="1" dirty="0" smtClean="0">
              <a:latin typeface="Calibri" pitchFamily="34" charset="0"/>
            </a:endParaRPr>
          </a:p>
        </p:txBody>
      </p:sp>
      <p:pic>
        <p:nvPicPr>
          <p:cNvPr id="8194" name="Picture 2" descr="File:Tanner scale-ma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633" y="1096971"/>
            <a:ext cx="3382734" cy="5500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
        <p:nvSpPr>
          <p:cNvPr id="6" name="Rectangle 7"/>
          <p:cNvSpPr/>
          <p:nvPr/>
        </p:nvSpPr>
        <p:spPr>
          <a:xfrm>
            <a:off x="1562645" y="6597352"/>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Tanner </a:t>
            </a:r>
            <a:r>
              <a:rPr lang="en-US" sz="1200" dirty="0" smtClean="0">
                <a:latin typeface="+mn-lt"/>
                <a:hlinkClick r:id="rId3"/>
              </a:rPr>
              <a:t>scale-male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J.McHardy (page does not exist)"/>
              </a:rPr>
              <a:t>J.McHardy</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8727487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Ηλικία έναρξης της εφηβείας και εφηβική ανάπτυξη </a:t>
            </a:r>
            <a:r>
              <a:rPr lang="el-GR" altLang="el-GR" sz="3000" b="0" dirty="0" smtClean="0">
                <a:latin typeface="Calibri" pitchFamily="34" charset="0"/>
              </a:rPr>
              <a:t>1/4</a:t>
            </a:r>
            <a:endParaRPr lang="en-US" altLang="el-GR" sz="3000" b="0" dirty="0" smtClean="0">
              <a:latin typeface="Calibri" pitchFamily="34" charset="0"/>
            </a:endParaRPr>
          </a:p>
        </p:txBody>
      </p:sp>
      <p:sp>
        <p:nvSpPr>
          <p:cNvPr id="71683"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sz="2200" dirty="0" smtClean="0">
                <a:latin typeface="Calibri" pitchFamily="34" charset="0"/>
              </a:rPr>
              <a:t>Μία </a:t>
            </a:r>
            <a:r>
              <a:rPr lang="el-GR" altLang="el-GR" sz="2200" b="1" dirty="0" smtClean="0">
                <a:latin typeface="Calibri" pitchFamily="34" charset="0"/>
              </a:rPr>
              <a:t>πολύ μεγάλη μελέτη </a:t>
            </a:r>
            <a:r>
              <a:rPr lang="el-GR" altLang="el-GR" sz="2200" dirty="0" smtClean="0">
                <a:latin typeface="Calibri" pitchFamily="34" charset="0"/>
              </a:rPr>
              <a:t>στις ΗΠΑ (17070 κορίτσια) έδειξε ότι:</a:t>
            </a:r>
          </a:p>
          <a:p>
            <a:pPr lvl="1" indent="-387350">
              <a:lnSpc>
                <a:spcPct val="110000"/>
              </a:lnSpc>
            </a:pPr>
            <a:r>
              <a:rPr lang="el-GR" altLang="el-GR" sz="2200" dirty="0" smtClean="0">
                <a:latin typeface="Calibri" pitchFamily="34" charset="0"/>
              </a:rPr>
              <a:t>3% των λευκών στα 6 χρόνια ήταν Β2,</a:t>
            </a:r>
          </a:p>
          <a:p>
            <a:pPr lvl="1" indent="-387350">
              <a:lnSpc>
                <a:spcPct val="110000"/>
              </a:lnSpc>
            </a:pPr>
            <a:r>
              <a:rPr lang="el-GR" altLang="el-GR" sz="2200" dirty="0" smtClean="0">
                <a:latin typeface="Calibri" pitchFamily="34" charset="0"/>
              </a:rPr>
              <a:t>5% των λευκών στα 7 χρόνια ήταν Β2,</a:t>
            </a:r>
          </a:p>
          <a:p>
            <a:pPr lvl="1" indent="-387350">
              <a:lnSpc>
                <a:spcPct val="110000"/>
              </a:lnSpc>
            </a:pPr>
            <a:r>
              <a:rPr lang="el-GR" altLang="el-GR" sz="2200" dirty="0" smtClean="0">
                <a:latin typeface="Calibri" pitchFamily="34" charset="0"/>
              </a:rPr>
              <a:t>6.4% των μαύρων στα 6 χρόνια ήταν Β2,</a:t>
            </a:r>
          </a:p>
          <a:p>
            <a:pPr lvl="1" indent="-387350">
              <a:lnSpc>
                <a:spcPct val="110000"/>
              </a:lnSpc>
            </a:pPr>
            <a:r>
              <a:rPr lang="el-GR" altLang="el-GR" sz="2200" dirty="0" smtClean="0">
                <a:latin typeface="Calibri" pitchFamily="34" charset="0"/>
              </a:rPr>
              <a:t>15.4% των μαύρων στα 7 χρόνια ήταν Β2.</a:t>
            </a:r>
          </a:p>
          <a:p>
            <a:pPr eaLnBrk="1" hangingPunct="1">
              <a:lnSpc>
                <a:spcPct val="110000"/>
              </a:lnSpc>
            </a:pPr>
            <a:r>
              <a:rPr lang="el-GR" altLang="el-GR" sz="2200" dirty="0" smtClean="0">
                <a:latin typeface="Calibri" pitchFamily="34" charset="0"/>
              </a:rPr>
              <a:t>Έτσι </a:t>
            </a:r>
            <a:r>
              <a:rPr lang="el-GR" altLang="el-GR" sz="2200" b="1" dirty="0" smtClean="0">
                <a:latin typeface="Calibri" pitchFamily="34" charset="0"/>
              </a:rPr>
              <a:t>η πρώιμη ήβη </a:t>
            </a:r>
            <a:r>
              <a:rPr lang="el-GR" altLang="el-GR" sz="2200" dirty="0" smtClean="0">
                <a:latin typeface="Calibri" pitchFamily="34" charset="0"/>
              </a:rPr>
              <a:t>καθορίζεται ως η ανάπτυξη των δευτερογενών χαρακτηριστικών που αρχίζει </a:t>
            </a:r>
            <a:r>
              <a:rPr lang="el-GR" altLang="el-GR" sz="2200" b="1" dirty="0" smtClean="0">
                <a:latin typeface="Calibri" pitchFamily="34" charset="0"/>
              </a:rPr>
              <a:t>πριν από τα 6 χρόνια στους μαύρους και πριν από τα 7 χρόνια στους λευκούς, </a:t>
            </a:r>
            <a:r>
              <a:rPr lang="el-GR" altLang="el-GR" sz="2200" dirty="0" smtClean="0">
                <a:latin typeface="Calibri" pitchFamily="34" charset="0"/>
              </a:rPr>
              <a:t>σε υγιή κατά τα άλλα άτομα.</a:t>
            </a:r>
            <a:endParaRPr lang="el-GR" altLang="el-GR" sz="2200"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448591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Ηλικία έναρξης της εφηβείας και εφηβική ανάπτυξη </a:t>
            </a:r>
            <a:r>
              <a:rPr lang="el-GR" altLang="el-GR" sz="3000" b="0" dirty="0" smtClean="0">
                <a:latin typeface="Calibri" pitchFamily="34" charset="0"/>
              </a:rPr>
              <a:t>2/4</a:t>
            </a:r>
            <a:endParaRPr lang="en-US" altLang="el-GR" sz="3000" b="0" dirty="0" smtClean="0">
              <a:latin typeface="Calibri" pitchFamily="34" charset="0"/>
            </a:endParaRPr>
          </a:p>
        </p:txBody>
      </p:sp>
      <p:sp>
        <p:nvSpPr>
          <p:cNvPr id="71683" name="2 - Θέση περιεχομένου"/>
          <p:cNvSpPr>
            <a:spLocks noGrp="1"/>
          </p:cNvSpPr>
          <p:nvPr>
            <p:ph idx="1"/>
          </p:nvPr>
        </p:nvSpPr>
        <p:spPr>
          <a:xfrm>
            <a:off x="457200" y="1340768"/>
            <a:ext cx="8507288" cy="5256584"/>
          </a:xfrm>
        </p:spPr>
        <p:txBody>
          <a:bodyPr>
            <a:normAutofit lnSpcReduction="10000"/>
          </a:bodyPr>
          <a:lstStyle/>
          <a:p>
            <a:pPr eaLnBrk="1" hangingPunct="1">
              <a:lnSpc>
                <a:spcPct val="100000"/>
              </a:lnSpc>
            </a:pPr>
            <a:r>
              <a:rPr lang="el-GR" altLang="el-GR" sz="2200" b="1" dirty="0" smtClean="0">
                <a:latin typeface="Calibri" pitchFamily="34" charset="0"/>
              </a:rPr>
              <a:t>Η ηλικία των 9 ετών εκλαμβάνεται ως το χαμηλότερο όριο της εφηβικής ανάπτυξης.</a:t>
            </a:r>
          </a:p>
          <a:p>
            <a:pPr eaLnBrk="1" hangingPunct="1">
              <a:lnSpc>
                <a:spcPct val="100000"/>
              </a:lnSpc>
            </a:pPr>
            <a:r>
              <a:rPr lang="el-GR" altLang="el-GR" sz="2200" b="1" dirty="0" smtClean="0">
                <a:latin typeface="Calibri" pitchFamily="34" charset="0"/>
              </a:rPr>
              <a:t>Η εφηβική αύξηση της ανάπτυξης</a:t>
            </a:r>
            <a:r>
              <a:rPr lang="el-GR" altLang="el-GR" sz="2200" dirty="0" smtClean="0">
                <a:latin typeface="Calibri" pitchFamily="34" charset="0"/>
              </a:rPr>
              <a:t> (αύξηση της ταχύτητας ανάπτυξης):</a:t>
            </a:r>
          </a:p>
          <a:p>
            <a:pPr lvl="1" indent="-387350">
              <a:lnSpc>
                <a:spcPct val="100000"/>
              </a:lnSpc>
            </a:pPr>
            <a:r>
              <a:rPr lang="el-GR" altLang="el-GR" sz="2200" dirty="0" smtClean="0">
                <a:latin typeface="Calibri" pitchFamily="34" charset="0"/>
              </a:rPr>
              <a:t>Αρχίζει στην αρχή της εφηβείας</a:t>
            </a:r>
            <a:r>
              <a:rPr lang="en-US" altLang="el-GR" sz="2200" dirty="0" smtClean="0">
                <a:latin typeface="Calibri" pitchFamily="34" charset="0"/>
              </a:rPr>
              <a:t>.</a:t>
            </a:r>
            <a:endParaRPr lang="el-GR" altLang="el-GR" sz="2200" dirty="0" smtClean="0">
              <a:latin typeface="Calibri" pitchFamily="34" charset="0"/>
            </a:endParaRPr>
          </a:p>
          <a:p>
            <a:pPr lvl="1" indent="-387350">
              <a:lnSpc>
                <a:spcPct val="100000"/>
              </a:lnSpc>
            </a:pPr>
            <a:r>
              <a:rPr lang="el-GR" altLang="el-GR" sz="2200" dirty="0" smtClean="0">
                <a:latin typeface="Calibri" pitchFamily="34" charset="0"/>
              </a:rPr>
              <a:t>Έχει ως επί το πλείστον ολοκληρωθεί με την εμφάνιση της εμμηνορρυσίας</a:t>
            </a:r>
            <a:r>
              <a:rPr lang="en-US" altLang="el-GR" sz="2200" dirty="0" smtClean="0">
                <a:latin typeface="Calibri" pitchFamily="34" charset="0"/>
              </a:rPr>
              <a:t>.</a:t>
            </a:r>
            <a:endParaRPr lang="el-GR" altLang="el-GR" sz="2200" dirty="0" smtClean="0">
              <a:latin typeface="Calibri" pitchFamily="34" charset="0"/>
            </a:endParaRPr>
          </a:p>
          <a:p>
            <a:pPr lvl="1" indent="-387350">
              <a:lnSpc>
                <a:spcPct val="100000"/>
              </a:lnSpc>
            </a:pPr>
            <a:r>
              <a:rPr lang="el-GR" altLang="el-GR" sz="2200" dirty="0" smtClean="0">
                <a:latin typeface="Calibri" pitchFamily="34" charset="0"/>
              </a:rPr>
              <a:t>Αυξάνει το εύρος της </a:t>
            </a:r>
            <a:r>
              <a:rPr lang="en-US" altLang="el-GR" sz="2200" dirty="0" smtClean="0">
                <a:latin typeface="Calibri" pitchFamily="34" charset="0"/>
              </a:rPr>
              <a:t>GH.</a:t>
            </a:r>
            <a:endParaRPr lang="el-GR" altLang="el-GR" sz="2200" dirty="0" smtClean="0">
              <a:latin typeface="Calibri" pitchFamily="34" charset="0"/>
            </a:endParaRPr>
          </a:p>
          <a:p>
            <a:pPr lvl="1" indent="-387350">
              <a:lnSpc>
                <a:spcPct val="100000"/>
              </a:lnSpc>
            </a:pPr>
            <a:r>
              <a:rPr lang="el-GR" altLang="el-GR" sz="2200" dirty="0" smtClean="0">
                <a:latin typeface="Calibri" pitchFamily="34" charset="0"/>
              </a:rPr>
              <a:t>Ο </a:t>
            </a:r>
            <a:r>
              <a:rPr lang="en-US" altLang="el-GR" sz="2200" dirty="0" smtClean="0">
                <a:latin typeface="Calibri" pitchFamily="34" charset="0"/>
              </a:rPr>
              <a:t>IGF</a:t>
            </a:r>
            <a:r>
              <a:rPr lang="el-GR" altLang="el-GR" sz="2200" dirty="0" smtClean="0">
                <a:latin typeface="Calibri" pitchFamily="34" charset="0"/>
              </a:rPr>
              <a:t>-1 αυξάνει-οι υψηλότερες τιμές </a:t>
            </a:r>
            <a:r>
              <a:rPr lang="en-US" altLang="el-GR" sz="2200" dirty="0" smtClean="0">
                <a:latin typeface="Calibri" pitchFamily="34" charset="0"/>
              </a:rPr>
              <a:t>IGF</a:t>
            </a:r>
            <a:r>
              <a:rPr lang="el-GR" altLang="el-GR" sz="2200" dirty="0" smtClean="0">
                <a:latin typeface="Calibri" pitchFamily="34" charset="0"/>
              </a:rPr>
              <a:t>-1επιτυγχάνονται ένα χρόνο μετά την μεγαλύτερη ταχύτητα ανάπτυξης και παραμένουν πάνω από τα φυσιολογικά επίπεδα για 4 χρόνια μετά</a:t>
            </a:r>
            <a:r>
              <a:rPr lang="en-US" altLang="el-GR" sz="2200" dirty="0" smtClean="0">
                <a:latin typeface="Calibri" pitchFamily="34" charset="0"/>
              </a:rPr>
              <a:t>.</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Τα οιστρογόνα παίζουν ρόλο κλειδί</a:t>
            </a:r>
            <a:r>
              <a:rPr lang="el-GR" altLang="el-GR" sz="2200" dirty="0" smtClean="0">
                <a:latin typeface="Calibri" pitchFamily="34" charset="0"/>
              </a:rPr>
              <a:t> στην προώθηση της οστικής ηλικίας και της οστικής πυκνότητας, καθώς διεγείρουν την ωρίμανση των χονδροκυττάρων και οστεοβλαστών.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3169741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2 - Θέση περιεχομένου"/>
          <p:cNvSpPr>
            <a:spLocks noGrp="1"/>
          </p:cNvSpPr>
          <p:nvPr>
            <p:ph idx="1"/>
          </p:nvPr>
        </p:nvSpPr>
        <p:spPr>
          <a:xfrm>
            <a:off x="457200" y="1340768"/>
            <a:ext cx="8229600" cy="5040560"/>
          </a:xfrm>
        </p:spPr>
        <p:txBody>
          <a:bodyPr>
            <a:normAutofit/>
          </a:bodyPr>
          <a:lstStyle/>
          <a:p>
            <a:pPr eaLnBrk="1" hangingPunct="1">
              <a:lnSpc>
                <a:spcPct val="110000"/>
              </a:lnSpc>
            </a:pPr>
            <a:r>
              <a:rPr lang="el-GR" altLang="el-GR" b="1" dirty="0" smtClean="0">
                <a:latin typeface="Calibri" pitchFamily="34" charset="0"/>
              </a:rPr>
              <a:t>Η σύσταση του σώματος αλλάζει</a:t>
            </a:r>
            <a:r>
              <a:rPr lang="el-GR" altLang="el-GR" dirty="0" smtClean="0">
                <a:latin typeface="Calibri" pitchFamily="34" charset="0"/>
              </a:rPr>
              <a:t> στην </a:t>
            </a:r>
            <a:r>
              <a:rPr lang="el-GR" altLang="el-GR" b="1" dirty="0" smtClean="0">
                <a:latin typeface="Calibri" pitchFamily="34" charset="0"/>
              </a:rPr>
              <a:t>εφηβεία-ειδικά η μάζα σώματος, η σκελετική μάζα και το λίπος σώματος</a:t>
            </a:r>
            <a:r>
              <a:rPr lang="en-US" altLang="el-GR" b="1" dirty="0" smtClean="0">
                <a:latin typeface="Calibri" pitchFamily="34" charset="0"/>
              </a:rPr>
              <a:t>.</a:t>
            </a:r>
            <a:endParaRPr lang="el-GR" altLang="el-GR" b="1" dirty="0" smtClean="0">
              <a:latin typeface="Calibri" pitchFamily="34" charset="0"/>
            </a:endParaRPr>
          </a:p>
          <a:p>
            <a:pPr eaLnBrk="1" hangingPunct="1">
              <a:lnSpc>
                <a:spcPct val="110000"/>
              </a:lnSpc>
            </a:pPr>
            <a:r>
              <a:rPr lang="el-GR" altLang="el-GR" dirty="0" smtClean="0">
                <a:latin typeface="Calibri" pitchFamily="34" charset="0"/>
              </a:rPr>
              <a:t>Τα αγόρια και τα κορίτσια αρχίζουν με ίση μάζα σώματος (</a:t>
            </a:r>
            <a:r>
              <a:rPr lang="en-US" altLang="el-GR" dirty="0" smtClean="0">
                <a:latin typeface="Calibri" pitchFamily="34" charset="0"/>
              </a:rPr>
              <a:t>lean body mass</a:t>
            </a:r>
            <a:r>
              <a:rPr lang="el-GR" altLang="el-GR" dirty="0" smtClean="0">
                <a:latin typeface="Calibri" pitchFamily="34" charset="0"/>
              </a:rPr>
              <a:t>), σκελετική μάζα και μάζα μυός</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Η κορυφαία τιμή εναπόθεσης αλάτων είναι:</a:t>
            </a:r>
          </a:p>
          <a:p>
            <a:pPr lvl="1" indent="-387350">
              <a:lnSpc>
                <a:spcPct val="110000"/>
              </a:lnSpc>
            </a:pPr>
            <a:r>
              <a:rPr lang="el-GR" altLang="el-GR" dirty="0" smtClean="0">
                <a:latin typeface="Calibri" pitchFamily="34" charset="0"/>
              </a:rPr>
              <a:t>14-16 χρόνια (κορίτσια).</a:t>
            </a:r>
          </a:p>
          <a:p>
            <a:pPr lvl="1" indent="-387350">
              <a:lnSpc>
                <a:spcPct val="110000"/>
              </a:lnSpc>
            </a:pPr>
            <a:r>
              <a:rPr lang="el-GR" altLang="el-GR" dirty="0" smtClean="0">
                <a:latin typeface="Calibri" pitchFamily="34" charset="0"/>
              </a:rPr>
              <a:t>17.5 χρόνια (αγόρια).</a:t>
            </a:r>
          </a:p>
          <a:p>
            <a:pPr lvl="1" indent="-387350">
              <a:lnSpc>
                <a:spcPct val="110000"/>
              </a:lnSpc>
            </a:pPr>
            <a:r>
              <a:rPr lang="el-GR" altLang="el-GR" dirty="0" smtClean="0">
                <a:latin typeface="Calibri" pitchFamily="34" charset="0"/>
              </a:rPr>
              <a:t>Η μέτρια άσκηση διεγείρει την εναπόθεση αλάτων.</a:t>
            </a:r>
            <a:endParaRPr lang="en-US" altLang="el-GR" dirty="0" smtClean="0">
              <a:latin typeface="Calibri" pitchFamily="34" charset="0"/>
            </a:endParaRPr>
          </a:p>
        </p:txBody>
      </p:sp>
      <p:sp>
        <p:nvSpPr>
          <p:cNvPr id="6"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Ηλικία έναρξης της εφηβείας και εφηβική ανάπτυξη </a:t>
            </a:r>
            <a:r>
              <a:rPr lang="el-GR" altLang="el-GR" sz="3000" b="0" dirty="0" smtClean="0">
                <a:latin typeface="Calibri" pitchFamily="34" charset="0"/>
              </a:rPr>
              <a:t>3/4</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39176310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2 - Θέση περιεχομένου"/>
          <p:cNvSpPr>
            <a:spLocks noGrp="1"/>
          </p:cNvSpPr>
          <p:nvPr>
            <p:ph idx="1"/>
          </p:nvPr>
        </p:nvSpPr>
        <p:spPr/>
        <p:txBody>
          <a:bodyPr>
            <a:normAutofit/>
          </a:bodyPr>
          <a:lstStyle/>
          <a:p>
            <a:pPr marL="0" indent="0" eaLnBrk="1" hangingPunct="1">
              <a:lnSpc>
                <a:spcPct val="110000"/>
              </a:lnSpc>
              <a:buNone/>
            </a:pPr>
            <a:r>
              <a:rPr lang="el-GR" altLang="el-GR" dirty="0" smtClean="0">
                <a:latin typeface="Calibri" pitchFamily="34" charset="0"/>
              </a:rPr>
              <a:t>Η υπερβολική άσκηση οδηγεί στην:</a:t>
            </a:r>
            <a:endParaRPr lang="el-GR" altLang="el-GR" u="sng" dirty="0" smtClean="0">
              <a:latin typeface="Calibri" pitchFamily="34" charset="0"/>
            </a:endParaRPr>
          </a:p>
          <a:p>
            <a:pPr eaLnBrk="1" hangingPunct="1">
              <a:lnSpc>
                <a:spcPct val="110000"/>
              </a:lnSpc>
            </a:pPr>
            <a:r>
              <a:rPr lang="el-GR" altLang="el-GR" b="1" dirty="0" smtClean="0">
                <a:latin typeface="Calibri" pitchFamily="34" charset="0"/>
              </a:rPr>
              <a:t>Αθλητική τριάδα</a:t>
            </a:r>
          </a:p>
          <a:p>
            <a:pPr lvl="1" indent="-387350">
              <a:lnSpc>
                <a:spcPct val="110000"/>
              </a:lnSpc>
            </a:pPr>
            <a:r>
              <a:rPr lang="el-GR" altLang="el-GR" dirty="0" smtClean="0">
                <a:latin typeface="Calibri" pitchFamily="34" charset="0"/>
              </a:rPr>
              <a:t>Αμηνόρροια λόγω άσκησης.</a:t>
            </a:r>
          </a:p>
          <a:p>
            <a:pPr lvl="1" indent="-387350">
              <a:lnSpc>
                <a:spcPct val="110000"/>
              </a:lnSpc>
            </a:pPr>
            <a:r>
              <a:rPr lang="el-GR" altLang="el-GR" dirty="0" smtClean="0">
                <a:latin typeface="Calibri" pitchFamily="34" charset="0"/>
              </a:rPr>
              <a:t>Πρόωρη οστεοπόρωση.</a:t>
            </a:r>
          </a:p>
          <a:p>
            <a:pPr lvl="1" indent="-387350">
              <a:lnSpc>
                <a:spcPct val="110000"/>
              </a:lnSpc>
            </a:pPr>
            <a:r>
              <a:rPr lang="el-GR" altLang="el-GR" dirty="0" smtClean="0">
                <a:latin typeface="Calibri" pitchFamily="34" charset="0"/>
              </a:rPr>
              <a:t>Διαταραχή πρόσληψης τροφής.</a:t>
            </a:r>
            <a:endParaRPr lang="el-GR" altLang="el-GR" u="sng" dirty="0" smtClean="0">
              <a:latin typeface="Calibri" pitchFamily="34" charset="0"/>
            </a:endParaRPr>
          </a:p>
          <a:p>
            <a:pPr eaLnBrk="1" hangingPunct="1">
              <a:lnSpc>
                <a:spcPct val="110000"/>
              </a:lnSpc>
            </a:pPr>
            <a:r>
              <a:rPr lang="el-GR" altLang="el-GR" b="1" dirty="0" smtClean="0">
                <a:latin typeface="Calibri" pitchFamily="34" charset="0"/>
              </a:rPr>
              <a:t>Άλλες αλλαγές</a:t>
            </a:r>
          </a:p>
          <a:p>
            <a:pPr lvl="1" indent="-387350">
              <a:lnSpc>
                <a:spcPct val="110000"/>
              </a:lnSpc>
            </a:pPr>
            <a:r>
              <a:rPr lang="el-GR" altLang="el-GR" b="1" dirty="0" smtClean="0">
                <a:latin typeface="Calibri" pitchFamily="34" charset="0"/>
              </a:rPr>
              <a:t>Σμηγματορροϊκή δερματίτις, περιοδοντική νόσος, αντίσταση στην ινσουλίνη</a:t>
            </a:r>
            <a:r>
              <a:rPr lang="el-GR" altLang="el-GR" dirty="0" smtClean="0">
                <a:latin typeface="Calibri" pitchFamily="34" charset="0"/>
              </a:rPr>
              <a:t> (σε εφήβους αυξάνει λόγω της αύξησης της </a:t>
            </a:r>
            <a:r>
              <a:rPr lang="en-US" altLang="el-GR" dirty="0" smtClean="0">
                <a:latin typeface="Calibri" pitchFamily="34" charset="0"/>
              </a:rPr>
              <a:t>GH</a:t>
            </a:r>
            <a:r>
              <a:rPr lang="el-GR" altLang="el-GR" dirty="0" smtClean="0">
                <a:latin typeface="Calibri" pitchFamily="34" charset="0"/>
              </a:rPr>
              <a:t>).</a:t>
            </a:r>
            <a:endParaRPr lang="en-US" altLang="el-GR" dirty="0" smtClean="0"/>
          </a:p>
        </p:txBody>
      </p:sp>
      <p:sp>
        <p:nvSpPr>
          <p:cNvPr id="5" name="1 - Τίτλος"/>
          <p:cNvSpPr>
            <a:spLocks noGrp="1"/>
          </p:cNvSpPr>
          <p:nvPr>
            <p:ph type="title"/>
          </p:nvPr>
        </p:nvSpPr>
        <p:spPr>
          <a:xfrm>
            <a:off x="467544" y="116632"/>
            <a:ext cx="8229600" cy="1008112"/>
          </a:xfrm>
        </p:spPr>
        <p:txBody>
          <a:bodyPr>
            <a:noAutofit/>
          </a:bodyPr>
          <a:lstStyle/>
          <a:p>
            <a:r>
              <a:rPr lang="el-GR" altLang="el-GR" sz="3600" b="1" dirty="0" smtClean="0">
                <a:latin typeface="Calibri" pitchFamily="34" charset="0"/>
              </a:rPr>
              <a:t>Ηλικία έναρξης της εφηβείας και εφηβική ανάπτυξη </a:t>
            </a:r>
            <a:r>
              <a:rPr lang="el-GR" altLang="el-GR" sz="3000" b="0" dirty="0" smtClean="0">
                <a:latin typeface="Calibri" pitchFamily="34" charset="0"/>
              </a:rPr>
              <a:t>4/4</a:t>
            </a:r>
            <a:endParaRPr lang="en-US" altLang="el-GR" sz="3000" b="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6736622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Μεταβολικές αλλαγές στην διάρκεια της </a:t>
            </a:r>
            <a:r>
              <a:rPr lang="el-GR" dirty="0" smtClean="0"/>
              <a:t>εφηβείας</a:t>
            </a:r>
            <a:endParaRPr lang="el-GR" sz="3300" b="0" dirty="0"/>
          </a:p>
        </p:txBody>
      </p:sp>
      <p:sp>
        <p:nvSpPr>
          <p:cNvPr id="74754" name="Rectangle 3"/>
          <p:cNvSpPr>
            <a:spLocks noGrp="1" noChangeArrowheads="1"/>
          </p:cNvSpPr>
          <p:nvPr>
            <p:ph idx="1"/>
          </p:nvPr>
        </p:nvSpPr>
        <p:spPr>
          <a:xfrm>
            <a:off x="457200" y="1340768"/>
            <a:ext cx="8229600" cy="5040560"/>
          </a:xfrm>
        </p:spPr>
        <p:txBody>
          <a:bodyPr/>
          <a:lstStyle/>
          <a:p>
            <a:pPr marL="0" indent="0">
              <a:buNone/>
            </a:pPr>
            <a:r>
              <a:rPr lang="el-GR" altLang="el-GR" b="1" dirty="0" smtClean="0"/>
              <a:t>Αλλαγές σε εργαστηριακά ευρήματα.</a:t>
            </a:r>
          </a:p>
          <a:p>
            <a:pPr eaLnBrk="1" hangingPunct="1"/>
            <a:r>
              <a:rPr lang="el-GR" altLang="el-GR" dirty="0" smtClean="0"/>
              <a:t>Στα αγόρια αυξάνεται ο </a:t>
            </a:r>
            <a:r>
              <a:rPr lang="el-GR" altLang="el-GR" b="1" dirty="0" smtClean="0"/>
              <a:t>αιματοκρίτης </a:t>
            </a:r>
            <a:r>
              <a:rPr lang="el-GR" altLang="el-GR" dirty="0" smtClean="0"/>
              <a:t>και ελαττώνεται η </a:t>
            </a:r>
            <a:r>
              <a:rPr lang="en-US" altLang="el-GR" b="1" dirty="0" smtClean="0"/>
              <a:t>HDL </a:t>
            </a:r>
            <a:r>
              <a:rPr lang="el-GR" altLang="el-GR" dirty="0" smtClean="0"/>
              <a:t>λόγω αυξημένης τεστοτερόνης.</a:t>
            </a:r>
          </a:p>
          <a:p>
            <a:pPr eaLnBrk="1" hangingPunct="1"/>
            <a:r>
              <a:rPr lang="el-GR" altLang="el-GR" dirty="0" smtClean="0"/>
              <a:t>Και στα αγόρια και στα κορίτσια αυξάνεται </a:t>
            </a:r>
            <a:r>
              <a:rPr lang="el-GR" altLang="el-GR" b="1" dirty="0" smtClean="0"/>
              <a:t>η </a:t>
            </a:r>
            <a:r>
              <a:rPr lang="en-US" altLang="el-GR" b="1" dirty="0" smtClean="0"/>
              <a:t>ALP </a:t>
            </a:r>
            <a:r>
              <a:rPr lang="el-GR" altLang="el-GR" dirty="0" smtClean="0"/>
              <a:t>λόγω αυξημένης τεστοστερόνης.</a:t>
            </a:r>
            <a:endParaRPr lang="el-GR" altLang="el-GR" u="sng" dirty="0" smtClean="0"/>
          </a:p>
          <a:p>
            <a:pPr eaLnBrk="1" hangingPunct="1"/>
            <a:r>
              <a:rPr lang="el-GR" altLang="el-GR" b="1" dirty="0" smtClean="0"/>
              <a:t>Ο </a:t>
            </a:r>
            <a:r>
              <a:rPr lang="en-US" altLang="el-GR" b="1" dirty="0" smtClean="0"/>
              <a:t>IGF</a:t>
            </a:r>
            <a:r>
              <a:rPr lang="el-GR" altLang="el-GR" b="1" dirty="0" smtClean="0"/>
              <a:t>-1 </a:t>
            </a:r>
            <a:r>
              <a:rPr lang="el-GR" altLang="el-GR" dirty="0" smtClean="0"/>
              <a:t>όπως αναφέρθηκε αυξάνεται.</a:t>
            </a:r>
          </a:p>
          <a:p>
            <a:pPr eaLnBrk="1" hangingPunct="1"/>
            <a:r>
              <a:rPr lang="el-GR" altLang="el-GR" dirty="0" smtClean="0"/>
              <a:t>Στα αγόρια τα αυξημένα επίπεδα του </a:t>
            </a:r>
            <a:r>
              <a:rPr lang="en-US" altLang="el-GR" b="1" dirty="0" smtClean="0"/>
              <a:t>PSA</a:t>
            </a:r>
            <a:r>
              <a:rPr lang="el-GR" altLang="el-GR" b="1" dirty="0" smtClean="0"/>
              <a:t> </a:t>
            </a:r>
            <a:r>
              <a:rPr lang="el-GR" altLang="el-GR" dirty="0" smtClean="0"/>
              <a:t>είναι ένδειξη της έναρξης της εφηβείας.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34246402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p:nvPr>
        </p:nvSpPr>
        <p:spPr/>
        <p:txBody>
          <a:bodyPr>
            <a:normAutofit/>
          </a:bodyPr>
          <a:lstStyle/>
          <a:p>
            <a:r>
              <a:rPr lang="el-GR" altLang="el-GR" sz="4000" b="1" dirty="0" smtClean="0"/>
              <a:t>Διαταραχές της εφηβείας</a:t>
            </a:r>
            <a:endParaRPr lang="en-US" altLang="el-GR" sz="4000" dirty="0" smtClean="0"/>
          </a:p>
        </p:txBody>
      </p:sp>
      <p:sp>
        <p:nvSpPr>
          <p:cNvPr id="76803"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Περιλαμβάνουν </a:t>
            </a:r>
            <a:r>
              <a:rPr lang="el-GR" altLang="el-GR" b="1" dirty="0" smtClean="0">
                <a:latin typeface="Calibri" pitchFamily="34" charset="0"/>
              </a:rPr>
              <a:t>τον χρόνο και τον ρυθμό </a:t>
            </a:r>
            <a:r>
              <a:rPr lang="el-GR" altLang="el-GR" dirty="0" smtClean="0">
                <a:latin typeface="Calibri" pitchFamily="34" charset="0"/>
              </a:rPr>
              <a:t>της εφηβείας και την </a:t>
            </a:r>
            <a:r>
              <a:rPr lang="el-GR" altLang="el-GR" b="1" dirty="0">
                <a:latin typeface="Calibri" pitchFamily="34" charset="0"/>
              </a:rPr>
              <a:t>π</a:t>
            </a:r>
            <a:r>
              <a:rPr lang="el-GR" altLang="el-GR" b="1" dirty="0" smtClean="0">
                <a:latin typeface="Calibri" pitchFamily="34" charset="0"/>
              </a:rPr>
              <a:t>οιότητα της ωρίμανσης.</a:t>
            </a:r>
            <a:endParaRPr lang="el-GR" altLang="el-GR" u="sng" dirty="0" smtClean="0">
              <a:latin typeface="Calibri" pitchFamily="34" charset="0"/>
            </a:endParaRPr>
          </a:p>
          <a:p>
            <a:pPr eaLnBrk="1" hangingPunct="1"/>
            <a:r>
              <a:rPr lang="el-GR" altLang="el-GR" b="1" dirty="0" smtClean="0">
                <a:latin typeface="Calibri" pitchFamily="34" charset="0"/>
              </a:rPr>
              <a:t>Πρώιμος ήβη</a:t>
            </a:r>
          </a:p>
          <a:p>
            <a:pPr marL="355600" indent="0" eaLnBrk="1" hangingPunct="1">
              <a:buNone/>
            </a:pPr>
            <a:r>
              <a:rPr lang="el-GR" altLang="el-GR" dirty="0" smtClean="0">
                <a:latin typeface="Calibri" pitchFamily="34" charset="0"/>
              </a:rPr>
              <a:t>Τείνει να είναι καλοήθης ή ιδιοπαθής στα θήλεα, αλλά παθολογική στα άρρενα άτομα.</a:t>
            </a:r>
            <a:endParaRPr lang="el-GR" altLang="el-GR" u="sng" dirty="0" smtClean="0">
              <a:latin typeface="Calibri" pitchFamily="34" charset="0"/>
            </a:endParaRPr>
          </a:p>
          <a:p>
            <a:pPr eaLnBrk="1" hangingPunct="1"/>
            <a:r>
              <a:rPr lang="el-GR" altLang="el-GR" b="1" dirty="0" smtClean="0">
                <a:latin typeface="Calibri" pitchFamily="34" charset="0"/>
              </a:rPr>
              <a:t>Η καθυστέρηση της σεξουαλικής ανάπτυξης</a:t>
            </a:r>
            <a:r>
              <a:rPr lang="el-GR" altLang="el-GR" dirty="0" smtClean="0">
                <a:latin typeface="Calibri" pitchFamily="34" charset="0"/>
              </a:rPr>
              <a:t> τείνει να είναι παθολογική στα κορίτσια και καλοήθης/μη παθολογική στα αγόρια.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38092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rmAutofit/>
          </a:bodyPr>
          <a:lstStyle/>
          <a:p>
            <a:r>
              <a:rPr lang="el-GR" altLang="el-GR" sz="3600" b="1" dirty="0" smtClean="0"/>
              <a:t>Λειτουργία των γοναδοτροφινών </a:t>
            </a:r>
            <a:r>
              <a:rPr lang="el-GR" altLang="el-GR" sz="3000" b="0" dirty="0" smtClean="0"/>
              <a:t>1/2</a:t>
            </a:r>
            <a:endParaRPr lang="en-US" altLang="el-GR" sz="3000" b="0" dirty="0" smtClean="0"/>
          </a:p>
        </p:txBody>
      </p:sp>
      <p:sp>
        <p:nvSpPr>
          <p:cNvPr id="12291" name="Rectangle 3"/>
          <p:cNvSpPr>
            <a:spLocks noGrp="1" noChangeArrowheads="1"/>
          </p:cNvSpPr>
          <p:nvPr>
            <p:ph idx="1"/>
          </p:nvPr>
        </p:nvSpPr>
        <p:spPr>
          <a:xfrm>
            <a:off x="457200" y="1196752"/>
            <a:ext cx="8363272" cy="5472608"/>
          </a:xfrm>
        </p:spPr>
        <p:txBody>
          <a:bodyPr>
            <a:normAutofit/>
          </a:bodyPr>
          <a:lstStyle/>
          <a:p>
            <a:pPr eaLnBrk="1" hangingPunct="1">
              <a:lnSpc>
                <a:spcPct val="110000"/>
              </a:lnSpc>
            </a:pPr>
            <a:r>
              <a:rPr lang="el-GR" altLang="el-GR" sz="2200" dirty="0" smtClean="0"/>
              <a:t>Η </a:t>
            </a:r>
            <a:r>
              <a:rPr lang="en-US" altLang="el-GR" sz="2200" dirty="0" smtClean="0"/>
              <a:t>LH</a:t>
            </a:r>
            <a:r>
              <a:rPr lang="el-GR" altLang="el-GR" sz="2200" dirty="0" smtClean="0"/>
              <a:t> και η </a:t>
            </a:r>
            <a:r>
              <a:rPr lang="en-US" altLang="el-GR" sz="2200" dirty="0" smtClean="0"/>
              <a:t>FSH</a:t>
            </a:r>
            <a:r>
              <a:rPr lang="el-GR" altLang="el-GR" sz="2200" dirty="0" smtClean="0"/>
              <a:t> δεσμεύονται στους </a:t>
            </a:r>
            <a:r>
              <a:rPr lang="el-GR" altLang="el-GR" sz="2200" b="1" dirty="0" smtClean="0"/>
              <a:t>υποδοχείς των ωοθηκών και των όρχεων</a:t>
            </a:r>
            <a:r>
              <a:rPr lang="el-GR" altLang="el-GR" sz="2200" dirty="0" smtClean="0"/>
              <a:t> και </a:t>
            </a:r>
            <a:r>
              <a:rPr lang="el-GR" altLang="el-GR" sz="2200" b="1" dirty="0" smtClean="0"/>
              <a:t>ρυθμίζουν την γοναδική λειτουργία </a:t>
            </a:r>
            <a:r>
              <a:rPr lang="el-GR" altLang="el-GR" sz="2200" dirty="0" smtClean="0"/>
              <a:t>προωθώντας την παραγωγή των στεροειδών του φύλου και την γαμετογένεση.  </a:t>
            </a:r>
            <a:endParaRPr lang="el-GR" altLang="el-GR" sz="2200" u="sng" dirty="0" smtClean="0"/>
          </a:p>
          <a:p>
            <a:pPr eaLnBrk="1" hangingPunct="1">
              <a:lnSpc>
                <a:spcPct val="110000"/>
              </a:lnSpc>
            </a:pPr>
            <a:r>
              <a:rPr lang="el-GR" altLang="el-GR" sz="2200" b="1" dirty="0" smtClean="0"/>
              <a:t>Στους άνδρες</a:t>
            </a:r>
            <a:r>
              <a:rPr lang="el-GR" altLang="el-GR" sz="2200" dirty="0" smtClean="0"/>
              <a:t>, η </a:t>
            </a:r>
            <a:r>
              <a:rPr lang="en-US" altLang="el-GR" sz="2200" dirty="0" smtClean="0"/>
              <a:t>LH </a:t>
            </a:r>
            <a:r>
              <a:rPr lang="el-GR" altLang="el-GR" sz="2200" dirty="0" smtClean="0"/>
              <a:t>διεγείρει την παραγωγή της τεστοστερόνης από τα ενδιάμεσα κύτταρα των όρχεων (κύτταρα </a:t>
            </a:r>
            <a:r>
              <a:rPr lang="en-US" altLang="el-GR" sz="2200" dirty="0" smtClean="0"/>
              <a:t>Leydig</a:t>
            </a:r>
            <a:r>
              <a:rPr lang="el-GR" altLang="el-GR" sz="2200" dirty="0" smtClean="0"/>
              <a:t>).  Η ωρίμανση των σπερματοζωαρίων, όμως, χρειάζεται και την </a:t>
            </a:r>
            <a:r>
              <a:rPr lang="en-US" altLang="el-GR" sz="2200" dirty="0" smtClean="0"/>
              <a:t>LH </a:t>
            </a:r>
            <a:r>
              <a:rPr lang="el-GR" altLang="el-GR" sz="2200" dirty="0" smtClean="0"/>
              <a:t>και την </a:t>
            </a:r>
            <a:r>
              <a:rPr lang="en-US" altLang="el-GR" sz="2200" dirty="0" smtClean="0"/>
              <a:t>FSH</a:t>
            </a:r>
            <a:r>
              <a:rPr lang="el-GR" altLang="el-GR" sz="2200" dirty="0" smtClean="0"/>
              <a:t>.  Η </a:t>
            </a:r>
            <a:r>
              <a:rPr lang="en-US" altLang="el-GR" sz="2200" dirty="0" smtClean="0"/>
              <a:t>FSH </a:t>
            </a:r>
            <a:r>
              <a:rPr lang="el-GR" altLang="el-GR" sz="2200" dirty="0" smtClean="0"/>
              <a:t>διεγείρει την αύξηση των όρχεων και την παραγωγή μιας δεσμευτικής πρωτεΐνης των ανδρογόνων (</a:t>
            </a:r>
            <a:r>
              <a:rPr lang="en-US" altLang="el-GR" sz="2200" dirty="0" smtClean="0"/>
              <a:t>ABP) </a:t>
            </a:r>
            <a:r>
              <a:rPr lang="el-GR" altLang="el-GR" sz="2200" dirty="0" smtClean="0"/>
              <a:t>από τα κύτταρα </a:t>
            </a:r>
            <a:r>
              <a:rPr lang="en-US" altLang="el-GR" sz="2200" dirty="0" smtClean="0"/>
              <a:t>Sertoli</a:t>
            </a:r>
            <a:r>
              <a:rPr lang="el-GR" altLang="el-GR" sz="2200" dirty="0" smtClean="0"/>
              <a:t>, τα οποία είναι στοιχείο απαραίτητο των ορχικών σωληναρίων για την συντήρηση της ωρίμανσης των σπερματικών κυττάρων. Αυτή η δεσμευτική πρωτεΐνη των ανδρογόνων προάγει υψηλές τοπικές συγκεντρώσεις τεστοστερόνης στους όρχεις, ένα απαραίτητο παράγοντα για την ανάπτυξη της φυσιολογικής σπερματογένεσης. </a:t>
            </a:r>
            <a:endParaRPr lang="el-GR" altLang="el-GR" sz="2200" u="sng"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4156458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p:txBody>
          <a:bodyPr>
            <a:normAutofit/>
          </a:bodyPr>
          <a:lstStyle/>
          <a:p>
            <a:r>
              <a:rPr lang="el-GR" altLang="el-GR" sz="3600" b="1" dirty="0" smtClean="0">
                <a:latin typeface="Calibri" pitchFamily="34" charset="0"/>
              </a:rPr>
              <a:t>Πρώιμος ήβη</a:t>
            </a:r>
            <a:endParaRPr lang="en-US" altLang="el-GR" sz="3600" dirty="0" smtClean="0">
              <a:latin typeface="Calibri" pitchFamily="34" charset="0"/>
            </a:endParaRPr>
          </a:p>
        </p:txBody>
      </p:sp>
      <p:sp>
        <p:nvSpPr>
          <p:cNvPr id="77827" name="2 - Θέση περιεχομένου"/>
          <p:cNvSpPr>
            <a:spLocks noGrp="1"/>
          </p:cNvSpPr>
          <p:nvPr>
            <p:ph idx="1"/>
          </p:nvPr>
        </p:nvSpPr>
        <p:spPr>
          <a:xfrm>
            <a:off x="457200" y="1196752"/>
            <a:ext cx="8291264" cy="5328592"/>
          </a:xfrm>
        </p:spPr>
        <p:txBody>
          <a:bodyPr>
            <a:normAutofit/>
          </a:bodyPr>
          <a:lstStyle/>
          <a:p>
            <a:pPr eaLnBrk="1" hangingPunct="1">
              <a:lnSpc>
                <a:spcPct val="100000"/>
              </a:lnSpc>
            </a:pPr>
            <a:r>
              <a:rPr lang="el-GR" altLang="el-GR" sz="2200" b="1" dirty="0" smtClean="0">
                <a:latin typeface="Calibri" pitchFamily="34" charset="0"/>
              </a:rPr>
              <a:t>Πρώιμος ήβη </a:t>
            </a:r>
            <a:r>
              <a:rPr lang="el-GR" altLang="el-GR" sz="2200" dirty="0" smtClean="0">
                <a:latin typeface="Calibri" pitchFamily="34" charset="0"/>
              </a:rPr>
              <a:t>θεωρείται όταν τα φυσικά σημεία εφηβείας αρχίζουν στα 8 χρόνια για τα κορίτσια και στα 9.5 χρόνια για τα αγόρια.</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Ισοφυλετική πρώιμος ήβη </a:t>
            </a:r>
            <a:r>
              <a:rPr lang="el-GR" altLang="el-GR" sz="2200" dirty="0" smtClean="0">
                <a:latin typeface="Calibri" pitchFamily="34" charset="0"/>
              </a:rPr>
              <a:t>- φαινοτυπικά σωστά πρωτογενή και δευτερογενή χαρακτηριστικά.</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Ετεροφυλετική πρώιμος ήβη </a:t>
            </a:r>
            <a:r>
              <a:rPr lang="el-GR" altLang="el-GR" sz="2200" dirty="0" smtClean="0">
                <a:latin typeface="Calibri" pitchFamily="34" charset="0"/>
              </a:rPr>
              <a:t>- φυσικές αλλαγές αντιθέτου φύλου, λόγω αυξημένων οιστρογόνων στα αγόρια και αυξημένων ανδρογόνων στα κορίτσια .</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Η ολική (τελεία) πρώιμος ήβη </a:t>
            </a:r>
            <a:r>
              <a:rPr lang="el-GR" altLang="el-GR" sz="2200" dirty="0" smtClean="0">
                <a:latin typeface="Calibri" pitchFamily="34" charset="0"/>
              </a:rPr>
              <a:t>οφείλεται σε πρόωρη δραστηριοποίηση του ενεργοποιητή της </a:t>
            </a:r>
            <a:r>
              <a:rPr lang="en-US" altLang="el-GR" sz="2200" dirty="0" smtClean="0">
                <a:latin typeface="Calibri" pitchFamily="34" charset="0"/>
              </a:rPr>
              <a:t>GnRH</a:t>
            </a:r>
            <a:r>
              <a:rPr lang="el-GR" altLang="el-GR" sz="2200" dirty="0" smtClean="0">
                <a:latin typeface="Calibri" pitchFamily="34" charset="0"/>
              </a:rPr>
              <a:t>.</a:t>
            </a:r>
            <a:endParaRPr lang="el-GR" altLang="el-GR" sz="2200" u="sng" dirty="0" smtClean="0">
              <a:latin typeface="Calibri" pitchFamily="34" charset="0"/>
            </a:endParaRPr>
          </a:p>
          <a:p>
            <a:pPr eaLnBrk="1" hangingPunct="1">
              <a:lnSpc>
                <a:spcPct val="100000"/>
              </a:lnSpc>
            </a:pPr>
            <a:r>
              <a:rPr lang="el-GR" altLang="el-GR" sz="2200" b="1" dirty="0" smtClean="0">
                <a:latin typeface="Calibri" pitchFamily="34" charset="0"/>
              </a:rPr>
              <a:t>Η ατελής (μεμονωμένη ανάπτυξη μαστών η ηβικής τριχώσεως-ψευδοπρώιμος)</a:t>
            </a:r>
            <a:r>
              <a:rPr lang="el-GR" altLang="el-GR" sz="2200" dirty="0" smtClean="0">
                <a:latin typeface="Calibri" pitchFamily="34" charset="0"/>
              </a:rPr>
              <a:t> οφείλεται σε μεγάλη ομάδα διαταραχών.  Δεν οφείλεται σε πρώιμη ενεργοποίηση του νευροενδοκρινικού συστήματος, αλλά σε εξωγενή η ενδογενή γοναδικά στεροειδή.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4725169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latin typeface="+mn-lt"/>
              </a:rPr>
              <a:t>Καθυστέρηση της εφηβείας </a:t>
            </a:r>
            <a:r>
              <a:rPr lang="el-GR" sz="3200" b="0" dirty="0" smtClean="0">
                <a:latin typeface="+mn-lt"/>
              </a:rPr>
              <a:t>1/2</a:t>
            </a:r>
            <a:endParaRPr lang="en-US" sz="3200" b="0" dirty="0"/>
          </a:p>
        </p:txBody>
      </p:sp>
      <p:sp>
        <p:nvSpPr>
          <p:cNvPr id="78851" name="2 - Θέση περιεχομένου"/>
          <p:cNvSpPr>
            <a:spLocks noGrp="1"/>
          </p:cNvSpPr>
          <p:nvPr>
            <p:ph idx="1"/>
          </p:nvPr>
        </p:nvSpPr>
        <p:spPr/>
        <p:txBody>
          <a:bodyPr>
            <a:normAutofit/>
          </a:bodyPr>
          <a:lstStyle/>
          <a:p>
            <a:pPr eaLnBrk="1" hangingPunct="1">
              <a:lnSpc>
                <a:spcPct val="110000"/>
              </a:lnSpc>
            </a:pPr>
            <a:r>
              <a:rPr lang="el-GR" altLang="el-GR" sz="2200" b="1" dirty="0" smtClean="0">
                <a:latin typeface="Calibri" pitchFamily="34" charset="0"/>
              </a:rPr>
              <a:t>Απουσία </a:t>
            </a:r>
            <a:r>
              <a:rPr lang="el-GR" altLang="el-GR" sz="2200" dirty="0" smtClean="0">
                <a:latin typeface="Calibri" pitchFamily="34" charset="0"/>
              </a:rPr>
              <a:t>των φυσικών χαρακτηριστικών της ήβης στην ηλικία των 13 ετών για τα κορίτσια και 14 χρονών για τα αγόρια.</a:t>
            </a:r>
          </a:p>
          <a:p>
            <a:pPr eaLnBrk="1" hangingPunct="1">
              <a:lnSpc>
                <a:spcPct val="110000"/>
              </a:lnSpc>
            </a:pPr>
            <a:r>
              <a:rPr lang="el-GR" altLang="el-GR" sz="2200" dirty="0" smtClean="0">
                <a:latin typeface="Calibri" pitchFamily="34" charset="0"/>
              </a:rPr>
              <a:t>Η καθυστέρηση της εφηβείας </a:t>
            </a:r>
            <a:r>
              <a:rPr lang="el-GR" altLang="el-GR" sz="2200" b="1" dirty="0" smtClean="0">
                <a:latin typeface="Calibri" pitchFamily="34" charset="0"/>
              </a:rPr>
              <a:t>χρειάζεται διαγνωστική αξιολόγηση.</a:t>
            </a:r>
          </a:p>
          <a:p>
            <a:pPr eaLnBrk="1" hangingPunct="1">
              <a:lnSpc>
                <a:spcPct val="110000"/>
              </a:lnSpc>
            </a:pPr>
            <a:r>
              <a:rPr lang="el-GR" altLang="el-GR" sz="2200" dirty="0" smtClean="0">
                <a:latin typeface="Calibri" pitchFamily="34" charset="0"/>
              </a:rPr>
              <a:t>Ιδίως αν υπάρχει καθυστέρηση 5 ετών από την έναρξη της εφηβείας και της εμμηναρχής.</a:t>
            </a:r>
          </a:p>
          <a:p>
            <a:pPr eaLnBrk="1" hangingPunct="1">
              <a:lnSpc>
                <a:spcPct val="110000"/>
              </a:lnSpc>
            </a:pPr>
            <a:r>
              <a:rPr lang="el-GR" altLang="el-GR" sz="2200" dirty="0" smtClean="0">
                <a:latin typeface="Calibri" pitchFamily="34" charset="0"/>
              </a:rPr>
              <a:t>Στα κορίτσια το 3% έχουν καθυστέρηση στην ανάπτυξη των σεξολογικών χαρακτηριστικών.</a:t>
            </a:r>
            <a:endParaRPr lang="el-GR" altLang="el-GR" sz="2200" u="sng"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0035201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latin typeface="+mn-lt"/>
              </a:rPr>
              <a:t>Καθυστέρηση της εφηβείας </a:t>
            </a:r>
            <a:r>
              <a:rPr lang="el-GR" sz="3200" b="0" dirty="0">
                <a:latin typeface="+mn-lt"/>
              </a:rPr>
              <a:t>2</a:t>
            </a:r>
            <a:r>
              <a:rPr lang="el-GR" sz="3200" b="0" dirty="0" smtClean="0">
                <a:latin typeface="+mn-lt"/>
              </a:rPr>
              <a:t>/2</a:t>
            </a:r>
            <a:endParaRPr lang="en-US" sz="3200" b="0" dirty="0"/>
          </a:p>
        </p:txBody>
      </p:sp>
      <p:sp>
        <p:nvSpPr>
          <p:cNvPr id="78851" name="2 - Θέση περιεχομένου"/>
          <p:cNvSpPr>
            <a:spLocks noGrp="1"/>
          </p:cNvSpPr>
          <p:nvPr>
            <p:ph idx="1"/>
          </p:nvPr>
        </p:nvSpPr>
        <p:spPr/>
        <p:txBody>
          <a:bodyPr>
            <a:normAutofit/>
          </a:bodyPr>
          <a:lstStyle/>
          <a:p>
            <a:pPr eaLnBrk="1" hangingPunct="1">
              <a:lnSpc>
                <a:spcPct val="110000"/>
              </a:lnSpc>
            </a:pPr>
            <a:r>
              <a:rPr lang="el-GR" altLang="el-GR" sz="2200" b="1" dirty="0" smtClean="0">
                <a:latin typeface="Calibri" pitchFamily="34" charset="0"/>
              </a:rPr>
              <a:t>Απλή καθυστέρηση της εφηβείας (</a:t>
            </a:r>
            <a:r>
              <a:rPr lang="en-US" altLang="el-GR" sz="2200" b="1" dirty="0" smtClean="0">
                <a:latin typeface="Calibri" pitchFamily="34" charset="0"/>
              </a:rPr>
              <a:t>constitutional delay</a:t>
            </a:r>
            <a:r>
              <a:rPr lang="el-GR" altLang="el-GR" sz="2200" b="1" dirty="0" smtClean="0">
                <a:latin typeface="Calibri" pitchFamily="34" charset="0"/>
              </a:rPr>
              <a:t>).</a:t>
            </a:r>
          </a:p>
          <a:p>
            <a:pPr eaLnBrk="1" hangingPunct="1">
              <a:lnSpc>
                <a:spcPct val="110000"/>
              </a:lnSpc>
            </a:pPr>
            <a:r>
              <a:rPr lang="el-GR" altLang="el-GR" sz="2200" dirty="0" smtClean="0">
                <a:latin typeface="Calibri" pitchFamily="34" charset="0"/>
              </a:rPr>
              <a:t>Η πιο συχνή αιτία χαμηλού αναστήματος και σεξουαλικού παιδισμού στους εφήβους.</a:t>
            </a:r>
          </a:p>
          <a:p>
            <a:pPr eaLnBrk="1" hangingPunct="1">
              <a:lnSpc>
                <a:spcPct val="110000"/>
              </a:lnSpc>
            </a:pPr>
            <a:r>
              <a:rPr lang="el-GR" altLang="el-GR" sz="2200" dirty="0" smtClean="0">
                <a:latin typeface="Calibri" pitchFamily="34" charset="0"/>
              </a:rPr>
              <a:t>Είναι το 1/3 των διαταραχών αύξησης σώματος.</a:t>
            </a:r>
            <a:endParaRPr lang="en-US" altLang="el-GR" sz="2200" dirty="0" smtClean="0">
              <a:latin typeface="Calibri" pitchFamily="34" charset="0"/>
            </a:endParaRPr>
          </a:p>
          <a:p>
            <a:pPr eaLnBrk="1" hangingPunct="1">
              <a:lnSpc>
                <a:spcPct val="110000"/>
              </a:lnSpc>
            </a:pPr>
            <a:r>
              <a:rPr lang="en-US" altLang="el-GR" sz="2200" dirty="0" smtClean="0">
                <a:latin typeface="Calibri" pitchFamily="34" charset="0"/>
              </a:rPr>
              <a:t>Slow growers, late bloomers</a:t>
            </a:r>
            <a:r>
              <a:rPr lang="el-GR" altLang="el-GR" sz="2200" dirty="0" smtClean="0">
                <a:latin typeface="Calibri" pitchFamily="34" charset="0"/>
              </a:rPr>
              <a:t>.</a:t>
            </a:r>
          </a:p>
          <a:p>
            <a:pPr eaLnBrk="1" hangingPunct="1">
              <a:lnSpc>
                <a:spcPct val="110000"/>
              </a:lnSpc>
            </a:pPr>
            <a:r>
              <a:rPr lang="el-GR" altLang="el-GR" sz="2200" dirty="0" smtClean="0">
                <a:latin typeface="Calibri" pitchFamily="34" charset="0"/>
              </a:rPr>
              <a:t>Παρουσιάζουν καθυστέρηση της σκελετικής ωρίμανσης.</a:t>
            </a:r>
          </a:p>
          <a:p>
            <a:pPr eaLnBrk="1" hangingPunct="1">
              <a:lnSpc>
                <a:spcPct val="110000"/>
              </a:lnSpc>
            </a:pPr>
            <a:r>
              <a:rPr lang="el-GR" altLang="el-GR" sz="2200" dirty="0" smtClean="0">
                <a:latin typeface="Calibri" pitchFamily="34" charset="0"/>
              </a:rPr>
              <a:t>Καθυστέρηση της σεξουαλικής ανάπτυξης.</a:t>
            </a:r>
          </a:p>
          <a:p>
            <a:pPr eaLnBrk="1" hangingPunct="1">
              <a:lnSpc>
                <a:spcPct val="110000"/>
              </a:lnSpc>
            </a:pPr>
            <a:r>
              <a:rPr lang="el-GR" altLang="el-GR" sz="2200" dirty="0" smtClean="0">
                <a:latin typeface="Calibri" pitchFamily="34" charset="0"/>
              </a:rPr>
              <a:t>Θετικό οικογενειακό ιστορικό.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22945484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13</a:t>
            </a:r>
            <a:r>
              <a:rPr lang="en-US" sz="2000" dirty="0" smtClean="0"/>
              <a:t>:</a:t>
            </a:r>
            <a:r>
              <a:rPr lang="el-GR" sz="2000" dirty="0"/>
              <a:t> Φυσιολογία </a:t>
            </a:r>
            <a:r>
              <a:rPr lang="el-GR" sz="2000" dirty="0" smtClean="0"/>
              <a:t>εφηβείας».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094873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900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altLang="el-GR" sz="3600" b="1" dirty="0" smtClean="0"/>
              <a:t>Λειτουργία των γοναδοτροφινών </a:t>
            </a:r>
            <a:r>
              <a:rPr lang="el-GR" altLang="el-GR" sz="3000" b="0" dirty="0" smtClean="0"/>
              <a:t>2/2</a:t>
            </a:r>
            <a:endParaRPr lang="en-US" altLang="el-GR" sz="3000" b="0" dirty="0" smtClean="0"/>
          </a:p>
        </p:txBody>
      </p:sp>
      <p:sp>
        <p:nvSpPr>
          <p:cNvPr id="13315" name="2 - Θέση περιεχομένου"/>
          <p:cNvSpPr>
            <a:spLocks noGrp="1"/>
          </p:cNvSpPr>
          <p:nvPr>
            <p:ph idx="1"/>
          </p:nvPr>
        </p:nvSpPr>
        <p:spPr/>
        <p:txBody>
          <a:bodyPr/>
          <a:lstStyle/>
          <a:p>
            <a:r>
              <a:rPr lang="el-GR" altLang="el-GR" sz="2400" b="1" dirty="0" smtClean="0">
                <a:latin typeface="Calibri" pitchFamily="34" charset="0"/>
              </a:rPr>
              <a:t>Στις γυναίκες, </a:t>
            </a:r>
            <a:r>
              <a:rPr lang="el-GR" altLang="el-GR" sz="2400" dirty="0" smtClean="0">
                <a:latin typeface="Calibri" pitchFamily="34" charset="0"/>
              </a:rPr>
              <a:t>η </a:t>
            </a:r>
            <a:r>
              <a:rPr lang="en-US" altLang="el-GR" sz="2400" dirty="0" smtClean="0">
                <a:latin typeface="Calibri" pitchFamily="34" charset="0"/>
              </a:rPr>
              <a:t>LH </a:t>
            </a:r>
            <a:r>
              <a:rPr lang="el-GR" altLang="el-GR" sz="2400" dirty="0" smtClean="0">
                <a:latin typeface="Calibri" pitchFamily="34" charset="0"/>
              </a:rPr>
              <a:t>διεγείρει την παραγωγή οιστρογόνων και προγεστερόνης από την ωοθήκη. Μία αιχμή </a:t>
            </a:r>
            <a:r>
              <a:rPr lang="en-US" altLang="el-GR" sz="2400" dirty="0" smtClean="0">
                <a:latin typeface="Calibri" pitchFamily="34" charset="0"/>
              </a:rPr>
              <a:t>LH</a:t>
            </a:r>
            <a:r>
              <a:rPr lang="el-GR" altLang="el-GR" sz="2400" dirty="0" smtClean="0">
                <a:latin typeface="Calibri" pitchFamily="34" charset="0"/>
              </a:rPr>
              <a:t> (</a:t>
            </a:r>
            <a:r>
              <a:rPr lang="en-US" altLang="el-GR" sz="2400" dirty="0" smtClean="0">
                <a:latin typeface="Calibri" pitchFamily="34" charset="0"/>
              </a:rPr>
              <a:t>LH surge</a:t>
            </a:r>
            <a:r>
              <a:rPr lang="el-GR" altLang="el-GR" sz="2400" dirty="0" smtClean="0">
                <a:latin typeface="Calibri" pitchFamily="34" charset="0"/>
              </a:rPr>
              <a:t>), στην μέση του μηνιαίου κύκλου, είναι υπεύθυνη για την ωορρηξία, και η συνεχιζόμενη κατόπιν έκκριση της </a:t>
            </a:r>
            <a:r>
              <a:rPr lang="en-US" altLang="el-GR" sz="2400" dirty="0" smtClean="0">
                <a:latin typeface="Calibri" pitchFamily="34" charset="0"/>
              </a:rPr>
              <a:t>LH </a:t>
            </a:r>
            <a:r>
              <a:rPr lang="el-GR" altLang="el-GR" sz="2400" dirty="0" smtClean="0">
                <a:latin typeface="Calibri" pitchFamily="34" charset="0"/>
              </a:rPr>
              <a:t>διεγείρει την παραγωγή προγεστερόνης από το ωχρό σωμάτιο, ευνοώντας την μετατροπή της χοληστερόλης σε πρεγνενολόνη.  Η ανάπτυξη του ωοθηκικού θυλακίου είναι εν πολλοίς υπό τον έλεγχο της </a:t>
            </a:r>
            <a:r>
              <a:rPr lang="en-US" altLang="el-GR" sz="2400" dirty="0" smtClean="0">
                <a:latin typeface="Calibri" pitchFamily="34" charset="0"/>
              </a:rPr>
              <a:t>FSH</a:t>
            </a:r>
            <a:r>
              <a:rPr lang="el-GR" altLang="el-GR" sz="2400" dirty="0" smtClean="0">
                <a:latin typeface="Calibri" pitchFamily="34" charset="0"/>
              </a:rPr>
              <a:t>, και η έκκριση των οιστρογόνων από το θυλάκιο εξαρτάται και από την </a:t>
            </a:r>
            <a:r>
              <a:rPr lang="en-US" altLang="el-GR" sz="2400" dirty="0" smtClean="0">
                <a:latin typeface="Calibri" pitchFamily="34" charset="0"/>
              </a:rPr>
              <a:t>FSH </a:t>
            </a:r>
            <a:r>
              <a:rPr lang="el-GR" altLang="el-GR" sz="2400" dirty="0" smtClean="0">
                <a:latin typeface="Calibri" pitchFamily="34" charset="0"/>
              </a:rPr>
              <a:t>και την </a:t>
            </a:r>
            <a:r>
              <a:rPr lang="en-US" altLang="el-GR" sz="2400" dirty="0" smtClean="0">
                <a:latin typeface="Calibri" pitchFamily="34" charset="0"/>
              </a:rPr>
              <a:t>LH</a:t>
            </a:r>
            <a:r>
              <a:rPr lang="el-GR" altLang="el-GR" sz="2400" dirty="0" smtClean="0">
                <a:latin typeface="Calibri" pitchFamily="34" charset="0"/>
              </a:rPr>
              <a:t>.</a:t>
            </a:r>
          </a:p>
          <a:p>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70368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114</TotalTime>
  <Words>6713</Words>
  <Application>Microsoft Office PowerPoint</Application>
  <PresentationFormat>Προβολή στην οθόνη (4:3)</PresentationFormat>
  <Paragraphs>499</Paragraphs>
  <Slides>89</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89</vt:i4>
      </vt:variant>
    </vt:vector>
  </HeadingPairs>
  <TitlesOfParts>
    <vt:vector size="91" baseType="lpstr">
      <vt:lpstr>template Φυσιολογία</vt:lpstr>
      <vt:lpstr>1_template Φυσιολογία</vt:lpstr>
      <vt:lpstr>Φυσιολογία</vt:lpstr>
      <vt:lpstr>Προϋπόθεση της εφηβείας</vt:lpstr>
      <vt:lpstr>Υπόφυση και υποθάλαμος</vt:lpstr>
      <vt:lpstr>Έκκριση υποφυσιακών ορμονών</vt:lpstr>
      <vt:lpstr>Ορμόνες γλυκοπρωτεΐνες 1/2</vt:lpstr>
      <vt:lpstr>Ορμόνες γλυκοπρωτεΐνες 2/2</vt:lpstr>
      <vt:lpstr>Δομή TSH, LH, FSH Γλυκοπρωτεΐνες</vt:lpstr>
      <vt:lpstr>Λειτουργία των γοναδοτροφινών 1/2</vt:lpstr>
      <vt:lpstr>Λειτουργία των γοναδοτροφινών 2/2</vt:lpstr>
      <vt:lpstr>Μέτρηση των γοναδοτροφινών 1/2</vt:lpstr>
      <vt:lpstr>Μέτρηση των γοναδοτροφινών 2/2</vt:lpstr>
      <vt:lpstr>Έκκριση γοναδοτροφινών</vt:lpstr>
      <vt:lpstr>Επεισοδιακή έκκριση γοναδοτροφινών</vt:lpstr>
      <vt:lpstr>Feedback</vt:lpstr>
      <vt:lpstr>Θετικό feedback 1/2</vt:lpstr>
      <vt:lpstr>Θετικό feedback 2/2</vt:lpstr>
      <vt:lpstr>Αρνητικό feedback 1/3</vt:lpstr>
      <vt:lpstr>Αρνητικό feedback 2/3</vt:lpstr>
      <vt:lpstr>Αρνητικό feedback 3/3</vt:lpstr>
      <vt:lpstr>Ορμονικές μεταβολές στην διάρκεια του εμμηνορρυσιακού κύκλου</vt:lpstr>
      <vt:lpstr>Στάδια ανάπτυξης του ωοθυλακίου</vt:lpstr>
      <vt:lpstr>Εφηβεία 1/2</vt:lpstr>
      <vt:lpstr>Εφηβεία 2/2</vt:lpstr>
      <vt:lpstr>Ανάπτυξη του υποθαλαμο-υποφυσιακού συστήματος 1/15</vt:lpstr>
      <vt:lpstr>Ανάπτυξη του υποθαλαμο-υποφυσιακού συστήματος 2/15</vt:lpstr>
      <vt:lpstr>Ανάπτυξη του υποθαλαμο-υποφυσιακού συστήματος 3/15</vt:lpstr>
      <vt:lpstr>Ανάπτυξη του υποθαλαμο-υποφυσιακού συστήματος 4/15</vt:lpstr>
      <vt:lpstr>Ανάπτυξη του υποθαλαμο-υποφυσιακού συστήματος 5/15</vt:lpstr>
      <vt:lpstr>Ανάπτυξη του υποθαλαμο-υποφυσιακού συστήματος 6/15</vt:lpstr>
      <vt:lpstr>Ανάπτυξη του υποθαλαμο-υποφυσιακού συστήματος 7/15</vt:lpstr>
      <vt:lpstr>Ανάπτυξη του υποθαλαμο-υποφυσιακού συστήματος 8/15</vt:lpstr>
      <vt:lpstr>Ανάπτυξη του υποθαλαμο-υποφυσιακού συστήματος 9/15</vt:lpstr>
      <vt:lpstr>Ανάπτυξη του υποθαλαμο-υποφυσιακού συστήματος 10/15</vt:lpstr>
      <vt:lpstr>Ανάπτυξη του υποθαλαμο-υποφυσιακού συστήματος 11/15</vt:lpstr>
      <vt:lpstr>Ανάπτυξη του υποθαλαμο-υποφυσιακού συστήματος 12/15</vt:lpstr>
      <vt:lpstr>Ανάπτυξη του υποθαλαμο-υποφυσιακού συστήματος 13/15</vt:lpstr>
      <vt:lpstr>Ανάπτυξη του υποθαλαμο-υποφυσιακού συστήματος 14/15</vt:lpstr>
      <vt:lpstr>Ανάπτυξη του υποθαλαμο-υποφυσιακού συστήματος 15/15</vt:lpstr>
      <vt:lpstr>Γοναδικές αλλαγές στην εφηβεία</vt:lpstr>
      <vt:lpstr>Αλλαγές στην αυξητική ορμόνη (growth hormone-GH) 1/4</vt:lpstr>
      <vt:lpstr>Αλλαγές στην αυξητική ορμόνη (growth hormone-GH) 2/4</vt:lpstr>
      <vt:lpstr>Αλλαγές στην αυξητική ορμόνη (growth hormone-GH) 3/4</vt:lpstr>
      <vt:lpstr>Αλλαγές στην αυξητική ορμόνη (growth hormone-GH) 4/4</vt:lpstr>
      <vt:lpstr>Άλλες ορμονικές αλλαγές στην διάρκεια της εφηβείας 1/4</vt:lpstr>
      <vt:lpstr>Άλλες ορμονικές αλλαγές στην διάρκεια της εφηβείας 2/4</vt:lpstr>
      <vt:lpstr>Άλλες ορμονικές αλλαγές στην διάρκεια της εφηβείας 3/4</vt:lpstr>
      <vt:lpstr>Άλλες ορμονικές αλλαγές στην διάρκεια της εφηβείας 4/4</vt:lpstr>
      <vt:lpstr>Τα περί την τρίτη κοιλία όργανα</vt:lpstr>
      <vt:lpstr>Δημιουργία της μελατονίνης</vt:lpstr>
      <vt:lpstr>Μελατονίνη 1/4</vt:lpstr>
      <vt:lpstr>Μελατονίνη 2/4</vt:lpstr>
      <vt:lpstr>Μελατονίνη 3/4</vt:lpstr>
      <vt:lpstr>Μελατονίνη 4/4</vt:lpstr>
      <vt:lpstr>Λεπτίνη 1/3</vt:lpstr>
      <vt:lpstr>Λεπτίνη 2/3</vt:lpstr>
      <vt:lpstr>Λεπτίνη 3/3</vt:lpstr>
      <vt:lpstr>Γκρελίνη 1/2</vt:lpstr>
      <vt:lpstr>Γκρελίνη 2/2</vt:lpstr>
      <vt:lpstr>Η νευροενδοκρινολογία της ανθρώπινης εφηβείας 1/9</vt:lpstr>
      <vt:lpstr>Η νευροενδοκρινολογία της ανθρώπινης εφηβείας 2/9</vt:lpstr>
      <vt:lpstr>Η νευροενδοκρινολογία της ανθρώπινης εφηβείας 3/9</vt:lpstr>
      <vt:lpstr>Η νευροενδοκρινολογία της ανθρώπινης εφηβείας 4/9</vt:lpstr>
      <vt:lpstr>Η νευροενδοκρινολογία της ανθρώπινης εφηβείας 5/9</vt:lpstr>
      <vt:lpstr>Η νευροενδοκρινολογία της ανθρώπινης εφηβείας 6/9</vt:lpstr>
      <vt:lpstr>Η νευροενδοκρινολογία της ανθρώπινης εφηβείας 7/9</vt:lpstr>
      <vt:lpstr>Η νευροενδοκρινολογία της ανθρώπινης εφηβείας 8/9</vt:lpstr>
      <vt:lpstr>Η νευροενδοκρινολογία της ανθρώπινης εφηβείας 9/9</vt:lpstr>
      <vt:lpstr>Φυσικές αλλαγές στην εφηβεία 1/4</vt:lpstr>
      <vt:lpstr>Φυσικές αλλαγές στην εφηβεία 2/4</vt:lpstr>
      <vt:lpstr>Φυσικές αλλαγές στην εφηβεία 3/4</vt:lpstr>
      <vt:lpstr>Φυσικές αλλαγές στην εφηβεία 4/4</vt:lpstr>
      <vt:lpstr>Ανάπτυξη δευτερογενών χαρακτηριστικών στα κορίτσια - συγκρίσεις</vt:lpstr>
      <vt:lpstr>Ανάπτυξη δευτερογενών χαρακτηριστικών στα αγόρια - συγκρίσεις</vt:lpstr>
      <vt:lpstr>Ηλικία έναρξης της εφηβείας και εφηβική ανάπτυξη 1/4</vt:lpstr>
      <vt:lpstr>Ηλικία έναρξης της εφηβείας και εφηβική ανάπτυξη 2/4</vt:lpstr>
      <vt:lpstr>Ηλικία έναρξης της εφηβείας και εφηβική ανάπτυξη 3/4</vt:lpstr>
      <vt:lpstr>Ηλικία έναρξης της εφηβείας και εφηβική ανάπτυξη 4/4</vt:lpstr>
      <vt:lpstr>Μεταβολικές αλλαγές στην διάρκεια της εφηβείας</vt:lpstr>
      <vt:lpstr>Διαταραχές της εφηβείας</vt:lpstr>
      <vt:lpstr>Πρώιμος ήβη</vt:lpstr>
      <vt:lpstr>Καθυστέρηση της εφηβείας 1/2</vt:lpstr>
      <vt:lpstr>Καθυστέρηση της εφηβείας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Αδειοδότησης</vt:lpstr>
      <vt:lpstr>Διατήρηση Σημειωμάτων</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32</cp:revision>
  <dcterms:created xsi:type="dcterms:W3CDTF">2014-10-09T07:46:38Z</dcterms:created>
  <dcterms:modified xsi:type="dcterms:W3CDTF">2015-03-11T07:00:11Z</dcterms:modified>
</cp:coreProperties>
</file>