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32" r:id="rId2"/>
    <p:sldMasterId id="2147483744" r:id="rId3"/>
    <p:sldMasterId id="2147483756" r:id="rId4"/>
    <p:sldMasterId id="2147483708" r:id="rId5"/>
    <p:sldMasterId id="2147483768" r:id="rId6"/>
    <p:sldMasterId id="2147483780" r:id="rId7"/>
    <p:sldMasterId id="2147483816" r:id="rId8"/>
  </p:sldMasterIdLst>
  <p:notesMasterIdLst>
    <p:notesMasterId r:id="rId39"/>
  </p:notesMasterIdLst>
  <p:sldIdLst>
    <p:sldId id="256" r:id="rId9"/>
    <p:sldId id="320" r:id="rId10"/>
    <p:sldId id="286" r:id="rId11"/>
    <p:sldId id="257" r:id="rId12"/>
    <p:sldId id="301" r:id="rId13"/>
    <p:sldId id="308" r:id="rId14"/>
    <p:sldId id="319" r:id="rId15"/>
    <p:sldId id="310" r:id="rId16"/>
    <p:sldId id="309" r:id="rId17"/>
    <p:sldId id="311" r:id="rId18"/>
    <p:sldId id="322" r:id="rId19"/>
    <p:sldId id="313" r:id="rId20"/>
    <p:sldId id="302" r:id="rId21"/>
    <p:sldId id="325" r:id="rId22"/>
    <p:sldId id="303" r:id="rId23"/>
    <p:sldId id="314" r:id="rId24"/>
    <p:sldId id="315" r:id="rId25"/>
    <p:sldId id="316" r:id="rId26"/>
    <p:sldId id="323" r:id="rId27"/>
    <p:sldId id="324" r:id="rId28"/>
    <p:sldId id="317" r:id="rId29"/>
    <p:sldId id="329" r:id="rId30"/>
    <p:sldId id="333" r:id="rId31"/>
    <p:sldId id="334" r:id="rId32"/>
    <p:sldId id="335" r:id="rId33"/>
    <p:sldId id="336" r:id="rId34"/>
    <p:sldId id="337" r:id="rId35"/>
    <p:sldId id="338" r:id="rId36"/>
    <p:sldId id="339" r:id="rId37"/>
    <p:sldId id="340" r:id="rId38"/>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Προεπιλεγμένη ενότητα" id="{698EF1F2-59D3-466C-9223-A455AB1AF36B}">
          <p14:sldIdLst>
            <p14:sldId id="256"/>
            <p14:sldId id="320"/>
            <p14:sldId id="286"/>
            <p14:sldId id="257"/>
            <p14:sldId id="301"/>
            <p14:sldId id="308"/>
            <p14:sldId id="319"/>
            <p14:sldId id="310"/>
            <p14:sldId id="309"/>
            <p14:sldId id="311"/>
            <p14:sldId id="322"/>
            <p14:sldId id="313"/>
            <p14:sldId id="302"/>
            <p14:sldId id="325"/>
            <p14:sldId id="303"/>
            <p14:sldId id="314"/>
            <p14:sldId id="315"/>
            <p14:sldId id="316"/>
            <p14:sldId id="323"/>
            <p14:sldId id="324"/>
            <p14:sldId id="317"/>
            <p14:sldId id="329"/>
            <p14:sldId id="333"/>
            <p14:sldId id="334"/>
            <p14:sldId id="335"/>
            <p14:sldId id="336"/>
            <p14:sldId id="337"/>
            <p14:sldId id="338"/>
            <p14:sldId id="339"/>
            <p14:sldId id="340"/>
          </p14:sldIdLst>
        </p14:section>
      </p14:sectionLst>
    </p:ext>
    <p:ext uri="{EFAFB233-063F-42B5-8137-9DF3F51BA10A}">
      <p15:sldGuideLst xmlns:p15="http://schemas.microsoft.com/office/powerpoint/2012/main">
        <p15:guide id="1" orient="horz" pos="2137" userDrawn="1">
          <p15:clr>
            <a:srgbClr val="A4A3A4"/>
          </p15:clr>
        </p15:guide>
        <p15:guide id="3" orient="horz" pos="75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Άγγελος Ψιλόπουλος" initials="ΆΨ" lastIdx="1" clrIdx="0">
    <p:extLst>
      <p:ext uri="{19B8F6BF-5375-455C-9EA6-DF929625EA0E}">
        <p15:presenceInfo xmlns:p15="http://schemas.microsoft.com/office/powerpoint/2012/main" userId="b4bfc68ae8efadf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Μεσαίο στυλ 2 - Έμφαση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38B1855-1B75-4FBE-930C-398BA8C253C6}" styleName="Στυλ με θέμα 2 - Έμφαση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25E5076-3810-47DD-B79F-674D7AD40C01}" styleName="Σκούρο στυλ 1 - Έμφαση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06799F8-075E-4A3A-A7F6-7FBC6576F1A4}" styleName="Στυλ με θέμα 2 - Έμφαση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Στυλ με θέμα 2 - Έμφαση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Στυλ με θέμα 2 - Έμφαση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3774" autoAdjust="0"/>
  </p:normalViewPr>
  <p:slideViewPr>
    <p:cSldViewPr snapToGrid="0" showGuides="1">
      <p:cViewPr>
        <p:scale>
          <a:sx n="90" d="100"/>
          <a:sy n="90" d="100"/>
        </p:scale>
        <p:origin x="630" y="168"/>
      </p:cViewPr>
      <p:guideLst>
        <p:guide orient="horz" pos="2137"/>
        <p:guide orient="horz" pos="754"/>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181A02-D9AD-412E-8D01-1685C89F9903}" type="datetimeFigureOut">
              <a:rPr lang="el-GR" smtClean="0"/>
              <a:t>18/3/2015</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451DD1-ED68-458C-8CE6-6EEF9A81834B}" type="slidenum">
              <a:rPr lang="el-GR" smtClean="0"/>
              <a:t>‹#›</a:t>
            </a:fld>
            <a:endParaRPr lang="el-GR"/>
          </a:p>
        </p:txBody>
      </p:sp>
    </p:spTree>
    <p:extLst>
      <p:ext uri="{BB962C8B-B14F-4D97-AF65-F5344CB8AC3E}">
        <p14:creationId xmlns:p14="http://schemas.microsoft.com/office/powerpoint/2010/main" val="18776520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Ο πύργος του </a:t>
            </a:r>
            <a:r>
              <a:rPr lang="el-GR" dirty="0" err="1" smtClean="0"/>
              <a:t>Προσφόριου</a:t>
            </a:r>
            <a:r>
              <a:rPr lang="el-GR" dirty="0" smtClean="0"/>
              <a:t> στην </a:t>
            </a:r>
            <a:r>
              <a:rPr lang="el-GR" dirty="0" err="1" smtClean="0"/>
              <a:t>Ουρανούπολη</a:t>
            </a:r>
            <a:r>
              <a:rPr lang="el-GR" baseline="0" dirty="0" smtClean="0"/>
              <a:t> Χαλκιδικής.</a:t>
            </a:r>
            <a:endParaRPr lang="el-GR" dirty="0" smtClean="0"/>
          </a:p>
          <a:p>
            <a:endParaRPr lang="el-GR" sz="1200" b="0" i="0" kern="1200" dirty="0" smtClean="0">
              <a:solidFill>
                <a:schemeClr val="tx1"/>
              </a:solidFill>
              <a:effectLst/>
              <a:latin typeface="+mn-lt"/>
              <a:ea typeface="+mn-ea"/>
              <a:cs typeface="+mn-cs"/>
            </a:endParaRPr>
          </a:p>
          <a:p>
            <a:r>
              <a:rPr lang="el-GR" sz="1200" b="0" i="0" kern="1200" dirty="0" smtClean="0">
                <a:solidFill>
                  <a:schemeClr val="tx1"/>
                </a:solidFill>
                <a:effectLst/>
                <a:latin typeface="+mn-lt"/>
                <a:ea typeface="+mn-ea"/>
                <a:cs typeface="+mn-cs"/>
              </a:rPr>
              <a:t>Οι</a:t>
            </a:r>
            <a:r>
              <a:rPr lang="el-GR" sz="1200" b="0" i="0" kern="1200" baseline="0" dirty="0" smtClean="0">
                <a:solidFill>
                  <a:schemeClr val="tx1"/>
                </a:solidFill>
                <a:effectLst/>
                <a:latin typeface="+mn-lt"/>
                <a:ea typeface="+mn-ea"/>
                <a:cs typeface="+mn-cs"/>
              </a:rPr>
              <a:t> </a:t>
            </a:r>
            <a:r>
              <a:rPr lang="el-GR" sz="1200" b="0" i="0" kern="1200" dirty="0" smtClean="0">
                <a:solidFill>
                  <a:schemeClr val="tx1"/>
                </a:solidFill>
                <a:effectLst/>
                <a:latin typeface="+mn-lt"/>
                <a:ea typeface="+mn-ea"/>
                <a:cs typeface="+mn-cs"/>
              </a:rPr>
              <a:t>κύριες ιστορικές φάσεις της</a:t>
            </a:r>
            <a:r>
              <a:rPr lang="el-GR" sz="1200" b="0" i="0" kern="1200" baseline="0" dirty="0" smtClean="0">
                <a:solidFill>
                  <a:schemeClr val="tx1"/>
                </a:solidFill>
                <a:effectLst/>
                <a:latin typeface="+mn-lt"/>
                <a:ea typeface="+mn-ea"/>
                <a:cs typeface="+mn-cs"/>
              </a:rPr>
              <a:t> </a:t>
            </a:r>
            <a:r>
              <a:rPr lang="el-GR" sz="1200" b="0" i="0" kern="1200" dirty="0" smtClean="0">
                <a:solidFill>
                  <a:schemeClr val="tx1"/>
                </a:solidFill>
                <a:effectLst/>
                <a:latin typeface="+mn-lt"/>
                <a:ea typeface="+mn-ea"/>
                <a:cs typeface="+mn-cs"/>
              </a:rPr>
              <a:t>κατασκευής του διακρίνονται:</a:t>
            </a:r>
          </a:p>
          <a:p>
            <a:r>
              <a:rPr lang="el-GR" sz="1200" b="0" i="0" kern="1200" dirty="0" smtClean="0">
                <a:solidFill>
                  <a:schemeClr val="tx1"/>
                </a:solidFill>
                <a:effectLst/>
                <a:latin typeface="+mn-lt"/>
                <a:ea typeface="+mn-ea"/>
                <a:cs typeface="+mn-cs"/>
              </a:rPr>
              <a:t>α) Στον </a:t>
            </a:r>
            <a:r>
              <a:rPr lang="el-GR" sz="1200" b="1" i="0" kern="1200" dirty="0" smtClean="0">
                <a:solidFill>
                  <a:schemeClr val="tx1"/>
                </a:solidFill>
                <a:effectLst/>
                <a:latin typeface="+mn-lt"/>
                <a:ea typeface="+mn-ea"/>
                <a:cs typeface="+mn-cs"/>
              </a:rPr>
              <a:t>βυζαντινό πύργο</a:t>
            </a:r>
            <a:r>
              <a:rPr lang="el-GR" sz="1200" b="0" i="0" kern="1200" dirty="0" smtClean="0">
                <a:solidFill>
                  <a:schemeClr val="tx1"/>
                </a:solidFill>
                <a:effectLst/>
                <a:latin typeface="+mn-lt"/>
                <a:ea typeface="+mn-ea"/>
                <a:cs typeface="+mn-cs"/>
              </a:rPr>
              <a:t> στον οποίο ανήκει όλο το κάτω μέρος του πέτρινου φορέα, εκτός των δύο τελευταίων ορόφων. Η τυπολογία και ο τρόπος κατασκευής του θα μπορούσαν να τον κατατάξουν ανάμεσα στα λίγα γνωστά παραδείγματα του 11ου-12ου αιώνα.</a:t>
            </a:r>
          </a:p>
          <a:p>
            <a:r>
              <a:rPr lang="el-GR" sz="1200" b="0" i="0" kern="1200" dirty="0" smtClean="0">
                <a:solidFill>
                  <a:schemeClr val="tx1"/>
                </a:solidFill>
                <a:effectLst/>
                <a:latin typeface="+mn-lt"/>
                <a:ea typeface="+mn-ea"/>
                <a:cs typeface="+mn-cs"/>
              </a:rPr>
              <a:t>β) Οι δύο τελευταίοι όροφοι, καθώς και ένας ακόμη που χάθηκε (ή τουλάχιστον ένας όροφος επάλξεων), χρονολογούνται στην</a:t>
            </a:r>
            <a:r>
              <a:rPr lang="el-GR" sz="1200" b="1" i="0" kern="1200" dirty="0" smtClean="0">
                <a:solidFill>
                  <a:schemeClr val="tx1"/>
                </a:solidFill>
                <a:effectLst/>
                <a:latin typeface="+mn-lt"/>
                <a:ea typeface="+mn-ea"/>
                <a:cs typeface="+mn-cs"/>
              </a:rPr>
              <a:t> Τουρκοκρατία</a:t>
            </a:r>
            <a:r>
              <a:rPr lang="el-GR" sz="1200" b="0" i="0" kern="1200" dirty="0" smtClean="0">
                <a:solidFill>
                  <a:schemeClr val="tx1"/>
                </a:solidFill>
                <a:effectLst/>
                <a:latin typeface="+mn-lt"/>
                <a:ea typeface="+mn-ea"/>
                <a:cs typeface="+mn-cs"/>
              </a:rPr>
              <a:t>, πιθανότατα μετά το σεισμό του 1585.</a:t>
            </a:r>
          </a:p>
          <a:p>
            <a:r>
              <a:rPr lang="el-GR" sz="1200" b="0" i="0" kern="1200" dirty="0" smtClean="0">
                <a:solidFill>
                  <a:schemeClr val="tx1"/>
                </a:solidFill>
                <a:effectLst/>
                <a:latin typeface="+mn-lt"/>
                <a:ea typeface="+mn-ea"/>
                <a:cs typeface="+mn-cs"/>
              </a:rPr>
              <a:t>γ) Ολόκληρο το ξύλινο εσωτερικό του πύργου, μαζί με τη σημερινή στέγη του, ανήκουν στην ανακατασκευή του </a:t>
            </a:r>
            <a:r>
              <a:rPr lang="el-GR" sz="1200" b="1" i="0" kern="1200" dirty="0" smtClean="0">
                <a:solidFill>
                  <a:schemeClr val="tx1"/>
                </a:solidFill>
                <a:effectLst/>
                <a:latin typeface="+mn-lt"/>
                <a:ea typeface="+mn-ea"/>
                <a:cs typeface="+mn-cs"/>
              </a:rPr>
              <a:t>19ου αιώνα</a:t>
            </a:r>
            <a:r>
              <a:rPr lang="el-GR" sz="1200" b="0" i="0" kern="1200" dirty="0" smtClean="0">
                <a:solidFill>
                  <a:schemeClr val="tx1"/>
                </a:solidFill>
                <a:effectLst/>
                <a:latin typeface="+mn-lt"/>
                <a:ea typeface="+mn-ea"/>
                <a:cs typeface="+mn-cs"/>
              </a:rPr>
              <a:t>, η οποία φαίνεται ότι ολοκληρώθηκε το 1862. Ακολούθησε η κατασκευή της εξωτερικής </a:t>
            </a:r>
            <a:r>
              <a:rPr lang="el-GR" sz="1200" b="0" i="0" kern="1200" dirty="0" err="1" smtClean="0">
                <a:solidFill>
                  <a:schemeClr val="tx1"/>
                </a:solidFill>
                <a:effectLst/>
                <a:latin typeface="+mn-lt"/>
                <a:ea typeface="+mn-ea"/>
                <a:cs typeface="+mn-cs"/>
              </a:rPr>
              <a:t>σκάρπας</a:t>
            </a:r>
            <a:r>
              <a:rPr lang="el-GR" sz="1200" b="0" i="0" kern="1200" dirty="0" smtClean="0">
                <a:solidFill>
                  <a:schemeClr val="tx1"/>
                </a:solidFill>
                <a:effectLst/>
                <a:latin typeface="+mn-lt"/>
                <a:ea typeface="+mn-ea"/>
                <a:cs typeface="+mn-cs"/>
              </a:rPr>
              <a:t>, δηλαδή του λοξού τοίχου αντιστήριξης.</a:t>
            </a:r>
          </a:p>
          <a:p>
            <a:endParaRPr lang="el-GR" dirty="0"/>
          </a:p>
        </p:txBody>
      </p:sp>
      <p:sp>
        <p:nvSpPr>
          <p:cNvPr id="4" name="Θέση αριθμού διαφάνειας 3"/>
          <p:cNvSpPr>
            <a:spLocks noGrp="1"/>
          </p:cNvSpPr>
          <p:nvPr>
            <p:ph type="sldNum" sz="quarter" idx="10"/>
          </p:nvPr>
        </p:nvSpPr>
        <p:spPr/>
        <p:txBody>
          <a:bodyPr/>
          <a:lstStyle/>
          <a:p>
            <a:fld id="{C1451DD1-ED68-458C-8CE6-6EEF9A81834B}" type="slidenum">
              <a:rPr lang="el-GR" smtClean="0"/>
              <a:t>4</a:t>
            </a:fld>
            <a:endParaRPr lang="el-GR"/>
          </a:p>
        </p:txBody>
      </p:sp>
    </p:spTree>
    <p:extLst>
      <p:ext uri="{BB962C8B-B14F-4D97-AF65-F5344CB8AC3E}">
        <p14:creationId xmlns:p14="http://schemas.microsoft.com/office/powerpoint/2010/main" val="13520469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smtClean="0"/>
          </a:p>
          <a:p>
            <a:r>
              <a:rPr lang="el-GR" dirty="0" smtClean="0"/>
              <a:t>Πύργος </a:t>
            </a:r>
            <a:r>
              <a:rPr lang="el-GR" dirty="0" err="1" smtClean="0"/>
              <a:t>Μούρτζινου</a:t>
            </a:r>
            <a:r>
              <a:rPr lang="el-GR" dirty="0" smtClean="0"/>
              <a:t>,</a:t>
            </a:r>
            <a:r>
              <a:rPr lang="el-GR" baseline="0" dirty="0" smtClean="0"/>
              <a:t> </a:t>
            </a:r>
            <a:r>
              <a:rPr lang="el-GR" dirty="0" smtClean="0"/>
              <a:t>Άνω</a:t>
            </a:r>
            <a:r>
              <a:rPr lang="el-GR" baseline="0" dirty="0" smtClean="0"/>
              <a:t> </a:t>
            </a:r>
            <a:r>
              <a:rPr lang="el-GR" baseline="0" dirty="0" smtClean="0"/>
              <a:t>Καρδαμύλη</a:t>
            </a:r>
            <a:r>
              <a:rPr lang="fr-FR" dirty="0" smtClean="0"/>
              <a:t>, </a:t>
            </a:r>
            <a:r>
              <a:rPr lang="el-GR" dirty="0" smtClean="0"/>
              <a:t>Έξω</a:t>
            </a:r>
            <a:r>
              <a:rPr lang="el-GR" baseline="0" dirty="0" smtClean="0"/>
              <a:t> </a:t>
            </a:r>
            <a:r>
              <a:rPr lang="el-GR" dirty="0" smtClean="0"/>
              <a:t>(Μεσσηνιακή)</a:t>
            </a:r>
            <a:r>
              <a:rPr lang="el-GR" baseline="0" dirty="0" smtClean="0"/>
              <a:t> Μάνη.</a:t>
            </a:r>
          </a:p>
          <a:p>
            <a:r>
              <a:rPr lang="el-GR" dirty="0" smtClean="0"/>
              <a:t>Η ανέγερση των πρώτων κτιρίων του συγκροτήματος τοποθετείται στα τέλη του 17ου αιώνα ενώ συνεχείς ανακατασκευές και προσθήκες πραγματοποιήθηκαν ως τις αρχές του 19ου. </a:t>
            </a:r>
            <a:endParaRPr lang="el-GR" dirty="0" smtClean="0"/>
          </a:p>
          <a:p>
            <a:r>
              <a:rPr lang="el-GR" b="1" dirty="0" smtClean="0"/>
              <a:t>Περιπτώσεις</a:t>
            </a:r>
            <a:r>
              <a:rPr lang="el-GR" b="1" baseline="0" dirty="0" smtClean="0"/>
              <a:t> ανοικοδόμησης πάνω σε προγενέστερες βάσεις.</a:t>
            </a:r>
            <a:endParaRPr lang="el-GR" b="1" dirty="0"/>
          </a:p>
        </p:txBody>
      </p:sp>
      <p:sp>
        <p:nvSpPr>
          <p:cNvPr id="4" name="Θέση αριθμού διαφάνειας 3"/>
          <p:cNvSpPr>
            <a:spLocks noGrp="1"/>
          </p:cNvSpPr>
          <p:nvPr>
            <p:ph type="sldNum" sz="quarter" idx="10"/>
          </p:nvPr>
        </p:nvSpPr>
        <p:spPr/>
        <p:txBody>
          <a:bodyPr/>
          <a:lstStyle/>
          <a:p>
            <a:fld id="{C1451DD1-ED68-458C-8CE6-6EEF9A81834B}" type="slidenum">
              <a:rPr lang="el-GR" smtClean="0"/>
              <a:t>13</a:t>
            </a:fld>
            <a:endParaRPr lang="el-GR"/>
          </a:p>
        </p:txBody>
      </p:sp>
    </p:spTree>
    <p:extLst>
      <p:ext uri="{BB962C8B-B14F-4D97-AF65-F5344CB8AC3E}">
        <p14:creationId xmlns:p14="http://schemas.microsoft.com/office/powerpoint/2010/main" val="42430881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b="0" dirty="0" smtClean="0"/>
              <a:t>Ο εσωτερικός πυρήνας είναι ιδιαιτέρως ευπαθής και οι πύργοι των</a:t>
            </a:r>
            <a:r>
              <a:rPr lang="el-GR" b="0" baseline="0" dirty="0" smtClean="0"/>
              <a:t> αντίστοιχων εποχών καταπονούνται από τους σεισμούς.</a:t>
            </a:r>
          </a:p>
          <a:p>
            <a:r>
              <a:rPr lang="el-GR" b="0" dirty="0" smtClean="0"/>
              <a:t>Με</a:t>
            </a:r>
            <a:r>
              <a:rPr lang="el-GR" b="0" baseline="0" dirty="0" smtClean="0"/>
              <a:t> την χρήση των ασβεστοκονιαμάτων οι τοίχοι γίνονται λεπτότεροι και ο εσωτερικός πυρήνας απομειώνεται. Με αυτόν τον τρόπο επιτυγχάνεται και καλύτερη πλέξη μεταξύ των λίθινων στοιχείων, ιδίως με την </a:t>
            </a:r>
            <a:r>
              <a:rPr lang="el-GR" b="1" baseline="0" dirty="0" smtClean="0"/>
              <a:t>ενσωμάτωση λίθων που διατρέχουν κάθετα το πάχος τος τοιχοποιίας</a:t>
            </a:r>
            <a:r>
              <a:rPr lang="el-GR" b="0" baseline="0" dirty="0" smtClean="0"/>
              <a:t>.</a:t>
            </a:r>
            <a:endParaRPr lang="el-GR" b="0" dirty="0" smtClean="0"/>
          </a:p>
        </p:txBody>
      </p:sp>
      <p:sp>
        <p:nvSpPr>
          <p:cNvPr id="4" name="Θέση αριθμού διαφάνειας 3"/>
          <p:cNvSpPr>
            <a:spLocks noGrp="1"/>
          </p:cNvSpPr>
          <p:nvPr>
            <p:ph type="sldNum" sz="quarter" idx="10"/>
          </p:nvPr>
        </p:nvSpPr>
        <p:spPr/>
        <p:txBody>
          <a:bodyPr/>
          <a:lstStyle/>
          <a:p>
            <a:fld id="{C1451DD1-ED68-458C-8CE6-6EEF9A81834B}" type="slidenum">
              <a:rPr lang="el-GR" smtClean="0"/>
              <a:t>14</a:t>
            </a:fld>
            <a:endParaRPr lang="el-GR"/>
          </a:p>
        </p:txBody>
      </p:sp>
    </p:spTree>
    <p:extLst>
      <p:ext uri="{BB962C8B-B14F-4D97-AF65-F5344CB8AC3E}">
        <p14:creationId xmlns:p14="http://schemas.microsoft.com/office/powerpoint/2010/main" val="25280970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C1451DD1-ED68-458C-8CE6-6EEF9A81834B}" type="slidenum">
              <a:rPr lang="el-GR" smtClean="0"/>
              <a:t>15</a:t>
            </a:fld>
            <a:endParaRPr lang="el-GR"/>
          </a:p>
        </p:txBody>
      </p:sp>
    </p:spTree>
    <p:extLst>
      <p:ext uri="{BB962C8B-B14F-4D97-AF65-F5344CB8AC3E}">
        <p14:creationId xmlns:p14="http://schemas.microsoft.com/office/powerpoint/2010/main" val="40603525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Όπως στην Πάνω Καρδαμύλη, στον Πύργο </a:t>
            </a:r>
            <a:r>
              <a:rPr lang="el-GR" dirty="0" err="1" smtClean="0"/>
              <a:t>Μούρτζινου</a:t>
            </a:r>
            <a:r>
              <a:rPr lang="el-GR" dirty="0" smtClean="0"/>
              <a:t>,</a:t>
            </a:r>
          </a:p>
          <a:p>
            <a:endParaRPr lang="fr-FR" dirty="0" smtClean="0"/>
          </a:p>
          <a:p>
            <a:r>
              <a:rPr lang="el-GR" dirty="0" smtClean="0"/>
              <a:t>Άνω</a:t>
            </a:r>
            <a:r>
              <a:rPr lang="el-GR" baseline="0" dirty="0" smtClean="0"/>
              <a:t> Καρδαμύλη</a:t>
            </a:r>
            <a:r>
              <a:rPr lang="fr-FR" dirty="0" smtClean="0"/>
              <a:t>, </a:t>
            </a:r>
            <a:r>
              <a:rPr lang="el-GR" dirty="0" smtClean="0"/>
              <a:t>Έξω</a:t>
            </a:r>
            <a:r>
              <a:rPr lang="el-GR" baseline="0" dirty="0" smtClean="0"/>
              <a:t> </a:t>
            </a:r>
            <a:r>
              <a:rPr lang="el-GR" dirty="0" smtClean="0"/>
              <a:t>(Μεσσηνιακή)</a:t>
            </a:r>
            <a:r>
              <a:rPr lang="el-GR" baseline="0" dirty="0" smtClean="0"/>
              <a:t> Μάνη.</a:t>
            </a:r>
          </a:p>
          <a:p>
            <a:r>
              <a:rPr lang="el-GR" dirty="0" smtClean="0"/>
              <a:t>Η ανέγερση των πρώτων κτιρίων του συγκροτήματος τοποθετείται στα τέλη του 17ου αιώνα ενώ συνεχείς ανακατασκευές και προσθήκες πραγματοποιήθηκαν ως τις αρχές του 19ου. Στη σημερινή του μορφή διαθέτει τρεις περιβόλους και περιλαμβάνει μια τριώροφη οχυρή κατοικία («οντά») με το μαγειρείο και τη στέρνα, βοηθητικά κτίσματα - μεταξύ αυτών και ελαιοτριβείο -, έναν μεγάλου ύψους </a:t>
            </a:r>
            <a:r>
              <a:rPr lang="el-GR" dirty="0" err="1" smtClean="0"/>
              <a:t>πολεμόπυργο</a:t>
            </a:r>
            <a:r>
              <a:rPr lang="el-GR" dirty="0" smtClean="0"/>
              <a:t>, καθώς και τον ναό του Αγίου Σπυρίδωνα, οικογενειακή εκκλησία του γένους των </a:t>
            </a:r>
            <a:r>
              <a:rPr lang="el-GR" dirty="0" err="1" smtClean="0"/>
              <a:t>Μούρτζινων</a:t>
            </a:r>
            <a:r>
              <a:rPr lang="el-GR" dirty="0" smtClean="0"/>
              <a:t>.</a:t>
            </a:r>
            <a:endParaRPr lang="el-GR" dirty="0"/>
          </a:p>
        </p:txBody>
      </p:sp>
      <p:sp>
        <p:nvSpPr>
          <p:cNvPr id="4" name="Θέση αριθμού διαφάνειας 3"/>
          <p:cNvSpPr>
            <a:spLocks noGrp="1"/>
          </p:cNvSpPr>
          <p:nvPr>
            <p:ph type="sldNum" sz="quarter" idx="10"/>
          </p:nvPr>
        </p:nvSpPr>
        <p:spPr/>
        <p:txBody>
          <a:bodyPr/>
          <a:lstStyle/>
          <a:p>
            <a:fld id="{C1451DD1-ED68-458C-8CE6-6EEF9A81834B}" type="slidenum">
              <a:rPr lang="el-GR" smtClean="0"/>
              <a:t>16</a:t>
            </a:fld>
            <a:endParaRPr lang="el-GR"/>
          </a:p>
        </p:txBody>
      </p:sp>
    </p:spTree>
    <p:extLst>
      <p:ext uri="{BB962C8B-B14F-4D97-AF65-F5344CB8AC3E}">
        <p14:creationId xmlns:p14="http://schemas.microsoft.com/office/powerpoint/2010/main" val="12462003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Όπως στην Πάνω Καρδαμύλη, στον Πύργο </a:t>
            </a:r>
            <a:r>
              <a:rPr lang="el-GR" dirty="0" err="1" smtClean="0"/>
              <a:t>Μούρτζινου</a:t>
            </a:r>
            <a:r>
              <a:rPr lang="el-GR" dirty="0" smtClean="0"/>
              <a:t>,</a:t>
            </a:r>
          </a:p>
          <a:p>
            <a:endParaRPr lang="fr-FR" dirty="0" smtClean="0"/>
          </a:p>
          <a:p>
            <a:r>
              <a:rPr lang="el-GR" dirty="0" smtClean="0"/>
              <a:t>Άνω</a:t>
            </a:r>
            <a:r>
              <a:rPr lang="el-GR" baseline="0" dirty="0" smtClean="0"/>
              <a:t> Καρδαμύλη</a:t>
            </a:r>
            <a:r>
              <a:rPr lang="fr-FR" dirty="0" smtClean="0"/>
              <a:t>, </a:t>
            </a:r>
            <a:r>
              <a:rPr lang="el-GR" dirty="0" smtClean="0"/>
              <a:t>Έξω</a:t>
            </a:r>
            <a:r>
              <a:rPr lang="el-GR" baseline="0" dirty="0" smtClean="0"/>
              <a:t> </a:t>
            </a:r>
            <a:r>
              <a:rPr lang="el-GR" dirty="0" smtClean="0"/>
              <a:t>(Μεσσηνιακή)</a:t>
            </a:r>
            <a:r>
              <a:rPr lang="el-GR" baseline="0" dirty="0" smtClean="0"/>
              <a:t> Μάνη.</a:t>
            </a:r>
          </a:p>
          <a:p>
            <a:r>
              <a:rPr lang="el-GR" dirty="0" smtClean="0"/>
              <a:t>Η ανέγερση των πρώτων κτιρίων του συγκροτήματος τοποθετείται στα τέλη του 17ου αιώνα ενώ συνεχείς ανακατασκευές και προσθήκες πραγματοποιήθηκαν ως τις αρχές του 19ου. Στη σημερινή του μορφή διαθέτει τρεις περιβόλους και περιλαμβάνει μια τριώροφη οχυρή κατοικία («οντά») με το μαγειρείο και τη στέρνα, βοηθητικά κτίσματα - μεταξύ αυτών και ελαιοτριβείο -, έναν μεγάλου ύψους </a:t>
            </a:r>
            <a:r>
              <a:rPr lang="el-GR" dirty="0" err="1" smtClean="0"/>
              <a:t>πολεμόπυργο</a:t>
            </a:r>
            <a:r>
              <a:rPr lang="el-GR" dirty="0" smtClean="0"/>
              <a:t>, καθώς και τον ναό του Αγίου Σπυρίδωνα, οικογενειακή εκκλησία του γένους των </a:t>
            </a:r>
            <a:r>
              <a:rPr lang="el-GR" dirty="0" err="1" smtClean="0"/>
              <a:t>Μούρτζινων</a:t>
            </a:r>
            <a:r>
              <a:rPr lang="el-GR" dirty="0" smtClean="0"/>
              <a:t>.</a:t>
            </a:r>
            <a:endParaRPr lang="el-GR" dirty="0"/>
          </a:p>
        </p:txBody>
      </p:sp>
      <p:sp>
        <p:nvSpPr>
          <p:cNvPr id="4" name="Θέση αριθμού διαφάνειας 3"/>
          <p:cNvSpPr>
            <a:spLocks noGrp="1"/>
          </p:cNvSpPr>
          <p:nvPr>
            <p:ph type="sldNum" sz="quarter" idx="10"/>
          </p:nvPr>
        </p:nvSpPr>
        <p:spPr/>
        <p:txBody>
          <a:bodyPr/>
          <a:lstStyle/>
          <a:p>
            <a:fld id="{C1451DD1-ED68-458C-8CE6-6EEF9A81834B}" type="slidenum">
              <a:rPr lang="el-GR" smtClean="0"/>
              <a:t>17</a:t>
            </a:fld>
            <a:endParaRPr lang="el-GR"/>
          </a:p>
        </p:txBody>
      </p:sp>
    </p:spTree>
    <p:extLst>
      <p:ext uri="{BB962C8B-B14F-4D97-AF65-F5344CB8AC3E}">
        <p14:creationId xmlns:p14="http://schemas.microsoft.com/office/powerpoint/2010/main" val="8100299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Εσωτερικά αυτές οι κόχες βρίσκουν</a:t>
            </a:r>
            <a:r>
              <a:rPr lang="el-GR" baseline="0" dirty="0" smtClean="0"/>
              <a:t> χρήση είτε ως </a:t>
            </a:r>
            <a:r>
              <a:rPr lang="el-GR" b="1" baseline="0" dirty="0" smtClean="0"/>
              <a:t>εστίες - τζάκια</a:t>
            </a:r>
            <a:r>
              <a:rPr lang="el-GR" baseline="0" dirty="0" smtClean="0"/>
              <a:t>, είτε σαν </a:t>
            </a:r>
            <a:r>
              <a:rPr lang="el-GR" b="1" baseline="0" dirty="0" smtClean="0"/>
              <a:t>αποχωρητήρια</a:t>
            </a:r>
          </a:p>
          <a:p>
            <a:endParaRPr lang="el-GR" b="1" baseline="0" dirty="0" smtClean="0"/>
          </a:p>
          <a:p>
            <a:r>
              <a:rPr lang="el-GR" b="0" baseline="0" dirty="0" smtClean="0"/>
              <a:t>Σε δύο τουλάχιστον περιπτώσεις σώζονται και ίχνη </a:t>
            </a:r>
            <a:r>
              <a:rPr lang="el-GR" b="1" baseline="0" dirty="0" smtClean="0"/>
              <a:t>εξωτερικού ξύλινου εξώστη</a:t>
            </a:r>
            <a:r>
              <a:rPr lang="el-GR" b="0" baseline="0" dirty="0" smtClean="0"/>
              <a:t> σε έναν από τους ανώτερους ορόφους.</a:t>
            </a:r>
            <a:endParaRPr lang="el-GR" b="1" dirty="0"/>
          </a:p>
        </p:txBody>
      </p:sp>
      <p:sp>
        <p:nvSpPr>
          <p:cNvPr id="4" name="Θέση αριθμού διαφάνειας 3"/>
          <p:cNvSpPr>
            <a:spLocks noGrp="1"/>
          </p:cNvSpPr>
          <p:nvPr>
            <p:ph type="sldNum" sz="quarter" idx="10"/>
          </p:nvPr>
        </p:nvSpPr>
        <p:spPr/>
        <p:txBody>
          <a:bodyPr/>
          <a:lstStyle/>
          <a:p>
            <a:fld id="{C1451DD1-ED68-458C-8CE6-6EEF9A81834B}" type="slidenum">
              <a:rPr lang="el-GR" smtClean="0"/>
              <a:t>18</a:t>
            </a:fld>
            <a:endParaRPr lang="el-GR"/>
          </a:p>
        </p:txBody>
      </p:sp>
    </p:spTree>
    <p:extLst>
      <p:ext uri="{BB962C8B-B14F-4D97-AF65-F5344CB8AC3E}">
        <p14:creationId xmlns:p14="http://schemas.microsoft.com/office/powerpoint/2010/main" val="41754806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Εσωτερικά αυτές οι κόχες βρίσκουν</a:t>
            </a:r>
            <a:r>
              <a:rPr lang="el-GR" baseline="0" dirty="0" smtClean="0"/>
              <a:t> χρήση είτε ως </a:t>
            </a:r>
            <a:r>
              <a:rPr lang="el-GR" b="1" baseline="0" dirty="0" smtClean="0"/>
              <a:t>εστίες - τζάκια</a:t>
            </a:r>
            <a:r>
              <a:rPr lang="el-GR" baseline="0" dirty="0" smtClean="0"/>
              <a:t>, είτε σαν </a:t>
            </a:r>
            <a:r>
              <a:rPr lang="el-GR" b="1" baseline="0" dirty="0" smtClean="0"/>
              <a:t>αποχωρητήρια</a:t>
            </a:r>
          </a:p>
          <a:p>
            <a:endParaRPr lang="el-GR" b="1" baseline="0" dirty="0" smtClean="0"/>
          </a:p>
          <a:p>
            <a:r>
              <a:rPr lang="el-GR" b="0" baseline="0" dirty="0" smtClean="0"/>
              <a:t>Σε δύο τουλάχιστον περιπτώσεις σώζονται και ίχνη </a:t>
            </a:r>
            <a:r>
              <a:rPr lang="el-GR" b="1" baseline="0" dirty="0" smtClean="0"/>
              <a:t>εξωτερικού ξύλινου εξώστη</a:t>
            </a:r>
            <a:r>
              <a:rPr lang="el-GR" b="0" baseline="0" dirty="0" smtClean="0"/>
              <a:t> σε έναν από τους ανώτερους ορόφους.</a:t>
            </a:r>
            <a:endParaRPr lang="el-GR" b="1" dirty="0"/>
          </a:p>
        </p:txBody>
      </p:sp>
      <p:sp>
        <p:nvSpPr>
          <p:cNvPr id="4" name="Θέση αριθμού διαφάνειας 3"/>
          <p:cNvSpPr>
            <a:spLocks noGrp="1"/>
          </p:cNvSpPr>
          <p:nvPr>
            <p:ph type="sldNum" sz="quarter" idx="10"/>
          </p:nvPr>
        </p:nvSpPr>
        <p:spPr/>
        <p:txBody>
          <a:bodyPr/>
          <a:lstStyle/>
          <a:p>
            <a:fld id="{C1451DD1-ED68-458C-8CE6-6EEF9A81834B}" type="slidenum">
              <a:rPr lang="el-GR" smtClean="0"/>
              <a:t>19</a:t>
            </a:fld>
            <a:endParaRPr lang="el-GR"/>
          </a:p>
        </p:txBody>
      </p:sp>
    </p:spTree>
    <p:extLst>
      <p:ext uri="{BB962C8B-B14F-4D97-AF65-F5344CB8AC3E}">
        <p14:creationId xmlns:p14="http://schemas.microsoft.com/office/powerpoint/2010/main" val="2552191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Εσωτερικά αυτές οι κόχες βρίσκουν</a:t>
            </a:r>
            <a:r>
              <a:rPr lang="el-GR" baseline="0" dirty="0" smtClean="0"/>
              <a:t> χρήση είτε ως </a:t>
            </a:r>
            <a:r>
              <a:rPr lang="el-GR" b="1" baseline="0" dirty="0" smtClean="0"/>
              <a:t>εστίες - τζάκια</a:t>
            </a:r>
            <a:r>
              <a:rPr lang="el-GR" baseline="0" dirty="0" smtClean="0"/>
              <a:t>, είτε σαν </a:t>
            </a:r>
            <a:r>
              <a:rPr lang="el-GR" b="1" baseline="0" dirty="0" smtClean="0"/>
              <a:t>αποχωρητήρια</a:t>
            </a:r>
          </a:p>
          <a:p>
            <a:endParaRPr lang="el-GR" b="1" baseline="0" dirty="0" smtClean="0"/>
          </a:p>
          <a:p>
            <a:r>
              <a:rPr lang="el-GR" b="0" baseline="0" dirty="0" smtClean="0"/>
              <a:t>Σε δύο τουλάχιστον περιπτώσεις σώζονται και ίχνη </a:t>
            </a:r>
            <a:r>
              <a:rPr lang="el-GR" b="1" baseline="0" dirty="0" smtClean="0"/>
              <a:t>εξωτερικού ξύλινου εξώστη</a:t>
            </a:r>
            <a:r>
              <a:rPr lang="el-GR" b="0" baseline="0" dirty="0" smtClean="0"/>
              <a:t> σε έναν από τους ανώτερους ορόφους.</a:t>
            </a:r>
            <a:endParaRPr lang="el-GR" b="1" dirty="0"/>
          </a:p>
        </p:txBody>
      </p:sp>
      <p:sp>
        <p:nvSpPr>
          <p:cNvPr id="4" name="Θέση αριθμού διαφάνειας 3"/>
          <p:cNvSpPr>
            <a:spLocks noGrp="1"/>
          </p:cNvSpPr>
          <p:nvPr>
            <p:ph type="sldNum" sz="quarter" idx="10"/>
          </p:nvPr>
        </p:nvSpPr>
        <p:spPr/>
        <p:txBody>
          <a:bodyPr/>
          <a:lstStyle/>
          <a:p>
            <a:fld id="{C1451DD1-ED68-458C-8CE6-6EEF9A81834B}" type="slidenum">
              <a:rPr lang="el-GR" smtClean="0"/>
              <a:t>20</a:t>
            </a:fld>
            <a:endParaRPr lang="el-GR"/>
          </a:p>
        </p:txBody>
      </p:sp>
    </p:spTree>
    <p:extLst>
      <p:ext uri="{BB962C8B-B14F-4D97-AF65-F5344CB8AC3E}">
        <p14:creationId xmlns:p14="http://schemas.microsoft.com/office/powerpoint/2010/main" val="8896447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b="1" dirty="0" smtClean="0"/>
              <a:t>Τα ξύλιν</a:t>
            </a:r>
            <a:r>
              <a:rPr lang="el-GR" b="1" baseline="0" dirty="0" smtClean="0"/>
              <a:t>α δοκάρια των μεσοπατωμάτων είναι τοποθετημένα σε θήκες μέσα στον λίθινο τοίχο (βλ. εικόνα).</a:t>
            </a:r>
            <a:endParaRPr lang="el-GR" b="1" dirty="0"/>
          </a:p>
        </p:txBody>
      </p:sp>
      <p:sp>
        <p:nvSpPr>
          <p:cNvPr id="4" name="Θέση αριθμού διαφάνειας 3"/>
          <p:cNvSpPr>
            <a:spLocks noGrp="1"/>
          </p:cNvSpPr>
          <p:nvPr>
            <p:ph type="sldNum" sz="quarter" idx="10"/>
          </p:nvPr>
        </p:nvSpPr>
        <p:spPr/>
        <p:txBody>
          <a:bodyPr/>
          <a:lstStyle/>
          <a:p>
            <a:fld id="{C1451DD1-ED68-458C-8CE6-6EEF9A81834B}" type="slidenum">
              <a:rPr lang="el-GR" smtClean="0"/>
              <a:t>21</a:t>
            </a:fld>
            <a:endParaRPr lang="el-GR"/>
          </a:p>
        </p:txBody>
      </p:sp>
    </p:spTree>
    <p:extLst>
      <p:ext uri="{BB962C8B-B14F-4D97-AF65-F5344CB8AC3E}">
        <p14:creationId xmlns:p14="http://schemas.microsoft.com/office/powerpoint/2010/main" val="2059655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(Χάρτης Βενετίας, Διακήρυξη του Άμστερνταμ, κτλ.)</a:t>
            </a:r>
            <a:endParaRPr lang="el-GR" b="1" dirty="0"/>
          </a:p>
        </p:txBody>
      </p:sp>
      <p:sp>
        <p:nvSpPr>
          <p:cNvPr id="4" name="Θέση αριθμού διαφάνειας 3"/>
          <p:cNvSpPr>
            <a:spLocks noGrp="1"/>
          </p:cNvSpPr>
          <p:nvPr>
            <p:ph type="sldNum" sz="quarter" idx="10"/>
          </p:nvPr>
        </p:nvSpPr>
        <p:spPr/>
        <p:txBody>
          <a:bodyPr/>
          <a:lstStyle/>
          <a:p>
            <a:fld id="{C1451DD1-ED68-458C-8CE6-6EEF9A81834B}" type="slidenum">
              <a:rPr lang="el-GR" smtClean="0"/>
              <a:t>22</a:t>
            </a:fld>
            <a:endParaRPr lang="el-GR"/>
          </a:p>
        </p:txBody>
      </p:sp>
    </p:spTree>
    <p:extLst>
      <p:ext uri="{BB962C8B-B14F-4D97-AF65-F5344CB8AC3E}">
        <p14:creationId xmlns:p14="http://schemas.microsoft.com/office/powerpoint/2010/main" val="2282600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Πύργος </a:t>
            </a:r>
            <a:r>
              <a:rPr lang="el-GR" dirty="0" err="1" smtClean="0"/>
              <a:t>Μάρκελλου</a:t>
            </a:r>
            <a:r>
              <a:rPr lang="el-GR" dirty="0" smtClean="0"/>
              <a:t> στην Αίγινα.</a:t>
            </a:r>
          </a:p>
          <a:p>
            <a:endParaRPr lang="el-GR" dirty="0" smtClean="0"/>
          </a:p>
          <a:p>
            <a:r>
              <a:rPr lang="el-GR" dirty="0" smtClean="0"/>
              <a:t>Ο Πύργος του Μαρκέλλου ήταν ένας Ενετικός πύργος - παρατηρητήριο που χτίστηκε στο τέλος του 17ου αιώνα.</a:t>
            </a:r>
          </a:p>
          <a:p>
            <a:endParaRPr lang="el-GR" dirty="0" smtClean="0"/>
          </a:p>
          <a:p>
            <a:r>
              <a:rPr lang="el-GR" dirty="0" smtClean="0"/>
              <a:t>Το κτίριο ανακαινίστηκε από τον Πρόκριτο Φιλικό, αγωνιστή και βουλευτή Σπυρίδωνα </a:t>
            </a:r>
            <a:r>
              <a:rPr lang="el-GR" dirty="0" err="1" smtClean="0"/>
              <a:t>Μάρκελλο</a:t>
            </a:r>
            <a:r>
              <a:rPr lang="el-GR" dirty="0" smtClean="0"/>
              <a:t>, το 1802.</a:t>
            </a:r>
          </a:p>
          <a:p>
            <a:endParaRPr lang="el-GR" dirty="0" smtClean="0"/>
          </a:p>
          <a:p>
            <a:r>
              <a:rPr lang="el-GR" dirty="0" smtClean="0"/>
              <a:t>Στον Πύργο του Μαρκέλλου στεγάστηκε η πρώτη Ελληνική αντικυβερνητική επιτροπή από το 1826-1828 και για ένα χρονικό διάστημα τα ταμείο του Ελληνικού κράτους.</a:t>
            </a:r>
          </a:p>
          <a:p>
            <a:endParaRPr lang="el-GR" dirty="0" smtClean="0"/>
          </a:p>
          <a:p>
            <a:r>
              <a:rPr lang="el-GR" dirty="0" smtClean="0"/>
              <a:t>Σήμερα στον Πύργο του Μαρκέλλου</a:t>
            </a:r>
            <a:r>
              <a:rPr lang="el-GR" baseline="0" dirty="0" smtClean="0"/>
              <a:t> </a:t>
            </a:r>
            <a:r>
              <a:rPr lang="el-GR" dirty="0" smtClean="0"/>
              <a:t>στεγάζονται το Καποδιστριακό </a:t>
            </a:r>
            <a:r>
              <a:rPr lang="el-GR" dirty="0" err="1" smtClean="0"/>
              <a:t>Πευματικό</a:t>
            </a:r>
            <a:r>
              <a:rPr lang="el-GR" dirty="0" smtClean="0"/>
              <a:t> Κέντρο του Δήμου </a:t>
            </a:r>
          </a:p>
          <a:p>
            <a:r>
              <a:rPr lang="el-GR" dirty="0" smtClean="0"/>
              <a:t>της Αίγινας και το Κέντρο Κοινωνικού Προβληματισμού "Σπύρος Αλεξίου".</a:t>
            </a:r>
            <a:r>
              <a:rPr lang="el-GR" baseline="0" dirty="0" smtClean="0"/>
              <a:t> </a:t>
            </a:r>
            <a:r>
              <a:rPr lang="el-GR" dirty="0" smtClean="0"/>
              <a:t>Το ισόγειο του Πύργου, σήμερα χρησιμοποιείται περιστασιακά ως εκθετικός χώρος.</a:t>
            </a:r>
            <a:endParaRPr lang="el-GR" dirty="0"/>
          </a:p>
        </p:txBody>
      </p:sp>
      <p:sp>
        <p:nvSpPr>
          <p:cNvPr id="4" name="Θέση αριθμού διαφάνειας 3"/>
          <p:cNvSpPr>
            <a:spLocks noGrp="1"/>
          </p:cNvSpPr>
          <p:nvPr>
            <p:ph type="sldNum" sz="quarter" idx="10"/>
          </p:nvPr>
        </p:nvSpPr>
        <p:spPr/>
        <p:txBody>
          <a:bodyPr/>
          <a:lstStyle/>
          <a:p>
            <a:fld id="{C1451DD1-ED68-458C-8CE6-6EEF9A81834B}" type="slidenum">
              <a:rPr lang="el-GR" smtClean="0"/>
              <a:t>5</a:t>
            </a:fld>
            <a:endParaRPr lang="el-GR"/>
          </a:p>
        </p:txBody>
      </p:sp>
    </p:spTree>
    <p:extLst>
      <p:ext uri="{BB962C8B-B14F-4D97-AF65-F5344CB8AC3E}">
        <p14:creationId xmlns:p14="http://schemas.microsoft.com/office/powerpoint/2010/main" val="2662131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b="1" dirty="0"/>
          </a:p>
        </p:txBody>
      </p:sp>
      <p:sp>
        <p:nvSpPr>
          <p:cNvPr id="4" name="Θέση αριθμού διαφάνειας 3"/>
          <p:cNvSpPr>
            <a:spLocks noGrp="1"/>
          </p:cNvSpPr>
          <p:nvPr>
            <p:ph type="sldNum" sz="quarter" idx="10"/>
          </p:nvPr>
        </p:nvSpPr>
        <p:spPr/>
        <p:txBody>
          <a:bodyPr/>
          <a:lstStyle/>
          <a:p>
            <a:fld id="{C1451DD1-ED68-458C-8CE6-6EEF9A81834B}" type="slidenum">
              <a:rPr lang="el-GR" smtClean="0"/>
              <a:t>23</a:t>
            </a:fld>
            <a:endParaRPr lang="el-GR"/>
          </a:p>
        </p:txBody>
      </p:sp>
    </p:spTree>
    <p:extLst>
      <p:ext uri="{BB962C8B-B14F-4D97-AF65-F5344CB8AC3E}">
        <p14:creationId xmlns:p14="http://schemas.microsoft.com/office/powerpoint/2010/main" val="3273333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b="1" dirty="0"/>
          </a:p>
        </p:txBody>
      </p:sp>
      <p:sp>
        <p:nvSpPr>
          <p:cNvPr id="4" name="Θέση αριθμού διαφάνειας 3"/>
          <p:cNvSpPr>
            <a:spLocks noGrp="1"/>
          </p:cNvSpPr>
          <p:nvPr>
            <p:ph type="sldNum" sz="quarter" idx="10"/>
          </p:nvPr>
        </p:nvSpPr>
        <p:spPr/>
        <p:txBody>
          <a:bodyPr/>
          <a:lstStyle/>
          <a:p>
            <a:fld id="{C1451DD1-ED68-458C-8CE6-6EEF9A81834B}" type="slidenum">
              <a:rPr lang="el-GR" smtClean="0"/>
              <a:t>24</a:t>
            </a:fld>
            <a:endParaRPr lang="el-GR"/>
          </a:p>
        </p:txBody>
      </p:sp>
    </p:spTree>
    <p:extLst>
      <p:ext uri="{BB962C8B-B14F-4D97-AF65-F5344CB8AC3E}">
        <p14:creationId xmlns:p14="http://schemas.microsoft.com/office/powerpoint/2010/main" val="25594865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b="1" dirty="0"/>
          </a:p>
        </p:txBody>
      </p:sp>
      <p:sp>
        <p:nvSpPr>
          <p:cNvPr id="4" name="Θέση αριθμού διαφάνειας 3"/>
          <p:cNvSpPr>
            <a:spLocks noGrp="1"/>
          </p:cNvSpPr>
          <p:nvPr>
            <p:ph type="sldNum" sz="quarter" idx="10"/>
          </p:nvPr>
        </p:nvSpPr>
        <p:spPr/>
        <p:txBody>
          <a:bodyPr/>
          <a:lstStyle/>
          <a:p>
            <a:fld id="{C1451DD1-ED68-458C-8CE6-6EEF9A81834B}" type="slidenum">
              <a:rPr lang="el-GR" smtClean="0"/>
              <a:t>25</a:t>
            </a:fld>
            <a:endParaRPr lang="el-GR"/>
          </a:p>
        </p:txBody>
      </p:sp>
    </p:spTree>
    <p:extLst>
      <p:ext uri="{BB962C8B-B14F-4D97-AF65-F5344CB8AC3E}">
        <p14:creationId xmlns:p14="http://schemas.microsoft.com/office/powerpoint/2010/main" val="33478790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b="1" dirty="0"/>
          </a:p>
        </p:txBody>
      </p:sp>
      <p:sp>
        <p:nvSpPr>
          <p:cNvPr id="4" name="Θέση αριθμού διαφάνειας 3"/>
          <p:cNvSpPr>
            <a:spLocks noGrp="1"/>
          </p:cNvSpPr>
          <p:nvPr>
            <p:ph type="sldNum" sz="quarter" idx="10"/>
          </p:nvPr>
        </p:nvSpPr>
        <p:spPr/>
        <p:txBody>
          <a:bodyPr/>
          <a:lstStyle/>
          <a:p>
            <a:fld id="{C1451DD1-ED68-458C-8CE6-6EEF9A81834B}" type="slidenum">
              <a:rPr lang="el-GR" smtClean="0"/>
              <a:t>26</a:t>
            </a:fld>
            <a:endParaRPr lang="el-GR"/>
          </a:p>
        </p:txBody>
      </p:sp>
    </p:spTree>
    <p:extLst>
      <p:ext uri="{BB962C8B-B14F-4D97-AF65-F5344CB8AC3E}">
        <p14:creationId xmlns:p14="http://schemas.microsoft.com/office/powerpoint/2010/main" val="15546028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b="1" dirty="0"/>
          </a:p>
        </p:txBody>
      </p:sp>
      <p:sp>
        <p:nvSpPr>
          <p:cNvPr id="4" name="Θέση αριθμού διαφάνειας 3"/>
          <p:cNvSpPr>
            <a:spLocks noGrp="1"/>
          </p:cNvSpPr>
          <p:nvPr>
            <p:ph type="sldNum" sz="quarter" idx="10"/>
          </p:nvPr>
        </p:nvSpPr>
        <p:spPr/>
        <p:txBody>
          <a:bodyPr/>
          <a:lstStyle/>
          <a:p>
            <a:fld id="{C1451DD1-ED68-458C-8CE6-6EEF9A81834B}" type="slidenum">
              <a:rPr lang="el-GR" smtClean="0"/>
              <a:t>27</a:t>
            </a:fld>
            <a:endParaRPr lang="el-GR"/>
          </a:p>
        </p:txBody>
      </p:sp>
    </p:spTree>
    <p:extLst>
      <p:ext uri="{BB962C8B-B14F-4D97-AF65-F5344CB8AC3E}">
        <p14:creationId xmlns:p14="http://schemas.microsoft.com/office/powerpoint/2010/main" val="16923844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solidFill>
                  <a:schemeClr val="bg1"/>
                </a:solidFill>
              </a:rPr>
              <a:t>Αυτά μπορούν να κυμαίνονται μεταξύ απλών ρωγμών, κατάρρευσης ολόκληρων παρειών τοιχοποιίας, και αποκατάστασης του σαθρού πυρήνα (ιδίως στις περιπτώσεις των προεπαναστατικών πύργων).</a:t>
            </a:r>
            <a:endParaRPr lang="el-GR" b="1" dirty="0"/>
          </a:p>
        </p:txBody>
      </p:sp>
      <p:sp>
        <p:nvSpPr>
          <p:cNvPr id="4" name="Θέση αριθμού διαφάνειας 3"/>
          <p:cNvSpPr>
            <a:spLocks noGrp="1"/>
          </p:cNvSpPr>
          <p:nvPr>
            <p:ph type="sldNum" sz="quarter" idx="10"/>
          </p:nvPr>
        </p:nvSpPr>
        <p:spPr/>
        <p:txBody>
          <a:bodyPr/>
          <a:lstStyle/>
          <a:p>
            <a:fld id="{C1451DD1-ED68-458C-8CE6-6EEF9A81834B}" type="slidenum">
              <a:rPr lang="el-GR" smtClean="0"/>
              <a:t>28</a:t>
            </a:fld>
            <a:endParaRPr lang="el-GR"/>
          </a:p>
        </p:txBody>
      </p:sp>
    </p:spTree>
    <p:extLst>
      <p:ext uri="{BB962C8B-B14F-4D97-AF65-F5344CB8AC3E}">
        <p14:creationId xmlns:p14="http://schemas.microsoft.com/office/powerpoint/2010/main" val="11116514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b="1" dirty="0"/>
          </a:p>
        </p:txBody>
      </p:sp>
      <p:sp>
        <p:nvSpPr>
          <p:cNvPr id="4" name="Θέση αριθμού διαφάνειας 3"/>
          <p:cNvSpPr>
            <a:spLocks noGrp="1"/>
          </p:cNvSpPr>
          <p:nvPr>
            <p:ph type="sldNum" sz="quarter" idx="10"/>
          </p:nvPr>
        </p:nvSpPr>
        <p:spPr/>
        <p:txBody>
          <a:bodyPr/>
          <a:lstStyle/>
          <a:p>
            <a:fld id="{C1451DD1-ED68-458C-8CE6-6EEF9A81834B}" type="slidenum">
              <a:rPr lang="el-GR" smtClean="0"/>
              <a:t>29</a:t>
            </a:fld>
            <a:endParaRPr lang="el-GR"/>
          </a:p>
        </p:txBody>
      </p:sp>
    </p:spTree>
    <p:extLst>
      <p:ext uri="{BB962C8B-B14F-4D97-AF65-F5344CB8AC3E}">
        <p14:creationId xmlns:p14="http://schemas.microsoft.com/office/powerpoint/2010/main" val="27125223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b="1" dirty="0"/>
          </a:p>
        </p:txBody>
      </p:sp>
      <p:sp>
        <p:nvSpPr>
          <p:cNvPr id="4" name="Θέση αριθμού διαφάνειας 3"/>
          <p:cNvSpPr>
            <a:spLocks noGrp="1"/>
          </p:cNvSpPr>
          <p:nvPr>
            <p:ph type="sldNum" sz="quarter" idx="10"/>
          </p:nvPr>
        </p:nvSpPr>
        <p:spPr/>
        <p:txBody>
          <a:bodyPr/>
          <a:lstStyle/>
          <a:p>
            <a:fld id="{C1451DD1-ED68-458C-8CE6-6EEF9A81834B}" type="slidenum">
              <a:rPr lang="el-GR" smtClean="0"/>
              <a:t>30</a:t>
            </a:fld>
            <a:endParaRPr lang="el-GR"/>
          </a:p>
        </p:txBody>
      </p:sp>
    </p:spTree>
    <p:extLst>
      <p:ext uri="{BB962C8B-B14F-4D97-AF65-F5344CB8AC3E}">
        <p14:creationId xmlns:p14="http://schemas.microsoft.com/office/powerpoint/2010/main" val="3128631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err="1" smtClean="0"/>
              <a:t>Βάθεια</a:t>
            </a:r>
            <a:r>
              <a:rPr lang="el-GR" dirty="0" smtClean="0"/>
              <a:t>.</a:t>
            </a:r>
            <a:endParaRPr lang="el-GR" dirty="0"/>
          </a:p>
        </p:txBody>
      </p:sp>
      <p:sp>
        <p:nvSpPr>
          <p:cNvPr id="4" name="Θέση αριθμού διαφάνειας 3"/>
          <p:cNvSpPr>
            <a:spLocks noGrp="1"/>
          </p:cNvSpPr>
          <p:nvPr>
            <p:ph type="sldNum" sz="quarter" idx="10"/>
          </p:nvPr>
        </p:nvSpPr>
        <p:spPr/>
        <p:txBody>
          <a:bodyPr/>
          <a:lstStyle/>
          <a:p>
            <a:fld id="{C1451DD1-ED68-458C-8CE6-6EEF9A81834B}" type="slidenum">
              <a:rPr lang="el-GR" smtClean="0"/>
              <a:t>6</a:t>
            </a:fld>
            <a:endParaRPr lang="el-GR"/>
          </a:p>
        </p:txBody>
      </p:sp>
    </p:spTree>
    <p:extLst>
      <p:ext uri="{BB962C8B-B14F-4D97-AF65-F5344CB8AC3E}">
        <p14:creationId xmlns:p14="http://schemas.microsoft.com/office/powerpoint/2010/main" val="3448211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err="1" smtClean="0"/>
              <a:t>Βάθεια</a:t>
            </a:r>
            <a:r>
              <a:rPr lang="el-GR" dirty="0" smtClean="0"/>
              <a:t>.</a:t>
            </a:r>
            <a:endParaRPr lang="el-GR" dirty="0"/>
          </a:p>
        </p:txBody>
      </p:sp>
      <p:sp>
        <p:nvSpPr>
          <p:cNvPr id="4" name="Θέση αριθμού διαφάνειας 3"/>
          <p:cNvSpPr>
            <a:spLocks noGrp="1"/>
          </p:cNvSpPr>
          <p:nvPr>
            <p:ph type="sldNum" sz="quarter" idx="10"/>
          </p:nvPr>
        </p:nvSpPr>
        <p:spPr/>
        <p:txBody>
          <a:bodyPr/>
          <a:lstStyle/>
          <a:p>
            <a:fld id="{C1451DD1-ED68-458C-8CE6-6EEF9A81834B}" type="slidenum">
              <a:rPr lang="el-GR" smtClean="0"/>
              <a:t>7</a:t>
            </a:fld>
            <a:endParaRPr lang="el-GR"/>
          </a:p>
        </p:txBody>
      </p:sp>
    </p:spTree>
    <p:extLst>
      <p:ext uri="{BB962C8B-B14F-4D97-AF65-F5344CB8AC3E}">
        <p14:creationId xmlns:p14="http://schemas.microsoft.com/office/powerpoint/2010/main" val="15612241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err="1" smtClean="0"/>
              <a:t>Βάθεια</a:t>
            </a:r>
            <a:r>
              <a:rPr lang="el-GR" dirty="0" smtClean="0"/>
              <a:t>.</a:t>
            </a:r>
            <a:endParaRPr lang="el-GR" dirty="0"/>
          </a:p>
        </p:txBody>
      </p:sp>
      <p:sp>
        <p:nvSpPr>
          <p:cNvPr id="4" name="Θέση αριθμού διαφάνειας 3"/>
          <p:cNvSpPr>
            <a:spLocks noGrp="1"/>
          </p:cNvSpPr>
          <p:nvPr>
            <p:ph type="sldNum" sz="quarter" idx="10"/>
          </p:nvPr>
        </p:nvSpPr>
        <p:spPr/>
        <p:txBody>
          <a:bodyPr/>
          <a:lstStyle/>
          <a:p>
            <a:fld id="{C1451DD1-ED68-458C-8CE6-6EEF9A81834B}" type="slidenum">
              <a:rPr lang="el-GR" smtClean="0"/>
              <a:t>8</a:t>
            </a:fld>
            <a:endParaRPr lang="el-GR"/>
          </a:p>
        </p:txBody>
      </p:sp>
    </p:spTree>
    <p:extLst>
      <p:ext uri="{BB962C8B-B14F-4D97-AF65-F5344CB8AC3E}">
        <p14:creationId xmlns:p14="http://schemas.microsoft.com/office/powerpoint/2010/main" val="8404439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err="1" smtClean="0"/>
              <a:t>Βάθεια</a:t>
            </a:r>
            <a:r>
              <a:rPr lang="el-GR" dirty="0" smtClean="0"/>
              <a:t>.</a:t>
            </a:r>
            <a:endParaRPr lang="el-GR" dirty="0"/>
          </a:p>
        </p:txBody>
      </p:sp>
      <p:sp>
        <p:nvSpPr>
          <p:cNvPr id="4" name="Θέση αριθμού διαφάνειας 3"/>
          <p:cNvSpPr>
            <a:spLocks noGrp="1"/>
          </p:cNvSpPr>
          <p:nvPr>
            <p:ph type="sldNum" sz="quarter" idx="10"/>
          </p:nvPr>
        </p:nvSpPr>
        <p:spPr/>
        <p:txBody>
          <a:bodyPr/>
          <a:lstStyle/>
          <a:p>
            <a:fld id="{C1451DD1-ED68-458C-8CE6-6EEF9A81834B}" type="slidenum">
              <a:rPr lang="el-GR" smtClean="0"/>
              <a:t>9</a:t>
            </a:fld>
            <a:endParaRPr lang="el-GR"/>
          </a:p>
        </p:txBody>
      </p:sp>
    </p:spTree>
    <p:extLst>
      <p:ext uri="{BB962C8B-B14F-4D97-AF65-F5344CB8AC3E}">
        <p14:creationId xmlns:p14="http://schemas.microsoft.com/office/powerpoint/2010/main" val="12527597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200" dirty="0" smtClean="0">
                <a:solidFill>
                  <a:schemeClr val="bg1"/>
                </a:solidFill>
              </a:rPr>
              <a:t>Πύργος </a:t>
            </a:r>
            <a:r>
              <a:rPr lang="el-GR" sz="1200" dirty="0" err="1" smtClean="0">
                <a:solidFill>
                  <a:schemeClr val="bg1"/>
                </a:solidFill>
              </a:rPr>
              <a:t>Σταρόγιαννη</a:t>
            </a:r>
            <a:r>
              <a:rPr lang="el-GR" sz="1200" dirty="0" smtClean="0">
                <a:solidFill>
                  <a:schemeClr val="bg1"/>
                </a:solidFill>
              </a:rPr>
              <a:t> – Μαυροβούνι, Ανατολική Μάνη</a:t>
            </a:r>
          </a:p>
          <a:p>
            <a:endParaRPr lang="el-GR" sz="1200" dirty="0" smtClean="0">
              <a:solidFill>
                <a:schemeClr val="bg1"/>
              </a:solidFill>
            </a:endParaRPr>
          </a:p>
          <a:p>
            <a:r>
              <a:rPr lang="el-GR" sz="1200" dirty="0" smtClean="0">
                <a:solidFill>
                  <a:schemeClr val="bg1"/>
                </a:solidFill>
              </a:rPr>
              <a:t>Ελέγχει το πέρασμα από το Μαυροβούνι προς το </a:t>
            </a:r>
            <a:r>
              <a:rPr lang="el-GR" sz="1200" dirty="0" err="1" smtClean="0">
                <a:solidFill>
                  <a:schemeClr val="bg1"/>
                </a:solidFill>
              </a:rPr>
              <a:t>Γύθειο</a:t>
            </a:r>
            <a:r>
              <a:rPr lang="el-GR" sz="1200" dirty="0" smtClean="0">
                <a:solidFill>
                  <a:schemeClr val="bg1"/>
                </a:solidFill>
              </a:rPr>
              <a:t>.</a:t>
            </a:r>
          </a:p>
          <a:p>
            <a:endParaRPr lang="el-GR" sz="1200" dirty="0" smtClean="0">
              <a:solidFill>
                <a:schemeClr val="bg1"/>
              </a:solidFill>
            </a:endParaRPr>
          </a:p>
          <a:p>
            <a:r>
              <a:rPr lang="el-GR" sz="1200" b="0" i="0" kern="1200" dirty="0" smtClean="0">
                <a:solidFill>
                  <a:schemeClr val="tx1"/>
                </a:solidFill>
                <a:effectLst/>
                <a:latin typeface="+mn-lt"/>
                <a:ea typeface="+mn-ea"/>
                <a:cs typeface="+mn-cs"/>
              </a:rPr>
              <a:t>Το όλο συγκρότημα αποτελείται από έναν τριώροφο και επιβλητικό πύργο και ένα σπίτι με όροφο που εφάπτεται του πύργου σε σχήμα Γ (βλέπε κάτοψη). Η είσοδος στο σπίτι γίνεται μόνο αν περάσεις κάτω από τον πύργο. Το ισόγειο τόσο του πύργου όσο και του σπιτιού δεν διαθέτει παράθυρα για λόγους ασφαλείας.</a:t>
            </a:r>
            <a:endParaRPr lang="el-GR" sz="1200" dirty="0" smtClean="0">
              <a:solidFill>
                <a:schemeClr val="bg1"/>
              </a:solidFill>
            </a:endParaRPr>
          </a:p>
        </p:txBody>
      </p:sp>
      <p:sp>
        <p:nvSpPr>
          <p:cNvPr id="4" name="Θέση αριθμού διαφάνειας 3"/>
          <p:cNvSpPr>
            <a:spLocks noGrp="1"/>
          </p:cNvSpPr>
          <p:nvPr>
            <p:ph type="sldNum" sz="quarter" idx="10"/>
          </p:nvPr>
        </p:nvSpPr>
        <p:spPr/>
        <p:txBody>
          <a:bodyPr/>
          <a:lstStyle/>
          <a:p>
            <a:fld id="{C1451DD1-ED68-458C-8CE6-6EEF9A81834B}" type="slidenum">
              <a:rPr lang="el-GR" smtClean="0"/>
              <a:t>10</a:t>
            </a:fld>
            <a:endParaRPr lang="el-GR"/>
          </a:p>
        </p:txBody>
      </p:sp>
    </p:spTree>
    <p:extLst>
      <p:ext uri="{BB962C8B-B14F-4D97-AF65-F5344CB8AC3E}">
        <p14:creationId xmlns:p14="http://schemas.microsoft.com/office/powerpoint/2010/main" val="14214491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sz="1200" dirty="0" smtClean="0">
              <a:solidFill>
                <a:schemeClr val="bg1"/>
              </a:solidFill>
            </a:endParaRPr>
          </a:p>
        </p:txBody>
      </p:sp>
      <p:sp>
        <p:nvSpPr>
          <p:cNvPr id="4" name="Θέση αριθμού διαφάνειας 3"/>
          <p:cNvSpPr>
            <a:spLocks noGrp="1"/>
          </p:cNvSpPr>
          <p:nvPr>
            <p:ph type="sldNum" sz="quarter" idx="10"/>
          </p:nvPr>
        </p:nvSpPr>
        <p:spPr/>
        <p:txBody>
          <a:bodyPr/>
          <a:lstStyle/>
          <a:p>
            <a:fld id="{C1451DD1-ED68-458C-8CE6-6EEF9A81834B}" type="slidenum">
              <a:rPr lang="el-GR" smtClean="0"/>
              <a:t>11</a:t>
            </a:fld>
            <a:endParaRPr lang="el-GR"/>
          </a:p>
        </p:txBody>
      </p:sp>
    </p:spTree>
    <p:extLst>
      <p:ext uri="{BB962C8B-B14F-4D97-AF65-F5344CB8AC3E}">
        <p14:creationId xmlns:p14="http://schemas.microsoft.com/office/powerpoint/2010/main" val="343521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sz="1200" dirty="0" smtClean="0">
              <a:solidFill>
                <a:schemeClr val="bg1"/>
              </a:solidFill>
            </a:endParaRPr>
          </a:p>
          <a:p>
            <a:r>
              <a:rPr lang="el-GR" sz="1200" dirty="0" smtClean="0">
                <a:solidFill>
                  <a:schemeClr val="bg1"/>
                </a:solidFill>
              </a:rPr>
              <a:t>Πύργος Σκλαβουνάκου</a:t>
            </a:r>
          </a:p>
          <a:p>
            <a:endParaRPr lang="el-GR" sz="1200" dirty="0" smtClean="0">
              <a:solidFill>
                <a:schemeClr val="bg1"/>
              </a:solidFill>
            </a:endParaRPr>
          </a:p>
          <a:p>
            <a:r>
              <a:rPr lang="el-GR" sz="1200" dirty="0" smtClean="0">
                <a:solidFill>
                  <a:schemeClr val="bg1"/>
                </a:solidFill>
              </a:rPr>
              <a:t>Βρίσκεται νότια του χωριού Πύργος </a:t>
            </a:r>
            <a:r>
              <a:rPr lang="el-GR" sz="1200" dirty="0" err="1" smtClean="0">
                <a:solidFill>
                  <a:schemeClr val="bg1"/>
                </a:solidFill>
              </a:rPr>
              <a:t>Διρού</a:t>
            </a:r>
            <a:r>
              <a:rPr lang="el-GR" sz="1200" dirty="0" smtClean="0">
                <a:solidFill>
                  <a:schemeClr val="bg1"/>
                </a:solidFill>
              </a:rPr>
              <a:t> και δεσπόζει στην περιοχή αυτή. Είναι ένας αντιπροσωπευτικός πύργος της Μάνης </a:t>
            </a:r>
            <a:r>
              <a:rPr lang="el-GR" sz="1200" b="1" dirty="0" smtClean="0">
                <a:solidFill>
                  <a:schemeClr val="bg1"/>
                </a:solidFill>
              </a:rPr>
              <a:t>με ύψος 25 μέτρα</a:t>
            </a:r>
            <a:r>
              <a:rPr lang="el-GR" sz="1200" dirty="0" smtClean="0">
                <a:solidFill>
                  <a:schemeClr val="bg1"/>
                </a:solidFill>
              </a:rPr>
              <a:t>.</a:t>
            </a:r>
            <a:endParaRPr lang="el-GR" sz="1200" dirty="0" smtClean="0">
              <a:solidFill>
                <a:schemeClr val="bg1"/>
              </a:solidFill>
            </a:endParaRPr>
          </a:p>
        </p:txBody>
      </p:sp>
      <p:sp>
        <p:nvSpPr>
          <p:cNvPr id="4" name="Θέση αριθμού διαφάνειας 3"/>
          <p:cNvSpPr>
            <a:spLocks noGrp="1"/>
          </p:cNvSpPr>
          <p:nvPr>
            <p:ph type="sldNum" sz="quarter" idx="10"/>
          </p:nvPr>
        </p:nvSpPr>
        <p:spPr/>
        <p:txBody>
          <a:bodyPr/>
          <a:lstStyle/>
          <a:p>
            <a:fld id="{C1451DD1-ED68-458C-8CE6-6EEF9A81834B}" type="slidenum">
              <a:rPr lang="el-GR" smtClean="0"/>
              <a:t>12</a:t>
            </a:fld>
            <a:endParaRPr lang="el-GR"/>
          </a:p>
        </p:txBody>
      </p:sp>
    </p:spTree>
    <p:extLst>
      <p:ext uri="{BB962C8B-B14F-4D97-AF65-F5344CB8AC3E}">
        <p14:creationId xmlns:p14="http://schemas.microsoft.com/office/powerpoint/2010/main" val="3502183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l-GR" smtClean="0"/>
              <a:t>Στυλ κύριου τίτλου</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GR" smtClean="0"/>
              <a:t>Στυλ κύριου υπότιτλου</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3/18/2015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424184803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Vertical Text Placeholder 2"/>
          <p:cNvSpPr>
            <a:spLocks noGrp="1"/>
          </p:cNvSpPr>
          <p:nvPr>
            <p:ph type="body" orient="vert" idx="1"/>
          </p:nvPr>
        </p:nvSpPr>
        <p:spPr/>
        <p:txBody>
          <a:bodyPr vert="eaVert" ancho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3/18/2015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87632539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l-GR" smtClean="0"/>
              <a:t>Στυλ κύριου τίτλου</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3/18/2015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28080109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l-GR" smtClean="0"/>
              <a:t>Στυλ κύριου τίτλου</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GR" smtClean="0"/>
              <a:t>Στυλ κύριου υπότιτλου</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3/18/2015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39132773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3/18/2015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55622254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l-GR" smtClean="0"/>
              <a:t>Στυλ κύριου τίτλου</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5586B75A-687E-405C-8A0B-8D00578BA2C3}" type="datetimeFigureOut">
              <a:rPr lang="en-US" dirty="0"/>
              <a:pPr/>
              <a:t>3/18/2015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84094054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3/18/2015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43082983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l-GR" smtClean="0"/>
              <a:t>Στυλ κύριου τίτλου</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3/18/2015</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20897634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l-GR" smtClean="0"/>
              <a:t>Στυλ κύριου τίτλου</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3/18/2015</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4909587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3/18/2015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358085718"/>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6031" y="1143000"/>
            <a:ext cx="2834641" cy="2377440"/>
          </a:xfrm>
        </p:spPr>
        <p:txBody>
          <a:bodyPr anchor="b">
            <a:normAutofit/>
          </a:bodyPr>
          <a:lstStyle>
            <a:lvl1pPr>
              <a:defRPr sz="3600" b="0" baseline="0"/>
            </a:lvl1pPr>
          </a:lstStyle>
          <a:p>
            <a:r>
              <a:rPr lang="el-GR" dirty="0" smtClean="0"/>
              <a:t>Στυλ κύριου τίτλου</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8" name="Date Placeholder 7"/>
          <p:cNvSpPr>
            <a:spLocks noGrp="1"/>
          </p:cNvSpPr>
          <p:nvPr>
            <p:ph type="dt" sz="half" idx="10"/>
          </p:nvPr>
        </p:nvSpPr>
        <p:spPr/>
        <p:txBody>
          <a:bodyPr/>
          <a:lstStyle/>
          <a:p>
            <a:fld id="{5586B75A-687E-405C-8A0B-8D00578BA2C3}" type="datetimeFigureOut">
              <a:rPr lang="en-US" dirty="0"/>
              <a:pPr/>
              <a:t>3/18/2015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8711050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3/18/2015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65574133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6031" y="1143000"/>
            <a:ext cx="2834641" cy="2377440"/>
          </a:xfrm>
        </p:spPr>
        <p:txBody>
          <a:bodyPr anchor="b">
            <a:normAutofit/>
          </a:bodyPr>
          <a:lstStyle>
            <a:lvl1pPr>
              <a:defRPr sz="3600" b="0"/>
            </a:lvl1pPr>
          </a:lstStyle>
          <a:p>
            <a:r>
              <a:rPr lang="el-GR" dirty="0" smtClean="0"/>
              <a:t>Στυλ κύριου τίτλου</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8" name="Date Placeholder 7"/>
          <p:cNvSpPr>
            <a:spLocks noGrp="1"/>
          </p:cNvSpPr>
          <p:nvPr>
            <p:ph type="dt" sz="half" idx="10"/>
          </p:nvPr>
        </p:nvSpPr>
        <p:spPr/>
        <p:txBody>
          <a:bodyPr/>
          <a:lstStyle/>
          <a:p>
            <a:fld id="{5586B75A-687E-405C-8A0B-8D00578BA2C3}" type="datetimeFigureOut">
              <a:rPr lang="en-US" dirty="0"/>
              <a:pPr/>
              <a:t>3/18/2015</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33891507"/>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Vertical Text Placeholder 2"/>
          <p:cNvSpPr>
            <a:spLocks noGrp="1"/>
          </p:cNvSpPr>
          <p:nvPr>
            <p:ph type="body" orient="vert" idx="1"/>
          </p:nvPr>
        </p:nvSpPr>
        <p:spPr/>
        <p:txBody>
          <a:bodyPr vert="eaVert" ancho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3/18/2015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265800880"/>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l-GR" smtClean="0"/>
              <a:t>Στυλ κύριου τίτλου</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3/18/2015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532040327"/>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l-GR" smtClean="0"/>
              <a:t>Στυλ κύριου τίτλου</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GR" smtClean="0"/>
              <a:t>Στυλ κύριου υπότιτλου</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3/18/2015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832221080"/>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3/18/2015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714862658"/>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l-GR" smtClean="0"/>
              <a:t>Στυλ κύριου τίτλου</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5586B75A-687E-405C-8A0B-8D00578BA2C3}" type="datetimeFigureOut">
              <a:rPr lang="en-US" dirty="0"/>
              <a:pPr/>
              <a:t>3/18/2015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880208554"/>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3/18/2015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778023897"/>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l-GR" smtClean="0"/>
              <a:t>Στυλ κύριου τίτλου</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3/18/2015</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030892148"/>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l-GR" smtClean="0"/>
              <a:t>Στυλ κύριου τίτλου</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3/18/2015</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913904156"/>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3/18/2015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17755991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l-GR" smtClean="0"/>
              <a:t>Στυλ κύριου τίτλου</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5586B75A-687E-405C-8A0B-8D00578BA2C3}" type="datetimeFigureOut">
              <a:rPr lang="en-US" dirty="0"/>
              <a:pPr/>
              <a:t>3/18/2015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945957177"/>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6031" y="1143000"/>
            <a:ext cx="2834641" cy="2377440"/>
          </a:xfrm>
        </p:spPr>
        <p:txBody>
          <a:bodyPr anchor="b">
            <a:normAutofit/>
          </a:bodyPr>
          <a:lstStyle>
            <a:lvl1pPr>
              <a:defRPr sz="3600" b="0" baseline="0"/>
            </a:lvl1pPr>
          </a:lstStyle>
          <a:p>
            <a:r>
              <a:rPr lang="el-GR" dirty="0" smtClean="0"/>
              <a:t>Στυλ κύριου τίτλου</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8" name="Date Placeholder 7"/>
          <p:cNvSpPr>
            <a:spLocks noGrp="1"/>
          </p:cNvSpPr>
          <p:nvPr>
            <p:ph type="dt" sz="half" idx="10"/>
          </p:nvPr>
        </p:nvSpPr>
        <p:spPr/>
        <p:txBody>
          <a:bodyPr/>
          <a:lstStyle/>
          <a:p>
            <a:fld id="{5586B75A-687E-405C-8A0B-8D00578BA2C3}" type="datetimeFigureOut">
              <a:rPr lang="en-US" dirty="0"/>
              <a:pPr/>
              <a:t>3/18/2015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290380636"/>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6031" y="1143000"/>
            <a:ext cx="2834641" cy="2377440"/>
          </a:xfrm>
        </p:spPr>
        <p:txBody>
          <a:bodyPr anchor="b">
            <a:normAutofit/>
          </a:bodyPr>
          <a:lstStyle>
            <a:lvl1pPr>
              <a:defRPr sz="3600" b="0"/>
            </a:lvl1pPr>
          </a:lstStyle>
          <a:p>
            <a:r>
              <a:rPr lang="el-GR" dirty="0" smtClean="0"/>
              <a:t>Στυλ κύριου τίτλου</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8" name="Date Placeholder 7"/>
          <p:cNvSpPr>
            <a:spLocks noGrp="1"/>
          </p:cNvSpPr>
          <p:nvPr>
            <p:ph type="dt" sz="half" idx="10"/>
          </p:nvPr>
        </p:nvSpPr>
        <p:spPr/>
        <p:txBody>
          <a:bodyPr/>
          <a:lstStyle/>
          <a:p>
            <a:fld id="{5586B75A-687E-405C-8A0B-8D00578BA2C3}" type="datetimeFigureOut">
              <a:rPr lang="en-US" dirty="0"/>
              <a:pPr/>
              <a:t>3/18/2015</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291042701"/>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Vertical Text Placeholder 2"/>
          <p:cNvSpPr>
            <a:spLocks noGrp="1"/>
          </p:cNvSpPr>
          <p:nvPr>
            <p:ph type="body" orient="vert" idx="1"/>
          </p:nvPr>
        </p:nvSpPr>
        <p:spPr/>
        <p:txBody>
          <a:bodyPr vert="eaVert" ancho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3/18/2015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4242985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l-GR" smtClean="0"/>
              <a:t>Στυλ κύριου τίτλου</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3/18/2015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32996437"/>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l-GR" smtClean="0"/>
              <a:t>Στυλ κύριου τίτλου</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GR" smtClean="0"/>
              <a:t>Στυλ κύριου υπότιτλου</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3/18/2015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73801187"/>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3/18/2015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11840044"/>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l-GR" smtClean="0"/>
              <a:t>Στυλ κύριου τίτλου</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5586B75A-687E-405C-8A0B-8D00578BA2C3}" type="datetimeFigureOut">
              <a:rPr lang="en-US" dirty="0"/>
              <a:pPr/>
              <a:t>3/18/2015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535836613"/>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3/18/2015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422944727"/>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l-GR" smtClean="0"/>
              <a:t>Στυλ κύριου τίτλου</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3/18/2015</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69560117"/>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l-GR" smtClean="0"/>
              <a:t>Στυλ κύριου τίτλου</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3/18/2015</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68001286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3/18/2015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327932874"/>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3/18/2015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372294194"/>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6031" y="1143000"/>
            <a:ext cx="2834641" cy="2377440"/>
          </a:xfrm>
        </p:spPr>
        <p:txBody>
          <a:bodyPr anchor="b">
            <a:normAutofit/>
          </a:bodyPr>
          <a:lstStyle>
            <a:lvl1pPr>
              <a:defRPr sz="3600" b="0" baseline="0"/>
            </a:lvl1pPr>
          </a:lstStyle>
          <a:p>
            <a:r>
              <a:rPr lang="el-GR" dirty="0" smtClean="0"/>
              <a:t>Στυλ κύριου τίτλου</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20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8" name="Date Placeholder 7"/>
          <p:cNvSpPr>
            <a:spLocks noGrp="1"/>
          </p:cNvSpPr>
          <p:nvPr>
            <p:ph type="dt" sz="half" idx="10"/>
          </p:nvPr>
        </p:nvSpPr>
        <p:spPr/>
        <p:txBody>
          <a:bodyPr/>
          <a:lstStyle/>
          <a:p>
            <a:fld id="{5586B75A-687E-405C-8A0B-8D00578BA2C3}" type="datetimeFigureOut">
              <a:rPr lang="en-US" dirty="0"/>
              <a:pPr/>
              <a:t>3/18/2015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745677058"/>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6031" y="1143000"/>
            <a:ext cx="2834641" cy="2377440"/>
          </a:xfrm>
        </p:spPr>
        <p:txBody>
          <a:bodyPr anchor="b">
            <a:normAutofit/>
          </a:bodyPr>
          <a:lstStyle>
            <a:lvl1pPr>
              <a:defRPr sz="3600" b="0"/>
            </a:lvl1pPr>
          </a:lstStyle>
          <a:p>
            <a:r>
              <a:rPr lang="el-GR" dirty="0" smtClean="0"/>
              <a:t>Στυλ κύριου τίτλου</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8" name="Date Placeholder 7"/>
          <p:cNvSpPr>
            <a:spLocks noGrp="1"/>
          </p:cNvSpPr>
          <p:nvPr>
            <p:ph type="dt" sz="half" idx="10"/>
          </p:nvPr>
        </p:nvSpPr>
        <p:spPr/>
        <p:txBody>
          <a:bodyPr/>
          <a:lstStyle/>
          <a:p>
            <a:fld id="{5586B75A-687E-405C-8A0B-8D00578BA2C3}" type="datetimeFigureOut">
              <a:rPr lang="en-US" dirty="0"/>
              <a:pPr/>
              <a:t>3/18/2015</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585349115"/>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Vertical Text Placeholder 2"/>
          <p:cNvSpPr>
            <a:spLocks noGrp="1"/>
          </p:cNvSpPr>
          <p:nvPr>
            <p:ph type="body" orient="vert" idx="1"/>
          </p:nvPr>
        </p:nvSpPr>
        <p:spPr/>
        <p:txBody>
          <a:bodyPr vert="eaVert" ancho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3/18/2015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852890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l-GR" smtClean="0"/>
              <a:t>Στυλ κύριου τίτλου</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3/18/2015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665709353"/>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l-GR" smtClean="0"/>
              <a:t>Στυλ κύριου τίτλου</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GR" smtClean="0"/>
              <a:t>Στυλ κύριου υπότιτλου</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3/18/2015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713344681"/>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3/18/2015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207150967"/>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l-GR" smtClean="0"/>
              <a:t>Στυλ κύριου τίτλου</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5586B75A-687E-405C-8A0B-8D00578BA2C3}" type="datetimeFigureOut">
              <a:rPr lang="en-US" dirty="0"/>
              <a:pPr/>
              <a:t>3/18/2015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6162166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3/18/2015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546006315"/>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l-GR" smtClean="0"/>
              <a:t>Στυλ κύριου τίτλου</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3/18/2015</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69586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l-GR" smtClean="0"/>
              <a:t>Στυλ κύριου τίτλου</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3/18/2015</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140077232"/>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l-GR" smtClean="0"/>
              <a:t>Στυλ κύριου τίτλου</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3/18/2015</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715412603"/>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3/18/2015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123773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6031" y="1143000"/>
            <a:ext cx="2834641" cy="2377440"/>
          </a:xfrm>
        </p:spPr>
        <p:txBody>
          <a:bodyPr anchor="b">
            <a:normAutofit/>
          </a:bodyPr>
          <a:lstStyle>
            <a:lvl1pPr>
              <a:defRPr sz="3600" b="0" baseline="0"/>
            </a:lvl1pPr>
          </a:lstStyle>
          <a:p>
            <a:r>
              <a:rPr lang="el-GR" dirty="0" smtClean="0"/>
              <a:t>Στυλ κύριου τίτλου</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20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8" name="Date Placeholder 7"/>
          <p:cNvSpPr>
            <a:spLocks noGrp="1"/>
          </p:cNvSpPr>
          <p:nvPr>
            <p:ph type="dt" sz="half" idx="10"/>
          </p:nvPr>
        </p:nvSpPr>
        <p:spPr/>
        <p:txBody>
          <a:bodyPr/>
          <a:lstStyle/>
          <a:p>
            <a:fld id="{5586B75A-687E-405C-8A0B-8D00578BA2C3}" type="datetimeFigureOut">
              <a:rPr lang="en-US" dirty="0"/>
              <a:pPr/>
              <a:t>3/18/2015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11076132"/>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6031" y="1143000"/>
            <a:ext cx="2978236" cy="2377440"/>
          </a:xfrm>
        </p:spPr>
        <p:txBody>
          <a:bodyPr anchor="b">
            <a:normAutofit/>
          </a:bodyPr>
          <a:lstStyle>
            <a:lvl1pPr>
              <a:defRPr sz="3600" b="0"/>
            </a:lvl1pPr>
          </a:lstStyle>
          <a:p>
            <a:r>
              <a:rPr lang="el-GR" dirty="0" smtClean="0"/>
              <a:t>Στυλ κύριου τίτλου</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256031" y="3493008"/>
            <a:ext cx="2978235" cy="2322576"/>
          </a:xfrm>
        </p:spPr>
        <p:txBody>
          <a:bodyPr anchor="t">
            <a:normAutofit/>
          </a:bodyPr>
          <a:lstStyle>
            <a:lvl1pPr marL="0" indent="0">
              <a:lnSpc>
                <a:spcPct val="100000"/>
              </a:lnSpc>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8" name="Date Placeholder 7"/>
          <p:cNvSpPr>
            <a:spLocks noGrp="1"/>
          </p:cNvSpPr>
          <p:nvPr>
            <p:ph type="dt" sz="half" idx="10"/>
          </p:nvPr>
        </p:nvSpPr>
        <p:spPr/>
        <p:txBody>
          <a:bodyPr/>
          <a:lstStyle/>
          <a:p>
            <a:fld id="{5586B75A-687E-405C-8A0B-8D00578BA2C3}" type="datetimeFigureOut">
              <a:rPr lang="en-US" dirty="0"/>
              <a:pPr/>
              <a:t>3/18/2015</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4223340550"/>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Vertical Text Placeholder 2"/>
          <p:cNvSpPr>
            <a:spLocks noGrp="1"/>
          </p:cNvSpPr>
          <p:nvPr>
            <p:ph type="body" orient="vert" idx="1"/>
          </p:nvPr>
        </p:nvSpPr>
        <p:spPr/>
        <p:txBody>
          <a:bodyPr vert="eaVert" ancho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3/18/2015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491124649"/>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l-GR" smtClean="0"/>
              <a:t>Στυλ κύριου τίτλου</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3/18/2015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573858023"/>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l-GR" smtClean="0"/>
              <a:t>Στυλ κύριου τίτλου</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GR" smtClean="0"/>
              <a:t>Στυλ κύριου υπότιτλου</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3/18/2015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412030818"/>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3/18/2015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533749183"/>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l-GR" smtClean="0"/>
              <a:t>Στυλ κύριου τίτλου</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5586B75A-687E-405C-8A0B-8D00578BA2C3}" type="datetimeFigureOut">
              <a:rPr lang="en-US" dirty="0"/>
              <a:pPr/>
              <a:t>3/18/2015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734032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3/18/2015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403790920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l-GR" smtClean="0"/>
              <a:t>Στυλ κύριου τίτλου</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3/18/2015</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78424990"/>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l-GR" smtClean="0"/>
              <a:t>Στυλ κύριου τίτλου</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3/18/2015</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3089131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l-GR" smtClean="0"/>
              <a:t>Στυλ κύριου τίτλου</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3/18/2015</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4249135343"/>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3/18/2015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02363421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6031" y="1143000"/>
            <a:ext cx="2834641" cy="2377440"/>
          </a:xfrm>
        </p:spPr>
        <p:txBody>
          <a:bodyPr anchor="b">
            <a:normAutofit/>
          </a:bodyPr>
          <a:lstStyle>
            <a:lvl1pPr>
              <a:defRPr sz="3600" b="0" baseline="0"/>
            </a:lvl1pPr>
          </a:lstStyle>
          <a:p>
            <a:r>
              <a:rPr lang="el-GR" dirty="0" smtClean="0"/>
              <a:t>Στυλ κύριου τίτλου</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20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8" name="Date Placeholder 7"/>
          <p:cNvSpPr>
            <a:spLocks noGrp="1"/>
          </p:cNvSpPr>
          <p:nvPr>
            <p:ph type="dt" sz="half" idx="10"/>
          </p:nvPr>
        </p:nvSpPr>
        <p:spPr/>
        <p:txBody>
          <a:bodyPr/>
          <a:lstStyle/>
          <a:p>
            <a:fld id="{5586B75A-687E-405C-8A0B-8D00578BA2C3}" type="datetimeFigureOut">
              <a:rPr lang="en-US" dirty="0"/>
              <a:pPr/>
              <a:t>3/18/2015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406578476"/>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6031" y="1143000"/>
            <a:ext cx="2834641" cy="2377440"/>
          </a:xfrm>
        </p:spPr>
        <p:txBody>
          <a:bodyPr anchor="b">
            <a:normAutofit/>
          </a:bodyPr>
          <a:lstStyle>
            <a:lvl1pPr>
              <a:defRPr sz="3600" b="0"/>
            </a:lvl1pPr>
          </a:lstStyle>
          <a:p>
            <a:r>
              <a:rPr lang="el-GR" dirty="0" smtClean="0"/>
              <a:t>Στυλ κύριου τίτλου</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8" name="Date Placeholder 7"/>
          <p:cNvSpPr>
            <a:spLocks noGrp="1"/>
          </p:cNvSpPr>
          <p:nvPr>
            <p:ph type="dt" sz="half" idx="10"/>
          </p:nvPr>
        </p:nvSpPr>
        <p:spPr/>
        <p:txBody>
          <a:bodyPr/>
          <a:lstStyle/>
          <a:p>
            <a:fld id="{5586B75A-687E-405C-8A0B-8D00578BA2C3}" type="datetimeFigureOut">
              <a:rPr lang="en-US" dirty="0"/>
              <a:pPr/>
              <a:t>3/18/2015</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914617594"/>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Vertical Text Placeholder 2"/>
          <p:cNvSpPr>
            <a:spLocks noGrp="1"/>
          </p:cNvSpPr>
          <p:nvPr>
            <p:ph type="body" orient="vert" idx="1"/>
          </p:nvPr>
        </p:nvSpPr>
        <p:spPr/>
        <p:txBody>
          <a:bodyPr vert="eaVert" ancho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3/18/2015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497576306"/>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l-GR" smtClean="0"/>
              <a:t>Στυλ κύριου τίτλου</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3/18/2015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4269272454"/>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l-GR" smtClean="0"/>
              <a:t>Στυλ κύριου τίτλου</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GR" smtClean="0"/>
              <a:t>Στυλ κύριου υπότιτλου</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3/18/2015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984504958"/>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3/18/2015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386259106"/>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l-GR" smtClean="0"/>
              <a:t>Στυλ κύριου τίτλου</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5586B75A-687E-405C-8A0B-8D00578BA2C3}" type="datetimeFigureOut">
              <a:rPr lang="en-US" dirty="0"/>
              <a:pPr/>
              <a:t>3/18/2015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576992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3/18/2015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4280045062"/>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3/18/2015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650725321"/>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l-GR" smtClean="0"/>
              <a:t>Στυλ κύριου τίτλου</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3/18/2015</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134082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l-GR" smtClean="0"/>
              <a:t>Στυλ κύριου τίτλου</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3/18/2015</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542752643"/>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3/18/2015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86738410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6031" y="1143000"/>
            <a:ext cx="2834641" cy="2377440"/>
          </a:xfrm>
        </p:spPr>
        <p:txBody>
          <a:bodyPr anchor="b">
            <a:normAutofit/>
          </a:bodyPr>
          <a:lstStyle>
            <a:lvl1pPr>
              <a:defRPr sz="3600" b="0" baseline="0"/>
            </a:lvl1pPr>
          </a:lstStyle>
          <a:p>
            <a:r>
              <a:rPr lang="el-GR" dirty="0" smtClean="0"/>
              <a:t>Στυλ κύριου τίτλου</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8" name="Date Placeholder 7"/>
          <p:cNvSpPr>
            <a:spLocks noGrp="1"/>
          </p:cNvSpPr>
          <p:nvPr>
            <p:ph type="dt" sz="half" idx="10"/>
          </p:nvPr>
        </p:nvSpPr>
        <p:spPr/>
        <p:txBody>
          <a:bodyPr/>
          <a:lstStyle/>
          <a:p>
            <a:fld id="{5586B75A-687E-405C-8A0B-8D00578BA2C3}" type="datetimeFigureOut">
              <a:rPr lang="en-US" dirty="0"/>
              <a:pPr/>
              <a:t>3/18/2015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360691365"/>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6031" y="1143000"/>
            <a:ext cx="2834641" cy="2377440"/>
          </a:xfrm>
        </p:spPr>
        <p:txBody>
          <a:bodyPr anchor="b">
            <a:normAutofit/>
          </a:bodyPr>
          <a:lstStyle>
            <a:lvl1pPr>
              <a:defRPr sz="3600" b="0"/>
            </a:lvl1pPr>
          </a:lstStyle>
          <a:p>
            <a:r>
              <a:rPr lang="el-GR" dirty="0" smtClean="0"/>
              <a:t>Στυλ κύριου τίτλου</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8" name="Date Placeholder 7"/>
          <p:cNvSpPr>
            <a:spLocks noGrp="1"/>
          </p:cNvSpPr>
          <p:nvPr>
            <p:ph type="dt" sz="half" idx="10"/>
          </p:nvPr>
        </p:nvSpPr>
        <p:spPr/>
        <p:txBody>
          <a:bodyPr/>
          <a:lstStyle/>
          <a:p>
            <a:fld id="{5586B75A-687E-405C-8A0B-8D00578BA2C3}" type="datetimeFigureOut">
              <a:rPr lang="en-US" dirty="0"/>
              <a:pPr/>
              <a:t>3/18/2015</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625938076"/>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Vertical Text Placeholder 2"/>
          <p:cNvSpPr>
            <a:spLocks noGrp="1"/>
          </p:cNvSpPr>
          <p:nvPr>
            <p:ph type="body" orient="vert" idx="1"/>
          </p:nvPr>
        </p:nvSpPr>
        <p:spPr/>
        <p:txBody>
          <a:bodyPr vert="eaVert" ancho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3/18/2015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348640020"/>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l-GR" smtClean="0"/>
              <a:t>Στυλ κύριου τίτλου</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3/18/2015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530253319"/>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l-GR" smtClean="0"/>
              <a:t>Στυλ κύριου τίτλου</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smtClean="0"/>
              <a:t>Στυλ κύριου υπότιτλου</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3/18/2015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631880537"/>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3/18/2015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9448708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6031" y="1143000"/>
            <a:ext cx="2834641" cy="2377440"/>
          </a:xfrm>
        </p:spPr>
        <p:txBody>
          <a:bodyPr anchor="b">
            <a:normAutofit/>
          </a:bodyPr>
          <a:lstStyle>
            <a:lvl1pPr>
              <a:defRPr sz="3600" b="0" baseline="0"/>
            </a:lvl1pPr>
          </a:lstStyle>
          <a:p>
            <a:r>
              <a:rPr lang="el-GR" dirty="0" smtClean="0"/>
              <a:t>Στυλ κύριου τίτλου</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8" name="Date Placeholder 7"/>
          <p:cNvSpPr>
            <a:spLocks noGrp="1"/>
          </p:cNvSpPr>
          <p:nvPr>
            <p:ph type="dt" sz="half" idx="10"/>
          </p:nvPr>
        </p:nvSpPr>
        <p:spPr/>
        <p:txBody>
          <a:bodyPr/>
          <a:lstStyle/>
          <a:p>
            <a:fld id="{5586B75A-687E-405C-8A0B-8D00578BA2C3}" type="datetimeFigureOut">
              <a:rPr lang="en-US" dirty="0"/>
              <a:pPr/>
              <a:t>3/18/2015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614615261"/>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l-GR" smtClean="0"/>
              <a:t>Στυλ κύριου τίτλου</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5586B75A-687E-405C-8A0B-8D00578BA2C3}" type="datetimeFigureOut">
              <a:rPr lang="en-US" smtClean="0"/>
              <a:pPr/>
              <a:t>3/18/2015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71934579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Date Placeholder 4"/>
          <p:cNvSpPr>
            <a:spLocks noGrp="1"/>
          </p:cNvSpPr>
          <p:nvPr>
            <p:ph type="dt" sz="half" idx="10"/>
          </p:nvPr>
        </p:nvSpPr>
        <p:spPr/>
        <p:txBody>
          <a:bodyPr/>
          <a:lstStyle/>
          <a:p>
            <a:fld id="{5586B75A-687E-405C-8A0B-8D00578BA2C3}" type="datetimeFigureOut">
              <a:rPr lang="en-US" smtClean="0"/>
              <a:pPr/>
              <a:t>3/18/2015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1574150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l-GR" smtClean="0"/>
              <a:t>Στυλ κύριου τίτλου</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839788" y="2505075"/>
            <a:ext cx="5157787"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6172200" y="2505075"/>
            <a:ext cx="5183188"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3/18/2015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20498827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Date Placeholder 2"/>
          <p:cNvSpPr>
            <a:spLocks noGrp="1"/>
          </p:cNvSpPr>
          <p:nvPr>
            <p:ph type="dt" sz="half" idx="10"/>
          </p:nvPr>
        </p:nvSpPr>
        <p:spPr/>
        <p:txBody>
          <a:bodyPr/>
          <a:lstStyle/>
          <a:p>
            <a:fld id="{5586B75A-687E-405C-8A0B-8D00578BA2C3}" type="datetimeFigureOut">
              <a:rPr lang="en-US" smtClean="0"/>
              <a:pPr/>
              <a:t>3/18/2015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05534203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86B75A-687E-405C-8A0B-8D00578BA2C3}" type="datetimeFigureOut">
              <a:rPr lang="en-US" smtClean="0"/>
              <a:pPr/>
              <a:t>3/18/2015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832097046"/>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n-US" dirty="0"/>
          </a:p>
        </p:txBody>
      </p:sp>
      <p:sp>
        <p:nvSpPr>
          <p:cNvPr id="3" name="Content Placeholder 2"/>
          <p:cNvSpPr>
            <a:spLocks noGrp="1"/>
          </p:cNvSpPr>
          <p:nvPr>
            <p:ph idx="1"/>
          </p:nvPr>
        </p:nvSpPr>
        <p:spPr>
          <a:xfrm>
            <a:off x="5183188" y="987425"/>
            <a:ext cx="6172200" cy="4873625"/>
          </a:xfrm>
        </p:spPr>
        <p:txBody>
          <a:bodyPr anchor="b"/>
          <a:lstStyle>
            <a:lvl1pPr marL="0" indent="0" algn="r">
              <a:buNone/>
              <a:defRPr sz="3200" i="1"/>
            </a:lvl1pPr>
            <a:lvl2pPr marL="457200" indent="0" algn="r">
              <a:buNone/>
              <a:defRPr sz="2800" i="1"/>
            </a:lvl2pPr>
            <a:lvl3pPr marL="914400" indent="0" algn="r">
              <a:buNone/>
              <a:defRPr sz="2400" i="1"/>
            </a:lvl3pPr>
            <a:lvl4pPr marL="1371600" indent="0" algn="r">
              <a:buNone/>
              <a:defRPr sz="2000" i="1"/>
            </a:lvl4pPr>
            <a:lvl5pPr marL="1828800" indent="0" algn="r">
              <a:buNone/>
              <a:defRPr sz="2000" i="1"/>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839788" y="2428240"/>
            <a:ext cx="3932237" cy="344074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5586B75A-687E-405C-8A0B-8D00578BA2C3}" type="datetimeFigureOut">
              <a:rPr lang="en-US" smtClean="0"/>
              <a:pPr/>
              <a:t>3/18/2015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628439329"/>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335279" y="449262"/>
            <a:ext cx="3239770" cy="1119188"/>
          </a:xfrm>
        </p:spPr>
        <p:txBody>
          <a:bodyPr anchor="b"/>
          <a:lstStyle>
            <a:lvl1pPr>
              <a:defRPr sz="3200"/>
            </a:lvl1pPr>
          </a:lstStyle>
          <a:p>
            <a:r>
              <a:rPr lang="el-GR" smtClean="0"/>
              <a:t>Στυλ κύριου τίτλου</a:t>
            </a:r>
            <a:endParaRPr lang="en-US" dirty="0"/>
          </a:p>
        </p:txBody>
      </p:sp>
      <p:sp>
        <p:nvSpPr>
          <p:cNvPr id="3" name="Picture Placeholder 2"/>
          <p:cNvSpPr>
            <a:spLocks noGrp="1" noChangeAspect="1"/>
          </p:cNvSpPr>
          <p:nvPr>
            <p:ph type="pic" idx="1"/>
          </p:nvPr>
        </p:nvSpPr>
        <p:spPr>
          <a:xfrm>
            <a:off x="3935414" y="1"/>
            <a:ext cx="8256586"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335278" y="1991360"/>
            <a:ext cx="3239771" cy="39420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5586B75A-687E-405C-8A0B-8D00578BA2C3}" type="datetimeFigureOut">
              <a:rPr lang="en-US" smtClean="0"/>
              <a:pPr/>
              <a:t>3/18/2015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986596461"/>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pos="2479" userDrawn="1">
          <p15:clr>
            <a:srgbClr val="FBAE40"/>
          </p15:clr>
        </p15:guide>
        <p15:guide id="2" pos="2252" userDrawn="1">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Vertical Text Placeholder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3/18/2015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945022459"/>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l-GR" smtClean="0"/>
              <a:t>Στυλ κύριου τίτλου</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3/18/2015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832523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6031" y="1143000"/>
            <a:ext cx="2910502" cy="2377440"/>
          </a:xfrm>
        </p:spPr>
        <p:txBody>
          <a:bodyPr anchor="b">
            <a:normAutofit/>
          </a:bodyPr>
          <a:lstStyle>
            <a:lvl1pPr>
              <a:defRPr sz="3600" b="0"/>
            </a:lvl1pPr>
          </a:lstStyle>
          <a:p>
            <a:r>
              <a:rPr lang="el-GR" dirty="0" smtClean="0"/>
              <a:t>Στυλ κύριου τίτλου</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256031" y="3493008"/>
            <a:ext cx="2910501" cy="2322576"/>
          </a:xfrm>
        </p:spPr>
        <p:txBody>
          <a:bodyPr anchor="t">
            <a:normAutofit/>
          </a:bodyPr>
          <a:lstStyle>
            <a:lvl1pPr marL="0" indent="0">
              <a:lnSpc>
                <a:spcPct val="100000"/>
              </a:lnSpc>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8" name="Date Placeholder 7"/>
          <p:cNvSpPr>
            <a:spLocks noGrp="1"/>
          </p:cNvSpPr>
          <p:nvPr>
            <p:ph type="dt" sz="half" idx="10"/>
          </p:nvPr>
        </p:nvSpPr>
        <p:spPr/>
        <p:txBody>
          <a:bodyPr/>
          <a:lstStyle/>
          <a:p>
            <a:fld id="{5586B75A-687E-405C-8A0B-8D00578BA2C3}" type="datetimeFigureOut">
              <a:rPr lang="en-US" dirty="0"/>
              <a:pPr/>
              <a:t>3/18/2015</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8003748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l-GR" smtClean="0"/>
              <a:t>Στυλ κύριου τίτλου</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3/18/2015</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285895598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l-GR" smtClean="0"/>
              <a:t>Στυλ κύριου τίτλου</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3/18/2015</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25804972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l-GR" smtClean="0"/>
              <a:t>Στυλ κύριου τίτλου</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3/18/2015</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172467145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l-GR" smtClean="0"/>
              <a:t>Στυλ κύριου τίτλου</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3/18/2015</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102114160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l-GR" smtClean="0"/>
              <a:t>Στυλ κύριου τίτλου</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3/18/2015</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4336818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l-GR" smtClean="0"/>
              <a:t>Στυλ κύριου τίτλου</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3/18/2015</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175250015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l-GR" smtClean="0"/>
              <a:t>Στυλ κύριου τίτλου</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3/18/2015</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3515297553"/>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smtClean="0"/>
              <a:t>Στυλ κύριου τίτλου</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86B75A-687E-405C-8A0B-8D00578BA2C3}" type="datetimeFigureOut">
              <a:rPr lang="en-US" smtClean="0"/>
              <a:pPr/>
              <a:t>3/18/2015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484446796"/>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flickr.com/photos/eudoxus/10143727855" TargetMode="External"/><Relationship Id="rId2" Type="http://schemas.openxmlformats.org/officeDocument/2006/relationships/image" Target="../media/image1.png"/><Relationship Id="rId1" Type="http://schemas.openxmlformats.org/officeDocument/2006/relationships/slideLayout" Target="../slideLayouts/slideLayout78.xml"/><Relationship Id="rId5" Type="http://schemas.openxmlformats.org/officeDocument/2006/relationships/hyperlink" Target="https://creativecommons.org/licenses/by-nc-sa/2.0/" TargetMode="External"/><Relationship Id="rId4" Type="http://schemas.openxmlformats.org/officeDocument/2006/relationships/hyperlink" Target="https://www.flickr.com/photos/eudoxus/"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86.xml"/><Relationship Id="rId4" Type="http://schemas.openxmlformats.org/officeDocument/2006/relationships/hyperlink" Target="https://maniatika.wordpress.com/2013/06/03/&#960;&#973;&#961;&#947;&#959;&#962;-&#963;&#964;&#945;&#961;&#972;&#947;&#953;&#945;&#957;&#957;&#951;-&#956;&#945;&#965;&#961;&#959;&#946;&#959;&#973;&#957;&#953;"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86.xml"/><Relationship Id="rId5" Type="http://schemas.openxmlformats.org/officeDocument/2006/relationships/hyperlink" Target="https://creativecommons.org/licenses/by-nc-nd/2.0/" TargetMode="External"/><Relationship Id="rId4" Type="http://schemas.openxmlformats.org/officeDocument/2006/relationships/hyperlink" Target="https://www.flickr.com/photos/stereo/2751013562"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86.xml"/><Relationship Id="rId4" Type="http://schemas.openxmlformats.org/officeDocument/2006/relationships/hyperlink" Target="http://cultureportal.uop.gr/article.php?article_id=97&amp;topic_id=30&amp;level=3&amp;belongs=10&amp;area_id=6&amp;lang=gr"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86.xml"/><Relationship Id="rId6" Type="http://schemas.openxmlformats.org/officeDocument/2006/relationships/hyperlink" Target="https://creativecommons.org/licenses/by-nc-sa/2.0/" TargetMode="External"/><Relationship Id="rId5" Type="http://schemas.openxmlformats.org/officeDocument/2006/relationships/hyperlink" Target="https://www.flickr.com/photos/dandiffendale/6929763883" TargetMode="External"/><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86.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86.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86.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86.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86.xml"/><Relationship Id="rId4" Type="http://schemas.openxmlformats.org/officeDocument/2006/relationships/hyperlink" Target="http://manivoice.gr/content/%CE%B7-%CE%BA%CE%B1%CF%83%CF%84%CE%AC%CE%BD%CE%B9%CE%B1-%CE%AE-%CE%BA%CE%B1%CF%83%CF%84%CE%B1%CE%BD%CE%AD%CE%B1-%CE%AE-%CE%BC%CE%B5%CE%B3%CE%AC%CE%BB%CE%B7-%CE%BA%CE%B1%CF%83%CF%84%CE%AC%CE%BD%CE%B9%CE%B1-%CE%B7-%CF%86%CE%AE%CE%BC%CE%B7-%CF%84%CE%B7%CF%82-%CE%BF%CF%86%CE%B5%CE%AF%CE%BB%CE%B5%CF%84%CE%B1%CE%B9-%CF%83%CF%84%CE%B7%CE%BD-%CF%84%CE%B1%CF%81%CE%B1%CF%87%CF%8E%CE%B4%CE%B7-%CF%80%CE%BF%CE%BB%CE%B5%CE%BC%CE%B9%CE%BA%CE%AE-%CE%B9%CF%83%CF%84%CE%BF%CF%81%CE%AF%CE%B1"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86.xml"/><Relationship Id="rId5" Type="http://schemas.openxmlformats.org/officeDocument/2006/relationships/image" Target="../media/image22.jpeg"/><Relationship Id="rId4" Type="http://schemas.openxmlformats.org/officeDocument/2006/relationships/hyperlink" Target="http://www.dimosdytikismanis.gr/quide/%CE%B1%CE%BE%CE%B9%CE%BF%CE%B8%CE%AD%CF%84%CE%B1/%CE%BC%CE%B1%CE%BD%CE%B9%CE%AC%CF%84%CE%B9%CE%BA%CE%BF%CE%B9-%CF%80%CF%8D%CF%81%CE%B3%CE%BF%CE%B9/"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www.flickr.com/photos/eudoxus/10143793586" TargetMode="External"/><Relationship Id="rId2" Type="http://schemas.openxmlformats.org/officeDocument/2006/relationships/image" Target="../media/image2.png"/><Relationship Id="rId1" Type="http://schemas.openxmlformats.org/officeDocument/2006/relationships/slideLayout" Target="../slideLayouts/slideLayout84.xml"/><Relationship Id="rId4" Type="http://schemas.openxmlformats.org/officeDocument/2006/relationships/hyperlink" Target="https://creativecommons.org/licenses/by-nc-sa/2.0/"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86.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86.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85.xml"/><Relationship Id="rId5" Type="http://schemas.openxmlformats.org/officeDocument/2006/relationships/hyperlink" Target="https://creativecommons.org/licenses/by/2.0/" TargetMode="External"/><Relationship Id="rId4" Type="http://schemas.openxmlformats.org/officeDocument/2006/relationships/hyperlink" Target="https://www.flickr.com/photos/ophilos/14784113203"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85.xml"/><Relationship Id="rId5" Type="http://schemas.openxmlformats.org/officeDocument/2006/relationships/hyperlink" Target="https://creativecommons.org/licenses/by-nc-sa/2.0/" TargetMode="External"/><Relationship Id="rId4" Type="http://schemas.openxmlformats.org/officeDocument/2006/relationships/hyperlink" Target="https://www.flickr.com/photos/dandiffendale/5820462699"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1.xml"/><Relationship Id="rId1" Type="http://schemas.openxmlformats.org/officeDocument/2006/relationships/slideLayout" Target="../slideLayouts/slideLayout85.xml"/><Relationship Id="rId5" Type="http://schemas.openxmlformats.org/officeDocument/2006/relationships/hyperlink" Target="https://creativecommons.org/licenses/by-nc-sa/2.0/" TargetMode="External"/><Relationship Id="rId4" Type="http://schemas.openxmlformats.org/officeDocument/2006/relationships/hyperlink" Target="https://www.flickr.com/photos/dandiffendale/13591360583"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2.xml"/><Relationship Id="rId1" Type="http://schemas.openxmlformats.org/officeDocument/2006/relationships/slideLayout" Target="../slideLayouts/slideLayout85.xml"/><Relationship Id="rId5" Type="http://schemas.openxmlformats.org/officeDocument/2006/relationships/hyperlink" Target="https://creativecommons.org/licenses/by-nc-sa/2.0/" TargetMode="External"/><Relationship Id="rId4" Type="http://schemas.openxmlformats.org/officeDocument/2006/relationships/hyperlink" Target="https://www.flickr.com/photos/dandiffendale/13591409543"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3.xml"/><Relationship Id="rId1" Type="http://schemas.openxmlformats.org/officeDocument/2006/relationships/slideLayout" Target="../slideLayouts/slideLayout85.xml"/><Relationship Id="rId5" Type="http://schemas.openxmlformats.org/officeDocument/2006/relationships/hyperlink" Target="https://creativecommons.org/licenses/by-nc-sa/2.0/" TargetMode="External"/><Relationship Id="rId4" Type="http://schemas.openxmlformats.org/officeDocument/2006/relationships/hyperlink" Target="https://www.flickr.com/photos/eudoxus/9691064689"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4.xml"/><Relationship Id="rId1" Type="http://schemas.openxmlformats.org/officeDocument/2006/relationships/slideLayout" Target="../slideLayouts/slideLayout85.xml"/><Relationship Id="rId5" Type="http://schemas.openxmlformats.org/officeDocument/2006/relationships/hyperlink" Target="https://creativecommons.org/licenses/by-nc-sa/2.0/" TargetMode="External"/><Relationship Id="rId4" Type="http://schemas.openxmlformats.org/officeDocument/2006/relationships/hyperlink" Target="https://www.flickr.com/photos/eudoxus/9690456435/"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85.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6.xml"/><Relationship Id="rId1" Type="http://schemas.openxmlformats.org/officeDocument/2006/relationships/slideLayout" Target="../slideLayouts/slideLayout85.xml"/><Relationship Id="rId4" Type="http://schemas.openxmlformats.org/officeDocument/2006/relationships/hyperlink" Target="https://www.flickr.com/photos/yadeshotels/4837367830/"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84.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7.xml"/><Relationship Id="rId1" Type="http://schemas.openxmlformats.org/officeDocument/2006/relationships/slideLayout" Target="../slideLayouts/slideLayout84.xml"/><Relationship Id="rId4" Type="http://schemas.openxmlformats.org/officeDocument/2006/relationships/hyperlink" Target="https://www.flickr.com/photos/yadeshotels/4837367830/"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86.xml"/><Relationship Id="rId4" Type="http://schemas.openxmlformats.org/officeDocument/2006/relationships/hyperlink" Target="http://commons.wikimedia.org/wiki/File:Ouranopolis1.jpg#/media/File:Ouranopolis1.jp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86.xml"/><Relationship Id="rId4" Type="http://schemas.openxmlformats.org/officeDocument/2006/relationships/hyperlink" Target="http://commons.wikimedia.org/wiki/File:20100412_eginf11.jpg#/media/File:20100412_eginf11.jp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86.xml"/><Relationship Id="rId5" Type="http://schemas.openxmlformats.org/officeDocument/2006/relationships/hyperlink" Target="https://creativecommons.org/licenses/by/2.0/" TargetMode="External"/><Relationship Id="rId4" Type="http://schemas.openxmlformats.org/officeDocument/2006/relationships/hyperlink" Target="https://www.flickr.com/photos/pfatourou/14070295657"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86.xml"/><Relationship Id="rId4" Type="http://schemas.openxmlformats.org/officeDocument/2006/relationships/hyperlink" Target="https://maniatika.wordpress.com/category/%CE%B3%CE%B5%CE%BD%CE%B5%CE%B1%CE%BB%CE%BF%CE%B3%CE%B9%CE%B1/%CF%83%CE%BF%CE%B3%CE%B9%CE%B1-%CE%BC%CE%B5%CF%83%CE%B1-%CE%BC%CE%B1%CE%BD%CE%B7%CF%83/"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86.xml"/><Relationship Id="rId4" Type="http://schemas.openxmlformats.org/officeDocument/2006/relationships/hyperlink" Target="http://commons.wikimedia.org/wiki/File:Mystras_palace.JPG#/media/File:Mystras_palace.JP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86.xml"/><Relationship Id="rId5" Type="http://schemas.openxmlformats.org/officeDocument/2006/relationships/hyperlink" Target="https://creativecommons.org/licenses/by/2.0/" TargetMode="External"/><Relationship Id="rId4" Type="http://schemas.openxmlformats.org/officeDocument/2006/relationships/hyperlink" Target="https://www.flickr.com/photos/peuplier/51652183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5000"/>
          </a:blip>
          <a:srcRect/>
          <a:stretch>
            <a:fillRect t="-9000" b="-9000"/>
          </a:stretch>
        </a:blipFill>
        <a:effectLst/>
      </p:bgPr>
    </p:bg>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213803"/>
            <a:ext cx="9144000" cy="2487612"/>
          </a:xfrm>
          <a:solidFill>
            <a:schemeClr val="tx1">
              <a:alpha val="37000"/>
            </a:schemeClr>
          </a:solidFill>
        </p:spPr>
        <p:txBody>
          <a:bodyPr/>
          <a:lstStyle/>
          <a:p>
            <a:r>
              <a:rPr lang="el-GR" dirty="0" smtClean="0">
                <a:solidFill>
                  <a:schemeClr val="bg1"/>
                </a:solidFill>
              </a:rPr>
              <a:t>Τα πυργόσπιτα στην Μάνη</a:t>
            </a:r>
            <a:endParaRPr lang="el-GR" sz="3200" dirty="0">
              <a:solidFill>
                <a:schemeClr val="bg1"/>
              </a:solidFill>
            </a:endParaRPr>
          </a:p>
        </p:txBody>
      </p:sp>
      <p:sp>
        <p:nvSpPr>
          <p:cNvPr id="3" name="Υπότιτλος 2"/>
          <p:cNvSpPr>
            <a:spLocks noGrp="1"/>
          </p:cNvSpPr>
          <p:nvPr>
            <p:ph type="subTitle" idx="1"/>
          </p:nvPr>
        </p:nvSpPr>
        <p:spPr>
          <a:xfrm>
            <a:off x="1524000" y="3701416"/>
            <a:ext cx="9144000" cy="1647824"/>
          </a:xfrm>
          <a:solidFill>
            <a:schemeClr val="tx1">
              <a:alpha val="35000"/>
            </a:schemeClr>
          </a:solidFill>
        </p:spPr>
        <p:txBody>
          <a:bodyPr/>
          <a:lstStyle/>
          <a:p>
            <a:r>
              <a:rPr lang="el-GR" sz="2400" dirty="0" smtClean="0">
                <a:solidFill>
                  <a:schemeClr val="bg1"/>
                </a:solidFill>
              </a:rPr>
              <a:t>Μορφολογία και κατασκευαστικές λογικές</a:t>
            </a:r>
            <a:endParaRPr lang="el-GR" dirty="0">
              <a:solidFill>
                <a:schemeClr val="bg1"/>
              </a:solidFill>
            </a:endParaRPr>
          </a:p>
        </p:txBody>
      </p:sp>
      <p:sp>
        <p:nvSpPr>
          <p:cNvPr id="5" name="TextBox 4"/>
          <p:cNvSpPr txBox="1"/>
          <p:nvPr/>
        </p:nvSpPr>
        <p:spPr>
          <a:xfrm>
            <a:off x="8473440" y="6287601"/>
            <a:ext cx="2194560" cy="338554"/>
          </a:xfrm>
          <a:prstGeom prst="rect">
            <a:avLst/>
          </a:prstGeom>
          <a:gradFill>
            <a:gsLst>
              <a:gs pos="0">
                <a:schemeClr val="tx1">
                  <a:alpha val="25000"/>
                </a:schemeClr>
              </a:gs>
              <a:gs pos="100000">
                <a:schemeClr val="tx1">
                  <a:alpha val="20000"/>
                </a:schemeClr>
              </a:gs>
            </a:gsLst>
            <a:lin ang="5400000" scaled="1"/>
          </a:gradFill>
        </p:spPr>
        <p:txBody>
          <a:bodyPr wrap="square" rtlCol="0">
            <a:spAutoFit/>
          </a:bodyPr>
          <a:lstStyle/>
          <a:p>
            <a:pPr algn="r"/>
            <a:r>
              <a:rPr lang="en-US" sz="800" dirty="0">
                <a:solidFill>
                  <a:schemeClr val="bg1"/>
                </a:solidFill>
              </a:rPr>
              <a:t>"</a:t>
            </a:r>
            <a:r>
              <a:rPr lang="en-US" sz="800" dirty="0">
                <a:solidFill>
                  <a:schemeClr val="bg1"/>
                </a:solidFill>
                <a:hlinkClick r:id="rId3"/>
              </a:rPr>
              <a:t>DSC_6101.jpg</a:t>
            </a:r>
            <a:r>
              <a:rPr lang="en-US" sz="800" dirty="0">
                <a:solidFill>
                  <a:schemeClr val="bg1"/>
                </a:solidFill>
              </a:rPr>
              <a:t>" by </a:t>
            </a:r>
            <a:r>
              <a:rPr lang="en-US" sz="800" dirty="0">
                <a:solidFill>
                  <a:schemeClr val="bg1"/>
                </a:solidFill>
                <a:hlinkClick r:id="rId4"/>
              </a:rPr>
              <a:t>Thomas Steiner</a:t>
            </a:r>
            <a:r>
              <a:rPr lang="en-US" sz="800" dirty="0">
                <a:solidFill>
                  <a:schemeClr val="bg1"/>
                </a:solidFill>
              </a:rPr>
              <a:t>.</a:t>
            </a:r>
            <a:endParaRPr lang="en-US" sz="800" dirty="0" smtClean="0">
              <a:solidFill>
                <a:schemeClr val="bg1"/>
              </a:solidFill>
            </a:endParaRPr>
          </a:p>
          <a:p>
            <a:pPr algn="r"/>
            <a:r>
              <a:rPr lang="en-US" sz="800" dirty="0" smtClean="0">
                <a:solidFill>
                  <a:schemeClr val="bg1"/>
                </a:solidFill>
              </a:rPr>
              <a:t>Licensed </a:t>
            </a:r>
            <a:r>
              <a:rPr lang="en-US" sz="800" dirty="0">
                <a:solidFill>
                  <a:schemeClr val="bg1"/>
                </a:solidFill>
              </a:rPr>
              <a:t>under </a:t>
            </a:r>
            <a:r>
              <a:rPr lang="en-US" sz="800" dirty="0">
                <a:solidFill>
                  <a:schemeClr val="bg1"/>
                </a:solidFill>
                <a:hlinkClick r:id="rId5"/>
              </a:rPr>
              <a:t>CC BY-NC-SA </a:t>
            </a:r>
            <a:r>
              <a:rPr lang="en-US" sz="800" dirty="0" smtClean="0">
                <a:solidFill>
                  <a:schemeClr val="bg1"/>
                </a:solidFill>
                <a:hlinkClick r:id="rId5"/>
              </a:rPr>
              <a:t>2.0</a:t>
            </a:r>
            <a:r>
              <a:rPr lang="en-US" sz="800" dirty="0" smtClean="0">
                <a:solidFill>
                  <a:schemeClr val="bg1"/>
                </a:solidFill>
              </a:rPr>
              <a:t> via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29792772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Θέση εικόνας 2"/>
          <p:cNvPicPr>
            <a:picLocks noGrp="1" noChangeAspect="1"/>
          </p:cNvPicPr>
          <p:nvPr>
            <p:ph type="pic" idx="1"/>
          </p:nvPr>
        </p:nvPicPr>
        <p:blipFill>
          <a:blip r:embed="rId3">
            <a:extLst>
              <a:ext uri="{28A0092B-C50C-407E-A947-70E740481C1C}">
                <a14:useLocalDpi xmlns:a14="http://schemas.microsoft.com/office/drawing/2010/main" val="0"/>
              </a:ext>
            </a:extLst>
          </a:blip>
          <a:srcRect t="4835" b="4835"/>
          <a:stretch>
            <a:fillRect/>
          </a:stretch>
        </p:blipFill>
        <p:spPr/>
      </p:pic>
      <p:sp>
        <p:nvSpPr>
          <p:cNvPr id="9" name="Τίτλος 8"/>
          <p:cNvSpPr>
            <a:spLocks noGrp="1"/>
          </p:cNvSpPr>
          <p:nvPr>
            <p:ph type="title"/>
          </p:nvPr>
        </p:nvSpPr>
        <p:spPr/>
        <p:txBody>
          <a:bodyPr/>
          <a:lstStyle/>
          <a:p>
            <a:r>
              <a:rPr lang="el-GR" dirty="0">
                <a:solidFill>
                  <a:schemeClr val="tx1">
                    <a:lumMod val="75000"/>
                    <a:lumOff val="25000"/>
                  </a:schemeClr>
                </a:solidFill>
              </a:rPr>
              <a:t>Οι πύργοι της Μάνης</a:t>
            </a:r>
            <a:endParaRPr lang="el-GR" dirty="0">
              <a:solidFill>
                <a:schemeClr val="tx1">
                  <a:lumMod val="75000"/>
                  <a:lumOff val="25000"/>
                </a:schemeClr>
              </a:solidFill>
            </a:endParaRPr>
          </a:p>
        </p:txBody>
      </p:sp>
      <p:sp>
        <p:nvSpPr>
          <p:cNvPr id="21" name="Θέση κειμένου 20"/>
          <p:cNvSpPr>
            <a:spLocks noGrp="1"/>
          </p:cNvSpPr>
          <p:nvPr>
            <p:ph type="body" sz="half" idx="2"/>
          </p:nvPr>
        </p:nvSpPr>
        <p:spPr/>
        <p:txBody>
          <a:bodyPr>
            <a:noAutofit/>
          </a:bodyPr>
          <a:lstStyle/>
          <a:p>
            <a:r>
              <a:rPr lang="el-GR" dirty="0" smtClean="0">
                <a:solidFill>
                  <a:schemeClr val="tx1">
                    <a:lumMod val="75000"/>
                    <a:lumOff val="25000"/>
                  </a:schemeClr>
                </a:solidFill>
              </a:rPr>
              <a:t>Οι Μανιάτικοι πύργοι χτίζονται είτε εντός των οικισμών, είτε στις παρυφές τους, είτε σε επιλεγμένα στρατηγικά σημεία.</a:t>
            </a:r>
          </a:p>
          <a:p>
            <a:r>
              <a:rPr lang="el-GR" dirty="0" smtClean="0">
                <a:solidFill>
                  <a:schemeClr val="tx1">
                    <a:lumMod val="75000"/>
                    <a:lumOff val="25000"/>
                  </a:schemeClr>
                </a:solidFill>
              </a:rPr>
              <a:t>Μπορούν να είναι ενωμένοι με διώροφη κατοικία ή σε ένα πιο σύνθετο οχυρό </a:t>
            </a:r>
            <a:r>
              <a:rPr lang="el-GR" dirty="0">
                <a:solidFill>
                  <a:schemeClr val="tx1">
                    <a:lumMod val="75000"/>
                    <a:lumOff val="25000"/>
                  </a:schemeClr>
                </a:solidFill>
              </a:rPr>
              <a:t>σύμπλεγμα </a:t>
            </a:r>
            <a:r>
              <a:rPr lang="el-GR" dirty="0" smtClean="0">
                <a:solidFill>
                  <a:schemeClr val="tx1">
                    <a:lumMod val="75000"/>
                    <a:lumOff val="25000"/>
                  </a:schemeClr>
                </a:solidFill>
              </a:rPr>
              <a:t>ομάδων </a:t>
            </a:r>
            <a:r>
              <a:rPr lang="el-GR" dirty="0">
                <a:solidFill>
                  <a:schemeClr val="tx1">
                    <a:lumMod val="75000"/>
                    <a:lumOff val="25000"/>
                  </a:schemeClr>
                </a:solidFill>
              </a:rPr>
              <a:t>οχυρών </a:t>
            </a:r>
            <a:r>
              <a:rPr lang="el-GR" dirty="0" smtClean="0">
                <a:solidFill>
                  <a:schemeClr val="tx1">
                    <a:lumMod val="75000"/>
                    <a:lumOff val="25000"/>
                  </a:schemeClr>
                </a:solidFill>
              </a:rPr>
              <a:t>οικιών </a:t>
            </a:r>
            <a:r>
              <a:rPr lang="el-GR" dirty="0">
                <a:solidFill>
                  <a:schemeClr val="tx1">
                    <a:lumMod val="75000"/>
                    <a:lumOff val="25000"/>
                  </a:schemeClr>
                </a:solidFill>
              </a:rPr>
              <a:t>οι οποίες διατάσσονται γύρω από </a:t>
            </a:r>
            <a:r>
              <a:rPr lang="el-GR" dirty="0" smtClean="0">
                <a:solidFill>
                  <a:schemeClr val="tx1">
                    <a:lumMod val="75000"/>
                    <a:lumOff val="25000"/>
                  </a:schemeClr>
                </a:solidFill>
              </a:rPr>
              <a:t>αυτούς.</a:t>
            </a:r>
          </a:p>
          <a:p>
            <a:r>
              <a:rPr lang="el-GR" dirty="0" smtClean="0">
                <a:solidFill>
                  <a:schemeClr val="tx1">
                    <a:lumMod val="75000"/>
                    <a:lumOff val="25000"/>
                  </a:schemeClr>
                </a:solidFill>
              </a:rPr>
              <a:t>Η είσοδος γίνεται μέσα από μικρές προστατευμένες πόρτες οι οποίες ειδικά στην περίπτωση οχυρών συμπλεγμάτων προσεγγίζονται μέσα από ένα δαιδαλώδες δίκτυο διαδρόμων και σοκακιών.</a:t>
            </a:r>
          </a:p>
        </p:txBody>
      </p:sp>
      <p:sp>
        <p:nvSpPr>
          <p:cNvPr id="8" name="TextBox 7"/>
          <p:cNvSpPr txBox="1"/>
          <p:nvPr/>
        </p:nvSpPr>
        <p:spPr>
          <a:xfrm>
            <a:off x="3935414" y="6433651"/>
            <a:ext cx="6071234" cy="338554"/>
          </a:xfrm>
          <a:prstGeom prst="rect">
            <a:avLst/>
          </a:prstGeom>
          <a:noFill/>
        </p:spPr>
        <p:txBody>
          <a:bodyPr wrap="square" rtlCol="0">
            <a:spAutoFit/>
          </a:bodyPr>
          <a:lstStyle/>
          <a:p>
            <a:r>
              <a:rPr lang="el-GR" sz="800" dirty="0" smtClean="0">
                <a:solidFill>
                  <a:schemeClr val="bg1"/>
                </a:solidFill>
              </a:rPr>
              <a:t>Πύργος </a:t>
            </a:r>
            <a:r>
              <a:rPr lang="el-GR" sz="800" dirty="0" err="1" smtClean="0">
                <a:solidFill>
                  <a:schemeClr val="bg1"/>
                </a:solidFill>
              </a:rPr>
              <a:t>Σταρόγιαννη</a:t>
            </a:r>
            <a:r>
              <a:rPr lang="el-GR" sz="800" dirty="0" smtClean="0">
                <a:solidFill>
                  <a:schemeClr val="bg1"/>
                </a:solidFill>
              </a:rPr>
              <a:t> – Μαυροβούνι, Ανατολική Μάνη</a:t>
            </a:r>
          </a:p>
          <a:p>
            <a:r>
              <a:rPr lang="el-GR" sz="800" dirty="0" smtClean="0">
                <a:solidFill>
                  <a:schemeClr val="bg1"/>
                </a:solidFill>
              </a:rPr>
              <a:t>Μανιάτικα, </a:t>
            </a:r>
            <a:r>
              <a:rPr lang="fr-FR" sz="800" dirty="0">
                <a:solidFill>
                  <a:schemeClr val="bg1"/>
                </a:solidFill>
                <a:hlinkClick r:id="rId4"/>
              </a:rPr>
              <a:t>https://</a:t>
            </a:r>
            <a:r>
              <a:rPr lang="fr-FR" sz="800" dirty="0" smtClean="0">
                <a:solidFill>
                  <a:schemeClr val="bg1"/>
                </a:solidFill>
                <a:hlinkClick r:id="rId4"/>
              </a:rPr>
              <a:t>maniatika.wordpress.com/2013/06/03</a:t>
            </a:r>
            <a:r>
              <a:rPr lang="el-GR" sz="800" dirty="0" smtClean="0">
                <a:solidFill>
                  <a:schemeClr val="bg1"/>
                </a:solidFill>
                <a:hlinkClick r:id="rId4"/>
              </a:rPr>
              <a:t>/πύργος-</a:t>
            </a:r>
            <a:r>
              <a:rPr lang="el-GR" sz="800" dirty="0" err="1" smtClean="0">
                <a:solidFill>
                  <a:schemeClr val="bg1"/>
                </a:solidFill>
                <a:hlinkClick r:id="rId4"/>
              </a:rPr>
              <a:t>σταρόγιαννη</a:t>
            </a:r>
            <a:r>
              <a:rPr lang="el-GR" sz="800" dirty="0" smtClean="0">
                <a:solidFill>
                  <a:schemeClr val="bg1"/>
                </a:solidFill>
                <a:hlinkClick r:id="rId4"/>
              </a:rPr>
              <a:t>-</a:t>
            </a:r>
            <a:r>
              <a:rPr lang="el-GR" sz="800" dirty="0" err="1" smtClean="0">
                <a:solidFill>
                  <a:schemeClr val="bg1"/>
                </a:solidFill>
                <a:hlinkClick r:id="rId4"/>
              </a:rPr>
              <a:t>μαυροβούνι</a:t>
            </a:r>
            <a:endParaRPr lang="el-GR" sz="800" dirty="0" smtClean="0">
              <a:solidFill>
                <a:schemeClr val="bg1"/>
              </a:solidFill>
            </a:endParaRPr>
          </a:p>
        </p:txBody>
      </p:sp>
    </p:spTree>
    <p:extLst>
      <p:ext uri="{BB962C8B-B14F-4D97-AF65-F5344CB8AC3E}">
        <p14:creationId xmlns:p14="http://schemas.microsoft.com/office/powerpoint/2010/main" val="7099247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Τίτλος 8"/>
          <p:cNvSpPr>
            <a:spLocks noGrp="1"/>
          </p:cNvSpPr>
          <p:nvPr>
            <p:ph type="title"/>
          </p:nvPr>
        </p:nvSpPr>
        <p:spPr/>
        <p:txBody>
          <a:bodyPr/>
          <a:lstStyle/>
          <a:p>
            <a:r>
              <a:rPr lang="el-GR" dirty="0">
                <a:solidFill>
                  <a:schemeClr val="tx1">
                    <a:lumMod val="75000"/>
                    <a:lumOff val="25000"/>
                  </a:schemeClr>
                </a:solidFill>
              </a:rPr>
              <a:t>Οι πύργοι της Μάνης</a:t>
            </a:r>
            <a:endParaRPr lang="el-GR" dirty="0">
              <a:solidFill>
                <a:schemeClr val="tx1">
                  <a:lumMod val="75000"/>
                  <a:lumOff val="25000"/>
                </a:schemeClr>
              </a:solidFill>
            </a:endParaRPr>
          </a:p>
        </p:txBody>
      </p:sp>
      <p:sp>
        <p:nvSpPr>
          <p:cNvPr id="21" name="Θέση κειμένου 20"/>
          <p:cNvSpPr>
            <a:spLocks noGrp="1"/>
          </p:cNvSpPr>
          <p:nvPr>
            <p:ph type="body" sz="half" idx="2"/>
          </p:nvPr>
        </p:nvSpPr>
        <p:spPr/>
        <p:txBody>
          <a:bodyPr>
            <a:noAutofit/>
          </a:bodyPr>
          <a:lstStyle/>
          <a:p>
            <a:r>
              <a:rPr lang="el-GR" dirty="0" smtClean="0">
                <a:solidFill>
                  <a:schemeClr val="tx1">
                    <a:lumMod val="75000"/>
                    <a:lumOff val="25000"/>
                  </a:schemeClr>
                </a:solidFill>
              </a:rPr>
              <a:t>Οι πύργοι </a:t>
            </a:r>
            <a:r>
              <a:rPr lang="el-GR" dirty="0">
                <a:solidFill>
                  <a:schemeClr val="tx1">
                    <a:lumMod val="75000"/>
                    <a:lumOff val="25000"/>
                  </a:schemeClr>
                </a:solidFill>
              </a:rPr>
              <a:t>της Μάνης κτίζονταν συνήθως υπό πίεση και με </a:t>
            </a:r>
            <a:r>
              <a:rPr lang="el-GR" dirty="0" smtClean="0">
                <a:solidFill>
                  <a:schemeClr val="tx1">
                    <a:lumMod val="75000"/>
                    <a:lumOff val="25000"/>
                  </a:schemeClr>
                </a:solidFill>
              </a:rPr>
              <a:t>τον μόνιμο </a:t>
            </a:r>
            <a:r>
              <a:rPr lang="el-GR" dirty="0">
                <a:solidFill>
                  <a:schemeClr val="tx1">
                    <a:lumMod val="75000"/>
                    <a:lumOff val="25000"/>
                  </a:schemeClr>
                </a:solidFill>
              </a:rPr>
              <a:t>κίνδυνο της υπονόμευσης από τις αντίπαλες </a:t>
            </a:r>
            <a:r>
              <a:rPr lang="el-GR" dirty="0" smtClean="0">
                <a:solidFill>
                  <a:schemeClr val="tx1">
                    <a:lumMod val="75000"/>
                    <a:lumOff val="25000"/>
                  </a:schemeClr>
                </a:solidFill>
              </a:rPr>
              <a:t>οικογένειες, καθώς το ύψος τους αντανακλούσε και την δύναμη της γενιάς.</a:t>
            </a:r>
          </a:p>
          <a:p>
            <a:r>
              <a:rPr lang="el-GR" dirty="0">
                <a:solidFill>
                  <a:schemeClr val="tx1">
                    <a:lumMod val="75000"/>
                    <a:lumOff val="25000"/>
                  </a:schemeClr>
                </a:solidFill>
              </a:rPr>
              <a:t>Ορόσημο για την εξέλιξη των </a:t>
            </a:r>
            <a:r>
              <a:rPr lang="el-GR" dirty="0" smtClean="0">
                <a:solidFill>
                  <a:schemeClr val="tx1">
                    <a:lumMod val="75000"/>
                    <a:lumOff val="25000"/>
                  </a:schemeClr>
                </a:solidFill>
              </a:rPr>
              <a:t>πύργων είναι η </a:t>
            </a:r>
            <a:r>
              <a:rPr lang="el-GR" dirty="0">
                <a:solidFill>
                  <a:schemeClr val="tx1">
                    <a:lumMod val="75000"/>
                    <a:lumOff val="25000"/>
                  </a:schemeClr>
                </a:solidFill>
              </a:rPr>
              <a:t>εδραίωση των οικογενειών και βελτίωση των οικονομικών όρων </a:t>
            </a:r>
            <a:r>
              <a:rPr lang="el-GR" dirty="0" smtClean="0">
                <a:solidFill>
                  <a:schemeClr val="tx1">
                    <a:lumMod val="75000"/>
                    <a:lumOff val="25000"/>
                  </a:schemeClr>
                </a:solidFill>
              </a:rPr>
              <a:t>στα </a:t>
            </a:r>
            <a:r>
              <a:rPr lang="el-GR" dirty="0">
                <a:solidFill>
                  <a:schemeClr val="tx1">
                    <a:lumMod val="75000"/>
                    <a:lumOff val="25000"/>
                  </a:schemeClr>
                </a:solidFill>
              </a:rPr>
              <a:t>τέλη του 18</a:t>
            </a:r>
            <a:r>
              <a:rPr lang="el-GR" baseline="30000" dirty="0">
                <a:solidFill>
                  <a:schemeClr val="tx1">
                    <a:lumMod val="75000"/>
                    <a:lumOff val="25000"/>
                  </a:schemeClr>
                </a:solidFill>
              </a:rPr>
              <a:t>ου</a:t>
            </a:r>
            <a:r>
              <a:rPr lang="el-GR" dirty="0">
                <a:solidFill>
                  <a:schemeClr val="tx1">
                    <a:lumMod val="75000"/>
                    <a:lumOff val="25000"/>
                  </a:schemeClr>
                </a:solidFill>
              </a:rPr>
              <a:t> αι. – αρχή 19</a:t>
            </a:r>
            <a:r>
              <a:rPr lang="el-GR" baseline="30000" dirty="0">
                <a:solidFill>
                  <a:schemeClr val="tx1">
                    <a:lumMod val="75000"/>
                    <a:lumOff val="25000"/>
                  </a:schemeClr>
                </a:solidFill>
              </a:rPr>
              <a:t>ου</a:t>
            </a:r>
            <a:r>
              <a:rPr lang="el-GR" dirty="0">
                <a:solidFill>
                  <a:schemeClr val="tx1">
                    <a:lumMod val="75000"/>
                    <a:lumOff val="25000"/>
                  </a:schemeClr>
                </a:solidFill>
              </a:rPr>
              <a:t> αι</a:t>
            </a:r>
            <a:r>
              <a:rPr lang="el-GR" dirty="0" smtClean="0">
                <a:solidFill>
                  <a:schemeClr val="tx1">
                    <a:lumMod val="75000"/>
                    <a:lumOff val="25000"/>
                  </a:schemeClr>
                </a:solidFill>
              </a:rPr>
              <a:t>., που έκανε </a:t>
            </a:r>
            <a:r>
              <a:rPr lang="el-GR" dirty="0">
                <a:solidFill>
                  <a:schemeClr val="tx1">
                    <a:lumMod val="75000"/>
                    <a:lumOff val="25000"/>
                  </a:schemeClr>
                </a:solidFill>
              </a:rPr>
              <a:t>δυνατή την </a:t>
            </a:r>
            <a:r>
              <a:rPr lang="el-GR" b="1" dirty="0">
                <a:solidFill>
                  <a:schemeClr val="tx1">
                    <a:lumMod val="75000"/>
                    <a:lumOff val="25000"/>
                  </a:schemeClr>
                </a:solidFill>
              </a:rPr>
              <a:t>διάδοση του </a:t>
            </a:r>
            <a:r>
              <a:rPr lang="el-GR" b="1" dirty="0" smtClean="0">
                <a:solidFill>
                  <a:schemeClr val="tx1">
                    <a:lumMod val="75000"/>
                    <a:lumOff val="25000"/>
                  </a:schemeClr>
                </a:solidFill>
              </a:rPr>
              <a:t>ασβεστοκονιάματος</a:t>
            </a:r>
            <a:r>
              <a:rPr lang="el-GR" dirty="0" smtClean="0">
                <a:solidFill>
                  <a:schemeClr val="tx1">
                    <a:lumMod val="75000"/>
                    <a:lumOff val="25000"/>
                  </a:schemeClr>
                </a:solidFill>
              </a:rPr>
              <a:t>. Με την χρήση του δημιουργούνται ψηλότεροι πύργοι με λεπτότερους τοίχους, όπως και ενδιαφέρουσες τυπολογικές παρεκκλίσεις.</a:t>
            </a:r>
            <a:endParaRPr lang="el-GR" dirty="0">
              <a:solidFill>
                <a:schemeClr val="tx1">
                  <a:lumMod val="75000"/>
                  <a:lumOff val="25000"/>
                </a:schemeClr>
              </a:solidFill>
            </a:endParaRPr>
          </a:p>
        </p:txBody>
      </p:sp>
      <p:pic>
        <p:nvPicPr>
          <p:cNvPr id="4" name="Θέση εικόνας 3"/>
          <p:cNvPicPr>
            <a:picLocks noGrp="1" noChangeAspect="1"/>
          </p:cNvPicPr>
          <p:nvPr>
            <p:ph type="pic" idx="1"/>
          </p:nvPr>
        </p:nvPicPr>
        <p:blipFill>
          <a:blip r:embed="rId3">
            <a:extLst>
              <a:ext uri="{28A0092B-C50C-407E-A947-70E740481C1C}">
                <a14:useLocalDpi xmlns:a14="http://schemas.microsoft.com/office/drawing/2010/main" val="0"/>
              </a:ext>
            </a:extLst>
          </a:blip>
          <a:srcRect t="20389" b="20389"/>
          <a:stretch>
            <a:fillRect/>
          </a:stretch>
        </p:blipFill>
        <p:spPr/>
      </p:pic>
      <p:sp>
        <p:nvSpPr>
          <p:cNvPr id="10" name="TextBox 9"/>
          <p:cNvSpPr txBox="1"/>
          <p:nvPr/>
        </p:nvSpPr>
        <p:spPr>
          <a:xfrm>
            <a:off x="9669780" y="6519446"/>
            <a:ext cx="2522220" cy="338554"/>
          </a:xfrm>
          <a:prstGeom prst="rect">
            <a:avLst/>
          </a:prstGeom>
          <a:solidFill>
            <a:schemeClr val="tx1">
              <a:alpha val="30000"/>
            </a:schemeClr>
          </a:solidFill>
        </p:spPr>
        <p:txBody>
          <a:bodyPr wrap="square" rtlCol="0">
            <a:spAutoFit/>
          </a:bodyPr>
          <a:lstStyle/>
          <a:p>
            <a:pPr algn="r"/>
            <a:r>
              <a:rPr lang="en-US" sz="800" dirty="0" smtClean="0">
                <a:solidFill>
                  <a:schemeClr val="bg1"/>
                </a:solidFill>
              </a:rPr>
              <a:t>"</a:t>
            </a:r>
            <a:r>
              <a:rPr lang="en-US" sz="800" dirty="0" smtClean="0">
                <a:solidFill>
                  <a:schemeClr val="bg1"/>
                </a:solidFill>
                <a:hlinkClick r:id="rId4"/>
              </a:rPr>
              <a:t>Tower</a:t>
            </a:r>
            <a:r>
              <a:rPr lang="en-US" sz="800" dirty="0">
                <a:solidFill>
                  <a:schemeClr val="bg1"/>
                </a:solidFill>
              </a:rPr>
              <a:t>" by </a:t>
            </a:r>
            <a:r>
              <a:rPr lang="en-US" sz="800" dirty="0" err="1">
                <a:solidFill>
                  <a:schemeClr val="bg1"/>
                </a:solidFill>
              </a:rPr>
              <a:t>dinstereo</a:t>
            </a:r>
            <a:r>
              <a:rPr lang="en-US" sz="800" dirty="0">
                <a:solidFill>
                  <a:schemeClr val="bg1"/>
                </a:solidFill>
              </a:rPr>
              <a:t>.</a:t>
            </a:r>
            <a:endParaRPr lang="el-GR" sz="800" dirty="0" smtClean="0">
              <a:solidFill>
                <a:schemeClr val="bg1"/>
              </a:solidFill>
            </a:endParaRPr>
          </a:p>
          <a:p>
            <a:pPr algn="r"/>
            <a:r>
              <a:rPr lang="en-US" sz="800" dirty="0" smtClean="0">
                <a:solidFill>
                  <a:schemeClr val="bg1"/>
                </a:solidFill>
              </a:rPr>
              <a:t>Licensed </a:t>
            </a:r>
            <a:r>
              <a:rPr lang="en-US" sz="800" dirty="0">
                <a:solidFill>
                  <a:schemeClr val="bg1"/>
                </a:solidFill>
              </a:rPr>
              <a:t>under </a:t>
            </a:r>
            <a:r>
              <a:rPr lang="en-US" sz="800" dirty="0">
                <a:solidFill>
                  <a:schemeClr val="bg1"/>
                </a:solidFill>
                <a:hlinkClick r:id="rId5"/>
              </a:rPr>
              <a:t>CC BY-NC-ND </a:t>
            </a:r>
            <a:r>
              <a:rPr lang="en-US" sz="800" dirty="0" smtClean="0">
                <a:solidFill>
                  <a:schemeClr val="bg1"/>
                </a:solidFill>
                <a:hlinkClick r:id="rId5"/>
              </a:rPr>
              <a:t>2.0</a:t>
            </a:r>
            <a:r>
              <a:rPr lang="el-GR" sz="800" dirty="0" smtClean="0">
                <a:solidFill>
                  <a:schemeClr val="bg1"/>
                </a:solidFill>
              </a:rPr>
              <a:t> </a:t>
            </a:r>
            <a:r>
              <a:rPr lang="en-US" sz="800" dirty="0" smtClean="0">
                <a:solidFill>
                  <a:schemeClr val="bg1"/>
                </a:solidFill>
              </a:rPr>
              <a:t>via </a:t>
            </a:r>
            <a:r>
              <a:rPr lang="en-US" sz="800" dirty="0" smtClean="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5642766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Θέση εικόνας 2"/>
          <p:cNvPicPr>
            <a:picLocks noGrp="1" noChangeAspect="1"/>
          </p:cNvPicPr>
          <p:nvPr>
            <p:ph type="pic" idx="1"/>
          </p:nvPr>
        </p:nvPicPr>
        <p:blipFill>
          <a:blip r:embed="rId3">
            <a:extLst>
              <a:ext uri="{28A0092B-C50C-407E-A947-70E740481C1C}">
                <a14:useLocalDpi xmlns:a14="http://schemas.microsoft.com/office/drawing/2010/main" val="0"/>
              </a:ext>
            </a:extLst>
          </a:blip>
          <a:srcRect l="2509" r="2509"/>
          <a:stretch>
            <a:fillRect/>
          </a:stretch>
        </p:blipFill>
        <p:spPr/>
      </p:pic>
      <p:sp>
        <p:nvSpPr>
          <p:cNvPr id="9" name="Τίτλος 8"/>
          <p:cNvSpPr>
            <a:spLocks noGrp="1"/>
          </p:cNvSpPr>
          <p:nvPr>
            <p:ph type="title"/>
          </p:nvPr>
        </p:nvSpPr>
        <p:spPr/>
        <p:txBody>
          <a:bodyPr/>
          <a:lstStyle/>
          <a:p>
            <a:r>
              <a:rPr lang="el-GR" dirty="0">
                <a:solidFill>
                  <a:schemeClr val="tx1">
                    <a:lumMod val="75000"/>
                    <a:lumOff val="25000"/>
                  </a:schemeClr>
                </a:solidFill>
              </a:rPr>
              <a:t>Οι πύργοι της Μάνης</a:t>
            </a:r>
            <a:endParaRPr lang="el-GR" dirty="0">
              <a:solidFill>
                <a:schemeClr val="tx1">
                  <a:lumMod val="75000"/>
                  <a:lumOff val="25000"/>
                </a:schemeClr>
              </a:solidFill>
            </a:endParaRPr>
          </a:p>
        </p:txBody>
      </p:sp>
      <p:sp>
        <p:nvSpPr>
          <p:cNvPr id="21" name="Θέση κειμένου 20"/>
          <p:cNvSpPr>
            <a:spLocks noGrp="1"/>
          </p:cNvSpPr>
          <p:nvPr>
            <p:ph type="body" sz="half" idx="2"/>
          </p:nvPr>
        </p:nvSpPr>
        <p:spPr/>
        <p:txBody>
          <a:bodyPr>
            <a:noAutofit/>
          </a:bodyPr>
          <a:lstStyle/>
          <a:p>
            <a:r>
              <a:rPr lang="el-GR" dirty="0" smtClean="0">
                <a:solidFill>
                  <a:schemeClr val="tx1">
                    <a:lumMod val="75000"/>
                    <a:lumOff val="25000"/>
                  </a:schemeClr>
                </a:solidFill>
              </a:rPr>
              <a:t>Οι </a:t>
            </a:r>
            <a:r>
              <a:rPr lang="el-GR" dirty="0" err="1" smtClean="0">
                <a:solidFill>
                  <a:schemeClr val="tx1">
                    <a:lumMod val="75000"/>
                    <a:lumOff val="25000"/>
                  </a:schemeClr>
                </a:solidFill>
              </a:rPr>
              <a:t>πυργοκατοικίες</a:t>
            </a:r>
            <a:r>
              <a:rPr lang="el-GR" dirty="0" smtClean="0">
                <a:solidFill>
                  <a:schemeClr val="tx1">
                    <a:lumMod val="75000"/>
                    <a:lumOff val="25000"/>
                  </a:schemeClr>
                </a:solidFill>
              </a:rPr>
              <a:t> έχουν γενικά ορθογωνική και σχεδόν τετράγωνη κάτοψη, με αναλογία πλευρών 2:3 έως 1:1. Το πλάτος κυμαίνεται μεταξύ 4,5-6μ., το μήκος μεταξύ 6-9μ., και το ύψος μεταξύ 9-18μ. ανεπτυγμένο σε δύο ή τρεις ορόφους.</a:t>
            </a:r>
          </a:p>
          <a:p>
            <a:r>
              <a:rPr lang="el-GR" dirty="0" smtClean="0">
                <a:solidFill>
                  <a:schemeClr val="tx1">
                    <a:lumMod val="75000"/>
                    <a:lumOff val="25000"/>
                  </a:schemeClr>
                </a:solidFill>
              </a:rPr>
              <a:t>Σπανιότερα συναντάμε και ψηλότερους πύργους περί τα 11μ. σε τρεις ή τέσσερις ορόφους, όπως επίσης και σχηματισμούς </a:t>
            </a:r>
            <a:r>
              <a:rPr lang="el-GR" dirty="0">
                <a:solidFill>
                  <a:schemeClr val="tx1">
                    <a:lumMod val="75000"/>
                    <a:lumOff val="25000"/>
                  </a:schemeClr>
                </a:solidFill>
              </a:rPr>
              <a:t>σε μορφή «Γ</a:t>
            </a:r>
            <a:r>
              <a:rPr lang="el-GR" dirty="0" smtClean="0">
                <a:solidFill>
                  <a:schemeClr val="tx1">
                    <a:lumMod val="75000"/>
                    <a:lumOff val="25000"/>
                  </a:schemeClr>
                </a:solidFill>
              </a:rPr>
              <a:t>» με την είσοδο στο σκέλος της γωνίας, που συνήθως προκύπτει από τον συνδυασμό δύο κτισμάτων.</a:t>
            </a:r>
          </a:p>
        </p:txBody>
      </p:sp>
      <p:sp>
        <p:nvSpPr>
          <p:cNvPr id="10" name="TextBox 9"/>
          <p:cNvSpPr txBox="1"/>
          <p:nvPr/>
        </p:nvSpPr>
        <p:spPr>
          <a:xfrm>
            <a:off x="5509260" y="6396335"/>
            <a:ext cx="6682740" cy="461665"/>
          </a:xfrm>
          <a:prstGeom prst="rect">
            <a:avLst/>
          </a:prstGeom>
          <a:solidFill>
            <a:schemeClr val="tx1">
              <a:alpha val="30000"/>
            </a:schemeClr>
          </a:solidFill>
        </p:spPr>
        <p:txBody>
          <a:bodyPr wrap="square" rtlCol="0">
            <a:spAutoFit/>
          </a:bodyPr>
          <a:lstStyle/>
          <a:p>
            <a:pPr algn="r"/>
            <a:r>
              <a:rPr lang="el-GR" sz="800" dirty="0" smtClean="0">
                <a:solidFill>
                  <a:schemeClr val="bg1"/>
                </a:solidFill>
              </a:rPr>
              <a:t>Πύργος Σκλαβουνάκου. Μάνη, </a:t>
            </a:r>
            <a:r>
              <a:rPr lang="el-GR" sz="800" dirty="0">
                <a:solidFill>
                  <a:schemeClr val="bg1"/>
                </a:solidFill>
              </a:rPr>
              <a:t>Πύργος </a:t>
            </a:r>
            <a:r>
              <a:rPr lang="el-GR" sz="800" dirty="0" err="1" smtClean="0">
                <a:solidFill>
                  <a:schemeClr val="bg1"/>
                </a:solidFill>
              </a:rPr>
              <a:t>Διρού</a:t>
            </a:r>
            <a:endParaRPr lang="el-GR" sz="800" dirty="0" smtClean="0">
              <a:solidFill>
                <a:schemeClr val="bg1"/>
              </a:solidFill>
            </a:endParaRPr>
          </a:p>
          <a:p>
            <a:pPr algn="r"/>
            <a:endParaRPr lang="el-GR" sz="800" dirty="0" smtClean="0">
              <a:solidFill>
                <a:schemeClr val="bg1"/>
              </a:solidFill>
            </a:endParaRPr>
          </a:p>
          <a:p>
            <a:pPr algn="r"/>
            <a:r>
              <a:rPr lang="el-GR" sz="800" dirty="0" smtClean="0">
                <a:solidFill>
                  <a:schemeClr val="bg1"/>
                </a:solidFill>
              </a:rPr>
              <a:t>Οδηγός Περιφέρειας Πελοποννήσου, </a:t>
            </a:r>
            <a:r>
              <a:rPr lang="el-GR" sz="800" dirty="0" smtClean="0">
                <a:solidFill>
                  <a:schemeClr val="bg1"/>
                </a:solidFill>
                <a:hlinkClick r:id="rId4"/>
              </a:rPr>
              <a:t>Οχυρώσεις</a:t>
            </a:r>
            <a:r>
              <a:rPr lang="el-GR" sz="800" dirty="0" smtClean="0">
                <a:solidFill>
                  <a:schemeClr val="bg1"/>
                </a:solidFill>
              </a:rPr>
              <a:t>.</a:t>
            </a:r>
            <a:endParaRPr lang="el-GR" sz="800" dirty="0">
              <a:solidFill>
                <a:schemeClr val="bg1"/>
              </a:solidFill>
            </a:endParaRPr>
          </a:p>
        </p:txBody>
      </p:sp>
    </p:spTree>
    <p:extLst>
      <p:ext uri="{BB962C8B-B14F-4D97-AF65-F5344CB8AC3E}">
        <p14:creationId xmlns:p14="http://schemas.microsoft.com/office/powerpoint/2010/main" val="25740044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Εικόνα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0147" y="1"/>
            <a:ext cx="3599128" cy="6858000"/>
          </a:xfrm>
          <a:prstGeom prst="rect">
            <a:avLst/>
          </a:prstGeom>
        </p:spPr>
      </p:pic>
      <p:pic>
        <p:nvPicPr>
          <p:cNvPr id="2" name="Εικόνα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90084" y="1"/>
            <a:ext cx="4301916" cy="6858000"/>
          </a:xfrm>
          <a:prstGeom prst="rect">
            <a:avLst/>
          </a:prstGeom>
        </p:spPr>
      </p:pic>
      <p:sp>
        <p:nvSpPr>
          <p:cNvPr id="9" name="Τίτλος 8"/>
          <p:cNvSpPr>
            <a:spLocks noGrp="1"/>
          </p:cNvSpPr>
          <p:nvPr>
            <p:ph type="title"/>
          </p:nvPr>
        </p:nvSpPr>
        <p:spPr/>
        <p:txBody>
          <a:bodyPr/>
          <a:lstStyle/>
          <a:p>
            <a:r>
              <a:rPr lang="el-GR" dirty="0" smtClean="0">
                <a:solidFill>
                  <a:schemeClr val="tx1">
                    <a:lumMod val="75000"/>
                    <a:lumOff val="25000"/>
                  </a:schemeClr>
                </a:solidFill>
              </a:rPr>
              <a:t>Τρόπος κατασκευής</a:t>
            </a:r>
            <a:endParaRPr lang="el-GR" dirty="0">
              <a:solidFill>
                <a:schemeClr val="tx1">
                  <a:lumMod val="75000"/>
                  <a:lumOff val="25000"/>
                </a:schemeClr>
              </a:solidFill>
            </a:endParaRPr>
          </a:p>
        </p:txBody>
      </p:sp>
      <p:sp>
        <p:nvSpPr>
          <p:cNvPr id="21" name="Θέση κειμένου 20"/>
          <p:cNvSpPr>
            <a:spLocks noGrp="1"/>
          </p:cNvSpPr>
          <p:nvPr>
            <p:ph type="body" sz="half" idx="2"/>
          </p:nvPr>
        </p:nvSpPr>
        <p:spPr>
          <a:xfrm>
            <a:off x="335278" y="1991360"/>
            <a:ext cx="3274059" cy="3942080"/>
          </a:xfrm>
        </p:spPr>
        <p:txBody>
          <a:bodyPr>
            <a:noAutofit/>
          </a:bodyPr>
          <a:lstStyle/>
          <a:p>
            <a:r>
              <a:rPr lang="el-GR" dirty="0" smtClean="0">
                <a:solidFill>
                  <a:schemeClr val="tx1">
                    <a:lumMod val="75000"/>
                    <a:lumOff val="25000"/>
                  </a:schemeClr>
                </a:solidFill>
              </a:rPr>
              <a:t>Οι περιμετρικοί τοίχοι είναι </a:t>
            </a:r>
            <a:r>
              <a:rPr lang="el-GR" dirty="0" smtClean="0">
                <a:solidFill>
                  <a:schemeClr val="tx1">
                    <a:lumMod val="75000"/>
                    <a:lumOff val="25000"/>
                  </a:schemeClr>
                </a:solidFill>
              </a:rPr>
              <a:t>χτισμένοι από </a:t>
            </a:r>
            <a:r>
              <a:rPr lang="el-GR" dirty="0" smtClean="0">
                <a:solidFill>
                  <a:schemeClr val="tx1">
                    <a:lumMod val="75000"/>
                    <a:lumOff val="25000"/>
                  </a:schemeClr>
                </a:solidFill>
              </a:rPr>
              <a:t>λιθοδομή</a:t>
            </a:r>
            <a:r>
              <a:rPr lang="el-GR" dirty="0" smtClean="0">
                <a:solidFill>
                  <a:schemeClr val="tx1">
                    <a:lumMod val="75000"/>
                    <a:lumOff val="25000"/>
                  </a:schemeClr>
                </a:solidFill>
              </a:rPr>
              <a:t>, που ενίοτε ενισχύεται με κανονικές ή ατελείς ξυλοδεσιές, με πελεκημένα ή ακατέργαστα ξύλα.</a:t>
            </a:r>
          </a:p>
          <a:p>
            <a:r>
              <a:rPr lang="el-GR" dirty="0" smtClean="0">
                <a:solidFill>
                  <a:schemeClr val="tx1">
                    <a:lumMod val="75000"/>
                    <a:lumOff val="25000"/>
                  </a:schemeClr>
                </a:solidFill>
              </a:rPr>
              <a:t>Στην βάση τους το πάχος των τοίχων κυμαίνεται μεταξύ 90-150 εκ, 70-100 εκ. στους μεσαίους και στους ψηλότερους ορόφους και 40-50 εκ στο στηθαίο του δώματος. </a:t>
            </a:r>
            <a:r>
              <a:rPr lang="el-GR" dirty="0" smtClean="0">
                <a:solidFill>
                  <a:schemeClr val="tx1">
                    <a:lumMod val="75000"/>
                    <a:lumOff val="25000"/>
                  </a:schemeClr>
                </a:solidFill>
              </a:rPr>
              <a:t>Σε </a:t>
            </a:r>
            <a:r>
              <a:rPr lang="el-GR" dirty="0">
                <a:solidFill>
                  <a:schemeClr val="tx1">
                    <a:lumMod val="75000"/>
                    <a:lumOff val="25000"/>
                  </a:schemeClr>
                </a:solidFill>
              </a:rPr>
              <a:t>ορισμένους πύργους οι τοίχοι ενισχύονται εσωτερικά με μακρόστενους λίθους τοποθετημένους διαγώνια στις εσωτερικές γωνίες ανά 1 – 1,5 μ. καθ’ ύψος.</a:t>
            </a:r>
          </a:p>
          <a:p>
            <a:endParaRPr lang="el-GR" dirty="0" smtClean="0">
              <a:solidFill>
                <a:schemeClr val="tx1">
                  <a:lumMod val="75000"/>
                  <a:lumOff val="25000"/>
                </a:schemeClr>
              </a:solidFill>
            </a:endParaRPr>
          </a:p>
        </p:txBody>
      </p:sp>
      <p:sp>
        <p:nvSpPr>
          <p:cNvPr id="5" name="TextBox 4"/>
          <p:cNvSpPr txBox="1"/>
          <p:nvPr/>
        </p:nvSpPr>
        <p:spPr>
          <a:xfrm>
            <a:off x="3950145" y="1"/>
            <a:ext cx="3599129" cy="584775"/>
          </a:xfrm>
          <a:prstGeom prst="rect">
            <a:avLst/>
          </a:prstGeom>
          <a:solidFill>
            <a:schemeClr val="tx1">
              <a:alpha val="30000"/>
            </a:schemeClr>
          </a:solidFill>
        </p:spPr>
        <p:txBody>
          <a:bodyPr wrap="square" rtlCol="0">
            <a:spAutoFit/>
          </a:bodyPr>
          <a:lstStyle/>
          <a:p>
            <a:pPr algn="r"/>
            <a:r>
              <a:rPr lang="el-GR" sz="800" dirty="0">
                <a:solidFill>
                  <a:schemeClr val="bg1"/>
                </a:solidFill>
              </a:rPr>
              <a:t>Π</a:t>
            </a:r>
            <a:r>
              <a:rPr lang="el-GR" sz="800" dirty="0" smtClean="0">
                <a:solidFill>
                  <a:schemeClr val="bg1"/>
                </a:solidFill>
              </a:rPr>
              <a:t>ύργος </a:t>
            </a:r>
            <a:r>
              <a:rPr lang="el-GR" sz="800" dirty="0" err="1" smtClean="0">
                <a:solidFill>
                  <a:schemeClr val="bg1"/>
                </a:solidFill>
              </a:rPr>
              <a:t>Μούρτζινου</a:t>
            </a:r>
            <a:r>
              <a:rPr lang="el-GR" sz="800" dirty="0" smtClean="0">
                <a:solidFill>
                  <a:schemeClr val="bg1"/>
                </a:solidFill>
              </a:rPr>
              <a:t> στην Μεσσηνιακή Μάνη.</a:t>
            </a:r>
          </a:p>
          <a:p>
            <a:pPr algn="r"/>
            <a:endParaRPr lang="el-GR" sz="800" dirty="0">
              <a:solidFill>
                <a:schemeClr val="bg1"/>
              </a:solidFill>
            </a:endParaRPr>
          </a:p>
          <a:p>
            <a:pPr algn="r"/>
            <a:r>
              <a:rPr lang="en-US" sz="800" dirty="0">
                <a:solidFill>
                  <a:schemeClr val="bg1"/>
                </a:solidFill>
              </a:rPr>
              <a:t>"</a:t>
            </a:r>
            <a:r>
              <a:rPr lang="en-US" sz="800" dirty="0">
                <a:solidFill>
                  <a:schemeClr val="bg1"/>
                </a:solidFill>
                <a:hlinkClick r:id="rId5"/>
              </a:rPr>
              <a:t>Mourtzinos Tower</a:t>
            </a:r>
            <a:r>
              <a:rPr lang="en-US" sz="800" dirty="0">
                <a:solidFill>
                  <a:schemeClr val="bg1"/>
                </a:solidFill>
              </a:rPr>
              <a:t>" by Dan </a:t>
            </a:r>
            <a:r>
              <a:rPr lang="en-US" sz="800" dirty="0" err="1">
                <a:solidFill>
                  <a:schemeClr val="bg1"/>
                </a:solidFill>
              </a:rPr>
              <a:t>Diffendale</a:t>
            </a:r>
            <a:r>
              <a:rPr lang="en-US" sz="800" dirty="0">
                <a:solidFill>
                  <a:schemeClr val="bg1"/>
                </a:solidFill>
              </a:rPr>
              <a:t>.</a:t>
            </a:r>
            <a:endParaRPr lang="el-GR" sz="800" dirty="0" smtClean="0">
              <a:solidFill>
                <a:schemeClr val="bg1"/>
              </a:solidFill>
            </a:endParaRPr>
          </a:p>
          <a:p>
            <a:pPr algn="r"/>
            <a:r>
              <a:rPr lang="en-US" sz="800" dirty="0" smtClean="0">
                <a:solidFill>
                  <a:schemeClr val="bg1"/>
                </a:solidFill>
              </a:rPr>
              <a:t>Licensed </a:t>
            </a:r>
            <a:r>
              <a:rPr lang="en-US" sz="800" dirty="0">
                <a:solidFill>
                  <a:schemeClr val="bg1"/>
                </a:solidFill>
              </a:rPr>
              <a:t>under </a:t>
            </a:r>
            <a:r>
              <a:rPr lang="en-US" sz="800" dirty="0">
                <a:solidFill>
                  <a:schemeClr val="bg1"/>
                </a:solidFill>
                <a:hlinkClick r:id="rId6"/>
              </a:rPr>
              <a:t>CC BY-NC-SA </a:t>
            </a:r>
            <a:r>
              <a:rPr lang="en-US" sz="800" dirty="0" smtClean="0">
                <a:solidFill>
                  <a:schemeClr val="bg1"/>
                </a:solidFill>
                <a:hlinkClick r:id="rId6"/>
              </a:rPr>
              <a:t>2.0</a:t>
            </a:r>
            <a:r>
              <a:rPr lang="en-US" sz="800" dirty="0" smtClean="0">
                <a:solidFill>
                  <a:schemeClr val="bg1"/>
                </a:solidFill>
              </a:rPr>
              <a:t> via Flickr</a:t>
            </a:r>
            <a:endParaRPr lang="el-GR" sz="800" dirty="0">
              <a:solidFill>
                <a:schemeClr val="bg1"/>
              </a:solidFill>
            </a:endParaRPr>
          </a:p>
        </p:txBody>
      </p:sp>
      <p:sp>
        <p:nvSpPr>
          <p:cNvPr id="10" name="TextBox 9"/>
          <p:cNvSpPr txBox="1"/>
          <p:nvPr/>
        </p:nvSpPr>
        <p:spPr>
          <a:xfrm>
            <a:off x="7890083" y="1"/>
            <a:ext cx="4301917" cy="584775"/>
          </a:xfrm>
          <a:prstGeom prst="rect">
            <a:avLst/>
          </a:prstGeom>
          <a:solidFill>
            <a:schemeClr val="tx1">
              <a:alpha val="30000"/>
            </a:schemeClr>
          </a:solidFill>
        </p:spPr>
        <p:txBody>
          <a:bodyPr wrap="square" rtlCol="0">
            <a:spAutoFit/>
          </a:bodyPr>
          <a:lstStyle/>
          <a:p>
            <a:pPr algn="r"/>
            <a:r>
              <a:rPr lang="el-GR" sz="800" dirty="0">
                <a:solidFill>
                  <a:schemeClr val="bg1"/>
                </a:solidFill>
              </a:rPr>
              <a:t>Π</a:t>
            </a:r>
            <a:r>
              <a:rPr lang="el-GR" sz="800" dirty="0" smtClean="0">
                <a:solidFill>
                  <a:schemeClr val="bg1"/>
                </a:solidFill>
              </a:rPr>
              <a:t>ύργος </a:t>
            </a:r>
            <a:r>
              <a:rPr lang="el-GR" sz="800" dirty="0" err="1" smtClean="0">
                <a:solidFill>
                  <a:schemeClr val="bg1"/>
                </a:solidFill>
              </a:rPr>
              <a:t>Μούρτζινου</a:t>
            </a:r>
            <a:r>
              <a:rPr lang="el-GR" sz="800" dirty="0" smtClean="0">
                <a:solidFill>
                  <a:schemeClr val="bg1"/>
                </a:solidFill>
              </a:rPr>
              <a:t> στην Μεσσηνιακή Μάνη.</a:t>
            </a:r>
          </a:p>
          <a:p>
            <a:pPr algn="r"/>
            <a:endParaRPr lang="el-GR" sz="800" dirty="0">
              <a:solidFill>
                <a:schemeClr val="bg1"/>
              </a:solidFill>
            </a:endParaRPr>
          </a:p>
          <a:p>
            <a:pPr algn="r"/>
            <a:r>
              <a:rPr lang="el-GR" sz="800" dirty="0" smtClean="0">
                <a:solidFill>
                  <a:schemeClr val="bg1"/>
                </a:solidFill>
              </a:rPr>
              <a:t>Σαΐτας</a:t>
            </a:r>
            <a:r>
              <a:rPr lang="el-GR" sz="800" dirty="0">
                <a:solidFill>
                  <a:schemeClr val="bg1"/>
                </a:solidFill>
              </a:rPr>
              <a:t>, Γ. (2001), Μάνη – Ελληνική Παραδοσιακή </a:t>
            </a:r>
            <a:r>
              <a:rPr lang="el-GR" sz="800" dirty="0" smtClean="0">
                <a:solidFill>
                  <a:schemeClr val="bg1"/>
                </a:solidFill>
              </a:rPr>
              <a:t>Αρχιτεκτονική.</a:t>
            </a:r>
          </a:p>
          <a:p>
            <a:pPr algn="r"/>
            <a:r>
              <a:rPr lang="el-GR" sz="800" dirty="0" smtClean="0">
                <a:solidFill>
                  <a:schemeClr val="bg1"/>
                </a:solidFill>
              </a:rPr>
              <a:t>Αθήνα</a:t>
            </a:r>
            <a:r>
              <a:rPr lang="el-GR" sz="800" dirty="0">
                <a:solidFill>
                  <a:schemeClr val="bg1"/>
                </a:solidFill>
              </a:rPr>
              <a:t>: Εκδόσεις </a:t>
            </a:r>
            <a:r>
              <a:rPr lang="el-GR" sz="800" dirty="0" smtClean="0">
                <a:solidFill>
                  <a:schemeClr val="bg1"/>
                </a:solidFill>
              </a:rPr>
              <a:t>Μέλισσα, σ.70</a:t>
            </a:r>
            <a:endParaRPr lang="el-GR" sz="800" dirty="0">
              <a:solidFill>
                <a:schemeClr val="bg1"/>
              </a:solidFill>
            </a:endParaRPr>
          </a:p>
        </p:txBody>
      </p:sp>
    </p:spTree>
    <p:extLst>
      <p:ext uri="{BB962C8B-B14F-4D97-AF65-F5344CB8AC3E}">
        <p14:creationId xmlns:p14="http://schemas.microsoft.com/office/powerpoint/2010/main" val="20560096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Τίτλος 8"/>
          <p:cNvSpPr>
            <a:spLocks noGrp="1"/>
          </p:cNvSpPr>
          <p:nvPr>
            <p:ph type="title"/>
          </p:nvPr>
        </p:nvSpPr>
        <p:spPr/>
        <p:txBody>
          <a:bodyPr/>
          <a:lstStyle/>
          <a:p>
            <a:r>
              <a:rPr lang="el-GR" dirty="0" smtClean="0">
                <a:solidFill>
                  <a:schemeClr val="tx1">
                    <a:lumMod val="75000"/>
                    <a:lumOff val="25000"/>
                  </a:schemeClr>
                </a:solidFill>
              </a:rPr>
              <a:t>Τρόπος κατασκευής</a:t>
            </a:r>
            <a:endParaRPr lang="el-GR" dirty="0">
              <a:solidFill>
                <a:schemeClr val="tx1">
                  <a:lumMod val="75000"/>
                  <a:lumOff val="25000"/>
                </a:schemeClr>
              </a:solidFill>
            </a:endParaRPr>
          </a:p>
        </p:txBody>
      </p:sp>
      <p:sp>
        <p:nvSpPr>
          <p:cNvPr id="21" name="Θέση κειμένου 20"/>
          <p:cNvSpPr>
            <a:spLocks noGrp="1"/>
          </p:cNvSpPr>
          <p:nvPr>
            <p:ph type="body" sz="half" idx="2"/>
          </p:nvPr>
        </p:nvSpPr>
        <p:spPr>
          <a:xfrm>
            <a:off x="335278" y="1991360"/>
            <a:ext cx="3274059" cy="3942080"/>
          </a:xfrm>
        </p:spPr>
        <p:txBody>
          <a:bodyPr>
            <a:noAutofit/>
          </a:bodyPr>
          <a:lstStyle/>
          <a:p>
            <a:r>
              <a:rPr lang="el-GR" sz="1500" dirty="0" smtClean="0">
                <a:solidFill>
                  <a:schemeClr val="tx1">
                    <a:lumMod val="75000"/>
                    <a:lumOff val="25000"/>
                  </a:schemeClr>
                </a:solidFill>
              </a:rPr>
              <a:t>Η λιθοδομή οργανώνεται σε 3 στρώσεις:</a:t>
            </a:r>
          </a:p>
          <a:p>
            <a:pPr marL="285750" indent="-285750">
              <a:buFont typeface="Arial" panose="020B0604020202020204" pitchFamily="34" charset="0"/>
              <a:buChar char="•"/>
            </a:pPr>
            <a:r>
              <a:rPr lang="el-GR" sz="1500" dirty="0" smtClean="0">
                <a:solidFill>
                  <a:schemeClr val="tx1">
                    <a:lumMod val="75000"/>
                    <a:lumOff val="25000"/>
                  </a:schemeClr>
                </a:solidFill>
              </a:rPr>
              <a:t>οι δύο παράλληλες παρειές οι οποίες ορίζουν </a:t>
            </a:r>
            <a:r>
              <a:rPr lang="el-GR" sz="1500" b="1" dirty="0" smtClean="0">
                <a:solidFill>
                  <a:schemeClr val="tx1">
                    <a:lumMod val="75000"/>
                    <a:lumOff val="25000"/>
                  </a:schemeClr>
                </a:solidFill>
              </a:rPr>
              <a:t>την εξωτερική και την εσωτερική παρειά του τοιχώματος</a:t>
            </a:r>
            <a:r>
              <a:rPr lang="el-GR" sz="1500" dirty="0" smtClean="0">
                <a:solidFill>
                  <a:schemeClr val="tx1">
                    <a:lumMod val="75000"/>
                    <a:lumOff val="25000"/>
                  </a:schemeClr>
                </a:solidFill>
              </a:rPr>
              <a:t>, οι οποίες διαμορφώνονται με λίθους μερικώς ή πλήρως λαξευμένους (γωνιόλιθοι στα άκρα του κτίσματος και στις παρειές των ανοιγμάτων) και</a:t>
            </a:r>
          </a:p>
          <a:p>
            <a:pPr marL="285750" indent="-285750">
              <a:buFont typeface="Arial" panose="020B0604020202020204" pitchFamily="34" charset="0"/>
              <a:buChar char="•"/>
            </a:pPr>
            <a:r>
              <a:rPr lang="el-GR" sz="1500" dirty="0" smtClean="0">
                <a:solidFill>
                  <a:schemeClr val="tx1">
                    <a:lumMod val="75000"/>
                    <a:lumOff val="25000"/>
                  </a:schemeClr>
                </a:solidFill>
              </a:rPr>
              <a:t>ο </a:t>
            </a:r>
            <a:r>
              <a:rPr lang="el-GR" sz="1500" b="1" dirty="0" smtClean="0">
                <a:solidFill>
                  <a:schemeClr val="tx1">
                    <a:lumMod val="75000"/>
                    <a:lumOff val="25000"/>
                  </a:schemeClr>
                </a:solidFill>
              </a:rPr>
              <a:t>πυρήνας μεταξύ των παρειών </a:t>
            </a:r>
            <a:r>
              <a:rPr lang="el-GR" sz="1500" dirty="0" smtClean="0">
                <a:solidFill>
                  <a:schemeClr val="tx1">
                    <a:lumMod val="75000"/>
                    <a:lumOff val="25000"/>
                  </a:schemeClr>
                </a:solidFill>
              </a:rPr>
              <a:t>ο οποίος γεμίζεται με </a:t>
            </a:r>
            <a:r>
              <a:rPr lang="el-GR" sz="1500" dirty="0" smtClean="0">
                <a:solidFill>
                  <a:schemeClr val="tx1">
                    <a:lumMod val="75000"/>
                    <a:lumOff val="25000"/>
                  </a:schemeClr>
                </a:solidFill>
              </a:rPr>
              <a:t>μείγμα </a:t>
            </a:r>
            <a:r>
              <a:rPr lang="el-GR" sz="1500" dirty="0">
                <a:solidFill>
                  <a:schemeClr val="tx1">
                    <a:lumMod val="75000"/>
                    <a:lumOff val="25000"/>
                  </a:schemeClr>
                </a:solidFill>
              </a:rPr>
              <a:t>συνδετικού κονιάματος και </a:t>
            </a:r>
            <a:r>
              <a:rPr lang="el-GR" sz="1500" dirty="0" smtClean="0">
                <a:solidFill>
                  <a:schemeClr val="tx1">
                    <a:lumMod val="75000"/>
                    <a:lumOff val="25000"/>
                  </a:schemeClr>
                </a:solidFill>
              </a:rPr>
              <a:t>λίθων ακανόνιστου σχήματος (χαλίκια</a:t>
            </a:r>
            <a:r>
              <a:rPr lang="el-GR" sz="1500" dirty="0">
                <a:solidFill>
                  <a:schemeClr val="tx1">
                    <a:lumMod val="75000"/>
                    <a:lumOff val="25000"/>
                  </a:schemeClr>
                </a:solidFill>
              </a:rPr>
              <a:t>, </a:t>
            </a:r>
            <a:r>
              <a:rPr lang="el-GR" sz="1500" dirty="0" smtClean="0">
                <a:solidFill>
                  <a:schemeClr val="tx1">
                    <a:lumMod val="75000"/>
                    <a:lumOff val="25000"/>
                  </a:schemeClr>
                </a:solidFill>
              </a:rPr>
              <a:t>θραύσματα, κα.).</a:t>
            </a:r>
            <a:endParaRPr lang="el-GR" sz="1500" dirty="0" smtClean="0">
              <a:solidFill>
                <a:schemeClr val="tx1">
                  <a:lumMod val="75000"/>
                  <a:lumOff val="25000"/>
                </a:schemeClr>
              </a:solidFill>
            </a:endParaRPr>
          </a:p>
        </p:txBody>
      </p:sp>
      <p:pic>
        <p:nvPicPr>
          <p:cNvPr id="3" name="Εικόνα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5413" y="311150"/>
            <a:ext cx="3632220" cy="5547390"/>
          </a:xfrm>
          <a:prstGeom prst="rect">
            <a:avLst/>
          </a:prstGeom>
        </p:spPr>
      </p:pic>
      <p:pic>
        <p:nvPicPr>
          <p:cNvPr id="4" name="Εικόνα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6000" y="311150"/>
            <a:ext cx="3857381" cy="6009055"/>
          </a:xfrm>
          <a:prstGeom prst="rect">
            <a:avLst/>
          </a:prstGeom>
        </p:spPr>
      </p:pic>
      <p:sp>
        <p:nvSpPr>
          <p:cNvPr id="11" name="TextBox 10"/>
          <p:cNvSpPr txBox="1"/>
          <p:nvPr/>
        </p:nvSpPr>
        <p:spPr>
          <a:xfrm>
            <a:off x="3935413" y="5858540"/>
            <a:ext cx="3632220" cy="461665"/>
          </a:xfrm>
          <a:prstGeom prst="rect">
            <a:avLst/>
          </a:prstGeom>
          <a:solidFill>
            <a:schemeClr val="tx1">
              <a:alpha val="30000"/>
            </a:schemeClr>
          </a:solidFill>
        </p:spPr>
        <p:txBody>
          <a:bodyPr wrap="square" rtlCol="0">
            <a:spAutoFit/>
          </a:bodyPr>
          <a:lstStyle/>
          <a:p>
            <a:r>
              <a:rPr lang="el-GR" sz="800" dirty="0">
                <a:solidFill>
                  <a:schemeClr val="bg1"/>
                </a:solidFill>
              </a:rPr>
              <a:t>Πύργος στα </a:t>
            </a:r>
            <a:r>
              <a:rPr lang="el-GR" sz="800" dirty="0" err="1">
                <a:solidFill>
                  <a:schemeClr val="bg1"/>
                </a:solidFill>
              </a:rPr>
              <a:t>Κριλιάνικα</a:t>
            </a:r>
            <a:endParaRPr lang="el-GR" sz="800" dirty="0">
              <a:solidFill>
                <a:schemeClr val="bg1"/>
              </a:solidFill>
            </a:endParaRPr>
          </a:p>
          <a:p>
            <a:r>
              <a:rPr lang="el-GR" sz="800" dirty="0" smtClean="0">
                <a:solidFill>
                  <a:schemeClr val="bg1"/>
                </a:solidFill>
              </a:rPr>
              <a:t>Σαΐτας</a:t>
            </a:r>
            <a:r>
              <a:rPr lang="el-GR" sz="800" dirty="0">
                <a:solidFill>
                  <a:schemeClr val="bg1"/>
                </a:solidFill>
              </a:rPr>
              <a:t>, Γ. (2001), Μάνη – Ελληνική Παραδοσιακή </a:t>
            </a:r>
            <a:r>
              <a:rPr lang="el-GR" sz="800" dirty="0" smtClean="0">
                <a:solidFill>
                  <a:schemeClr val="bg1"/>
                </a:solidFill>
              </a:rPr>
              <a:t>Αρχιτεκτονική.</a:t>
            </a:r>
          </a:p>
          <a:p>
            <a:r>
              <a:rPr lang="el-GR" sz="800" dirty="0" smtClean="0">
                <a:solidFill>
                  <a:schemeClr val="bg1"/>
                </a:solidFill>
              </a:rPr>
              <a:t>Αθήνα</a:t>
            </a:r>
            <a:r>
              <a:rPr lang="el-GR" sz="800" dirty="0">
                <a:solidFill>
                  <a:schemeClr val="bg1"/>
                </a:solidFill>
              </a:rPr>
              <a:t>: Εκδόσεις </a:t>
            </a:r>
            <a:r>
              <a:rPr lang="el-GR" sz="800" dirty="0" smtClean="0">
                <a:solidFill>
                  <a:schemeClr val="bg1"/>
                </a:solidFill>
              </a:rPr>
              <a:t>Μέλισσα, σ.138</a:t>
            </a:r>
            <a:endParaRPr lang="el-GR" sz="800" dirty="0">
              <a:solidFill>
                <a:schemeClr val="bg1"/>
              </a:solidFill>
            </a:endParaRPr>
          </a:p>
        </p:txBody>
      </p:sp>
      <p:sp>
        <p:nvSpPr>
          <p:cNvPr id="8" name="TextBox 7"/>
          <p:cNvSpPr txBox="1"/>
          <p:nvPr/>
        </p:nvSpPr>
        <p:spPr>
          <a:xfrm>
            <a:off x="7906000" y="1314534"/>
            <a:ext cx="2046074" cy="507831"/>
          </a:xfrm>
          <a:prstGeom prst="rect">
            <a:avLst/>
          </a:prstGeom>
          <a:noFill/>
        </p:spPr>
        <p:txBody>
          <a:bodyPr wrap="square" rtlCol="0">
            <a:spAutoFit/>
          </a:bodyPr>
          <a:lstStyle/>
          <a:p>
            <a:r>
              <a:rPr lang="el-GR" sz="900" dirty="0" smtClean="0"/>
              <a:t>Περιπτώσεις ανοικοδόμησης πάνω σε προγενέστερες βάσεις παλαιών κτιρίων</a:t>
            </a:r>
            <a:endParaRPr lang="el-GR" sz="900" dirty="0"/>
          </a:p>
        </p:txBody>
      </p:sp>
      <p:sp>
        <p:nvSpPr>
          <p:cNvPr id="13" name="TextBox 12"/>
          <p:cNvSpPr txBox="1"/>
          <p:nvPr/>
        </p:nvSpPr>
        <p:spPr>
          <a:xfrm>
            <a:off x="7893709" y="3563453"/>
            <a:ext cx="2046074" cy="507831"/>
          </a:xfrm>
          <a:prstGeom prst="rect">
            <a:avLst/>
          </a:prstGeom>
          <a:noFill/>
        </p:spPr>
        <p:txBody>
          <a:bodyPr wrap="square" rtlCol="0">
            <a:spAutoFit/>
          </a:bodyPr>
          <a:lstStyle/>
          <a:p>
            <a:r>
              <a:rPr lang="el-GR" sz="900" dirty="0" smtClean="0"/>
              <a:t>Τοίχοι και σπίτια στις περιόδους:</a:t>
            </a:r>
          </a:p>
          <a:p>
            <a:r>
              <a:rPr lang="el-GR" sz="900" dirty="0" smtClean="0"/>
              <a:t>1. Μεγαλιθικά, 2. -1750, 3. 1750-1850, 4. 1850-</a:t>
            </a:r>
            <a:endParaRPr lang="el-GR" sz="900" dirty="0"/>
          </a:p>
        </p:txBody>
      </p:sp>
      <p:sp>
        <p:nvSpPr>
          <p:cNvPr id="14" name="TextBox 13"/>
          <p:cNvSpPr txBox="1"/>
          <p:nvPr/>
        </p:nvSpPr>
        <p:spPr>
          <a:xfrm>
            <a:off x="7893709" y="6320205"/>
            <a:ext cx="3869672" cy="369332"/>
          </a:xfrm>
          <a:prstGeom prst="rect">
            <a:avLst/>
          </a:prstGeom>
          <a:noFill/>
        </p:spPr>
        <p:txBody>
          <a:bodyPr wrap="square" rtlCol="0">
            <a:spAutoFit/>
          </a:bodyPr>
          <a:lstStyle/>
          <a:p>
            <a:r>
              <a:rPr lang="el-GR" sz="900" dirty="0" smtClean="0"/>
              <a:t>Τοίχοι και </a:t>
            </a:r>
            <a:r>
              <a:rPr lang="el-GR" sz="900" dirty="0" err="1" smtClean="0"/>
              <a:t>πολεμόπυργοι</a:t>
            </a:r>
            <a:r>
              <a:rPr lang="el-GR" sz="900" dirty="0" smtClean="0"/>
              <a:t> στις περιόδους:</a:t>
            </a:r>
          </a:p>
          <a:p>
            <a:r>
              <a:rPr lang="el-GR" sz="900" dirty="0" smtClean="0"/>
              <a:t>1. Μεγαλιθικά, 2. -1750, 3. 1750-1850, 4. 1850-</a:t>
            </a:r>
            <a:endParaRPr lang="el-GR" sz="900" dirty="0"/>
          </a:p>
        </p:txBody>
      </p:sp>
    </p:spTree>
    <p:extLst>
      <p:ext uri="{BB962C8B-B14F-4D97-AF65-F5344CB8AC3E}">
        <p14:creationId xmlns:p14="http://schemas.microsoft.com/office/powerpoint/2010/main" val="5670588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Θέση εικόνας 6"/>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5159" t="6390" b="6390"/>
          <a:stretch/>
        </p:blipFill>
        <p:spPr>
          <a:xfrm>
            <a:off x="3954780" y="1"/>
            <a:ext cx="8237220" cy="6857999"/>
          </a:xfrm>
        </p:spPr>
      </p:pic>
      <p:sp>
        <p:nvSpPr>
          <p:cNvPr id="9" name="Τίτλος 8"/>
          <p:cNvSpPr>
            <a:spLocks noGrp="1"/>
          </p:cNvSpPr>
          <p:nvPr>
            <p:ph type="title"/>
          </p:nvPr>
        </p:nvSpPr>
        <p:spPr/>
        <p:txBody>
          <a:bodyPr/>
          <a:lstStyle/>
          <a:p>
            <a:r>
              <a:rPr lang="el-GR" dirty="0" smtClean="0">
                <a:solidFill>
                  <a:schemeClr val="tx1">
                    <a:lumMod val="75000"/>
                    <a:lumOff val="25000"/>
                  </a:schemeClr>
                </a:solidFill>
              </a:rPr>
              <a:t>Τρόπος κατασκευής</a:t>
            </a:r>
            <a:endParaRPr lang="el-GR" dirty="0">
              <a:solidFill>
                <a:schemeClr val="tx1">
                  <a:lumMod val="75000"/>
                  <a:lumOff val="25000"/>
                </a:schemeClr>
              </a:solidFill>
            </a:endParaRPr>
          </a:p>
        </p:txBody>
      </p:sp>
      <p:sp>
        <p:nvSpPr>
          <p:cNvPr id="21" name="Θέση κειμένου 20"/>
          <p:cNvSpPr>
            <a:spLocks noGrp="1"/>
          </p:cNvSpPr>
          <p:nvPr>
            <p:ph type="body" sz="half" idx="2"/>
          </p:nvPr>
        </p:nvSpPr>
        <p:spPr>
          <a:xfrm>
            <a:off x="335278" y="1991360"/>
            <a:ext cx="3276285" cy="3942080"/>
          </a:xfrm>
        </p:spPr>
        <p:txBody>
          <a:bodyPr>
            <a:noAutofit/>
          </a:bodyPr>
          <a:lstStyle/>
          <a:p>
            <a:r>
              <a:rPr lang="en-US" sz="1550" dirty="0" smtClean="0">
                <a:solidFill>
                  <a:schemeClr val="tx1">
                    <a:lumMod val="75000"/>
                    <a:lumOff val="25000"/>
                  </a:schemeClr>
                </a:solidFill>
              </a:rPr>
              <a:t>H </a:t>
            </a:r>
            <a:r>
              <a:rPr lang="el-GR" sz="1550" dirty="0" smtClean="0">
                <a:solidFill>
                  <a:schemeClr val="tx1">
                    <a:lumMod val="75000"/>
                    <a:lumOff val="25000"/>
                  </a:schemeClr>
                </a:solidFill>
              </a:rPr>
              <a:t>κάλυψη του κατώτερου ορόφου (κατώι) γίνεται με λίθινη θολωτή κατασκευή για λόγους αντοχής</a:t>
            </a:r>
            <a:r>
              <a:rPr lang="en-US" sz="1550" dirty="0" smtClean="0">
                <a:solidFill>
                  <a:schemeClr val="tx1">
                    <a:lumMod val="75000"/>
                    <a:lumOff val="25000"/>
                  </a:schemeClr>
                </a:solidFill>
              </a:rPr>
              <a:t>, </a:t>
            </a:r>
            <a:r>
              <a:rPr lang="el-GR" sz="1550" dirty="0" smtClean="0">
                <a:solidFill>
                  <a:schemeClr val="tx1">
                    <a:lumMod val="75000"/>
                    <a:lumOff val="25000"/>
                  </a:schemeClr>
                </a:solidFill>
              </a:rPr>
              <a:t>με ενδεχόμενο ξύλινο μεσοπάτωμα. </a:t>
            </a:r>
            <a:r>
              <a:rPr lang="el-GR" sz="1550" dirty="0" smtClean="0">
                <a:solidFill>
                  <a:schemeClr val="tx1">
                    <a:lumMod val="75000"/>
                    <a:lumOff val="25000"/>
                  </a:schemeClr>
                </a:solidFill>
              </a:rPr>
              <a:t>Τα πατώματα των ανώτερων (κύριων) ορόφων γίνονται από ξύλο</a:t>
            </a:r>
            <a:r>
              <a:rPr lang="el-GR" sz="1550" dirty="0" smtClean="0">
                <a:solidFill>
                  <a:schemeClr val="tx1">
                    <a:lumMod val="75000"/>
                    <a:lumOff val="25000"/>
                  </a:schemeClr>
                </a:solidFill>
              </a:rPr>
              <a:t>.</a:t>
            </a:r>
            <a:endParaRPr lang="el-GR" sz="1550" dirty="0" smtClean="0">
              <a:solidFill>
                <a:schemeClr val="tx1">
                  <a:lumMod val="75000"/>
                  <a:lumOff val="25000"/>
                </a:schemeClr>
              </a:solidFill>
            </a:endParaRPr>
          </a:p>
          <a:p>
            <a:r>
              <a:rPr lang="el-GR" sz="1550" dirty="0" smtClean="0">
                <a:solidFill>
                  <a:schemeClr val="tx1">
                    <a:lumMod val="75000"/>
                    <a:lumOff val="25000"/>
                  </a:schemeClr>
                </a:solidFill>
              </a:rPr>
              <a:t>Συχνά έχουν επιστέγαση με δίρριχτη ή τετράριχτη σκεπή πάνω σε ξύλινο σκελετό, εγγεγραμμένη σε χαμηλό περιμετρικό στηθαίο και με επικάλυψη κεραμιδιών ή σχιστολιθικών πλακών (</a:t>
            </a:r>
            <a:r>
              <a:rPr lang="el-GR" sz="1550" i="1" dirty="0" err="1" smtClean="0">
                <a:solidFill>
                  <a:schemeClr val="tx1">
                    <a:lumMod val="75000"/>
                    <a:lumOff val="25000"/>
                  </a:schemeClr>
                </a:solidFill>
              </a:rPr>
              <a:t>τίκλες</a:t>
            </a:r>
            <a:r>
              <a:rPr lang="el-GR" sz="1550" dirty="0" smtClean="0">
                <a:solidFill>
                  <a:schemeClr val="tx1">
                    <a:lumMod val="75000"/>
                    <a:lumOff val="25000"/>
                  </a:schemeClr>
                </a:solidFill>
              </a:rPr>
              <a:t>)</a:t>
            </a:r>
            <a:r>
              <a:rPr lang="el-GR" sz="1550" i="1" dirty="0" smtClean="0">
                <a:solidFill>
                  <a:schemeClr val="tx1">
                    <a:lumMod val="75000"/>
                    <a:lumOff val="25000"/>
                  </a:schemeClr>
                </a:solidFill>
              </a:rPr>
              <a:t>.</a:t>
            </a:r>
            <a:r>
              <a:rPr lang="el-GR" sz="1550" dirty="0" smtClean="0">
                <a:solidFill>
                  <a:schemeClr val="tx1">
                    <a:lumMod val="75000"/>
                    <a:lumOff val="25000"/>
                  </a:schemeClr>
                </a:solidFill>
              </a:rPr>
              <a:t> Αλλιώς διαμορφώνεται βατό οριζόντιο </a:t>
            </a:r>
            <a:r>
              <a:rPr lang="el-GR" sz="1550" dirty="0">
                <a:solidFill>
                  <a:schemeClr val="tx1">
                    <a:lumMod val="75000"/>
                    <a:lumOff val="25000"/>
                  </a:schemeClr>
                </a:solidFill>
              </a:rPr>
              <a:t>δώμα </a:t>
            </a:r>
            <a:r>
              <a:rPr lang="el-GR" sz="1550" dirty="0" smtClean="0">
                <a:solidFill>
                  <a:schemeClr val="tx1">
                    <a:lumMod val="75000"/>
                    <a:lumOff val="25000"/>
                  </a:schemeClr>
                </a:solidFill>
              </a:rPr>
              <a:t>(σαν παρατηρητήριο και </a:t>
            </a:r>
            <a:r>
              <a:rPr lang="el-GR" sz="1550" dirty="0" err="1" smtClean="0">
                <a:solidFill>
                  <a:schemeClr val="tx1">
                    <a:lumMod val="75000"/>
                    <a:lumOff val="25000"/>
                  </a:schemeClr>
                </a:solidFill>
              </a:rPr>
              <a:t>μαχητήριο</a:t>
            </a:r>
            <a:r>
              <a:rPr lang="el-GR" sz="1550" dirty="0" smtClean="0">
                <a:solidFill>
                  <a:schemeClr val="tx1">
                    <a:lumMod val="75000"/>
                    <a:lumOff val="25000"/>
                  </a:schemeClr>
                </a:solidFill>
              </a:rPr>
              <a:t>) στηριζόμενο πάνω σε πέτρινη θολωτή κατασκευή όπως στο κατώι.</a:t>
            </a:r>
            <a:endParaRPr lang="el-GR" sz="1550" dirty="0">
              <a:solidFill>
                <a:schemeClr val="tx1">
                  <a:lumMod val="75000"/>
                  <a:lumOff val="25000"/>
                </a:schemeClr>
              </a:solidFill>
            </a:endParaRPr>
          </a:p>
        </p:txBody>
      </p:sp>
      <p:sp>
        <p:nvSpPr>
          <p:cNvPr id="5" name="TextBox 4"/>
          <p:cNvSpPr txBox="1"/>
          <p:nvPr/>
        </p:nvSpPr>
        <p:spPr>
          <a:xfrm>
            <a:off x="6812280" y="6273225"/>
            <a:ext cx="5379720" cy="461665"/>
          </a:xfrm>
          <a:prstGeom prst="rect">
            <a:avLst/>
          </a:prstGeom>
          <a:solidFill>
            <a:schemeClr val="tx1">
              <a:alpha val="30000"/>
            </a:schemeClr>
          </a:solidFill>
        </p:spPr>
        <p:txBody>
          <a:bodyPr wrap="square" rtlCol="0">
            <a:spAutoFit/>
          </a:bodyPr>
          <a:lstStyle/>
          <a:p>
            <a:pPr algn="r"/>
            <a:r>
              <a:rPr lang="el-GR" sz="800" dirty="0">
                <a:solidFill>
                  <a:schemeClr val="bg1"/>
                </a:solidFill>
              </a:rPr>
              <a:t>Π</a:t>
            </a:r>
            <a:r>
              <a:rPr lang="el-GR" sz="800" dirty="0" smtClean="0">
                <a:solidFill>
                  <a:schemeClr val="bg1"/>
                </a:solidFill>
              </a:rPr>
              <a:t>ύργος </a:t>
            </a:r>
            <a:r>
              <a:rPr lang="el-GR" sz="800" dirty="0" err="1" smtClean="0">
                <a:solidFill>
                  <a:schemeClr val="bg1"/>
                </a:solidFill>
              </a:rPr>
              <a:t>Κοσονάκου</a:t>
            </a:r>
            <a:r>
              <a:rPr lang="el-GR" sz="800" dirty="0" smtClean="0">
                <a:solidFill>
                  <a:schemeClr val="bg1"/>
                </a:solidFill>
              </a:rPr>
              <a:t> στην (νέα) </a:t>
            </a:r>
            <a:r>
              <a:rPr lang="el-GR" sz="800" dirty="0" err="1" smtClean="0">
                <a:solidFill>
                  <a:schemeClr val="bg1"/>
                </a:solidFill>
              </a:rPr>
              <a:t>Καρυούπολη</a:t>
            </a:r>
            <a:r>
              <a:rPr lang="el-GR" sz="800" dirty="0" smtClean="0">
                <a:solidFill>
                  <a:schemeClr val="bg1"/>
                </a:solidFill>
              </a:rPr>
              <a:t>. Εσωτερικό.</a:t>
            </a:r>
          </a:p>
          <a:p>
            <a:pPr algn="r"/>
            <a:r>
              <a:rPr lang="el-GR" sz="800" dirty="0" smtClean="0">
                <a:solidFill>
                  <a:schemeClr val="bg1"/>
                </a:solidFill>
              </a:rPr>
              <a:t>Διακρίνονται τα τέσσερα ανώτερα </a:t>
            </a:r>
            <a:r>
              <a:rPr lang="el-GR" sz="800" dirty="0" smtClean="0">
                <a:solidFill>
                  <a:schemeClr val="bg1"/>
                </a:solidFill>
              </a:rPr>
              <a:t>πατώματα</a:t>
            </a:r>
            <a:endParaRPr lang="el-GR" sz="800" dirty="0">
              <a:solidFill>
                <a:schemeClr val="bg1"/>
              </a:solidFill>
            </a:endParaRPr>
          </a:p>
          <a:p>
            <a:pPr algn="r"/>
            <a:r>
              <a:rPr lang="el-GR" sz="800" dirty="0" smtClean="0">
                <a:solidFill>
                  <a:schemeClr val="bg1"/>
                </a:solidFill>
              </a:rPr>
              <a:t>Σαΐτας</a:t>
            </a:r>
            <a:r>
              <a:rPr lang="el-GR" sz="800" dirty="0" smtClean="0">
                <a:solidFill>
                  <a:schemeClr val="bg1"/>
                </a:solidFill>
              </a:rPr>
              <a:t>, Γ. (2001), </a:t>
            </a:r>
            <a:r>
              <a:rPr lang="el-GR" sz="800" i="1" dirty="0" smtClean="0">
                <a:solidFill>
                  <a:schemeClr val="bg1"/>
                </a:solidFill>
              </a:rPr>
              <a:t>Μάνη – Ελληνική Παραδοσιακή Αρχιτεκτονική</a:t>
            </a:r>
            <a:r>
              <a:rPr lang="el-GR" sz="800" dirty="0" smtClean="0">
                <a:solidFill>
                  <a:schemeClr val="bg1"/>
                </a:solidFill>
              </a:rPr>
              <a:t>. Αθήνα: Εκδόσεις </a:t>
            </a:r>
            <a:r>
              <a:rPr lang="el-GR" sz="800" dirty="0" smtClean="0">
                <a:solidFill>
                  <a:schemeClr val="bg1"/>
                </a:solidFill>
              </a:rPr>
              <a:t>Μέλισσα, σ.93</a:t>
            </a:r>
            <a:endParaRPr lang="el-GR" sz="800" dirty="0">
              <a:solidFill>
                <a:schemeClr val="bg1"/>
              </a:solidFill>
            </a:endParaRPr>
          </a:p>
        </p:txBody>
      </p:sp>
    </p:spTree>
    <p:extLst>
      <p:ext uri="{BB962C8B-B14F-4D97-AF65-F5344CB8AC3E}">
        <p14:creationId xmlns:p14="http://schemas.microsoft.com/office/powerpoint/2010/main" val="2975134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Τίτλος 8"/>
          <p:cNvSpPr>
            <a:spLocks noGrp="1"/>
          </p:cNvSpPr>
          <p:nvPr>
            <p:ph type="title"/>
          </p:nvPr>
        </p:nvSpPr>
        <p:spPr/>
        <p:txBody>
          <a:bodyPr/>
          <a:lstStyle/>
          <a:p>
            <a:r>
              <a:rPr lang="el-GR" dirty="0" smtClean="0">
                <a:solidFill>
                  <a:schemeClr val="tx1">
                    <a:lumMod val="75000"/>
                    <a:lumOff val="25000"/>
                  </a:schemeClr>
                </a:solidFill>
              </a:rPr>
              <a:t>Τρόπος κατασκευής</a:t>
            </a:r>
            <a:endParaRPr lang="el-GR" dirty="0">
              <a:solidFill>
                <a:schemeClr val="tx1">
                  <a:lumMod val="75000"/>
                  <a:lumOff val="25000"/>
                </a:schemeClr>
              </a:solidFill>
            </a:endParaRPr>
          </a:p>
        </p:txBody>
      </p:sp>
      <p:pic>
        <p:nvPicPr>
          <p:cNvPr id="4" name="Θέση εικόνας 3"/>
          <p:cNvPicPr>
            <a:picLocks noGrp="1" noChangeAspect="1"/>
          </p:cNvPicPr>
          <p:nvPr>
            <p:ph type="pic" idx="1"/>
          </p:nvPr>
        </p:nvPicPr>
        <p:blipFill>
          <a:blip r:embed="rId3">
            <a:extLst>
              <a:ext uri="{28A0092B-C50C-407E-A947-70E740481C1C}">
                <a14:useLocalDpi xmlns:a14="http://schemas.microsoft.com/office/drawing/2010/main" val="0"/>
              </a:ext>
            </a:extLst>
          </a:blip>
          <a:stretch>
            <a:fillRect/>
          </a:stretch>
        </p:blipFill>
        <p:spPr>
          <a:xfrm>
            <a:off x="3935414" y="1071767"/>
            <a:ext cx="8256586" cy="4714466"/>
          </a:xfrm>
        </p:spPr>
      </p:pic>
      <p:sp>
        <p:nvSpPr>
          <p:cNvPr id="21" name="Θέση κειμένου 20"/>
          <p:cNvSpPr>
            <a:spLocks noGrp="1"/>
          </p:cNvSpPr>
          <p:nvPr>
            <p:ph type="body" sz="half" idx="2"/>
          </p:nvPr>
        </p:nvSpPr>
        <p:spPr/>
        <p:txBody>
          <a:bodyPr>
            <a:noAutofit/>
          </a:bodyPr>
          <a:lstStyle/>
          <a:p>
            <a:r>
              <a:rPr lang="el-GR" dirty="0" smtClean="0">
                <a:solidFill>
                  <a:schemeClr val="tx1">
                    <a:lumMod val="75000"/>
                    <a:lumOff val="25000"/>
                  </a:schemeClr>
                </a:solidFill>
              </a:rPr>
              <a:t>Το κατώι</a:t>
            </a:r>
            <a:r>
              <a:rPr lang="en-US" dirty="0">
                <a:solidFill>
                  <a:schemeClr val="tx1">
                    <a:lumMod val="75000"/>
                    <a:lumOff val="25000"/>
                  </a:schemeClr>
                </a:solidFill>
              </a:rPr>
              <a:t> </a:t>
            </a:r>
            <a:r>
              <a:rPr lang="el-GR" dirty="0" smtClean="0">
                <a:solidFill>
                  <a:schemeClr val="tx1">
                    <a:lumMod val="75000"/>
                    <a:lumOff val="25000"/>
                  </a:schemeClr>
                </a:solidFill>
              </a:rPr>
              <a:t>(ισόγειο) λειτουργεί σαν αποθηκευτικός χώρος, κατάλυμα της φρουράς ή στάβλος μεγάλων ζώων και αχυρώνας.</a:t>
            </a:r>
          </a:p>
          <a:p>
            <a:r>
              <a:rPr lang="el-GR" dirty="0" smtClean="0">
                <a:solidFill>
                  <a:schemeClr val="tx1">
                    <a:lumMod val="75000"/>
                    <a:lumOff val="25000"/>
                  </a:schemeClr>
                </a:solidFill>
              </a:rPr>
              <a:t>Σε κάποιες περιπτώσεις ο χώρος αυτός αναπτύσσεται σε μεγάλο ύψος και έχει ξύλινο μεσοπάτωμα ή πατάρι. Έχει συχνά δική του είσοδο ανεξάρτητα από την είσοδο της κύριας κατοικίας, ενώ άλλες φορές η πρόσβαση γίνεται μόνο μέσα από ορθογώνιο άνοιγμα στην οροφή, τον λεγόμενο </a:t>
            </a:r>
            <a:r>
              <a:rPr lang="el-GR" b="1" i="1" dirty="0" smtClean="0">
                <a:solidFill>
                  <a:schemeClr val="tx1">
                    <a:lumMod val="75000"/>
                    <a:lumOff val="25000"/>
                  </a:schemeClr>
                </a:solidFill>
              </a:rPr>
              <a:t>καταρράχτη</a:t>
            </a:r>
            <a:r>
              <a:rPr lang="el-GR" dirty="0" smtClean="0">
                <a:solidFill>
                  <a:schemeClr val="tx1">
                    <a:lumMod val="75000"/>
                    <a:lumOff val="25000"/>
                  </a:schemeClr>
                </a:solidFill>
              </a:rPr>
              <a:t>. Δεν υπάρχουν άλλα ανοίγματα από τις </a:t>
            </a:r>
            <a:r>
              <a:rPr lang="el-GR" i="1" dirty="0" err="1" smtClean="0">
                <a:solidFill>
                  <a:schemeClr val="tx1">
                    <a:lumMod val="75000"/>
                    <a:lumOff val="25000"/>
                  </a:schemeClr>
                </a:solidFill>
              </a:rPr>
              <a:t>ντουφεκότρυπες</a:t>
            </a:r>
            <a:r>
              <a:rPr lang="el-GR" dirty="0" smtClean="0">
                <a:solidFill>
                  <a:schemeClr val="tx1">
                    <a:lumMod val="75000"/>
                    <a:lumOff val="25000"/>
                  </a:schemeClr>
                </a:solidFill>
              </a:rPr>
              <a:t>, ενώ στο ανώτερο επίπεδο μπορεί να υπάρχει φεγγίτης.</a:t>
            </a:r>
            <a:endParaRPr lang="el-GR" dirty="0">
              <a:solidFill>
                <a:schemeClr val="tx1">
                  <a:lumMod val="75000"/>
                  <a:lumOff val="25000"/>
                </a:schemeClr>
              </a:solidFill>
            </a:endParaRPr>
          </a:p>
        </p:txBody>
      </p:sp>
      <p:sp>
        <p:nvSpPr>
          <p:cNvPr id="11" name="TextBox 10"/>
          <p:cNvSpPr txBox="1"/>
          <p:nvPr/>
        </p:nvSpPr>
        <p:spPr>
          <a:xfrm>
            <a:off x="4499811" y="6128846"/>
            <a:ext cx="7121233" cy="338554"/>
          </a:xfrm>
          <a:prstGeom prst="rect">
            <a:avLst/>
          </a:prstGeom>
          <a:solidFill>
            <a:schemeClr val="tx1">
              <a:alpha val="30000"/>
            </a:schemeClr>
          </a:solidFill>
        </p:spPr>
        <p:txBody>
          <a:bodyPr wrap="square" rtlCol="0">
            <a:spAutoFit/>
          </a:bodyPr>
          <a:lstStyle/>
          <a:p>
            <a:pPr algn="r"/>
            <a:r>
              <a:rPr lang="el-GR" sz="800" dirty="0">
                <a:solidFill>
                  <a:schemeClr val="bg1"/>
                </a:solidFill>
              </a:rPr>
              <a:t>Π</a:t>
            </a:r>
            <a:r>
              <a:rPr lang="el-GR" sz="800" dirty="0" smtClean="0">
                <a:solidFill>
                  <a:schemeClr val="bg1"/>
                </a:solidFill>
              </a:rPr>
              <a:t>ύργος </a:t>
            </a:r>
            <a:r>
              <a:rPr lang="el-GR" sz="800" dirty="0" err="1" smtClean="0">
                <a:solidFill>
                  <a:schemeClr val="bg1"/>
                </a:solidFill>
              </a:rPr>
              <a:t>Οικονομέα</a:t>
            </a:r>
            <a:r>
              <a:rPr lang="el-GR" sz="800" dirty="0">
                <a:solidFill>
                  <a:schemeClr val="bg1"/>
                </a:solidFill>
              </a:rPr>
              <a:t> </a:t>
            </a:r>
            <a:r>
              <a:rPr lang="el-GR" sz="800" dirty="0" smtClean="0">
                <a:solidFill>
                  <a:schemeClr val="bg1"/>
                </a:solidFill>
              </a:rPr>
              <a:t>– </a:t>
            </a:r>
            <a:r>
              <a:rPr lang="el-GR" sz="800" dirty="0" smtClean="0">
                <a:solidFill>
                  <a:schemeClr val="bg1"/>
                </a:solidFill>
              </a:rPr>
              <a:t>Τομή κατά μήκος.</a:t>
            </a:r>
            <a:endParaRPr lang="el-GR" sz="800" dirty="0">
              <a:solidFill>
                <a:schemeClr val="bg1"/>
              </a:solidFill>
            </a:endParaRPr>
          </a:p>
          <a:p>
            <a:pPr algn="r"/>
            <a:r>
              <a:rPr lang="el-GR" sz="800" dirty="0" smtClean="0">
                <a:solidFill>
                  <a:schemeClr val="bg1"/>
                </a:solidFill>
              </a:rPr>
              <a:t>Σαΐτας</a:t>
            </a:r>
            <a:r>
              <a:rPr lang="el-GR" sz="800" dirty="0" smtClean="0">
                <a:solidFill>
                  <a:schemeClr val="bg1"/>
                </a:solidFill>
              </a:rPr>
              <a:t>, Γ. (2001), </a:t>
            </a:r>
            <a:r>
              <a:rPr lang="el-GR" sz="800" i="1" dirty="0" smtClean="0">
                <a:solidFill>
                  <a:schemeClr val="bg1"/>
                </a:solidFill>
              </a:rPr>
              <a:t>Μάνη – Ελληνική Παραδοσιακή Αρχιτεκτονική</a:t>
            </a:r>
            <a:r>
              <a:rPr lang="el-GR" sz="800" dirty="0" smtClean="0">
                <a:solidFill>
                  <a:schemeClr val="bg1"/>
                </a:solidFill>
              </a:rPr>
              <a:t>. Αθήνα: Εκδόσεις </a:t>
            </a:r>
            <a:r>
              <a:rPr lang="el-GR" sz="800" dirty="0" smtClean="0">
                <a:solidFill>
                  <a:schemeClr val="bg1"/>
                </a:solidFill>
              </a:rPr>
              <a:t>Μέλισσα, σ.62</a:t>
            </a:r>
            <a:endParaRPr lang="el-GR" sz="800" dirty="0">
              <a:solidFill>
                <a:schemeClr val="bg1"/>
              </a:solidFill>
            </a:endParaRPr>
          </a:p>
        </p:txBody>
      </p:sp>
      <p:sp>
        <p:nvSpPr>
          <p:cNvPr id="12" name="Έλλειψη 11"/>
          <p:cNvSpPr/>
          <p:nvPr/>
        </p:nvSpPr>
        <p:spPr>
          <a:xfrm>
            <a:off x="8612294" y="3056029"/>
            <a:ext cx="1464239" cy="1414623"/>
          </a:xfrm>
          <a:prstGeom prst="ellipse">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6088550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Τίτλος 8"/>
          <p:cNvSpPr>
            <a:spLocks noGrp="1"/>
          </p:cNvSpPr>
          <p:nvPr>
            <p:ph type="title"/>
          </p:nvPr>
        </p:nvSpPr>
        <p:spPr/>
        <p:txBody>
          <a:bodyPr/>
          <a:lstStyle/>
          <a:p>
            <a:r>
              <a:rPr lang="el-GR" dirty="0" smtClean="0">
                <a:solidFill>
                  <a:schemeClr val="tx1">
                    <a:lumMod val="75000"/>
                    <a:lumOff val="25000"/>
                  </a:schemeClr>
                </a:solidFill>
              </a:rPr>
              <a:t>Τρόπος κατασκευής</a:t>
            </a:r>
            <a:endParaRPr lang="el-GR" dirty="0">
              <a:solidFill>
                <a:schemeClr val="tx1">
                  <a:lumMod val="75000"/>
                  <a:lumOff val="25000"/>
                </a:schemeClr>
              </a:solidFill>
            </a:endParaRPr>
          </a:p>
        </p:txBody>
      </p:sp>
      <p:pic>
        <p:nvPicPr>
          <p:cNvPr id="4" name="Θέση εικόνας 3"/>
          <p:cNvPicPr>
            <a:picLocks noGrp="1" noChangeAspect="1"/>
          </p:cNvPicPr>
          <p:nvPr>
            <p:ph type="pic" idx="1"/>
          </p:nvPr>
        </p:nvPicPr>
        <p:blipFill>
          <a:blip r:embed="rId3">
            <a:extLst>
              <a:ext uri="{28A0092B-C50C-407E-A947-70E740481C1C}">
                <a14:useLocalDpi xmlns:a14="http://schemas.microsoft.com/office/drawing/2010/main" val="0"/>
              </a:ext>
            </a:extLst>
          </a:blip>
          <a:stretch>
            <a:fillRect/>
          </a:stretch>
        </p:blipFill>
        <p:spPr>
          <a:xfrm>
            <a:off x="3932134" y="1120688"/>
            <a:ext cx="8256586" cy="4714466"/>
          </a:xfrm>
        </p:spPr>
      </p:pic>
      <p:sp>
        <p:nvSpPr>
          <p:cNvPr id="21" name="Θέση κειμένου 20"/>
          <p:cNvSpPr>
            <a:spLocks noGrp="1"/>
          </p:cNvSpPr>
          <p:nvPr>
            <p:ph type="body" sz="half" idx="2"/>
          </p:nvPr>
        </p:nvSpPr>
        <p:spPr/>
        <p:txBody>
          <a:bodyPr>
            <a:noAutofit/>
          </a:bodyPr>
          <a:lstStyle/>
          <a:p>
            <a:r>
              <a:rPr lang="el-GR" dirty="0" smtClean="0">
                <a:solidFill>
                  <a:schemeClr val="tx1">
                    <a:lumMod val="75000"/>
                    <a:lumOff val="25000"/>
                  </a:schemeClr>
                </a:solidFill>
              </a:rPr>
              <a:t>Οι κύριοι όροφοι είναι κατά κανόνα </a:t>
            </a:r>
            <a:r>
              <a:rPr lang="el-GR" dirty="0" err="1" smtClean="0">
                <a:solidFill>
                  <a:schemeClr val="tx1">
                    <a:lumMod val="75000"/>
                    <a:lumOff val="25000"/>
                  </a:schemeClr>
                </a:solidFill>
              </a:rPr>
              <a:t>μονόχωροι</a:t>
            </a:r>
            <a:r>
              <a:rPr lang="el-GR" dirty="0" smtClean="0">
                <a:solidFill>
                  <a:schemeClr val="tx1">
                    <a:lumMod val="75000"/>
                    <a:lumOff val="25000"/>
                  </a:schemeClr>
                </a:solidFill>
              </a:rPr>
              <a:t>, ενώ σπάνια συναντάμε και διαχωρισμό σε δύο μέρη με ελαφρούς διαχωριστικο</a:t>
            </a:r>
            <a:r>
              <a:rPr lang="el-GR" dirty="0" smtClean="0">
                <a:solidFill>
                  <a:schemeClr val="tx1">
                    <a:lumMod val="75000"/>
                    <a:lumOff val="25000"/>
                  </a:schemeClr>
                </a:solidFill>
              </a:rPr>
              <a:t>ύς</a:t>
            </a:r>
            <a:r>
              <a:rPr lang="el-GR" dirty="0" smtClean="0">
                <a:solidFill>
                  <a:schemeClr val="tx1">
                    <a:lumMod val="75000"/>
                    <a:lumOff val="25000"/>
                  </a:schemeClr>
                </a:solidFill>
              </a:rPr>
              <a:t> τοίχους. </a:t>
            </a:r>
            <a:r>
              <a:rPr lang="el-GR" dirty="0" smtClean="0">
                <a:solidFill>
                  <a:schemeClr val="tx1">
                    <a:lumMod val="75000"/>
                    <a:lumOff val="25000"/>
                  </a:schemeClr>
                </a:solidFill>
              </a:rPr>
              <a:t>Οι όροφοι επικοινωνούν μεταξύ τους (και με το δώμα, εφόσον υπάρχει) με σταθερές ή κινητές ξύλινες σκάλες.</a:t>
            </a:r>
          </a:p>
          <a:p>
            <a:r>
              <a:rPr lang="el-GR" dirty="0" smtClean="0">
                <a:solidFill>
                  <a:schemeClr val="tx1">
                    <a:lumMod val="75000"/>
                    <a:lumOff val="25000"/>
                  </a:schemeClr>
                </a:solidFill>
              </a:rPr>
              <a:t>Η κύρια είσοδος απέχει 3-5 μ. από το έδαφος και προσεγγίζεται είτε μέσω κινητής ξύλινης σκάλας, είτε μέσω μόνιμης πέτρινης σκάλας σε επαφή με το κτίριο, είτε ως άνω, σε απόσταση από το κτίριο με ξύλινη γέφυρα, είτε με πρόσθετο </a:t>
            </a:r>
            <a:r>
              <a:rPr lang="el-GR" i="1" dirty="0" err="1" smtClean="0">
                <a:solidFill>
                  <a:schemeClr val="tx1">
                    <a:lumMod val="75000"/>
                    <a:lumOff val="25000"/>
                  </a:schemeClr>
                </a:solidFill>
              </a:rPr>
              <a:t>λιακό</a:t>
            </a:r>
            <a:r>
              <a:rPr lang="el-GR" dirty="0" smtClean="0">
                <a:solidFill>
                  <a:schemeClr val="tx1">
                    <a:lumMod val="75000"/>
                    <a:lumOff val="25000"/>
                  </a:schemeClr>
                </a:solidFill>
              </a:rPr>
              <a:t>, είτε από τον όροφο ενός εφαπτόμενου κτιρίου.</a:t>
            </a:r>
            <a:endParaRPr lang="el-GR" dirty="0">
              <a:solidFill>
                <a:schemeClr val="tx1">
                  <a:lumMod val="75000"/>
                  <a:lumOff val="25000"/>
                </a:schemeClr>
              </a:solidFill>
            </a:endParaRPr>
          </a:p>
        </p:txBody>
      </p:sp>
      <p:sp>
        <p:nvSpPr>
          <p:cNvPr id="11" name="TextBox 10"/>
          <p:cNvSpPr txBox="1"/>
          <p:nvPr/>
        </p:nvSpPr>
        <p:spPr>
          <a:xfrm>
            <a:off x="4499811" y="6128846"/>
            <a:ext cx="7121233" cy="338554"/>
          </a:xfrm>
          <a:prstGeom prst="rect">
            <a:avLst/>
          </a:prstGeom>
          <a:solidFill>
            <a:schemeClr val="tx1">
              <a:alpha val="30000"/>
            </a:schemeClr>
          </a:solidFill>
        </p:spPr>
        <p:txBody>
          <a:bodyPr wrap="square" rtlCol="0">
            <a:spAutoFit/>
          </a:bodyPr>
          <a:lstStyle/>
          <a:p>
            <a:pPr algn="r"/>
            <a:r>
              <a:rPr lang="el-GR" sz="800" dirty="0">
                <a:solidFill>
                  <a:schemeClr val="bg1"/>
                </a:solidFill>
              </a:rPr>
              <a:t>Π</a:t>
            </a:r>
            <a:r>
              <a:rPr lang="el-GR" sz="800" dirty="0" smtClean="0">
                <a:solidFill>
                  <a:schemeClr val="bg1"/>
                </a:solidFill>
              </a:rPr>
              <a:t>ύργος </a:t>
            </a:r>
            <a:r>
              <a:rPr lang="el-GR" sz="800" dirty="0" err="1" smtClean="0">
                <a:solidFill>
                  <a:schemeClr val="bg1"/>
                </a:solidFill>
              </a:rPr>
              <a:t>Οικονομέα</a:t>
            </a:r>
            <a:r>
              <a:rPr lang="el-GR" sz="800" dirty="0">
                <a:solidFill>
                  <a:schemeClr val="bg1"/>
                </a:solidFill>
              </a:rPr>
              <a:t> </a:t>
            </a:r>
            <a:r>
              <a:rPr lang="el-GR" sz="800" dirty="0" smtClean="0">
                <a:solidFill>
                  <a:schemeClr val="bg1"/>
                </a:solidFill>
              </a:rPr>
              <a:t>– </a:t>
            </a:r>
            <a:r>
              <a:rPr lang="el-GR" sz="800" dirty="0" smtClean="0">
                <a:solidFill>
                  <a:schemeClr val="bg1"/>
                </a:solidFill>
              </a:rPr>
              <a:t>Τομή κατά μήκος.</a:t>
            </a:r>
            <a:endParaRPr lang="el-GR" sz="800" dirty="0">
              <a:solidFill>
                <a:schemeClr val="bg1"/>
              </a:solidFill>
            </a:endParaRPr>
          </a:p>
          <a:p>
            <a:pPr algn="r"/>
            <a:r>
              <a:rPr lang="el-GR" sz="800" dirty="0" smtClean="0">
                <a:solidFill>
                  <a:schemeClr val="bg1"/>
                </a:solidFill>
              </a:rPr>
              <a:t>Σαΐτας</a:t>
            </a:r>
            <a:r>
              <a:rPr lang="el-GR" sz="800" dirty="0" smtClean="0">
                <a:solidFill>
                  <a:schemeClr val="bg1"/>
                </a:solidFill>
              </a:rPr>
              <a:t>, Γ. (2001), </a:t>
            </a:r>
            <a:r>
              <a:rPr lang="el-GR" sz="800" i="1" dirty="0" smtClean="0">
                <a:solidFill>
                  <a:schemeClr val="bg1"/>
                </a:solidFill>
              </a:rPr>
              <a:t>Μάνη – Ελληνική Παραδοσιακή Αρχιτεκτονική</a:t>
            </a:r>
            <a:r>
              <a:rPr lang="el-GR" sz="800" dirty="0" smtClean="0">
                <a:solidFill>
                  <a:schemeClr val="bg1"/>
                </a:solidFill>
              </a:rPr>
              <a:t>. Αθήνα: Εκδόσεις </a:t>
            </a:r>
            <a:r>
              <a:rPr lang="el-GR" sz="800" dirty="0" smtClean="0">
                <a:solidFill>
                  <a:schemeClr val="bg1"/>
                </a:solidFill>
              </a:rPr>
              <a:t>Μέλισσα, σ.62</a:t>
            </a:r>
            <a:endParaRPr lang="el-GR" sz="800" dirty="0">
              <a:solidFill>
                <a:schemeClr val="bg1"/>
              </a:solidFill>
            </a:endParaRPr>
          </a:p>
        </p:txBody>
      </p:sp>
      <p:sp>
        <p:nvSpPr>
          <p:cNvPr id="7" name="Έλλειψη 6"/>
          <p:cNvSpPr/>
          <p:nvPr/>
        </p:nvSpPr>
        <p:spPr>
          <a:xfrm>
            <a:off x="6749212" y="3043989"/>
            <a:ext cx="3041057" cy="2938011"/>
          </a:xfrm>
          <a:prstGeom prst="ellipse">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7329409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Θέση εικόνας 2"/>
          <p:cNvPicPr>
            <a:picLocks noGrp="1" noChangeAspect="1"/>
          </p:cNvPicPr>
          <p:nvPr>
            <p:ph type="pic" idx="1"/>
          </p:nvPr>
        </p:nvPicPr>
        <p:blipFill>
          <a:blip r:embed="rId3">
            <a:extLst>
              <a:ext uri="{28A0092B-C50C-407E-A947-70E740481C1C}">
                <a14:useLocalDpi xmlns:a14="http://schemas.microsoft.com/office/drawing/2010/main" val="0"/>
              </a:ext>
            </a:extLst>
          </a:blip>
          <a:stretch>
            <a:fillRect/>
          </a:stretch>
        </p:blipFill>
        <p:spPr>
          <a:xfrm>
            <a:off x="4380394" y="496601"/>
            <a:ext cx="7240650" cy="5436839"/>
          </a:xfrm>
        </p:spPr>
      </p:pic>
      <p:sp>
        <p:nvSpPr>
          <p:cNvPr id="9" name="Τίτλος 8"/>
          <p:cNvSpPr>
            <a:spLocks noGrp="1"/>
          </p:cNvSpPr>
          <p:nvPr>
            <p:ph type="title"/>
          </p:nvPr>
        </p:nvSpPr>
        <p:spPr/>
        <p:txBody>
          <a:bodyPr/>
          <a:lstStyle/>
          <a:p>
            <a:r>
              <a:rPr lang="el-GR" dirty="0" smtClean="0">
                <a:solidFill>
                  <a:schemeClr val="tx1">
                    <a:lumMod val="75000"/>
                    <a:lumOff val="25000"/>
                  </a:schemeClr>
                </a:solidFill>
              </a:rPr>
              <a:t>Τρόπος κατασκευής</a:t>
            </a:r>
            <a:endParaRPr lang="el-GR" dirty="0">
              <a:solidFill>
                <a:schemeClr val="tx1">
                  <a:lumMod val="75000"/>
                  <a:lumOff val="25000"/>
                </a:schemeClr>
              </a:solidFill>
            </a:endParaRPr>
          </a:p>
        </p:txBody>
      </p:sp>
      <p:sp>
        <p:nvSpPr>
          <p:cNvPr id="21" name="Θέση κειμένου 20"/>
          <p:cNvSpPr>
            <a:spLocks noGrp="1"/>
          </p:cNvSpPr>
          <p:nvPr>
            <p:ph type="body" sz="half" idx="2"/>
          </p:nvPr>
        </p:nvSpPr>
        <p:spPr/>
        <p:txBody>
          <a:bodyPr>
            <a:noAutofit/>
          </a:bodyPr>
          <a:lstStyle/>
          <a:p>
            <a:r>
              <a:rPr lang="el-GR" dirty="0" smtClean="0">
                <a:solidFill>
                  <a:schemeClr val="tx1">
                    <a:lumMod val="75000"/>
                    <a:lumOff val="25000"/>
                  </a:schemeClr>
                </a:solidFill>
              </a:rPr>
              <a:t>Εξωτερικά το κέλυφος χαρακτηρίζεται από την αμυντική του οργάνωση. Πάνω από τις κεντρικές θύρες αλλά και σε άλλα στρατηγικά σημεία συναντάμε τις λεγόμενες </a:t>
            </a:r>
            <a:r>
              <a:rPr lang="el-GR" i="1" dirty="0" err="1" smtClean="0">
                <a:solidFill>
                  <a:schemeClr val="tx1">
                    <a:lumMod val="75000"/>
                    <a:lumOff val="25000"/>
                  </a:schemeClr>
                </a:solidFill>
              </a:rPr>
              <a:t>ζεματίστρες</a:t>
            </a:r>
            <a:r>
              <a:rPr lang="el-GR" dirty="0" smtClean="0">
                <a:solidFill>
                  <a:schemeClr val="tx1">
                    <a:lumMod val="75000"/>
                    <a:lumOff val="25000"/>
                  </a:schemeClr>
                </a:solidFill>
              </a:rPr>
              <a:t>, δηλαδή οπές από τις οποίες </a:t>
            </a:r>
            <a:r>
              <a:rPr lang="el-GR" dirty="0" err="1" smtClean="0">
                <a:solidFill>
                  <a:schemeClr val="tx1">
                    <a:lumMod val="75000"/>
                    <a:lumOff val="25000"/>
                  </a:schemeClr>
                </a:solidFill>
              </a:rPr>
              <a:t>κατέχυναν</a:t>
            </a:r>
            <a:r>
              <a:rPr lang="el-GR" dirty="0" smtClean="0">
                <a:solidFill>
                  <a:schemeClr val="tx1">
                    <a:lumMod val="75000"/>
                    <a:lumOff val="25000"/>
                  </a:schemeClr>
                </a:solidFill>
              </a:rPr>
              <a:t> τον αντίπαλο με ζεματιστό νερό ή λάδι. Οι πύργοι με βατό δώμα κατέληγαν σε ψηλό στηθαίο με οδοντωτές επάλξεις και </a:t>
            </a:r>
            <a:r>
              <a:rPr lang="el-GR" i="1" dirty="0" err="1" smtClean="0">
                <a:solidFill>
                  <a:schemeClr val="tx1">
                    <a:lumMod val="75000"/>
                    <a:lumOff val="25000"/>
                  </a:schemeClr>
                </a:solidFill>
              </a:rPr>
              <a:t>ν</a:t>
            </a:r>
            <a:r>
              <a:rPr lang="el-GR" i="1" dirty="0" err="1" smtClean="0">
                <a:solidFill>
                  <a:schemeClr val="tx1">
                    <a:lumMod val="75000"/>
                    <a:lumOff val="25000"/>
                  </a:schemeClr>
                </a:solidFill>
              </a:rPr>
              <a:t>τουφεκίστρες</a:t>
            </a:r>
            <a:r>
              <a:rPr lang="el-GR" dirty="0" smtClean="0">
                <a:solidFill>
                  <a:schemeClr val="tx1">
                    <a:lumMod val="75000"/>
                    <a:lumOff val="25000"/>
                  </a:schemeClr>
                </a:solidFill>
              </a:rPr>
              <a:t>.</a:t>
            </a:r>
          </a:p>
          <a:p>
            <a:r>
              <a:rPr lang="el-GR" dirty="0" smtClean="0">
                <a:solidFill>
                  <a:schemeClr val="tx1">
                    <a:lumMod val="75000"/>
                    <a:lumOff val="25000"/>
                  </a:schemeClr>
                </a:solidFill>
              </a:rPr>
              <a:t>Σε ορισμένες περιπτώσεις έχουμε και πυργίσκους-σκοπιές (</a:t>
            </a:r>
            <a:r>
              <a:rPr lang="el-GR" i="1" dirty="0" smtClean="0">
                <a:solidFill>
                  <a:schemeClr val="tx1">
                    <a:lumMod val="75000"/>
                    <a:lumOff val="25000"/>
                  </a:schemeClr>
                </a:solidFill>
              </a:rPr>
              <a:t>κλουβιά </a:t>
            </a:r>
            <a:r>
              <a:rPr lang="el-GR" dirty="0" smtClean="0">
                <a:solidFill>
                  <a:schemeClr val="tx1">
                    <a:lumMod val="75000"/>
                    <a:lumOff val="25000"/>
                  </a:schemeClr>
                </a:solidFill>
              </a:rPr>
              <a:t>ή</a:t>
            </a:r>
            <a:r>
              <a:rPr lang="el-GR" i="1" dirty="0" smtClean="0">
                <a:solidFill>
                  <a:schemeClr val="tx1">
                    <a:lumMod val="75000"/>
                    <a:lumOff val="25000"/>
                  </a:schemeClr>
                </a:solidFill>
              </a:rPr>
              <a:t> βίγλες</a:t>
            </a:r>
            <a:r>
              <a:rPr lang="el-GR" dirty="0" smtClean="0">
                <a:solidFill>
                  <a:schemeClr val="tx1">
                    <a:lumMod val="75000"/>
                    <a:lumOff val="25000"/>
                  </a:schemeClr>
                </a:solidFill>
              </a:rPr>
              <a:t>) που στηρίζονταν σε αντεστραμμένες κωνικές βάσεις, στις γωνίες του δώματος ή στον τελευταίο στεγασμένο όροφο.</a:t>
            </a:r>
            <a:endParaRPr lang="el-GR" dirty="0">
              <a:solidFill>
                <a:schemeClr val="tx1">
                  <a:lumMod val="75000"/>
                  <a:lumOff val="25000"/>
                </a:schemeClr>
              </a:solidFill>
            </a:endParaRPr>
          </a:p>
        </p:txBody>
      </p:sp>
      <p:sp>
        <p:nvSpPr>
          <p:cNvPr id="11" name="TextBox 10"/>
          <p:cNvSpPr txBox="1"/>
          <p:nvPr/>
        </p:nvSpPr>
        <p:spPr>
          <a:xfrm>
            <a:off x="4380395" y="6128846"/>
            <a:ext cx="7240650" cy="338554"/>
          </a:xfrm>
          <a:prstGeom prst="rect">
            <a:avLst/>
          </a:prstGeom>
          <a:solidFill>
            <a:schemeClr val="tx1">
              <a:alpha val="30000"/>
            </a:schemeClr>
          </a:solidFill>
        </p:spPr>
        <p:txBody>
          <a:bodyPr wrap="square" rtlCol="0">
            <a:spAutoFit/>
          </a:bodyPr>
          <a:lstStyle/>
          <a:p>
            <a:pPr algn="r"/>
            <a:r>
              <a:rPr lang="el-GR" sz="800" dirty="0">
                <a:solidFill>
                  <a:schemeClr val="bg1"/>
                </a:solidFill>
              </a:rPr>
              <a:t>Π</a:t>
            </a:r>
            <a:r>
              <a:rPr lang="el-GR" sz="800" dirty="0" smtClean="0">
                <a:solidFill>
                  <a:schemeClr val="bg1"/>
                </a:solidFill>
              </a:rPr>
              <a:t>ύργος </a:t>
            </a:r>
            <a:r>
              <a:rPr lang="el-GR" sz="800" dirty="0" err="1" smtClean="0">
                <a:solidFill>
                  <a:schemeClr val="bg1"/>
                </a:solidFill>
              </a:rPr>
              <a:t>Δουράκη</a:t>
            </a:r>
            <a:r>
              <a:rPr lang="el-GR" sz="800" dirty="0" smtClean="0">
                <a:solidFill>
                  <a:schemeClr val="bg1"/>
                </a:solidFill>
              </a:rPr>
              <a:t> </a:t>
            </a:r>
            <a:r>
              <a:rPr lang="el-GR" sz="800" dirty="0" smtClean="0">
                <a:solidFill>
                  <a:schemeClr val="bg1"/>
                </a:solidFill>
              </a:rPr>
              <a:t>– </a:t>
            </a:r>
            <a:r>
              <a:rPr lang="el-GR" sz="800" dirty="0" err="1" smtClean="0">
                <a:solidFill>
                  <a:schemeClr val="bg1"/>
                </a:solidFill>
              </a:rPr>
              <a:t>Καστάνια</a:t>
            </a:r>
            <a:r>
              <a:rPr lang="el-GR" sz="800" dirty="0" smtClean="0">
                <a:solidFill>
                  <a:schemeClr val="bg1"/>
                </a:solidFill>
              </a:rPr>
              <a:t> Μεσσηνίας.</a:t>
            </a:r>
            <a:endParaRPr lang="el-GR" sz="800" dirty="0">
              <a:solidFill>
                <a:schemeClr val="bg1"/>
              </a:solidFill>
            </a:endParaRPr>
          </a:p>
          <a:p>
            <a:pPr algn="r"/>
            <a:r>
              <a:rPr lang="el-GR" sz="800" dirty="0" smtClean="0">
                <a:solidFill>
                  <a:schemeClr val="bg1"/>
                </a:solidFill>
              </a:rPr>
              <a:t>«Η </a:t>
            </a:r>
            <a:r>
              <a:rPr lang="el-GR" sz="800" dirty="0" err="1">
                <a:solidFill>
                  <a:schemeClr val="bg1"/>
                </a:solidFill>
              </a:rPr>
              <a:t>Κ</a:t>
            </a:r>
            <a:r>
              <a:rPr lang="el-GR" sz="800" dirty="0" err="1" smtClean="0">
                <a:solidFill>
                  <a:schemeClr val="bg1"/>
                </a:solidFill>
              </a:rPr>
              <a:t>αστάνια</a:t>
            </a:r>
            <a:r>
              <a:rPr lang="el-GR" sz="800" dirty="0" smtClean="0">
                <a:solidFill>
                  <a:schemeClr val="bg1"/>
                </a:solidFill>
              </a:rPr>
              <a:t>, ή Καστανέα, ή Μεγάλη </a:t>
            </a:r>
            <a:r>
              <a:rPr lang="el-GR" sz="800" dirty="0" err="1" smtClean="0">
                <a:solidFill>
                  <a:schemeClr val="bg1"/>
                </a:solidFill>
              </a:rPr>
              <a:t>Καστάνια</a:t>
            </a:r>
            <a:r>
              <a:rPr lang="el-GR" sz="800" dirty="0" smtClean="0">
                <a:solidFill>
                  <a:schemeClr val="bg1"/>
                </a:solidFill>
              </a:rPr>
              <a:t>. Η φήμη της οφείλεται στην ταραχώδη πολεμική ιστορία»</a:t>
            </a:r>
            <a:r>
              <a:rPr lang="en-US" sz="800" dirty="0" smtClean="0">
                <a:solidFill>
                  <a:schemeClr val="bg1"/>
                </a:solidFill>
              </a:rPr>
              <a:t>, </a:t>
            </a:r>
            <a:r>
              <a:rPr lang="en-US" sz="800" dirty="0" err="1" smtClean="0">
                <a:solidFill>
                  <a:schemeClr val="bg1"/>
                </a:solidFill>
                <a:hlinkClick r:id="rId4"/>
              </a:rPr>
              <a:t>Manivoice</a:t>
            </a:r>
            <a:endParaRPr lang="el-GR" sz="800" dirty="0">
              <a:solidFill>
                <a:schemeClr val="bg1"/>
              </a:solidFill>
            </a:endParaRPr>
          </a:p>
        </p:txBody>
      </p:sp>
    </p:spTree>
    <p:extLst>
      <p:ext uri="{BB962C8B-B14F-4D97-AF65-F5344CB8AC3E}">
        <p14:creationId xmlns:p14="http://schemas.microsoft.com/office/powerpoint/2010/main" val="25397104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Εικόνα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3033" y="1196975"/>
            <a:ext cx="2918967" cy="4397911"/>
          </a:xfrm>
          <a:prstGeom prst="rect">
            <a:avLst/>
          </a:prstGeom>
        </p:spPr>
      </p:pic>
      <p:sp>
        <p:nvSpPr>
          <p:cNvPr id="9" name="Τίτλος 8"/>
          <p:cNvSpPr>
            <a:spLocks noGrp="1"/>
          </p:cNvSpPr>
          <p:nvPr>
            <p:ph type="title"/>
          </p:nvPr>
        </p:nvSpPr>
        <p:spPr/>
        <p:txBody>
          <a:bodyPr/>
          <a:lstStyle/>
          <a:p>
            <a:r>
              <a:rPr lang="el-GR" dirty="0" smtClean="0">
                <a:solidFill>
                  <a:schemeClr val="tx1">
                    <a:lumMod val="75000"/>
                    <a:lumOff val="25000"/>
                  </a:schemeClr>
                </a:solidFill>
              </a:rPr>
              <a:t>Τρόπος κατασκευής</a:t>
            </a:r>
            <a:endParaRPr lang="el-GR" dirty="0">
              <a:solidFill>
                <a:schemeClr val="tx1">
                  <a:lumMod val="75000"/>
                  <a:lumOff val="25000"/>
                </a:schemeClr>
              </a:solidFill>
            </a:endParaRPr>
          </a:p>
        </p:txBody>
      </p:sp>
      <p:sp>
        <p:nvSpPr>
          <p:cNvPr id="21" name="Θέση κειμένου 20"/>
          <p:cNvSpPr>
            <a:spLocks noGrp="1"/>
          </p:cNvSpPr>
          <p:nvPr>
            <p:ph type="body" sz="half" idx="2"/>
          </p:nvPr>
        </p:nvSpPr>
        <p:spPr>
          <a:xfrm>
            <a:off x="335278" y="1991360"/>
            <a:ext cx="5408298" cy="3942080"/>
          </a:xfrm>
        </p:spPr>
        <p:txBody>
          <a:bodyPr>
            <a:noAutofit/>
          </a:bodyPr>
          <a:lstStyle/>
          <a:p>
            <a:r>
              <a:rPr lang="el-GR" dirty="0">
                <a:solidFill>
                  <a:schemeClr val="tx1">
                    <a:lumMod val="75000"/>
                    <a:lumOff val="25000"/>
                  </a:schemeClr>
                </a:solidFill>
              </a:rPr>
              <a:t>Οι επάλξεις </a:t>
            </a:r>
            <a:r>
              <a:rPr lang="el-GR" dirty="0" smtClean="0">
                <a:solidFill>
                  <a:schemeClr val="tx1">
                    <a:lumMod val="75000"/>
                    <a:lumOff val="25000"/>
                  </a:schemeClr>
                </a:solidFill>
              </a:rPr>
              <a:t>του </a:t>
            </a:r>
            <a:r>
              <a:rPr lang="el-GR" dirty="0">
                <a:solidFill>
                  <a:schemeClr val="tx1">
                    <a:lumMod val="75000"/>
                    <a:lumOff val="25000"/>
                  </a:schemeClr>
                </a:solidFill>
              </a:rPr>
              <a:t>πύργου </a:t>
            </a:r>
            <a:r>
              <a:rPr lang="el-GR" dirty="0" smtClean="0">
                <a:solidFill>
                  <a:schemeClr val="tx1">
                    <a:lumMod val="75000"/>
                    <a:lumOff val="25000"/>
                  </a:schemeClr>
                </a:solidFill>
              </a:rPr>
              <a:t>διαμορφώνονται σε </a:t>
            </a:r>
            <a:r>
              <a:rPr lang="el-GR" dirty="0">
                <a:solidFill>
                  <a:schemeClr val="tx1">
                    <a:lumMod val="75000"/>
                    <a:lumOff val="25000"/>
                  </a:schemeClr>
                </a:solidFill>
              </a:rPr>
              <a:t>θέση διαγώνια ή με μέτωπο προς την πιθανή προσέλευση επιτιθέμενων, με εξέχοντα κυκλικά ή πολυγωνικά παρατηρητήρια και το δώμα τους περιβάλλεται από ψηλό στηθαίο. Τόσο σε τούτες τις επάλξεις όσο και στο υπόλοιπο στηθαίο το δώμα διαχωρίζεται στην όψη με </a:t>
            </a:r>
            <a:r>
              <a:rPr lang="el-GR" dirty="0" err="1">
                <a:solidFill>
                  <a:schemeClr val="tx1">
                    <a:lumMod val="75000"/>
                    <a:lumOff val="25000"/>
                  </a:schemeClr>
                </a:solidFill>
              </a:rPr>
              <a:t>ημικυλινδρική</a:t>
            </a:r>
            <a:r>
              <a:rPr lang="el-GR" dirty="0">
                <a:solidFill>
                  <a:schemeClr val="tx1">
                    <a:lumMod val="75000"/>
                    <a:lumOff val="25000"/>
                  </a:schemeClr>
                </a:solidFill>
              </a:rPr>
              <a:t> διακοσμητική ταινία – </a:t>
            </a:r>
            <a:r>
              <a:rPr lang="el-GR" i="1" dirty="0" smtClean="0">
                <a:solidFill>
                  <a:schemeClr val="tx1">
                    <a:lumMod val="75000"/>
                    <a:lumOff val="25000"/>
                  </a:schemeClr>
                </a:solidFill>
              </a:rPr>
              <a:t>κορδόνι</a:t>
            </a:r>
            <a:r>
              <a:rPr lang="el-GR" dirty="0" smtClean="0">
                <a:solidFill>
                  <a:schemeClr val="tx1">
                    <a:lumMod val="75000"/>
                    <a:lumOff val="25000"/>
                  </a:schemeClr>
                </a:solidFill>
              </a:rPr>
              <a:t>.</a:t>
            </a:r>
            <a:r>
              <a:rPr lang="el-GR" dirty="0">
                <a:solidFill>
                  <a:schemeClr val="tx1">
                    <a:lumMod val="75000"/>
                    <a:lumOff val="25000"/>
                  </a:schemeClr>
                </a:solidFill>
              </a:rPr>
              <a:t> </a:t>
            </a:r>
            <a:r>
              <a:rPr lang="el-GR" dirty="0" smtClean="0">
                <a:solidFill>
                  <a:schemeClr val="tx1">
                    <a:lumMod val="75000"/>
                    <a:lumOff val="25000"/>
                  </a:schemeClr>
                </a:solidFill>
              </a:rPr>
              <a:t>Πολύ συχνά διαμορφώνονταν σε αγκωνάρια στις ποδιές ή στο πλάι των παραθύρων οι λεγόμενοι </a:t>
            </a:r>
            <a:r>
              <a:rPr lang="el-GR" dirty="0" err="1" smtClean="0">
                <a:solidFill>
                  <a:schemeClr val="tx1">
                    <a:lumMod val="75000"/>
                    <a:lumOff val="25000"/>
                  </a:schemeClr>
                </a:solidFill>
              </a:rPr>
              <a:t>πετρομάχοι</a:t>
            </a:r>
            <a:r>
              <a:rPr lang="el-GR" dirty="0" smtClean="0">
                <a:solidFill>
                  <a:schemeClr val="tx1">
                    <a:lumMod val="75000"/>
                    <a:lumOff val="25000"/>
                  </a:schemeClr>
                </a:solidFill>
              </a:rPr>
              <a:t>, από όπου οι αμυνόμενοι μπορούν να λιθοβολούν ή να </a:t>
            </a:r>
            <a:r>
              <a:rPr lang="el-GR" dirty="0" err="1" smtClean="0">
                <a:solidFill>
                  <a:schemeClr val="tx1">
                    <a:lumMod val="75000"/>
                    <a:lumOff val="25000"/>
                  </a:schemeClr>
                </a:solidFill>
              </a:rPr>
              <a:t>καταχέουν</a:t>
            </a:r>
            <a:r>
              <a:rPr lang="el-GR" dirty="0" smtClean="0">
                <a:solidFill>
                  <a:schemeClr val="tx1">
                    <a:lumMod val="75000"/>
                    <a:lumOff val="25000"/>
                  </a:schemeClr>
                </a:solidFill>
              </a:rPr>
              <a:t> τον επιτιθέμενο. </a:t>
            </a:r>
          </a:p>
          <a:p>
            <a:r>
              <a:rPr lang="el-GR" dirty="0" smtClean="0">
                <a:solidFill>
                  <a:schemeClr val="tx1">
                    <a:lumMod val="75000"/>
                    <a:lumOff val="25000"/>
                  </a:schemeClr>
                </a:solidFill>
              </a:rPr>
              <a:t>Κατά τα άλλα, οι πύργοι είναι ελάχιστα διακοσμημένοι καθώς γίνονταν με μεγάλη πίεση χρόνου. Ο διάκοσμος περιορίζεται σε χαράξεις, αν μη τι άλλο πάνω από την πόρτα της εισόδου, ενώ κατά περίπτωση  εμφανίζονταν μέσα στην τοιχοποιία ολόγλυφα ανθρώπινα κεφάλια, συνήθως του πολεμιστή – κτήτορα του πύργου.</a:t>
            </a:r>
          </a:p>
        </p:txBody>
      </p:sp>
      <p:sp>
        <p:nvSpPr>
          <p:cNvPr id="11" name="TextBox 10"/>
          <p:cNvSpPr txBox="1"/>
          <p:nvPr/>
        </p:nvSpPr>
        <p:spPr>
          <a:xfrm>
            <a:off x="9273033" y="5594886"/>
            <a:ext cx="2918967" cy="461665"/>
          </a:xfrm>
          <a:prstGeom prst="rect">
            <a:avLst/>
          </a:prstGeom>
          <a:solidFill>
            <a:schemeClr val="tx1">
              <a:alpha val="30000"/>
            </a:schemeClr>
          </a:solidFill>
        </p:spPr>
        <p:txBody>
          <a:bodyPr wrap="square" rtlCol="0">
            <a:spAutoFit/>
          </a:bodyPr>
          <a:lstStyle/>
          <a:p>
            <a:pPr algn="r"/>
            <a:r>
              <a:rPr lang="el-GR" sz="800" dirty="0" smtClean="0">
                <a:solidFill>
                  <a:schemeClr val="bg1"/>
                </a:solidFill>
              </a:rPr>
              <a:t>Επάλξεις στο δώμα και </a:t>
            </a:r>
            <a:r>
              <a:rPr lang="el-GR" sz="800" dirty="0" err="1" smtClean="0">
                <a:solidFill>
                  <a:schemeClr val="bg1"/>
                </a:solidFill>
              </a:rPr>
              <a:t>κοδρόνι</a:t>
            </a:r>
            <a:r>
              <a:rPr lang="el-GR" sz="800" dirty="0" smtClean="0">
                <a:solidFill>
                  <a:schemeClr val="bg1"/>
                </a:solidFill>
              </a:rPr>
              <a:t>.</a:t>
            </a:r>
          </a:p>
          <a:p>
            <a:pPr algn="r"/>
            <a:r>
              <a:rPr lang="el-GR" sz="800" dirty="0" smtClean="0">
                <a:solidFill>
                  <a:schemeClr val="bg1"/>
                </a:solidFill>
              </a:rPr>
              <a:t>Πύργος </a:t>
            </a:r>
            <a:r>
              <a:rPr lang="el-GR" sz="800" dirty="0" err="1" smtClean="0">
                <a:solidFill>
                  <a:schemeClr val="bg1"/>
                </a:solidFill>
              </a:rPr>
              <a:t>Χρηστέα</a:t>
            </a:r>
            <a:r>
              <a:rPr lang="el-GR" sz="800" dirty="0" smtClean="0">
                <a:solidFill>
                  <a:schemeClr val="bg1"/>
                </a:solidFill>
              </a:rPr>
              <a:t> – </a:t>
            </a:r>
            <a:r>
              <a:rPr lang="el-GR" sz="800" dirty="0" smtClean="0">
                <a:solidFill>
                  <a:schemeClr val="bg1"/>
                </a:solidFill>
              </a:rPr>
              <a:t>Άγιος Δημήτριος.</a:t>
            </a:r>
            <a:endParaRPr lang="el-GR" sz="800" dirty="0">
              <a:solidFill>
                <a:schemeClr val="bg1"/>
              </a:solidFill>
            </a:endParaRPr>
          </a:p>
          <a:p>
            <a:pPr algn="r"/>
            <a:r>
              <a:rPr lang="el-GR" sz="800" dirty="0" smtClean="0">
                <a:solidFill>
                  <a:schemeClr val="bg1"/>
                </a:solidFill>
              </a:rPr>
              <a:t>«Μανιάτικοι Πύργοι», </a:t>
            </a:r>
            <a:r>
              <a:rPr lang="el-GR" sz="800" dirty="0" smtClean="0">
                <a:solidFill>
                  <a:schemeClr val="bg1"/>
                </a:solidFill>
                <a:hlinkClick r:id="rId4"/>
              </a:rPr>
              <a:t>Δήμος Δυτικής Μάνης</a:t>
            </a:r>
            <a:endParaRPr lang="el-GR" sz="800" dirty="0">
              <a:solidFill>
                <a:schemeClr val="bg1"/>
              </a:solidFill>
            </a:endParaRPr>
          </a:p>
        </p:txBody>
      </p:sp>
      <p:pic>
        <p:nvPicPr>
          <p:cNvPr id="7" name="Εικόνα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49487" y="1196975"/>
            <a:ext cx="2879585" cy="4397911"/>
          </a:xfrm>
          <a:prstGeom prst="rect">
            <a:avLst/>
          </a:prstGeom>
        </p:spPr>
      </p:pic>
      <p:sp>
        <p:nvSpPr>
          <p:cNvPr id="12" name="TextBox 11"/>
          <p:cNvSpPr txBox="1"/>
          <p:nvPr/>
        </p:nvSpPr>
        <p:spPr>
          <a:xfrm>
            <a:off x="6249486" y="5594886"/>
            <a:ext cx="2879585" cy="461665"/>
          </a:xfrm>
          <a:prstGeom prst="rect">
            <a:avLst/>
          </a:prstGeom>
          <a:solidFill>
            <a:schemeClr val="tx1">
              <a:alpha val="30000"/>
            </a:schemeClr>
          </a:solidFill>
        </p:spPr>
        <p:txBody>
          <a:bodyPr wrap="square" rtlCol="0">
            <a:spAutoFit/>
          </a:bodyPr>
          <a:lstStyle/>
          <a:p>
            <a:pPr algn="r"/>
            <a:r>
              <a:rPr lang="el-GR" sz="800" dirty="0">
                <a:solidFill>
                  <a:schemeClr val="bg1"/>
                </a:solidFill>
              </a:rPr>
              <a:t>Πύργος </a:t>
            </a:r>
            <a:r>
              <a:rPr lang="el-GR" sz="800" dirty="0" err="1" smtClean="0">
                <a:solidFill>
                  <a:schemeClr val="bg1"/>
                </a:solidFill>
              </a:rPr>
              <a:t>Κουτρουλιάνων</a:t>
            </a:r>
            <a:r>
              <a:rPr lang="el-GR" sz="800" dirty="0" smtClean="0">
                <a:solidFill>
                  <a:schemeClr val="bg1"/>
                </a:solidFill>
              </a:rPr>
              <a:t>, </a:t>
            </a:r>
            <a:r>
              <a:rPr lang="el-GR" sz="800" dirty="0" err="1" smtClean="0">
                <a:solidFill>
                  <a:schemeClr val="bg1"/>
                </a:solidFill>
              </a:rPr>
              <a:t>Πετρομάχοι</a:t>
            </a:r>
            <a:r>
              <a:rPr lang="el-GR" sz="800" dirty="0" smtClean="0">
                <a:solidFill>
                  <a:schemeClr val="bg1"/>
                </a:solidFill>
              </a:rPr>
              <a:t>.</a:t>
            </a:r>
            <a:endParaRPr lang="el-GR" sz="800" dirty="0">
              <a:solidFill>
                <a:schemeClr val="bg1"/>
              </a:solidFill>
            </a:endParaRPr>
          </a:p>
          <a:p>
            <a:pPr algn="r"/>
            <a:r>
              <a:rPr lang="el-GR" sz="800" dirty="0">
                <a:solidFill>
                  <a:schemeClr val="bg1"/>
                </a:solidFill>
              </a:rPr>
              <a:t>Σαΐτας, Γ. (2001), </a:t>
            </a:r>
            <a:r>
              <a:rPr lang="el-GR" sz="800" i="1" dirty="0">
                <a:solidFill>
                  <a:schemeClr val="bg1"/>
                </a:solidFill>
              </a:rPr>
              <a:t>Μάνη – Ελληνική Παραδοσιακή Αρχιτεκτονική</a:t>
            </a:r>
            <a:r>
              <a:rPr lang="el-GR" sz="800" dirty="0">
                <a:solidFill>
                  <a:schemeClr val="bg1"/>
                </a:solidFill>
              </a:rPr>
              <a:t>. Αθήνα: Εκδόσεις Μέλισσα, </a:t>
            </a:r>
            <a:r>
              <a:rPr lang="el-GR" sz="800" dirty="0" smtClean="0">
                <a:solidFill>
                  <a:schemeClr val="bg1"/>
                </a:solidFill>
              </a:rPr>
              <a:t>σ.151</a:t>
            </a:r>
            <a:endParaRPr lang="el-GR" sz="800" dirty="0">
              <a:solidFill>
                <a:schemeClr val="bg1"/>
              </a:solidFill>
            </a:endParaRPr>
          </a:p>
        </p:txBody>
      </p:sp>
    </p:spTree>
    <p:extLst>
      <p:ext uri="{BB962C8B-B14F-4D97-AF65-F5344CB8AC3E}">
        <p14:creationId xmlns:p14="http://schemas.microsoft.com/office/powerpoint/2010/main" val="33075040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8000"/>
          </a:blip>
          <a:srcRect/>
          <a:stretch>
            <a:fillRect t="-9000" b="-9000"/>
          </a:stretch>
        </a:blipFill>
        <a:effectLst/>
      </p:bgPr>
    </p:bg>
    <p:spTree>
      <p:nvGrpSpPr>
        <p:cNvPr id="1" name=""/>
        <p:cNvGrpSpPr/>
        <p:nvPr/>
      </p:nvGrpSpPr>
      <p:grpSpPr>
        <a:xfrm>
          <a:off x="0" y="0"/>
          <a:ext cx="0" cy="0"/>
          <a:chOff x="0" y="0"/>
          <a:chExt cx="0" cy="0"/>
        </a:xfrm>
      </p:grpSpPr>
      <p:sp>
        <p:nvSpPr>
          <p:cNvPr id="4" name="TextBox 3"/>
          <p:cNvSpPr txBox="1"/>
          <p:nvPr/>
        </p:nvSpPr>
        <p:spPr>
          <a:xfrm>
            <a:off x="8592871" y="228601"/>
            <a:ext cx="3599129" cy="338554"/>
          </a:xfrm>
          <a:prstGeom prst="rect">
            <a:avLst/>
          </a:prstGeom>
          <a:solidFill>
            <a:schemeClr val="tx1">
              <a:alpha val="30000"/>
            </a:schemeClr>
          </a:solidFill>
        </p:spPr>
        <p:txBody>
          <a:bodyPr wrap="square" rtlCol="0">
            <a:spAutoFit/>
          </a:bodyPr>
          <a:lstStyle/>
          <a:p>
            <a:pPr algn="r"/>
            <a:r>
              <a:rPr lang="en-US" sz="800" dirty="0">
                <a:solidFill>
                  <a:schemeClr val="bg1"/>
                </a:solidFill>
              </a:rPr>
              <a:t>"</a:t>
            </a:r>
            <a:r>
              <a:rPr lang="en-US" sz="800" dirty="0">
                <a:solidFill>
                  <a:schemeClr val="bg1"/>
                </a:solidFill>
                <a:hlinkClick r:id="rId3"/>
              </a:rPr>
              <a:t>DSC_5765.jpg</a:t>
            </a:r>
            <a:r>
              <a:rPr lang="en-US" sz="800" dirty="0">
                <a:solidFill>
                  <a:schemeClr val="bg1"/>
                </a:solidFill>
              </a:rPr>
              <a:t>" </a:t>
            </a:r>
            <a:r>
              <a:rPr lang="en-US" sz="800" dirty="0">
                <a:solidFill>
                  <a:schemeClr val="bg1"/>
                </a:solidFill>
              </a:rPr>
              <a:t>by </a:t>
            </a:r>
            <a:r>
              <a:rPr lang="en-US" sz="800" dirty="0">
                <a:solidFill>
                  <a:schemeClr val="bg1"/>
                </a:solidFill>
              </a:rPr>
              <a:t>Thomas Steiner.</a:t>
            </a:r>
            <a:endParaRPr lang="el-GR" sz="800" dirty="0" smtClean="0">
              <a:solidFill>
                <a:schemeClr val="bg1"/>
              </a:solidFill>
            </a:endParaRPr>
          </a:p>
          <a:p>
            <a:pPr algn="r"/>
            <a:r>
              <a:rPr lang="en-US" sz="800" dirty="0" smtClean="0">
                <a:solidFill>
                  <a:schemeClr val="bg1"/>
                </a:solidFill>
              </a:rPr>
              <a:t>Licensed </a:t>
            </a:r>
            <a:r>
              <a:rPr lang="en-US" sz="800" dirty="0">
                <a:solidFill>
                  <a:schemeClr val="bg1"/>
                </a:solidFill>
              </a:rPr>
              <a:t>under </a:t>
            </a:r>
            <a:r>
              <a:rPr lang="en-US" sz="800" dirty="0">
                <a:solidFill>
                  <a:schemeClr val="bg1"/>
                </a:solidFill>
                <a:hlinkClick r:id="rId4"/>
              </a:rPr>
              <a:t>CC BY-NC-SA </a:t>
            </a:r>
            <a:r>
              <a:rPr lang="en-US" sz="800" dirty="0" smtClean="0">
                <a:solidFill>
                  <a:schemeClr val="bg1"/>
                </a:solidFill>
                <a:hlinkClick r:id="rId4"/>
              </a:rPr>
              <a:t>2.0</a:t>
            </a:r>
            <a:r>
              <a:rPr lang="en-US" sz="800" dirty="0" smtClean="0">
                <a:solidFill>
                  <a:schemeClr val="bg1"/>
                </a:solidFill>
              </a:rPr>
              <a:t> via Flickr</a:t>
            </a:r>
            <a:endParaRPr lang="el-GR" sz="800" dirty="0">
              <a:solidFill>
                <a:schemeClr val="bg1"/>
              </a:solidFill>
            </a:endParaRPr>
          </a:p>
        </p:txBody>
      </p:sp>
    </p:spTree>
    <p:extLst>
      <p:ext uri="{BB962C8B-B14F-4D97-AF65-F5344CB8AC3E}">
        <p14:creationId xmlns:p14="http://schemas.microsoft.com/office/powerpoint/2010/main" val="41275238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Τίτλος 8"/>
          <p:cNvSpPr>
            <a:spLocks noGrp="1"/>
          </p:cNvSpPr>
          <p:nvPr>
            <p:ph type="title"/>
          </p:nvPr>
        </p:nvSpPr>
        <p:spPr/>
        <p:txBody>
          <a:bodyPr/>
          <a:lstStyle/>
          <a:p>
            <a:r>
              <a:rPr lang="el-GR" dirty="0" smtClean="0">
                <a:solidFill>
                  <a:schemeClr val="tx1">
                    <a:lumMod val="75000"/>
                    <a:lumOff val="25000"/>
                  </a:schemeClr>
                </a:solidFill>
              </a:rPr>
              <a:t>Τρόπος κατασκευής</a:t>
            </a:r>
            <a:endParaRPr lang="el-GR" dirty="0">
              <a:solidFill>
                <a:schemeClr val="tx1">
                  <a:lumMod val="75000"/>
                  <a:lumOff val="25000"/>
                </a:schemeClr>
              </a:solidFill>
            </a:endParaRPr>
          </a:p>
        </p:txBody>
      </p:sp>
      <p:pic>
        <p:nvPicPr>
          <p:cNvPr id="3" name="Θέση εικόνας 2"/>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68" t="1178" b="5948"/>
          <a:stretch/>
        </p:blipFill>
        <p:spPr>
          <a:xfrm>
            <a:off x="7591425" y="0"/>
            <a:ext cx="4600575" cy="6010275"/>
          </a:xfrm>
        </p:spPr>
      </p:pic>
      <p:sp>
        <p:nvSpPr>
          <p:cNvPr id="21" name="Θέση κειμένου 20"/>
          <p:cNvSpPr>
            <a:spLocks noGrp="1"/>
          </p:cNvSpPr>
          <p:nvPr>
            <p:ph type="body" sz="half" idx="2"/>
          </p:nvPr>
        </p:nvSpPr>
        <p:spPr/>
        <p:txBody>
          <a:bodyPr>
            <a:noAutofit/>
          </a:bodyPr>
          <a:lstStyle/>
          <a:p>
            <a:r>
              <a:rPr lang="el-GR" dirty="0">
                <a:solidFill>
                  <a:schemeClr val="tx1">
                    <a:lumMod val="75000"/>
                    <a:lumOff val="25000"/>
                  </a:schemeClr>
                </a:solidFill>
              </a:rPr>
              <a:t>Οι πόρτες ήταν χαμηλές </a:t>
            </a:r>
            <a:r>
              <a:rPr lang="el-GR" dirty="0" smtClean="0">
                <a:solidFill>
                  <a:schemeClr val="tx1">
                    <a:lumMod val="75000"/>
                    <a:lumOff val="25000"/>
                  </a:schemeClr>
                </a:solidFill>
              </a:rPr>
              <a:t>και μικρού μεγέθους, τόσο για </a:t>
            </a:r>
            <a:r>
              <a:rPr lang="el-GR" dirty="0">
                <a:solidFill>
                  <a:schemeClr val="tx1">
                    <a:lumMod val="75000"/>
                    <a:lumOff val="25000"/>
                  </a:schemeClr>
                </a:solidFill>
              </a:rPr>
              <a:t>λόγους </a:t>
            </a:r>
            <a:r>
              <a:rPr lang="el-GR" dirty="0" smtClean="0">
                <a:solidFill>
                  <a:schemeClr val="tx1">
                    <a:lumMod val="75000"/>
                    <a:lumOff val="25000"/>
                  </a:schemeClr>
                </a:solidFill>
              </a:rPr>
              <a:t>οχυρωματικούς όσο και </a:t>
            </a:r>
            <a:r>
              <a:rPr lang="el-GR" dirty="0">
                <a:solidFill>
                  <a:schemeClr val="tx1">
                    <a:lumMod val="75000"/>
                    <a:lumOff val="25000"/>
                  </a:schemeClr>
                </a:solidFill>
              </a:rPr>
              <a:t>για </a:t>
            </a:r>
            <a:r>
              <a:rPr lang="el-GR" dirty="0" smtClean="0">
                <a:solidFill>
                  <a:schemeClr val="tx1">
                    <a:lumMod val="75000"/>
                    <a:lumOff val="25000"/>
                  </a:schemeClr>
                </a:solidFill>
              </a:rPr>
              <a:t>να περιορίζεται ο δυνατός αέρας της περιοχής. Για λόγους οχυρωματικούς, αλλά και εξ’ αιτίας της έλλειψης ξύλου, οι πύργοι έκλειναν με πέτρα η οποία τοποθετείτο ήδη από την φάση της κατασκευής στο εσωτερικό του πύργου. Παρότι από το εσωτερικό η πέτρα μπορούσε να μετακινηθεί καθώς ήταν αναρτημένη σε ειδικά μελετημένο άξονα, από το εξωτερικό δεν υπήρχε βολική θέση για να παραμεριστεί, ενώ από πάνω η είσοδος προστατευόταν και από την </a:t>
            </a:r>
            <a:r>
              <a:rPr lang="el-GR" dirty="0" err="1" smtClean="0">
                <a:solidFill>
                  <a:schemeClr val="tx1">
                    <a:lumMod val="75000"/>
                    <a:lumOff val="25000"/>
                  </a:schemeClr>
                </a:solidFill>
              </a:rPr>
              <a:t>καταχιούστρια</a:t>
            </a:r>
            <a:r>
              <a:rPr lang="el-GR" dirty="0" smtClean="0">
                <a:solidFill>
                  <a:schemeClr val="tx1">
                    <a:lumMod val="75000"/>
                    <a:lumOff val="25000"/>
                  </a:schemeClr>
                </a:solidFill>
              </a:rPr>
              <a:t>.</a:t>
            </a:r>
          </a:p>
        </p:txBody>
      </p:sp>
      <p:sp>
        <p:nvSpPr>
          <p:cNvPr id="11" name="TextBox 10"/>
          <p:cNvSpPr txBox="1"/>
          <p:nvPr/>
        </p:nvSpPr>
        <p:spPr>
          <a:xfrm>
            <a:off x="7591424" y="6010140"/>
            <a:ext cx="4600576" cy="461665"/>
          </a:xfrm>
          <a:prstGeom prst="rect">
            <a:avLst/>
          </a:prstGeom>
          <a:solidFill>
            <a:schemeClr val="tx1">
              <a:alpha val="60000"/>
            </a:schemeClr>
          </a:solidFill>
        </p:spPr>
        <p:txBody>
          <a:bodyPr wrap="square" rtlCol="0">
            <a:spAutoFit/>
          </a:bodyPr>
          <a:lstStyle/>
          <a:p>
            <a:r>
              <a:rPr lang="el-GR" sz="800" dirty="0" smtClean="0">
                <a:solidFill>
                  <a:schemeClr val="bg1"/>
                </a:solidFill>
              </a:rPr>
              <a:t>Κάστρο </a:t>
            </a:r>
            <a:r>
              <a:rPr lang="el-GR" sz="800" dirty="0" err="1" smtClean="0">
                <a:solidFill>
                  <a:schemeClr val="bg1"/>
                </a:solidFill>
              </a:rPr>
              <a:t>Ζαρνάτας</a:t>
            </a:r>
            <a:r>
              <a:rPr lang="el-GR" sz="800" dirty="0" smtClean="0">
                <a:solidFill>
                  <a:schemeClr val="bg1"/>
                </a:solidFill>
              </a:rPr>
              <a:t>– </a:t>
            </a:r>
            <a:r>
              <a:rPr lang="el-GR" sz="800" dirty="0" smtClean="0">
                <a:solidFill>
                  <a:schemeClr val="bg1"/>
                </a:solidFill>
              </a:rPr>
              <a:t>Μέσα Μάνη.</a:t>
            </a:r>
            <a:endParaRPr lang="el-GR" sz="800" dirty="0">
              <a:solidFill>
                <a:schemeClr val="bg1"/>
              </a:solidFill>
            </a:endParaRPr>
          </a:p>
          <a:p>
            <a:r>
              <a:rPr lang="el-GR" sz="800" dirty="0" smtClean="0">
                <a:solidFill>
                  <a:schemeClr val="bg1"/>
                </a:solidFill>
              </a:rPr>
              <a:t>«</a:t>
            </a:r>
            <a:r>
              <a:rPr lang="fr-FR" sz="800" dirty="0">
                <a:solidFill>
                  <a:schemeClr val="bg1"/>
                </a:solidFill>
              </a:rPr>
              <a:t>K</a:t>
            </a:r>
            <a:r>
              <a:rPr lang="el-GR" sz="800" dirty="0">
                <a:solidFill>
                  <a:schemeClr val="bg1"/>
                </a:solidFill>
              </a:rPr>
              <a:t>άστρα και </a:t>
            </a:r>
            <a:r>
              <a:rPr lang="el-GR" sz="800" dirty="0" smtClean="0">
                <a:solidFill>
                  <a:schemeClr val="bg1"/>
                </a:solidFill>
              </a:rPr>
              <a:t> Φρούρια</a:t>
            </a:r>
            <a:r>
              <a:rPr lang="el-GR" sz="800" dirty="0">
                <a:solidFill>
                  <a:schemeClr val="bg1"/>
                </a:solidFill>
              </a:rPr>
              <a:t>», </a:t>
            </a:r>
            <a:r>
              <a:rPr lang="el-GR" sz="800" dirty="0" smtClean="0">
                <a:solidFill>
                  <a:schemeClr val="bg1"/>
                </a:solidFill>
              </a:rPr>
              <a:t>Η Καθημερινή, Κυριακή 21 Νοεμβρίου 1993, σ.18</a:t>
            </a:r>
          </a:p>
          <a:p>
            <a:endParaRPr lang="el-GR" sz="800" dirty="0">
              <a:solidFill>
                <a:schemeClr val="bg1"/>
              </a:solidFill>
            </a:endParaRPr>
          </a:p>
        </p:txBody>
      </p:sp>
      <p:pic>
        <p:nvPicPr>
          <p:cNvPr id="4" name="Εικόνα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5413" y="1991360"/>
            <a:ext cx="3576714" cy="4018780"/>
          </a:xfrm>
          <a:prstGeom prst="rect">
            <a:avLst/>
          </a:prstGeom>
        </p:spPr>
      </p:pic>
      <p:sp>
        <p:nvSpPr>
          <p:cNvPr id="10" name="TextBox 9"/>
          <p:cNvSpPr txBox="1"/>
          <p:nvPr/>
        </p:nvSpPr>
        <p:spPr>
          <a:xfrm>
            <a:off x="3935413" y="6010140"/>
            <a:ext cx="3576714" cy="461665"/>
          </a:xfrm>
          <a:prstGeom prst="rect">
            <a:avLst/>
          </a:prstGeom>
          <a:solidFill>
            <a:schemeClr val="tx1">
              <a:alpha val="60000"/>
            </a:schemeClr>
          </a:solidFill>
        </p:spPr>
        <p:txBody>
          <a:bodyPr wrap="square" rtlCol="0">
            <a:spAutoFit/>
          </a:bodyPr>
          <a:lstStyle/>
          <a:p>
            <a:r>
              <a:rPr lang="el-GR" sz="800" dirty="0" err="1" smtClean="0">
                <a:solidFill>
                  <a:schemeClr val="bg1"/>
                </a:solidFill>
              </a:rPr>
              <a:t>Πολεμόπυργος</a:t>
            </a:r>
            <a:r>
              <a:rPr lang="el-GR" sz="800" dirty="0" smtClean="0">
                <a:solidFill>
                  <a:schemeClr val="bg1"/>
                </a:solidFill>
              </a:rPr>
              <a:t> </a:t>
            </a:r>
            <a:r>
              <a:rPr lang="el-GR" sz="800" dirty="0" err="1" smtClean="0">
                <a:solidFill>
                  <a:schemeClr val="bg1"/>
                </a:solidFill>
              </a:rPr>
              <a:t>Φιλιππάκου</a:t>
            </a:r>
            <a:r>
              <a:rPr lang="el-GR" sz="800" dirty="0" smtClean="0">
                <a:solidFill>
                  <a:schemeClr val="bg1"/>
                </a:solidFill>
              </a:rPr>
              <a:t> </a:t>
            </a:r>
            <a:r>
              <a:rPr lang="el-GR" sz="800" dirty="0">
                <a:solidFill>
                  <a:schemeClr val="bg1"/>
                </a:solidFill>
              </a:rPr>
              <a:t>στα </a:t>
            </a:r>
            <a:r>
              <a:rPr lang="el-GR" sz="800" dirty="0" smtClean="0">
                <a:solidFill>
                  <a:schemeClr val="bg1"/>
                </a:solidFill>
              </a:rPr>
              <a:t>Άλικα. </a:t>
            </a:r>
            <a:r>
              <a:rPr lang="el-GR" sz="800" dirty="0">
                <a:solidFill>
                  <a:schemeClr val="bg1"/>
                </a:solidFill>
              </a:rPr>
              <a:t>H </a:t>
            </a:r>
            <a:r>
              <a:rPr lang="el-GR" sz="800" dirty="0" smtClean="0">
                <a:solidFill>
                  <a:schemeClr val="bg1"/>
                </a:solidFill>
              </a:rPr>
              <a:t>προσπέλαση γίνεται από τη </a:t>
            </a:r>
            <a:r>
              <a:rPr lang="el-GR" sz="800" dirty="0">
                <a:solidFill>
                  <a:schemeClr val="bg1"/>
                </a:solidFill>
              </a:rPr>
              <a:t>μαντρωμένη </a:t>
            </a:r>
            <a:r>
              <a:rPr lang="el-GR" sz="800" dirty="0" smtClean="0">
                <a:solidFill>
                  <a:schemeClr val="bg1"/>
                </a:solidFill>
              </a:rPr>
              <a:t>αυλή.</a:t>
            </a:r>
          </a:p>
          <a:p>
            <a:r>
              <a:rPr lang="el-GR" sz="800" dirty="0" smtClean="0">
                <a:solidFill>
                  <a:schemeClr val="bg1"/>
                </a:solidFill>
              </a:rPr>
              <a:t>«</a:t>
            </a:r>
            <a:r>
              <a:rPr lang="fr-FR" sz="800" dirty="0">
                <a:solidFill>
                  <a:schemeClr val="bg1"/>
                </a:solidFill>
              </a:rPr>
              <a:t>K</a:t>
            </a:r>
            <a:r>
              <a:rPr lang="el-GR" sz="800" dirty="0">
                <a:solidFill>
                  <a:schemeClr val="bg1"/>
                </a:solidFill>
              </a:rPr>
              <a:t>άστρα και </a:t>
            </a:r>
            <a:r>
              <a:rPr lang="el-GR" sz="800" dirty="0" smtClean="0">
                <a:solidFill>
                  <a:schemeClr val="bg1"/>
                </a:solidFill>
              </a:rPr>
              <a:t> Φρούρια</a:t>
            </a:r>
            <a:r>
              <a:rPr lang="el-GR" sz="800" dirty="0">
                <a:solidFill>
                  <a:schemeClr val="bg1"/>
                </a:solidFill>
              </a:rPr>
              <a:t>», </a:t>
            </a:r>
            <a:r>
              <a:rPr lang="el-GR" sz="800" dirty="0" smtClean="0">
                <a:solidFill>
                  <a:schemeClr val="bg1"/>
                </a:solidFill>
              </a:rPr>
              <a:t>Η Καθημερινή, Κυριακή 21 Νοεμβρίου 1993, σ.18</a:t>
            </a:r>
            <a:endParaRPr lang="el-GR" sz="800" dirty="0">
              <a:solidFill>
                <a:schemeClr val="bg1"/>
              </a:solidFill>
            </a:endParaRPr>
          </a:p>
        </p:txBody>
      </p:sp>
    </p:spTree>
    <p:extLst>
      <p:ext uri="{BB962C8B-B14F-4D97-AF65-F5344CB8AC3E}">
        <p14:creationId xmlns:p14="http://schemas.microsoft.com/office/powerpoint/2010/main" val="13731084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Θέση εικόνας 2"/>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853" b="853"/>
          <a:stretch/>
        </p:blipFill>
        <p:spPr>
          <a:xfrm>
            <a:off x="4380394" y="747964"/>
            <a:ext cx="7240650" cy="4934112"/>
          </a:xfrm>
        </p:spPr>
      </p:pic>
      <p:sp>
        <p:nvSpPr>
          <p:cNvPr id="9" name="Τίτλος 8"/>
          <p:cNvSpPr>
            <a:spLocks noGrp="1"/>
          </p:cNvSpPr>
          <p:nvPr>
            <p:ph type="title"/>
          </p:nvPr>
        </p:nvSpPr>
        <p:spPr/>
        <p:txBody>
          <a:bodyPr/>
          <a:lstStyle/>
          <a:p>
            <a:r>
              <a:rPr lang="el-GR" dirty="0" smtClean="0">
                <a:solidFill>
                  <a:schemeClr val="tx1">
                    <a:lumMod val="75000"/>
                    <a:lumOff val="25000"/>
                  </a:schemeClr>
                </a:solidFill>
              </a:rPr>
              <a:t>Το εσωτερικό</a:t>
            </a:r>
            <a:endParaRPr lang="el-GR" dirty="0">
              <a:solidFill>
                <a:schemeClr val="tx1">
                  <a:lumMod val="75000"/>
                  <a:lumOff val="25000"/>
                </a:schemeClr>
              </a:solidFill>
            </a:endParaRPr>
          </a:p>
        </p:txBody>
      </p:sp>
      <p:sp>
        <p:nvSpPr>
          <p:cNvPr id="21" name="Θέση κειμένου 20"/>
          <p:cNvSpPr>
            <a:spLocks noGrp="1"/>
          </p:cNvSpPr>
          <p:nvPr>
            <p:ph type="body" sz="half" idx="2"/>
          </p:nvPr>
        </p:nvSpPr>
        <p:spPr/>
        <p:txBody>
          <a:bodyPr>
            <a:noAutofit/>
          </a:bodyPr>
          <a:lstStyle/>
          <a:p>
            <a:r>
              <a:rPr lang="el-GR" dirty="0" smtClean="0">
                <a:solidFill>
                  <a:schemeClr val="tx1">
                    <a:lumMod val="75000"/>
                    <a:lumOff val="25000"/>
                  </a:schemeClr>
                </a:solidFill>
              </a:rPr>
              <a:t>Κάθε κύριος όροφος έχει 1-4 παράθυρα, συνήθως τοξωτά. Επιπλέον έχει μία ή περισσότερες κόγχες είτε σαν </a:t>
            </a:r>
            <a:r>
              <a:rPr lang="el-GR" i="1" dirty="0" err="1" smtClean="0">
                <a:solidFill>
                  <a:schemeClr val="tx1">
                    <a:lumMod val="75000"/>
                    <a:lumOff val="25000"/>
                  </a:schemeClr>
                </a:solidFill>
              </a:rPr>
              <a:t>θερίδες</a:t>
            </a:r>
            <a:r>
              <a:rPr lang="el-GR" dirty="0" smtClean="0">
                <a:solidFill>
                  <a:schemeClr val="tx1">
                    <a:lumMod val="75000"/>
                    <a:lumOff val="25000"/>
                  </a:schemeClr>
                </a:solidFill>
              </a:rPr>
              <a:t> με ράφια, είτε σαν </a:t>
            </a:r>
            <a:r>
              <a:rPr lang="el-GR" i="1" dirty="0" smtClean="0">
                <a:solidFill>
                  <a:schemeClr val="tx1">
                    <a:lumMod val="75000"/>
                    <a:lumOff val="25000"/>
                  </a:schemeClr>
                </a:solidFill>
              </a:rPr>
              <a:t>αχιβάδες</a:t>
            </a:r>
            <a:r>
              <a:rPr lang="el-GR" dirty="0" smtClean="0">
                <a:solidFill>
                  <a:schemeClr val="tx1">
                    <a:lumMod val="75000"/>
                    <a:lumOff val="25000"/>
                  </a:schemeClr>
                </a:solidFill>
              </a:rPr>
              <a:t>. Σε όλους τους ορόφους, και σε διάφορα ύψη ανά επίπεδο, βρίσκονται πολυάριθμες </a:t>
            </a:r>
            <a:r>
              <a:rPr lang="el-GR" i="1" dirty="0" err="1" smtClean="0">
                <a:solidFill>
                  <a:schemeClr val="tx1">
                    <a:lumMod val="75000"/>
                    <a:lumOff val="25000"/>
                  </a:schemeClr>
                </a:solidFill>
              </a:rPr>
              <a:t>ντουφεκίστρες</a:t>
            </a:r>
            <a:r>
              <a:rPr lang="el-GR" dirty="0" smtClean="0">
                <a:solidFill>
                  <a:schemeClr val="tx1">
                    <a:lumMod val="75000"/>
                    <a:lumOff val="25000"/>
                  </a:schemeClr>
                </a:solidFill>
              </a:rPr>
              <a:t> ώστε να πυροβολούν προς διάφορες γωνιές και με διάφορες στάσεις (όρθιοι, γονατιστοί, κ.ο.κ.).</a:t>
            </a:r>
          </a:p>
          <a:p>
            <a:r>
              <a:rPr lang="el-GR" dirty="0" smtClean="0">
                <a:solidFill>
                  <a:schemeClr val="tx1">
                    <a:lumMod val="75000"/>
                    <a:lumOff val="25000"/>
                  </a:schemeClr>
                </a:solidFill>
              </a:rPr>
              <a:t>Οι τοίχοι εσωτερικά ήταν σοβατισμένοι και ασβεστωμένοι, ενώ ψηλά είχαν εξέχοντα ράφια για αντικείμενα καθημερινής ή πολεμικής χρήσης.</a:t>
            </a:r>
            <a:endParaRPr lang="el-GR" dirty="0" smtClean="0">
              <a:solidFill>
                <a:schemeClr val="tx1">
                  <a:lumMod val="75000"/>
                  <a:lumOff val="25000"/>
                </a:schemeClr>
              </a:solidFill>
            </a:endParaRPr>
          </a:p>
        </p:txBody>
      </p:sp>
      <p:sp>
        <p:nvSpPr>
          <p:cNvPr id="11" name="TextBox 10"/>
          <p:cNvSpPr txBox="1"/>
          <p:nvPr/>
        </p:nvSpPr>
        <p:spPr>
          <a:xfrm>
            <a:off x="4380395" y="6128846"/>
            <a:ext cx="7240650" cy="338554"/>
          </a:xfrm>
          <a:prstGeom prst="rect">
            <a:avLst/>
          </a:prstGeom>
          <a:solidFill>
            <a:schemeClr val="tx1">
              <a:alpha val="30000"/>
            </a:schemeClr>
          </a:solidFill>
        </p:spPr>
        <p:txBody>
          <a:bodyPr wrap="square" rtlCol="0">
            <a:spAutoFit/>
          </a:bodyPr>
          <a:lstStyle/>
          <a:p>
            <a:pPr algn="r"/>
            <a:r>
              <a:rPr lang="el-GR" sz="800" dirty="0" smtClean="0">
                <a:solidFill>
                  <a:schemeClr val="bg1"/>
                </a:solidFill>
              </a:rPr>
              <a:t>Πύργος στην </a:t>
            </a:r>
            <a:r>
              <a:rPr lang="el-GR" sz="800" dirty="0" err="1" smtClean="0">
                <a:solidFill>
                  <a:schemeClr val="bg1"/>
                </a:solidFill>
              </a:rPr>
              <a:t>Καρυούπολη</a:t>
            </a:r>
            <a:r>
              <a:rPr lang="el-GR" sz="800" dirty="0" smtClean="0">
                <a:solidFill>
                  <a:schemeClr val="bg1"/>
                </a:solidFill>
              </a:rPr>
              <a:t>, Εσωτερικό.</a:t>
            </a:r>
            <a:endParaRPr lang="el-GR" sz="800" dirty="0">
              <a:solidFill>
                <a:schemeClr val="bg1"/>
              </a:solidFill>
            </a:endParaRPr>
          </a:p>
          <a:p>
            <a:pPr algn="r"/>
            <a:r>
              <a:rPr lang="el-GR" sz="800" dirty="0">
                <a:solidFill>
                  <a:schemeClr val="bg1"/>
                </a:solidFill>
              </a:rPr>
              <a:t>Σαΐτας, Γ. (2001), </a:t>
            </a:r>
            <a:r>
              <a:rPr lang="el-GR" sz="800" i="1" dirty="0">
                <a:solidFill>
                  <a:schemeClr val="bg1"/>
                </a:solidFill>
              </a:rPr>
              <a:t>Μάνη – Ελληνική Παραδοσιακή Αρχιτεκτονική</a:t>
            </a:r>
            <a:r>
              <a:rPr lang="el-GR" sz="800" dirty="0">
                <a:solidFill>
                  <a:schemeClr val="bg1"/>
                </a:solidFill>
              </a:rPr>
              <a:t>. Αθήνα: Εκδόσεις Μέλισσα, </a:t>
            </a:r>
            <a:r>
              <a:rPr lang="el-GR" sz="800" dirty="0" smtClean="0">
                <a:solidFill>
                  <a:schemeClr val="bg1"/>
                </a:solidFill>
              </a:rPr>
              <a:t>σ.90</a:t>
            </a:r>
            <a:endParaRPr lang="el-GR" sz="800" dirty="0">
              <a:solidFill>
                <a:schemeClr val="bg1"/>
              </a:solidFill>
            </a:endParaRPr>
          </a:p>
        </p:txBody>
      </p:sp>
    </p:spTree>
    <p:extLst>
      <p:ext uri="{BB962C8B-B14F-4D97-AF65-F5344CB8AC3E}">
        <p14:creationId xmlns:p14="http://schemas.microsoft.com/office/powerpoint/2010/main" val="5634238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3000" b="-83000"/>
          </a:stretch>
        </a:blipFill>
        <a:effectLst/>
      </p:bgPr>
    </p:bg>
    <p:spTree>
      <p:nvGrpSpPr>
        <p:cNvPr id="1" name=""/>
        <p:cNvGrpSpPr/>
        <p:nvPr/>
      </p:nvGrpSpPr>
      <p:grpSpPr>
        <a:xfrm>
          <a:off x="0" y="0"/>
          <a:ext cx="0" cy="0"/>
          <a:chOff x="0" y="0"/>
          <a:chExt cx="0" cy="0"/>
        </a:xfrm>
      </p:grpSpPr>
      <p:sp>
        <p:nvSpPr>
          <p:cNvPr id="9" name="Τίτλος 8"/>
          <p:cNvSpPr>
            <a:spLocks noGrp="1"/>
          </p:cNvSpPr>
          <p:nvPr>
            <p:ph type="title"/>
          </p:nvPr>
        </p:nvSpPr>
        <p:spPr>
          <a:solidFill>
            <a:schemeClr val="tx1">
              <a:alpha val="55000"/>
            </a:schemeClr>
          </a:solidFill>
        </p:spPr>
        <p:txBody>
          <a:bodyPr/>
          <a:lstStyle/>
          <a:p>
            <a:r>
              <a:rPr lang="el-GR" dirty="0" smtClean="0">
                <a:solidFill>
                  <a:schemeClr val="bg1"/>
                </a:solidFill>
              </a:rPr>
              <a:t>Επεμβάσεις σε ιστορικά κελύφη</a:t>
            </a:r>
            <a:endParaRPr lang="el-GR" dirty="0">
              <a:solidFill>
                <a:schemeClr val="bg1"/>
              </a:solidFill>
            </a:endParaRPr>
          </a:p>
        </p:txBody>
      </p:sp>
      <p:sp>
        <p:nvSpPr>
          <p:cNvPr id="4" name="Θέση περιεχομένου 3"/>
          <p:cNvSpPr>
            <a:spLocks noGrp="1"/>
          </p:cNvSpPr>
          <p:nvPr>
            <p:ph idx="1"/>
          </p:nvPr>
        </p:nvSpPr>
        <p:spPr>
          <a:xfrm>
            <a:off x="5183188" y="457201"/>
            <a:ext cx="6172200" cy="5403850"/>
          </a:xfrm>
          <a:solidFill>
            <a:schemeClr val="tx1">
              <a:alpha val="55000"/>
            </a:schemeClr>
          </a:solidFill>
        </p:spPr>
        <p:txBody>
          <a:bodyPr>
            <a:normAutofit/>
          </a:bodyPr>
          <a:lstStyle/>
          <a:p>
            <a:r>
              <a:rPr lang="el-GR" dirty="0" smtClean="0">
                <a:solidFill>
                  <a:schemeClr val="bg1"/>
                </a:solidFill>
              </a:rPr>
              <a:t>Το </a:t>
            </a:r>
            <a:r>
              <a:rPr lang="el-GR" dirty="0">
                <a:solidFill>
                  <a:schemeClr val="bg1"/>
                </a:solidFill>
              </a:rPr>
              <a:t>θεσμικό πλαίσιο των επεμβάσεων υπαγορεύεται από τις </a:t>
            </a:r>
            <a:r>
              <a:rPr lang="el-GR" dirty="0" smtClean="0">
                <a:solidFill>
                  <a:schemeClr val="bg1"/>
                </a:solidFill>
              </a:rPr>
              <a:t>διεθνείς συνθήκες, </a:t>
            </a:r>
            <a:r>
              <a:rPr lang="el-GR" dirty="0">
                <a:solidFill>
                  <a:schemeClr val="bg1"/>
                </a:solidFill>
              </a:rPr>
              <a:t>τη νομοθεσία της εκάστοτε </a:t>
            </a:r>
            <a:r>
              <a:rPr lang="el-GR" dirty="0" smtClean="0">
                <a:solidFill>
                  <a:schemeClr val="bg1"/>
                </a:solidFill>
              </a:rPr>
              <a:t>χώρας, </a:t>
            </a:r>
            <a:r>
              <a:rPr lang="el-GR" dirty="0">
                <a:solidFill>
                  <a:schemeClr val="bg1"/>
                </a:solidFill>
              </a:rPr>
              <a:t>και άλλους περιορισμούς που είναι δυνατόν να τίθενται ανά </a:t>
            </a:r>
            <a:r>
              <a:rPr lang="el-GR" dirty="0" smtClean="0">
                <a:solidFill>
                  <a:schemeClr val="bg1"/>
                </a:solidFill>
              </a:rPr>
              <a:t>περιοχή.</a:t>
            </a:r>
            <a:endParaRPr lang="el-GR" dirty="0">
              <a:solidFill>
                <a:schemeClr val="bg1"/>
              </a:solidFill>
            </a:endParaRPr>
          </a:p>
        </p:txBody>
      </p:sp>
      <p:sp>
        <p:nvSpPr>
          <p:cNvPr id="21" name="Θέση κειμένου 20"/>
          <p:cNvSpPr>
            <a:spLocks noGrp="1"/>
          </p:cNvSpPr>
          <p:nvPr>
            <p:ph type="body" sz="half" idx="2"/>
          </p:nvPr>
        </p:nvSpPr>
        <p:spPr>
          <a:solidFill>
            <a:schemeClr val="tx1">
              <a:alpha val="55000"/>
            </a:schemeClr>
          </a:solidFill>
        </p:spPr>
        <p:txBody>
          <a:bodyPr>
            <a:noAutofit/>
          </a:bodyPr>
          <a:lstStyle/>
          <a:p>
            <a:r>
              <a:rPr lang="el-GR" dirty="0">
                <a:solidFill>
                  <a:schemeClr val="bg1"/>
                </a:solidFill>
              </a:rPr>
              <a:t>Κάθε επέμβαση σε μια ιστορική κατασκευή καθορίζεται από ένα πλήθος αντικειμενικών και υποκειμενικών παραγόντων, των οποίων οι πλέον καθοριστικοί είναι </a:t>
            </a:r>
            <a:r>
              <a:rPr lang="el-GR" dirty="0" smtClean="0">
                <a:solidFill>
                  <a:schemeClr val="bg1"/>
                </a:solidFill>
              </a:rPr>
              <a:t>το κόστος</a:t>
            </a:r>
            <a:r>
              <a:rPr lang="el-GR" dirty="0">
                <a:solidFill>
                  <a:schemeClr val="bg1"/>
                </a:solidFill>
              </a:rPr>
              <a:t>, το θεσμικό πλαίσιο, τα διαθέσιμα μέσα και η επικρατούσα νοοτροπία.</a:t>
            </a:r>
          </a:p>
          <a:p>
            <a:r>
              <a:rPr lang="el-GR" dirty="0" smtClean="0">
                <a:solidFill>
                  <a:schemeClr val="bg1"/>
                </a:solidFill>
              </a:rPr>
              <a:t>Αντίστοιχα έχει να κάνει με την παθολογία του υφιστάμενου κελύφους, τις επιδιώξεις και το σχέδιο </a:t>
            </a:r>
            <a:r>
              <a:rPr lang="el-GR" dirty="0" err="1" smtClean="0">
                <a:solidFill>
                  <a:schemeClr val="bg1"/>
                </a:solidFill>
              </a:rPr>
              <a:t>επανάχρησής</a:t>
            </a:r>
            <a:r>
              <a:rPr lang="el-GR" dirty="0" smtClean="0">
                <a:solidFill>
                  <a:schemeClr val="bg1"/>
                </a:solidFill>
              </a:rPr>
              <a:t> του, και τον διάλογο που η νέα χρήση ανοίγει με την ιστορική μνήμη του κτιρίου αλλά και του ευρύτερου οικισμού.</a:t>
            </a:r>
            <a:endParaRPr lang="el-GR" dirty="0" smtClean="0">
              <a:solidFill>
                <a:schemeClr val="bg1"/>
              </a:solidFill>
            </a:endParaRPr>
          </a:p>
        </p:txBody>
      </p:sp>
      <p:sp>
        <p:nvSpPr>
          <p:cNvPr id="5" name="TextBox 4"/>
          <p:cNvSpPr txBox="1"/>
          <p:nvPr/>
        </p:nvSpPr>
        <p:spPr>
          <a:xfrm>
            <a:off x="5183188" y="6321631"/>
            <a:ext cx="6172200" cy="338554"/>
          </a:xfrm>
          <a:prstGeom prst="rect">
            <a:avLst/>
          </a:prstGeom>
          <a:solidFill>
            <a:schemeClr val="tx1">
              <a:alpha val="55000"/>
            </a:schemeClr>
          </a:solidFill>
        </p:spPr>
        <p:txBody>
          <a:bodyPr wrap="square" rtlCol="0">
            <a:spAutoFit/>
          </a:bodyPr>
          <a:lstStyle/>
          <a:p>
            <a:pPr algn="r"/>
            <a:r>
              <a:rPr lang="en-US" sz="800" dirty="0">
                <a:solidFill>
                  <a:schemeClr val="bg1"/>
                </a:solidFill>
              </a:rPr>
              <a:t>"</a:t>
            </a:r>
            <a:r>
              <a:rPr lang="en-US" sz="800" dirty="0">
                <a:solidFill>
                  <a:schemeClr val="bg1"/>
                </a:solidFill>
                <a:hlinkClick r:id="rId4"/>
              </a:rPr>
              <a:t>Colored Chairs</a:t>
            </a:r>
            <a:r>
              <a:rPr lang="en-US" sz="800" dirty="0">
                <a:solidFill>
                  <a:schemeClr val="bg1"/>
                </a:solidFill>
              </a:rPr>
              <a:t>" </a:t>
            </a:r>
            <a:r>
              <a:rPr lang="en-US" sz="800" dirty="0">
                <a:solidFill>
                  <a:schemeClr val="bg1"/>
                </a:solidFill>
              </a:rPr>
              <a:t>by </a:t>
            </a:r>
            <a:r>
              <a:rPr lang="en-US" sz="800" dirty="0">
                <a:solidFill>
                  <a:schemeClr val="bg1"/>
                </a:solidFill>
              </a:rPr>
              <a:t>Christos </a:t>
            </a:r>
            <a:r>
              <a:rPr lang="en-US" sz="800" dirty="0" err="1">
                <a:solidFill>
                  <a:schemeClr val="bg1"/>
                </a:solidFill>
              </a:rPr>
              <a:t>Loufopoulos</a:t>
            </a:r>
            <a:r>
              <a:rPr lang="en-US" sz="800" dirty="0">
                <a:solidFill>
                  <a:schemeClr val="bg1"/>
                </a:solidFill>
              </a:rPr>
              <a:t>.</a:t>
            </a:r>
            <a:endParaRPr lang="el-GR" sz="800" dirty="0" smtClean="0">
              <a:solidFill>
                <a:schemeClr val="bg1"/>
              </a:solidFill>
            </a:endParaRPr>
          </a:p>
          <a:p>
            <a:pPr algn="r"/>
            <a:r>
              <a:rPr lang="en-US" sz="800" dirty="0" smtClean="0">
                <a:solidFill>
                  <a:schemeClr val="bg1"/>
                </a:solidFill>
              </a:rPr>
              <a:t>Licensed </a:t>
            </a:r>
            <a:r>
              <a:rPr lang="en-US" sz="800" dirty="0">
                <a:solidFill>
                  <a:schemeClr val="bg1"/>
                </a:solidFill>
              </a:rPr>
              <a:t>under </a:t>
            </a:r>
            <a:r>
              <a:rPr lang="en-US" sz="800" dirty="0">
                <a:solidFill>
                  <a:schemeClr val="bg1"/>
                </a:solidFill>
                <a:hlinkClick r:id="rId5"/>
              </a:rPr>
              <a:t>CC BY </a:t>
            </a:r>
            <a:r>
              <a:rPr lang="en-US" sz="800" dirty="0" smtClean="0">
                <a:solidFill>
                  <a:schemeClr val="bg1"/>
                </a:solidFill>
                <a:hlinkClick r:id="rId5"/>
              </a:rPr>
              <a:t>2.0 </a:t>
            </a:r>
            <a:r>
              <a:rPr lang="en-US" sz="800" dirty="0" smtClean="0">
                <a:solidFill>
                  <a:schemeClr val="bg1"/>
                </a:solidFill>
              </a:rPr>
              <a:t>via Flickr</a:t>
            </a:r>
            <a:endParaRPr lang="el-GR" sz="800" dirty="0">
              <a:solidFill>
                <a:schemeClr val="bg1"/>
              </a:solidFill>
            </a:endParaRPr>
          </a:p>
        </p:txBody>
      </p:sp>
    </p:spTree>
    <p:extLst>
      <p:ext uri="{BB962C8B-B14F-4D97-AF65-F5344CB8AC3E}">
        <p14:creationId xmlns:p14="http://schemas.microsoft.com/office/powerpoint/2010/main" val="33096376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9000" b="-69000"/>
          </a:stretch>
        </a:blipFill>
        <a:effectLst/>
      </p:bgPr>
    </p:bg>
    <p:spTree>
      <p:nvGrpSpPr>
        <p:cNvPr id="1" name=""/>
        <p:cNvGrpSpPr/>
        <p:nvPr/>
      </p:nvGrpSpPr>
      <p:grpSpPr>
        <a:xfrm>
          <a:off x="0" y="0"/>
          <a:ext cx="0" cy="0"/>
          <a:chOff x="0" y="0"/>
          <a:chExt cx="0" cy="0"/>
        </a:xfrm>
      </p:grpSpPr>
      <p:sp>
        <p:nvSpPr>
          <p:cNvPr id="9" name="Τίτλος 8"/>
          <p:cNvSpPr>
            <a:spLocks noGrp="1"/>
          </p:cNvSpPr>
          <p:nvPr>
            <p:ph type="title"/>
          </p:nvPr>
        </p:nvSpPr>
        <p:spPr>
          <a:solidFill>
            <a:schemeClr val="tx1">
              <a:alpha val="55000"/>
            </a:schemeClr>
          </a:solidFill>
        </p:spPr>
        <p:txBody>
          <a:bodyPr/>
          <a:lstStyle/>
          <a:p>
            <a:r>
              <a:rPr lang="el-GR" dirty="0" smtClean="0">
                <a:solidFill>
                  <a:schemeClr val="bg1"/>
                </a:solidFill>
              </a:rPr>
              <a:t>Τεκμηρίωση της επέμβασης</a:t>
            </a:r>
            <a:endParaRPr lang="el-GR" dirty="0">
              <a:solidFill>
                <a:schemeClr val="bg1"/>
              </a:solidFill>
            </a:endParaRPr>
          </a:p>
        </p:txBody>
      </p:sp>
      <p:sp>
        <p:nvSpPr>
          <p:cNvPr id="4" name="Θέση περιεχομένου 3"/>
          <p:cNvSpPr>
            <a:spLocks noGrp="1"/>
          </p:cNvSpPr>
          <p:nvPr>
            <p:ph idx="1"/>
          </p:nvPr>
        </p:nvSpPr>
        <p:spPr>
          <a:xfrm>
            <a:off x="5183188" y="457201"/>
            <a:ext cx="6172200" cy="5403850"/>
          </a:xfrm>
          <a:solidFill>
            <a:schemeClr val="tx1">
              <a:alpha val="55000"/>
            </a:schemeClr>
          </a:solidFill>
        </p:spPr>
        <p:txBody>
          <a:bodyPr>
            <a:normAutofit/>
          </a:bodyPr>
          <a:lstStyle/>
          <a:p>
            <a:r>
              <a:rPr lang="el-GR" dirty="0">
                <a:solidFill>
                  <a:schemeClr val="bg1"/>
                </a:solidFill>
              </a:rPr>
              <a:t>Η επέμβαση σε ένα ιστορικό κέλυφος έχει την διάσταση ενός ερευνητικού </a:t>
            </a:r>
            <a:r>
              <a:rPr lang="el-GR" dirty="0" smtClean="0">
                <a:solidFill>
                  <a:schemeClr val="bg1"/>
                </a:solidFill>
              </a:rPr>
              <a:t>έργου, μια και υφίσταται διαρκώς τον κίνδυνο της ολικής ρήξης, τόσο με την ιστορία όσο και με την παράδοση του τόπου.</a:t>
            </a:r>
            <a:endParaRPr lang="el-GR" dirty="0">
              <a:solidFill>
                <a:schemeClr val="bg1"/>
              </a:solidFill>
            </a:endParaRPr>
          </a:p>
        </p:txBody>
      </p:sp>
      <p:sp>
        <p:nvSpPr>
          <p:cNvPr id="21" name="Θέση κειμένου 20"/>
          <p:cNvSpPr>
            <a:spLocks noGrp="1"/>
          </p:cNvSpPr>
          <p:nvPr>
            <p:ph type="body" sz="half" idx="2"/>
          </p:nvPr>
        </p:nvSpPr>
        <p:spPr>
          <a:solidFill>
            <a:schemeClr val="tx1">
              <a:alpha val="55000"/>
            </a:schemeClr>
          </a:solidFill>
        </p:spPr>
        <p:txBody>
          <a:bodyPr>
            <a:noAutofit/>
          </a:bodyPr>
          <a:lstStyle/>
          <a:p>
            <a:r>
              <a:rPr lang="el-GR" dirty="0" smtClean="0">
                <a:solidFill>
                  <a:schemeClr val="bg1"/>
                </a:solidFill>
              </a:rPr>
              <a:t>Πριν από οποιαδήποτε παρέμβαση θα πρέπει να έχει </a:t>
            </a:r>
            <a:r>
              <a:rPr lang="el-GR" dirty="0">
                <a:solidFill>
                  <a:schemeClr val="bg1"/>
                </a:solidFill>
              </a:rPr>
              <a:t>προηγηθεί πλήρης τεκμηρίωση του κτίσματος, με ιδιαίτερη προσοχή στα ιστορικά στοιχεία που το </a:t>
            </a:r>
            <a:r>
              <a:rPr lang="el-GR" dirty="0" smtClean="0">
                <a:solidFill>
                  <a:schemeClr val="bg1"/>
                </a:solidFill>
              </a:rPr>
              <a:t>απαρτίζουν.</a:t>
            </a:r>
          </a:p>
          <a:p>
            <a:r>
              <a:rPr lang="el-GR" dirty="0" smtClean="0">
                <a:solidFill>
                  <a:schemeClr val="bg1"/>
                </a:solidFill>
              </a:rPr>
              <a:t>Στο ίδιο πνεύμα, κατά την διάρκεια της σύγχρονης επέμβασης τόσο </a:t>
            </a:r>
            <a:r>
              <a:rPr lang="el-GR" dirty="0">
                <a:solidFill>
                  <a:schemeClr val="bg1"/>
                </a:solidFill>
              </a:rPr>
              <a:t>η σειρά των εργασιών όσο και τα υλικά που απομακρύνονται ή εισέρχονται καλό είναι να καταγράφονται. </a:t>
            </a:r>
            <a:endParaRPr lang="el-GR" dirty="0">
              <a:solidFill>
                <a:schemeClr val="bg1"/>
              </a:solidFill>
            </a:endParaRPr>
          </a:p>
        </p:txBody>
      </p:sp>
      <p:sp>
        <p:nvSpPr>
          <p:cNvPr id="5" name="TextBox 4"/>
          <p:cNvSpPr txBox="1"/>
          <p:nvPr/>
        </p:nvSpPr>
        <p:spPr>
          <a:xfrm>
            <a:off x="5183188" y="6321631"/>
            <a:ext cx="6172200" cy="338554"/>
          </a:xfrm>
          <a:prstGeom prst="rect">
            <a:avLst/>
          </a:prstGeom>
          <a:solidFill>
            <a:schemeClr val="tx1">
              <a:alpha val="55000"/>
            </a:schemeClr>
          </a:solidFill>
        </p:spPr>
        <p:txBody>
          <a:bodyPr wrap="square" rtlCol="0">
            <a:spAutoFit/>
          </a:bodyPr>
          <a:lstStyle/>
          <a:p>
            <a:pPr algn="r"/>
            <a:r>
              <a:rPr lang="en-US" sz="800" dirty="0">
                <a:solidFill>
                  <a:schemeClr val="bg1"/>
                </a:solidFill>
              </a:rPr>
              <a:t>"</a:t>
            </a:r>
            <a:r>
              <a:rPr lang="en-US" sz="800" dirty="0">
                <a:solidFill>
                  <a:schemeClr val="bg1"/>
                </a:solidFill>
                <a:hlinkClick r:id="rId4"/>
              </a:rPr>
              <a:t>Table for two</a:t>
            </a:r>
            <a:r>
              <a:rPr lang="en-US" sz="800" dirty="0">
                <a:solidFill>
                  <a:schemeClr val="bg1"/>
                </a:solidFill>
              </a:rPr>
              <a:t>" </a:t>
            </a:r>
            <a:r>
              <a:rPr lang="en-US" sz="800" dirty="0">
                <a:solidFill>
                  <a:schemeClr val="bg1"/>
                </a:solidFill>
              </a:rPr>
              <a:t>by </a:t>
            </a:r>
            <a:r>
              <a:rPr lang="en-US" sz="800" dirty="0">
                <a:solidFill>
                  <a:schemeClr val="bg1"/>
                </a:solidFill>
              </a:rPr>
              <a:t>Dan </a:t>
            </a:r>
            <a:r>
              <a:rPr lang="en-US" sz="800" dirty="0" err="1">
                <a:solidFill>
                  <a:schemeClr val="bg1"/>
                </a:solidFill>
              </a:rPr>
              <a:t>Diffendale</a:t>
            </a:r>
            <a:r>
              <a:rPr lang="en-US" sz="800" dirty="0">
                <a:solidFill>
                  <a:schemeClr val="bg1"/>
                </a:solidFill>
              </a:rPr>
              <a:t>.</a:t>
            </a:r>
            <a:endParaRPr lang="el-GR" sz="800" dirty="0" smtClean="0">
              <a:solidFill>
                <a:schemeClr val="bg1"/>
              </a:solidFill>
            </a:endParaRPr>
          </a:p>
          <a:p>
            <a:pPr algn="r"/>
            <a:r>
              <a:rPr lang="en-US" sz="800" dirty="0" smtClean="0">
                <a:solidFill>
                  <a:schemeClr val="bg1"/>
                </a:solidFill>
              </a:rPr>
              <a:t>Licensed </a:t>
            </a:r>
            <a:r>
              <a:rPr lang="en-US" sz="800" dirty="0">
                <a:solidFill>
                  <a:schemeClr val="bg1"/>
                </a:solidFill>
              </a:rPr>
              <a:t>under </a:t>
            </a:r>
            <a:r>
              <a:rPr lang="en-US" sz="800" dirty="0">
                <a:solidFill>
                  <a:schemeClr val="bg1"/>
                </a:solidFill>
                <a:hlinkClick r:id="rId5"/>
              </a:rPr>
              <a:t>CC BY-NC-SA </a:t>
            </a:r>
            <a:r>
              <a:rPr lang="en-US" sz="800" dirty="0" smtClean="0">
                <a:solidFill>
                  <a:schemeClr val="bg1"/>
                </a:solidFill>
                <a:hlinkClick r:id="rId5"/>
              </a:rPr>
              <a:t>2.0</a:t>
            </a:r>
            <a:r>
              <a:rPr lang="el-GR" sz="800" dirty="0" smtClean="0">
                <a:solidFill>
                  <a:schemeClr val="bg1"/>
                </a:solidFill>
                <a:hlinkClick r:id="rId5"/>
              </a:rPr>
              <a:t> </a:t>
            </a:r>
            <a:r>
              <a:rPr lang="en-US" sz="800" dirty="0" smtClean="0">
                <a:solidFill>
                  <a:schemeClr val="bg1"/>
                </a:solidFill>
              </a:rPr>
              <a:t>via </a:t>
            </a:r>
            <a:r>
              <a:rPr lang="en-US" sz="800" dirty="0" smtClean="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9958386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9" name="Τίτλος 8"/>
          <p:cNvSpPr>
            <a:spLocks noGrp="1"/>
          </p:cNvSpPr>
          <p:nvPr>
            <p:ph type="title"/>
          </p:nvPr>
        </p:nvSpPr>
        <p:spPr>
          <a:solidFill>
            <a:schemeClr val="tx1">
              <a:alpha val="55000"/>
            </a:schemeClr>
          </a:solidFill>
        </p:spPr>
        <p:txBody>
          <a:bodyPr/>
          <a:lstStyle/>
          <a:p>
            <a:r>
              <a:rPr lang="el-GR" dirty="0" smtClean="0">
                <a:solidFill>
                  <a:schemeClr val="bg1"/>
                </a:solidFill>
              </a:rPr>
              <a:t>Συνέργεια μεταξύ των υλικών</a:t>
            </a:r>
            <a:endParaRPr lang="el-GR" dirty="0">
              <a:solidFill>
                <a:schemeClr val="bg1"/>
              </a:solidFill>
            </a:endParaRPr>
          </a:p>
        </p:txBody>
      </p:sp>
      <p:sp>
        <p:nvSpPr>
          <p:cNvPr id="4" name="Θέση περιεχομένου 3"/>
          <p:cNvSpPr>
            <a:spLocks noGrp="1"/>
          </p:cNvSpPr>
          <p:nvPr>
            <p:ph idx="1"/>
          </p:nvPr>
        </p:nvSpPr>
        <p:spPr>
          <a:xfrm>
            <a:off x="5183188" y="457201"/>
            <a:ext cx="6172200" cy="5403850"/>
          </a:xfrm>
          <a:solidFill>
            <a:schemeClr val="tx1">
              <a:alpha val="55000"/>
            </a:schemeClr>
          </a:solidFill>
        </p:spPr>
        <p:txBody>
          <a:bodyPr>
            <a:normAutofit/>
          </a:bodyPr>
          <a:lstStyle/>
          <a:p>
            <a:r>
              <a:rPr lang="el-GR" dirty="0" smtClean="0">
                <a:solidFill>
                  <a:schemeClr val="bg1"/>
                </a:solidFill>
              </a:rPr>
              <a:t>Οι παρεμβάσεις </a:t>
            </a:r>
            <a:r>
              <a:rPr lang="el-GR" dirty="0">
                <a:solidFill>
                  <a:schemeClr val="bg1"/>
                </a:solidFill>
              </a:rPr>
              <a:t>σε </a:t>
            </a:r>
            <a:r>
              <a:rPr lang="el-GR" dirty="0" smtClean="0">
                <a:solidFill>
                  <a:schemeClr val="bg1"/>
                </a:solidFill>
              </a:rPr>
              <a:t>ιστορικά κελύφη οφείλουν να λαμβάνουν υπ’ όψη τους την συμβατότητα </a:t>
            </a:r>
            <a:r>
              <a:rPr lang="el-GR" dirty="0">
                <a:solidFill>
                  <a:schemeClr val="bg1"/>
                </a:solidFill>
              </a:rPr>
              <a:t>μεταξύ των υφιστάμενων και των νέων υλικών.</a:t>
            </a:r>
          </a:p>
        </p:txBody>
      </p:sp>
      <p:sp>
        <p:nvSpPr>
          <p:cNvPr id="21" name="Θέση κειμένου 20"/>
          <p:cNvSpPr>
            <a:spLocks noGrp="1"/>
          </p:cNvSpPr>
          <p:nvPr>
            <p:ph type="body" sz="half" idx="2"/>
          </p:nvPr>
        </p:nvSpPr>
        <p:spPr>
          <a:solidFill>
            <a:schemeClr val="tx1">
              <a:alpha val="55000"/>
            </a:schemeClr>
          </a:solidFill>
        </p:spPr>
        <p:txBody>
          <a:bodyPr>
            <a:noAutofit/>
          </a:bodyPr>
          <a:lstStyle/>
          <a:p>
            <a:r>
              <a:rPr lang="el-GR" dirty="0" smtClean="0">
                <a:solidFill>
                  <a:schemeClr val="bg1"/>
                </a:solidFill>
              </a:rPr>
              <a:t>Οι </a:t>
            </a:r>
            <a:r>
              <a:rPr lang="el-GR" dirty="0">
                <a:solidFill>
                  <a:schemeClr val="bg1"/>
                </a:solidFill>
              </a:rPr>
              <a:t>διαφορετικές μηχανικές ιδιότητες </a:t>
            </a:r>
            <a:r>
              <a:rPr lang="el-GR" dirty="0" smtClean="0">
                <a:solidFill>
                  <a:schemeClr val="bg1"/>
                </a:solidFill>
              </a:rPr>
              <a:t>μεταξύ των παλαιών και των νέων υλικών μπορεί </a:t>
            </a:r>
            <a:r>
              <a:rPr lang="el-GR" dirty="0">
                <a:solidFill>
                  <a:schemeClr val="bg1"/>
                </a:solidFill>
              </a:rPr>
              <a:t>να αποτελέσουν </a:t>
            </a:r>
            <a:r>
              <a:rPr lang="el-GR" dirty="0" smtClean="0">
                <a:solidFill>
                  <a:schemeClr val="bg1"/>
                </a:solidFill>
              </a:rPr>
              <a:t>έναν εξαιρετικό επιβαρυντικό </a:t>
            </a:r>
            <a:r>
              <a:rPr lang="el-GR" dirty="0">
                <a:solidFill>
                  <a:schemeClr val="bg1"/>
                </a:solidFill>
              </a:rPr>
              <a:t>παράγοντα για το τελικό </a:t>
            </a:r>
            <a:r>
              <a:rPr lang="el-GR" dirty="0" smtClean="0">
                <a:solidFill>
                  <a:schemeClr val="bg1"/>
                </a:solidFill>
              </a:rPr>
              <a:t>αποτέλεσμα.</a:t>
            </a:r>
          </a:p>
          <a:p>
            <a:r>
              <a:rPr lang="el-GR" dirty="0" smtClean="0">
                <a:solidFill>
                  <a:schemeClr val="bg1"/>
                </a:solidFill>
              </a:rPr>
              <a:t>Υλικά με κοινές καταβολές ή επακριβώς ίδια φύση έχουν καλύτερες πιθανότητες να λειτουργήσουν συνεργατικά (χωρίς να αποκλείεται όμως και η ασυμβατότητα). Η χρήση σύγχρονων υλικών ζητά ιδιαίτερη προσοχή καθώς δύσκολα έχει τεκμηριωθεί επαρκώς.</a:t>
            </a:r>
            <a:endParaRPr lang="el-GR" dirty="0">
              <a:solidFill>
                <a:schemeClr val="bg1"/>
              </a:solidFill>
            </a:endParaRPr>
          </a:p>
        </p:txBody>
      </p:sp>
      <p:sp>
        <p:nvSpPr>
          <p:cNvPr id="5" name="TextBox 4"/>
          <p:cNvSpPr txBox="1"/>
          <p:nvPr/>
        </p:nvSpPr>
        <p:spPr>
          <a:xfrm>
            <a:off x="5183188" y="6321631"/>
            <a:ext cx="6172200" cy="338554"/>
          </a:xfrm>
          <a:prstGeom prst="rect">
            <a:avLst/>
          </a:prstGeom>
          <a:solidFill>
            <a:schemeClr val="tx1">
              <a:alpha val="55000"/>
            </a:schemeClr>
          </a:solidFill>
        </p:spPr>
        <p:txBody>
          <a:bodyPr wrap="square" rtlCol="0">
            <a:spAutoFit/>
          </a:bodyPr>
          <a:lstStyle/>
          <a:p>
            <a:pPr algn="r"/>
            <a:r>
              <a:rPr lang="en-US" sz="800" dirty="0">
                <a:solidFill>
                  <a:schemeClr val="bg1"/>
                </a:solidFill>
              </a:rPr>
              <a:t>"</a:t>
            </a:r>
            <a:r>
              <a:rPr lang="en-US" sz="800" dirty="0">
                <a:solidFill>
                  <a:schemeClr val="bg1"/>
                </a:solidFill>
                <a:hlinkClick r:id="rId4"/>
              </a:rPr>
              <a:t>Incised watercraft (5), Moni </a:t>
            </a:r>
            <a:r>
              <a:rPr lang="en-US" sz="800" dirty="0" err="1">
                <a:solidFill>
                  <a:schemeClr val="bg1"/>
                </a:solidFill>
                <a:hlinkClick r:id="rId4"/>
              </a:rPr>
              <a:t>Phaneromeni</a:t>
            </a:r>
            <a:r>
              <a:rPr lang="en-US" sz="800" dirty="0">
                <a:solidFill>
                  <a:schemeClr val="bg1"/>
                </a:solidFill>
                <a:hlinkClick r:id="rId4"/>
              </a:rPr>
              <a:t>, </a:t>
            </a:r>
            <a:r>
              <a:rPr lang="en-US" sz="800" dirty="0" err="1">
                <a:solidFill>
                  <a:schemeClr val="bg1"/>
                </a:solidFill>
                <a:hlinkClick r:id="rId4"/>
              </a:rPr>
              <a:t>Petrovouni</a:t>
            </a:r>
            <a:r>
              <a:rPr lang="en-US" sz="800" dirty="0">
                <a:solidFill>
                  <a:schemeClr val="bg1"/>
                </a:solidFill>
              </a:rPr>
              <a:t>" </a:t>
            </a:r>
            <a:r>
              <a:rPr lang="en-US" sz="800" dirty="0">
                <a:solidFill>
                  <a:schemeClr val="bg1"/>
                </a:solidFill>
              </a:rPr>
              <a:t>by </a:t>
            </a:r>
            <a:r>
              <a:rPr lang="en-US" sz="800" dirty="0">
                <a:solidFill>
                  <a:schemeClr val="bg1"/>
                </a:solidFill>
              </a:rPr>
              <a:t>Dan </a:t>
            </a:r>
            <a:r>
              <a:rPr lang="en-US" sz="800" dirty="0" err="1">
                <a:solidFill>
                  <a:schemeClr val="bg1"/>
                </a:solidFill>
              </a:rPr>
              <a:t>Diffendale</a:t>
            </a:r>
            <a:r>
              <a:rPr lang="en-US" sz="800" dirty="0">
                <a:solidFill>
                  <a:schemeClr val="bg1"/>
                </a:solidFill>
              </a:rPr>
              <a:t>.</a:t>
            </a:r>
            <a:endParaRPr lang="el-GR" sz="800" dirty="0" smtClean="0">
              <a:solidFill>
                <a:schemeClr val="bg1"/>
              </a:solidFill>
            </a:endParaRPr>
          </a:p>
          <a:p>
            <a:pPr algn="r"/>
            <a:r>
              <a:rPr lang="en-US" sz="800" dirty="0" smtClean="0">
                <a:solidFill>
                  <a:schemeClr val="bg1"/>
                </a:solidFill>
              </a:rPr>
              <a:t>Licensed </a:t>
            </a:r>
            <a:r>
              <a:rPr lang="en-US" sz="800" dirty="0">
                <a:solidFill>
                  <a:schemeClr val="bg1"/>
                </a:solidFill>
              </a:rPr>
              <a:t>under </a:t>
            </a:r>
            <a:r>
              <a:rPr lang="en-US" sz="800" dirty="0">
                <a:solidFill>
                  <a:schemeClr val="bg1"/>
                </a:solidFill>
                <a:hlinkClick r:id="rId5"/>
              </a:rPr>
              <a:t>CC BY-NC-SA </a:t>
            </a:r>
            <a:r>
              <a:rPr lang="en-US" sz="800" dirty="0" smtClean="0">
                <a:solidFill>
                  <a:schemeClr val="bg1"/>
                </a:solidFill>
                <a:hlinkClick r:id="rId5"/>
              </a:rPr>
              <a:t>2.0</a:t>
            </a:r>
            <a:r>
              <a:rPr lang="el-GR" sz="800" dirty="0" smtClean="0">
                <a:solidFill>
                  <a:schemeClr val="bg1"/>
                </a:solidFill>
                <a:hlinkClick r:id="rId5"/>
              </a:rPr>
              <a:t> </a:t>
            </a:r>
            <a:r>
              <a:rPr lang="en-US" sz="800" dirty="0" smtClean="0">
                <a:solidFill>
                  <a:schemeClr val="bg1"/>
                </a:solidFill>
              </a:rPr>
              <a:t>via </a:t>
            </a:r>
            <a:r>
              <a:rPr lang="en-US" sz="800" dirty="0" smtClean="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41765916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9000" b="-69000"/>
          </a:stretch>
        </a:blipFill>
        <a:effectLst/>
      </p:bgPr>
    </p:bg>
    <p:spTree>
      <p:nvGrpSpPr>
        <p:cNvPr id="1" name=""/>
        <p:cNvGrpSpPr/>
        <p:nvPr/>
      </p:nvGrpSpPr>
      <p:grpSpPr>
        <a:xfrm>
          <a:off x="0" y="0"/>
          <a:ext cx="0" cy="0"/>
          <a:chOff x="0" y="0"/>
          <a:chExt cx="0" cy="0"/>
        </a:xfrm>
      </p:grpSpPr>
      <p:sp>
        <p:nvSpPr>
          <p:cNvPr id="9" name="Τίτλος 8"/>
          <p:cNvSpPr>
            <a:spLocks noGrp="1"/>
          </p:cNvSpPr>
          <p:nvPr>
            <p:ph type="title"/>
          </p:nvPr>
        </p:nvSpPr>
        <p:spPr>
          <a:solidFill>
            <a:schemeClr val="tx1">
              <a:alpha val="55000"/>
            </a:schemeClr>
          </a:solidFill>
        </p:spPr>
        <p:txBody>
          <a:bodyPr/>
          <a:lstStyle/>
          <a:p>
            <a:r>
              <a:rPr lang="el-GR" dirty="0">
                <a:solidFill>
                  <a:schemeClr val="bg1"/>
                </a:solidFill>
              </a:rPr>
              <a:t>Μια αρχαιολογία του κληροδοτήματος</a:t>
            </a:r>
            <a:endParaRPr lang="el-GR" dirty="0">
              <a:solidFill>
                <a:schemeClr val="bg1"/>
              </a:solidFill>
            </a:endParaRPr>
          </a:p>
        </p:txBody>
      </p:sp>
      <p:sp>
        <p:nvSpPr>
          <p:cNvPr id="4" name="Θέση περιεχομένου 3"/>
          <p:cNvSpPr>
            <a:spLocks noGrp="1"/>
          </p:cNvSpPr>
          <p:nvPr>
            <p:ph idx="1"/>
          </p:nvPr>
        </p:nvSpPr>
        <p:spPr>
          <a:xfrm>
            <a:off x="5183188" y="457201"/>
            <a:ext cx="6172200" cy="5403850"/>
          </a:xfrm>
          <a:solidFill>
            <a:schemeClr val="tx1">
              <a:alpha val="55000"/>
            </a:schemeClr>
          </a:solidFill>
        </p:spPr>
        <p:txBody>
          <a:bodyPr>
            <a:normAutofit/>
          </a:bodyPr>
          <a:lstStyle/>
          <a:p>
            <a:r>
              <a:rPr lang="el-GR" dirty="0">
                <a:solidFill>
                  <a:schemeClr val="bg1"/>
                </a:solidFill>
              </a:rPr>
              <a:t>Το ιστορικό κέλυφος δεν εξαντλείται στην τυπολογία ή την μορφολογία του. Κάθε στοιχείο του έχει εγγεγραμμένη μια ιστορική μαρτυρία και επομένως αποτελεί τεκμήριο για την σπουδή μας πάνω στο θέμα.  </a:t>
            </a:r>
            <a:endParaRPr lang="el-GR" dirty="0">
              <a:solidFill>
                <a:schemeClr val="bg1"/>
              </a:solidFill>
            </a:endParaRPr>
          </a:p>
        </p:txBody>
      </p:sp>
      <p:sp>
        <p:nvSpPr>
          <p:cNvPr id="21" name="Θέση κειμένου 20"/>
          <p:cNvSpPr>
            <a:spLocks noGrp="1"/>
          </p:cNvSpPr>
          <p:nvPr>
            <p:ph type="body" sz="half" idx="2"/>
          </p:nvPr>
        </p:nvSpPr>
        <p:spPr>
          <a:solidFill>
            <a:schemeClr val="tx1">
              <a:alpha val="55000"/>
            </a:schemeClr>
          </a:solidFill>
        </p:spPr>
        <p:txBody>
          <a:bodyPr>
            <a:noAutofit/>
          </a:bodyPr>
          <a:lstStyle/>
          <a:p>
            <a:r>
              <a:rPr lang="el-GR" dirty="0">
                <a:solidFill>
                  <a:schemeClr val="bg1"/>
                </a:solidFill>
              </a:rPr>
              <a:t>Οι προτεινόμενες επεμβάσεις είναι διαρκώς υποκείμενες σε ένα ισοζύγιο μεταξύ μιας σύγχρονης παρέμβασης και της διαφύλαξης του ιστορικού χαρακτήρα του κτιρίου.</a:t>
            </a:r>
          </a:p>
          <a:p>
            <a:r>
              <a:rPr lang="el-GR" dirty="0">
                <a:solidFill>
                  <a:schemeClr val="bg1"/>
                </a:solidFill>
              </a:rPr>
              <a:t>Την ίδια στιγμή το υφιστάμενο κέλυφος αποτελεί τεκμήριο τόσο μιας λαογραφικής παράδοσης, όσο και μιας οικοδομικής τεχνικής και τεχνολογίας. Εκτενείς ή άκριτες επεμβάσεις ενδέχεται να απαλείψουν ιστορικά τεκμήρια της κατασκευής και να αλλοιώσουν τον συνολικό χαρακτήρα του ιστορικού κτιρίου.</a:t>
            </a:r>
            <a:endParaRPr lang="el-GR" dirty="0">
              <a:solidFill>
                <a:schemeClr val="bg1"/>
              </a:solidFill>
            </a:endParaRPr>
          </a:p>
        </p:txBody>
      </p:sp>
      <p:sp>
        <p:nvSpPr>
          <p:cNvPr id="5" name="TextBox 4"/>
          <p:cNvSpPr txBox="1"/>
          <p:nvPr/>
        </p:nvSpPr>
        <p:spPr>
          <a:xfrm>
            <a:off x="5183188" y="6321631"/>
            <a:ext cx="6172200" cy="338554"/>
          </a:xfrm>
          <a:prstGeom prst="rect">
            <a:avLst/>
          </a:prstGeom>
          <a:solidFill>
            <a:schemeClr val="tx1">
              <a:alpha val="55000"/>
            </a:schemeClr>
          </a:solidFill>
        </p:spPr>
        <p:txBody>
          <a:bodyPr wrap="square" rtlCol="0">
            <a:spAutoFit/>
          </a:bodyPr>
          <a:lstStyle/>
          <a:p>
            <a:pPr algn="r"/>
            <a:r>
              <a:rPr lang="en-US" sz="800" dirty="0">
                <a:solidFill>
                  <a:schemeClr val="bg1"/>
                </a:solidFill>
              </a:rPr>
              <a:t>"</a:t>
            </a:r>
            <a:r>
              <a:rPr lang="en-US" sz="800" dirty="0">
                <a:solidFill>
                  <a:schemeClr val="bg1"/>
                </a:solidFill>
                <a:hlinkClick r:id="rId4"/>
              </a:rPr>
              <a:t>Exohori</a:t>
            </a:r>
            <a:r>
              <a:rPr lang="en-US" sz="800" dirty="0">
                <a:solidFill>
                  <a:schemeClr val="bg1"/>
                </a:solidFill>
              </a:rPr>
              <a:t>" </a:t>
            </a:r>
            <a:r>
              <a:rPr lang="en-US" sz="800" dirty="0">
                <a:solidFill>
                  <a:schemeClr val="bg1"/>
                </a:solidFill>
              </a:rPr>
              <a:t>by </a:t>
            </a:r>
            <a:r>
              <a:rPr lang="en-US" sz="800" dirty="0">
                <a:solidFill>
                  <a:schemeClr val="bg1"/>
                </a:solidFill>
              </a:rPr>
              <a:t>Dan </a:t>
            </a:r>
            <a:r>
              <a:rPr lang="en-US" sz="800" dirty="0" err="1">
                <a:solidFill>
                  <a:schemeClr val="bg1"/>
                </a:solidFill>
              </a:rPr>
              <a:t>Diffendale</a:t>
            </a:r>
            <a:r>
              <a:rPr lang="en-US" sz="800" dirty="0">
                <a:solidFill>
                  <a:schemeClr val="bg1"/>
                </a:solidFill>
              </a:rPr>
              <a:t>.</a:t>
            </a:r>
            <a:endParaRPr lang="el-GR" sz="800" dirty="0" smtClean="0">
              <a:solidFill>
                <a:schemeClr val="bg1"/>
              </a:solidFill>
            </a:endParaRPr>
          </a:p>
          <a:p>
            <a:pPr algn="r"/>
            <a:r>
              <a:rPr lang="en-US" sz="800" dirty="0" smtClean="0">
                <a:solidFill>
                  <a:schemeClr val="bg1"/>
                </a:solidFill>
              </a:rPr>
              <a:t>Licensed </a:t>
            </a:r>
            <a:r>
              <a:rPr lang="en-US" sz="800" dirty="0">
                <a:solidFill>
                  <a:schemeClr val="bg1"/>
                </a:solidFill>
              </a:rPr>
              <a:t>under </a:t>
            </a:r>
            <a:r>
              <a:rPr lang="en-US" sz="800" dirty="0">
                <a:solidFill>
                  <a:schemeClr val="bg1"/>
                </a:solidFill>
                <a:hlinkClick r:id="rId5"/>
              </a:rPr>
              <a:t>CC BY-NC-SA </a:t>
            </a:r>
            <a:r>
              <a:rPr lang="en-US" sz="800" dirty="0" smtClean="0">
                <a:solidFill>
                  <a:schemeClr val="bg1"/>
                </a:solidFill>
                <a:hlinkClick r:id="rId5"/>
              </a:rPr>
              <a:t>2.0</a:t>
            </a:r>
            <a:r>
              <a:rPr lang="el-GR" sz="800" dirty="0" smtClean="0">
                <a:solidFill>
                  <a:schemeClr val="bg1"/>
                </a:solidFill>
                <a:hlinkClick r:id="rId5"/>
              </a:rPr>
              <a:t> </a:t>
            </a:r>
            <a:r>
              <a:rPr lang="en-US" sz="800" dirty="0" smtClean="0">
                <a:solidFill>
                  <a:schemeClr val="bg1"/>
                </a:solidFill>
              </a:rPr>
              <a:t>via </a:t>
            </a:r>
            <a:r>
              <a:rPr lang="en-US" sz="800" dirty="0" smtClean="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18146687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9" name="Τίτλος 8"/>
          <p:cNvSpPr>
            <a:spLocks noGrp="1"/>
          </p:cNvSpPr>
          <p:nvPr>
            <p:ph type="title"/>
          </p:nvPr>
        </p:nvSpPr>
        <p:spPr>
          <a:solidFill>
            <a:schemeClr val="tx1">
              <a:alpha val="55000"/>
            </a:schemeClr>
          </a:solidFill>
        </p:spPr>
        <p:txBody>
          <a:bodyPr/>
          <a:lstStyle/>
          <a:p>
            <a:r>
              <a:rPr lang="el-GR" dirty="0">
                <a:solidFill>
                  <a:schemeClr val="bg1"/>
                </a:solidFill>
              </a:rPr>
              <a:t>Μια </a:t>
            </a:r>
            <a:r>
              <a:rPr lang="el-GR" dirty="0" smtClean="0">
                <a:solidFill>
                  <a:schemeClr val="bg1"/>
                </a:solidFill>
              </a:rPr>
              <a:t>παράδοση που μας διδάσκει</a:t>
            </a:r>
            <a:endParaRPr lang="el-GR" dirty="0">
              <a:solidFill>
                <a:schemeClr val="bg1"/>
              </a:solidFill>
            </a:endParaRPr>
          </a:p>
        </p:txBody>
      </p:sp>
      <p:sp>
        <p:nvSpPr>
          <p:cNvPr id="4" name="Θέση περιεχομένου 3"/>
          <p:cNvSpPr>
            <a:spLocks noGrp="1"/>
          </p:cNvSpPr>
          <p:nvPr>
            <p:ph idx="1"/>
          </p:nvPr>
        </p:nvSpPr>
        <p:spPr>
          <a:xfrm>
            <a:off x="5183188" y="457201"/>
            <a:ext cx="6172200" cy="5403850"/>
          </a:xfrm>
          <a:solidFill>
            <a:schemeClr val="tx1">
              <a:alpha val="55000"/>
            </a:schemeClr>
          </a:solidFill>
        </p:spPr>
        <p:txBody>
          <a:bodyPr>
            <a:normAutofit/>
          </a:bodyPr>
          <a:lstStyle/>
          <a:p>
            <a:r>
              <a:rPr lang="el-GR" dirty="0">
                <a:solidFill>
                  <a:schemeClr val="bg1"/>
                </a:solidFill>
              </a:rPr>
              <a:t>Οι παραδοσιακές τεχνικές πρέπει να αντιμετωπίζονται με σεβασμό και σωστή αξιολόγηση της επινοητικότητας και της γνώσης των </a:t>
            </a:r>
            <a:r>
              <a:rPr lang="el-GR" dirty="0" smtClean="0">
                <a:solidFill>
                  <a:schemeClr val="bg1"/>
                </a:solidFill>
              </a:rPr>
              <a:t>παραδοσιακών μαστόρων.</a:t>
            </a:r>
            <a:endParaRPr lang="el-GR" dirty="0">
              <a:solidFill>
                <a:schemeClr val="bg1"/>
              </a:solidFill>
            </a:endParaRPr>
          </a:p>
        </p:txBody>
      </p:sp>
      <p:sp>
        <p:nvSpPr>
          <p:cNvPr id="21" name="Θέση κειμένου 20"/>
          <p:cNvSpPr>
            <a:spLocks noGrp="1"/>
          </p:cNvSpPr>
          <p:nvPr>
            <p:ph type="body" sz="half" idx="2"/>
          </p:nvPr>
        </p:nvSpPr>
        <p:spPr>
          <a:solidFill>
            <a:schemeClr val="tx1">
              <a:alpha val="55000"/>
            </a:schemeClr>
          </a:solidFill>
        </p:spPr>
        <p:txBody>
          <a:bodyPr>
            <a:noAutofit/>
          </a:bodyPr>
          <a:lstStyle/>
          <a:p>
            <a:r>
              <a:rPr lang="el-GR" dirty="0">
                <a:solidFill>
                  <a:schemeClr val="bg1"/>
                </a:solidFill>
              </a:rPr>
              <a:t>Οι </a:t>
            </a:r>
            <a:r>
              <a:rPr lang="el-GR" dirty="0" smtClean="0">
                <a:solidFill>
                  <a:schemeClr val="bg1"/>
                </a:solidFill>
              </a:rPr>
              <a:t>παραδοσιακές τεχνικές δεν αποτελούν απλώς τεχνολογικά παρωχημένες προσεγγίσεις σε ένα τεχνικό ζήτημα, αλλά ένα ζωντανό τεκμήριο επινοητικότητας και μια μαρτυρία της ιστορικής εξέλιξής της.</a:t>
            </a:r>
          </a:p>
          <a:p>
            <a:r>
              <a:rPr lang="el-GR" dirty="0" smtClean="0">
                <a:solidFill>
                  <a:schemeClr val="bg1"/>
                </a:solidFill>
              </a:rPr>
              <a:t>Την ίδια στιγμή μας αποκαλύπτουν τεχνικές εναρμονισμένες με τον τόπο – την οικονομία του, τις κλιματολογικές του συνθήκες, την ιδιοτυπία του – που συχνά παραβλέπουμε όταν ερχόμαστε από ένα αποκομμένο περιβάλλον όπου ‘όλα είναι τεχνικά εφικτά’.</a:t>
            </a:r>
            <a:endParaRPr lang="el-GR" dirty="0">
              <a:solidFill>
                <a:schemeClr val="bg1"/>
              </a:solidFill>
            </a:endParaRPr>
          </a:p>
        </p:txBody>
      </p:sp>
      <p:sp>
        <p:nvSpPr>
          <p:cNvPr id="5" name="TextBox 4"/>
          <p:cNvSpPr txBox="1"/>
          <p:nvPr/>
        </p:nvSpPr>
        <p:spPr>
          <a:xfrm>
            <a:off x="5183188" y="6321631"/>
            <a:ext cx="6172200" cy="338554"/>
          </a:xfrm>
          <a:prstGeom prst="rect">
            <a:avLst/>
          </a:prstGeom>
          <a:solidFill>
            <a:schemeClr val="tx1">
              <a:alpha val="55000"/>
            </a:schemeClr>
          </a:solidFill>
        </p:spPr>
        <p:txBody>
          <a:bodyPr wrap="square" rtlCol="0">
            <a:spAutoFit/>
          </a:bodyPr>
          <a:lstStyle/>
          <a:p>
            <a:pPr algn="r"/>
            <a:r>
              <a:rPr lang="en-US" sz="800" dirty="0">
                <a:solidFill>
                  <a:schemeClr val="bg1"/>
                </a:solidFill>
              </a:rPr>
              <a:t>"</a:t>
            </a:r>
            <a:r>
              <a:rPr lang="en-US" sz="800" dirty="0">
                <a:solidFill>
                  <a:schemeClr val="bg1"/>
                </a:solidFill>
                <a:hlinkClick r:id="rId4"/>
              </a:rPr>
              <a:t>DSC_5615.jpg</a:t>
            </a:r>
            <a:r>
              <a:rPr lang="en-US" sz="800" dirty="0">
                <a:solidFill>
                  <a:schemeClr val="bg1"/>
                </a:solidFill>
              </a:rPr>
              <a:t>" </a:t>
            </a:r>
            <a:r>
              <a:rPr lang="en-US" sz="800" dirty="0">
                <a:solidFill>
                  <a:schemeClr val="bg1"/>
                </a:solidFill>
              </a:rPr>
              <a:t>by </a:t>
            </a:r>
            <a:r>
              <a:rPr lang="en-US" sz="800" dirty="0">
                <a:solidFill>
                  <a:schemeClr val="bg1"/>
                </a:solidFill>
              </a:rPr>
              <a:t>Thomas Steiner.</a:t>
            </a:r>
            <a:endParaRPr lang="el-GR" sz="800" dirty="0" smtClean="0">
              <a:solidFill>
                <a:schemeClr val="bg1"/>
              </a:solidFill>
            </a:endParaRPr>
          </a:p>
          <a:p>
            <a:pPr algn="r"/>
            <a:r>
              <a:rPr lang="en-US" sz="800" dirty="0" smtClean="0">
                <a:solidFill>
                  <a:schemeClr val="bg1"/>
                </a:solidFill>
              </a:rPr>
              <a:t>Licensed </a:t>
            </a:r>
            <a:r>
              <a:rPr lang="en-US" sz="800" dirty="0">
                <a:solidFill>
                  <a:schemeClr val="bg1"/>
                </a:solidFill>
              </a:rPr>
              <a:t>under </a:t>
            </a:r>
            <a:r>
              <a:rPr lang="en-US" sz="800" dirty="0">
                <a:solidFill>
                  <a:schemeClr val="bg1"/>
                </a:solidFill>
                <a:hlinkClick r:id="rId5"/>
              </a:rPr>
              <a:t>CC BY-NC-SA </a:t>
            </a:r>
            <a:r>
              <a:rPr lang="en-US" sz="800" dirty="0" smtClean="0">
                <a:solidFill>
                  <a:schemeClr val="bg1"/>
                </a:solidFill>
                <a:hlinkClick r:id="rId5"/>
              </a:rPr>
              <a:t>2.0</a:t>
            </a:r>
            <a:r>
              <a:rPr lang="el-GR" sz="800" dirty="0" smtClean="0">
                <a:solidFill>
                  <a:schemeClr val="bg1"/>
                </a:solidFill>
                <a:hlinkClick r:id="rId5"/>
              </a:rPr>
              <a:t> </a:t>
            </a:r>
            <a:r>
              <a:rPr lang="en-US" sz="800" dirty="0" smtClean="0">
                <a:solidFill>
                  <a:schemeClr val="bg1"/>
                </a:solidFill>
              </a:rPr>
              <a:t>via </a:t>
            </a:r>
            <a:r>
              <a:rPr lang="en-US" sz="800" dirty="0" smtClean="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28250272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9" name="Τίτλος 8"/>
          <p:cNvSpPr>
            <a:spLocks noGrp="1"/>
          </p:cNvSpPr>
          <p:nvPr>
            <p:ph type="title"/>
          </p:nvPr>
        </p:nvSpPr>
        <p:spPr>
          <a:solidFill>
            <a:schemeClr val="tx1">
              <a:alpha val="55000"/>
            </a:schemeClr>
          </a:solidFill>
        </p:spPr>
        <p:txBody>
          <a:bodyPr/>
          <a:lstStyle/>
          <a:p>
            <a:r>
              <a:rPr lang="el-GR" dirty="0">
                <a:solidFill>
                  <a:schemeClr val="bg1"/>
                </a:solidFill>
              </a:rPr>
              <a:t>Κοιτώντας προς το μέλλον</a:t>
            </a:r>
            <a:endParaRPr lang="el-GR" dirty="0">
              <a:solidFill>
                <a:schemeClr val="bg1"/>
              </a:solidFill>
            </a:endParaRPr>
          </a:p>
        </p:txBody>
      </p:sp>
      <p:sp>
        <p:nvSpPr>
          <p:cNvPr id="4" name="Θέση περιεχομένου 3"/>
          <p:cNvSpPr>
            <a:spLocks noGrp="1"/>
          </p:cNvSpPr>
          <p:nvPr>
            <p:ph idx="1"/>
          </p:nvPr>
        </p:nvSpPr>
        <p:spPr>
          <a:xfrm>
            <a:off x="5183188" y="457201"/>
            <a:ext cx="6172200" cy="5403850"/>
          </a:xfrm>
          <a:solidFill>
            <a:schemeClr val="tx1">
              <a:alpha val="55000"/>
            </a:schemeClr>
          </a:solidFill>
        </p:spPr>
        <p:txBody>
          <a:bodyPr>
            <a:normAutofit/>
          </a:bodyPr>
          <a:lstStyle/>
          <a:p>
            <a:r>
              <a:rPr lang="el-GR" dirty="0" smtClean="0">
                <a:solidFill>
                  <a:schemeClr val="bg1"/>
                </a:solidFill>
              </a:rPr>
              <a:t>Μια επανάχρηση είναι εξαρτημένη από επιδιώξεις του παρόντος χρόνου. Για να διαφυλάξουμε την ιστορική μνήμη θα πρέπει οι επεμβάσεις μας, στο μέτρο του δυνατού από </a:t>
            </a:r>
            <a:r>
              <a:rPr lang="el-GR" dirty="0">
                <a:solidFill>
                  <a:schemeClr val="bg1"/>
                </a:solidFill>
              </a:rPr>
              <a:t>τεχνικής απόψεως, </a:t>
            </a:r>
            <a:r>
              <a:rPr lang="el-GR" dirty="0" smtClean="0">
                <a:solidFill>
                  <a:schemeClr val="bg1"/>
                </a:solidFill>
              </a:rPr>
              <a:t>να </a:t>
            </a:r>
            <a:r>
              <a:rPr lang="el-GR" dirty="0">
                <a:solidFill>
                  <a:schemeClr val="bg1"/>
                </a:solidFill>
              </a:rPr>
              <a:t>είναι αναστρέψιμες.</a:t>
            </a:r>
          </a:p>
        </p:txBody>
      </p:sp>
      <p:sp>
        <p:nvSpPr>
          <p:cNvPr id="21" name="Θέση κειμένου 20"/>
          <p:cNvSpPr>
            <a:spLocks noGrp="1"/>
          </p:cNvSpPr>
          <p:nvPr>
            <p:ph type="body" sz="half" idx="2"/>
          </p:nvPr>
        </p:nvSpPr>
        <p:spPr>
          <a:solidFill>
            <a:schemeClr val="tx1">
              <a:alpha val="55000"/>
            </a:schemeClr>
          </a:solidFill>
        </p:spPr>
        <p:txBody>
          <a:bodyPr>
            <a:noAutofit/>
          </a:bodyPr>
          <a:lstStyle/>
          <a:p>
            <a:r>
              <a:rPr lang="el-GR" dirty="0" smtClean="0">
                <a:solidFill>
                  <a:schemeClr val="bg1"/>
                </a:solidFill>
              </a:rPr>
              <a:t>Κάθε σύγχρονη παρέμβαση επανάχρησης αντανακλά σε έναν ενεστώτα χρόνο. Τα χρηστικά ζητούμενα και το λειτουργικό πρόγραμμα, τα υλικά και οι τεχνικές που θα εφαρμόσουμε, οι επιδιώξεις και οι επιθυμίες μας είναι </a:t>
            </a:r>
            <a:r>
              <a:rPr lang="el-GR" dirty="0" err="1" smtClean="0">
                <a:solidFill>
                  <a:schemeClr val="bg1"/>
                </a:solidFill>
              </a:rPr>
              <a:t>συναρτημένες</a:t>
            </a:r>
            <a:r>
              <a:rPr lang="el-GR" dirty="0" smtClean="0">
                <a:solidFill>
                  <a:schemeClr val="bg1"/>
                </a:solidFill>
              </a:rPr>
              <a:t> από ένα πλαίσιο το οποίο μαρτυρά τις σημερινές αξίες της κοινωνίας μας.</a:t>
            </a:r>
          </a:p>
          <a:p>
            <a:r>
              <a:rPr lang="el-GR" dirty="0" smtClean="0">
                <a:solidFill>
                  <a:schemeClr val="bg1"/>
                </a:solidFill>
              </a:rPr>
              <a:t>Το ζήτημα της διαφύλαξης της πολιτιστικής μας κληρονομιάς ωστόσο προσβλέπει σε έναν μελλοντικό χρόνο – ζητά να συνεχίσει μια παράδοση διαφυλάσσοντας την ιστορική μνήμη.</a:t>
            </a:r>
            <a:endParaRPr lang="el-GR" dirty="0">
              <a:solidFill>
                <a:schemeClr val="bg1"/>
              </a:solidFill>
            </a:endParaRPr>
          </a:p>
        </p:txBody>
      </p:sp>
      <p:sp>
        <p:nvSpPr>
          <p:cNvPr id="5" name="TextBox 4"/>
          <p:cNvSpPr txBox="1"/>
          <p:nvPr/>
        </p:nvSpPr>
        <p:spPr>
          <a:xfrm>
            <a:off x="5183188" y="6321631"/>
            <a:ext cx="6172200" cy="338554"/>
          </a:xfrm>
          <a:prstGeom prst="rect">
            <a:avLst/>
          </a:prstGeom>
          <a:solidFill>
            <a:schemeClr val="tx1">
              <a:alpha val="55000"/>
            </a:schemeClr>
          </a:solidFill>
        </p:spPr>
        <p:txBody>
          <a:bodyPr wrap="square" rtlCol="0">
            <a:spAutoFit/>
          </a:bodyPr>
          <a:lstStyle/>
          <a:p>
            <a:pPr algn="r"/>
            <a:r>
              <a:rPr lang="en-US" sz="800" dirty="0">
                <a:solidFill>
                  <a:schemeClr val="bg1"/>
                </a:solidFill>
              </a:rPr>
              <a:t>"</a:t>
            </a:r>
            <a:r>
              <a:rPr lang="en-US" sz="800" dirty="0" smtClean="0">
                <a:solidFill>
                  <a:schemeClr val="bg1"/>
                </a:solidFill>
                <a:hlinkClick r:id="rId4"/>
              </a:rPr>
              <a:t>DSC_</a:t>
            </a:r>
            <a:r>
              <a:rPr lang="el-GR" sz="800" dirty="0" smtClean="0">
                <a:solidFill>
                  <a:schemeClr val="bg1"/>
                </a:solidFill>
                <a:hlinkClick r:id="rId4"/>
              </a:rPr>
              <a:t>5454</a:t>
            </a:r>
            <a:r>
              <a:rPr lang="en-US" sz="800" dirty="0" smtClean="0">
                <a:solidFill>
                  <a:schemeClr val="bg1"/>
                </a:solidFill>
                <a:hlinkClick r:id="rId4"/>
              </a:rPr>
              <a:t>.jpg</a:t>
            </a:r>
            <a:r>
              <a:rPr lang="en-US" sz="800" dirty="0">
                <a:solidFill>
                  <a:schemeClr val="bg1"/>
                </a:solidFill>
              </a:rPr>
              <a:t>" </a:t>
            </a:r>
            <a:r>
              <a:rPr lang="en-US" sz="800" dirty="0">
                <a:solidFill>
                  <a:schemeClr val="bg1"/>
                </a:solidFill>
              </a:rPr>
              <a:t>by </a:t>
            </a:r>
            <a:r>
              <a:rPr lang="en-US" sz="800" dirty="0">
                <a:solidFill>
                  <a:schemeClr val="bg1"/>
                </a:solidFill>
              </a:rPr>
              <a:t>Thomas Steiner.</a:t>
            </a:r>
            <a:endParaRPr lang="el-GR" sz="800" dirty="0" smtClean="0">
              <a:solidFill>
                <a:schemeClr val="bg1"/>
              </a:solidFill>
            </a:endParaRPr>
          </a:p>
          <a:p>
            <a:pPr algn="r"/>
            <a:r>
              <a:rPr lang="en-US" sz="800" dirty="0" smtClean="0">
                <a:solidFill>
                  <a:schemeClr val="bg1"/>
                </a:solidFill>
              </a:rPr>
              <a:t>Licensed </a:t>
            </a:r>
            <a:r>
              <a:rPr lang="en-US" sz="800" dirty="0">
                <a:solidFill>
                  <a:schemeClr val="bg1"/>
                </a:solidFill>
              </a:rPr>
              <a:t>under </a:t>
            </a:r>
            <a:r>
              <a:rPr lang="en-US" sz="800" dirty="0">
                <a:solidFill>
                  <a:schemeClr val="bg1"/>
                </a:solidFill>
                <a:hlinkClick r:id="rId5"/>
              </a:rPr>
              <a:t>CC BY-NC-SA </a:t>
            </a:r>
            <a:r>
              <a:rPr lang="en-US" sz="800" dirty="0" smtClean="0">
                <a:solidFill>
                  <a:schemeClr val="bg1"/>
                </a:solidFill>
                <a:hlinkClick r:id="rId5"/>
              </a:rPr>
              <a:t>2.0</a:t>
            </a:r>
            <a:r>
              <a:rPr lang="el-GR" sz="800" dirty="0" smtClean="0">
                <a:solidFill>
                  <a:schemeClr val="bg1"/>
                </a:solidFill>
                <a:hlinkClick r:id="rId5"/>
              </a:rPr>
              <a:t> </a:t>
            </a:r>
            <a:r>
              <a:rPr lang="en-US" sz="800" dirty="0" smtClean="0">
                <a:solidFill>
                  <a:schemeClr val="bg1"/>
                </a:solidFill>
              </a:rPr>
              <a:t>via </a:t>
            </a:r>
            <a:r>
              <a:rPr lang="en-US" sz="800" dirty="0" smtClean="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42036044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1000" b="-11000"/>
          </a:stretch>
        </a:blipFill>
        <a:effectLst/>
      </p:bgPr>
    </p:bg>
    <p:spTree>
      <p:nvGrpSpPr>
        <p:cNvPr id="1" name=""/>
        <p:cNvGrpSpPr/>
        <p:nvPr/>
      </p:nvGrpSpPr>
      <p:grpSpPr>
        <a:xfrm>
          <a:off x="0" y="0"/>
          <a:ext cx="0" cy="0"/>
          <a:chOff x="0" y="0"/>
          <a:chExt cx="0" cy="0"/>
        </a:xfrm>
      </p:grpSpPr>
      <p:sp>
        <p:nvSpPr>
          <p:cNvPr id="9" name="Τίτλος 8"/>
          <p:cNvSpPr>
            <a:spLocks noGrp="1"/>
          </p:cNvSpPr>
          <p:nvPr>
            <p:ph type="title"/>
          </p:nvPr>
        </p:nvSpPr>
        <p:spPr>
          <a:solidFill>
            <a:schemeClr val="tx1">
              <a:alpha val="55000"/>
            </a:schemeClr>
          </a:solidFill>
        </p:spPr>
        <p:txBody>
          <a:bodyPr/>
          <a:lstStyle/>
          <a:p>
            <a:r>
              <a:rPr lang="el-GR" dirty="0">
                <a:solidFill>
                  <a:schemeClr val="bg1"/>
                </a:solidFill>
              </a:rPr>
              <a:t>Παθολογία των </a:t>
            </a:r>
            <a:r>
              <a:rPr lang="el-GR" dirty="0" smtClean="0">
                <a:solidFill>
                  <a:schemeClr val="bg1"/>
                </a:solidFill>
              </a:rPr>
              <a:t>κτιρίων και επεμβάσεις</a:t>
            </a:r>
            <a:endParaRPr lang="el-GR" dirty="0">
              <a:solidFill>
                <a:schemeClr val="bg1"/>
              </a:solidFill>
            </a:endParaRPr>
          </a:p>
        </p:txBody>
      </p:sp>
      <p:sp>
        <p:nvSpPr>
          <p:cNvPr id="4" name="Θέση περιεχομένου 3"/>
          <p:cNvSpPr>
            <a:spLocks noGrp="1"/>
          </p:cNvSpPr>
          <p:nvPr>
            <p:ph idx="1"/>
          </p:nvPr>
        </p:nvSpPr>
        <p:spPr>
          <a:xfrm>
            <a:off x="5183188" y="457201"/>
            <a:ext cx="6172200" cy="5403850"/>
          </a:xfrm>
          <a:solidFill>
            <a:schemeClr val="tx1">
              <a:alpha val="55000"/>
            </a:schemeClr>
          </a:solidFill>
        </p:spPr>
        <p:txBody>
          <a:bodyPr>
            <a:normAutofit/>
          </a:bodyPr>
          <a:lstStyle/>
          <a:p>
            <a:r>
              <a:rPr lang="el-GR" dirty="0">
                <a:solidFill>
                  <a:schemeClr val="bg1"/>
                </a:solidFill>
              </a:rPr>
              <a:t>Καθώς αποτελούν και το βασικό σώμα του πύργου, οι επεμβάσεις αποκατάστασης του κελύφους αντιμετωπίζουν πρωτίστως τα προβλήματα της υφιστάμενης τοιχοποιίας.</a:t>
            </a:r>
          </a:p>
        </p:txBody>
      </p:sp>
      <p:sp>
        <p:nvSpPr>
          <p:cNvPr id="21" name="Θέση κειμένου 20"/>
          <p:cNvSpPr>
            <a:spLocks noGrp="1"/>
          </p:cNvSpPr>
          <p:nvPr>
            <p:ph type="body" sz="half" idx="2"/>
          </p:nvPr>
        </p:nvSpPr>
        <p:spPr>
          <a:solidFill>
            <a:schemeClr val="tx1">
              <a:alpha val="55000"/>
            </a:schemeClr>
          </a:solidFill>
        </p:spPr>
        <p:txBody>
          <a:bodyPr>
            <a:noAutofit/>
          </a:bodyPr>
          <a:lstStyle/>
          <a:p>
            <a:pPr marL="285750" indent="-285750">
              <a:buFont typeface="Arial" panose="020B0604020202020204" pitchFamily="34" charset="0"/>
              <a:buChar char="•"/>
            </a:pPr>
            <a:r>
              <a:rPr lang="el-GR" dirty="0">
                <a:solidFill>
                  <a:schemeClr val="bg1"/>
                </a:solidFill>
              </a:rPr>
              <a:t>Α</a:t>
            </a:r>
            <a:r>
              <a:rPr lang="el-GR" dirty="0" smtClean="0">
                <a:solidFill>
                  <a:schemeClr val="bg1"/>
                </a:solidFill>
              </a:rPr>
              <a:t>ντικατάσταση και ανασυγκρότηση του υλικού της </a:t>
            </a:r>
            <a:r>
              <a:rPr lang="el-GR" dirty="0">
                <a:solidFill>
                  <a:schemeClr val="bg1"/>
                </a:solidFill>
              </a:rPr>
              <a:t>τοιχοποιίας </a:t>
            </a:r>
            <a:r>
              <a:rPr lang="el-GR" dirty="0" smtClean="0">
                <a:solidFill>
                  <a:schemeClr val="bg1"/>
                </a:solidFill>
              </a:rPr>
              <a:t>(σφράγισμα </a:t>
            </a:r>
            <a:r>
              <a:rPr lang="el-GR" dirty="0">
                <a:solidFill>
                  <a:schemeClr val="bg1"/>
                </a:solidFill>
              </a:rPr>
              <a:t>ρωγμών και </a:t>
            </a:r>
            <a:r>
              <a:rPr lang="el-GR" dirty="0" smtClean="0">
                <a:solidFill>
                  <a:schemeClr val="bg1"/>
                </a:solidFill>
              </a:rPr>
              <a:t>αρμών, καθαίρεση </a:t>
            </a:r>
            <a:r>
              <a:rPr lang="el-GR" dirty="0">
                <a:solidFill>
                  <a:schemeClr val="bg1"/>
                </a:solidFill>
              </a:rPr>
              <a:t>και τοπική </a:t>
            </a:r>
            <a:r>
              <a:rPr lang="el-GR" dirty="0" smtClean="0">
                <a:solidFill>
                  <a:schemeClr val="bg1"/>
                </a:solidFill>
              </a:rPr>
              <a:t>ανακατασκευή),</a:t>
            </a:r>
          </a:p>
          <a:p>
            <a:pPr marL="285750" indent="-285750">
              <a:buFont typeface="Arial" panose="020B0604020202020204" pitchFamily="34" charset="0"/>
              <a:buChar char="•"/>
            </a:pPr>
            <a:r>
              <a:rPr lang="el-GR" dirty="0">
                <a:solidFill>
                  <a:schemeClr val="bg1"/>
                </a:solidFill>
              </a:rPr>
              <a:t>Σ</a:t>
            </a:r>
            <a:r>
              <a:rPr lang="el-GR" dirty="0" smtClean="0">
                <a:solidFill>
                  <a:schemeClr val="bg1"/>
                </a:solidFill>
              </a:rPr>
              <a:t>ταθεροποίηση του εδάφους (ενίσχυση της θεμελίωσης, εξυγίανση του εδάφους από </a:t>
            </a:r>
            <a:r>
              <a:rPr lang="el-GR" dirty="0" err="1" smtClean="0">
                <a:solidFill>
                  <a:schemeClr val="bg1"/>
                </a:solidFill>
              </a:rPr>
              <a:t>σαθρωτικούς</a:t>
            </a:r>
            <a:r>
              <a:rPr lang="el-GR" dirty="0" smtClean="0">
                <a:solidFill>
                  <a:schemeClr val="bg1"/>
                </a:solidFill>
              </a:rPr>
              <a:t> παράγοντες), και</a:t>
            </a:r>
          </a:p>
          <a:p>
            <a:pPr marL="285750" indent="-285750">
              <a:buFont typeface="Arial" panose="020B0604020202020204" pitchFamily="34" charset="0"/>
              <a:buChar char="•"/>
            </a:pPr>
            <a:r>
              <a:rPr lang="el-GR" dirty="0">
                <a:solidFill>
                  <a:schemeClr val="bg1"/>
                </a:solidFill>
              </a:rPr>
              <a:t>Σ</a:t>
            </a:r>
            <a:r>
              <a:rPr lang="el-GR" dirty="0" smtClean="0">
                <a:solidFill>
                  <a:schemeClr val="bg1"/>
                </a:solidFill>
              </a:rPr>
              <a:t>υνολική συμπεριφορά του κελύφους ως σώμα (γωνίες τοιχοποιιών, ανοίγματα, συνεργασία οριζοντίων κατασκευών με την περιμετρική τοιχοποιία).</a:t>
            </a:r>
          </a:p>
        </p:txBody>
      </p:sp>
      <p:sp>
        <p:nvSpPr>
          <p:cNvPr id="5" name="TextBox 4"/>
          <p:cNvSpPr txBox="1"/>
          <p:nvPr/>
        </p:nvSpPr>
        <p:spPr>
          <a:xfrm>
            <a:off x="5183188" y="6321631"/>
            <a:ext cx="6172200" cy="338554"/>
          </a:xfrm>
          <a:prstGeom prst="rect">
            <a:avLst/>
          </a:prstGeom>
          <a:solidFill>
            <a:schemeClr val="tx1">
              <a:alpha val="55000"/>
            </a:schemeClr>
          </a:solidFill>
        </p:spPr>
        <p:txBody>
          <a:bodyPr wrap="square" rtlCol="0">
            <a:spAutoFit/>
          </a:bodyPr>
          <a:lstStyle/>
          <a:p>
            <a:pPr algn="r"/>
            <a:r>
              <a:rPr lang="el-GR" sz="800" dirty="0">
                <a:solidFill>
                  <a:schemeClr val="bg1"/>
                </a:solidFill>
              </a:rPr>
              <a:t>Πύργος στην </a:t>
            </a:r>
            <a:r>
              <a:rPr lang="el-GR" sz="800" dirty="0" err="1">
                <a:solidFill>
                  <a:schemeClr val="bg1"/>
                </a:solidFill>
              </a:rPr>
              <a:t>Καρυούπολη</a:t>
            </a:r>
            <a:r>
              <a:rPr lang="el-GR" sz="800" dirty="0">
                <a:solidFill>
                  <a:schemeClr val="bg1"/>
                </a:solidFill>
              </a:rPr>
              <a:t>, Εσωτερικό.</a:t>
            </a:r>
          </a:p>
          <a:p>
            <a:pPr algn="r"/>
            <a:r>
              <a:rPr lang="el-GR" sz="800" dirty="0">
                <a:solidFill>
                  <a:schemeClr val="bg1"/>
                </a:solidFill>
              </a:rPr>
              <a:t>Σαΐτας, Γ. (2001), Μάνη – Ελληνική Παραδοσιακή Αρχιτεκτονική. Αθήνα: Εκδόσεις Μέλισσα, σ.90</a:t>
            </a:r>
          </a:p>
        </p:txBody>
      </p:sp>
    </p:spTree>
    <p:extLst>
      <p:ext uri="{BB962C8B-B14F-4D97-AF65-F5344CB8AC3E}">
        <p14:creationId xmlns:p14="http://schemas.microsoft.com/office/powerpoint/2010/main" val="41812773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9" name="Τίτλος 8"/>
          <p:cNvSpPr>
            <a:spLocks noGrp="1"/>
          </p:cNvSpPr>
          <p:nvPr>
            <p:ph type="title"/>
          </p:nvPr>
        </p:nvSpPr>
        <p:spPr>
          <a:solidFill>
            <a:schemeClr val="tx1">
              <a:alpha val="55000"/>
            </a:schemeClr>
          </a:solidFill>
        </p:spPr>
        <p:txBody>
          <a:bodyPr/>
          <a:lstStyle/>
          <a:p>
            <a:r>
              <a:rPr lang="el-GR" dirty="0" smtClean="0">
                <a:solidFill>
                  <a:schemeClr val="bg1"/>
                </a:solidFill>
              </a:rPr>
              <a:t>Μορφολογία και αισθητική</a:t>
            </a:r>
            <a:endParaRPr lang="el-GR" dirty="0">
              <a:solidFill>
                <a:schemeClr val="bg1"/>
              </a:solidFill>
            </a:endParaRPr>
          </a:p>
        </p:txBody>
      </p:sp>
      <p:sp>
        <p:nvSpPr>
          <p:cNvPr id="4" name="Θέση περιεχομένου 3"/>
          <p:cNvSpPr>
            <a:spLocks noGrp="1"/>
          </p:cNvSpPr>
          <p:nvPr>
            <p:ph idx="1"/>
          </p:nvPr>
        </p:nvSpPr>
        <p:spPr>
          <a:xfrm>
            <a:off x="5183188" y="457201"/>
            <a:ext cx="6172200" cy="5403850"/>
          </a:xfrm>
          <a:solidFill>
            <a:schemeClr val="tx1">
              <a:alpha val="55000"/>
            </a:schemeClr>
          </a:solidFill>
        </p:spPr>
        <p:txBody>
          <a:bodyPr>
            <a:normAutofit/>
          </a:bodyPr>
          <a:lstStyle/>
          <a:p>
            <a:r>
              <a:rPr lang="el-GR" dirty="0" smtClean="0">
                <a:solidFill>
                  <a:schemeClr val="bg1"/>
                </a:solidFill>
              </a:rPr>
              <a:t>Η επέμβαση επανάχρησης εγκαινιάζει μια διαλεκτική σχέση ανάμεσα σε μια ‘αυθεντική’ εμπειρία και την αισθητική απόλαυση όπως είναι ιδωμένη μέσα από ένα σύγχρονο πλαίσιο.</a:t>
            </a:r>
            <a:endParaRPr lang="el-GR" dirty="0">
              <a:solidFill>
                <a:schemeClr val="bg1"/>
              </a:solidFill>
            </a:endParaRPr>
          </a:p>
        </p:txBody>
      </p:sp>
      <p:sp>
        <p:nvSpPr>
          <p:cNvPr id="21" name="Θέση κειμένου 20"/>
          <p:cNvSpPr>
            <a:spLocks noGrp="1"/>
          </p:cNvSpPr>
          <p:nvPr>
            <p:ph type="body" sz="half" idx="2"/>
          </p:nvPr>
        </p:nvSpPr>
        <p:spPr>
          <a:solidFill>
            <a:schemeClr val="tx1">
              <a:alpha val="55000"/>
            </a:schemeClr>
          </a:solidFill>
        </p:spPr>
        <p:txBody>
          <a:bodyPr>
            <a:noAutofit/>
          </a:bodyPr>
          <a:lstStyle/>
          <a:p>
            <a:r>
              <a:rPr lang="el-GR" dirty="0" smtClean="0">
                <a:solidFill>
                  <a:schemeClr val="bg1"/>
                </a:solidFill>
              </a:rPr>
              <a:t>Η σύγχρονη χρήση εισάγει στον προβληματισμό μας ένα μορφολογικό και αισθητικό λεξιλόγιο, όπως και ορισμένες λειτουργικές και μηχανικές ανέσεις (</a:t>
            </a:r>
            <a:r>
              <a:rPr lang="el-GR" dirty="0" err="1" smtClean="0">
                <a:solidFill>
                  <a:schemeClr val="bg1"/>
                </a:solidFill>
              </a:rPr>
              <a:t>π.χ</a:t>
            </a:r>
            <a:r>
              <a:rPr lang="el-GR" dirty="0" smtClean="0">
                <a:solidFill>
                  <a:schemeClr val="bg1"/>
                </a:solidFill>
              </a:rPr>
              <a:t> στεγανότητα, ομοιογενής θέρμανση και κλιματισμός, σύγχρονα δίκτυα, ακουστική άνεση) οι οποίες δεν ήταν απαραιτήτως μέλημα των χρηστών μιας παρελθούσας εποχής.</a:t>
            </a:r>
          </a:p>
          <a:p>
            <a:r>
              <a:rPr lang="el-GR" dirty="0" smtClean="0">
                <a:solidFill>
                  <a:schemeClr val="bg1"/>
                </a:solidFill>
              </a:rPr>
              <a:t>Κάθε τι από τα παραπάνω προσαρτά την ιδιαίτερη όψη του, όπως και τις ιδιαίτερες επιπλοκές του ως προς την αυθεντική εμπειρία του ιστορικού κτιρίου.</a:t>
            </a:r>
          </a:p>
        </p:txBody>
      </p:sp>
      <p:sp>
        <p:nvSpPr>
          <p:cNvPr id="5" name="TextBox 4"/>
          <p:cNvSpPr txBox="1"/>
          <p:nvPr/>
        </p:nvSpPr>
        <p:spPr>
          <a:xfrm>
            <a:off x="5183188" y="6321631"/>
            <a:ext cx="6172200" cy="338554"/>
          </a:xfrm>
          <a:prstGeom prst="rect">
            <a:avLst/>
          </a:prstGeom>
          <a:solidFill>
            <a:schemeClr val="tx1">
              <a:alpha val="55000"/>
            </a:schemeClr>
          </a:solidFill>
        </p:spPr>
        <p:txBody>
          <a:bodyPr wrap="square" rtlCol="0">
            <a:spAutoFit/>
          </a:bodyPr>
          <a:lstStyle/>
          <a:p>
            <a:pPr algn="r"/>
            <a:r>
              <a:rPr lang="fr-FR" sz="800" dirty="0" smtClean="0">
                <a:solidFill>
                  <a:schemeClr val="bg1"/>
                </a:solidFill>
              </a:rPr>
              <a:t>«</a:t>
            </a:r>
            <a:r>
              <a:rPr lang="fr-FR" sz="800" dirty="0" err="1" smtClean="0">
                <a:solidFill>
                  <a:schemeClr val="bg1"/>
                </a:solidFill>
                <a:hlinkClick r:id="rId4"/>
              </a:rPr>
              <a:t>Kyrimai</a:t>
            </a:r>
            <a:r>
              <a:rPr lang="fr-FR" sz="800" dirty="0" smtClean="0">
                <a:solidFill>
                  <a:schemeClr val="bg1"/>
                </a:solidFill>
                <a:hlinkClick r:id="rId4"/>
              </a:rPr>
              <a:t>-http</a:t>
            </a:r>
            <a:r>
              <a:rPr lang="fr-FR" sz="800" dirty="0">
                <a:solidFill>
                  <a:schemeClr val="bg1"/>
                </a:solidFill>
                <a:hlinkClick r:id="rId4"/>
              </a:rPr>
              <a:t>://www.yadeshotels.gr</a:t>
            </a:r>
            <a:r>
              <a:rPr lang="fr-FR" sz="800" dirty="0" smtClean="0">
                <a:solidFill>
                  <a:schemeClr val="bg1"/>
                </a:solidFill>
                <a:hlinkClick r:id="rId4"/>
              </a:rPr>
              <a:t>/</a:t>
            </a:r>
            <a:r>
              <a:rPr lang="fr-FR" sz="800" dirty="0" smtClean="0">
                <a:solidFill>
                  <a:schemeClr val="bg1"/>
                </a:solidFill>
              </a:rPr>
              <a:t>»</a:t>
            </a:r>
            <a:r>
              <a:rPr lang="el-GR" sz="800" dirty="0" smtClean="0">
                <a:solidFill>
                  <a:schemeClr val="bg1"/>
                </a:solidFill>
              </a:rPr>
              <a:t>, </a:t>
            </a:r>
            <a:r>
              <a:rPr lang="fr-FR" sz="800" dirty="0" err="1" smtClean="0">
                <a:solidFill>
                  <a:schemeClr val="bg1"/>
                </a:solidFill>
              </a:rPr>
              <a:t>YadesHotels</a:t>
            </a:r>
            <a:endParaRPr lang="el-GR" sz="800" dirty="0" smtClean="0">
              <a:solidFill>
                <a:schemeClr val="bg1"/>
              </a:solidFill>
            </a:endParaRPr>
          </a:p>
          <a:p>
            <a:pPr algn="r"/>
            <a:r>
              <a:rPr lang="en-US" sz="800" dirty="0" smtClean="0">
                <a:solidFill>
                  <a:schemeClr val="bg1"/>
                </a:solidFill>
              </a:rPr>
              <a:t>[c] </a:t>
            </a:r>
            <a:r>
              <a:rPr lang="fr-FR" sz="800" dirty="0" smtClean="0">
                <a:solidFill>
                  <a:schemeClr val="bg1"/>
                </a:solidFill>
              </a:rPr>
              <a:t>All </a:t>
            </a:r>
            <a:r>
              <a:rPr lang="fr-FR" sz="800" dirty="0" err="1">
                <a:solidFill>
                  <a:schemeClr val="bg1"/>
                </a:solidFill>
              </a:rPr>
              <a:t>rights</a:t>
            </a:r>
            <a:r>
              <a:rPr lang="fr-FR" sz="800" dirty="0">
                <a:solidFill>
                  <a:schemeClr val="bg1"/>
                </a:solidFill>
              </a:rPr>
              <a:t> </a:t>
            </a:r>
            <a:r>
              <a:rPr lang="fr-FR" sz="800" dirty="0" err="1">
                <a:solidFill>
                  <a:schemeClr val="bg1"/>
                </a:solidFill>
              </a:rPr>
              <a:t>reserved</a:t>
            </a:r>
            <a:endParaRPr lang="el-GR" sz="800" dirty="0">
              <a:solidFill>
                <a:schemeClr val="bg1"/>
              </a:solidFill>
            </a:endParaRPr>
          </a:p>
        </p:txBody>
      </p:sp>
    </p:spTree>
    <p:extLst>
      <p:ext uri="{BB962C8B-B14F-4D97-AF65-F5344CB8AC3E}">
        <p14:creationId xmlns:p14="http://schemas.microsoft.com/office/powerpoint/2010/main" val="16494530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Εικόνα 8"/>
          <p:cNvPicPr>
            <a:picLocks noChangeAspect="1"/>
          </p:cNvPicPr>
          <p:nvPr/>
        </p:nvPicPr>
        <p:blipFill rotWithShape="1">
          <a:blip r:embed="rId2">
            <a:extLst>
              <a:ext uri="{28A0092B-C50C-407E-A947-70E740481C1C}">
                <a14:useLocalDpi xmlns:a14="http://schemas.microsoft.com/office/drawing/2010/main" val="0"/>
              </a:ext>
            </a:extLst>
          </a:blip>
          <a:srcRect t="5100" b="3207"/>
          <a:stretch/>
        </p:blipFill>
        <p:spPr>
          <a:xfrm>
            <a:off x="1534160" y="371808"/>
            <a:ext cx="9123680" cy="6236304"/>
          </a:xfrm>
          <a:prstGeom prst="rect">
            <a:avLst/>
          </a:prstGeom>
        </p:spPr>
      </p:pic>
    </p:spTree>
    <p:extLst>
      <p:ext uri="{BB962C8B-B14F-4D97-AF65-F5344CB8AC3E}">
        <p14:creationId xmlns:p14="http://schemas.microsoft.com/office/powerpoint/2010/main" val="29094115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 name="TextBox 4"/>
          <p:cNvSpPr txBox="1"/>
          <p:nvPr/>
        </p:nvSpPr>
        <p:spPr>
          <a:xfrm>
            <a:off x="9516140" y="6396335"/>
            <a:ext cx="2675860" cy="461665"/>
          </a:xfrm>
          <a:prstGeom prst="rect">
            <a:avLst/>
          </a:prstGeom>
          <a:solidFill>
            <a:schemeClr val="tx1">
              <a:alpha val="55000"/>
            </a:schemeClr>
          </a:solidFill>
        </p:spPr>
        <p:txBody>
          <a:bodyPr wrap="square" rtlCol="0">
            <a:spAutoFit/>
          </a:bodyPr>
          <a:lstStyle/>
          <a:p>
            <a:pPr algn="r"/>
            <a:r>
              <a:rPr lang="el-GR" sz="800" dirty="0" smtClean="0">
                <a:solidFill>
                  <a:schemeClr val="bg1"/>
                </a:solidFill>
              </a:rPr>
              <a:t>Ξενοδοχείο </a:t>
            </a:r>
            <a:r>
              <a:rPr lang="el-GR" sz="800" dirty="0" err="1" smtClean="0">
                <a:solidFill>
                  <a:schemeClr val="bg1"/>
                </a:solidFill>
              </a:rPr>
              <a:t>Κυρίμαι</a:t>
            </a:r>
            <a:r>
              <a:rPr lang="el-GR" sz="800" dirty="0" smtClean="0">
                <a:solidFill>
                  <a:schemeClr val="bg1"/>
                </a:solidFill>
              </a:rPr>
              <a:t>, </a:t>
            </a:r>
            <a:r>
              <a:rPr lang="el-GR" sz="800" dirty="0" err="1" smtClean="0">
                <a:solidFill>
                  <a:schemeClr val="bg1"/>
                </a:solidFill>
              </a:rPr>
              <a:t>Γερολιμένας</a:t>
            </a:r>
            <a:r>
              <a:rPr lang="el-GR" sz="800" dirty="0" smtClean="0">
                <a:solidFill>
                  <a:schemeClr val="bg1"/>
                </a:solidFill>
              </a:rPr>
              <a:t>, Μάνη.</a:t>
            </a:r>
          </a:p>
          <a:p>
            <a:pPr algn="r"/>
            <a:r>
              <a:rPr lang="fr-FR" sz="800" dirty="0" smtClean="0">
                <a:solidFill>
                  <a:schemeClr val="bg1"/>
                </a:solidFill>
              </a:rPr>
              <a:t>«</a:t>
            </a:r>
            <a:r>
              <a:rPr lang="fr-FR" sz="800" dirty="0" err="1" smtClean="0">
                <a:solidFill>
                  <a:schemeClr val="bg1"/>
                </a:solidFill>
                <a:hlinkClick r:id="rId4"/>
              </a:rPr>
              <a:t>Kyrimai</a:t>
            </a:r>
            <a:r>
              <a:rPr lang="fr-FR" sz="800" dirty="0" smtClean="0">
                <a:solidFill>
                  <a:schemeClr val="bg1"/>
                </a:solidFill>
                <a:hlinkClick r:id="rId4"/>
              </a:rPr>
              <a:t>-http</a:t>
            </a:r>
            <a:r>
              <a:rPr lang="fr-FR" sz="800" dirty="0">
                <a:solidFill>
                  <a:schemeClr val="bg1"/>
                </a:solidFill>
                <a:hlinkClick r:id="rId4"/>
              </a:rPr>
              <a:t>://www.yadeshotels.gr</a:t>
            </a:r>
            <a:r>
              <a:rPr lang="fr-FR" sz="800" dirty="0" smtClean="0">
                <a:solidFill>
                  <a:schemeClr val="bg1"/>
                </a:solidFill>
                <a:hlinkClick r:id="rId4"/>
              </a:rPr>
              <a:t>/</a:t>
            </a:r>
            <a:r>
              <a:rPr lang="fr-FR" sz="800" dirty="0" smtClean="0">
                <a:solidFill>
                  <a:schemeClr val="bg1"/>
                </a:solidFill>
              </a:rPr>
              <a:t>»</a:t>
            </a:r>
            <a:r>
              <a:rPr lang="el-GR" sz="800" dirty="0" smtClean="0">
                <a:solidFill>
                  <a:schemeClr val="bg1"/>
                </a:solidFill>
              </a:rPr>
              <a:t>, </a:t>
            </a:r>
            <a:r>
              <a:rPr lang="fr-FR" sz="800" dirty="0" err="1" smtClean="0">
                <a:solidFill>
                  <a:schemeClr val="bg1"/>
                </a:solidFill>
              </a:rPr>
              <a:t>YadesHotels</a:t>
            </a:r>
            <a:endParaRPr lang="el-GR" sz="800" dirty="0" smtClean="0">
              <a:solidFill>
                <a:schemeClr val="bg1"/>
              </a:solidFill>
            </a:endParaRPr>
          </a:p>
          <a:p>
            <a:pPr algn="r"/>
            <a:r>
              <a:rPr lang="en-US" sz="800" dirty="0" smtClean="0">
                <a:solidFill>
                  <a:schemeClr val="bg1"/>
                </a:solidFill>
              </a:rPr>
              <a:t>[c] </a:t>
            </a:r>
            <a:r>
              <a:rPr lang="fr-FR" sz="800" dirty="0" smtClean="0">
                <a:solidFill>
                  <a:schemeClr val="bg1"/>
                </a:solidFill>
              </a:rPr>
              <a:t>All </a:t>
            </a:r>
            <a:r>
              <a:rPr lang="fr-FR" sz="800" dirty="0" err="1">
                <a:solidFill>
                  <a:schemeClr val="bg1"/>
                </a:solidFill>
              </a:rPr>
              <a:t>rights</a:t>
            </a:r>
            <a:r>
              <a:rPr lang="fr-FR" sz="800" dirty="0">
                <a:solidFill>
                  <a:schemeClr val="bg1"/>
                </a:solidFill>
              </a:rPr>
              <a:t> </a:t>
            </a:r>
            <a:r>
              <a:rPr lang="fr-FR" sz="800" dirty="0" err="1">
                <a:solidFill>
                  <a:schemeClr val="bg1"/>
                </a:solidFill>
              </a:rPr>
              <a:t>reserved</a:t>
            </a:r>
            <a:endParaRPr lang="el-GR" sz="800" dirty="0">
              <a:solidFill>
                <a:schemeClr val="bg1"/>
              </a:solidFill>
            </a:endParaRPr>
          </a:p>
        </p:txBody>
      </p:sp>
    </p:spTree>
    <p:extLst>
      <p:ext uri="{BB962C8B-B14F-4D97-AF65-F5344CB8AC3E}">
        <p14:creationId xmlns:p14="http://schemas.microsoft.com/office/powerpoint/2010/main" val="32415004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Τίτλος 8"/>
          <p:cNvSpPr>
            <a:spLocks noGrp="1"/>
          </p:cNvSpPr>
          <p:nvPr>
            <p:ph type="title"/>
          </p:nvPr>
        </p:nvSpPr>
        <p:spPr/>
        <p:txBody>
          <a:bodyPr/>
          <a:lstStyle/>
          <a:p>
            <a:r>
              <a:rPr lang="el-GR" dirty="0" smtClean="0">
                <a:solidFill>
                  <a:schemeClr val="tx1">
                    <a:lumMod val="75000"/>
                    <a:lumOff val="25000"/>
                  </a:schemeClr>
                </a:solidFill>
              </a:rPr>
              <a:t>Οι πύργοι - κατοικίες</a:t>
            </a:r>
            <a:endParaRPr lang="el-GR" dirty="0">
              <a:solidFill>
                <a:schemeClr val="tx1">
                  <a:lumMod val="75000"/>
                  <a:lumOff val="25000"/>
                </a:schemeClr>
              </a:solidFill>
            </a:endParaRPr>
          </a:p>
        </p:txBody>
      </p:sp>
      <p:pic>
        <p:nvPicPr>
          <p:cNvPr id="10" name="Θέση εικόνας 9"/>
          <p:cNvPicPr>
            <a:picLocks noGrp="1" noChangeAspect="1"/>
          </p:cNvPicPr>
          <p:nvPr>
            <p:ph type="pic" idx="1"/>
          </p:nvPr>
        </p:nvPicPr>
        <p:blipFill>
          <a:blip r:embed="rId3">
            <a:extLst>
              <a:ext uri="{28A0092B-C50C-407E-A947-70E740481C1C}">
                <a14:useLocalDpi xmlns:a14="http://schemas.microsoft.com/office/drawing/2010/main" val="0"/>
              </a:ext>
            </a:extLst>
          </a:blip>
          <a:srcRect t="2426" b="2426"/>
          <a:stretch>
            <a:fillRect/>
          </a:stretch>
        </p:blipFill>
        <p:spPr/>
      </p:pic>
      <p:sp>
        <p:nvSpPr>
          <p:cNvPr id="21" name="Θέση κειμένου 20"/>
          <p:cNvSpPr>
            <a:spLocks noGrp="1"/>
          </p:cNvSpPr>
          <p:nvPr>
            <p:ph type="body" sz="half" idx="2"/>
          </p:nvPr>
        </p:nvSpPr>
        <p:spPr/>
        <p:txBody>
          <a:bodyPr>
            <a:noAutofit/>
          </a:bodyPr>
          <a:lstStyle/>
          <a:p>
            <a:r>
              <a:rPr lang="el-GR" sz="1500" dirty="0" smtClean="0">
                <a:solidFill>
                  <a:schemeClr val="tx1">
                    <a:lumMod val="75000"/>
                    <a:lumOff val="25000"/>
                  </a:schemeClr>
                </a:solidFill>
              </a:rPr>
              <a:t>Παρότι η Μάνη είναι η πλέον γνωστή περιοχή στην οποία συναντά κανείς αυτό τον τύπο οχυρής κατοικίας, οι πύργοι αποτέλεσαν έναν ευρέως γνωστό τύπο σε ολόκληρη την βαλκανική επικράτεια αλλά και </a:t>
            </a:r>
            <a:r>
              <a:rPr lang="el-GR" sz="1500" dirty="0">
                <a:solidFill>
                  <a:schemeClr val="tx1">
                    <a:lumMod val="75000"/>
                    <a:lumOff val="25000"/>
                  </a:schemeClr>
                </a:solidFill>
              </a:rPr>
              <a:t>στα νησιά</a:t>
            </a:r>
            <a:r>
              <a:rPr lang="el-GR" sz="1500" dirty="0" smtClean="0">
                <a:solidFill>
                  <a:schemeClr val="tx1">
                    <a:lumMod val="75000"/>
                    <a:lumOff val="25000"/>
                  </a:schemeClr>
                </a:solidFill>
              </a:rPr>
              <a:t>.</a:t>
            </a:r>
          </a:p>
          <a:p>
            <a:r>
              <a:rPr lang="el-GR" sz="1500" dirty="0" smtClean="0">
                <a:solidFill>
                  <a:schemeClr val="tx1">
                    <a:lumMod val="75000"/>
                    <a:lumOff val="25000"/>
                  </a:schemeClr>
                </a:solidFill>
              </a:rPr>
              <a:t>Πρόκειται για αρχοντικές κατοικίες που ανήκαν στους οικονομικά ισχυρούς του κάθε τόπου και ξεχώριζαν από τα άλλα σπίτια των μεσαίων και κατώτερων τάξεων.</a:t>
            </a:r>
          </a:p>
          <a:p>
            <a:r>
              <a:rPr lang="el-GR" sz="1500" dirty="0" smtClean="0">
                <a:solidFill>
                  <a:schemeClr val="tx1">
                    <a:lumMod val="75000"/>
                    <a:lumOff val="25000"/>
                  </a:schemeClr>
                </a:solidFill>
              </a:rPr>
              <a:t>Βασικό χαρακτηριστικό τους είναι η ανάπτυξη καθ’ ύψος και η οχύρωση, ενώ συχνά συνδυάζεται με πρόσθετα στοιχεία.</a:t>
            </a:r>
            <a:endParaRPr lang="el-GR" sz="1500" dirty="0">
              <a:solidFill>
                <a:schemeClr val="tx1">
                  <a:lumMod val="75000"/>
                  <a:lumOff val="25000"/>
                </a:schemeClr>
              </a:solidFill>
            </a:endParaRPr>
          </a:p>
        </p:txBody>
      </p:sp>
      <p:sp>
        <p:nvSpPr>
          <p:cNvPr id="5" name="TextBox 4"/>
          <p:cNvSpPr txBox="1"/>
          <p:nvPr/>
        </p:nvSpPr>
        <p:spPr>
          <a:xfrm>
            <a:off x="5800408" y="156874"/>
            <a:ext cx="6172200" cy="461665"/>
          </a:xfrm>
          <a:prstGeom prst="rect">
            <a:avLst/>
          </a:prstGeom>
          <a:noFill/>
        </p:spPr>
        <p:txBody>
          <a:bodyPr wrap="square" rtlCol="0">
            <a:spAutoFit/>
          </a:bodyPr>
          <a:lstStyle/>
          <a:p>
            <a:pPr algn="r"/>
            <a:r>
              <a:rPr lang="el-GR" sz="800" dirty="0">
                <a:solidFill>
                  <a:schemeClr val="bg1"/>
                </a:solidFill>
              </a:rPr>
              <a:t>Ο πύργος του </a:t>
            </a:r>
            <a:r>
              <a:rPr lang="el-GR" sz="800" dirty="0" err="1">
                <a:solidFill>
                  <a:schemeClr val="bg1"/>
                </a:solidFill>
              </a:rPr>
              <a:t>Προσφόριου</a:t>
            </a:r>
            <a:r>
              <a:rPr lang="el-GR" sz="800" dirty="0">
                <a:solidFill>
                  <a:schemeClr val="bg1"/>
                </a:solidFill>
              </a:rPr>
              <a:t> στην </a:t>
            </a:r>
            <a:r>
              <a:rPr lang="el-GR" sz="800" dirty="0" err="1">
                <a:solidFill>
                  <a:schemeClr val="bg1"/>
                </a:solidFill>
              </a:rPr>
              <a:t>Ουρανούπολη</a:t>
            </a:r>
            <a:r>
              <a:rPr lang="el-GR" sz="800" dirty="0" smtClean="0">
                <a:solidFill>
                  <a:schemeClr val="bg1"/>
                </a:solidFill>
              </a:rPr>
              <a:t>.</a:t>
            </a:r>
            <a:endParaRPr lang="el-GR" sz="800" dirty="0">
              <a:solidFill>
                <a:schemeClr val="bg1"/>
              </a:solidFill>
            </a:endParaRPr>
          </a:p>
          <a:p>
            <a:pPr algn="r"/>
            <a:r>
              <a:rPr lang="en-US" sz="800" dirty="0" smtClean="0">
                <a:solidFill>
                  <a:schemeClr val="bg1"/>
                </a:solidFill>
              </a:rPr>
              <a:t>"</a:t>
            </a:r>
            <a:r>
              <a:rPr lang="en-US" sz="800" dirty="0">
                <a:solidFill>
                  <a:schemeClr val="bg1"/>
                </a:solidFill>
                <a:hlinkClick r:id="rId4"/>
              </a:rPr>
              <a:t>Ouranopolis1</a:t>
            </a:r>
            <a:r>
              <a:rPr lang="en-US" sz="800" dirty="0">
                <a:solidFill>
                  <a:schemeClr val="bg1"/>
                </a:solidFill>
              </a:rPr>
              <a:t>" </a:t>
            </a:r>
            <a:r>
              <a:rPr lang="el-GR" sz="800" dirty="0">
                <a:solidFill>
                  <a:schemeClr val="bg1"/>
                </a:solidFill>
              </a:rPr>
              <a:t>από τον </a:t>
            </a:r>
            <a:r>
              <a:rPr lang="en-US" sz="800" dirty="0" err="1">
                <a:solidFill>
                  <a:schemeClr val="bg1"/>
                </a:solidFill>
              </a:rPr>
              <a:t>Plamen</a:t>
            </a:r>
            <a:r>
              <a:rPr lang="en-US" sz="800" dirty="0">
                <a:solidFill>
                  <a:schemeClr val="bg1"/>
                </a:solidFill>
              </a:rPr>
              <a:t> </a:t>
            </a:r>
            <a:r>
              <a:rPr lang="en-US" sz="800" dirty="0" err="1">
                <a:solidFill>
                  <a:schemeClr val="bg1"/>
                </a:solidFill>
              </a:rPr>
              <a:t>Agov</a:t>
            </a:r>
            <a:r>
              <a:rPr lang="en-US" sz="800" dirty="0">
                <a:solidFill>
                  <a:schemeClr val="bg1"/>
                </a:solidFill>
              </a:rPr>
              <a:t> • </a:t>
            </a:r>
            <a:r>
              <a:rPr lang="en-US" sz="800" dirty="0" smtClean="0">
                <a:solidFill>
                  <a:schemeClr val="bg1"/>
                </a:solidFill>
              </a:rPr>
              <a:t>studiolemontree.com.</a:t>
            </a:r>
            <a:endParaRPr lang="el-GR" sz="800" dirty="0" smtClean="0">
              <a:solidFill>
                <a:schemeClr val="bg1"/>
              </a:solidFill>
            </a:endParaRPr>
          </a:p>
          <a:p>
            <a:pPr algn="r"/>
            <a:r>
              <a:rPr lang="el-GR" sz="800" dirty="0" smtClean="0">
                <a:solidFill>
                  <a:schemeClr val="bg1"/>
                </a:solidFill>
              </a:rPr>
              <a:t>Υπό </a:t>
            </a:r>
            <a:r>
              <a:rPr lang="el-GR" sz="800" dirty="0">
                <a:solidFill>
                  <a:schemeClr val="bg1"/>
                </a:solidFill>
              </a:rPr>
              <a:t>την άδεια </a:t>
            </a:r>
            <a:r>
              <a:rPr lang="en-US" sz="800" dirty="0">
                <a:solidFill>
                  <a:schemeClr val="bg1"/>
                </a:solidFill>
              </a:rPr>
              <a:t>CC BY-SA 3.0 </a:t>
            </a:r>
            <a:r>
              <a:rPr lang="el-GR" sz="800" dirty="0">
                <a:solidFill>
                  <a:schemeClr val="bg1"/>
                </a:solidFill>
              </a:rPr>
              <a:t>μέσω </a:t>
            </a:r>
            <a:r>
              <a:rPr lang="en-US" sz="800" dirty="0">
                <a:solidFill>
                  <a:schemeClr val="bg1"/>
                </a:solidFill>
              </a:rPr>
              <a:t>Wikimedia </a:t>
            </a:r>
            <a:r>
              <a:rPr lang="en-US" sz="800" dirty="0" smtClean="0">
                <a:solidFill>
                  <a:schemeClr val="bg1"/>
                </a:solidFill>
              </a:rPr>
              <a:t>Commons</a:t>
            </a:r>
            <a:endParaRPr lang="el-GR" sz="800" dirty="0">
              <a:solidFill>
                <a:schemeClr val="bg1"/>
              </a:solidFill>
            </a:endParaRPr>
          </a:p>
        </p:txBody>
      </p:sp>
    </p:spTree>
    <p:extLst>
      <p:ext uri="{BB962C8B-B14F-4D97-AF65-F5344CB8AC3E}">
        <p14:creationId xmlns:p14="http://schemas.microsoft.com/office/powerpoint/2010/main" val="20734522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Τίτλος 8"/>
          <p:cNvSpPr>
            <a:spLocks noGrp="1"/>
          </p:cNvSpPr>
          <p:nvPr>
            <p:ph type="title"/>
          </p:nvPr>
        </p:nvSpPr>
        <p:spPr/>
        <p:txBody>
          <a:bodyPr/>
          <a:lstStyle/>
          <a:p>
            <a:r>
              <a:rPr lang="el-GR" dirty="0">
                <a:solidFill>
                  <a:schemeClr val="tx1">
                    <a:lumMod val="75000"/>
                    <a:lumOff val="25000"/>
                  </a:schemeClr>
                </a:solidFill>
              </a:rPr>
              <a:t>Οι πύργοι - κατοικίες</a:t>
            </a:r>
            <a:endParaRPr lang="el-GR" dirty="0">
              <a:solidFill>
                <a:schemeClr val="tx1">
                  <a:lumMod val="75000"/>
                  <a:lumOff val="25000"/>
                </a:schemeClr>
              </a:solidFill>
            </a:endParaRPr>
          </a:p>
        </p:txBody>
      </p:sp>
      <p:pic>
        <p:nvPicPr>
          <p:cNvPr id="4" name="Θέση εικόνας 3"/>
          <p:cNvPicPr>
            <a:picLocks noGrp="1" noChangeAspect="1"/>
          </p:cNvPicPr>
          <p:nvPr>
            <p:ph type="pic" idx="1"/>
          </p:nvPr>
        </p:nvPicPr>
        <p:blipFill>
          <a:blip r:embed="rId3">
            <a:extLst>
              <a:ext uri="{28A0092B-C50C-407E-A947-70E740481C1C}">
                <a14:useLocalDpi xmlns:a14="http://schemas.microsoft.com/office/drawing/2010/main" val="0"/>
              </a:ext>
            </a:extLst>
          </a:blip>
          <a:srcRect l="7627" r="7627"/>
          <a:stretch>
            <a:fillRect/>
          </a:stretch>
        </p:blipFill>
        <p:spPr/>
      </p:pic>
      <p:sp>
        <p:nvSpPr>
          <p:cNvPr id="21" name="Θέση κειμένου 20"/>
          <p:cNvSpPr>
            <a:spLocks noGrp="1"/>
          </p:cNvSpPr>
          <p:nvPr>
            <p:ph type="body" sz="half" idx="2"/>
          </p:nvPr>
        </p:nvSpPr>
        <p:spPr/>
        <p:txBody>
          <a:bodyPr>
            <a:noAutofit/>
          </a:bodyPr>
          <a:lstStyle/>
          <a:p>
            <a:r>
              <a:rPr lang="el-GR" dirty="0">
                <a:solidFill>
                  <a:schemeClr val="tx1">
                    <a:lumMod val="75000"/>
                    <a:lumOff val="25000"/>
                  </a:schemeClr>
                </a:solidFill>
              </a:rPr>
              <a:t>Τα στοιχεία αυτά δεν είναι πάντοτε ευδιάκριτα και γι' αυτό δεν υπάρχει ένα αντικειμενικά παραδεκτό όριο ανάμεσα στα αρχοντικά και στους πύργους. Σε ορισμένες περιοχές χρησιμοποιείται η λέξη </a:t>
            </a:r>
            <a:r>
              <a:rPr lang="el-GR" b="1" dirty="0" err="1">
                <a:solidFill>
                  <a:schemeClr val="tx1">
                    <a:lumMod val="75000"/>
                    <a:lumOff val="25000"/>
                  </a:schemeClr>
                </a:solidFill>
              </a:rPr>
              <a:t>πυργόσπιτο</a:t>
            </a:r>
            <a:r>
              <a:rPr lang="el-GR" dirty="0">
                <a:solidFill>
                  <a:schemeClr val="tx1">
                    <a:lumMod val="75000"/>
                    <a:lumOff val="25000"/>
                  </a:schemeClr>
                </a:solidFill>
              </a:rPr>
              <a:t> για να διακρίνει αυτές τις κατοικίες από τα κτίσματα που έχουν δημιουργηθεί για καθαρά στρατιωτικούς σκοπούς.</a:t>
            </a:r>
          </a:p>
          <a:p>
            <a:r>
              <a:rPr lang="el-GR" dirty="0">
                <a:solidFill>
                  <a:schemeClr val="tx1">
                    <a:lumMod val="75000"/>
                    <a:lumOff val="25000"/>
                  </a:schemeClr>
                </a:solidFill>
              </a:rPr>
              <a:t>Σε άλλες περιοχές χρησιμοποιείται και η τουρκικής προέλευσης </a:t>
            </a:r>
            <a:r>
              <a:rPr lang="el-GR" b="1" dirty="0" err="1">
                <a:solidFill>
                  <a:schemeClr val="tx1">
                    <a:lumMod val="75000"/>
                    <a:lumOff val="25000"/>
                  </a:schemeClr>
                </a:solidFill>
              </a:rPr>
              <a:t>κούλα</a:t>
            </a:r>
            <a:r>
              <a:rPr lang="el-GR" dirty="0">
                <a:solidFill>
                  <a:schemeClr val="tx1">
                    <a:lumMod val="75000"/>
                    <a:lumOff val="25000"/>
                  </a:schemeClr>
                </a:solidFill>
              </a:rPr>
              <a:t> ή </a:t>
            </a:r>
            <a:r>
              <a:rPr lang="el-GR" b="1" dirty="0" err="1">
                <a:solidFill>
                  <a:schemeClr val="tx1">
                    <a:lumMod val="75000"/>
                    <a:lumOff val="25000"/>
                  </a:schemeClr>
                </a:solidFill>
              </a:rPr>
              <a:t>κούλια</a:t>
            </a:r>
            <a:r>
              <a:rPr lang="el-GR" b="1" dirty="0">
                <a:solidFill>
                  <a:schemeClr val="tx1">
                    <a:lumMod val="75000"/>
                    <a:lumOff val="25000"/>
                  </a:schemeClr>
                </a:solidFill>
              </a:rPr>
              <a:t>.</a:t>
            </a:r>
          </a:p>
          <a:p>
            <a:pPr algn="r"/>
            <a:endParaRPr lang="el-GR" sz="1050" dirty="0">
              <a:solidFill>
                <a:schemeClr val="tx1">
                  <a:lumMod val="75000"/>
                  <a:lumOff val="25000"/>
                </a:schemeClr>
              </a:solidFill>
            </a:endParaRPr>
          </a:p>
          <a:p>
            <a:pPr algn="r"/>
            <a:r>
              <a:rPr lang="el-GR" sz="900" dirty="0">
                <a:solidFill>
                  <a:schemeClr val="tx1">
                    <a:lumMod val="75000"/>
                    <a:lumOff val="25000"/>
                  </a:schemeClr>
                </a:solidFill>
              </a:rPr>
              <a:t>Παπαϊωάννου, Κ. (2003), </a:t>
            </a:r>
            <a:r>
              <a:rPr lang="el-GR" sz="900" i="1" dirty="0">
                <a:solidFill>
                  <a:schemeClr val="tx1">
                    <a:lumMod val="75000"/>
                    <a:lumOff val="25000"/>
                  </a:schemeClr>
                </a:solidFill>
              </a:rPr>
              <a:t>Το ελληνικό παραδοσιακό σπίτι</a:t>
            </a:r>
            <a:r>
              <a:rPr lang="el-GR" sz="900" dirty="0">
                <a:solidFill>
                  <a:schemeClr val="tx1">
                    <a:lumMod val="75000"/>
                    <a:lumOff val="25000"/>
                  </a:schemeClr>
                </a:solidFill>
              </a:rPr>
              <a:t>. Αθήνα: Πανεπιστημιακές Εκδόσεις Ε.Μ.Π., σ.117</a:t>
            </a:r>
            <a:endParaRPr lang="el-GR" sz="900" dirty="0">
              <a:solidFill>
                <a:schemeClr val="tx1">
                  <a:lumMod val="75000"/>
                  <a:lumOff val="25000"/>
                </a:schemeClr>
              </a:solidFill>
            </a:endParaRPr>
          </a:p>
        </p:txBody>
      </p:sp>
      <p:sp>
        <p:nvSpPr>
          <p:cNvPr id="5" name="TextBox 4"/>
          <p:cNvSpPr txBox="1"/>
          <p:nvPr/>
        </p:nvSpPr>
        <p:spPr>
          <a:xfrm>
            <a:off x="6019800" y="6078220"/>
            <a:ext cx="6172200" cy="584775"/>
          </a:xfrm>
          <a:prstGeom prst="rect">
            <a:avLst/>
          </a:prstGeom>
          <a:noFill/>
        </p:spPr>
        <p:txBody>
          <a:bodyPr wrap="square" rtlCol="0">
            <a:spAutoFit/>
          </a:bodyPr>
          <a:lstStyle/>
          <a:p>
            <a:pPr algn="r"/>
            <a:r>
              <a:rPr lang="el-GR" sz="800" dirty="0">
                <a:solidFill>
                  <a:schemeClr val="bg1"/>
                </a:solidFill>
              </a:rPr>
              <a:t>Π</a:t>
            </a:r>
            <a:r>
              <a:rPr lang="el-GR" sz="800" dirty="0" smtClean="0">
                <a:solidFill>
                  <a:schemeClr val="bg1"/>
                </a:solidFill>
              </a:rPr>
              <a:t>ύργος </a:t>
            </a:r>
            <a:r>
              <a:rPr lang="el-GR" sz="800" dirty="0" err="1" smtClean="0">
                <a:solidFill>
                  <a:schemeClr val="bg1"/>
                </a:solidFill>
              </a:rPr>
              <a:t>Μάρκελλου</a:t>
            </a:r>
            <a:r>
              <a:rPr lang="el-GR" sz="800" dirty="0" smtClean="0">
                <a:solidFill>
                  <a:schemeClr val="bg1"/>
                </a:solidFill>
              </a:rPr>
              <a:t> στην Αίγινα.</a:t>
            </a:r>
          </a:p>
          <a:p>
            <a:pPr algn="r"/>
            <a:endParaRPr lang="el-GR" sz="800" dirty="0">
              <a:solidFill>
                <a:schemeClr val="bg1"/>
              </a:solidFill>
            </a:endParaRPr>
          </a:p>
          <a:p>
            <a:pPr algn="r"/>
            <a:r>
              <a:rPr lang="en-US" sz="800" dirty="0" smtClean="0">
                <a:solidFill>
                  <a:schemeClr val="bg1"/>
                </a:solidFill>
              </a:rPr>
              <a:t>"</a:t>
            </a:r>
            <a:r>
              <a:rPr lang="en-US" sz="800" dirty="0">
                <a:solidFill>
                  <a:schemeClr val="bg1"/>
                </a:solidFill>
                <a:hlinkClick r:id="rId4"/>
              </a:rPr>
              <a:t>20100412 eginf11</a:t>
            </a:r>
            <a:r>
              <a:rPr lang="en-US" sz="800" dirty="0">
                <a:solidFill>
                  <a:schemeClr val="bg1"/>
                </a:solidFill>
              </a:rPr>
              <a:t>" by Jean </a:t>
            </a:r>
            <a:r>
              <a:rPr lang="en-US" sz="800" dirty="0" err="1">
                <a:solidFill>
                  <a:schemeClr val="bg1"/>
                </a:solidFill>
              </a:rPr>
              <a:t>Housen</a:t>
            </a:r>
            <a:r>
              <a:rPr lang="en-US" sz="800" dirty="0">
                <a:solidFill>
                  <a:schemeClr val="bg1"/>
                </a:solidFill>
              </a:rPr>
              <a:t> - Own </a:t>
            </a:r>
            <a:r>
              <a:rPr lang="en-US" sz="800" dirty="0" smtClean="0">
                <a:solidFill>
                  <a:schemeClr val="bg1"/>
                </a:solidFill>
              </a:rPr>
              <a:t>work.</a:t>
            </a:r>
            <a:endParaRPr lang="el-GR" sz="800" dirty="0" smtClean="0">
              <a:solidFill>
                <a:schemeClr val="bg1"/>
              </a:solidFill>
            </a:endParaRPr>
          </a:p>
          <a:p>
            <a:pPr algn="r"/>
            <a:r>
              <a:rPr lang="en-US" sz="800" dirty="0" smtClean="0">
                <a:solidFill>
                  <a:schemeClr val="bg1"/>
                </a:solidFill>
              </a:rPr>
              <a:t>Licensed </a:t>
            </a:r>
            <a:r>
              <a:rPr lang="en-US" sz="800" dirty="0">
                <a:solidFill>
                  <a:schemeClr val="bg1"/>
                </a:solidFill>
              </a:rPr>
              <a:t>under CC BY-SA 3.0 via Wikimedia </a:t>
            </a:r>
            <a:r>
              <a:rPr lang="en-US" sz="800" dirty="0" smtClean="0">
                <a:solidFill>
                  <a:schemeClr val="bg1"/>
                </a:solidFill>
              </a:rPr>
              <a:t>Commons</a:t>
            </a:r>
            <a:endParaRPr lang="el-GR" sz="800" dirty="0">
              <a:solidFill>
                <a:schemeClr val="bg1"/>
              </a:solidFill>
            </a:endParaRPr>
          </a:p>
        </p:txBody>
      </p:sp>
    </p:spTree>
    <p:extLst>
      <p:ext uri="{BB962C8B-B14F-4D97-AF65-F5344CB8AC3E}">
        <p14:creationId xmlns:p14="http://schemas.microsoft.com/office/powerpoint/2010/main" val="42764543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Τίτλος 8"/>
          <p:cNvSpPr>
            <a:spLocks noGrp="1"/>
          </p:cNvSpPr>
          <p:nvPr>
            <p:ph type="title"/>
          </p:nvPr>
        </p:nvSpPr>
        <p:spPr/>
        <p:txBody>
          <a:bodyPr/>
          <a:lstStyle/>
          <a:p>
            <a:r>
              <a:rPr lang="el-GR" dirty="0">
                <a:solidFill>
                  <a:schemeClr val="tx1">
                    <a:lumMod val="75000"/>
                    <a:lumOff val="25000"/>
                  </a:schemeClr>
                </a:solidFill>
              </a:rPr>
              <a:t>Οι πύργοι της Μάνης</a:t>
            </a:r>
            <a:endParaRPr lang="el-GR" dirty="0">
              <a:solidFill>
                <a:schemeClr val="tx1">
                  <a:lumMod val="75000"/>
                  <a:lumOff val="25000"/>
                </a:schemeClr>
              </a:solidFill>
            </a:endParaRPr>
          </a:p>
        </p:txBody>
      </p:sp>
      <p:sp>
        <p:nvSpPr>
          <p:cNvPr id="21" name="Θέση κειμένου 20"/>
          <p:cNvSpPr>
            <a:spLocks noGrp="1"/>
          </p:cNvSpPr>
          <p:nvPr>
            <p:ph type="body" sz="half" idx="2"/>
          </p:nvPr>
        </p:nvSpPr>
        <p:spPr/>
        <p:txBody>
          <a:bodyPr>
            <a:noAutofit/>
          </a:bodyPr>
          <a:lstStyle/>
          <a:p>
            <a:r>
              <a:rPr lang="el-GR" dirty="0">
                <a:solidFill>
                  <a:schemeClr val="tx1">
                    <a:lumMod val="75000"/>
                    <a:lumOff val="25000"/>
                  </a:schemeClr>
                </a:solidFill>
              </a:rPr>
              <a:t>Οι πύργοι της Μάνης αποτελούσαν οχυρές κατοικίες των ισχυρών τοπικών οικογενειών ή και πύργους</a:t>
            </a:r>
            <a:r>
              <a:rPr lang="en-US" dirty="0">
                <a:solidFill>
                  <a:schemeClr val="tx1">
                    <a:lumMod val="75000"/>
                    <a:lumOff val="25000"/>
                  </a:schemeClr>
                </a:solidFill>
              </a:rPr>
              <a:t> </a:t>
            </a:r>
            <a:r>
              <a:rPr lang="el-GR" dirty="0">
                <a:solidFill>
                  <a:schemeClr val="tx1">
                    <a:lumMod val="75000"/>
                    <a:lumOff val="25000"/>
                  </a:schemeClr>
                </a:solidFill>
              </a:rPr>
              <a:t>καθαρά πολεμικού </a:t>
            </a:r>
            <a:r>
              <a:rPr lang="el-GR" dirty="0" smtClean="0">
                <a:solidFill>
                  <a:schemeClr val="tx1">
                    <a:lumMod val="75000"/>
                    <a:lumOff val="25000"/>
                  </a:schemeClr>
                </a:solidFill>
              </a:rPr>
              <a:t>χαρακτήρα. Η </a:t>
            </a:r>
            <a:r>
              <a:rPr lang="el-GR" dirty="0">
                <a:solidFill>
                  <a:schemeClr val="tx1">
                    <a:lumMod val="75000"/>
                    <a:lumOff val="25000"/>
                  </a:schemeClr>
                </a:solidFill>
              </a:rPr>
              <a:t>ύπαρξή τους μαρτυρείται ήδη από το </a:t>
            </a:r>
            <a:r>
              <a:rPr lang="el-GR" dirty="0" err="1">
                <a:solidFill>
                  <a:schemeClr val="tx1">
                    <a:lumMod val="75000"/>
                    <a:lumOff val="25000"/>
                  </a:schemeClr>
                </a:solidFill>
              </a:rPr>
              <a:t>β΄μισό</a:t>
            </a:r>
            <a:r>
              <a:rPr lang="el-GR" dirty="0">
                <a:solidFill>
                  <a:schemeClr val="tx1">
                    <a:lumMod val="75000"/>
                    <a:lumOff val="25000"/>
                  </a:schemeClr>
                </a:solidFill>
              </a:rPr>
              <a:t> του 15ο αιώνα, ενώ συνέχισαν να κτίζονται καθ’ όλη τη διάρκεια της οθωμανικής κυριαρχίας (1460-1821) και της Β΄ </a:t>
            </a:r>
            <a:r>
              <a:rPr lang="el-GR" dirty="0" err="1">
                <a:solidFill>
                  <a:schemeClr val="tx1">
                    <a:lumMod val="75000"/>
                    <a:lumOff val="25000"/>
                  </a:schemeClr>
                </a:solidFill>
              </a:rPr>
              <a:t>Βενετοκρατίας</a:t>
            </a:r>
            <a:r>
              <a:rPr lang="el-GR" dirty="0">
                <a:solidFill>
                  <a:schemeClr val="tx1">
                    <a:lumMod val="75000"/>
                    <a:lumOff val="25000"/>
                  </a:schemeClr>
                </a:solidFill>
              </a:rPr>
              <a:t> της Πελοποννήσου (1685- 1715), </a:t>
            </a:r>
            <a:r>
              <a:rPr lang="el-GR" dirty="0" smtClean="0">
                <a:solidFill>
                  <a:schemeClr val="tx1">
                    <a:lumMod val="75000"/>
                    <a:lumOff val="25000"/>
                  </a:schemeClr>
                </a:solidFill>
              </a:rPr>
              <a:t>καθώς και </a:t>
            </a:r>
            <a:r>
              <a:rPr lang="el-GR" dirty="0">
                <a:solidFill>
                  <a:schemeClr val="tx1">
                    <a:lumMod val="75000"/>
                    <a:lumOff val="25000"/>
                  </a:schemeClr>
                </a:solidFill>
              </a:rPr>
              <a:t>κατά τις πρώτες δεκαετίες μετά την Επανάσταση, έως σχεδόν τα τέλη του 19ου </a:t>
            </a:r>
            <a:r>
              <a:rPr lang="el-GR" dirty="0" smtClean="0">
                <a:solidFill>
                  <a:schemeClr val="tx1">
                    <a:lumMod val="75000"/>
                    <a:lumOff val="25000"/>
                  </a:schemeClr>
                </a:solidFill>
              </a:rPr>
              <a:t>αιώνα.</a:t>
            </a:r>
          </a:p>
        </p:txBody>
      </p:sp>
      <p:pic>
        <p:nvPicPr>
          <p:cNvPr id="6" name="Θέση εικόνας 5"/>
          <p:cNvPicPr>
            <a:picLocks noGrp="1" noChangeAspect="1"/>
          </p:cNvPicPr>
          <p:nvPr>
            <p:ph type="pic" idx="1"/>
          </p:nvPr>
        </p:nvPicPr>
        <p:blipFill>
          <a:blip r:embed="rId3">
            <a:extLst>
              <a:ext uri="{28A0092B-C50C-407E-A947-70E740481C1C}">
                <a14:useLocalDpi xmlns:a14="http://schemas.microsoft.com/office/drawing/2010/main" val="0"/>
              </a:ext>
            </a:extLst>
          </a:blip>
          <a:srcRect t="23686" b="23686"/>
          <a:stretch>
            <a:fillRect/>
          </a:stretch>
        </p:blipFill>
        <p:spPr/>
      </p:pic>
      <p:sp>
        <p:nvSpPr>
          <p:cNvPr id="5" name="TextBox 4"/>
          <p:cNvSpPr txBox="1"/>
          <p:nvPr/>
        </p:nvSpPr>
        <p:spPr>
          <a:xfrm>
            <a:off x="3935413" y="156874"/>
            <a:ext cx="2894012" cy="584775"/>
          </a:xfrm>
          <a:prstGeom prst="rect">
            <a:avLst/>
          </a:prstGeom>
          <a:solidFill>
            <a:schemeClr val="tx1">
              <a:alpha val="19000"/>
            </a:schemeClr>
          </a:solidFill>
        </p:spPr>
        <p:txBody>
          <a:bodyPr wrap="square" rtlCol="0">
            <a:spAutoFit/>
          </a:bodyPr>
          <a:lstStyle/>
          <a:p>
            <a:r>
              <a:rPr lang="el-GR" sz="800" dirty="0" err="1" smtClean="0">
                <a:solidFill>
                  <a:schemeClr val="bg1"/>
                </a:solidFill>
              </a:rPr>
              <a:t>Βάθεια</a:t>
            </a:r>
            <a:r>
              <a:rPr lang="el-GR" sz="800" dirty="0" smtClean="0">
                <a:solidFill>
                  <a:schemeClr val="bg1"/>
                </a:solidFill>
              </a:rPr>
              <a:t>.</a:t>
            </a:r>
          </a:p>
          <a:p>
            <a:endParaRPr lang="el-GR" sz="800" dirty="0">
              <a:solidFill>
                <a:schemeClr val="bg1"/>
              </a:solidFill>
            </a:endParaRPr>
          </a:p>
          <a:p>
            <a:r>
              <a:rPr lang="en-US" sz="800" dirty="0">
                <a:solidFill>
                  <a:schemeClr val="bg1"/>
                </a:solidFill>
              </a:rPr>
              <a:t>"</a:t>
            </a:r>
            <a:r>
              <a:rPr lang="en-US" sz="800" dirty="0">
                <a:solidFill>
                  <a:schemeClr val="bg1"/>
                </a:solidFill>
                <a:hlinkClick r:id="rId4"/>
              </a:rPr>
              <a:t>Vatheia</a:t>
            </a:r>
            <a:r>
              <a:rPr lang="en-US" sz="800" dirty="0">
                <a:solidFill>
                  <a:schemeClr val="bg1"/>
                </a:solidFill>
              </a:rPr>
              <a:t>" by Polina </a:t>
            </a:r>
            <a:r>
              <a:rPr lang="en-US" sz="800" dirty="0" err="1" smtClean="0">
                <a:solidFill>
                  <a:schemeClr val="bg1"/>
                </a:solidFill>
              </a:rPr>
              <a:t>Fatourou</a:t>
            </a:r>
            <a:r>
              <a:rPr lang="en-US" sz="800" dirty="0" smtClean="0">
                <a:solidFill>
                  <a:schemeClr val="bg1"/>
                </a:solidFill>
              </a:rPr>
              <a:t>.</a:t>
            </a:r>
            <a:endParaRPr lang="el-GR" sz="800" dirty="0" smtClean="0">
              <a:solidFill>
                <a:schemeClr val="bg1"/>
              </a:solidFill>
            </a:endParaRPr>
          </a:p>
          <a:p>
            <a:r>
              <a:rPr lang="en-US" sz="800" dirty="0" smtClean="0">
                <a:solidFill>
                  <a:schemeClr val="bg1"/>
                </a:solidFill>
              </a:rPr>
              <a:t>Licensed </a:t>
            </a:r>
            <a:r>
              <a:rPr lang="en-US" sz="800" dirty="0">
                <a:solidFill>
                  <a:schemeClr val="bg1"/>
                </a:solidFill>
              </a:rPr>
              <a:t>under </a:t>
            </a:r>
            <a:r>
              <a:rPr lang="en-US" sz="800" dirty="0">
                <a:solidFill>
                  <a:schemeClr val="bg1"/>
                </a:solidFill>
                <a:hlinkClick r:id="rId5"/>
              </a:rPr>
              <a:t>CC BY </a:t>
            </a:r>
            <a:r>
              <a:rPr lang="en-US" sz="800" dirty="0" smtClean="0">
                <a:solidFill>
                  <a:schemeClr val="bg1"/>
                </a:solidFill>
                <a:hlinkClick r:id="rId5"/>
              </a:rPr>
              <a:t>2.0 </a:t>
            </a:r>
            <a:r>
              <a:rPr lang="en-US" sz="800" dirty="0" smtClean="0">
                <a:solidFill>
                  <a:schemeClr val="bg1"/>
                </a:solidFill>
              </a:rPr>
              <a:t>via Flickr</a:t>
            </a:r>
            <a:endParaRPr lang="el-GR" sz="800" dirty="0">
              <a:solidFill>
                <a:schemeClr val="bg1"/>
              </a:solidFill>
            </a:endParaRPr>
          </a:p>
        </p:txBody>
      </p:sp>
    </p:spTree>
    <p:extLst>
      <p:ext uri="{BB962C8B-B14F-4D97-AF65-F5344CB8AC3E}">
        <p14:creationId xmlns:p14="http://schemas.microsoft.com/office/powerpoint/2010/main" val="38114306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Θέση εικόνας 2"/>
          <p:cNvPicPr>
            <a:picLocks noGrp="1" noChangeAspect="1"/>
          </p:cNvPicPr>
          <p:nvPr>
            <p:ph type="pic" idx="1"/>
          </p:nvPr>
        </p:nvPicPr>
        <p:blipFill>
          <a:blip r:embed="rId3">
            <a:extLst>
              <a:ext uri="{28A0092B-C50C-407E-A947-70E740481C1C}">
                <a14:useLocalDpi xmlns:a14="http://schemas.microsoft.com/office/drawing/2010/main" val="0"/>
              </a:ext>
            </a:extLst>
          </a:blip>
          <a:srcRect l="4852" r="4852"/>
          <a:stretch>
            <a:fillRect/>
          </a:stretch>
        </p:blipFill>
        <p:spPr/>
      </p:pic>
      <p:sp>
        <p:nvSpPr>
          <p:cNvPr id="9" name="Τίτλος 8"/>
          <p:cNvSpPr>
            <a:spLocks noGrp="1"/>
          </p:cNvSpPr>
          <p:nvPr>
            <p:ph type="title"/>
          </p:nvPr>
        </p:nvSpPr>
        <p:spPr/>
        <p:txBody>
          <a:bodyPr/>
          <a:lstStyle/>
          <a:p>
            <a:r>
              <a:rPr lang="el-GR" dirty="0" smtClean="0">
                <a:solidFill>
                  <a:schemeClr val="tx1">
                    <a:lumMod val="75000"/>
                    <a:lumOff val="25000"/>
                  </a:schemeClr>
                </a:solidFill>
              </a:rPr>
              <a:t>Μορφολογική</a:t>
            </a:r>
            <a:br>
              <a:rPr lang="el-GR" dirty="0" smtClean="0">
                <a:solidFill>
                  <a:schemeClr val="tx1">
                    <a:lumMod val="75000"/>
                    <a:lumOff val="25000"/>
                  </a:schemeClr>
                </a:solidFill>
              </a:rPr>
            </a:br>
            <a:r>
              <a:rPr lang="el-GR" dirty="0" smtClean="0">
                <a:solidFill>
                  <a:schemeClr val="tx1">
                    <a:lumMod val="75000"/>
                    <a:lumOff val="25000"/>
                  </a:schemeClr>
                </a:solidFill>
              </a:rPr>
              <a:t>καταγωγή</a:t>
            </a:r>
            <a:endParaRPr lang="el-GR" dirty="0">
              <a:solidFill>
                <a:schemeClr val="tx1">
                  <a:lumMod val="75000"/>
                  <a:lumOff val="25000"/>
                </a:schemeClr>
              </a:solidFill>
            </a:endParaRPr>
          </a:p>
        </p:txBody>
      </p:sp>
      <p:sp>
        <p:nvSpPr>
          <p:cNvPr id="21" name="Θέση κειμένου 20"/>
          <p:cNvSpPr>
            <a:spLocks noGrp="1"/>
          </p:cNvSpPr>
          <p:nvPr>
            <p:ph type="body" sz="half" idx="2"/>
          </p:nvPr>
        </p:nvSpPr>
        <p:spPr/>
        <p:txBody>
          <a:bodyPr>
            <a:noAutofit/>
          </a:bodyPr>
          <a:lstStyle/>
          <a:p>
            <a:r>
              <a:rPr lang="el-GR" sz="1550" dirty="0" smtClean="0">
                <a:solidFill>
                  <a:schemeClr val="tx1">
                    <a:lumMod val="75000"/>
                    <a:lumOff val="25000"/>
                  </a:schemeClr>
                </a:solidFill>
              </a:rPr>
              <a:t>Ένα από τα βασικότερα </a:t>
            </a:r>
            <a:r>
              <a:rPr lang="el-GR" sz="1550" i="1" dirty="0" smtClean="0">
                <a:solidFill>
                  <a:schemeClr val="tx1">
                    <a:lumMod val="75000"/>
                    <a:lumOff val="25000"/>
                  </a:schemeClr>
                </a:solidFill>
              </a:rPr>
              <a:t>τυπολογικά</a:t>
            </a:r>
            <a:r>
              <a:rPr lang="el-GR" sz="1550" dirty="0" smtClean="0">
                <a:solidFill>
                  <a:schemeClr val="tx1">
                    <a:lumMod val="75000"/>
                    <a:lumOff val="25000"/>
                  </a:schemeClr>
                </a:solidFill>
              </a:rPr>
              <a:t> κύτταρα του μανιάτικου πύργου είναι η αρχέγονες μεγαλιθικές κατασκευές που εξελίχθηκαν από τους αρχαίους και προϊστορικούς χρόνους.</a:t>
            </a:r>
          </a:p>
          <a:p>
            <a:r>
              <a:rPr lang="el-GR" sz="1550" dirty="0" smtClean="0">
                <a:solidFill>
                  <a:schemeClr val="tx1">
                    <a:lumMod val="75000"/>
                    <a:lumOff val="25000"/>
                  </a:schemeClr>
                </a:solidFill>
              </a:rPr>
              <a:t>Ο όρος παραπέμπει σε ορθογώνιες κατασκευές χωρίς κονίαμα με μεγάλους λίθους που είναι διαθέσιμοι επί τόπου, ειδικά στο ξερό και άνυδρο τοπίο του Νότου. Στα 1700 η τυπολογία της μεγαλιθικής οικίας είναι ήδη εδραιωμένη και εξελιγμένη από την απλή μορφή της, στον μεγαλιθικό πύργο, και από εκεί στον συνδυασμό πύργου και οικίας που ακουμπάει σε αυτόν.</a:t>
            </a:r>
          </a:p>
        </p:txBody>
      </p:sp>
      <p:sp>
        <p:nvSpPr>
          <p:cNvPr id="8" name="TextBox 7"/>
          <p:cNvSpPr txBox="1"/>
          <p:nvPr/>
        </p:nvSpPr>
        <p:spPr>
          <a:xfrm>
            <a:off x="3935413" y="6433651"/>
            <a:ext cx="7199312" cy="338554"/>
          </a:xfrm>
          <a:prstGeom prst="rect">
            <a:avLst/>
          </a:prstGeom>
          <a:solidFill>
            <a:schemeClr val="tx1">
              <a:alpha val="69000"/>
            </a:schemeClr>
          </a:solidFill>
        </p:spPr>
        <p:txBody>
          <a:bodyPr wrap="square" rtlCol="0">
            <a:spAutoFit/>
          </a:bodyPr>
          <a:lstStyle/>
          <a:p>
            <a:r>
              <a:rPr lang="el-GR" sz="800" dirty="0">
                <a:solidFill>
                  <a:schemeClr val="bg1"/>
                </a:solidFill>
              </a:rPr>
              <a:t>Μεγαλιθικού τύπου κατοικία της οικογένειας </a:t>
            </a:r>
            <a:r>
              <a:rPr lang="el-GR" sz="800" dirty="0" err="1" smtClean="0">
                <a:solidFill>
                  <a:schemeClr val="bg1"/>
                </a:solidFill>
              </a:rPr>
              <a:t>Αναπλιώτη</a:t>
            </a:r>
            <a:endParaRPr lang="el-GR" sz="800" dirty="0" smtClean="0">
              <a:solidFill>
                <a:schemeClr val="bg1"/>
              </a:solidFill>
            </a:endParaRPr>
          </a:p>
          <a:p>
            <a:r>
              <a:rPr lang="el-GR" sz="800" dirty="0" smtClean="0">
                <a:solidFill>
                  <a:schemeClr val="bg1"/>
                </a:solidFill>
              </a:rPr>
              <a:t>«Σόγια Μέσα Μάνης: </a:t>
            </a:r>
            <a:r>
              <a:rPr lang="el-GR" sz="800" dirty="0" err="1" smtClean="0">
                <a:solidFill>
                  <a:schemeClr val="bg1"/>
                </a:solidFill>
              </a:rPr>
              <a:t>Αναπλιωτιάνοι</a:t>
            </a:r>
            <a:r>
              <a:rPr lang="el-GR" sz="800" dirty="0" smtClean="0">
                <a:solidFill>
                  <a:schemeClr val="bg1"/>
                </a:solidFill>
              </a:rPr>
              <a:t> </a:t>
            </a:r>
            <a:r>
              <a:rPr lang="el-GR" sz="800" dirty="0">
                <a:solidFill>
                  <a:schemeClr val="bg1"/>
                </a:solidFill>
              </a:rPr>
              <a:t>(Βάμβακα)»,  </a:t>
            </a:r>
            <a:r>
              <a:rPr lang="el-GR" sz="800" dirty="0">
                <a:solidFill>
                  <a:schemeClr val="bg1"/>
                </a:solidFill>
                <a:hlinkClick r:id="rId4"/>
              </a:rPr>
              <a:t>Μανιάτικα</a:t>
            </a:r>
            <a:r>
              <a:rPr lang="el-GR" sz="800" dirty="0">
                <a:solidFill>
                  <a:schemeClr val="bg1"/>
                </a:solidFill>
              </a:rPr>
              <a:t>, </a:t>
            </a:r>
            <a:r>
              <a:rPr lang="el-GR" sz="800" dirty="0" smtClean="0">
                <a:solidFill>
                  <a:schemeClr val="bg1"/>
                </a:solidFill>
              </a:rPr>
              <a:t>16 Δεκ 2014 </a:t>
            </a:r>
            <a:endParaRPr lang="el-GR" sz="800" dirty="0">
              <a:solidFill>
                <a:schemeClr val="bg1"/>
              </a:solidFill>
            </a:endParaRPr>
          </a:p>
        </p:txBody>
      </p:sp>
    </p:spTree>
    <p:extLst>
      <p:ext uri="{BB962C8B-B14F-4D97-AF65-F5344CB8AC3E}">
        <p14:creationId xmlns:p14="http://schemas.microsoft.com/office/powerpoint/2010/main" val="12412903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Θέση εικόνας 3"/>
          <p:cNvPicPr>
            <a:picLocks noGrp="1" noChangeAspect="1"/>
          </p:cNvPicPr>
          <p:nvPr>
            <p:ph type="pic" idx="1"/>
          </p:nvPr>
        </p:nvPicPr>
        <p:blipFill>
          <a:blip r:embed="rId3">
            <a:extLst>
              <a:ext uri="{28A0092B-C50C-407E-A947-70E740481C1C}">
                <a14:useLocalDpi xmlns:a14="http://schemas.microsoft.com/office/drawing/2010/main" val="0"/>
              </a:ext>
            </a:extLst>
          </a:blip>
          <a:srcRect l="2509" r="2509"/>
          <a:stretch>
            <a:fillRect/>
          </a:stretch>
        </p:blipFill>
        <p:spPr/>
      </p:pic>
      <p:sp>
        <p:nvSpPr>
          <p:cNvPr id="9" name="Τίτλος 8"/>
          <p:cNvSpPr>
            <a:spLocks noGrp="1"/>
          </p:cNvSpPr>
          <p:nvPr>
            <p:ph type="title"/>
          </p:nvPr>
        </p:nvSpPr>
        <p:spPr/>
        <p:txBody>
          <a:bodyPr/>
          <a:lstStyle/>
          <a:p>
            <a:r>
              <a:rPr lang="el-GR" dirty="0" smtClean="0">
                <a:solidFill>
                  <a:schemeClr val="tx1">
                    <a:lumMod val="75000"/>
                    <a:lumOff val="25000"/>
                  </a:schemeClr>
                </a:solidFill>
              </a:rPr>
              <a:t>Μορφολογική</a:t>
            </a:r>
            <a:br>
              <a:rPr lang="el-GR" dirty="0" smtClean="0">
                <a:solidFill>
                  <a:schemeClr val="tx1">
                    <a:lumMod val="75000"/>
                    <a:lumOff val="25000"/>
                  </a:schemeClr>
                </a:solidFill>
              </a:rPr>
            </a:br>
            <a:r>
              <a:rPr lang="el-GR" dirty="0" smtClean="0">
                <a:solidFill>
                  <a:schemeClr val="tx1">
                    <a:lumMod val="75000"/>
                    <a:lumOff val="25000"/>
                  </a:schemeClr>
                </a:solidFill>
              </a:rPr>
              <a:t>καταγωγή</a:t>
            </a:r>
            <a:endParaRPr lang="el-GR" dirty="0">
              <a:solidFill>
                <a:schemeClr val="tx1">
                  <a:lumMod val="75000"/>
                  <a:lumOff val="25000"/>
                </a:schemeClr>
              </a:solidFill>
            </a:endParaRPr>
          </a:p>
        </p:txBody>
      </p:sp>
      <p:sp>
        <p:nvSpPr>
          <p:cNvPr id="21" name="Θέση κειμένου 20"/>
          <p:cNvSpPr>
            <a:spLocks noGrp="1"/>
          </p:cNvSpPr>
          <p:nvPr>
            <p:ph type="body" sz="half" idx="2"/>
          </p:nvPr>
        </p:nvSpPr>
        <p:spPr/>
        <p:txBody>
          <a:bodyPr>
            <a:noAutofit/>
          </a:bodyPr>
          <a:lstStyle/>
          <a:p>
            <a:r>
              <a:rPr lang="el-GR" sz="1550" dirty="0" smtClean="0">
                <a:solidFill>
                  <a:schemeClr val="tx1">
                    <a:lumMod val="75000"/>
                    <a:lumOff val="25000"/>
                  </a:schemeClr>
                </a:solidFill>
              </a:rPr>
              <a:t>Την ίδια στιγμή, η </a:t>
            </a:r>
            <a:r>
              <a:rPr lang="el-GR" sz="1550" i="1" dirty="0" smtClean="0">
                <a:solidFill>
                  <a:schemeClr val="tx1">
                    <a:lumMod val="75000"/>
                    <a:lumOff val="25000"/>
                  </a:schemeClr>
                </a:solidFill>
              </a:rPr>
              <a:t>μορφολογία</a:t>
            </a:r>
            <a:r>
              <a:rPr lang="el-GR" sz="1550" dirty="0" smtClean="0">
                <a:solidFill>
                  <a:schemeClr val="tx1">
                    <a:lumMod val="75000"/>
                    <a:lumOff val="25000"/>
                  </a:schemeClr>
                </a:solidFill>
              </a:rPr>
              <a:t> του </a:t>
            </a:r>
            <a:r>
              <a:rPr lang="el-GR" sz="1550" dirty="0" err="1" smtClean="0">
                <a:solidFill>
                  <a:schemeClr val="tx1">
                    <a:lumMod val="75000"/>
                    <a:lumOff val="25000"/>
                  </a:schemeClr>
                </a:solidFill>
              </a:rPr>
              <a:t>πυργόσπιτου</a:t>
            </a:r>
            <a:r>
              <a:rPr lang="el-GR" sz="1550" dirty="0" smtClean="0">
                <a:solidFill>
                  <a:schemeClr val="tx1">
                    <a:lumMod val="75000"/>
                    <a:lumOff val="25000"/>
                  </a:schemeClr>
                </a:solidFill>
              </a:rPr>
              <a:t> έχει σαφείς καταβολές στην οχυρωματική οικοδομική πρακτική και τεχνολογία. Καθώς η Μανιάτικη κοινωνία, δέχεται ελάχιστες εξωτερικές επιρροές λόγω </a:t>
            </a:r>
            <a:r>
              <a:rPr lang="el-GR" sz="1550" dirty="0">
                <a:solidFill>
                  <a:schemeClr val="tx1">
                    <a:lumMod val="75000"/>
                    <a:lumOff val="25000"/>
                  </a:schemeClr>
                </a:solidFill>
              </a:rPr>
              <a:t>της ιδιαίτερης εσωστρέφειας της</a:t>
            </a:r>
            <a:r>
              <a:rPr lang="el-GR" sz="1550" dirty="0" smtClean="0">
                <a:solidFill>
                  <a:schemeClr val="tx1">
                    <a:lumMod val="75000"/>
                    <a:lumOff val="25000"/>
                  </a:schemeClr>
                </a:solidFill>
              </a:rPr>
              <a:t>, οι πύργοι της λογίζονται σαν συνέχεια της Βυζαντινής οχυρωματικής παράδοσης και ειδικότερα των πύργων του Μυστρά.</a:t>
            </a:r>
          </a:p>
          <a:p>
            <a:r>
              <a:rPr lang="el-GR" sz="1550" dirty="0" smtClean="0">
                <a:solidFill>
                  <a:schemeClr val="tx1">
                    <a:lumMod val="75000"/>
                    <a:lumOff val="25000"/>
                  </a:schemeClr>
                </a:solidFill>
              </a:rPr>
              <a:t>Κατά μια άλλη εκδοχή οι πύργοι αντλούν από τους φεουδαλικούς πύργους της Ιταλίας, μέσα από τις παραστάσεις που φέρνουν με την επιστροφή τους οι Μανιάτες </a:t>
            </a:r>
            <a:r>
              <a:rPr lang="en-US" sz="1550" i="1" dirty="0" err="1" smtClean="0">
                <a:solidFill>
                  <a:schemeClr val="tx1">
                    <a:lumMod val="75000"/>
                    <a:lumOff val="25000"/>
                  </a:schemeClr>
                </a:solidFill>
              </a:rPr>
              <a:t>stradioti</a:t>
            </a:r>
            <a:r>
              <a:rPr lang="en-US" sz="1550" dirty="0" smtClean="0">
                <a:solidFill>
                  <a:schemeClr val="tx1">
                    <a:lumMod val="75000"/>
                    <a:lumOff val="25000"/>
                  </a:schemeClr>
                </a:solidFill>
              </a:rPr>
              <a:t>.</a:t>
            </a:r>
            <a:endParaRPr lang="el-GR" sz="1550" dirty="0" smtClean="0">
              <a:solidFill>
                <a:schemeClr val="tx1">
                  <a:lumMod val="75000"/>
                  <a:lumOff val="25000"/>
                </a:schemeClr>
              </a:solidFill>
            </a:endParaRPr>
          </a:p>
        </p:txBody>
      </p:sp>
      <p:sp>
        <p:nvSpPr>
          <p:cNvPr id="8" name="TextBox 7"/>
          <p:cNvSpPr txBox="1"/>
          <p:nvPr/>
        </p:nvSpPr>
        <p:spPr>
          <a:xfrm>
            <a:off x="3935414" y="6433651"/>
            <a:ext cx="6071234" cy="338554"/>
          </a:xfrm>
          <a:prstGeom prst="rect">
            <a:avLst/>
          </a:prstGeom>
          <a:noFill/>
        </p:spPr>
        <p:txBody>
          <a:bodyPr wrap="square" rtlCol="0">
            <a:spAutoFit/>
          </a:bodyPr>
          <a:lstStyle/>
          <a:p>
            <a:r>
              <a:rPr lang="en-US" sz="800" dirty="0">
                <a:solidFill>
                  <a:schemeClr val="bg1"/>
                </a:solidFill>
              </a:rPr>
              <a:t>"</a:t>
            </a:r>
            <a:r>
              <a:rPr lang="en-US" sz="800" dirty="0" err="1">
                <a:solidFill>
                  <a:schemeClr val="bg1"/>
                </a:solidFill>
                <a:hlinkClick r:id="rId4"/>
              </a:rPr>
              <a:t>Mystras</a:t>
            </a:r>
            <a:r>
              <a:rPr lang="en-US" sz="800" dirty="0">
                <a:solidFill>
                  <a:schemeClr val="bg1"/>
                </a:solidFill>
                <a:hlinkClick r:id="rId4"/>
              </a:rPr>
              <a:t> palace</a:t>
            </a:r>
            <a:r>
              <a:rPr lang="en-US" sz="800" dirty="0">
                <a:solidFill>
                  <a:schemeClr val="bg1"/>
                </a:solidFill>
              </a:rPr>
              <a:t>" </a:t>
            </a:r>
            <a:r>
              <a:rPr lang="el-GR" sz="800" dirty="0">
                <a:solidFill>
                  <a:schemeClr val="bg1"/>
                </a:solidFill>
              </a:rPr>
              <a:t>από τον </a:t>
            </a:r>
            <a:r>
              <a:rPr lang="en-US" sz="800" dirty="0" err="1">
                <a:solidFill>
                  <a:schemeClr val="bg1"/>
                </a:solidFill>
              </a:rPr>
              <a:t>Aeleftherios</a:t>
            </a:r>
            <a:r>
              <a:rPr lang="en-US" sz="800" dirty="0">
                <a:solidFill>
                  <a:schemeClr val="bg1"/>
                </a:solidFill>
              </a:rPr>
              <a:t> - </a:t>
            </a:r>
            <a:r>
              <a:rPr lang="el-GR" sz="800" dirty="0">
                <a:solidFill>
                  <a:schemeClr val="bg1"/>
                </a:solidFill>
              </a:rPr>
              <a:t>Έργο αυτού που το </a:t>
            </a:r>
            <a:r>
              <a:rPr lang="el-GR" sz="800" dirty="0" smtClean="0">
                <a:solidFill>
                  <a:schemeClr val="bg1"/>
                </a:solidFill>
              </a:rPr>
              <a:t>ανεβάζει.</a:t>
            </a:r>
          </a:p>
          <a:p>
            <a:r>
              <a:rPr lang="el-GR" sz="800" dirty="0" smtClean="0">
                <a:solidFill>
                  <a:schemeClr val="bg1"/>
                </a:solidFill>
              </a:rPr>
              <a:t>Υπό </a:t>
            </a:r>
            <a:r>
              <a:rPr lang="el-GR" sz="800" dirty="0">
                <a:solidFill>
                  <a:schemeClr val="bg1"/>
                </a:solidFill>
              </a:rPr>
              <a:t>την άδεια </a:t>
            </a:r>
            <a:r>
              <a:rPr lang="en-US" sz="800" dirty="0">
                <a:solidFill>
                  <a:schemeClr val="bg1"/>
                </a:solidFill>
              </a:rPr>
              <a:t>CC BY-SA 3.0 </a:t>
            </a:r>
            <a:r>
              <a:rPr lang="el-GR" sz="800" dirty="0">
                <a:solidFill>
                  <a:schemeClr val="bg1"/>
                </a:solidFill>
              </a:rPr>
              <a:t>μέσω </a:t>
            </a:r>
            <a:r>
              <a:rPr lang="en-US" sz="800" dirty="0">
                <a:solidFill>
                  <a:schemeClr val="bg1"/>
                </a:solidFill>
              </a:rPr>
              <a:t>Wikimedia Commons </a:t>
            </a:r>
            <a:r>
              <a:rPr lang="en-US" sz="800" dirty="0" smtClean="0">
                <a:solidFill>
                  <a:schemeClr val="bg1"/>
                </a:solidFill>
              </a:rPr>
              <a:t>-</a:t>
            </a:r>
            <a:endParaRPr lang="el-GR" sz="800" dirty="0">
              <a:solidFill>
                <a:schemeClr val="bg1"/>
              </a:solidFill>
            </a:endParaRPr>
          </a:p>
        </p:txBody>
      </p:sp>
    </p:spTree>
    <p:extLst>
      <p:ext uri="{BB962C8B-B14F-4D97-AF65-F5344CB8AC3E}">
        <p14:creationId xmlns:p14="http://schemas.microsoft.com/office/powerpoint/2010/main" val="39788322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Θέση εικόνας 2"/>
          <p:cNvPicPr>
            <a:picLocks noGrp="1" noChangeAspect="1"/>
          </p:cNvPicPr>
          <p:nvPr>
            <p:ph type="pic" idx="1"/>
          </p:nvPr>
        </p:nvPicPr>
        <p:blipFill>
          <a:blip r:embed="rId3">
            <a:extLst>
              <a:ext uri="{28A0092B-C50C-407E-A947-70E740481C1C}">
                <a14:useLocalDpi xmlns:a14="http://schemas.microsoft.com/office/drawing/2010/main" val="0"/>
              </a:ext>
            </a:extLst>
          </a:blip>
          <a:srcRect l="7733" r="7733"/>
          <a:stretch>
            <a:fillRect/>
          </a:stretch>
        </p:blipFill>
        <p:spPr/>
      </p:pic>
      <p:sp>
        <p:nvSpPr>
          <p:cNvPr id="9" name="Τίτλος 8"/>
          <p:cNvSpPr>
            <a:spLocks noGrp="1"/>
          </p:cNvSpPr>
          <p:nvPr>
            <p:ph type="title"/>
          </p:nvPr>
        </p:nvSpPr>
        <p:spPr/>
        <p:txBody>
          <a:bodyPr/>
          <a:lstStyle/>
          <a:p>
            <a:r>
              <a:rPr lang="el-GR" dirty="0">
                <a:solidFill>
                  <a:schemeClr val="tx1">
                    <a:lumMod val="75000"/>
                    <a:lumOff val="25000"/>
                  </a:schemeClr>
                </a:solidFill>
              </a:rPr>
              <a:t>Οι πύργοι της Μάνης</a:t>
            </a:r>
            <a:endParaRPr lang="el-GR" dirty="0">
              <a:solidFill>
                <a:schemeClr val="tx1">
                  <a:lumMod val="75000"/>
                  <a:lumOff val="25000"/>
                </a:schemeClr>
              </a:solidFill>
            </a:endParaRPr>
          </a:p>
        </p:txBody>
      </p:sp>
      <p:sp>
        <p:nvSpPr>
          <p:cNvPr id="21" name="Θέση κειμένου 20"/>
          <p:cNvSpPr>
            <a:spLocks noGrp="1"/>
          </p:cNvSpPr>
          <p:nvPr>
            <p:ph type="body" sz="half" idx="2"/>
          </p:nvPr>
        </p:nvSpPr>
        <p:spPr/>
        <p:txBody>
          <a:bodyPr>
            <a:noAutofit/>
          </a:bodyPr>
          <a:lstStyle/>
          <a:p>
            <a:r>
              <a:rPr lang="el-GR" dirty="0" smtClean="0">
                <a:solidFill>
                  <a:schemeClr val="tx1">
                    <a:lumMod val="75000"/>
                    <a:lumOff val="25000"/>
                  </a:schemeClr>
                </a:solidFill>
              </a:rPr>
              <a:t>Οι Μανιάτικες οικογένειες χαρακτηρίζονται από  μία </a:t>
            </a:r>
            <a:r>
              <a:rPr lang="el-GR" dirty="0">
                <a:solidFill>
                  <a:schemeClr val="tx1">
                    <a:lumMod val="75000"/>
                    <a:lumOff val="25000"/>
                  </a:schemeClr>
                </a:solidFill>
              </a:rPr>
              <a:t>αυστηρά </a:t>
            </a:r>
            <a:r>
              <a:rPr lang="el-GR" dirty="0" smtClean="0">
                <a:solidFill>
                  <a:schemeClr val="tx1">
                    <a:lumMod val="75000"/>
                    <a:lumOff val="25000"/>
                  </a:schemeClr>
                </a:solidFill>
              </a:rPr>
              <a:t>πατριαρχική κοινωνική διάρθρωση και οι πύργοι αντανακλούν την ανάγκη για την ασφάλειά τους και την διαφύλαξη της ισχύος τους. Τούτοι οι εχθροί ήταν οι </a:t>
            </a:r>
            <a:r>
              <a:rPr lang="el-GR" dirty="0" err="1" smtClean="0">
                <a:solidFill>
                  <a:schemeClr val="tx1">
                    <a:lumMod val="75000"/>
                    <a:lumOff val="25000"/>
                  </a:schemeClr>
                </a:solidFill>
              </a:rPr>
              <a:t>Τουρκαλβανοί</a:t>
            </a:r>
            <a:r>
              <a:rPr lang="el-GR" dirty="0" smtClean="0">
                <a:solidFill>
                  <a:schemeClr val="tx1">
                    <a:lumMod val="75000"/>
                    <a:lumOff val="25000"/>
                  </a:schemeClr>
                </a:solidFill>
              </a:rPr>
              <a:t> </a:t>
            </a:r>
            <a:r>
              <a:rPr lang="el-GR" dirty="0">
                <a:solidFill>
                  <a:schemeClr val="tx1">
                    <a:lumMod val="75000"/>
                    <a:lumOff val="25000"/>
                  </a:schemeClr>
                </a:solidFill>
              </a:rPr>
              <a:t>στα γειτονικά </a:t>
            </a:r>
            <a:r>
              <a:rPr lang="el-GR" dirty="0" err="1">
                <a:solidFill>
                  <a:schemeClr val="tx1">
                    <a:lumMod val="75000"/>
                    <a:lumOff val="25000"/>
                  </a:schemeClr>
                </a:solidFill>
              </a:rPr>
              <a:t>Μπαρδουνοχώρια</a:t>
            </a:r>
            <a:r>
              <a:rPr lang="el-GR" dirty="0">
                <a:solidFill>
                  <a:schemeClr val="tx1">
                    <a:lumMod val="75000"/>
                    <a:lumOff val="25000"/>
                  </a:schemeClr>
                </a:solidFill>
              </a:rPr>
              <a:t>, αλλά κυρίως </a:t>
            </a:r>
            <a:r>
              <a:rPr lang="el-GR" dirty="0" smtClean="0">
                <a:solidFill>
                  <a:schemeClr val="tx1">
                    <a:lumMod val="75000"/>
                    <a:lumOff val="25000"/>
                  </a:schemeClr>
                </a:solidFill>
              </a:rPr>
              <a:t>οι αντίπαλες </a:t>
            </a:r>
            <a:r>
              <a:rPr lang="el-GR" dirty="0">
                <a:solidFill>
                  <a:schemeClr val="tx1">
                    <a:lumMod val="75000"/>
                    <a:lumOff val="25000"/>
                  </a:schemeClr>
                </a:solidFill>
              </a:rPr>
              <a:t>μανιάτικες οικογένειες. </a:t>
            </a:r>
            <a:endParaRPr lang="el-GR" dirty="0" smtClean="0">
              <a:solidFill>
                <a:schemeClr val="tx1">
                  <a:lumMod val="75000"/>
                  <a:lumOff val="25000"/>
                </a:schemeClr>
              </a:solidFill>
            </a:endParaRPr>
          </a:p>
          <a:p>
            <a:r>
              <a:rPr lang="el-GR" dirty="0" smtClean="0">
                <a:solidFill>
                  <a:schemeClr val="tx1">
                    <a:lumMod val="75000"/>
                    <a:lumOff val="25000"/>
                  </a:schemeClr>
                </a:solidFill>
              </a:rPr>
              <a:t>Έτσι οι πύργοι αποτελούν αυτόνομα οχυρά συμπλέγματα που περιχαρακώνουν τις οικογένειες ακόμα και μεταξύ τους.</a:t>
            </a:r>
            <a:endParaRPr lang="el-GR" dirty="0">
              <a:solidFill>
                <a:schemeClr val="tx1">
                  <a:lumMod val="75000"/>
                  <a:lumOff val="25000"/>
                </a:schemeClr>
              </a:solidFill>
            </a:endParaRPr>
          </a:p>
        </p:txBody>
      </p:sp>
      <p:sp>
        <p:nvSpPr>
          <p:cNvPr id="5" name="TextBox 4"/>
          <p:cNvSpPr txBox="1"/>
          <p:nvPr/>
        </p:nvSpPr>
        <p:spPr>
          <a:xfrm>
            <a:off x="3935414" y="6374794"/>
            <a:ext cx="3299776" cy="338554"/>
          </a:xfrm>
          <a:prstGeom prst="rect">
            <a:avLst/>
          </a:prstGeom>
          <a:noFill/>
        </p:spPr>
        <p:txBody>
          <a:bodyPr wrap="square" rtlCol="0">
            <a:spAutoFit/>
          </a:bodyPr>
          <a:lstStyle/>
          <a:p>
            <a:r>
              <a:rPr lang="en-US" sz="800" dirty="0">
                <a:solidFill>
                  <a:schemeClr val="bg1"/>
                </a:solidFill>
              </a:rPr>
              <a:t>"</a:t>
            </a:r>
            <a:r>
              <a:rPr lang="en-US" sz="800" dirty="0">
                <a:solidFill>
                  <a:schemeClr val="bg1"/>
                </a:solidFill>
                <a:hlinkClick r:id="rId4"/>
              </a:rPr>
              <a:t>Grèce 10 </a:t>
            </a:r>
            <a:r>
              <a:rPr lang="en-US" sz="800" dirty="0" err="1">
                <a:solidFill>
                  <a:schemeClr val="bg1"/>
                </a:solidFill>
                <a:hlinkClick r:id="rId4"/>
              </a:rPr>
              <a:t>Magne</a:t>
            </a:r>
            <a:r>
              <a:rPr lang="en-US" sz="800" dirty="0">
                <a:solidFill>
                  <a:schemeClr val="bg1"/>
                </a:solidFill>
                <a:hlinkClick r:id="rId4"/>
              </a:rPr>
              <a:t> Mani</a:t>
            </a:r>
            <a:r>
              <a:rPr lang="en-US" sz="800" dirty="0">
                <a:solidFill>
                  <a:schemeClr val="bg1"/>
                </a:solidFill>
              </a:rPr>
              <a:t>" </a:t>
            </a:r>
            <a:r>
              <a:rPr lang="en-US" sz="800" dirty="0">
                <a:solidFill>
                  <a:schemeClr val="bg1"/>
                </a:solidFill>
              </a:rPr>
              <a:t>by </a:t>
            </a:r>
            <a:r>
              <a:rPr lang="en-US" sz="800" dirty="0">
                <a:solidFill>
                  <a:schemeClr val="bg1"/>
                </a:solidFill>
              </a:rPr>
              <a:t>peuplier.</a:t>
            </a:r>
            <a:endParaRPr lang="el-GR" sz="800" dirty="0" smtClean="0">
              <a:solidFill>
                <a:schemeClr val="bg1"/>
              </a:solidFill>
            </a:endParaRPr>
          </a:p>
          <a:p>
            <a:r>
              <a:rPr lang="en-US" sz="800" dirty="0" smtClean="0">
                <a:solidFill>
                  <a:schemeClr val="bg1"/>
                </a:solidFill>
              </a:rPr>
              <a:t>Licensed </a:t>
            </a:r>
            <a:r>
              <a:rPr lang="en-US" sz="800" dirty="0">
                <a:solidFill>
                  <a:schemeClr val="bg1"/>
                </a:solidFill>
              </a:rPr>
              <a:t>under </a:t>
            </a:r>
            <a:r>
              <a:rPr lang="en-US" sz="800" dirty="0">
                <a:solidFill>
                  <a:schemeClr val="bg1"/>
                </a:solidFill>
                <a:hlinkClick r:id="rId5"/>
              </a:rPr>
              <a:t>CC BY </a:t>
            </a:r>
            <a:r>
              <a:rPr lang="en-US" sz="800" dirty="0" smtClean="0">
                <a:solidFill>
                  <a:schemeClr val="bg1"/>
                </a:solidFill>
                <a:hlinkClick r:id="rId5"/>
              </a:rPr>
              <a:t>2.0 </a:t>
            </a:r>
            <a:r>
              <a:rPr lang="en-US" sz="800" dirty="0" smtClean="0">
                <a:solidFill>
                  <a:schemeClr val="bg1"/>
                </a:solidFill>
              </a:rPr>
              <a:t>via Flickr</a:t>
            </a:r>
            <a:endParaRPr lang="el-GR" sz="800" dirty="0">
              <a:solidFill>
                <a:schemeClr val="bg1"/>
              </a:solidFill>
            </a:endParaRPr>
          </a:p>
        </p:txBody>
      </p:sp>
    </p:spTree>
    <p:extLst>
      <p:ext uri="{BB962C8B-B14F-4D97-AF65-F5344CB8AC3E}">
        <p14:creationId xmlns:p14="http://schemas.microsoft.com/office/powerpoint/2010/main" val="1496108889"/>
      </p:ext>
    </p:extLst>
  </p:cSld>
  <p:clrMapOvr>
    <a:masterClrMapping/>
  </p:clrMapOvr>
  <p:timing>
    <p:tnLst>
      <p:par>
        <p:cTn id="1" dur="indefinite" restart="never" nodeType="tmRoot"/>
      </p:par>
    </p:tnLst>
  </p:timing>
</p:sld>
</file>

<file path=ppt/theme/theme1.xml><?xml version="1.0" encoding="utf-8"?>
<a:theme xmlns:a="http://schemas.openxmlformats.org/drawingml/2006/main" name="1_Πλαίσιο">
  <a:themeElements>
    <a:clrScheme name="Πλαίσιο">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Πλαίσιο">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4_Πλαίσιο">
  <a:themeElements>
    <a:clrScheme name="Άποψη">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Πλαίσιο">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3.xml><?xml version="1.0" encoding="utf-8"?>
<a:theme xmlns:a="http://schemas.openxmlformats.org/drawingml/2006/main" name="5_Πλαίσιο">
  <a:themeElements>
    <a:clrScheme name="Διάμεσος">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Πλαίσιο">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4.xml><?xml version="1.0" encoding="utf-8"?>
<a:theme xmlns:a="http://schemas.openxmlformats.org/drawingml/2006/main" name="6_Πλαίσιο">
  <a:themeElements>
    <a:clrScheme name="Μπλε ΙΙ">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Πλαίσιο">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5.xml><?xml version="1.0" encoding="utf-8"?>
<a:theme xmlns:a="http://schemas.openxmlformats.org/drawingml/2006/main" name="2_Πλαίσιο">
  <a:themeElements>
    <a:clrScheme name="Πρασινοκίτρινο">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Πλαίσιο">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6.xml><?xml version="1.0" encoding="utf-8"?>
<a:theme xmlns:a="http://schemas.openxmlformats.org/drawingml/2006/main" name="3_Πλαίσιο">
  <a:themeElements>
    <a:clrScheme name="Βιολετί">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Πλαίσιο">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7.xml><?xml version="1.0" encoding="utf-8"?>
<a:theme xmlns:a="http://schemas.openxmlformats.org/drawingml/2006/main" name="7_Πλαίσιο">
  <a:themeElements>
    <a:clrScheme name="Μπλε">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Πλαίσιο">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8.xml><?xml version="1.0" encoding="utf-8"?>
<a:theme xmlns:a="http://schemas.openxmlformats.org/drawingml/2006/main" name="Office Theme">
  <a:themeElements>
    <a:clrScheme name="Προσαρμοσμένο 6">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EAE5EB"/>
      </a:hlink>
      <a:folHlink>
        <a:srgbClr val="E7CDE7"/>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Θέμα του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9.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8471</TotalTime>
  <Words>3705</Words>
  <Application>Microsoft Office PowerPoint</Application>
  <PresentationFormat>Ευρεία οθόνη</PresentationFormat>
  <Paragraphs>257</Paragraphs>
  <Slides>30</Slides>
  <Notes>27</Notes>
  <HiddenSlides>0</HiddenSlides>
  <MMClips>0</MMClips>
  <ScaleCrop>false</ScaleCrop>
  <HeadingPairs>
    <vt:vector size="6" baseType="variant">
      <vt:variant>
        <vt:lpstr>Γραμματοσειρές που χρησιμοποιούνται</vt:lpstr>
      </vt:variant>
      <vt:variant>
        <vt:i4>6</vt:i4>
      </vt:variant>
      <vt:variant>
        <vt:lpstr>Θέμα</vt:lpstr>
      </vt:variant>
      <vt:variant>
        <vt:i4>8</vt:i4>
      </vt:variant>
      <vt:variant>
        <vt:lpstr>Τίτλοι διαφανειών</vt:lpstr>
      </vt:variant>
      <vt:variant>
        <vt:i4>30</vt:i4>
      </vt:variant>
    </vt:vector>
  </HeadingPairs>
  <TitlesOfParts>
    <vt:vector size="44" baseType="lpstr">
      <vt:lpstr>Arial</vt:lpstr>
      <vt:lpstr>Calibri</vt:lpstr>
      <vt:lpstr>Franklin Gothic Book</vt:lpstr>
      <vt:lpstr>Franklin Gothic Medium</vt:lpstr>
      <vt:lpstr>Georgia</vt:lpstr>
      <vt:lpstr>Wingdings 2</vt:lpstr>
      <vt:lpstr>1_Πλαίσιο</vt:lpstr>
      <vt:lpstr>4_Πλαίσιο</vt:lpstr>
      <vt:lpstr>5_Πλαίσιο</vt:lpstr>
      <vt:lpstr>6_Πλαίσιο</vt:lpstr>
      <vt:lpstr>2_Πλαίσιο</vt:lpstr>
      <vt:lpstr>3_Πλαίσιο</vt:lpstr>
      <vt:lpstr>7_Πλαίσιο</vt:lpstr>
      <vt:lpstr>Office Theme</vt:lpstr>
      <vt:lpstr>Τα πυργόσπιτα στην Μάνη</vt:lpstr>
      <vt:lpstr>Παρουσίαση του PowerPoint</vt:lpstr>
      <vt:lpstr>Παρουσίαση του PowerPoint</vt:lpstr>
      <vt:lpstr>Οι πύργοι - κατοικίες</vt:lpstr>
      <vt:lpstr>Οι πύργοι - κατοικίες</vt:lpstr>
      <vt:lpstr>Οι πύργοι της Μάνης</vt:lpstr>
      <vt:lpstr>Μορφολογική καταγωγή</vt:lpstr>
      <vt:lpstr>Μορφολογική καταγωγή</vt:lpstr>
      <vt:lpstr>Οι πύργοι της Μάνης</vt:lpstr>
      <vt:lpstr>Οι πύργοι της Μάνης</vt:lpstr>
      <vt:lpstr>Οι πύργοι της Μάνης</vt:lpstr>
      <vt:lpstr>Οι πύργοι της Μάνης</vt:lpstr>
      <vt:lpstr>Τρόπος κατασκευής</vt:lpstr>
      <vt:lpstr>Τρόπος κατασκευής</vt:lpstr>
      <vt:lpstr>Τρόπος κατασκευής</vt:lpstr>
      <vt:lpstr>Τρόπος κατασκευής</vt:lpstr>
      <vt:lpstr>Τρόπος κατασκευής</vt:lpstr>
      <vt:lpstr>Τρόπος κατασκευής</vt:lpstr>
      <vt:lpstr>Τρόπος κατασκευής</vt:lpstr>
      <vt:lpstr>Τρόπος κατασκευής</vt:lpstr>
      <vt:lpstr>Το εσωτερικό</vt:lpstr>
      <vt:lpstr>Επεμβάσεις σε ιστορικά κελύφη</vt:lpstr>
      <vt:lpstr>Τεκμηρίωση της επέμβασης</vt:lpstr>
      <vt:lpstr>Συνέργεια μεταξύ των υλικών</vt:lpstr>
      <vt:lpstr>Μια αρχαιολογία του κληροδοτήματος</vt:lpstr>
      <vt:lpstr>Μια παράδοση που μας διδάσκει</vt:lpstr>
      <vt:lpstr>Κοιτώντας προς το μέλλον</vt:lpstr>
      <vt:lpstr>Παθολογία των κτιρίων και επεμβάσεις</vt:lpstr>
      <vt:lpstr>Μορφολογία και αισθητική</vt:lpstr>
      <vt:lpstr>Παρουσίαση του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ΑΕΧ - Παραδοσιακά Κελύφη</dc:title>
  <dc:creator>Άγγελος Ψιλόπουλος</dc:creator>
  <cp:lastModifiedBy>Άγγελος Ψιλόπουλος</cp:lastModifiedBy>
  <cp:revision>618</cp:revision>
  <dcterms:created xsi:type="dcterms:W3CDTF">2014-10-13T15:29:18Z</dcterms:created>
  <dcterms:modified xsi:type="dcterms:W3CDTF">2015-03-18T22:37:40Z</dcterms:modified>
</cp:coreProperties>
</file>