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  <p:sldMasterId id="2147483707" r:id="rId3"/>
  </p:sldMasterIdLst>
  <p:notesMasterIdLst>
    <p:notesMasterId r:id="rId63"/>
  </p:notesMasterIdLst>
  <p:handoutMasterIdLst>
    <p:handoutMasterId r:id="rId64"/>
  </p:handout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306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257" r:id="rId56"/>
    <p:sldId id="262" r:id="rId57"/>
    <p:sldId id="264" r:id="rId58"/>
    <p:sldId id="319" r:id="rId59"/>
    <p:sldId id="320" r:id="rId60"/>
    <p:sldId id="321" r:id="rId61"/>
    <p:sldId id="323" r:id="rId62"/>
  </p:sldIdLst>
  <p:sldSz cx="9144000" cy="6858000" type="screen4x3"/>
  <p:notesSz cx="7104063" cy="10234613"/>
  <p:custDataLst>
    <p:tags r:id="rId6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70" d="100"/>
          <a:sy n="70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ropbox\TEI\&#924;&#913;&#920;&#919;&#924;&#913;&#932;&#913;-&#917;&#929;&#915;&#913;&#931;&#932;&#919;&#929;&#921;&#913;\&#917;&#928;&#921;&#931;&#932;&#919;&#924;&#919;%20&#933;&#923;&#921;&#922;&#937;&#925;%20&#921;&#921;%20(&#920;)\Tabl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90628437527214"/>
          <c:y val="0.10816886443411448"/>
          <c:w val="0.78142919269594224"/>
          <c:h val="0.71585769851057901"/>
        </c:manualLayout>
      </c:layout>
      <c:scatterChart>
        <c:scatterStyle val="lineMarker"/>
        <c:varyColors val="1"/>
        <c:ser>
          <c:idx val="0"/>
          <c:order val="0"/>
          <c:tx>
            <c:strRef>
              <c:f>'D:\Dropbox\TEI\ΜΑΘΗΜΑΤΑ-ΕΡΓΑΣΤΗΡΙΑ\ΕΠΙΣΤΗΜΗ ΥΛΙΚΩΝ ΙΙ (Θ)\ΣΥΝΘΕΤΙΚΑ ΥΛΙΚΑ\[boiling points.xls]Sheet1'!$B$3</c:f>
              <c:strCache>
                <c:ptCount val="1"/>
                <c:pt idx="0">
                  <c:v>κορεσμένοι υδρογονάνθρακες: θερμοκρασία βρασμού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elete val="1"/>
          </c:dLbls>
          <c:xVal>
            <c:numRef>
              <c:f>'D:\Dropbox\TEI\ΜΑΘΗΜΑΤΑ-ΕΡΓΑΣΤΗΡΙΑ\ΕΠΙΣΤΗΜΗ ΥΛΙΚΩΝ ΙΙ (Θ)\ΣΥΝΘΕΤΙΚΑ ΥΛΙΚΑ\[boiling points.xls]Sheet1'!$A$4:$A$11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'D:\Dropbox\TEI\ΜΑΘΗΜΑΤΑ-ΕΡΓΑΣΤΗΡΙΑ\ΕΠΙΣΤΗΜΗ ΥΛΙΚΩΝ ΙΙ (Θ)\ΣΥΝΘΕΤΙΚΑ ΥΛΙΚΑ\[boiling points.xls]Sheet1'!$B$4:$B$11</c:f>
              <c:numCache>
                <c:formatCode>General</c:formatCode>
                <c:ptCount val="8"/>
                <c:pt idx="0">
                  <c:v>-164</c:v>
                </c:pt>
                <c:pt idx="1">
                  <c:v>-89</c:v>
                </c:pt>
                <c:pt idx="2">
                  <c:v>-42</c:v>
                </c:pt>
                <c:pt idx="3">
                  <c:v>0</c:v>
                </c:pt>
                <c:pt idx="4">
                  <c:v>36</c:v>
                </c:pt>
                <c:pt idx="5">
                  <c:v>69</c:v>
                </c:pt>
                <c:pt idx="6">
                  <c:v>98</c:v>
                </c:pt>
                <c:pt idx="7">
                  <c:v>125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'D:\Dropbox\TEI\ΜΑΘΗΜΑΤΑ-ΕΡΓΑΣΤΗΡΙΑ\ΕΠΙΣΤΗΜΗ ΥΛΙΚΩΝ ΙΙ (Θ)\ΣΥΝΘΕΤΙΚΑ ΥΛΙΚΑ\[boiling points.xls]Sheet1'!$B$3</c:f>
              <c:strCache>
                <c:ptCount val="1"/>
                <c:pt idx="0">
                  <c:v>κορεσμένοι υδρογονάνθρακες: θερμοκρασία βρασμού</c:v>
                </c:pt>
              </c:strCache>
            </c:strRef>
          </c:tx>
          <c:spPr>
            <a:ln w="28575">
              <a:noFill/>
            </a:ln>
          </c:spPr>
          <c:dLbls>
            <c:delete val="1"/>
          </c:dLbls>
          <c:xVal>
            <c:numRef>
              <c:f>'D:\Dropbox\TEI\ΜΑΘΗΜΑΤΑ-ΕΡΓΑΣΤΗΡΙΑ\ΕΠΙΣΤΗΜΗ ΥΛΙΚΩΝ ΙΙ (Θ)\ΣΥΝΘΕΤΙΚΑ ΥΛΙΚΑ\[boiling points.xls]Sheet1'!$A$4:$A$11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xVal>
          <c:yVal>
            <c:numRef>
              <c:f>'D:\Dropbox\TEI\ΜΑΘΗΜΑΤΑ-ΕΡΓΑΣΤΗΡΙΑ\ΕΠΙΣΤΗΜΗ ΥΛΙΚΩΝ ΙΙ (Θ)\ΣΥΝΘΕΤΙΚΑ ΥΛΙΚΑ\[boiling points.xls]Sheet1'!$B$4:$B$11</c:f>
              <c:numCache>
                <c:formatCode>General</c:formatCode>
                <c:ptCount val="8"/>
                <c:pt idx="0">
                  <c:v>-164</c:v>
                </c:pt>
                <c:pt idx="1">
                  <c:v>-89</c:v>
                </c:pt>
                <c:pt idx="2">
                  <c:v>-42</c:v>
                </c:pt>
                <c:pt idx="3">
                  <c:v>0</c:v>
                </c:pt>
                <c:pt idx="4">
                  <c:v>36</c:v>
                </c:pt>
                <c:pt idx="5">
                  <c:v>69</c:v>
                </c:pt>
                <c:pt idx="6">
                  <c:v>98</c:v>
                </c:pt>
                <c:pt idx="7">
                  <c:v>125</c:v>
                </c:pt>
              </c:numCache>
            </c:numRef>
          </c:yVal>
          <c:smooth val="1"/>
        </c:ser>
        <c:dLbls>
          <c:showLegendKey val="1"/>
          <c:showVal val="1"/>
          <c:showCatName val="1"/>
          <c:showSerName val="1"/>
          <c:showPercent val="1"/>
          <c:showBubbleSize val="1"/>
        </c:dLbls>
        <c:axId val="341931440"/>
        <c:axId val="341934968"/>
      </c:scatterChart>
      <c:valAx>
        <c:axId val="34193144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600" b="1"/>
                </a:pPr>
                <a:r>
                  <a:rPr lang="el-GR" sz="1600" b="1" dirty="0"/>
                  <a:t>Αριθμός</a:t>
                </a:r>
                <a:r>
                  <a:rPr lang="el-GR" sz="1600" b="1" baseline="0" dirty="0"/>
                  <a:t> ανθράκων</a:t>
                </a:r>
                <a:endParaRPr lang="el-GR" sz="1600" b="1" dirty="0"/>
              </a:p>
            </c:rich>
          </c:tx>
          <c:layout/>
          <c:overlay val="1"/>
        </c:title>
        <c:numFmt formatCode="General" sourceLinked="1"/>
        <c:majorTickMark val="cross"/>
        <c:minorTickMark val="cross"/>
        <c:tickLblPos val="nextTo"/>
        <c:crossAx val="341934968"/>
        <c:crossesAt val="-200"/>
        <c:crossBetween val="midCat"/>
        <c:majorUnit val="1"/>
      </c:valAx>
      <c:valAx>
        <c:axId val="341934968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l-GR" sz="1600" b="1" dirty="0"/>
                  <a:t>θερμοκρασία βρασμού</a:t>
                </a:r>
              </a:p>
            </c:rich>
          </c:tx>
          <c:layout/>
          <c:overlay val="1"/>
        </c:title>
        <c:numFmt formatCode="General" sourceLinked="1"/>
        <c:majorTickMark val="cross"/>
        <c:minorTickMark val="cross"/>
        <c:tickLblPos val="nextTo"/>
        <c:crossAx val="341931440"/>
        <c:crosses val="autoZero"/>
        <c:crossBetween val="midCat"/>
      </c:valAx>
      <c:spPr>
        <a:solidFill>
          <a:schemeClr val="bg1"/>
        </a:solidFill>
        <a:ln w="12700">
          <a:solidFill>
            <a:schemeClr val="accent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0553360654479671"/>
          <c:y val="0.5437976156594897"/>
          <c:w val="0.33208822581387926"/>
          <c:h val="0.13654947348448931"/>
        </c:manualLayout>
      </c:layout>
      <c:overlay val="1"/>
      <c:spPr>
        <a:solidFill>
          <a:schemeClr val="accent3">
            <a:lumMod val="20000"/>
            <a:lumOff val="80000"/>
          </a:schemeClr>
        </a:solidFill>
        <a:ln w="12700">
          <a:solidFill>
            <a:srgbClr val="333333"/>
          </a:solidFill>
          <a:prstDash val="solid"/>
        </a:ln>
        <a:effectLst>
          <a:outerShdw dist="35921" dir="2700000" algn="br">
            <a:srgbClr val="000000"/>
          </a:outerShdw>
        </a:effectLst>
      </c:spPr>
      <c:txPr>
        <a:bodyPr/>
        <a:lstStyle/>
        <a:p>
          <a:pPr>
            <a:defRPr sz="11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l-GR"/>
        </a:p>
      </c:txPr>
    </c:legend>
    <c:plotVisOnly val="1"/>
    <c:dispBlanksAs val="gap"/>
    <c:showDLblsOverMax val="1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9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l-GR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lorine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Debye#cite_note-8" TargetMode="External"/><Relationship Id="rId4" Type="http://schemas.openxmlformats.org/officeDocument/2006/relationships/hyperlink" Target="http://en.wikipedia.org/wiki/Potassium_bromide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288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53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4225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387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739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275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486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16204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01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63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82030">
              <a:defRPr/>
            </a:pPr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48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340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9893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13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1467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235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221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6146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58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02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052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072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4D58E-8852-486E-8E64-37F3221A53C5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323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Symmetric homoatomic species, e.g. </a:t>
            </a:r>
            <a:r>
              <a:rPr lang="en-US" dirty="0">
                <a:hlinkClick r:id="rId3" tooltip="Chlorine"/>
              </a:rPr>
              <a:t>chlorine</a:t>
            </a:r>
            <a:r>
              <a:rPr lang="en-US" dirty="0"/>
              <a:t>, Cl</a:t>
            </a:r>
            <a:r>
              <a:rPr lang="en-US" baseline="-25000" dirty="0"/>
              <a:t>2</a:t>
            </a:r>
            <a:r>
              <a:rPr lang="en-US" dirty="0"/>
              <a:t>, have zero dipole moment and highly ionic molecular species have a very large dipole moment, e.g. gas phase </a:t>
            </a:r>
            <a:r>
              <a:rPr lang="en-US" dirty="0">
                <a:hlinkClick r:id="rId4" tooltip="Potassium bromide"/>
              </a:rPr>
              <a:t>potassium bromide</a:t>
            </a:r>
            <a:r>
              <a:rPr lang="en-US" dirty="0"/>
              <a:t>, KBr, with a dipole moment of 10.5 D.</a:t>
            </a:r>
            <a:r>
              <a:rPr lang="en-US" baseline="30000" dirty="0">
                <a:hlinkClick r:id="rId5"/>
              </a:rPr>
              <a:t>[3]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4D58E-8852-486E-8E64-37F3221A53C5}" type="slidenum">
              <a:rPr lang="el-GR" smtClean="0">
                <a:solidFill>
                  <a:prstClr val="black"/>
                </a:solidFill>
              </a:rPr>
              <a:pPr/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289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485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680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55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741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90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056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90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90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68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28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28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11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04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4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733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096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87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35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379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98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58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42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4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Geek3" TargetMode="External"/><Relationship Id="rId4" Type="http://schemas.openxmlformats.org/officeDocument/2006/relationships/hyperlink" Target="http://commons.wikimedia.org/wiki/File:VFPt_dipole_animation_electric.gi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Geek3" TargetMode="External"/><Relationship Id="rId4" Type="http://schemas.openxmlformats.org/officeDocument/2006/relationships/hyperlink" Target="http://commons.wikimedia.org/wiki/File:VFPt_dipole_animation_electric.gif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hyperlink" Target="http://commons.wikimedia.org/wiki/User:Benjah-bmm27" TargetMode="External"/><Relationship Id="rId4" Type="http://schemas.openxmlformats.org/officeDocument/2006/relationships/hyperlink" Target="http://en.wikipedia.org/wiki/File:Water-3D-balls.pn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hyperlink" Target="http://commons.wikimedia.org/wiki/User:Benjah-bmm27" TargetMode="External"/><Relationship Id="rId4" Type="http://schemas.openxmlformats.org/officeDocument/2006/relationships/hyperlink" Target="http://commons.wikimedia.org/wiki/File:Ethane-A-3D-balls.png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32.png"/><Relationship Id="rId4" Type="http://schemas.openxmlformats.org/officeDocument/2006/relationships/image" Target="../media/image31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35.wmf"/><Relationship Id="rId5" Type="http://schemas.openxmlformats.org/officeDocument/2006/relationships/hyperlink" Target="http://en.wikipedia.org/wiki/Carbon_tetrachloride" TargetMode="External"/><Relationship Id="rId10" Type="http://schemas.openxmlformats.org/officeDocument/2006/relationships/oleObject" Target="../embeddings/oleObject15.bin"/><Relationship Id="rId4" Type="http://schemas.openxmlformats.org/officeDocument/2006/relationships/hyperlink" Target="http://el.wikipedia.org/wiki/%CE%9C%CE%B5%CE%B8%CE%AC%CE%BD%CE%B9%CE%BF" TargetMode="External"/><Relationship Id="rId9" Type="http://schemas.openxmlformats.org/officeDocument/2006/relationships/image" Target="../media/image37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2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9.bin"/><Relationship Id="rId4" Type="http://schemas.openxmlformats.org/officeDocument/2006/relationships/hyperlink" Target="http://el.wikipedia.org/wiki/%CE%93%CE%BB%CF%85%CE%BA%CE%B5%CF%81%CE%AF%CE%BD%CE%B7" TargetMode="External"/><Relationship Id="rId9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Ethylene-HOMO-3D-balls.png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Benjah-bmm27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cetylene_3D.png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Ji%C5%99%C3%AD_Janou%C5%A1ek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2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23.bin"/><Relationship Id="rId4" Type="http://schemas.openxmlformats.org/officeDocument/2006/relationships/hyperlink" Target="http://en.wikipedia.org/wiki/Aceton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1%CE%B9%CE%B8%CE%B1%CE%BD%CE%B9%CE%BA%CF%8C_%CE%BF%CE%BE%CF%8D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55.gi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24.bin"/><Relationship Id="rId4" Type="http://schemas.openxmlformats.org/officeDocument/2006/relationships/hyperlink" Target="http://el.wikipedia.org/wiki/%CE%A3%CF%84%CE%B5%CE%B1%CF%84%CE%B9%CE%BA%CF%8C_%CE%BF%CE%BE%CF%8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rboxylate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1.wdp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Methyl_acetat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1%CE%B9%CE%B8%CE%AD%CE%BD%CE%B9%CE%BF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hyperlink" Target="http://el.wikipedia.org/wiki/%CE%9C%CE%B5%CE%B8%CE%B1%CE%BD%CE%AC%CE%BB%CE%B7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A0%CF%81%CE%BF%CF%80%CE%B1%CE%BD%CF%8C%CE%BD%CE%B7" TargetMode="External"/><Relationship Id="rId7" Type="http://schemas.openxmlformats.org/officeDocument/2006/relationships/image" Target="../media/image71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0.emf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5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el.wikipedia.org/wiki/%CE%92%CE%B5%CE%BD%CE%B6%CF%8C%CE%BB%CE%B9%CE%BF" TargetMode="External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Matthias_M." TargetMode="External"/><Relationship Id="rId5" Type="http://schemas.openxmlformats.org/officeDocument/2006/relationships/hyperlink" Target="http://commons.wikimedia.org/wiki/File:Benzene_Representations.svg" TargetMode="Externa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File:Representaciones_del_metano.JPG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png"/><Relationship Id="rId7" Type="http://schemas.openxmlformats.org/officeDocument/2006/relationships/hyperlink" Target="http://commons.wikimedia.org/wiki/File:Naftacene.svg" TargetMode="External"/><Relationship Id="rId12" Type="http://schemas.openxmlformats.org/officeDocument/2006/relationships/hyperlink" Target="http://commons.wikimedia.org/wiki/User:Calvero" TargetMode="External"/><Relationship Id="rId2" Type="http://schemas.openxmlformats.org/officeDocument/2006/relationships/hyperlink" Target="http://en.wikipedia.org/wiki/Polycyclic_aromatic_hydrocarbon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4.png"/><Relationship Id="rId11" Type="http://schemas.openxmlformats.org/officeDocument/2006/relationships/hyperlink" Target="http://commons.wikimedia.org/wiki/File:Benzo-a-pyrene.svg" TargetMode="External"/><Relationship Id="rId5" Type="http://schemas.openxmlformats.org/officeDocument/2006/relationships/hyperlink" Target="http://commons.wikimedia.org/wiki/User:Inductiveload" TargetMode="External"/><Relationship Id="rId10" Type="http://schemas.openxmlformats.org/officeDocument/2006/relationships/image" Target="../media/image76.png"/><Relationship Id="rId4" Type="http://schemas.openxmlformats.org/officeDocument/2006/relationships/hyperlink" Target="http://commons.wikimedia.org/wiki/File:Anthracene.svg" TargetMode="External"/><Relationship Id="rId9" Type="http://schemas.openxmlformats.org/officeDocument/2006/relationships/hyperlink" Target="http://commons.wikimedia.org/wiki/File:Pyrene.sv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77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hyperlink" Target="http://el.wikipedia.org/wiki/%CE%91%CE%BD%CE%B9%CE%BB%CE%AF%CE%BD%CE%B7" TargetMode="Externa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28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hyperlink" Target="http://el.wikipedia.org/wiki/%CE%91%CE%BB%CE%B1%CE%BD%CE%AF%CE%BD%CE%B7" TargetMode="Externa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30.bin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8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86.wmf"/><Relationship Id="rId4" Type="http://schemas.openxmlformats.org/officeDocument/2006/relationships/oleObject" Target="../embeddings/oleObject32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88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hyperlink" Target="http://en.wikipedia.org/wiki/Micelle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LadyofHats" TargetMode="External"/><Relationship Id="rId4" Type="http://schemas.openxmlformats.org/officeDocument/2006/relationships/hyperlink" Target="http://commons.wikimedia.org/wiki/File:Phospholipids_aqueous_solution_structures.sv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Sven" TargetMode="External"/><Relationship Id="rId4" Type="http://schemas.openxmlformats.org/officeDocument/2006/relationships/hyperlink" Target="http://commons.wikimedia.org/wiki/File:Sp3-Orbital.svg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3D_model_hydrogen_bonds_in_water.svg" TargetMode="Externa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reativecommons.org/licenses/by-sa/3.0/deed.en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%E5%86%B0%E6%99%B6%E7%BB%93%E6%9E%84.png" TargetMode="External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IgniX" TargetMode="Externa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SnowflakesWilsonBentley.jpg" TargetMode="External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oleObject" Target="../embeddings/oleObject1.bin"/><Relationship Id="rId7" Type="http://schemas.openxmlformats.org/officeDocument/2006/relationships/hyperlink" Target="http://commons.wikimedia.org/w/index.php?title=User:Pavel_%C5%A0orel&amp;action=edit&amp;redlink=1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commons.wikimedia.org/wiki/File:Ethan_3D_model.jpg" TargetMode="External"/><Relationship Id="rId5" Type="http://schemas.openxmlformats.org/officeDocument/2006/relationships/image" Target="../media/image10.jpeg"/><Relationship Id="rId10" Type="http://schemas.openxmlformats.org/officeDocument/2006/relationships/hyperlink" Target="http://commons.wikimedia.org/wiki/User:Benjah-bmm27" TargetMode="External"/><Relationship Id="rId4" Type="http://schemas.openxmlformats.org/officeDocument/2006/relationships/image" Target="../media/image9.wmf"/><Relationship Id="rId9" Type="http://schemas.openxmlformats.org/officeDocument/2006/relationships/hyperlink" Target="http://commons.wikimedia.org/wiki/File:Ethane-3D-balls.png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hyperlink" Target="http://commons.wikimedia.org/wiki/User:Benjah-bmm27" TargetMode="External"/><Relationship Id="rId5" Type="http://schemas.openxmlformats.org/officeDocument/2006/relationships/oleObject" Target="../embeddings/oleObject3.bin"/><Relationship Id="rId10" Type="http://schemas.openxmlformats.org/officeDocument/2006/relationships/hyperlink" Target="http://commons.wikimedia.org/wiki/File:Hexane-from-xtal-1999-at-an-angle-3D-balls.png" TargetMode="External"/><Relationship Id="rId4" Type="http://schemas.openxmlformats.org/officeDocument/2006/relationships/image" Target="../media/image12.wm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9.wmf"/><Relationship Id="rId10" Type="http://schemas.openxmlformats.org/officeDocument/2006/relationships/image" Target="../media/image22.e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2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Επιστήμη Υλικών ΙΙ (Θ)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</a:t>
            </a:r>
            <a:r>
              <a:rPr lang="en-US" sz="2800" b="1" dirty="0" smtClean="0"/>
              <a:t>1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/>
              <a:t>Οργανικές Χημικές Ενώσεις και Υλικά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Σταμάτης </a:t>
            </a:r>
            <a:r>
              <a:rPr lang="el-GR" sz="2400" dirty="0"/>
              <a:t>Μπογιατζής, επίκουρος καθηγητής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Συντήρησης Αρχαιοτήτων &amp; Έργων Τέχνης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l-GR" dirty="0" smtClean="0"/>
              <a:t>Το επαγωγικό φαινόμενο</a:t>
            </a:r>
            <a:endParaRPr lang="el-GR" dirty="0"/>
          </a:p>
        </p:txBody>
      </p:sp>
      <p:sp>
        <p:nvSpPr>
          <p:cNvPr id="30" name="29 - Ορθογώνιο"/>
          <p:cNvSpPr/>
          <p:nvPr/>
        </p:nvSpPr>
        <p:spPr>
          <a:xfrm>
            <a:off x="428596" y="1500174"/>
            <a:ext cx="3999388" cy="4851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Οι δεσμοί </a:t>
            </a:r>
            <a:r>
              <a:rPr lang="el-GR" sz="2400" b="1" i="1" dirty="0" smtClean="0">
                <a:solidFill>
                  <a:prstClr val="black"/>
                </a:solidFill>
                <a:latin typeface="Calibri"/>
                <a:cs typeface="Times New Roman" pitchFamily="18" charset="0"/>
              </a:rPr>
              <a:t>σ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εμφανίζουν πόλωση που εξαρτάται από τη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διαφορά ηλεκτραρνητικότητας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μεταξύ των 2 ατόμων.</a:t>
            </a:r>
          </a:p>
          <a:p>
            <a:pPr marL="357188" indent="-357188">
              <a:lnSpc>
                <a:spcPct val="114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Όταν το μόριο έχει κατάλληλη γεωμετρία, τότε οι πολικοί δεσμοί συνδυάζονται και είτε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υποβοηθούνται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μεταξύ τους είτε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αναιρούνται</a:t>
            </a:r>
            <a:r>
              <a:rPr lang="el-GR" sz="2400" dirty="0" smtClean="0">
                <a:solidFill>
                  <a:prstClr val="black"/>
                </a:solidFill>
              </a:rPr>
              <a:t>.  </a:t>
            </a:r>
          </a:p>
        </p:txBody>
      </p:sp>
      <p:grpSp>
        <p:nvGrpSpPr>
          <p:cNvPr id="5" name="Ομάδα 4" descr="σχηματικά το επαγωγικό φαινόμενο"/>
          <p:cNvGrpSpPr/>
          <p:nvPr/>
        </p:nvGrpSpPr>
        <p:grpSpPr>
          <a:xfrm>
            <a:off x="5072066" y="1500174"/>
            <a:ext cx="2588190" cy="2500330"/>
            <a:chOff x="5072066" y="1500174"/>
            <a:chExt cx="2588190" cy="2500330"/>
          </a:xfrm>
        </p:grpSpPr>
        <p:sp>
          <p:nvSpPr>
            <p:cNvPr id="33" name="32 - TextBox"/>
            <p:cNvSpPr txBox="1"/>
            <p:nvPr/>
          </p:nvSpPr>
          <p:spPr>
            <a:xfrm>
              <a:off x="6715140" y="1500174"/>
              <a:ext cx="49084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i="1" dirty="0" smtClean="0">
                  <a:solidFill>
                    <a:srgbClr val="820000"/>
                  </a:solidFill>
                  <a:latin typeface="Times New Roman" pitchFamily="18" charset="0"/>
                  <a:cs typeface="Times New Roman" pitchFamily="18" charset="0"/>
                </a:rPr>
                <a:t>δ-</a:t>
              </a:r>
              <a:endParaRPr lang="el-GR" sz="2800" b="1" i="1" dirty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Ομάδα 2"/>
            <p:cNvGrpSpPr/>
            <p:nvPr/>
          </p:nvGrpSpPr>
          <p:grpSpPr>
            <a:xfrm>
              <a:off x="5072066" y="1559286"/>
              <a:ext cx="2588190" cy="2441218"/>
              <a:chOff x="5072066" y="1559286"/>
              <a:chExt cx="2588190" cy="2441218"/>
            </a:xfrm>
          </p:grpSpPr>
          <p:graphicFrame>
            <p:nvGraphicFramePr>
              <p:cNvPr id="23557" name="Object 5"/>
              <p:cNvGraphicFramePr>
                <a:graphicFrameLocks noChangeAspect="1"/>
              </p:cNvGraphicFramePr>
              <p:nvPr>
                <p:extLst/>
              </p:nvPr>
            </p:nvGraphicFramePr>
            <p:xfrm>
              <a:off x="5258872" y="1559286"/>
              <a:ext cx="1857388" cy="19830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33" name="ChemSketch" r:id="rId3" imgW="1712880" imgH="1828800" progId="ACD.ChemSketch.20">
                      <p:embed/>
                    </p:oleObj>
                  </mc:Choice>
                  <mc:Fallback>
                    <p:oleObj name="ChemSketch" r:id="rId3" imgW="1712880" imgH="1828800" progId="ACD.ChemSketch.20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258872" y="1559286"/>
                            <a:ext cx="1857388" cy="198304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24" name="23 - Ευθύγραμμο βέλος σύνδεσης"/>
              <p:cNvCxnSpPr/>
              <p:nvPr/>
            </p:nvCxnSpPr>
            <p:spPr>
              <a:xfrm rot="5400000" flipH="1" flipV="1">
                <a:off x="6000760" y="2285992"/>
                <a:ext cx="571504" cy="1588"/>
              </a:xfrm>
              <a:prstGeom prst="straightConnector1">
                <a:avLst/>
              </a:prstGeom>
              <a:ln w="28575">
                <a:solidFill>
                  <a:srgbClr val="C0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24 - Ευθύγραμμο βέλος σύνδεσης"/>
              <p:cNvCxnSpPr/>
              <p:nvPr/>
            </p:nvCxnSpPr>
            <p:spPr>
              <a:xfrm flipV="1">
                <a:off x="5500694" y="2714620"/>
                <a:ext cx="642942" cy="214314"/>
              </a:xfrm>
              <a:prstGeom prst="straightConnector1">
                <a:avLst/>
              </a:prstGeom>
              <a:ln w="28575">
                <a:solidFill>
                  <a:srgbClr val="82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25 - Ευθύγραμμο βέλος σύνδεσης"/>
              <p:cNvCxnSpPr/>
              <p:nvPr/>
            </p:nvCxnSpPr>
            <p:spPr>
              <a:xfrm rot="10800000">
                <a:off x="6572264" y="2714620"/>
                <a:ext cx="500066" cy="71438"/>
              </a:xfrm>
              <a:prstGeom prst="straightConnector1">
                <a:avLst/>
              </a:prstGeom>
              <a:ln w="28575">
                <a:solidFill>
                  <a:srgbClr val="82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26 - Ευθύγραμμο βέλος σύνδεσης"/>
              <p:cNvCxnSpPr/>
              <p:nvPr/>
            </p:nvCxnSpPr>
            <p:spPr>
              <a:xfrm rot="16200000" flipV="1">
                <a:off x="6215868" y="2999578"/>
                <a:ext cx="356396" cy="215108"/>
              </a:xfrm>
              <a:prstGeom prst="straightConnector1">
                <a:avLst/>
              </a:prstGeom>
              <a:ln w="28575">
                <a:solidFill>
                  <a:srgbClr val="82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33 - TextBox"/>
              <p:cNvSpPr txBox="1"/>
              <p:nvPr/>
            </p:nvSpPr>
            <p:spPr>
              <a:xfrm>
                <a:off x="7143768" y="2786058"/>
                <a:ext cx="516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δ+</a:t>
                </a:r>
                <a:endParaRPr lang="el-GR" sz="24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5" name="34 - TextBox"/>
              <p:cNvSpPr txBox="1"/>
              <p:nvPr/>
            </p:nvSpPr>
            <p:spPr>
              <a:xfrm>
                <a:off x="6858016" y="3357562"/>
                <a:ext cx="516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δ+</a:t>
                </a:r>
                <a:endParaRPr lang="el-GR" sz="24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6" name="35 - TextBox"/>
              <p:cNvSpPr txBox="1"/>
              <p:nvPr/>
            </p:nvSpPr>
            <p:spPr>
              <a:xfrm>
                <a:off x="5072066" y="3143248"/>
                <a:ext cx="51648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b="1" i="1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δ+</a:t>
                </a:r>
                <a:endParaRPr lang="el-GR" sz="2400" b="1" i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7" name="36 - Έλλειψη"/>
              <p:cNvSpPr/>
              <p:nvPr/>
            </p:nvSpPr>
            <p:spPr>
              <a:xfrm>
                <a:off x="5072066" y="2357430"/>
                <a:ext cx="2571768" cy="1643074"/>
              </a:xfrm>
              <a:prstGeom prst="ellipse">
                <a:avLst/>
              </a:prstGeom>
              <a:noFill/>
              <a:ln>
                <a:solidFill>
                  <a:srgbClr val="820000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srgbClr val="820000"/>
                  </a:solidFill>
                </a:endParaRPr>
              </a:p>
            </p:txBody>
          </p:sp>
        </p:grpSp>
      </p:grpSp>
      <p:sp>
        <p:nvSpPr>
          <p:cNvPr id="18" name="17 - TextBox"/>
          <p:cNvSpPr txBox="1"/>
          <p:nvPr/>
        </p:nvSpPr>
        <p:spPr>
          <a:xfrm>
            <a:off x="4572000" y="4214818"/>
            <a:ext cx="4000528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Οι 3 δεσμοί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C-H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έχουν κατάλληλη πόλωση ώστε να συνεισφέρουν ευνοϊκά στην πόλωση του τέταρτου δεσμού 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C-Cl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>
            <a:normAutofit/>
          </a:bodyPr>
          <a:lstStyle/>
          <a:p>
            <a:r>
              <a:rPr lang="el-GR" dirty="0" smtClean="0"/>
              <a:t>Ενίσχυση της πολικότητας του μορίου</a:t>
            </a:r>
            <a:endParaRPr lang="el-GR" dirty="0"/>
          </a:p>
        </p:txBody>
      </p:sp>
      <p:sp>
        <p:nvSpPr>
          <p:cNvPr id="13" name="1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3926810" cy="452596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Αποτέλεσμα: το συνολικό μόριο εμφανίζεται ως δίπολο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Η ισχύς του διπόλου (ενός μεμονωμένου δεσμού, ή και συνολικού μορίου εκφράζεται με το μέγεθος της </a:t>
            </a:r>
            <a:r>
              <a:rPr lang="el-GR" sz="2400" b="1" dirty="0" smtClean="0"/>
              <a:t>διπολικής ροπής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grpSp>
        <p:nvGrpSpPr>
          <p:cNvPr id="4" name="Ομάδα 3" descr="σχηματικά δίπολο μόριο"/>
          <p:cNvGrpSpPr/>
          <p:nvPr/>
        </p:nvGrpSpPr>
        <p:grpSpPr>
          <a:xfrm>
            <a:off x="4710916" y="1722110"/>
            <a:ext cx="3834140" cy="3937000"/>
            <a:chOff x="4710916" y="1722110"/>
            <a:chExt cx="3834140" cy="3937000"/>
          </a:xfrm>
        </p:grpSpPr>
        <p:graphicFrame>
          <p:nvGraphicFramePr>
            <p:cNvPr id="23557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4710916" y="1722110"/>
            <a:ext cx="2579687" cy="3937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7" name="ChemSketch" r:id="rId3" imgW="957240" imgH="1463040" progId="ACD.ChemSketch.20">
                    <p:embed/>
                  </p:oleObj>
                </mc:Choice>
                <mc:Fallback>
                  <p:oleObj name="ChemSketch" r:id="rId3" imgW="957240" imgH="14630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10916" y="1722110"/>
                          <a:ext cx="2579687" cy="3937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32 - TextBox"/>
            <p:cNvSpPr txBox="1"/>
            <p:nvPr/>
          </p:nvSpPr>
          <p:spPr>
            <a:xfrm>
              <a:off x="5394992" y="1864986"/>
              <a:ext cx="48923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i="1" dirty="0" smtClean="0">
                  <a:solidFill>
                    <a:srgbClr val="820000"/>
                  </a:solidFill>
                  <a:latin typeface="Times New Roman" pitchFamily="18" charset="0"/>
                  <a:cs typeface="Times New Roman" pitchFamily="18" charset="0"/>
                </a:rPr>
                <a:t>δ-</a:t>
              </a:r>
              <a:endParaRPr lang="el-GR" sz="2800" b="1" i="1" dirty="0">
                <a:solidFill>
                  <a:srgbClr val="82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35 - TextBox"/>
            <p:cNvSpPr txBox="1"/>
            <p:nvPr/>
          </p:nvSpPr>
          <p:spPr>
            <a:xfrm>
              <a:off x="5352512" y="3436622"/>
              <a:ext cx="57419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i="1" dirty="0" smtClean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δ+</a:t>
              </a:r>
              <a:endParaRPr lang="el-GR" sz="28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8 - TextBox"/>
            <p:cNvSpPr txBox="1"/>
            <p:nvPr/>
          </p:nvSpPr>
          <p:spPr>
            <a:xfrm>
              <a:off x="7068370" y="2936556"/>
              <a:ext cx="147668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b="1" i="1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μ</a:t>
              </a:r>
              <a:r>
                <a:rPr lang="en-US" sz="2400" i="1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=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</a:t>
              </a:r>
              <a:r>
                <a:rPr lang="el-GR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1.87</a:t>
              </a:r>
              <a:r>
                <a:rPr lang="en-US" sz="2400" dirty="0" smtClean="0">
                  <a:solidFill>
                    <a:prstClr val="black"/>
                  </a:solidFill>
                  <a:latin typeface="Calibri"/>
                  <a:cs typeface="Times New Roman" pitchFamily="18" charset="0"/>
                </a:rPr>
                <a:t> D</a:t>
              </a:r>
              <a:endParaRPr lang="el-GR" sz="2400" dirty="0">
                <a:solidFill>
                  <a:prstClr val="black"/>
                </a:solidFill>
                <a:latin typeface="Calibri"/>
                <a:cs typeface="Times New Roman" pitchFamily="18" charset="0"/>
              </a:endParaRPr>
            </a:p>
          </p:txBody>
        </p:sp>
        <p:grpSp>
          <p:nvGrpSpPr>
            <p:cNvPr id="10" name="29 - Ομάδα"/>
            <p:cNvGrpSpPr/>
            <p:nvPr/>
          </p:nvGrpSpPr>
          <p:grpSpPr>
            <a:xfrm>
              <a:off x="6639742" y="2450748"/>
              <a:ext cx="285752" cy="1128749"/>
              <a:chOff x="8286776" y="2857496"/>
              <a:chExt cx="357190" cy="857256"/>
            </a:xfrm>
            <a:solidFill>
              <a:srgbClr val="00B050"/>
            </a:solidFill>
          </p:grpSpPr>
          <p:sp>
            <p:nvSpPr>
              <p:cNvPr id="11" name="10 - Βέλος προς τα επάνω"/>
              <p:cNvSpPr/>
              <p:nvPr/>
            </p:nvSpPr>
            <p:spPr>
              <a:xfrm>
                <a:off x="8286776" y="2857496"/>
                <a:ext cx="357190" cy="857256"/>
              </a:xfrm>
              <a:prstGeom prst="upArrow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11 - Διάγραμμα ροής: Διεργασία"/>
              <p:cNvSpPr/>
              <p:nvPr/>
            </p:nvSpPr>
            <p:spPr>
              <a:xfrm>
                <a:off x="8286776" y="3643314"/>
                <a:ext cx="357190" cy="45719"/>
              </a:xfrm>
              <a:prstGeom prst="flowChartProcess">
                <a:avLst/>
              </a:prstGeom>
              <a:grp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5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Διπολική ροπή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9512" y="1451607"/>
            <a:ext cx="3923928" cy="4697427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Διπολική ροπή εμφανίζεται κατά μήκος ενός δεσμού που έχει ανισοκατανομή ηλεκτρονίων.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Το μέγεθος της διπολικής ροπής εξαρτάται από το μέγεθος των φορτίων και την απόσταση μεταξύ τους (ή αλλιώς, το μήκος του δεσμού)</a:t>
            </a:r>
            <a:r>
              <a:rPr lang="en-US" sz="2400" dirty="0"/>
              <a:t>.</a:t>
            </a:r>
            <a:endParaRPr lang="el-GR" sz="2400" dirty="0" smtClean="0"/>
          </a:p>
        </p:txBody>
      </p:sp>
      <p:graphicFrame>
        <p:nvGraphicFramePr>
          <p:cNvPr id="5" name="4 - Πίνακας"/>
          <p:cNvGraphicFramePr>
            <a:graphicFrameLocks noGrp="1"/>
          </p:cNvGraphicFramePr>
          <p:nvPr>
            <p:extLst/>
          </p:nvPr>
        </p:nvGraphicFramePr>
        <p:xfrm>
          <a:off x="3779912" y="1340768"/>
          <a:ext cx="5214974" cy="2164080"/>
        </p:xfrm>
        <a:graphic>
          <a:graphicData uri="http://schemas.openxmlformats.org/drawingml/2006/table">
            <a:tbl>
              <a:tblPr/>
              <a:tblGrid>
                <a:gridCol w="1505328"/>
                <a:gridCol w="3709646"/>
              </a:tblGrid>
              <a:tr h="2000264">
                <a:tc>
                  <a:txBody>
                    <a:bodyPr/>
                    <a:lstStyle/>
                    <a:p>
                      <a:pPr algn="ctr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l-GR" sz="2800" b="1" dirty="0">
                          <a:latin typeface="+mn-lt"/>
                          <a:ea typeface="Times New Roman"/>
                          <a:cs typeface="Times New Roman"/>
                        </a:rPr>
                        <a:t>μ = </a:t>
                      </a:r>
                      <a:r>
                        <a:rPr lang="en-US" sz="2800" b="1" dirty="0">
                          <a:latin typeface="+mn-lt"/>
                          <a:ea typeface="Times New Roman"/>
                          <a:cs typeface="Times New Roman"/>
                        </a:rPr>
                        <a:t> |q| r</a:t>
                      </a:r>
                      <a:endParaRPr lang="el-GR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0" indent="-27305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3050" algn="l"/>
                        </a:tabLst>
                      </a:pPr>
                      <a:r>
                        <a:rPr lang="en-US" sz="2200" b="1" i="1" dirty="0" smtClean="0">
                          <a:latin typeface="+mn-lt"/>
                          <a:ea typeface="Times New Roman"/>
                          <a:cs typeface="Times New Roman"/>
                        </a:rPr>
                        <a:t>q </a:t>
                      </a:r>
                      <a:r>
                        <a:rPr lang="el-GR" sz="2200" b="1" i="1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είναι </a:t>
                      </a: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το φορτίο που εμφανίζεται σε κάθε άτομο που συμμετέχει στο δεσμό</a:t>
                      </a:r>
                      <a:endParaRPr lang="el-GR" sz="22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273050" indent="-273050" fontAlgn="base" hangingPunct="0"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273050" algn="l"/>
                        </a:tabLst>
                      </a:pPr>
                      <a:r>
                        <a:rPr lang="en-US" sz="2200" b="1" i="1" dirty="0">
                          <a:latin typeface="+mn-lt"/>
                          <a:ea typeface="Times New Roman"/>
                          <a:cs typeface="Times New Roman"/>
                        </a:rPr>
                        <a:t>r</a:t>
                      </a:r>
                      <a:r>
                        <a:rPr lang="en-US" sz="220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 η </a:t>
                      </a:r>
                      <a:r>
                        <a:rPr lang="el-GR" sz="2200" dirty="0">
                          <a:latin typeface="+mn-lt"/>
                          <a:ea typeface="Times New Roman"/>
                          <a:cs typeface="Times New Roman"/>
                        </a:rPr>
                        <a:t>απόσταση μεταξύ των 2 ατόμων (δηλαδή το μήκος του δεσμού</a:t>
                      </a:r>
                      <a:r>
                        <a:rPr lang="el-GR" sz="220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7522" name="Picture 2" descr="σχηματικά η διπολική ροπή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3697914"/>
            <a:ext cx="2452690" cy="2452691"/>
          </a:xfrm>
          <a:prstGeom prst="rect">
            <a:avLst/>
          </a:prstGeom>
          <a:noFill/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445796" y="6150186"/>
            <a:ext cx="341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“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4"/>
              </a:rPr>
              <a:t>VFPt dipole animation electric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”,  </a:t>
            </a:r>
          </a:p>
          <a:p>
            <a:pPr algn="ctr" eaLnBrk="1" hangingPunct="1"/>
            <a:r>
              <a:rPr lang="el-GR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από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 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5"/>
              </a:rPr>
              <a:t>Geek3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 available under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6"/>
              </a:rPr>
              <a:t>CC BY-SA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  <a:hlinkClick r:id="rId6"/>
              </a:rPr>
              <a:t>3.0</a:t>
            </a:r>
            <a:endParaRPr lang="en-US" sz="1200" baseline="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07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Διπολική ροπή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sz="32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428736"/>
            <a:ext cx="3781654" cy="4697427"/>
          </a:xfrm>
        </p:spPr>
        <p:txBody>
          <a:bodyPr>
            <a:noAutofit/>
          </a:bodyPr>
          <a:lstStyle/>
          <a:p>
            <a:r>
              <a:rPr lang="el-GR" sz="2400" dirty="0" smtClean="0"/>
              <a:t>Διπολική ροπή εμφανίζεται κατά μήκος ενός δεσμού που έχει ανισοκατανομή ηλεκτρονίων.</a:t>
            </a:r>
          </a:p>
          <a:p>
            <a:r>
              <a:rPr lang="el-GR" sz="2400" dirty="0" smtClean="0"/>
              <a:t>Το μέγεθος της διπολικής ροπής εξαρτάται από το μέγεθος των φορτίων και την απόσταση μεταξύ τους (ή αλλιώς, το μήκος του δεσμού)</a:t>
            </a:r>
            <a:endParaRPr lang="el-GR" sz="2400" dirty="0"/>
          </a:p>
        </p:txBody>
      </p:sp>
      <p:sp>
        <p:nvSpPr>
          <p:cNvPr id="6" name="5 - Ορθογώνιο"/>
          <p:cNvSpPr/>
          <p:nvPr/>
        </p:nvSpPr>
        <p:spPr>
          <a:xfrm>
            <a:off x="3923928" y="1556792"/>
            <a:ext cx="4934922" cy="156966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Μονάδα: το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Debye </a:t>
            </a:r>
          </a:p>
          <a:p>
            <a:pPr algn="ctr"/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1 D =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10</a:t>
            </a:r>
            <a:r>
              <a:rPr lang="el-GR" sz="2400" baseline="30000" dirty="0" smtClean="0">
                <a:solidFill>
                  <a:prstClr val="black"/>
                </a:solidFill>
                <a:latin typeface="Calibri"/>
              </a:rPr>
              <a:t>-18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</a:rPr>
              <a:t> statcoulomb . Cm</a:t>
            </a:r>
          </a:p>
          <a:p>
            <a:pPr algn="ctr"/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Οι περισσότεροι δεσμοί εμφανίζουν διπολικές ροπές από 0 – 1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1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D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sz="2400" b="1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Picture 2" descr="σχηματικά η διπολική ροπή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93036" y="3573016"/>
            <a:ext cx="2452690" cy="2452691"/>
          </a:xfrm>
          <a:prstGeom prst="rect">
            <a:avLst/>
          </a:prstGeom>
          <a:noFill/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4609643" y="6150186"/>
            <a:ext cx="341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“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4"/>
              </a:rPr>
              <a:t>VFPt dipole animation electric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”,  </a:t>
            </a:r>
          </a:p>
          <a:p>
            <a:pPr algn="ctr" eaLnBrk="1" hangingPunct="1"/>
            <a:r>
              <a:rPr lang="el-GR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από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 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5"/>
              </a:rPr>
              <a:t>Geek3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 available under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6"/>
              </a:rPr>
              <a:t>CC BY-SA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  <a:hlinkClick r:id="rId6"/>
              </a:rPr>
              <a:t>3.0</a:t>
            </a:r>
            <a:endParaRPr lang="en-US" sz="1200" baseline="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50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Πόσο διαφορετικά είναι τα οργανικά μόρια από τα ανόργανα; 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911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Τα </a:t>
            </a:r>
            <a:r>
              <a:rPr lang="el-GR" sz="2400" b="1" dirty="0" smtClean="0"/>
              <a:t>οργανικά</a:t>
            </a:r>
            <a:r>
              <a:rPr lang="el-GR" sz="2400" dirty="0" smtClean="0"/>
              <a:t> μόρια είναι περισσότερα σε πλήθος, αλλά φτωχότερα σε ποικιλία ατόμων σε σύγκριση με τα </a:t>
            </a:r>
            <a:r>
              <a:rPr lang="el-GR" sz="2400" b="1" dirty="0" smtClean="0"/>
              <a:t>ανόργανα.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Έχουν πάντα τον άνθρακα σαν κοινό στοιχείο, και συνεπώς μπορούν να συστηματοποιηθούν σε σχέση με τη δομή τους και τις ιδιότητές τους.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Η συστηματοποίηση αυτή περιλαμβάνει κυρίως την κατηγοριοποίησή τους σε </a:t>
            </a:r>
            <a:r>
              <a:rPr lang="el-GR" sz="2400" b="1" dirty="0" smtClean="0"/>
              <a:t>ομόλογες σειρές</a:t>
            </a:r>
            <a:r>
              <a:rPr lang="el-GR" sz="2400" dirty="0" smtClean="0"/>
              <a:t> οι οποίες παίρνουν την ταυτότητά τους από την παρουσία </a:t>
            </a:r>
            <a:r>
              <a:rPr lang="el-GR" sz="2400" b="1" dirty="0" smtClean="0"/>
              <a:t>χαρακτηριστικών ομάδων</a:t>
            </a:r>
            <a:r>
              <a:rPr lang="el-GR" sz="2400" dirty="0" smtClean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10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Γιατί μας ενδιαφέρει το σχήμα των μορίων;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28700" y="1340768"/>
            <a:ext cx="8507288" cy="4929198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200" dirty="0" smtClean="0"/>
              <a:t>Η γεωμετρία των μορίων καθορίζεται από τη γειτνίαση των ατόμων μεταξύ τους και την ύπαρξη ηλεκτρικών φορτίων επάνω στα μόρια με άμεση επίδραση στις πολύ σημαντικές </a:t>
            </a:r>
            <a:r>
              <a:rPr lang="el-GR" sz="2200" b="1" dirty="0" smtClean="0"/>
              <a:t>διαμοριακές δυνάμεις</a:t>
            </a:r>
            <a:r>
              <a:rPr lang="el-GR" sz="2200" dirty="0" smtClean="0"/>
              <a:t>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200" dirty="0" smtClean="0"/>
              <a:t>Η γεωμετρία των μορίων σε συνδυασμό με τα είδη των ενδομοριακών δεσμών επηρεάζουν τη </a:t>
            </a:r>
            <a:r>
              <a:rPr lang="el-GR" sz="2200" b="1" dirty="0" smtClean="0"/>
              <a:t>χημική δραστικότητα </a:t>
            </a:r>
            <a:r>
              <a:rPr lang="el-GR" sz="2200" dirty="0" smtClean="0"/>
              <a:t>και την </a:t>
            </a:r>
            <a:r>
              <a:rPr lang="el-GR" sz="2200" b="1" dirty="0" smtClean="0"/>
              <a:t>δομή </a:t>
            </a:r>
            <a:r>
              <a:rPr lang="el-GR" sz="2200" dirty="0" smtClean="0"/>
              <a:t>των υλικών (</a:t>
            </a:r>
            <a:r>
              <a:rPr lang="el-GR" sz="2200" b="1" dirty="0" smtClean="0"/>
              <a:t>άμορφα</a:t>
            </a:r>
            <a:r>
              <a:rPr lang="el-GR" sz="2200" dirty="0" smtClean="0"/>
              <a:t> ή </a:t>
            </a:r>
            <a:r>
              <a:rPr lang="el-GR" sz="2200" b="1" dirty="0" smtClean="0"/>
              <a:t>κρυσταλλικά</a:t>
            </a:r>
            <a:r>
              <a:rPr lang="el-GR" sz="2200" dirty="0" smtClean="0"/>
              <a:t> υλικά)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200" dirty="0" smtClean="0"/>
              <a:t>Οι διαμοριακές δυνάμεις επηρεάζουν τις </a:t>
            </a:r>
            <a:r>
              <a:rPr lang="el-GR" sz="2200" b="1" dirty="0" smtClean="0"/>
              <a:t>φυσικές</a:t>
            </a:r>
            <a:r>
              <a:rPr lang="el-GR" sz="2200" dirty="0" smtClean="0"/>
              <a:t> και </a:t>
            </a:r>
            <a:r>
              <a:rPr lang="el-GR" sz="2200" b="1" dirty="0" smtClean="0"/>
              <a:t>φυσικοχημικές</a:t>
            </a:r>
            <a:r>
              <a:rPr lang="el-GR" sz="2200" dirty="0" smtClean="0"/>
              <a:t> ιδιότητες των υλικών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200" b="1" dirty="0" smtClean="0">
                <a:solidFill>
                  <a:srgbClr val="820000"/>
                </a:solidFill>
              </a:rPr>
              <a:t>Με άλλα λόγια, η γνώση της γεωμετρίας των μορίων μας βοηθά να </a:t>
            </a:r>
            <a:r>
              <a:rPr lang="el-GR" sz="2200" b="1" dirty="0" smtClean="0"/>
              <a:t>κατανοήσουμε </a:t>
            </a:r>
            <a:r>
              <a:rPr lang="el-GR" sz="2200" b="1" dirty="0" smtClean="0">
                <a:solidFill>
                  <a:srgbClr val="820000"/>
                </a:solidFill>
              </a:rPr>
              <a:t>τις παραπάνω ιδιότητες και να </a:t>
            </a:r>
            <a:r>
              <a:rPr lang="el-GR" sz="2200" b="1" dirty="0" smtClean="0"/>
              <a:t>προβλέπουμε</a:t>
            </a:r>
            <a:r>
              <a:rPr lang="el-GR" sz="2200" b="1" dirty="0" smtClean="0">
                <a:solidFill>
                  <a:srgbClr val="820000"/>
                </a:solidFill>
              </a:rPr>
              <a:t> τη σωστή αντιμετώπιση και χρήση των υλικών.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18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Το σχήμα των μορίων μερικών γνωστών (ανόργανων) ενώσεων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07504" y="1556793"/>
            <a:ext cx="6250446" cy="484400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Το σχήμα του μορίου του </a:t>
            </a:r>
            <a:r>
              <a:rPr lang="el-GR" sz="2400" b="1" dirty="0" smtClean="0"/>
              <a:t>νερού</a:t>
            </a:r>
            <a:r>
              <a:rPr lang="el-GR" sz="2400" dirty="0" smtClean="0"/>
              <a:t> είναι μια γωνία 104.5° και ευθύνεται για το ότι αυτό είναι </a:t>
            </a:r>
            <a:r>
              <a:rPr lang="el-GR" sz="2400" b="1" dirty="0" smtClean="0"/>
              <a:t>υγρό</a:t>
            </a:r>
            <a:r>
              <a:rPr lang="el-GR" sz="2400" dirty="0" smtClean="0"/>
              <a:t> στις συνήθεις θερμοκρασίες που επικρατούν σε όλα τα μήκη και πλάτη της γης στο μεγαλύτερο μέρος του έτους, και κατ’ επέκταση σε αυτό οφείλεται η ύπαρξη της ζωής όπως τη γνωρίζουμε μέχρι σήμερα. </a:t>
            </a:r>
          </a:p>
          <a:p>
            <a:pPr>
              <a:spcBef>
                <a:spcPts val="1800"/>
              </a:spcBef>
            </a:pPr>
            <a:r>
              <a:rPr lang="el-GR" sz="2400" dirty="0" smtClean="0"/>
              <a:t>Επίσης, λόγω του ευθύγραμμου σχήματος του μορίου του </a:t>
            </a:r>
            <a:r>
              <a:rPr lang="el-GR" sz="2400" b="1" dirty="0" smtClean="0"/>
              <a:t>διοξειδίου του άνθρακα</a:t>
            </a:r>
            <a:r>
              <a:rPr lang="el-GR" sz="2400" dirty="0" smtClean="0"/>
              <a:t>,</a:t>
            </a:r>
            <a:r>
              <a:rPr lang="el-GR" sz="2400" b="1" dirty="0" smtClean="0"/>
              <a:t> </a:t>
            </a:r>
            <a:r>
              <a:rPr lang="el-GR" sz="2400" dirty="0" smtClean="0"/>
              <a:t>δεν θα μπορούσε παρά να ήταν </a:t>
            </a:r>
            <a:r>
              <a:rPr lang="el-GR" sz="2400" b="1" dirty="0" smtClean="0"/>
              <a:t>αέριο</a:t>
            </a:r>
            <a:r>
              <a:rPr lang="el-GR" sz="2400" dirty="0" smtClean="0"/>
              <a:t> σε συνήθεις συνθήκες.</a:t>
            </a:r>
            <a:endParaRPr lang="el-GR" sz="2400" dirty="0"/>
          </a:p>
        </p:txBody>
      </p:sp>
      <p:pic>
        <p:nvPicPr>
          <p:cNvPr id="4" name="Εικόνα 3" descr="μοριο νερού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463" y="1655320"/>
            <a:ext cx="2657872" cy="1804031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40238" y="3479919"/>
            <a:ext cx="196032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“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4"/>
              </a:rPr>
              <a:t>Water-3D-balls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”,  </a:t>
            </a:r>
          </a:p>
          <a:p>
            <a:pPr algn="ctr" eaLnBrk="1" hangingPunct="1"/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By</a:t>
            </a:r>
            <a:r>
              <a:rPr lang="el-GR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  <a:hlinkClick r:id="rId5"/>
              </a:rPr>
              <a:t>Benjah-bmm27</a:t>
            </a:r>
            <a:r>
              <a:rPr lang="el-GR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available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under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public domain.</a:t>
            </a:r>
            <a:endParaRPr lang="en-US" sz="1200" baseline="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>
            <p:extLst/>
          </p:nvPr>
        </p:nvGraphicFramePr>
        <p:xfrm>
          <a:off x="6357949" y="5143512"/>
          <a:ext cx="2324899" cy="5000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ChemSketch" r:id="rId6" imgW="576000" imgH="146160" progId="ACD.ChemSketch.20">
                  <p:embed/>
                </p:oleObj>
              </mc:Choice>
              <mc:Fallback>
                <p:oleObj name="ChemSketch" r:id="rId6" imgW="576000" imgH="1461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49" y="5143512"/>
                        <a:ext cx="2324899" cy="5000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57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Χαρακτηριστικά των οργανικών μορίων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040560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Όλα τα οργανικά μόρια έχουν σαν κοινό στοιχείο τους τον </a:t>
            </a:r>
            <a:r>
              <a:rPr lang="el-GR" sz="2400" b="1" dirty="0" smtClean="0"/>
              <a:t>άνθρακα</a:t>
            </a:r>
            <a:r>
              <a:rPr lang="el-GR" sz="2400" dirty="0" smtClean="0"/>
              <a:t>, και σχεδόν όλα περιέχουν επίσης και </a:t>
            </a:r>
            <a:r>
              <a:rPr lang="el-GR" sz="2400" b="1" dirty="0" smtClean="0"/>
              <a:t>υδρογόνο</a:t>
            </a:r>
            <a:r>
              <a:rPr lang="el-GR" sz="2400" dirty="0" smtClean="0"/>
              <a:t>. Από αυτά τα δύο είδη ατόμων, είναι δυνατό να κατασκευαστεί (και η φύση πράγματι τα κατασκευάζει) τεράστιος αριθμός διαφορετικών μορίων τα οποία καλούνται </a:t>
            </a:r>
            <a:r>
              <a:rPr lang="el-GR" sz="2400" b="1" dirty="0" smtClean="0"/>
              <a:t>υδρογονάνθρακες</a:t>
            </a:r>
            <a:r>
              <a:rPr lang="el-GR" sz="2400" dirty="0" smtClean="0"/>
              <a:t>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Στην περίπτωση των υδρογονανθράκων, το σχήμα τους καθορίζεται κατά βάση από τα άτομα άνθρακα.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Στην περίπτωση που στα μόρια συμμετέχουν και </a:t>
            </a:r>
            <a:r>
              <a:rPr lang="el-GR" sz="2400" b="1" dirty="0" smtClean="0"/>
              <a:t>ετεροάτομα</a:t>
            </a:r>
            <a:r>
              <a:rPr lang="el-GR" sz="2400" dirty="0" smtClean="0"/>
              <a:t>, όπως οξυγόνο, άζωτο, φώσφορος, αλογόνα, κλπ., έχουν και αυτά σημαντική συνεισφορά στο σχήμα των μορίων.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46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Κορεσμένες και ακόρεστες οργανικές ενώσεις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Ανάλογα με τον τρόπο που συνδέονται οι άνθρακες στα μόρια των οργανικών ενώσεων, αυτές διακρίνονται σε </a:t>
            </a:r>
            <a:r>
              <a:rPr lang="el-GR" sz="2400" dirty="0"/>
              <a:t>:</a:t>
            </a:r>
            <a:endParaRPr lang="el-GR" sz="2400" dirty="0" smtClean="0"/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b="1" dirty="0" smtClean="0"/>
              <a:t>Κορεσμένες</a:t>
            </a:r>
            <a:r>
              <a:rPr lang="el-GR" sz="2400" dirty="0" smtClean="0"/>
              <a:t> (περιέχουν μόνο απλούς δεσμούς)</a:t>
            </a:r>
            <a:r>
              <a:rPr lang="en-US" sz="2400" dirty="0" smtClean="0"/>
              <a:t>,</a:t>
            </a:r>
            <a:r>
              <a:rPr lang="el-GR" sz="2400" dirty="0" smtClean="0"/>
              <a:t>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b="1" dirty="0" smtClean="0"/>
              <a:t>Ακόρεστες</a:t>
            </a:r>
            <a:r>
              <a:rPr lang="el-GR" sz="2400" dirty="0" smtClean="0"/>
              <a:t> με </a:t>
            </a:r>
            <a:r>
              <a:rPr lang="el-GR" sz="2400" b="1" dirty="0" smtClean="0"/>
              <a:t>διπλό δεσμό/δεσμούς </a:t>
            </a:r>
            <a:r>
              <a:rPr lang="el-GR" sz="2400" dirty="0" smtClean="0"/>
              <a:t>και </a:t>
            </a:r>
          </a:p>
          <a:p>
            <a:pPr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l-GR" sz="2400" b="1" dirty="0" smtClean="0"/>
              <a:t>Ακόρεστες με τριπλό δεσμό/δεσμούς</a:t>
            </a:r>
            <a:r>
              <a:rPr lang="en-US" sz="2400" b="1" dirty="0" smtClean="0"/>
              <a:t>.</a:t>
            </a:r>
            <a:endParaRPr lang="el-GR" sz="2400" b="1" dirty="0" smtClean="0"/>
          </a:p>
          <a:p>
            <a:pPr>
              <a:buFont typeface="Wingdings" panose="05000000000000000000" pitchFamily="2" charset="2"/>
              <a:buChar char="ü"/>
            </a:pP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69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Κορεσμένες οργανικές ενώσεις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93610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Στις κορεσμένες ενώσεις όλοι οι άνθρακες είναι τετραεδρικοί, ή </a:t>
            </a:r>
            <a:r>
              <a:rPr lang="en-US" sz="2400" dirty="0" smtClean="0"/>
              <a:t>sp</a:t>
            </a:r>
            <a:r>
              <a:rPr lang="el-GR" sz="2400" baseline="30000" dirty="0" smtClean="0"/>
              <a:t>3</a:t>
            </a:r>
            <a:r>
              <a:rPr lang="el-GR" sz="2400" dirty="0" smtClean="0"/>
              <a:t> 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endParaRPr lang="el-GR" sz="2400" dirty="0"/>
          </a:p>
        </p:txBody>
      </p:sp>
      <p:pic>
        <p:nvPicPr>
          <p:cNvPr id="3075" name="Αντικείμενο 1" descr="μόριο μεθανίου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4" t="-175" r="-1186" b="-317"/>
          <a:stretch>
            <a:fillRect/>
          </a:stretch>
        </p:blipFill>
        <p:spPr bwMode="auto">
          <a:xfrm>
            <a:off x="1428728" y="3000372"/>
            <a:ext cx="2143140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TextBox"/>
          <p:cNvSpPr txBox="1"/>
          <p:nvPr/>
        </p:nvSpPr>
        <p:spPr>
          <a:xfrm>
            <a:off x="1000100" y="5214950"/>
            <a:ext cx="27146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Μεθάνιο (ένας τετραεδρικός άνθρακας (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sz="2200" baseline="30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)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4" name="Αντικείμενο 2" descr="μόριο αιθανίου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5" r="-720" b="-742"/>
          <a:stretch>
            <a:fillRect/>
          </a:stretch>
        </p:blipFill>
        <p:spPr bwMode="auto">
          <a:xfrm>
            <a:off x="4572000" y="3000372"/>
            <a:ext cx="350046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TextBox"/>
          <p:cNvSpPr txBox="1"/>
          <p:nvPr/>
        </p:nvSpPr>
        <p:spPr>
          <a:xfrm>
            <a:off x="4214810" y="5357826"/>
            <a:ext cx="504612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Αιθάνιο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(δύο τετραεδρικοί άνθρακες, 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sz="2200" baseline="30000" dirty="0" smtClean="0">
                <a:solidFill>
                  <a:prstClr val="black"/>
                </a:solidFill>
                <a:latin typeface="Calibri"/>
              </a:rPr>
              <a:t>3</a:t>
            </a: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)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οργανικά μόρια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5050904" cy="504056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l-GR" sz="2400" dirty="0"/>
              <a:t>Τα οργανικά μόρια μπορεί κάποιος να τα αντιληφθεί σαν μικροσκοπικές κατασκευές που περιέχουν άτομα άνθρακα (C) τα οποία συνδέονται μέσω δεσμών με άλλα άτομα άνθρακα ή άλλων στοιχείων.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Οι κατασκευές αυτές μπορεί να έχουν ποικίλα μεγέθη, ανάλογα με τον αριθμό των ατόμων που τα απαρτίζουν και αποκτούν ένα συγκεκριμένο σχήμα (μορφή). </a:t>
            </a:r>
          </a:p>
          <a:p>
            <a:endParaRPr lang="el-GR" dirty="0"/>
          </a:p>
        </p:txBody>
      </p:sp>
      <p:pic>
        <p:nvPicPr>
          <p:cNvPr id="24578" name="Picture 2" descr="μόριο αιθανίου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58864" y="1172382"/>
            <a:ext cx="3152453" cy="243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/>
          <p:nvPr/>
        </p:nvSpPr>
        <p:spPr>
          <a:xfrm>
            <a:off x="5550914" y="3501008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Ethane-A-3D-balls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Benjah-bmm27"/>
              </a:rPr>
              <a:t>Benjah-bmm27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Picture 3" descr="μόριο μεθανίου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4074588"/>
            <a:ext cx="1809974" cy="2151432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876256" y="6284556"/>
            <a:ext cx="11063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Στ.Μπογιατζής</a:t>
            </a:r>
            <a:endParaRPr lang="el-GR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17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Κορεσμένες οργανικές ενώσεις </a:t>
            </a: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1368057"/>
          </a:xfrm>
        </p:spPr>
        <p:txBody>
          <a:bodyPr>
            <a:noAutofit/>
          </a:bodyPr>
          <a:lstStyle/>
          <a:p>
            <a:r>
              <a:rPr lang="el-GR" sz="2400" dirty="0" smtClean="0"/>
              <a:t>Εκτός του άνθρακα, μπορούν και άλλα άτομα να έχουν γεωμετρία </a:t>
            </a: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, </a:t>
            </a:r>
            <a:r>
              <a:rPr lang="el-GR" sz="2400" dirty="0" smtClean="0"/>
              <a:t>π.χ. το άτομο του </a:t>
            </a:r>
            <a:r>
              <a:rPr lang="el-GR" sz="2400" b="1" dirty="0" smtClean="0"/>
              <a:t>οξυγόνου</a:t>
            </a:r>
            <a:r>
              <a:rPr lang="el-GR" sz="2400" dirty="0" smtClean="0"/>
              <a:t> στο νερό και τις αλκοόλες.</a:t>
            </a:r>
          </a:p>
          <a:p>
            <a:endParaRPr lang="el-GR" sz="2400" dirty="0"/>
          </a:p>
        </p:txBody>
      </p:sp>
      <p:pic>
        <p:nvPicPr>
          <p:cNvPr id="4" name="Picture 5" descr="μόριο νερού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857224" y="3929065"/>
            <a:ext cx="1143008" cy="67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Αντικείμενο 6" descr="μόριο νερού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82" r="-854" b="-1180"/>
          <a:stretch>
            <a:fillRect/>
          </a:stretch>
        </p:blipFill>
        <p:spPr bwMode="auto">
          <a:xfrm rot="10800000">
            <a:off x="2571736" y="3429000"/>
            <a:ext cx="1714512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- TextBox"/>
          <p:cNvSpPr txBox="1"/>
          <p:nvPr/>
        </p:nvSpPr>
        <p:spPr>
          <a:xfrm>
            <a:off x="928662" y="5286388"/>
            <a:ext cx="24204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Το μόριο του νερού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100" name="Object 4" descr="μόριο μεθανόλης"/>
          <p:cNvGraphicFramePr>
            <a:graphicFrameLocks noChangeAspect="1"/>
          </p:cNvGraphicFramePr>
          <p:nvPr>
            <p:extLst/>
          </p:nvPr>
        </p:nvGraphicFramePr>
        <p:xfrm>
          <a:off x="5000628" y="3857628"/>
          <a:ext cx="1257301" cy="870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ChemSketch" r:id="rId6" imgW="1118616" imgH="771144" progId="ACD.ChemSketch.20">
                  <p:embed/>
                </p:oleObj>
              </mc:Choice>
              <mc:Fallback>
                <p:oleObj name="ChemSketch" r:id="rId6" imgW="1118616" imgH="77114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28" y="3857628"/>
                        <a:ext cx="1257301" cy="87043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2" name="Εικόνα 3" descr="μόριο μεθανόλης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34676" y="3429000"/>
            <a:ext cx="226618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16 - TextBox"/>
          <p:cNvSpPr txBox="1"/>
          <p:nvPr/>
        </p:nvSpPr>
        <p:spPr>
          <a:xfrm>
            <a:off x="5715008" y="5357826"/>
            <a:ext cx="29513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Το μόριο της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μεθανόλης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48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Κορεσμένοι υδρογονάνθρακες </a:t>
            </a:r>
            <a:r>
              <a:rPr lang="el-GR" sz="3600" b="0" dirty="0" smtClean="0"/>
              <a:t>(1 από 2) 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285860"/>
            <a:ext cx="4474840" cy="511494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Όλοι οι άνθρακες είναι </a:t>
            </a:r>
            <a:r>
              <a:rPr lang="el-GR" sz="2400" dirty="0" smtClean="0"/>
              <a:t>τετραεδρικής</a:t>
            </a:r>
            <a:r>
              <a:rPr lang="el-GR" sz="2400" dirty="0" smtClean="0"/>
              <a:t> συμμετρίας (</a:t>
            </a:r>
            <a:r>
              <a:rPr lang="en-US" sz="2400" dirty="0" smtClean="0"/>
              <a:t>sp</a:t>
            </a:r>
            <a:r>
              <a:rPr lang="el-GR" sz="2400" baseline="30000" dirty="0" smtClean="0"/>
              <a:t>3</a:t>
            </a:r>
            <a:r>
              <a:rPr lang="el-GR" sz="2400" dirty="0" smtClean="0"/>
              <a:t>).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Σε ένα </a:t>
            </a:r>
            <a:r>
              <a:rPr lang="el-GR" sz="2400" dirty="0" smtClean="0"/>
              <a:t>τετραεδρικό</a:t>
            </a:r>
            <a:r>
              <a:rPr lang="el-GR" sz="2400" dirty="0" smtClean="0"/>
              <a:t> άνθρακα οι γωνίες μεταξύ των δεσμών είναι 109.5°.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Τα μόρια του </a:t>
            </a:r>
            <a:r>
              <a:rPr lang="el-GR" sz="2400" b="1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μεθανίου</a:t>
            </a:r>
            <a:r>
              <a:rPr lang="el-GR" sz="24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 </a:t>
            </a:r>
            <a:r>
              <a:rPr lang="el-GR" sz="2400" dirty="0" smtClean="0"/>
              <a:t>και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του </a:t>
            </a:r>
            <a:r>
              <a:rPr lang="el-GR" sz="2400" b="1" dirty="0" smtClean="0">
                <a:solidFill>
                  <a:srgbClr val="005C2A"/>
                </a:solidFill>
                <a:hlinkClick r:id="rId5"/>
              </a:rPr>
              <a:t>τετραχλωράνθρακα</a:t>
            </a:r>
            <a:r>
              <a:rPr lang="el-GR" sz="2400" dirty="0" smtClean="0">
                <a:hlinkClick r:id="rId5"/>
              </a:rPr>
              <a:t> </a:t>
            </a:r>
            <a:r>
              <a:rPr lang="el-GR" sz="2400" dirty="0" smtClean="0"/>
              <a:t>έχουν αυστηρή </a:t>
            </a:r>
            <a:r>
              <a:rPr lang="el-GR" sz="2400" dirty="0" smtClean="0"/>
              <a:t>τετραεδρική</a:t>
            </a:r>
            <a:r>
              <a:rPr lang="el-GR" sz="2400" dirty="0" smtClean="0"/>
              <a:t> συμμετρία.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1438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l-GR" sz="900" b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</a:t>
            </a:r>
            <a:endParaRPr lang="el-GR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 dirty="0">
              <a:solidFill>
                <a:prstClr val="black"/>
              </a:solidFill>
            </a:endParaRPr>
          </a:p>
        </p:txBody>
      </p:sp>
      <p:grpSp>
        <p:nvGrpSpPr>
          <p:cNvPr id="5" name="Ομάδα 4" descr="σχηματικά η τετραεδρική συμμετρία σε ένα μόριο μεθανίου και σένα μόριο τετραχλωράνθρακα"/>
          <p:cNvGrpSpPr/>
          <p:nvPr/>
        </p:nvGrpSpPr>
        <p:grpSpPr>
          <a:xfrm>
            <a:off x="4788024" y="1660925"/>
            <a:ext cx="4045762" cy="3545923"/>
            <a:chOff x="4357687" y="2091161"/>
            <a:chExt cx="4599799" cy="3545923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6715140" y="2091161"/>
            <a:ext cx="1143008" cy="13378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0" name="ChemSketch" r:id="rId6" imgW="1167384" imgH="1371600" progId="ACD.ChemSketch.20">
                    <p:embed/>
                  </p:oleObj>
                </mc:Choice>
                <mc:Fallback>
                  <p:oleObj name="ChemSketch" r:id="rId6" imgW="1167384" imgH="137160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15140" y="2091161"/>
                          <a:ext cx="1143008" cy="13378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051" name="Εικόνα 1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86314" y="2201416"/>
              <a:ext cx="1500198" cy="1638147"/>
            </a:xfrm>
            <a:prstGeom prst="rect">
              <a:avLst/>
            </a:prstGeom>
            <a:noFill/>
          </p:spPr>
        </p:pic>
        <p:pic>
          <p:nvPicPr>
            <p:cNvPr id="2055" name="Εικόνα 8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3636" y="3643314"/>
              <a:ext cx="1500166" cy="17861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2056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7786710" y="3857628"/>
            <a:ext cx="1170776" cy="13049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41" name="ChemSketch" r:id="rId10" imgW="1228344" imgH="1371600" progId="ACD.ChemSketch.20">
                    <p:embed/>
                  </p:oleObj>
                </mc:Choice>
                <mc:Fallback>
                  <p:oleObj name="ChemSketch" r:id="rId10" imgW="1228344" imgH="137160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86710" y="3857628"/>
                          <a:ext cx="1170776" cy="13049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10 - TextBox"/>
            <p:cNvSpPr txBox="1"/>
            <p:nvPr/>
          </p:nvSpPr>
          <p:spPr>
            <a:xfrm>
              <a:off x="4357687" y="4929198"/>
              <a:ext cx="22145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2000" b="1" dirty="0" smtClean="0">
                  <a:solidFill>
                    <a:srgbClr val="820000"/>
                  </a:solidFill>
                  <a:latin typeface="Calibri"/>
                </a:rPr>
                <a:t>Μοντέλο τύπου </a:t>
              </a:r>
              <a:endParaRPr lang="en-US" sz="2000" b="1" dirty="0" smtClean="0">
                <a:solidFill>
                  <a:srgbClr val="820000"/>
                </a:solidFill>
                <a:latin typeface="Calibri"/>
              </a:endParaRPr>
            </a:p>
            <a:p>
              <a:pPr algn="ctr"/>
              <a:r>
                <a:rPr lang="en-US" sz="2000" i="1" dirty="0" smtClean="0">
                  <a:solidFill>
                    <a:srgbClr val="820000"/>
                  </a:solidFill>
                  <a:latin typeface="Calibri"/>
                </a:rPr>
                <a:t>ball-and-stick</a:t>
              </a:r>
              <a:endParaRPr lang="el-GR" sz="2000" i="1" dirty="0">
                <a:solidFill>
                  <a:srgbClr val="820000"/>
                </a:solidFill>
                <a:latin typeface="Calibri"/>
              </a:endParaRPr>
            </a:p>
          </p:txBody>
        </p:sp>
        <p:cxnSp>
          <p:nvCxnSpPr>
            <p:cNvPr id="13" name="12 - Ευθύγραμμο βέλος σύνδεσης" title="βέλος"/>
            <p:cNvCxnSpPr/>
            <p:nvPr/>
          </p:nvCxnSpPr>
          <p:spPr>
            <a:xfrm rot="5400000" flipH="1" flipV="1">
              <a:off x="4964909" y="4321975"/>
              <a:ext cx="857256" cy="214314"/>
            </a:xfrm>
            <a:prstGeom prst="straightConnector1">
              <a:avLst/>
            </a:prstGeom>
            <a:ln w="19050"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- Ευθύγραμμο βέλος σύνδεσης" title="βέλος"/>
            <p:cNvCxnSpPr/>
            <p:nvPr/>
          </p:nvCxnSpPr>
          <p:spPr>
            <a:xfrm flipV="1">
              <a:off x="5510218" y="4786322"/>
              <a:ext cx="776294" cy="80962"/>
            </a:xfrm>
            <a:prstGeom prst="straightConnector1">
              <a:avLst/>
            </a:prstGeom>
            <a:ln w="19050"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44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el-GR" sz="4400" dirty="0" smtClean="0"/>
              <a:t>Κορεσμένοι υδρογονάνθρακες </a:t>
            </a:r>
            <a:r>
              <a:rPr lang="el-GR" sz="3600" b="0" dirty="0" smtClean="0"/>
              <a:t>(2 από 2) 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775191"/>
            <a:ext cx="8043890" cy="64569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n-</a:t>
            </a:r>
            <a:r>
              <a:rPr lang="el-GR" sz="2400" dirty="0" smtClean="0"/>
              <a:t>Εικοσάνιο</a:t>
            </a:r>
            <a:r>
              <a:rPr lang="el-GR" sz="2400" dirty="0" smtClean="0"/>
              <a:t> (και οι 20 άνθρακες είναι τετραεδρικοί, </a:t>
            </a: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graphicFrame>
        <p:nvGraphicFramePr>
          <p:cNvPr id="30726" name="Object 6" descr="μόριο n-Εικοσανίου"/>
          <p:cNvGraphicFramePr>
            <a:graphicFrameLocks noChangeAspect="1"/>
          </p:cNvGraphicFramePr>
          <p:nvPr>
            <p:extLst/>
          </p:nvPr>
        </p:nvGraphicFramePr>
        <p:xfrm>
          <a:off x="596108" y="2852936"/>
          <a:ext cx="7951784" cy="356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4" name="ChemSketch" r:id="rId4" imgW="2871216" imgH="124968" progId="ACD.ChemSketch.20">
                  <p:embed/>
                </p:oleObj>
              </mc:Choice>
              <mc:Fallback>
                <p:oleObj name="ChemSketch" r:id="rId4" imgW="2871216" imgH="12496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108" y="2852936"/>
                        <a:ext cx="7951784" cy="3560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214810" y="3501008"/>
            <a:ext cx="7143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1050" b="1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ή</a:t>
            </a:r>
            <a:endParaRPr lang="el-GR" sz="2400" b="1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725" name="Object 5" descr="μόριο n-Εικοσανίου"/>
          <p:cNvGraphicFramePr>
            <a:graphicFrameLocks noChangeAspect="1"/>
          </p:cNvGraphicFramePr>
          <p:nvPr>
            <p:extLst/>
          </p:nvPr>
        </p:nvGraphicFramePr>
        <p:xfrm>
          <a:off x="211190" y="4077072"/>
          <a:ext cx="8721621" cy="519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ChemSketch" r:id="rId6" imgW="7927848" imgH="478536" progId="ACD.ChemSketch.20">
                  <p:embed/>
                </p:oleObj>
              </mc:Choice>
              <mc:Fallback>
                <p:oleObj name="ChemSketch" r:id="rId6" imgW="7927848" imgH="478536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90" y="4077072"/>
                        <a:ext cx="8721621" cy="51951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214810" y="4838538"/>
            <a:ext cx="7143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l-GR" sz="1050" b="1" i="1" dirty="0" smtClean="0">
                <a:solidFill>
                  <a:prstClr val="black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ή</a:t>
            </a:r>
            <a:endParaRPr lang="el-GR" sz="2400" b="1" i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Εικόνα 9" descr="μόριο n-Εικοσανίου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3031" y="5413346"/>
            <a:ext cx="7817939" cy="1016050"/>
          </a:xfrm>
          <a:prstGeom prst="rect">
            <a:avLst/>
          </a:prstGeom>
          <a:noFill/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6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κορεσμένες ενώσεις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50055" y="1571612"/>
            <a:ext cx="8043890" cy="1143008"/>
          </a:xfrm>
        </p:spPr>
        <p:txBody>
          <a:bodyPr>
            <a:normAutofit/>
          </a:bodyPr>
          <a:lstStyle/>
          <a:p>
            <a:r>
              <a:rPr lang="el-GR" sz="2400" b="1" dirty="0" smtClean="0"/>
              <a:t>Αιθανόλη</a:t>
            </a:r>
            <a:r>
              <a:rPr lang="el-GR" sz="2400" dirty="0" smtClean="0"/>
              <a:t>: δυο άνθρακες και ένα οξυγόνο, όλα τετραεδρικά (</a:t>
            </a:r>
            <a:r>
              <a:rPr lang="en-US" sz="2400" dirty="0" smtClean="0"/>
              <a:t>sp</a:t>
            </a:r>
            <a:r>
              <a:rPr lang="el-GR" sz="2400" dirty="0" smtClean="0"/>
              <a:t>3).</a:t>
            </a:r>
            <a:endParaRPr lang="el-GR" sz="2400" dirty="0"/>
          </a:p>
        </p:txBody>
      </p:sp>
      <p:graphicFrame>
        <p:nvGraphicFramePr>
          <p:cNvPr id="31749" name="Object 5" descr="μόριο αιθανόλης"/>
          <p:cNvGraphicFramePr>
            <a:graphicFrameLocks noChangeAspect="1"/>
          </p:cNvGraphicFramePr>
          <p:nvPr>
            <p:extLst/>
          </p:nvPr>
        </p:nvGraphicFramePr>
        <p:xfrm>
          <a:off x="755576" y="2708920"/>
          <a:ext cx="3448094" cy="294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ChemSketch" r:id="rId4" imgW="1737360" imgH="1478280" progId="ACD.ChemSketch.20">
                  <p:embed/>
                </p:oleObj>
              </mc:Choice>
              <mc:Fallback>
                <p:oleObj name="ChemSketch" r:id="rId4" imgW="1737360" imgH="1478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2708920"/>
                        <a:ext cx="3448094" cy="2947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Ομάδα 5" descr="μόριο αιθανόλης"/>
          <p:cNvGrpSpPr/>
          <p:nvPr/>
        </p:nvGrpSpPr>
        <p:grpSpPr>
          <a:xfrm>
            <a:off x="4929190" y="2464622"/>
            <a:ext cx="4015673" cy="2974311"/>
            <a:chOff x="4929190" y="2464622"/>
            <a:chExt cx="4015673" cy="2974311"/>
          </a:xfrm>
        </p:grpSpPr>
        <p:pic>
          <p:nvPicPr>
            <p:cNvPr id="31748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29190" y="2464622"/>
              <a:ext cx="2139794" cy="2393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12 - Ορθογώνιο"/>
            <p:cNvSpPr/>
            <p:nvPr/>
          </p:nvSpPr>
          <p:spPr>
            <a:xfrm>
              <a:off x="7358082" y="3429000"/>
              <a:ext cx="158678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solidFill>
                    <a:srgbClr val="820000"/>
                  </a:solidFill>
                  <a:latin typeface="Calibri"/>
                </a:rPr>
                <a:t>sp</a:t>
              </a:r>
              <a:r>
                <a:rPr lang="el-GR" sz="2200" b="1" baseline="30000" dirty="0" smtClean="0">
                  <a:solidFill>
                    <a:srgbClr val="820000"/>
                  </a:solidFill>
                  <a:latin typeface="Calibri"/>
                </a:rPr>
                <a:t>3</a:t>
              </a:r>
              <a:r>
                <a:rPr lang="el-GR" sz="2200" b="1" dirty="0" smtClean="0">
                  <a:solidFill>
                    <a:srgbClr val="820000"/>
                  </a:solidFill>
                  <a:latin typeface="Calibri"/>
                </a:rPr>
                <a:t> οξυγόνο</a:t>
              </a:r>
              <a:endParaRPr lang="el-GR" sz="22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14" name="13 - Ορθογώνιο"/>
            <p:cNvSpPr/>
            <p:nvPr/>
          </p:nvSpPr>
          <p:spPr>
            <a:xfrm>
              <a:off x="5286380" y="5008046"/>
              <a:ext cx="178260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200" b="1" dirty="0" smtClean="0">
                  <a:solidFill>
                    <a:srgbClr val="C0504D">
                      <a:lumMod val="50000"/>
                    </a:srgbClr>
                  </a:solidFill>
                  <a:latin typeface="Calibri"/>
                </a:rPr>
                <a:t>sp</a:t>
              </a:r>
              <a:r>
                <a:rPr lang="el-GR" sz="2200" b="1" baseline="30000" dirty="0" smtClean="0">
                  <a:solidFill>
                    <a:srgbClr val="C0504D">
                      <a:lumMod val="50000"/>
                    </a:srgbClr>
                  </a:solidFill>
                  <a:latin typeface="Calibri"/>
                </a:rPr>
                <a:t>3</a:t>
              </a:r>
              <a:r>
                <a:rPr lang="el-GR" sz="2200" b="1" dirty="0" smtClean="0">
                  <a:solidFill>
                    <a:srgbClr val="C0504D">
                      <a:lumMod val="50000"/>
                    </a:srgbClr>
                  </a:solidFill>
                  <a:latin typeface="Calibri"/>
                </a:rPr>
                <a:t> άνθρακας</a:t>
              </a:r>
              <a:endParaRPr lang="el-GR" sz="2200" b="1" dirty="0">
                <a:solidFill>
                  <a:srgbClr val="C0504D">
                    <a:lumMod val="50000"/>
                  </a:srgbClr>
                </a:solidFill>
                <a:latin typeface="Calibri"/>
              </a:endParaRPr>
            </a:p>
          </p:txBody>
        </p:sp>
        <p:cxnSp>
          <p:nvCxnSpPr>
            <p:cNvPr id="16" name="15 - Ευθύγραμμο βέλος σύνδεσης" title="βέλος"/>
            <p:cNvCxnSpPr>
              <a:stCxn id="13" idx="1"/>
            </p:cNvCxnSpPr>
            <p:nvPr/>
          </p:nvCxnSpPr>
          <p:spPr>
            <a:xfrm flipH="1" flipV="1">
              <a:off x="6747513" y="3321843"/>
              <a:ext cx="610569" cy="322601"/>
            </a:xfrm>
            <a:prstGeom prst="straightConnector1">
              <a:avLst/>
            </a:prstGeom>
            <a:ln w="15875"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- Ευθύγραμμο βέλος σύνδεσης" title="βέλος"/>
            <p:cNvCxnSpPr/>
            <p:nvPr/>
          </p:nvCxnSpPr>
          <p:spPr>
            <a:xfrm rot="16200000" flipV="1">
              <a:off x="5464975" y="4615137"/>
              <a:ext cx="642942" cy="142876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ύγραμμο βέλος σύνδεσης" title="βέλος"/>
            <p:cNvCxnSpPr/>
            <p:nvPr/>
          </p:nvCxnSpPr>
          <p:spPr>
            <a:xfrm rot="5400000" flipH="1" flipV="1">
              <a:off x="6015010" y="4579418"/>
              <a:ext cx="785818" cy="71438"/>
            </a:xfrm>
            <a:prstGeom prst="straightConnector1">
              <a:avLst/>
            </a:prstGeom>
            <a:ln w="15875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8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Άλλες κορεσμένες ενώσεις </a:t>
            </a:r>
            <a:r>
              <a:rPr lang="el-GR" sz="3200" b="0" dirty="0" smtClean="0">
                <a:solidFill>
                  <a:prstClr val="black"/>
                </a:solidFill>
              </a:rPr>
              <a:t>(2 </a:t>
            </a:r>
            <a:r>
              <a:rPr lang="el-GR" sz="3200" b="0" dirty="0">
                <a:solidFill>
                  <a:prstClr val="black"/>
                </a:solidFill>
              </a:rPr>
              <a:t>από 2)</a:t>
            </a:r>
            <a:endParaRPr lang="el-GR" dirty="0"/>
          </a:p>
        </p:txBody>
      </p:sp>
      <p:sp>
        <p:nvSpPr>
          <p:cNvPr id="17" name="16 - Θέση περιεχομένου"/>
          <p:cNvSpPr>
            <a:spLocks noGrp="1"/>
          </p:cNvSpPr>
          <p:nvPr>
            <p:ph idx="1"/>
          </p:nvPr>
        </p:nvSpPr>
        <p:spPr>
          <a:xfrm>
            <a:off x="282352" y="1341196"/>
            <a:ext cx="8579296" cy="1082305"/>
          </a:xfrm>
        </p:spPr>
        <p:txBody>
          <a:bodyPr>
            <a:normAutofit/>
          </a:bodyPr>
          <a:lstStyle/>
          <a:p>
            <a:r>
              <a:rPr lang="el-GR" sz="2400" b="1" dirty="0" smtClean="0">
                <a:hlinkClick r:id="rId4"/>
              </a:rPr>
              <a:t>Γλυκερόλη</a:t>
            </a:r>
            <a:r>
              <a:rPr lang="el-GR" sz="2400" b="1" dirty="0" smtClean="0"/>
              <a:t> (ή προπανοτριόλη-1,2,3) </a:t>
            </a:r>
            <a:r>
              <a:rPr lang="el-GR" sz="2400" dirty="0" smtClean="0"/>
              <a:t>: τρεις άνθρακες και τρία οξυγόνα, όλα τετραεδρικά (</a:t>
            </a:r>
            <a:r>
              <a:rPr lang="en-US" sz="2400" dirty="0" smtClean="0"/>
              <a:t>sp</a:t>
            </a:r>
            <a:r>
              <a:rPr lang="el-GR" sz="2400" dirty="0" smtClean="0"/>
              <a:t>3).</a:t>
            </a:r>
          </a:p>
          <a:p>
            <a:pPr>
              <a:buNone/>
            </a:pPr>
            <a:endParaRPr lang="el-GR" sz="2400" dirty="0"/>
          </a:p>
        </p:txBody>
      </p:sp>
      <p:grpSp>
        <p:nvGrpSpPr>
          <p:cNvPr id="6" name="Ομάδα 5" descr="μόριο γλυκερόλης"/>
          <p:cNvGrpSpPr/>
          <p:nvPr/>
        </p:nvGrpSpPr>
        <p:grpSpPr>
          <a:xfrm>
            <a:off x="786960" y="2416275"/>
            <a:ext cx="2009139" cy="1096305"/>
            <a:chOff x="786960" y="2416275"/>
            <a:chExt cx="2009139" cy="1096305"/>
          </a:xfrm>
        </p:grpSpPr>
        <p:graphicFrame>
          <p:nvGraphicFramePr>
            <p:cNvPr id="31754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825339" y="2687668"/>
            <a:ext cx="1904797" cy="824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2" name="ChemSketch" r:id="rId5" imgW="1395984" imgH="609600" progId="ACD.ChemSketch.20">
                    <p:embed/>
                  </p:oleObj>
                </mc:Choice>
                <mc:Fallback>
                  <p:oleObj name="ChemSketch" r:id="rId5" imgW="1395984" imgH="60960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5339" y="2687668"/>
                          <a:ext cx="1904797" cy="824912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18 - Ορθογώνιο"/>
            <p:cNvSpPr/>
            <p:nvPr/>
          </p:nvSpPr>
          <p:spPr>
            <a:xfrm>
              <a:off x="786960" y="2416275"/>
              <a:ext cx="2009139" cy="634932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sysDash"/>
            </a:ln>
            <a:effec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17 - Ορθογώνιο"/>
          <p:cNvSpPr/>
          <p:nvPr/>
        </p:nvSpPr>
        <p:spPr>
          <a:xfrm>
            <a:off x="117417" y="3809338"/>
            <a:ext cx="3348227" cy="2793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Το μόριό της μπορεί να σχεδιαστεί αν τη δούμε ως παράγωγο του </a:t>
            </a:r>
            <a:r>
              <a:rPr lang="el-GR" sz="2200" b="1" dirty="0" smtClean="0">
                <a:solidFill>
                  <a:prstClr val="black"/>
                </a:solidFill>
                <a:latin typeface="Calibri"/>
              </a:rPr>
              <a:t>προπανίου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, στο οποίο ένα υδρογόνο σε κάθε άνθρακα αντικαθίσταται από μια ομάδα υδροξυλίου. 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1751" name="Object 7" descr="μόριο γλυκερόλης"/>
          <p:cNvGraphicFramePr>
            <a:graphicFrameLocks noChangeAspect="1"/>
          </p:cNvGraphicFramePr>
          <p:nvPr>
            <p:extLst/>
          </p:nvPr>
        </p:nvGraphicFramePr>
        <p:xfrm>
          <a:off x="3563888" y="2288539"/>
          <a:ext cx="1848134" cy="150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ChemSketch" r:id="rId7" imgW="1408176" imgH="1136904" progId="ACD.ChemSketch.20">
                  <p:embed/>
                </p:oleObj>
              </mc:Choice>
              <mc:Fallback>
                <p:oleObj name="ChemSketch" r:id="rId7" imgW="1408176" imgH="1136904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2288539"/>
                        <a:ext cx="1848134" cy="1505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753" name="Picture 9" descr="μόριο γλυκερόλης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988840"/>
            <a:ext cx="1996658" cy="1874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19 - Ορθογώνιο"/>
          <p:cNvSpPr/>
          <p:nvPr/>
        </p:nvSpPr>
        <p:spPr>
          <a:xfrm>
            <a:off x="3491880" y="3830988"/>
            <a:ext cx="5498860" cy="2386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Για να πετύχουμε την πιο ευνοϊκή διαμόρφωση στο χώρο, πρέπει να ληφθεί υπ’ όψη ότι οι 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υδροξυλομάδες</a:t>
            </a:r>
            <a:r>
              <a:rPr lang="el-GR" sz="2200" dirty="0" smtClean="0">
                <a:solidFill>
                  <a:prstClr val="black"/>
                </a:solidFill>
                <a:latin typeface="Calibri"/>
              </a:rPr>
              <a:t> (ΟΗ) τείνουν να βρίσκονται στη μεγαλύτερη δυνατή απόσταση μεταξύ τους λόγω άπωσης των φορτίων στο κάθε άτομο οξυγόνου.</a:t>
            </a:r>
            <a:endParaRPr lang="el-GR" sz="22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3465644" y="3863020"/>
            <a:ext cx="0" cy="264399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7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el-GR" dirty="0" smtClean="0"/>
              <a:t>Ακόρεστες οργανικές ενώσεις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1268760"/>
            <a:ext cx="4716016" cy="513204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Ακόρεστες με διπλό δεσμό, όπου δυο τουλάχιστον άνθρακες είναι επίπεδοι, ή </a:t>
            </a:r>
            <a:r>
              <a:rPr lang="en-US" sz="2400" b="1" dirty="0" smtClean="0"/>
              <a:t>sp</a:t>
            </a:r>
            <a:r>
              <a:rPr lang="el-GR" sz="2400" b="1" baseline="30000" dirty="0" smtClean="0"/>
              <a:t>2</a:t>
            </a:r>
            <a:r>
              <a:rPr lang="el-GR" sz="2400" dirty="0" smtClean="0"/>
              <a:t>). Μεταξύ των δυο ανθράκων υπάρχει ένας </a:t>
            </a:r>
            <a:r>
              <a:rPr lang="el-GR" sz="2400" b="1" dirty="0" smtClean="0"/>
              <a:t>σ</a:t>
            </a:r>
            <a:r>
              <a:rPr lang="el-GR" sz="2400" dirty="0" smtClean="0"/>
              <a:t> και ένας </a:t>
            </a:r>
            <a:r>
              <a:rPr lang="el-GR" sz="2400" b="1" dirty="0" smtClean="0"/>
              <a:t>π</a:t>
            </a:r>
            <a:r>
              <a:rPr lang="el-GR" sz="2400" dirty="0" smtClean="0"/>
              <a:t> δεσμός.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l-GR" sz="2400" dirty="0" smtClean="0"/>
              <a:t>Ακόρεστες με τριπλό δεσμό, όπου τουλάχιστον δυο άνθρακες είναι γραμμικοί, ή </a:t>
            </a:r>
            <a:r>
              <a:rPr lang="en-US" sz="2400" b="1" dirty="0" smtClean="0"/>
              <a:t>sp</a:t>
            </a:r>
            <a:r>
              <a:rPr lang="el-GR" sz="2400" dirty="0" smtClean="0"/>
              <a:t>). Μεταξύ των δυο ανθράκων υπάρχει ένας </a:t>
            </a:r>
            <a:r>
              <a:rPr lang="el-GR" sz="2400" b="1" dirty="0" smtClean="0"/>
              <a:t>σ</a:t>
            </a:r>
            <a:r>
              <a:rPr lang="el-GR" sz="2400" dirty="0" smtClean="0"/>
              <a:t> και δύο </a:t>
            </a:r>
            <a:r>
              <a:rPr lang="el-GR" sz="2400" b="1" dirty="0" smtClean="0"/>
              <a:t>π</a:t>
            </a:r>
            <a:r>
              <a:rPr lang="el-GR" sz="2400" dirty="0" smtClean="0"/>
              <a:t> δεσμοί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grpSp>
        <p:nvGrpSpPr>
          <p:cNvPr id="17" name="Ομάδα 16"/>
          <p:cNvGrpSpPr/>
          <p:nvPr/>
        </p:nvGrpSpPr>
        <p:grpSpPr>
          <a:xfrm>
            <a:off x="3491880" y="1931674"/>
            <a:ext cx="5472608" cy="1640661"/>
            <a:chOff x="3352720" y="2348880"/>
            <a:chExt cx="5816368" cy="1640661"/>
          </a:xfrm>
        </p:grpSpPr>
        <p:pic>
          <p:nvPicPr>
            <p:cNvPr id="22" name="Picture 3"/>
            <p:cNvPicPr>
              <a:picLocks noChangeAspect="1" noChangeArrowheads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352720" y="2348880"/>
              <a:ext cx="5816368" cy="16406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" name="28 - Ορθογώνιο"/>
            <p:cNvSpPr/>
            <p:nvPr/>
          </p:nvSpPr>
          <p:spPr>
            <a:xfrm>
              <a:off x="6759422" y="2717256"/>
              <a:ext cx="478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sp</a:t>
              </a:r>
              <a:r>
                <a:rPr lang="en-US" b="1" baseline="30000" dirty="0" smtClean="0">
                  <a:solidFill>
                    <a:prstClr val="black"/>
                  </a:solidFill>
                </a:rPr>
                <a:t>2</a:t>
              </a:r>
              <a:endParaRPr lang="el-GR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34" name="28 - Ορθογώνιο"/>
            <p:cNvSpPr/>
            <p:nvPr/>
          </p:nvSpPr>
          <p:spPr>
            <a:xfrm>
              <a:off x="5722653" y="2717256"/>
              <a:ext cx="4780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prstClr val="black"/>
                  </a:solidFill>
                </a:rPr>
                <a:t>sp</a:t>
              </a:r>
              <a:r>
                <a:rPr lang="en-US" b="1" baseline="30000" dirty="0" smtClean="0">
                  <a:solidFill>
                    <a:prstClr val="black"/>
                  </a:solidFill>
                </a:rPr>
                <a:t>2</a:t>
              </a:r>
              <a:endParaRPr lang="el-GR" baseline="30000" dirty="0">
                <a:solidFill>
                  <a:prstClr val="black"/>
                </a:solidFill>
              </a:endParaRPr>
            </a:p>
          </p:txBody>
        </p:sp>
        <p:sp>
          <p:nvSpPr>
            <p:cNvPr id="35" name="5 - Ορθογώνιο"/>
            <p:cNvSpPr/>
            <p:nvPr/>
          </p:nvSpPr>
          <p:spPr>
            <a:xfrm>
              <a:off x="6284973" y="2799878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i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π</a:t>
              </a:r>
              <a:endParaRPr lang="el-GR" b="1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6" name="4 - Ορθογώνιο"/>
            <p:cNvSpPr/>
            <p:nvPr/>
          </p:nvSpPr>
          <p:spPr>
            <a:xfrm>
              <a:off x="6272935" y="3212976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l-GR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6012" y="3129338"/>
              <a:ext cx="7328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4A82"/>
                  </a:solidFill>
                  <a:latin typeface="Calibri"/>
                </a:rPr>
                <a:t>~118</a:t>
              </a:r>
              <a:r>
                <a:rPr lang="el-GR" baseline="30000" dirty="0" smtClean="0">
                  <a:solidFill>
                    <a:srgbClr val="004A82"/>
                  </a:solidFill>
                  <a:latin typeface="Calibri"/>
                </a:rPr>
                <a:t>ο</a:t>
              </a:r>
              <a:endParaRPr lang="el-GR" dirty="0">
                <a:solidFill>
                  <a:srgbClr val="004A82"/>
                </a:solidFill>
                <a:latin typeface="Calibri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7208" y="3469650"/>
              <a:ext cx="785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>
                  <a:solidFill>
                    <a:srgbClr val="004A82"/>
                  </a:solidFill>
                  <a:latin typeface="Calibri"/>
                </a:rPr>
                <a:t>~121</a:t>
              </a:r>
              <a:r>
                <a:rPr lang="el-GR" baseline="30000" dirty="0" smtClean="0">
                  <a:solidFill>
                    <a:srgbClr val="004A82"/>
                  </a:solidFill>
                  <a:latin typeface="Calibri"/>
                </a:rPr>
                <a:t>ο</a:t>
              </a:r>
              <a:r>
                <a:rPr lang="el-GR" dirty="0" smtClean="0">
                  <a:solidFill>
                    <a:srgbClr val="004A82"/>
                  </a:solidFill>
                  <a:latin typeface="Calibri"/>
                </a:rPr>
                <a:t> </a:t>
              </a:r>
              <a:endParaRPr lang="el-GR" dirty="0">
                <a:solidFill>
                  <a:srgbClr val="004A82"/>
                </a:solidFill>
                <a:latin typeface="Calibri"/>
              </a:endParaRPr>
            </a:p>
          </p:txBody>
        </p:sp>
        <p:sp>
          <p:nvSpPr>
            <p:cNvPr id="13" name="Ελεύθερη σχεδίαση 12"/>
            <p:cNvSpPr/>
            <p:nvPr/>
          </p:nvSpPr>
          <p:spPr>
            <a:xfrm>
              <a:off x="7735824" y="3008376"/>
              <a:ext cx="228600" cy="164592"/>
            </a:xfrm>
            <a:custGeom>
              <a:avLst/>
              <a:gdLst>
                <a:gd name="connsiteX0" fmla="*/ 0 w 228600"/>
                <a:gd name="connsiteY0" fmla="*/ 0 h 164592"/>
                <a:gd name="connsiteX1" fmla="*/ 164592 w 228600"/>
                <a:gd name="connsiteY1" fmla="*/ 82296 h 164592"/>
                <a:gd name="connsiteX2" fmla="*/ 228600 w 228600"/>
                <a:gd name="connsiteY2" fmla="*/ 164592 h 164592"/>
                <a:gd name="connsiteX3" fmla="*/ 228600 w 228600"/>
                <a:gd name="connsiteY3" fmla="*/ 164592 h 164592"/>
                <a:gd name="connsiteX4" fmla="*/ 228600 w 228600"/>
                <a:gd name="connsiteY4" fmla="*/ 164592 h 16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164592">
                  <a:moveTo>
                    <a:pt x="0" y="0"/>
                  </a:moveTo>
                  <a:cubicBezTo>
                    <a:pt x="63246" y="27432"/>
                    <a:pt x="126492" y="54864"/>
                    <a:pt x="164592" y="82296"/>
                  </a:cubicBezTo>
                  <a:cubicBezTo>
                    <a:pt x="202692" y="109728"/>
                    <a:pt x="228600" y="164592"/>
                    <a:pt x="228600" y="164592"/>
                  </a:cubicBezTo>
                  <a:lnTo>
                    <a:pt x="228600" y="164592"/>
                  </a:lnTo>
                  <a:lnTo>
                    <a:pt x="228600" y="164592"/>
                  </a:lnTo>
                </a:path>
              </a:pathLst>
            </a:custGeom>
            <a:noFill/>
            <a:ln w="19050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4" name="Ελεύθερη σχεδίαση 13"/>
            <p:cNvSpPr/>
            <p:nvPr/>
          </p:nvSpPr>
          <p:spPr>
            <a:xfrm>
              <a:off x="7479792" y="3419856"/>
              <a:ext cx="354165" cy="82581"/>
            </a:xfrm>
            <a:custGeom>
              <a:avLst/>
              <a:gdLst>
                <a:gd name="connsiteX0" fmla="*/ 0 w 354165"/>
                <a:gd name="connsiteY0" fmla="*/ 0 h 82581"/>
                <a:gd name="connsiteX1" fmla="*/ 173736 w 354165"/>
                <a:gd name="connsiteY1" fmla="*/ 82296 h 82581"/>
                <a:gd name="connsiteX2" fmla="*/ 338328 w 354165"/>
                <a:gd name="connsiteY2" fmla="*/ 27432 h 82581"/>
                <a:gd name="connsiteX3" fmla="*/ 338328 w 354165"/>
                <a:gd name="connsiteY3" fmla="*/ 36576 h 82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4165" h="82581">
                  <a:moveTo>
                    <a:pt x="0" y="0"/>
                  </a:moveTo>
                  <a:cubicBezTo>
                    <a:pt x="58674" y="38862"/>
                    <a:pt x="117348" y="77724"/>
                    <a:pt x="173736" y="82296"/>
                  </a:cubicBezTo>
                  <a:cubicBezTo>
                    <a:pt x="230124" y="86868"/>
                    <a:pt x="310896" y="35052"/>
                    <a:pt x="338328" y="27432"/>
                  </a:cubicBezTo>
                  <a:cubicBezTo>
                    <a:pt x="365760" y="19812"/>
                    <a:pt x="352044" y="28194"/>
                    <a:pt x="338328" y="3657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5" name="Ελεύθερη σχεδίαση 14"/>
            <p:cNvSpPr/>
            <p:nvPr/>
          </p:nvSpPr>
          <p:spPr>
            <a:xfrm>
              <a:off x="5980176" y="3346704"/>
              <a:ext cx="173736" cy="219456"/>
            </a:xfrm>
            <a:custGeom>
              <a:avLst/>
              <a:gdLst>
                <a:gd name="connsiteX0" fmla="*/ 173736 w 173736"/>
                <a:gd name="connsiteY0" fmla="*/ 0 h 219456"/>
                <a:gd name="connsiteX1" fmla="*/ 128016 w 173736"/>
                <a:gd name="connsiteY1" fmla="*/ 137160 h 219456"/>
                <a:gd name="connsiteX2" fmla="*/ 0 w 173736"/>
                <a:gd name="connsiteY2" fmla="*/ 219456 h 219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3736" h="219456">
                  <a:moveTo>
                    <a:pt x="173736" y="0"/>
                  </a:moveTo>
                  <a:cubicBezTo>
                    <a:pt x="165354" y="50292"/>
                    <a:pt x="156972" y="100584"/>
                    <a:pt x="128016" y="137160"/>
                  </a:cubicBezTo>
                  <a:cubicBezTo>
                    <a:pt x="99060" y="173736"/>
                    <a:pt x="49530" y="196596"/>
                    <a:pt x="0" y="219456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6" name="Ελεύθερη σχεδίαση 15"/>
            <p:cNvSpPr/>
            <p:nvPr/>
          </p:nvSpPr>
          <p:spPr>
            <a:xfrm>
              <a:off x="5084064" y="3566160"/>
              <a:ext cx="356616" cy="143748"/>
            </a:xfrm>
            <a:custGeom>
              <a:avLst/>
              <a:gdLst>
                <a:gd name="connsiteX0" fmla="*/ 0 w 356616"/>
                <a:gd name="connsiteY0" fmla="*/ 0 h 143748"/>
                <a:gd name="connsiteX1" fmla="*/ 137160 w 356616"/>
                <a:gd name="connsiteY1" fmla="*/ 128016 h 143748"/>
                <a:gd name="connsiteX2" fmla="*/ 356616 w 356616"/>
                <a:gd name="connsiteY2" fmla="*/ 137160 h 143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6616" h="143748">
                  <a:moveTo>
                    <a:pt x="0" y="0"/>
                  </a:moveTo>
                  <a:cubicBezTo>
                    <a:pt x="38862" y="52578"/>
                    <a:pt x="77724" y="105156"/>
                    <a:pt x="137160" y="128016"/>
                  </a:cubicBezTo>
                  <a:cubicBezTo>
                    <a:pt x="196596" y="150876"/>
                    <a:pt x="276606" y="144018"/>
                    <a:pt x="356616" y="13716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head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4607648" y="3994433"/>
            <a:ext cx="4429156" cy="1804163"/>
            <a:chOff x="4607648" y="3994433"/>
            <a:chExt cx="4429156" cy="1804163"/>
          </a:xfrm>
        </p:grpSpPr>
        <p:grpSp>
          <p:nvGrpSpPr>
            <p:cNvPr id="27" name="26 - Ομάδα"/>
            <p:cNvGrpSpPr/>
            <p:nvPr/>
          </p:nvGrpSpPr>
          <p:grpSpPr>
            <a:xfrm>
              <a:off x="4607648" y="3994433"/>
              <a:ext cx="4429156" cy="1726654"/>
              <a:chOff x="4572000" y="4286256"/>
              <a:chExt cx="4429156" cy="1726654"/>
            </a:xfrm>
          </p:grpSpPr>
          <p:grpSp>
            <p:nvGrpSpPr>
              <p:cNvPr id="24" name="23 - Ομάδα"/>
              <p:cNvGrpSpPr/>
              <p:nvPr/>
            </p:nvGrpSpPr>
            <p:grpSpPr>
              <a:xfrm>
                <a:off x="4572000" y="4286256"/>
                <a:ext cx="4429156" cy="1366846"/>
                <a:chOff x="4572000" y="3929066"/>
                <a:chExt cx="4429156" cy="1366846"/>
              </a:xfrm>
            </p:grpSpPr>
            <p:cxnSp>
              <p:nvCxnSpPr>
                <p:cNvPr id="19" name="18 - Ευθεία γραμμή σύνδεσης"/>
                <p:cNvCxnSpPr/>
                <p:nvPr/>
              </p:nvCxnSpPr>
              <p:spPr>
                <a:xfrm>
                  <a:off x="4572000" y="5000636"/>
                  <a:ext cx="4429156" cy="1588"/>
                </a:xfrm>
                <a:prstGeom prst="line">
                  <a:avLst/>
                </a:prstGeom>
                <a:ln w="28575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20 - Καμπύλο αριστερό βέλος"/>
                <p:cNvSpPr/>
                <p:nvPr/>
              </p:nvSpPr>
              <p:spPr>
                <a:xfrm rot="16200000">
                  <a:off x="7179487" y="4107661"/>
                  <a:ext cx="357190" cy="857256"/>
                </a:xfrm>
                <a:prstGeom prst="curvedLeftArrow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 dirty="0">
                    <a:solidFill>
                      <a:prstClr val="black"/>
                    </a:solidFill>
                  </a:endParaRPr>
                </a:p>
              </p:txBody>
            </p:sp>
            <p:graphicFrame>
              <p:nvGraphicFramePr>
                <p:cNvPr id="31747" name="Object 3"/>
                <p:cNvGraphicFramePr>
                  <a:graphicFrameLocks noChangeAspect="1"/>
                </p:cNvGraphicFramePr>
                <p:nvPr/>
              </p:nvGraphicFramePr>
              <p:xfrm>
                <a:off x="5000627" y="4714884"/>
                <a:ext cx="3442731" cy="5810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3325" name="ChemSketch" r:id="rId5" imgW="896040" imgH="161640" progId="ACD.ChemSketch.20">
                        <p:embed/>
                      </p:oleObj>
                    </mc:Choice>
                    <mc:Fallback>
                      <p:oleObj name="ChemSketch" r:id="rId5" imgW="896040" imgH="161640" progId="ACD.ChemSketch.20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5000627" y="4714884"/>
                              <a:ext cx="3442731" cy="5810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3" name="22 - TextBox"/>
                <p:cNvSpPr txBox="1"/>
                <p:nvPr/>
              </p:nvSpPr>
              <p:spPr>
                <a:xfrm>
                  <a:off x="7000892" y="3929066"/>
                  <a:ext cx="66075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l-GR" sz="2000" b="1" dirty="0" smtClean="0">
                      <a:solidFill>
                        <a:srgbClr val="4F81BD">
                          <a:lumMod val="75000"/>
                        </a:srgbClr>
                      </a:solidFill>
                    </a:rPr>
                    <a:t>180°</a:t>
                  </a:r>
                  <a:endParaRPr lang="el-GR" sz="2000" b="1" dirty="0">
                    <a:solidFill>
                      <a:srgbClr val="4F81BD">
                        <a:lumMod val="75000"/>
                      </a:srgbClr>
                    </a:solidFill>
                  </a:endParaRPr>
                </a:p>
              </p:txBody>
            </p:sp>
          </p:grpSp>
          <p:sp>
            <p:nvSpPr>
              <p:cNvPr id="25" name="24 - Ορθογώνιο"/>
              <p:cNvSpPr/>
              <p:nvPr/>
            </p:nvSpPr>
            <p:spPr>
              <a:xfrm>
                <a:off x="6000760" y="5643578"/>
                <a:ext cx="399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sp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25 - Ορθογώνιο"/>
              <p:cNvSpPr/>
              <p:nvPr/>
            </p:nvSpPr>
            <p:spPr>
              <a:xfrm>
                <a:off x="7143768" y="5643578"/>
                <a:ext cx="399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sp</a:t>
                </a:r>
                <a:endParaRPr lang="el-GR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29 - Ορθογώνιο"/>
            <p:cNvSpPr/>
            <p:nvPr/>
          </p:nvSpPr>
          <p:spPr>
            <a:xfrm>
              <a:off x="6429388" y="5429264"/>
              <a:ext cx="31290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i="1" dirty="0" smtClean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σ</a:t>
              </a:r>
              <a:endParaRPr lang="el-GR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30 - Ορθογώνιο"/>
            <p:cNvSpPr/>
            <p:nvPr/>
          </p:nvSpPr>
          <p:spPr>
            <a:xfrm>
              <a:off x="6286512" y="485776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i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π</a:t>
              </a:r>
              <a:endParaRPr lang="el-GR" b="1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  <p:sp>
          <p:nvSpPr>
            <p:cNvPr id="32" name="31 - Ορθογώνιο"/>
            <p:cNvSpPr/>
            <p:nvPr/>
          </p:nvSpPr>
          <p:spPr>
            <a:xfrm>
              <a:off x="6643702" y="4857760"/>
              <a:ext cx="3113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i="1" dirty="0" smtClean="0">
                  <a:solidFill>
                    <a:prstClr val="black"/>
                  </a:solidFill>
                  <a:latin typeface="Times New Roman" pitchFamily="18" charset="0"/>
                  <a:cs typeface="Arial" pitchFamily="34" charset="0"/>
                </a:rPr>
                <a:t>π</a:t>
              </a:r>
              <a:endParaRPr lang="el-GR" b="1" i="1" dirty="0">
                <a:solidFill>
                  <a:prstClr val="black"/>
                </a:solidFill>
                <a:latin typeface="Times New Roman" pitchFamily="18" charset="0"/>
                <a:cs typeface="Arial" pitchFamily="34" charset="0"/>
              </a:endParaRPr>
            </a:p>
          </p:txBody>
        </p:sp>
      </p:grp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30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50106"/>
          </a:xfrm>
        </p:spPr>
        <p:txBody>
          <a:bodyPr>
            <a:normAutofit/>
          </a:bodyPr>
          <a:lstStyle/>
          <a:p>
            <a:r>
              <a:rPr lang="el-GR" dirty="0" smtClean="0"/>
              <a:t>Ακόρεστες οργανικές ενώσεις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1484784"/>
            <a:ext cx="4104456" cy="491364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el-GR" sz="2400" dirty="0" smtClean="0"/>
              <a:t>Ακόρεστες με </a:t>
            </a:r>
            <a:r>
              <a:rPr lang="el-GR" sz="2400" b="1" dirty="0" smtClean="0"/>
              <a:t>διπλό δεσμό</a:t>
            </a:r>
            <a:r>
              <a:rPr lang="el-GR" sz="2400" dirty="0" smtClean="0"/>
              <a:t>, όπου δυο τουλάχιστον άνθρακες είναι επίπεδοι, ή </a:t>
            </a:r>
            <a:r>
              <a:rPr lang="en-US" sz="2400" b="1" dirty="0" smtClean="0"/>
              <a:t>sp</a:t>
            </a:r>
            <a:r>
              <a:rPr lang="el-GR" sz="2400" b="1" baseline="30000" dirty="0" smtClean="0"/>
              <a:t>2</a:t>
            </a:r>
            <a:r>
              <a:rPr lang="el-GR" sz="2400" dirty="0" smtClean="0"/>
              <a:t>). Μεταξύ των δυο ανθράκων υπάρχει ένας </a:t>
            </a:r>
            <a:r>
              <a:rPr lang="el-GR" sz="2400" b="1" dirty="0" smtClean="0"/>
              <a:t>σ</a:t>
            </a:r>
            <a:r>
              <a:rPr lang="el-GR" sz="2400" dirty="0" smtClean="0"/>
              <a:t> και ένας </a:t>
            </a:r>
            <a:r>
              <a:rPr lang="el-GR" sz="2400" b="1" dirty="0" smtClean="0"/>
              <a:t>π</a:t>
            </a:r>
            <a:r>
              <a:rPr lang="el-GR" sz="2400" dirty="0" smtClean="0"/>
              <a:t> δεσμός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pic>
        <p:nvPicPr>
          <p:cNvPr id="31746" name="Picture 2" descr="File:Ethylene-HOMO-3D-bal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9952" y="1340767"/>
            <a:ext cx="4524242" cy="4680521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565869" y="6029604"/>
            <a:ext cx="367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“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3"/>
              </a:rPr>
              <a:t>Ethylene-HOMO-3D-balls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”,  </a:t>
            </a:r>
          </a:p>
          <a:p>
            <a:pPr algn="ctr" eaLnBrk="1" hangingPunct="1"/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By</a:t>
            </a:r>
            <a:r>
              <a:rPr lang="el-GR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  <a:hlinkClick r:id="rId4"/>
              </a:rPr>
              <a:t>Benjah-bmm27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available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under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public domain.</a:t>
            </a:r>
            <a:endParaRPr lang="en-US" sz="1200" baseline="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90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36104"/>
          </a:xfrm>
        </p:spPr>
        <p:txBody>
          <a:bodyPr>
            <a:normAutofit/>
          </a:bodyPr>
          <a:lstStyle/>
          <a:p>
            <a:r>
              <a:rPr lang="el-GR" dirty="0" smtClean="0"/>
              <a:t>Ανθρακικές αλυσίδες με ένα διπλό δεσμό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43248" y="1700808"/>
            <a:ext cx="5715008" cy="940286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τμήμα του διπλού δεσμού διατηρεί την </a:t>
            </a:r>
            <a:r>
              <a:rPr lang="el-GR" sz="2400" dirty="0" smtClean="0"/>
              <a:t>επιπεδότητά</a:t>
            </a:r>
            <a:r>
              <a:rPr lang="el-GR" sz="2400" dirty="0" smtClean="0"/>
              <a:t> του</a:t>
            </a:r>
            <a:r>
              <a:rPr lang="en-US" sz="2400" dirty="0" smtClean="0"/>
              <a:t> (sp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).</a:t>
            </a:r>
          </a:p>
        </p:txBody>
      </p:sp>
      <p:grpSp>
        <p:nvGrpSpPr>
          <p:cNvPr id="6" name="Ομάδα 5" descr="ανθρακική αλυσίδα με ένα διπλό δεσμό"/>
          <p:cNvGrpSpPr/>
          <p:nvPr/>
        </p:nvGrpSpPr>
        <p:grpSpPr>
          <a:xfrm>
            <a:off x="847397" y="2924944"/>
            <a:ext cx="7757051" cy="1862391"/>
            <a:chOff x="1694794" y="3107529"/>
            <a:chExt cx="7449206" cy="1711830"/>
          </a:xfrm>
        </p:grpSpPr>
        <p:graphicFrame>
          <p:nvGraphicFramePr>
            <p:cNvPr id="65541" name="Object 5"/>
            <p:cNvGraphicFramePr>
              <a:graphicFrameLocks noChangeAspect="1"/>
            </p:cNvGraphicFramePr>
            <p:nvPr>
              <p:extLst/>
            </p:nvPr>
          </p:nvGraphicFramePr>
          <p:xfrm>
            <a:off x="1694794" y="3214686"/>
            <a:ext cx="7449206" cy="7858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9" name="ChemSketch" r:id="rId3" imgW="5523120" imgH="582120" progId="ACD.ChemSketch.20">
                    <p:embed/>
                  </p:oleObj>
                </mc:Choice>
                <mc:Fallback>
                  <p:oleObj name="ChemSketch" r:id="rId3" imgW="5523120" imgH="58212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4794" y="3214686"/>
                          <a:ext cx="7449206" cy="7858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7 - Ορθογώνιο"/>
            <p:cNvSpPr/>
            <p:nvPr/>
          </p:nvSpPr>
          <p:spPr>
            <a:xfrm>
              <a:off x="5143504" y="3107529"/>
              <a:ext cx="785818" cy="64294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sp>
          <p:nvSpPr>
            <p:cNvPr id="11" name="10 - Ορθογώνιο"/>
            <p:cNvSpPr/>
            <p:nvPr/>
          </p:nvSpPr>
          <p:spPr>
            <a:xfrm>
              <a:off x="5286380" y="4071942"/>
              <a:ext cx="65755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820000"/>
                  </a:solidFill>
                </a:rPr>
                <a:t>sp</a:t>
              </a:r>
              <a:r>
                <a:rPr lang="en-US" sz="2400" b="1" baseline="30000" dirty="0" smtClean="0">
                  <a:solidFill>
                    <a:srgbClr val="820000"/>
                  </a:solidFill>
                </a:rPr>
                <a:t>2</a:t>
              </a:r>
              <a:endParaRPr lang="el-GR" sz="2400" baseline="30000" dirty="0">
                <a:solidFill>
                  <a:srgbClr val="820000"/>
                </a:solidFill>
              </a:endParaRPr>
            </a:p>
          </p:txBody>
        </p:sp>
        <p:cxnSp>
          <p:nvCxnSpPr>
            <p:cNvPr id="15" name="14 - Ευθύγραμμο βέλος σύνδεσης" title="βέλος"/>
            <p:cNvCxnSpPr/>
            <p:nvPr/>
          </p:nvCxnSpPr>
          <p:spPr>
            <a:xfrm rot="16200000" flipV="1">
              <a:off x="5180017" y="3894141"/>
              <a:ext cx="428628" cy="69850"/>
            </a:xfrm>
            <a:prstGeom prst="straightConnector1">
              <a:avLst/>
            </a:prstGeom>
            <a:ln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ύγραμμο βέλος σύνδεσης" title="βέλος"/>
            <p:cNvCxnSpPr/>
            <p:nvPr/>
          </p:nvCxnSpPr>
          <p:spPr>
            <a:xfrm rot="5400000" flipH="1" flipV="1">
              <a:off x="5500694" y="3857628"/>
              <a:ext cx="285752" cy="142876"/>
            </a:xfrm>
            <a:prstGeom prst="straightConnector1">
              <a:avLst/>
            </a:prstGeom>
            <a:ln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20 - Ομάδα" title="αγκύλη"/>
            <p:cNvGrpSpPr/>
            <p:nvPr/>
          </p:nvGrpSpPr>
          <p:grpSpPr>
            <a:xfrm>
              <a:off x="6215074" y="4071942"/>
              <a:ext cx="2714644" cy="747417"/>
              <a:chOff x="6215074" y="4071942"/>
              <a:chExt cx="2714644" cy="747417"/>
            </a:xfrm>
          </p:grpSpPr>
          <p:sp>
            <p:nvSpPr>
              <p:cNvPr id="12" name="11 - Ορθογώνιο"/>
              <p:cNvSpPr/>
              <p:nvPr/>
            </p:nvSpPr>
            <p:spPr>
              <a:xfrm>
                <a:off x="7358082" y="4357694"/>
                <a:ext cx="5774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prstClr val="black"/>
                    </a:solidFill>
                  </a:rPr>
                  <a:t>sp</a:t>
                </a:r>
                <a:r>
                  <a:rPr lang="en-US" sz="2400" b="1" baseline="30000" dirty="0" smtClean="0">
                    <a:solidFill>
                      <a:prstClr val="black"/>
                    </a:solidFill>
                  </a:rPr>
                  <a:t>3</a:t>
                </a:r>
                <a:endParaRPr lang="el-GR" sz="2400" baseline="30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19 - Δεξιό άγκιστρο"/>
              <p:cNvSpPr/>
              <p:nvPr/>
            </p:nvSpPr>
            <p:spPr>
              <a:xfrm rot="5400000">
                <a:off x="7429520" y="2857496"/>
                <a:ext cx="285752" cy="2714644"/>
              </a:xfrm>
              <a:prstGeom prst="rightBrace">
                <a:avLst/>
              </a:prstGeom>
              <a:ln>
                <a:solidFill>
                  <a:srgbClr val="004A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22" name="21 - Ομάδα" title="αγκύλη"/>
            <p:cNvGrpSpPr/>
            <p:nvPr/>
          </p:nvGrpSpPr>
          <p:grpSpPr>
            <a:xfrm>
              <a:off x="2071670" y="4071942"/>
              <a:ext cx="2714644" cy="747417"/>
              <a:chOff x="6215074" y="4071942"/>
              <a:chExt cx="2714644" cy="747417"/>
            </a:xfrm>
          </p:grpSpPr>
          <p:sp>
            <p:nvSpPr>
              <p:cNvPr id="23" name="22 - Ορθογώνιο"/>
              <p:cNvSpPr/>
              <p:nvPr/>
            </p:nvSpPr>
            <p:spPr>
              <a:xfrm>
                <a:off x="7358082" y="4357694"/>
                <a:ext cx="5774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400" b="1" dirty="0" smtClean="0">
                    <a:solidFill>
                      <a:prstClr val="black"/>
                    </a:solidFill>
                  </a:rPr>
                  <a:t>sp</a:t>
                </a:r>
                <a:r>
                  <a:rPr lang="en-US" sz="2400" b="1" baseline="30000" dirty="0" smtClean="0">
                    <a:solidFill>
                      <a:prstClr val="black"/>
                    </a:solidFill>
                  </a:rPr>
                  <a:t>3</a:t>
                </a:r>
                <a:endParaRPr lang="el-GR" sz="2400" baseline="30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23 - Δεξιό άγκιστρο"/>
              <p:cNvSpPr/>
              <p:nvPr/>
            </p:nvSpPr>
            <p:spPr>
              <a:xfrm rot="5400000">
                <a:off x="7429520" y="2857496"/>
                <a:ext cx="285752" cy="2714644"/>
              </a:xfrm>
              <a:prstGeom prst="rightBrace">
                <a:avLst/>
              </a:prstGeom>
              <a:ln>
                <a:solidFill>
                  <a:srgbClr val="004A8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l-GR" sz="2400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" name="Ορθογώνιο 3"/>
          <p:cNvSpPr/>
          <p:nvPr/>
        </p:nvSpPr>
        <p:spPr>
          <a:xfrm>
            <a:off x="214314" y="51051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Το υπόλοιπο μόριο διατηρεί την τρισδιάστατη  γεωμετρία </a:t>
            </a: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sp</a:t>
            </a:r>
            <a:r>
              <a:rPr lang="en-US" sz="2400" baseline="30000" dirty="0" smtClean="0">
                <a:solidFill>
                  <a:prstClr val="black"/>
                </a:solidFill>
                <a:latin typeface="Calibri"/>
              </a:rPr>
              <a:t>3</a:t>
            </a:r>
            <a:endParaRPr lang="el-GR" sz="2400" baseline="30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8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>
            <a:normAutofit/>
          </a:bodyPr>
          <a:lstStyle/>
          <a:p>
            <a:r>
              <a:rPr lang="el-GR" dirty="0" smtClean="0"/>
              <a:t>Ακόρεστες οργανικές ενώσεις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556792"/>
            <a:ext cx="4392488" cy="4407296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Ακόρεστες με </a:t>
            </a:r>
            <a:r>
              <a:rPr lang="el-GR" sz="2400" b="1" dirty="0" smtClean="0"/>
              <a:t>τριπλό δεσμό</a:t>
            </a:r>
            <a:r>
              <a:rPr lang="el-GR" sz="2400" dirty="0" smtClean="0"/>
              <a:t>, όπου τουλάχιστον δυο άνθρακες είναι γραμμικοί, ή </a:t>
            </a:r>
            <a:r>
              <a:rPr lang="en-US" sz="2400" dirty="0" smtClean="0"/>
              <a:t>sp</a:t>
            </a:r>
            <a:r>
              <a:rPr lang="el-GR" sz="2400" dirty="0" smtClean="0"/>
              <a:t>). Μεταξύ των δυο ανθράκων υπάρχει ένας </a:t>
            </a:r>
            <a:r>
              <a:rPr lang="el-GR" sz="2400" b="1" dirty="0" smtClean="0"/>
              <a:t>σ</a:t>
            </a:r>
            <a:r>
              <a:rPr lang="el-GR" sz="2400" dirty="0" smtClean="0"/>
              <a:t> και δύο </a:t>
            </a:r>
            <a:r>
              <a:rPr lang="el-GR" sz="2400" b="1" dirty="0" smtClean="0"/>
              <a:t>π</a:t>
            </a:r>
            <a:r>
              <a:rPr lang="el-GR" sz="2400" dirty="0" smtClean="0"/>
              <a:t> δεσμοί</a:t>
            </a:r>
            <a:r>
              <a:rPr lang="el-GR" sz="2400" dirty="0"/>
              <a:t>.</a:t>
            </a:r>
            <a:endParaRPr lang="el-GR" sz="2400" dirty="0" smtClean="0"/>
          </a:p>
        </p:txBody>
      </p:sp>
      <p:pic>
        <p:nvPicPr>
          <p:cNvPr id="62466" name="Picture 2" descr="File:Acetylene 3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3992" y="1556792"/>
            <a:ext cx="4315968" cy="4105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41816" y="5770936"/>
            <a:ext cx="28803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“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3"/>
              </a:rPr>
              <a:t>Acetylene 3D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”,  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By</a:t>
            </a:r>
            <a:r>
              <a:rPr lang="el-GR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4"/>
              </a:rPr>
              <a:t>Jiří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  <a:hlinkClick r:id="rId4"/>
              </a:rPr>
              <a:t>Janoušek</a:t>
            </a:r>
            <a:r>
              <a:rPr lang="el-GR" sz="1200" baseline="0" dirty="0" smtClean="0">
                <a:solidFill>
                  <a:srgbClr val="595959"/>
                </a:solidFill>
                <a:latin typeface="Calibri" panose="020F0502020204030204" pitchFamily="34" charset="0"/>
                <a:hlinkClick r:id="rId4"/>
              </a:rPr>
              <a:t>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available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under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public domain.</a:t>
            </a:r>
            <a:endParaRPr lang="en-US" sz="1200" baseline="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Καρβονυλικές ενώσεις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50239"/>
            <a:ext cx="8507288" cy="3814678"/>
          </a:xfrm>
        </p:spPr>
        <p:txBody>
          <a:bodyPr>
            <a:normAutofit fontScale="92500"/>
          </a:bodyPr>
          <a:lstStyle/>
          <a:p>
            <a:pPr>
              <a:lnSpc>
                <a:spcPct val="124000"/>
              </a:lnSpc>
            </a:pPr>
            <a:r>
              <a:rPr lang="el-GR" sz="2400" dirty="0" smtClean="0"/>
              <a:t>Σε ενώσεις όπως οι αλδεΰδες, οι κετόνες, τα </a:t>
            </a:r>
            <a:r>
              <a:rPr lang="el-GR" sz="2400" dirty="0" smtClean="0"/>
              <a:t>καρβοξυλικά</a:t>
            </a:r>
            <a:r>
              <a:rPr lang="el-GR" sz="2400" dirty="0" smtClean="0"/>
              <a:t> οξέα, οι εστέρες και τα αμινοξέα, κοινή ομάδα αποτελεί το καρβονύλιο (</a:t>
            </a:r>
            <a:r>
              <a:rPr lang="en-US" sz="2400" dirty="0" smtClean="0"/>
              <a:t>C</a:t>
            </a:r>
            <a:r>
              <a:rPr lang="el-GR" sz="2400" dirty="0" smtClean="0"/>
              <a:t>=</a:t>
            </a:r>
            <a:r>
              <a:rPr lang="en-US" sz="2400" dirty="0" smtClean="0"/>
              <a:t>O</a:t>
            </a:r>
            <a:r>
              <a:rPr lang="el-GR" sz="2400" dirty="0" smtClean="0"/>
              <a:t>), στο οποίο υπάρχει ένας άνθρακας </a:t>
            </a:r>
            <a:r>
              <a:rPr lang="en-US" sz="2400" dirty="0" smtClean="0"/>
              <a:t>sp</a:t>
            </a:r>
            <a:r>
              <a:rPr lang="el-GR" sz="2400" baseline="30000" dirty="0" smtClean="0"/>
              <a:t>2</a:t>
            </a:r>
            <a:r>
              <a:rPr lang="el-GR" sz="2400" dirty="0" smtClean="0"/>
              <a:t> και ένα οξυγόνο (επίσης </a:t>
            </a:r>
            <a:r>
              <a:rPr lang="en-US" sz="2400" dirty="0" smtClean="0"/>
              <a:t>sp</a:t>
            </a:r>
            <a:r>
              <a:rPr lang="el-GR" sz="2400" baseline="30000" dirty="0" smtClean="0"/>
              <a:t>2</a:t>
            </a:r>
            <a:r>
              <a:rPr lang="el-GR" sz="2400" dirty="0" smtClean="0"/>
              <a:t>).</a:t>
            </a:r>
          </a:p>
          <a:p>
            <a:pPr>
              <a:lnSpc>
                <a:spcPct val="124000"/>
              </a:lnSpc>
              <a:spcBef>
                <a:spcPts val="600"/>
              </a:spcBef>
            </a:pPr>
            <a:r>
              <a:rPr lang="el-GR" sz="2400" dirty="0" smtClean="0"/>
              <a:t>Η συγκρότηση του μορίου της </a:t>
            </a:r>
            <a:r>
              <a:rPr lang="el-GR" sz="2400" b="1" dirty="0" smtClean="0">
                <a:hlinkClick r:id="rId4"/>
              </a:rPr>
              <a:t>ακετόνης</a:t>
            </a:r>
            <a:r>
              <a:rPr lang="el-GR" sz="2400" b="1" dirty="0" smtClean="0"/>
              <a:t> </a:t>
            </a:r>
            <a:r>
              <a:rPr lang="el-GR" sz="2400" dirty="0" smtClean="0"/>
              <a:t>: ο μεσαίος άνθρακας (</a:t>
            </a:r>
            <a:r>
              <a:rPr lang="en-US" sz="2400" dirty="0" smtClean="0"/>
              <a:t>sp</a:t>
            </a:r>
            <a:r>
              <a:rPr lang="el-GR" sz="2400" baseline="30000" dirty="0" smtClean="0"/>
              <a:t>2</a:t>
            </a:r>
            <a:r>
              <a:rPr lang="el-GR" sz="2400" dirty="0" smtClean="0"/>
              <a:t>) συγκρατεί ένα ομοίως </a:t>
            </a:r>
            <a:r>
              <a:rPr lang="en-US" sz="2400" dirty="0" smtClean="0"/>
              <a:t>sp</a:t>
            </a:r>
            <a:r>
              <a:rPr lang="el-GR" sz="2400" baseline="30000" dirty="0" smtClean="0"/>
              <a:t>2</a:t>
            </a:r>
            <a:r>
              <a:rPr lang="el-GR" sz="2400" dirty="0" smtClean="0"/>
              <a:t> άτομο οξυγόνου. Αυτά τα δύο άτομα αποτελούν το καρβονύλιο (</a:t>
            </a:r>
            <a:r>
              <a:rPr lang="en-US" sz="2400" dirty="0" smtClean="0"/>
              <a:t>C</a:t>
            </a:r>
            <a:r>
              <a:rPr lang="el-GR" sz="2400" dirty="0" smtClean="0"/>
              <a:t>=</a:t>
            </a:r>
            <a:r>
              <a:rPr lang="en-US" sz="2400" dirty="0" smtClean="0"/>
              <a:t>O</a:t>
            </a:r>
            <a:r>
              <a:rPr lang="el-GR" sz="2400" dirty="0" smtClean="0"/>
              <a:t>), το οποίο έχει επίπεδο γεωμετρία και είναι επί πλέον, διαθέσιμο να συγκρατήσει δύο άτομα ή ομάδες (εδώ δύο </a:t>
            </a:r>
            <a:r>
              <a:rPr lang="el-GR" sz="2400" dirty="0" smtClean="0"/>
              <a:t>μεθυλομάδες</a:t>
            </a:r>
            <a:r>
              <a:rPr lang="el-GR" sz="2400" dirty="0" smtClean="0"/>
              <a:t>).</a:t>
            </a:r>
            <a:endParaRPr lang="el-GR" sz="2400" dirty="0"/>
          </a:p>
        </p:txBody>
      </p:sp>
      <p:graphicFrame>
        <p:nvGraphicFramePr>
          <p:cNvPr id="9217" name="Object 1" descr="μόριο ακετόνης"/>
          <p:cNvGraphicFramePr>
            <a:graphicFrameLocks noChangeAspect="1"/>
          </p:cNvGraphicFramePr>
          <p:nvPr>
            <p:extLst/>
          </p:nvPr>
        </p:nvGraphicFramePr>
        <p:xfrm>
          <a:off x="1357289" y="4786321"/>
          <a:ext cx="1842605" cy="1766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ChemSketch" r:id="rId5" imgW="1185672" imgH="1146048" progId="ACD.ChemSketch.20">
                  <p:embed/>
                </p:oleObj>
              </mc:Choice>
              <mc:Fallback>
                <p:oleObj name="ChemSketch" r:id="rId5" imgW="1185672" imgH="1146048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89" y="4786321"/>
                        <a:ext cx="1842605" cy="17666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Ομάδα 4" descr="μόριο ακετόνης"/>
          <p:cNvGrpSpPr/>
          <p:nvPr/>
        </p:nvGrpSpPr>
        <p:grpSpPr>
          <a:xfrm>
            <a:off x="4067944" y="4461918"/>
            <a:ext cx="4266402" cy="2038916"/>
            <a:chOff x="3199895" y="4357694"/>
            <a:chExt cx="4266402" cy="2038916"/>
          </a:xfrm>
        </p:grpSpPr>
        <p:pic>
          <p:nvPicPr>
            <p:cNvPr id="9219" name="Εικόνα 7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72000" y="4714884"/>
              <a:ext cx="1928826" cy="16817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6 - Ορθογώνιο"/>
            <p:cNvSpPr/>
            <p:nvPr/>
          </p:nvSpPr>
          <p:spPr>
            <a:xfrm>
              <a:off x="5500694" y="4357694"/>
              <a:ext cx="196560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820000"/>
                  </a:solidFill>
                </a:rPr>
                <a:t>sp</a:t>
              </a:r>
              <a:r>
                <a:rPr lang="el-GR" sz="2400" b="1" baseline="30000" dirty="0" smtClean="0">
                  <a:solidFill>
                    <a:srgbClr val="820000"/>
                  </a:solidFill>
                </a:rPr>
                <a:t>2</a:t>
              </a:r>
              <a:r>
                <a:rPr lang="el-GR" sz="2400" b="1" dirty="0" smtClean="0">
                  <a:solidFill>
                    <a:srgbClr val="820000"/>
                  </a:solidFill>
                </a:rPr>
                <a:t> οξυγόνο</a:t>
              </a:r>
              <a:endParaRPr lang="el-GR" sz="2400" b="1" dirty="0">
                <a:solidFill>
                  <a:srgbClr val="820000"/>
                </a:solidFill>
              </a:endParaRPr>
            </a:p>
          </p:txBody>
        </p:sp>
        <p:sp>
          <p:nvSpPr>
            <p:cNvPr id="8" name="7 - Ορθογώνιο"/>
            <p:cNvSpPr/>
            <p:nvPr/>
          </p:nvSpPr>
          <p:spPr>
            <a:xfrm>
              <a:off x="3199895" y="4734085"/>
              <a:ext cx="216059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004A82"/>
                  </a:solidFill>
                </a:rPr>
                <a:t>sp</a:t>
              </a:r>
              <a:r>
                <a:rPr lang="el-GR" sz="2400" b="1" baseline="30000" dirty="0" smtClean="0">
                  <a:solidFill>
                    <a:srgbClr val="004A82"/>
                  </a:solidFill>
                </a:rPr>
                <a:t>2</a:t>
              </a:r>
              <a:r>
                <a:rPr lang="el-GR" sz="2400" b="1" dirty="0" smtClean="0">
                  <a:solidFill>
                    <a:srgbClr val="004A82"/>
                  </a:solidFill>
                </a:rPr>
                <a:t> άνθρακας</a:t>
              </a:r>
              <a:endParaRPr lang="el-GR" sz="2400" b="1" dirty="0">
                <a:solidFill>
                  <a:srgbClr val="004A82"/>
                </a:solidFill>
              </a:endParaRPr>
            </a:p>
          </p:txBody>
        </p:sp>
        <p:cxnSp>
          <p:nvCxnSpPr>
            <p:cNvPr id="10" name="9 - Ευθύγραμμο βέλος σύνδεσης"/>
            <p:cNvCxnSpPr/>
            <p:nvPr/>
          </p:nvCxnSpPr>
          <p:spPr>
            <a:xfrm>
              <a:off x="4786314" y="5214950"/>
              <a:ext cx="428628" cy="214314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Πόσο διαφορετικά είναι τα οργανικά μόρια από τα ανόργανα;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l-GR" sz="2400" dirty="0"/>
              <a:t>Τα </a:t>
            </a:r>
            <a:r>
              <a:rPr lang="el-GR" sz="2400" b="1" dirty="0"/>
              <a:t>οργανικά</a:t>
            </a:r>
            <a:r>
              <a:rPr lang="el-GR" sz="2400" dirty="0"/>
              <a:t> μόρια είναι περισσότερα σε πλήθος, αλλά φτωχότερα σε ποικιλία ατόμων σε σύγκριση με τα </a:t>
            </a:r>
            <a:r>
              <a:rPr lang="el-GR" sz="2400" b="1" dirty="0"/>
              <a:t>ανόργανα.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Έχουν πάντα τον άνθρακα σαν κοινό στοιχείο, και συνεπώς μπορούν να συστηματοποιηθούν σε σχέση με τη δομή τους και τις ιδιότητές τους. </a:t>
            </a:r>
          </a:p>
          <a:p>
            <a:pPr>
              <a:spcBef>
                <a:spcPts val="1800"/>
              </a:spcBef>
            </a:pPr>
            <a:r>
              <a:rPr lang="el-GR" sz="2400" dirty="0"/>
              <a:t>Η συστηματοποίηση αυτή περιλαμβάνει κυρίως την κατηγοριοποίησή τους σε </a:t>
            </a:r>
            <a:r>
              <a:rPr lang="el-GR" sz="2400" b="1" dirty="0"/>
              <a:t>ομόλογες σειρές </a:t>
            </a:r>
            <a:r>
              <a:rPr lang="el-GR" sz="2400" dirty="0"/>
              <a:t>οι οποίες παίρνουν την ταυτότητά τους από την παρουσία </a:t>
            </a:r>
            <a:r>
              <a:rPr lang="el-GR" sz="2400" b="1" dirty="0"/>
              <a:t>χαρακτηριστικών ομάδων.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5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Καρβοξυλικά</a:t>
            </a:r>
            <a:r>
              <a:rPr lang="el-GR" dirty="0" smtClean="0"/>
              <a:t> οξέα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41936" y="4437112"/>
            <a:ext cx="8613328" cy="2016224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Η συγκρότηση του μορίου του </a:t>
            </a:r>
            <a:r>
              <a:rPr lang="el-GR" sz="2400" b="1" dirty="0" smtClean="0">
                <a:hlinkClick r:id="rId3"/>
              </a:rPr>
              <a:t>οξικού οξέος</a:t>
            </a:r>
            <a:r>
              <a:rPr lang="en-US" sz="2400" b="1" dirty="0" smtClean="0">
                <a:hlinkClick r:id="rId3"/>
              </a:rPr>
              <a:t> </a:t>
            </a:r>
            <a:r>
              <a:rPr lang="el-GR" sz="2400" dirty="0" smtClean="0"/>
              <a:t>: στη μέση βρίσκεται και εδώ το καρβονύλιο (</a:t>
            </a:r>
            <a:r>
              <a:rPr lang="en-US" sz="2400" dirty="0" smtClean="0"/>
              <a:t>C</a:t>
            </a:r>
            <a:r>
              <a:rPr lang="el-GR" sz="2400" dirty="0" smtClean="0"/>
              <a:t>=</a:t>
            </a:r>
            <a:r>
              <a:rPr lang="en-US" sz="2400" dirty="0" smtClean="0"/>
              <a:t>O</a:t>
            </a:r>
            <a:r>
              <a:rPr lang="el-GR" sz="2400" dirty="0" smtClean="0"/>
              <a:t>), το οποίο είναι επί πλέον διαθέσιμο να συγκρατήσει δύο άτομα ή ομάδες: στο ένα άκρο μια ομάδα υδροξυλίου και στο άλλο άκρο μια μεθυλομάδα).</a:t>
            </a:r>
            <a:endParaRPr lang="el-GR" sz="2400" dirty="0"/>
          </a:p>
        </p:txBody>
      </p:sp>
      <p:grpSp>
        <p:nvGrpSpPr>
          <p:cNvPr id="8" name="Ομάδα 7" descr="μόριο οξικού οξέος"/>
          <p:cNvGrpSpPr/>
          <p:nvPr/>
        </p:nvGrpSpPr>
        <p:grpSpPr>
          <a:xfrm>
            <a:off x="188735" y="1446595"/>
            <a:ext cx="8880649" cy="2750363"/>
            <a:chOff x="188735" y="1785926"/>
            <a:chExt cx="8880649" cy="2750363"/>
          </a:xfrm>
        </p:grpSpPr>
        <p:pic>
          <p:nvPicPr>
            <p:cNvPr id="37893" name="Picture 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35" y="2321711"/>
              <a:ext cx="8766529" cy="22145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4 - Ορθογώνιο"/>
            <p:cNvSpPr/>
            <p:nvPr/>
          </p:nvSpPr>
          <p:spPr>
            <a:xfrm>
              <a:off x="6643702" y="1785926"/>
              <a:ext cx="17113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820000"/>
                  </a:solidFill>
                  <a:latin typeface="Calibri"/>
                </a:rPr>
                <a:t>sp</a:t>
              </a:r>
              <a:r>
                <a:rPr lang="el-GR" sz="2400" b="1" baseline="30000" dirty="0" smtClean="0">
                  <a:solidFill>
                    <a:srgbClr val="820000"/>
                  </a:solidFill>
                  <a:latin typeface="Calibri"/>
                </a:rPr>
                <a:t>2</a:t>
              </a:r>
              <a:r>
                <a:rPr lang="el-GR" sz="2400" b="1" dirty="0" smtClean="0">
                  <a:solidFill>
                    <a:srgbClr val="820000"/>
                  </a:solidFill>
                  <a:latin typeface="Calibri"/>
                </a:rPr>
                <a:t> οξυγόνο</a:t>
              </a:r>
              <a:endParaRPr lang="el-GR" sz="24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6" name="5 - Ορθογώνιο"/>
            <p:cNvSpPr/>
            <p:nvPr/>
          </p:nvSpPr>
          <p:spPr>
            <a:xfrm>
              <a:off x="5214942" y="2285992"/>
              <a:ext cx="19275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C0504D">
                      <a:lumMod val="50000"/>
                    </a:srgbClr>
                  </a:solidFill>
                  <a:latin typeface="Calibri"/>
                </a:rPr>
                <a:t>sp</a:t>
              </a:r>
              <a:r>
                <a:rPr lang="el-GR" sz="2400" b="1" baseline="30000" dirty="0" smtClean="0">
                  <a:solidFill>
                    <a:srgbClr val="C0504D">
                      <a:lumMod val="50000"/>
                    </a:srgbClr>
                  </a:solidFill>
                  <a:latin typeface="Calibri"/>
                </a:rPr>
                <a:t>2</a:t>
              </a:r>
              <a:r>
                <a:rPr lang="el-GR" sz="2400" b="1" dirty="0" smtClean="0">
                  <a:solidFill>
                    <a:srgbClr val="C0504D">
                      <a:lumMod val="50000"/>
                    </a:srgbClr>
                  </a:solidFill>
                  <a:latin typeface="Calibri"/>
                </a:rPr>
                <a:t> άνθρακας</a:t>
              </a:r>
              <a:endParaRPr lang="el-GR" sz="2400" b="1" dirty="0">
                <a:solidFill>
                  <a:srgbClr val="C0504D">
                    <a:lumMod val="50000"/>
                  </a:srgbClr>
                </a:solidFill>
                <a:latin typeface="Calibri"/>
              </a:endParaRPr>
            </a:p>
          </p:txBody>
        </p:sp>
        <p:cxnSp>
          <p:nvCxnSpPr>
            <p:cNvPr id="7" name="6 - Ευθύγραμμο βέλος σύνδεσης"/>
            <p:cNvCxnSpPr/>
            <p:nvPr/>
          </p:nvCxnSpPr>
          <p:spPr>
            <a:xfrm>
              <a:off x="6715140" y="2714620"/>
              <a:ext cx="357190" cy="214314"/>
            </a:xfrm>
            <a:prstGeom prst="straightConnector1">
              <a:avLst/>
            </a:prstGeom>
            <a:ln w="28575">
              <a:solidFill>
                <a:schemeClr val="accent2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8 - Ορθογώνιο"/>
            <p:cNvSpPr/>
            <p:nvPr/>
          </p:nvSpPr>
          <p:spPr>
            <a:xfrm>
              <a:off x="7358082" y="3429000"/>
              <a:ext cx="171130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rgbClr val="F79646">
                      <a:lumMod val="50000"/>
                    </a:srgbClr>
                  </a:solidFill>
                  <a:latin typeface="Calibri"/>
                </a:rPr>
                <a:t>sp</a:t>
              </a:r>
              <a:r>
                <a:rPr lang="el-GR" sz="2400" b="1" baseline="30000" dirty="0" smtClean="0">
                  <a:solidFill>
                    <a:srgbClr val="F79646">
                      <a:lumMod val="50000"/>
                    </a:srgbClr>
                  </a:solidFill>
                  <a:latin typeface="Calibri"/>
                </a:rPr>
                <a:t>3</a:t>
              </a:r>
              <a:r>
                <a:rPr lang="el-GR" sz="2400" b="1" dirty="0" smtClean="0">
                  <a:solidFill>
                    <a:srgbClr val="F79646">
                      <a:lumMod val="50000"/>
                    </a:srgbClr>
                  </a:solidFill>
                  <a:latin typeface="Calibri"/>
                </a:rPr>
                <a:t> οξυγόνο</a:t>
              </a:r>
              <a:endParaRPr lang="el-GR" sz="2400" b="1" dirty="0">
                <a:solidFill>
                  <a:srgbClr val="F79646">
                    <a:lumMod val="50000"/>
                  </a:srgbClr>
                </a:solidFill>
                <a:latin typeface="Calibri"/>
              </a:endParaRPr>
            </a:p>
          </p:txBody>
        </p:sp>
        <p:sp>
          <p:nvSpPr>
            <p:cNvPr id="10" name="9 - Ορθογώνιο"/>
            <p:cNvSpPr/>
            <p:nvPr/>
          </p:nvSpPr>
          <p:spPr>
            <a:xfrm>
              <a:off x="5429256" y="3929066"/>
              <a:ext cx="192751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prstClr val="black"/>
                  </a:solidFill>
                  <a:latin typeface="Calibri"/>
                </a:rPr>
                <a:t>sp</a:t>
              </a:r>
              <a:r>
                <a:rPr lang="el-GR" sz="2400" b="1" baseline="30000" dirty="0" smtClean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l-GR" sz="2400" b="1" dirty="0" smtClean="0">
                  <a:solidFill>
                    <a:prstClr val="black"/>
                  </a:solidFill>
                  <a:latin typeface="Calibri"/>
                </a:rPr>
                <a:t> άνθρακας</a:t>
              </a:r>
              <a:endParaRPr lang="el-GR" sz="2400" b="1" dirty="0">
                <a:solidFill>
                  <a:prstClr val="black"/>
                </a:solidFill>
                <a:latin typeface="Calibri"/>
              </a:endParaRPr>
            </a:p>
          </p:txBody>
        </p:sp>
        <p:cxnSp>
          <p:nvCxnSpPr>
            <p:cNvPr id="11" name="10 - Ευθύγραμμο βέλος σύνδεσης"/>
            <p:cNvCxnSpPr/>
            <p:nvPr/>
          </p:nvCxnSpPr>
          <p:spPr>
            <a:xfrm rot="5400000" flipH="1" flipV="1">
              <a:off x="6393669" y="3607595"/>
              <a:ext cx="428628" cy="35719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68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Λιπαρά οξέα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524138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</a:pPr>
            <a:r>
              <a:rPr lang="el-GR" sz="2400" dirty="0" smtClean="0"/>
              <a:t>Το μόριο του </a:t>
            </a:r>
            <a:r>
              <a:rPr lang="el-GR" sz="2400" b="1" dirty="0" smtClean="0">
                <a:hlinkClick r:id="rId4"/>
              </a:rPr>
              <a:t>στεατικού οξέος </a:t>
            </a:r>
            <a:r>
              <a:rPr lang="el-GR" sz="2400" b="1" dirty="0" smtClean="0"/>
              <a:t>(ή </a:t>
            </a:r>
            <a:r>
              <a:rPr lang="el-GR" sz="2400" b="1" dirty="0" smtClean="0"/>
              <a:t>δεκαοκτανοϊκού</a:t>
            </a:r>
            <a:r>
              <a:rPr lang="el-GR" sz="2400" b="1" dirty="0" smtClean="0"/>
              <a:t> οξέος): </a:t>
            </a:r>
            <a:r>
              <a:rPr lang="el-GR" sz="2400" dirty="0" smtClean="0"/>
              <a:t>η ομάδα του </a:t>
            </a:r>
            <a:r>
              <a:rPr lang="el-GR" sz="2400" dirty="0" smtClean="0"/>
              <a:t>καρβοξυλίου</a:t>
            </a:r>
            <a:r>
              <a:rPr lang="el-GR" sz="2400" dirty="0" smtClean="0"/>
              <a:t> εδώ συνδέεται με μια μακριά </a:t>
            </a:r>
            <a:r>
              <a:rPr lang="el-GR" sz="2400" dirty="0" smtClean="0"/>
              <a:t>αλκυλική</a:t>
            </a:r>
            <a:r>
              <a:rPr lang="el-GR" sz="2400" dirty="0" smtClean="0"/>
              <a:t> ομάδα δεκαεπτά ανθράκων (ή </a:t>
            </a:r>
            <a:r>
              <a:rPr lang="el-GR" sz="2400" i="1" dirty="0" smtClean="0"/>
              <a:t>δεκαεπτυλική</a:t>
            </a:r>
            <a:r>
              <a:rPr lang="el-GR" sz="2400" dirty="0" smtClean="0"/>
              <a:t> ομάδα).</a:t>
            </a:r>
            <a:endParaRPr lang="el-GR" sz="2400" dirty="0"/>
          </a:p>
        </p:txBody>
      </p:sp>
      <p:graphicFrame>
        <p:nvGraphicFramePr>
          <p:cNvPr id="38915" name="Object 3" descr="μόριο στεατικού οξέος"/>
          <p:cNvGraphicFramePr>
            <a:graphicFrameLocks noChangeAspect="1"/>
          </p:cNvGraphicFramePr>
          <p:nvPr>
            <p:extLst/>
          </p:nvPr>
        </p:nvGraphicFramePr>
        <p:xfrm>
          <a:off x="1835696" y="1556792"/>
          <a:ext cx="4882679" cy="928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ChemSketch" r:id="rId5" imgW="3236976" imgH="621792" progId="ACD.ChemSketch.20">
                  <p:embed/>
                </p:oleObj>
              </mc:Choice>
              <mc:Fallback>
                <p:oleObj name="ChemSketch" r:id="rId5" imgW="3236976" imgH="621792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1556792"/>
                        <a:ext cx="4882679" cy="928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5 - Εικόνα" descr="μόριο στεατικού οξέος"/>
          <p:cNvPicPr>
            <a:picLocks noChangeAspect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" y="2996952"/>
            <a:ext cx="8115300" cy="1190625"/>
          </a:xfrm>
          <a:prstGeom prst="rect">
            <a:avLst/>
          </a:prstGeom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90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Καρβοξυλικό</a:t>
            </a:r>
            <a:r>
              <a:rPr lang="el-GR" dirty="0" smtClean="0"/>
              <a:t> ανιόν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3286124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Το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καρβοξυλικό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 ανιόν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διαφέρει σημαντικότατα από την αντίστοιχη όξινη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καρβοξυλομάδα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επειδή έχει χάσει το ιόν υδρογόνου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H</a:t>
            </a:r>
            <a:r>
              <a:rPr lang="el-GR" sz="2400" baseline="30000" dirty="0">
                <a:solidFill>
                  <a:prstClr val="black"/>
                </a:solidFill>
                <a:latin typeface="Calibri"/>
              </a:rPr>
              <a:t>+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), και συνεπώς φέρει αρνητικό φορτίο, το οποίο μοιράζεται στις 2 δομές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συντονισμού.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52736"/>
            <a:ext cx="4000168" cy="2142570"/>
          </a:xfr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935" y="1366449"/>
            <a:ext cx="1514475" cy="1724025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Ορθογώνιο"/>
          <p:cNvSpPr/>
          <p:nvPr/>
        </p:nvSpPr>
        <p:spPr>
          <a:xfrm>
            <a:off x="5072066" y="3286124"/>
            <a:ext cx="37862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Εναλλακτικά, μπορούμε να απεικονίσουμε αυτή τη σύνθετη κατάσταση με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</a:rPr>
              <a:t>μη εντοπισμένο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αρνητικό φορτίο (σημειώνεται με την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εστιγμένη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 καμπύλη γραμμή στο μέσον.</a:t>
            </a:r>
            <a:endParaRPr lang="el-GR" sz="2400" dirty="0"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932040" y="3356992"/>
            <a:ext cx="0" cy="297612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  <a:hlinkClick r:id="rId3"/>
              </a:rPr>
              <a:t>Καρβοξυλικό </a:t>
            </a:r>
            <a:r>
              <a:rPr lang="el-GR" dirty="0" smtClean="0">
                <a:solidFill>
                  <a:prstClr val="black"/>
                </a:solidFill>
                <a:hlinkClick r:id="rId3"/>
              </a:rPr>
              <a:t>ανιόν </a:t>
            </a:r>
            <a:r>
              <a:rPr lang="el-GR" sz="3200" b="0" dirty="0" smtClean="0">
                <a:solidFill>
                  <a:prstClr val="black"/>
                </a:solidFill>
              </a:rPr>
              <a:t>(2 από 2)</a:t>
            </a:r>
            <a:endParaRPr lang="el-GR" sz="3200" b="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4149080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Παρατηρούμε ότι το ιόν αυτό διαθέτει υψηλότερη συμμετρία σε σχέση με το αντίστοιχο οξύ γιατί τα δυο 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οξυγόνα</a:t>
            </a:r>
            <a:r>
              <a:rPr lang="el-GR" sz="2400" dirty="0">
                <a:solidFill>
                  <a:srgbClr val="C0504D">
                    <a:lumMod val="50000"/>
                  </a:srgbClr>
                </a:solidFill>
                <a:latin typeface="Calibri"/>
              </a:rPr>
              <a:t>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είναι </a:t>
            </a:r>
            <a:r>
              <a:rPr lang="el-GR" sz="2400" b="1" dirty="0">
                <a:solidFill>
                  <a:srgbClr val="820000"/>
                </a:solidFill>
                <a:latin typeface="Calibri"/>
              </a:rPr>
              <a:t>ισοδύναμα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, βλ</a:t>
            </a:r>
            <a:r>
              <a:rPr lang="el-GR" sz="2400" dirty="0">
                <a:solidFill>
                  <a:srgbClr val="8064A2">
                    <a:lumMod val="50000"/>
                  </a:srgbClr>
                </a:solidFill>
                <a:latin typeface="Calibri"/>
              </a:rPr>
              <a:t>. </a:t>
            </a:r>
            <a:r>
              <a:rPr lang="el-GR" sz="2400" b="1" dirty="0">
                <a:solidFill>
                  <a:srgbClr val="004A82"/>
                </a:solidFill>
                <a:latin typeface="Calibri"/>
              </a:rPr>
              <a:t>δομή (γ). 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51820" y="965027"/>
            <a:ext cx="3240360" cy="3131127"/>
          </a:xfrm>
          <a:prstGeom prst="rect">
            <a:avLst/>
          </a:prstGeom>
          <a:noFill/>
          <a:ln w="571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7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720"/>
          </a:xfrm>
        </p:spPr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Εστέρες </a:t>
            </a:r>
            <a:r>
              <a:rPr lang="el-GR" dirty="0">
                <a:solidFill>
                  <a:prstClr val="black"/>
                </a:solidFill>
              </a:rPr>
              <a:t>καρβοξυλικών</a:t>
            </a:r>
            <a:r>
              <a:rPr lang="el-GR" dirty="0">
                <a:solidFill>
                  <a:prstClr val="black"/>
                </a:solidFill>
              </a:rPr>
              <a:t> οξέων</a:t>
            </a:r>
            <a:endParaRPr lang="el-GR" dirty="0"/>
          </a:p>
        </p:txBody>
      </p:sp>
      <p:sp>
        <p:nvSpPr>
          <p:cNvPr id="17" name="TextBox 16"/>
          <p:cNvSpPr txBox="1"/>
          <p:nvPr/>
        </p:nvSpPr>
        <p:spPr>
          <a:xfrm>
            <a:off x="179512" y="4437112"/>
            <a:ext cx="8640960" cy="1776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  <a:latin typeface="Calibri"/>
              </a:rPr>
              <a:t>Η συγκρότηση του μορίου του </a:t>
            </a:r>
            <a:r>
              <a:rPr lang="el-GR" sz="2400" b="1" dirty="0">
                <a:solidFill>
                  <a:prstClr val="black"/>
                </a:solidFill>
                <a:latin typeface="Calibri"/>
                <a:hlinkClick r:id="rId3"/>
              </a:rPr>
              <a:t>οξικού </a:t>
            </a:r>
            <a:r>
              <a:rPr lang="el-GR" sz="2400" b="1" dirty="0" smtClean="0">
                <a:solidFill>
                  <a:prstClr val="black"/>
                </a:solidFill>
                <a:latin typeface="Calibri"/>
                <a:hlinkClick r:id="rId3"/>
              </a:rPr>
              <a:t>μεθυλεστέρα</a:t>
            </a:r>
            <a:r>
              <a:rPr lang="en-US" sz="2400" b="1" dirty="0" smtClean="0">
                <a:solidFill>
                  <a:prstClr val="black"/>
                </a:solidFill>
                <a:latin typeface="Calibri"/>
                <a:hlinkClick r:id="rId3"/>
              </a:rPr>
              <a:t> </a:t>
            </a:r>
            <a:r>
              <a:rPr lang="el-GR" sz="2400" dirty="0" smtClean="0">
                <a:solidFill>
                  <a:prstClr val="black"/>
                </a:solidFill>
                <a:latin typeface="Calibri"/>
              </a:rPr>
              <a:t>: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στη μέση βρίσκεται το </a:t>
            </a:r>
            <a:r>
              <a:rPr lang="el-GR" sz="2400" b="1" dirty="0">
                <a:solidFill>
                  <a:prstClr val="black"/>
                </a:solidFill>
                <a:latin typeface="Calibri"/>
              </a:rPr>
              <a:t>καρβονύλιο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 (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C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=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O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), το οποίο είναι επί πλέον διαθέσιμο να συγκρατήσει δύο άτομα ή ομάδες: στο ένα άκρο μια ομάδα υδροξυλίου και στο άλλο άκρο μια 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μεθυλομάδα</a:t>
            </a:r>
            <a:r>
              <a:rPr lang="el-GR" sz="2400" dirty="0">
                <a:solidFill>
                  <a:prstClr val="black"/>
                </a:solidFill>
                <a:latin typeface="Calibri"/>
              </a:rPr>
              <a:t>).</a:t>
            </a:r>
          </a:p>
        </p:txBody>
      </p:sp>
      <p:pic>
        <p:nvPicPr>
          <p:cNvPr id="5" name="Content Placeholder 4" descr="μόριο οξικού μεθυλεστέρα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266" y="1517780"/>
            <a:ext cx="1848108" cy="1505160"/>
          </a:xfrm>
        </p:spPr>
      </p:pic>
      <p:pic>
        <p:nvPicPr>
          <p:cNvPr id="6" name="Picture 5" descr="μόριο οξικού μεθυλεστέρα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5498" y="1602412"/>
            <a:ext cx="2000529" cy="1695687"/>
          </a:xfrm>
          <a:prstGeom prst="rect">
            <a:avLst/>
          </a:prstGeom>
        </p:spPr>
      </p:pic>
      <p:grpSp>
        <p:nvGrpSpPr>
          <p:cNvPr id="3" name="Ομάδα 2" descr="μόριο οξικού μεθυλεστέρα"/>
          <p:cNvGrpSpPr/>
          <p:nvPr/>
        </p:nvGrpSpPr>
        <p:grpSpPr>
          <a:xfrm>
            <a:off x="4238169" y="1664935"/>
            <a:ext cx="4882559" cy="2412417"/>
            <a:chOff x="4238169" y="1664935"/>
            <a:chExt cx="4882559" cy="24124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50625" y="1712579"/>
              <a:ext cx="3057952" cy="2048161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6151922" y="1664935"/>
              <a:ext cx="15841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820000"/>
                  </a:solidFill>
                  <a:latin typeface="Calibri"/>
                </a:rPr>
                <a:t>sp</a:t>
              </a:r>
              <a:r>
                <a:rPr lang="el-GR" sz="2000" b="1" baseline="30000" dirty="0">
                  <a:solidFill>
                    <a:srgbClr val="820000"/>
                  </a:solidFill>
                  <a:latin typeface="Calibri"/>
                </a:rPr>
                <a:t>2</a:t>
              </a:r>
              <a:r>
                <a:rPr lang="el-GR" sz="2000" b="1" dirty="0">
                  <a:solidFill>
                    <a:srgbClr val="820000"/>
                  </a:solidFill>
                  <a:latin typeface="Calibri"/>
                </a:rPr>
                <a:t> οξυγόνο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238169" y="1746490"/>
              <a:ext cx="180020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4BACC6">
                      <a:lumMod val="50000"/>
                    </a:srgbClr>
                  </a:solidFill>
                  <a:latin typeface="Calibri"/>
                </a:rPr>
                <a:t>sp</a:t>
              </a:r>
              <a:r>
                <a:rPr lang="el-GR" sz="2000" b="1" baseline="30000" dirty="0">
                  <a:solidFill>
                    <a:srgbClr val="4BACC6">
                      <a:lumMod val="50000"/>
                    </a:srgbClr>
                  </a:solidFill>
                  <a:latin typeface="Calibri"/>
                </a:rPr>
                <a:t>2</a:t>
              </a:r>
              <a:r>
                <a:rPr lang="el-GR" sz="2000" b="1" dirty="0">
                  <a:solidFill>
                    <a:srgbClr val="4BACC6">
                      <a:lumMod val="50000"/>
                    </a:srgbClr>
                  </a:solidFill>
                  <a:latin typeface="Calibri"/>
                </a:rPr>
                <a:t> άνθρακας</a:t>
              </a:r>
            </a:p>
          </p:txBody>
        </p:sp>
        <p:cxnSp>
          <p:nvCxnSpPr>
            <p:cNvPr id="10" name="6 - Ευθύγραμμο βέλος σύνδεσης"/>
            <p:cNvCxnSpPr/>
            <p:nvPr/>
          </p:nvCxnSpPr>
          <p:spPr>
            <a:xfrm>
              <a:off x="5188335" y="2127422"/>
              <a:ext cx="658591" cy="445637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289734" y="3498576"/>
              <a:ext cx="1704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sp</a:t>
              </a:r>
              <a:r>
                <a:rPr lang="el-GR" sz="2000" baseline="30000" dirty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 άνθρακας</a:t>
              </a:r>
            </a:p>
          </p:txBody>
        </p:sp>
        <p:cxnSp>
          <p:nvCxnSpPr>
            <p:cNvPr id="12" name="11 - Ευθύγραμμο βέλος σύνδεσης"/>
            <p:cNvCxnSpPr>
              <a:stCxn id="11" idx="0"/>
            </p:cNvCxnSpPr>
            <p:nvPr/>
          </p:nvCxnSpPr>
          <p:spPr>
            <a:xfrm flipV="1">
              <a:off x="5141912" y="3239831"/>
              <a:ext cx="357834" cy="2587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64544" y="2760560"/>
              <a:ext cx="16561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sp</a:t>
              </a:r>
              <a:r>
                <a:rPr lang="el-GR" sz="2000" baseline="30000" dirty="0">
                  <a:solidFill>
                    <a:prstClr val="black"/>
                  </a:solidFill>
                  <a:latin typeface="Calibri"/>
                </a:rPr>
                <a:t>3</a:t>
              </a: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 άνθρακας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1922" y="3677242"/>
              <a:ext cx="18729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820000"/>
                  </a:solidFill>
                  <a:latin typeface="Calibri"/>
                </a:rPr>
                <a:t>sp</a:t>
              </a:r>
              <a:r>
                <a:rPr lang="el-GR" sz="2000" b="1" baseline="30000" dirty="0">
                  <a:solidFill>
                    <a:srgbClr val="820000"/>
                  </a:solidFill>
                  <a:latin typeface="Calibri"/>
                </a:rPr>
                <a:t>3</a:t>
              </a:r>
              <a:r>
                <a:rPr lang="el-GR" sz="2000" b="1" dirty="0">
                  <a:solidFill>
                    <a:srgbClr val="820000"/>
                  </a:solidFill>
                  <a:latin typeface="Calibri"/>
                </a:rPr>
                <a:t> οξυγόνο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64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Εστέρες λιπαρών οξέων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08695" y="5013176"/>
            <a:ext cx="8229600" cy="936104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Η συγκρότηση του μορίου του </a:t>
            </a:r>
            <a:r>
              <a:rPr lang="el-GR" sz="2400" b="1" dirty="0">
                <a:solidFill>
                  <a:prstClr val="black"/>
                </a:solidFill>
              </a:rPr>
              <a:t>δεκαοκτανοϊκού</a:t>
            </a:r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l-GR" sz="2400" b="1" dirty="0">
                <a:solidFill>
                  <a:prstClr val="black"/>
                </a:solidFill>
              </a:rPr>
              <a:t>μεθυλεστέρα</a:t>
            </a:r>
            <a:r>
              <a:rPr lang="el-GR" sz="2400" b="1" dirty="0">
                <a:solidFill>
                  <a:prstClr val="black"/>
                </a:solidFill>
              </a:rPr>
              <a:t> </a:t>
            </a:r>
            <a:r>
              <a:rPr lang="el-GR" sz="2400" dirty="0">
                <a:solidFill>
                  <a:prstClr val="black"/>
                </a:solidFill>
              </a:rPr>
              <a:t>(ή </a:t>
            </a:r>
            <a:r>
              <a:rPr lang="el-GR" sz="2400" dirty="0">
                <a:solidFill>
                  <a:prstClr val="black"/>
                </a:solidFill>
              </a:rPr>
              <a:t>μεθυλεστέρα</a:t>
            </a:r>
            <a:r>
              <a:rPr lang="el-GR" sz="2400" dirty="0">
                <a:solidFill>
                  <a:prstClr val="black"/>
                </a:solidFill>
              </a:rPr>
              <a:t> του </a:t>
            </a:r>
            <a:r>
              <a:rPr lang="el-GR" sz="2400" dirty="0">
                <a:solidFill>
                  <a:prstClr val="black"/>
                </a:solidFill>
              </a:rPr>
              <a:t>δεκαοκτανοϊκού</a:t>
            </a:r>
            <a:r>
              <a:rPr lang="el-GR" sz="2400" dirty="0">
                <a:solidFill>
                  <a:prstClr val="black"/>
                </a:solidFill>
              </a:rPr>
              <a:t> </a:t>
            </a:r>
            <a:r>
              <a:rPr lang="el-GR" sz="2400" dirty="0" smtClean="0">
                <a:solidFill>
                  <a:prstClr val="black"/>
                </a:solidFill>
              </a:rPr>
              <a:t>οξέος</a:t>
            </a:r>
            <a:r>
              <a:rPr lang="el-GR" sz="2400" dirty="0">
                <a:solidFill>
                  <a:prstClr val="black"/>
                </a:solidFill>
              </a:rPr>
              <a:t>)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/>
          </a:p>
        </p:txBody>
      </p:sp>
      <p:pic>
        <p:nvPicPr>
          <p:cNvPr id="9218" name="Picture 2" descr="μορίου του δεκαοκτανοϊκού μεθυλεστέρα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6284" y="1484784"/>
            <a:ext cx="6948835" cy="140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μορίου του δεκαοκτανοϊκού μεθυλεστέρα 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3068960"/>
            <a:ext cx="82423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Ακόρεστες ενώσεις με διπλούς δεσμούς μεταξύ ανθράκων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79512" y="4365104"/>
            <a:ext cx="8712968" cy="1008112"/>
          </a:xfrm>
        </p:spPr>
        <p:txBody>
          <a:bodyPr>
            <a:noAutofit/>
          </a:bodyPr>
          <a:lstStyle/>
          <a:p>
            <a:pPr lvl="0"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prstClr val="black"/>
                </a:solidFill>
                <a:hlinkClick r:id="rId3"/>
              </a:rPr>
              <a:t>Αιθυλένιο</a:t>
            </a:r>
            <a:r>
              <a:rPr lang="el-GR" sz="2400" dirty="0">
                <a:solidFill>
                  <a:prstClr val="black"/>
                </a:solidFill>
              </a:rPr>
              <a:t> (δύο επίπεδοι τριγωνικοί άνθρακες, ή </a:t>
            </a:r>
            <a:r>
              <a:rPr lang="en-US" sz="2400" dirty="0">
                <a:solidFill>
                  <a:prstClr val="black"/>
                </a:solidFill>
              </a:rPr>
              <a:t>sp</a:t>
            </a:r>
            <a:r>
              <a:rPr lang="el-GR" sz="2400" baseline="30000" dirty="0">
                <a:solidFill>
                  <a:prstClr val="black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). </a:t>
            </a:r>
          </a:p>
          <a:p>
            <a:pPr lvl="0"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Όλα τα άτομα του μορίου βρίσκονται επάνω στο ίδιο επίπεδο.</a:t>
            </a:r>
          </a:p>
          <a:p>
            <a:pPr>
              <a:buFont typeface="Wingdings" pitchFamily="2" charset="2"/>
              <a:buChar char="§"/>
            </a:pPr>
            <a:endParaRPr lang="el-GR" sz="2400" dirty="0"/>
          </a:p>
        </p:txBody>
      </p:sp>
      <p:grpSp>
        <p:nvGrpSpPr>
          <p:cNvPr id="7" name="Ομάδα 6" descr="μόριο αιθυλενίου"/>
          <p:cNvGrpSpPr/>
          <p:nvPr/>
        </p:nvGrpSpPr>
        <p:grpSpPr>
          <a:xfrm>
            <a:off x="857224" y="1530928"/>
            <a:ext cx="7987822" cy="2191234"/>
            <a:chOff x="857224" y="1530928"/>
            <a:chExt cx="7987822" cy="2191234"/>
          </a:xfrm>
        </p:grpSpPr>
        <p:sp>
          <p:nvSpPr>
            <p:cNvPr id="5" name="TextBox 4"/>
            <p:cNvSpPr txBox="1"/>
            <p:nvPr/>
          </p:nvSpPr>
          <p:spPr>
            <a:xfrm>
              <a:off x="7116854" y="1530928"/>
              <a:ext cx="172819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4A82"/>
                  </a:solidFill>
                  <a:latin typeface="Calibri"/>
                </a:rPr>
                <a:t>sp</a:t>
              </a:r>
              <a:r>
                <a:rPr lang="el-GR" sz="2000" b="1" baseline="30000" dirty="0">
                  <a:solidFill>
                    <a:srgbClr val="004A82"/>
                  </a:solidFill>
                  <a:latin typeface="Calibri"/>
                </a:rPr>
                <a:t>2</a:t>
              </a:r>
              <a:r>
                <a:rPr lang="el-GR" sz="2000" b="1" dirty="0">
                  <a:solidFill>
                    <a:srgbClr val="004A82"/>
                  </a:solidFill>
                  <a:latin typeface="Calibri"/>
                </a:rPr>
                <a:t> άνθρακες</a:t>
              </a:r>
            </a:p>
          </p:txBody>
        </p:sp>
        <p:cxnSp>
          <p:nvCxnSpPr>
            <p:cNvPr id="9" name="14 - Ευθύγραμμο βέλος σύνδεσης"/>
            <p:cNvCxnSpPr/>
            <p:nvPr/>
          </p:nvCxnSpPr>
          <p:spPr>
            <a:xfrm>
              <a:off x="7884368" y="1907898"/>
              <a:ext cx="193165" cy="520970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12 - Ευθύγραμμο βέλος σύνδεσης"/>
            <p:cNvCxnSpPr/>
            <p:nvPr/>
          </p:nvCxnSpPr>
          <p:spPr>
            <a:xfrm flipH="1">
              <a:off x="7501469" y="1907898"/>
              <a:ext cx="376950" cy="448962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 descr="Εικόνα του αιθυλενίου"/>
            <p:cNvGrpSpPr/>
            <p:nvPr/>
          </p:nvGrpSpPr>
          <p:grpSpPr>
            <a:xfrm>
              <a:off x="857224" y="2428868"/>
              <a:ext cx="7962108" cy="1293294"/>
              <a:chOff x="467544" y="2492896"/>
              <a:chExt cx="7559667" cy="1111440"/>
            </a:xfrm>
          </p:grpSpPr>
          <p:pic>
            <p:nvPicPr>
              <p:cNvPr id="10243" name="Picture 3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544" y="2492896"/>
                <a:ext cx="4621213" cy="8477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530" name="Picture 2" descr="C:\Users\alex\Desktop\24-4-2013 12-09-27 μμ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03136" y="2566111"/>
                <a:ext cx="2124075" cy="10382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65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9088" y="332656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Ακόρεστες ενώσεις με διπλούς δεσμούς μεταξύ άνθρακα και οξυγόνου: αλδεΰδες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4941168"/>
            <a:ext cx="8640960" cy="1512168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prstClr val="black"/>
                </a:solidFill>
                <a:hlinkClick r:id="rId2"/>
              </a:rPr>
              <a:t>Φορμαλδεΰδη</a:t>
            </a:r>
            <a:r>
              <a:rPr lang="el-GR" sz="2400" dirty="0">
                <a:solidFill>
                  <a:prstClr val="black"/>
                </a:solidFill>
              </a:rPr>
              <a:t> [ένας άνθρακας </a:t>
            </a:r>
            <a:r>
              <a:rPr lang="en-US" sz="2400" dirty="0">
                <a:solidFill>
                  <a:prstClr val="black"/>
                </a:solidFill>
              </a:rPr>
              <a:t>sp</a:t>
            </a:r>
            <a:r>
              <a:rPr lang="el-GR" sz="2400" baseline="30000" dirty="0">
                <a:solidFill>
                  <a:prstClr val="black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 και ένα οξυγόνο </a:t>
            </a:r>
            <a:r>
              <a:rPr lang="en-US" sz="2400" dirty="0">
                <a:solidFill>
                  <a:prstClr val="black"/>
                </a:solidFill>
              </a:rPr>
              <a:t>sp</a:t>
            </a:r>
            <a:r>
              <a:rPr lang="el-GR" sz="2400" baseline="30000" dirty="0">
                <a:solidFill>
                  <a:prstClr val="black"/>
                </a:solidFill>
              </a:rPr>
              <a:t>2 </a:t>
            </a:r>
            <a:r>
              <a:rPr lang="el-GR" sz="2400" dirty="0">
                <a:solidFill>
                  <a:prstClr val="black"/>
                </a:solidFill>
              </a:rPr>
              <a:t>συνδέονται με διπλό δεσμό: σχηματισμός </a:t>
            </a:r>
            <a:r>
              <a:rPr lang="el-GR" sz="2400" dirty="0">
                <a:solidFill>
                  <a:prstClr val="black"/>
                </a:solidFill>
              </a:rPr>
              <a:t>καρβονυλικής</a:t>
            </a:r>
            <a:r>
              <a:rPr lang="el-GR" sz="2400" dirty="0">
                <a:solidFill>
                  <a:prstClr val="black"/>
                </a:solidFill>
              </a:rPr>
              <a:t> ομάδας] </a:t>
            </a:r>
          </a:p>
          <a:p>
            <a:pPr lvl="0">
              <a:lnSpc>
                <a:spcPct val="114000"/>
              </a:lnSpc>
              <a:spcBef>
                <a:spcPts val="18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Όλο το μόριο σε ένα επίπεδο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grpSp>
        <p:nvGrpSpPr>
          <p:cNvPr id="6" name="Group 5" descr="μόριο φορμαλδεϋδης"/>
          <p:cNvGrpSpPr/>
          <p:nvPr/>
        </p:nvGrpSpPr>
        <p:grpSpPr>
          <a:xfrm>
            <a:off x="843956" y="1954946"/>
            <a:ext cx="7981122" cy="2882276"/>
            <a:chOff x="1074220" y="1954946"/>
            <a:chExt cx="7981122" cy="2882276"/>
          </a:xfrm>
        </p:grpSpPr>
        <p:sp>
          <p:nvSpPr>
            <p:cNvPr id="10" name="11 - Δεξιό άγκιστρο"/>
            <p:cNvSpPr/>
            <p:nvPr/>
          </p:nvSpPr>
          <p:spPr>
            <a:xfrm rot="16200000">
              <a:off x="7403018" y="2230617"/>
              <a:ext cx="500066" cy="1321603"/>
            </a:xfrm>
            <a:prstGeom prst="rightBrace">
              <a:avLst/>
            </a:prstGeom>
            <a:ln w="28575">
              <a:solidFill>
                <a:schemeClr val="tx2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399159" y="4437112"/>
              <a:ext cx="165618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820000"/>
                  </a:solidFill>
                  <a:latin typeface="Calibri"/>
                </a:rPr>
                <a:t>sp</a:t>
              </a:r>
              <a:r>
                <a:rPr lang="el-GR" sz="2000" b="1" baseline="30000" dirty="0">
                  <a:solidFill>
                    <a:srgbClr val="820000"/>
                  </a:solidFill>
                  <a:latin typeface="Calibri"/>
                </a:rPr>
                <a:t>2</a:t>
              </a:r>
              <a:r>
                <a:rPr lang="el-GR" sz="2000" b="1" dirty="0">
                  <a:solidFill>
                    <a:srgbClr val="820000"/>
                  </a:solidFill>
                  <a:latin typeface="Calibri"/>
                </a:rPr>
                <a:t> οξυγόνο</a:t>
              </a:r>
            </a:p>
          </p:txBody>
        </p:sp>
        <p:cxnSp>
          <p:nvCxnSpPr>
            <p:cNvPr id="12" name="19 - Ευθύγραμμο βέλος σύνδεσης"/>
            <p:cNvCxnSpPr/>
            <p:nvPr/>
          </p:nvCxnSpPr>
          <p:spPr>
            <a:xfrm flipV="1">
              <a:off x="6084168" y="3721730"/>
              <a:ext cx="720080" cy="159942"/>
            </a:xfrm>
            <a:prstGeom prst="straightConnector1">
              <a:avLst/>
            </a:prstGeom>
            <a:ln w="28575">
              <a:solidFill>
                <a:schemeClr val="accent5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834517" y="3865608"/>
              <a:ext cx="17281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4A82"/>
                  </a:solidFill>
                  <a:latin typeface="Calibri"/>
                </a:rPr>
                <a:t>sp</a:t>
              </a:r>
              <a:r>
                <a:rPr lang="el-GR" sz="2000" b="1" baseline="30000" dirty="0">
                  <a:solidFill>
                    <a:srgbClr val="004A82"/>
                  </a:solidFill>
                  <a:latin typeface="Calibri"/>
                </a:rPr>
                <a:t>2</a:t>
              </a:r>
              <a:r>
                <a:rPr lang="el-GR" sz="2000" b="1" dirty="0">
                  <a:solidFill>
                    <a:srgbClr val="004A82"/>
                  </a:solidFill>
                  <a:latin typeface="Calibri"/>
                </a:rPr>
                <a:t> άνθρακας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896275" y="1954946"/>
              <a:ext cx="25398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000" b="1" dirty="0">
                  <a:solidFill>
                    <a:srgbClr val="8064A2">
                      <a:lumMod val="50000"/>
                    </a:srgbClr>
                  </a:solidFill>
                  <a:latin typeface="Calibri"/>
                </a:rPr>
                <a:t>Καρβονυλική</a:t>
              </a:r>
              <a:r>
                <a:rPr lang="el-GR" sz="2000" b="1" dirty="0">
                  <a:solidFill>
                    <a:srgbClr val="8064A2">
                      <a:lumMod val="50000"/>
                    </a:srgbClr>
                  </a:solidFill>
                  <a:latin typeface="Calibri"/>
                </a:rPr>
                <a:t> ομάδα</a:t>
              </a:r>
              <a:endParaRPr lang="el-GR" dirty="0">
                <a:solidFill>
                  <a:srgbClr val="8064A2">
                    <a:lumMod val="50000"/>
                  </a:srgbClr>
                </a:solidFill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26703" y="3158759"/>
              <a:ext cx="3216942" cy="785818"/>
            </a:xfrm>
            <a:prstGeom prst="rect">
              <a:avLst/>
            </a:prstGeom>
            <a:noFill/>
          </p:spPr>
        </p:pic>
        <p:sp>
          <p:nvSpPr>
            <p:cNvPr id="22" name="10 - Έλλειψη"/>
            <p:cNvSpPr/>
            <p:nvPr/>
          </p:nvSpPr>
          <p:spPr>
            <a:xfrm>
              <a:off x="3923928" y="3285571"/>
              <a:ext cx="1071570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4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8064A2">
                    <a:lumMod val="50000"/>
                  </a:srgbClr>
                </a:solidFill>
              </a:endParaRP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220" y="2920954"/>
              <a:ext cx="857250" cy="1190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9 - Έλλειψη"/>
            <p:cNvSpPr/>
            <p:nvPr/>
          </p:nvSpPr>
          <p:spPr>
            <a:xfrm>
              <a:off x="1095372" y="3301635"/>
              <a:ext cx="1071570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4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srgbClr val="8064A2">
                    <a:lumMod val="50000"/>
                  </a:srgbClr>
                </a:solidFill>
              </a:endParaRPr>
            </a:p>
          </p:txBody>
        </p:sp>
        <p:cxnSp>
          <p:nvCxnSpPr>
            <p:cNvPr id="25" name="17 - Ευθύγραμμο βέλος σύνδεσης"/>
            <p:cNvCxnSpPr/>
            <p:nvPr/>
          </p:nvCxnSpPr>
          <p:spPr>
            <a:xfrm>
              <a:off x="4283968" y="2358026"/>
              <a:ext cx="2664296" cy="515298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5 - Ευθύγραμμο βέλος σύνδεσης"/>
            <p:cNvCxnSpPr/>
            <p:nvPr/>
          </p:nvCxnSpPr>
          <p:spPr>
            <a:xfrm>
              <a:off x="3673895" y="2310383"/>
              <a:ext cx="610073" cy="983721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14 - Ευθύγραμμο βέλος σύνδεσης"/>
            <p:cNvCxnSpPr>
              <a:endCxn id="24" idx="7"/>
            </p:cNvCxnSpPr>
            <p:nvPr/>
          </p:nvCxnSpPr>
          <p:spPr>
            <a:xfrm flipH="1">
              <a:off x="2010014" y="2358026"/>
              <a:ext cx="1159631" cy="1016842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506" name="Picture 2" descr="C:\Users\alex\Desktop\24-4-2013 12-07-37 μμ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7899" y="3314934"/>
              <a:ext cx="1790700" cy="1133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2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Ακόρεστες ενώσεις με διπλούς δεσμούς μεταξύ άνθρακα και οξυγόνου: κετόνες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613" y="4989716"/>
            <a:ext cx="9144000" cy="1868283"/>
          </a:xfrm>
        </p:spPr>
        <p:txBody>
          <a:bodyPr>
            <a:noAutofit/>
          </a:bodyPr>
          <a:lstStyle/>
          <a:p>
            <a:pPr lvl="0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b="1" dirty="0">
                <a:solidFill>
                  <a:prstClr val="black"/>
                </a:solidFill>
                <a:hlinkClick r:id="rId3"/>
              </a:rPr>
              <a:t>Ακετόνη</a:t>
            </a:r>
            <a:r>
              <a:rPr lang="el-GR" sz="2400" dirty="0">
                <a:solidFill>
                  <a:prstClr val="black"/>
                </a:solidFill>
              </a:rPr>
              <a:t> [δύο άνθρακες </a:t>
            </a:r>
            <a:r>
              <a:rPr lang="en-US" sz="2400" dirty="0">
                <a:solidFill>
                  <a:prstClr val="black"/>
                </a:solidFill>
              </a:rPr>
              <a:t>sp</a:t>
            </a:r>
            <a:r>
              <a:rPr lang="el-GR" sz="2400" baseline="30000" dirty="0">
                <a:solidFill>
                  <a:prstClr val="black"/>
                </a:solidFill>
              </a:rPr>
              <a:t>3</a:t>
            </a:r>
            <a:r>
              <a:rPr lang="el-GR" sz="2400" dirty="0">
                <a:solidFill>
                  <a:prstClr val="black"/>
                </a:solidFill>
              </a:rPr>
              <a:t>, ένας άνθρακας </a:t>
            </a:r>
            <a:r>
              <a:rPr lang="en-US" sz="2400" dirty="0">
                <a:solidFill>
                  <a:prstClr val="black"/>
                </a:solidFill>
              </a:rPr>
              <a:t>sp</a:t>
            </a:r>
            <a:r>
              <a:rPr lang="el-GR" sz="2400" baseline="30000" dirty="0">
                <a:solidFill>
                  <a:prstClr val="black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 και ένα </a:t>
            </a:r>
            <a:r>
              <a:rPr lang="el-GR" sz="2400" dirty="0" smtClean="0">
                <a:solidFill>
                  <a:prstClr val="black"/>
                </a:solidFill>
              </a:rPr>
              <a:t>οξυγόνο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dirty="0" smtClean="0">
                <a:solidFill>
                  <a:prstClr val="black"/>
                </a:solidFill>
              </a:rPr>
              <a:t>sp</a:t>
            </a:r>
            <a:r>
              <a:rPr lang="el-GR" sz="2400" baseline="30000" dirty="0">
                <a:solidFill>
                  <a:prstClr val="black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], 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Οι τρεις άνθρακες και το οξυγόνο σε ένα επίπεδο, </a:t>
            </a:r>
          </a:p>
          <a:p>
            <a:pPr lvl="0"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Τα υδρογόνα διατάσσονται στο χώρο σε θέσεις κορυφών τετραέδρου.</a:t>
            </a:r>
          </a:p>
          <a:p>
            <a:pPr>
              <a:buFont typeface="Wingdings" pitchFamily="2" charset="2"/>
              <a:buChar char="§"/>
            </a:pPr>
            <a:endParaRPr lang="el-GR" sz="2400" dirty="0"/>
          </a:p>
        </p:txBody>
      </p:sp>
      <p:grpSp>
        <p:nvGrpSpPr>
          <p:cNvPr id="11" name="Group 10" descr="Εικόνα ένωσης και μορίου ακετόνης "/>
          <p:cNvGrpSpPr/>
          <p:nvPr/>
        </p:nvGrpSpPr>
        <p:grpSpPr>
          <a:xfrm>
            <a:off x="339441" y="1415197"/>
            <a:ext cx="8641354" cy="3546363"/>
            <a:chOff x="339441" y="1415197"/>
            <a:chExt cx="8641354" cy="3546363"/>
          </a:xfrm>
        </p:grpSpPr>
        <p:sp>
          <p:nvSpPr>
            <p:cNvPr id="5" name="9 - Έλλειψη"/>
            <p:cNvSpPr/>
            <p:nvPr/>
          </p:nvSpPr>
          <p:spPr>
            <a:xfrm>
              <a:off x="823576" y="3407665"/>
              <a:ext cx="857256" cy="500066"/>
            </a:xfrm>
            <a:prstGeom prst="ellipse">
              <a:avLst/>
            </a:prstGeom>
            <a:solidFill>
              <a:schemeClr val="accent1">
                <a:lumMod val="20000"/>
                <a:lumOff val="80000"/>
                <a:alpha val="14000"/>
              </a:schemeClr>
            </a:solidFill>
            <a:ln w="19050">
              <a:solidFill>
                <a:schemeClr val="accent4">
                  <a:lumMod val="5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6" name="Αντικείμενο 5"/>
            <p:cNvGraphicFramePr>
              <a:graphicFrameLocks noChangeAspect="1"/>
            </p:cNvGraphicFramePr>
            <p:nvPr>
              <p:extLst/>
            </p:nvPr>
          </p:nvGraphicFramePr>
          <p:xfrm>
            <a:off x="664378" y="3169726"/>
            <a:ext cx="857250" cy="1001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1" name="ChemSketch" r:id="rId4" imgW="1231392" imgH="1441704" progId="ACD.ChemSketch.20">
                    <p:embed/>
                  </p:oleObj>
                </mc:Choice>
                <mc:Fallback>
                  <p:oleObj name="ChemSketch" r:id="rId4" imgW="1231392" imgH="1441704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4378" y="3169726"/>
                          <a:ext cx="857250" cy="10017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4578" y="3028430"/>
              <a:ext cx="3727200" cy="1143008"/>
            </a:xfrm>
            <a:prstGeom prst="rect">
              <a:avLst/>
            </a:prstGeom>
            <a:noFill/>
          </p:spPr>
        </p:pic>
        <p:pic>
          <p:nvPicPr>
            <p:cNvPr id="8" name="Εικόνα 17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332" y="2836161"/>
              <a:ext cx="1643074" cy="1527545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7122841" y="2285601"/>
              <a:ext cx="185795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4A82"/>
                  </a:solidFill>
                  <a:latin typeface="Calibri"/>
                </a:rPr>
                <a:t>sp</a:t>
              </a:r>
              <a:r>
                <a:rPr lang="el-GR" sz="2000" b="1" baseline="30000" dirty="0">
                  <a:solidFill>
                    <a:srgbClr val="004A82"/>
                  </a:solidFill>
                  <a:latin typeface="Calibri"/>
                </a:rPr>
                <a:t>2</a:t>
              </a:r>
              <a:r>
                <a:rPr lang="el-GR" sz="2000" b="1" dirty="0">
                  <a:solidFill>
                    <a:srgbClr val="004A82"/>
                  </a:solidFill>
                  <a:latin typeface="Calibri"/>
                </a:rPr>
                <a:t> άνθρακας</a:t>
              </a:r>
            </a:p>
          </p:txBody>
        </p:sp>
        <p:cxnSp>
          <p:nvCxnSpPr>
            <p:cNvPr id="10" name="29 - Ευθύγραμμο βέλος σύνδεσης"/>
            <p:cNvCxnSpPr/>
            <p:nvPr/>
          </p:nvCxnSpPr>
          <p:spPr>
            <a:xfrm flipH="1">
              <a:off x="7972192" y="2718035"/>
              <a:ext cx="473142" cy="881899"/>
            </a:xfrm>
            <a:prstGeom prst="straightConnector1">
              <a:avLst/>
            </a:prstGeom>
            <a:ln w="28575">
              <a:solidFill>
                <a:srgbClr val="004A8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514816" y="4386268"/>
              <a:ext cx="14573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Calibri"/>
                </a:rPr>
                <a:t>sp</a:t>
              </a:r>
              <a:r>
                <a:rPr lang="el-GR" sz="2000" baseline="30000" dirty="0">
                  <a:solidFill>
                    <a:prstClr val="black"/>
                  </a:solidFill>
                  <a:latin typeface="Calibri"/>
                </a:rPr>
                <a:t>2</a:t>
              </a:r>
              <a:r>
                <a:rPr lang="el-GR" sz="2000" dirty="0">
                  <a:solidFill>
                    <a:prstClr val="black"/>
                  </a:solidFill>
                  <a:latin typeface="Calibri"/>
                </a:rPr>
                <a:t> οξυγόνο</a:t>
              </a:r>
            </a:p>
          </p:txBody>
        </p:sp>
        <p:sp>
          <p:nvSpPr>
            <p:cNvPr id="13" name="11 - Δεξιό άγκιστρο"/>
            <p:cNvSpPr/>
            <p:nvPr/>
          </p:nvSpPr>
          <p:spPr>
            <a:xfrm rot="11993855">
              <a:off x="6590513" y="3063709"/>
              <a:ext cx="545645" cy="913887"/>
            </a:xfrm>
            <a:prstGeom prst="rightBrace">
              <a:avLst>
                <a:gd name="adj1" fmla="val 14584"/>
                <a:gd name="adj2" fmla="val 50000"/>
              </a:avLst>
            </a:prstGeom>
            <a:ln w="28575">
              <a:solidFill>
                <a:schemeClr val="accent4">
                  <a:lumMod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l-GR" dirty="0">
                <a:solidFill>
                  <a:prstClr val="black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441" y="2415017"/>
              <a:ext cx="947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820000"/>
                  </a:solidFill>
                  <a:latin typeface="Calibri"/>
                </a:rPr>
                <a:t>sp</a:t>
              </a:r>
              <a:r>
                <a:rPr lang="el-GR" sz="2000" b="1" baseline="30000" dirty="0">
                  <a:solidFill>
                    <a:srgbClr val="820000"/>
                  </a:solidFill>
                  <a:latin typeface="Calibri"/>
                </a:rPr>
                <a:t>3</a:t>
              </a:r>
              <a:endParaRPr lang="el-GR" sz="2000" b="1" dirty="0">
                <a:solidFill>
                  <a:srgbClr val="820000"/>
                </a:solidFill>
                <a:latin typeface="Calibri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8674" y="4561450"/>
              <a:ext cx="7083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sp</a:t>
              </a:r>
              <a:r>
                <a:rPr lang="el-GR" sz="2000" b="1" baseline="300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/>
                </a:rPr>
                <a:t>2</a:t>
              </a:r>
              <a:endParaRPr lang="el-GR" sz="20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5067" y="4443335"/>
              <a:ext cx="68995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820000"/>
                  </a:solidFill>
                  <a:latin typeface="Calibri"/>
                </a:rPr>
                <a:t>sp</a:t>
              </a:r>
              <a:r>
                <a:rPr lang="el-GR" sz="2000" b="1" baseline="30000" dirty="0">
                  <a:solidFill>
                    <a:srgbClr val="820000"/>
                  </a:solidFill>
                  <a:latin typeface="Calibri"/>
                </a:rPr>
                <a:t>3</a:t>
              </a:r>
              <a:endParaRPr lang="el-GR" sz="2000" b="1" dirty="0">
                <a:solidFill>
                  <a:srgbClr val="820000"/>
                </a:solidFill>
                <a:latin typeface="Calibri"/>
              </a:endParaRPr>
            </a:p>
          </p:txBody>
        </p:sp>
        <p:cxnSp>
          <p:nvCxnSpPr>
            <p:cNvPr id="17" name="30 - Ευθύγραμμο βέλος σύνδεσης"/>
            <p:cNvCxnSpPr/>
            <p:nvPr/>
          </p:nvCxnSpPr>
          <p:spPr>
            <a:xfrm flipH="1" flipV="1">
              <a:off x="1166217" y="3746397"/>
              <a:ext cx="242181" cy="843686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27 - Ευθύγραμμο βέλος σύνδεσης"/>
            <p:cNvCxnSpPr/>
            <p:nvPr/>
          </p:nvCxnSpPr>
          <p:spPr>
            <a:xfrm flipV="1">
              <a:off x="1407119" y="3746397"/>
              <a:ext cx="1279" cy="843688"/>
            </a:xfrm>
            <a:prstGeom prst="straightConnector1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33 - Ευθύγραμμο βέλος σύνδεσης"/>
            <p:cNvCxnSpPr/>
            <p:nvPr/>
          </p:nvCxnSpPr>
          <p:spPr>
            <a:xfrm flipV="1">
              <a:off x="656207" y="4171438"/>
              <a:ext cx="63838" cy="394638"/>
            </a:xfrm>
            <a:prstGeom prst="straightConnector1">
              <a:avLst/>
            </a:prstGeom>
            <a:ln w="19050"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5 - Ευθύγραμμο βέλος σύνδεσης"/>
            <p:cNvCxnSpPr/>
            <p:nvPr/>
          </p:nvCxnSpPr>
          <p:spPr>
            <a:xfrm>
              <a:off x="656207" y="2769465"/>
              <a:ext cx="84462" cy="376288"/>
            </a:xfrm>
            <a:prstGeom prst="straightConnector1">
              <a:avLst/>
            </a:prstGeom>
            <a:ln w="19050">
              <a:solidFill>
                <a:srgbClr val="82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464578" y="1415197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>
                  <a:solidFill>
                    <a:srgbClr val="8064A2">
                      <a:lumMod val="50000"/>
                    </a:srgbClr>
                  </a:solidFill>
                </a:rPr>
                <a:t>Καρβονυλική</a:t>
              </a:r>
              <a:r>
                <a:rPr lang="el-GR" b="1" dirty="0">
                  <a:solidFill>
                    <a:srgbClr val="8064A2">
                      <a:lumMod val="50000"/>
                    </a:srgbClr>
                  </a:solidFill>
                </a:rPr>
                <a:t> ομάδα</a:t>
              </a:r>
            </a:p>
          </p:txBody>
        </p:sp>
        <p:cxnSp>
          <p:nvCxnSpPr>
            <p:cNvPr id="36" name="17 - Ευθύγραμμο βέλος σύνδεσης"/>
            <p:cNvCxnSpPr/>
            <p:nvPr/>
          </p:nvCxnSpPr>
          <p:spPr>
            <a:xfrm>
              <a:off x="4220129" y="1858075"/>
              <a:ext cx="2643206" cy="1354374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prstDash val="dash"/>
              <a:tailEnd type="arrow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15 - Ευθύγραμμο βέλος σύνδεσης"/>
            <p:cNvCxnSpPr/>
            <p:nvPr/>
          </p:nvCxnSpPr>
          <p:spPr>
            <a:xfrm>
              <a:off x="3400682" y="1843513"/>
              <a:ext cx="684076" cy="1143008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14 - Ευθύγραμμο βέλος σύνδεσης"/>
            <p:cNvCxnSpPr/>
            <p:nvPr/>
          </p:nvCxnSpPr>
          <p:spPr>
            <a:xfrm flipH="1">
              <a:off x="1491729" y="1963758"/>
              <a:ext cx="1559743" cy="1443907"/>
            </a:xfrm>
            <a:prstGeom prst="straightConnector1">
              <a:avLst/>
            </a:prstGeom>
            <a:ln w="38100">
              <a:solidFill>
                <a:schemeClr val="accent4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63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</a:rPr>
              <a:t>Αρωματικές ενώσεις: Βενζόλιο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5800651"/>
            <a:ext cx="8229600" cy="648072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§"/>
            </a:pPr>
            <a:r>
              <a:rPr lang="el-GR" sz="2400" b="1" dirty="0">
                <a:solidFill>
                  <a:prstClr val="black"/>
                </a:solidFill>
                <a:hlinkClick r:id="rId3"/>
              </a:rPr>
              <a:t>Βενζόλιο</a:t>
            </a:r>
            <a:r>
              <a:rPr lang="el-GR" sz="2400" dirty="0">
                <a:solidFill>
                  <a:prstClr val="black"/>
                </a:solidFill>
              </a:rPr>
              <a:t> [έξη άνθρακες </a:t>
            </a:r>
            <a:r>
              <a:rPr lang="en-US" sz="2400" dirty="0">
                <a:solidFill>
                  <a:prstClr val="black"/>
                </a:solidFill>
              </a:rPr>
              <a:t>sp</a:t>
            </a:r>
            <a:r>
              <a:rPr lang="el-GR" sz="2400" baseline="30000" dirty="0">
                <a:solidFill>
                  <a:prstClr val="black"/>
                </a:solidFill>
              </a:rPr>
              <a:t>2</a:t>
            </a:r>
            <a:r>
              <a:rPr lang="el-GR" sz="2400" dirty="0">
                <a:solidFill>
                  <a:prstClr val="black"/>
                </a:solidFill>
              </a:rPr>
              <a:t>], όλο το μόριο σε ένα επίπεδο</a:t>
            </a:r>
            <a:r>
              <a:rPr lang="el-GR" sz="2400" dirty="0" smtClean="0">
                <a:solidFill>
                  <a:prstClr val="black"/>
                </a:solidFill>
              </a:rPr>
              <a:t>.</a:t>
            </a:r>
            <a:endParaRPr lang="el-GR" sz="2400" dirty="0">
              <a:solidFill>
                <a:prstClr val="black"/>
              </a:solidFill>
            </a:endParaRPr>
          </a:p>
        </p:txBody>
      </p:sp>
      <p:pic>
        <p:nvPicPr>
          <p:cNvPr id="18449" name="Picture 17" descr="μόριο βενζολίου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620000" cy="4286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2981400" y="5338986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5"/>
              </a:rPr>
              <a:t>Benzene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/>
              </a:rPr>
              <a:t>Representations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/>
            </a:r>
            <a:br>
              <a:rPr lang="en-US" sz="1200" dirty="0">
                <a:solidFill>
                  <a:prstClr val="black"/>
                </a:solidFill>
                <a:latin typeface="Calibri"/>
              </a:rPr>
            </a:br>
            <a:r>
              <a:rPr lang="en-US" sz="1200" dirty="0">
                <a:solidFill>
                  <a:prstClr val="black"/>
                </a:solidFill>
                <a:latin typeface="Calibri"/>
                <a:hlinkClick r:id="rId6" tooltip="User:Matthias M."/>
              </a:rPr>
              <a:t>Matthias M.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7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44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τετραεδρικός άνθρακας (</a:t>
            </a:r>
            <a:r>
              <a:rPr lang="en-US" dirty="0" smtClean="0"/>
              <a:t>sp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95536" y="1315827"/>
            <a:ext cx="8043890" cy="1185858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Οι κορεσμένες οργανικές ενώσεις αποτελούνται μόνο από τετραεδρικούς άνθρακες (με υβριδισμό </a:t>
            </a: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).</a:t>
            </a:r>
            <a:endParaRPr lang="el-GR" sz="2400" dirty="0"/>
          </a:p>
        </p:txBody>
      </p:sp>
      <p:pic>
        <p:nvPicPr>
          <p:cNvPr id="66562" name="Picture 2" descr="σχηματικά μορφές τετραεδρικού άνθρακα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2792160"/>
            <a:ext cx="8143932" cy="2646778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872606" y="5949280"/>
            <a:ext cx="3419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“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4"/>
              </a:rPr>
              <a:t>Representaciones del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4"/>
              </a:rPr>
              <a:t>metano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”,  </a:t>
            </a:r>
          </a:p>
          <a:p>
            <a:pPr algn="ctr" eaLnBrk="1" hangingPunct="1"/>
            <a:r>
              <a:rPr lang="el-GR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από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 Villasephiroth available under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public domain.</a:t>
            </a:r>
            <a:endParaRPr lang="en-US" sz="1200" baseline="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black"/>
                </a:solidFill>
                <a:hlinkClick r:id="rId2"/>
              </a:rPr>
              <a:t>Αρωματικές </a:t>
            </a:r>
            <a:r>
              <a:rPr lang="el-GR" dirty="0" smtClean="0">
                <a:solidFill>
                  <a:prstClr val="black"/>
                </a:solidFill>
                <a:hlinkClick r:id="rId2"/>
              </a:rPr>
              <a:t>ενώσεις</a:t>
            </a:r>
            <a:endParaRPr lang="el-GR" dirty="0"/>
          </a:p>
        </p:txBody>
      </p:sp>
      <p:sp>
        <p:nvSpPr>
          <p:cNvPr id="9" name="8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584176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l-GR" sz="2400" dirty="0" smtClean="0"/>
              <a:t>Εκτεταμένη συζυγία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spcBef>
                <a:spcPts val="1200"/>
              </a:spcBef>
            </a:pPr>
            <a:r>
              <a:rPr lang="el-GR" sz="2400" dirty="0" smtClean="0"/>
              <a:t>Που απαντώνται : χρωστικές, λιγνίνη, ρητίνες (ανατολίτικη λάκα)</a:t>
            </a:r>
            <a:r>
              <a:rPr lang="en-US" sz="2400" dirty="0" smtClean="0"/>
              <a:t>.</a:t>
            </a:r>
            <a:endParaRPr lang="el-GR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616586" y="258868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prstClr val="black"/>
                </a:solidFill>
              </a:rPr>
              <a:t>ανθρακένιο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5602" name="Picture 2" descr="ανθρακένιο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872" y="3100318"/>
            <a:ext cx="2028255" cy="80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8"/>
          <p:cNvSpPr/>
          <p:nvPr/>
        </p:nvSpPr>
        <p:spPr>
          <a:xfrm>
            <a:off x="1085732" y="3968395"/>
            <a:ext cx="2400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Anthracene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Inductiveload"/>
              </a:rPr>
              <a:t>Inductiveload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609690"/>
            <a:ext cx="268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dirty="0" smtClean="0">
                <a:solidFill>
                  <a:prstClr val="black"/>
                </a:solidFill>
              </a:rPr>
              <a:t>Ναφθακένιο</a:t>
            </a:r>
            <a:r>
              <a:rPr lang="el-GR" dirty="0" smtClean="0">
                <a:solidFill>
                  <a:prstClr val="black"/>
                </a:solidFill>
              </a:rPr>
              <a:t> (</a:t>
            </a:r>
            <a:r>
              <a:rPr lang="el-GR" dirty="0" smtClean="0">
                <a:solidFill>
                  <a:prstClr val="black"/>
                </a:solidFill>
              </a:rPr>
              <a:t>τετρακένιο</a:t>
            </a:r>
            <a:r>
              <a:rPr lang="el-GR" dirty="0" smtClean="0">
                <a:solidFill>
                  <a:prstClr val="black"/>
                </a:solidFill>
              </a:rPr>
              <a:t>)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5604" name="Picture 4" descr="ναφθακένιο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2638" y="3121324"/>
            <a:ext cx="2867280" cy="868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8"/>
          <p:cNvSpPr/>
          <p:nvPr/>
        </p:nvSpPr>
        <p:spPr>
          <a:xfrm>
            <a:off x="4716010" y="3989401"/>
            <a:ext cx="2400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7"/>
              </a:rPr>
              <a:t>Naftacene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Inductiveload"/>
              </a:rPr>
              <a:t>Inductiveload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10485" y="4555178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πυρένιο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5606" name="Picture 6" descr="πυρένιο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1872" y="4924510"/>
            <a:ext cx="1893498" cy="134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8"/>
          <p:cNvSpPr/>
          <p:nvPr/>
        </p:nvSpPr>
        <p:spPr>
          <a:xfrm>
            <a:off x="1009712" y="6273627"/>
            <a:ext cx="2400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9"/>
              </a:rPr>
              <a:t>Pyrene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Inductiveload"/>
              </a:rPr>
              <a:t>Inductiveload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4649" y="4555178"/>
            <a:ext cx="1871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Βένζο</a:t>
            </a:r>
            <a:r>
              <a:rPr lang="el-GR" dirty="0" smtClean="0">
                <a:solidFill>
                  <a:prstClr val="black"/>
                </a:solidFill>
              </a:rPr>
              <a:t>-α-</a:t>
            </a:r>
            <a:r>
              <a:rPr lang="el-GR" dirty="0" smtClean="0">
                <a:solidFill>
                  <a:prstClr val="black"/>
                </a:solidFill>
              </a:rPr>
              <a:t>πυρένιο</a:t>
            </a:r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25608" name="Picture 8" descr="βενζο-α-πυρένιο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770528"/>
            <a:ext cx="2863239" cy="17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8"/>
          <p:cNvSpPr/>
          <p:nvPr/>
        </p:nvSpPr>
        <p:spPr>
          <a:xfrm>
            <a:off x="4803351" y="6396335"/>
            <a:ext cx="2400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1"/>
              </a:rPr>
              <a:t>Benzo-a-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11"/>
              </a:rPr>
              <a:t>pyrene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12" tooltip="User:Calvero"/>
              </a:rPr>
              <a:t>Calvero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4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Αζωτούχες οργανικές </a:t>
            </a:r>
            <a:r>
              <a:rPr lang="el-GR" dirty="0" smtClean="0">
                <a:solidFill>
                  <a:prstClr val="black"/>
                </a:solidFill>
              </a:rPr>
              <a:t>ενώσεις : </a:t>
            </a:r>
            <a:r>
              <a:rPr lang="el-GR" dirty="0">
                <a:solidFill>
                  <a:prstClr val="black"/>
                </a:solidFill>
              </a:rPr>
              <a:t>αμίνες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772816"/>
            <a:ext cx="7920880" cy="64807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Η συγκρότηση του μορίου της </a:t>
            </a:r>
            <a:r>
              <a:rPr lang="el-GR" sz="2400" dirty="0">
                <a:solidFill>
                  <a:prstClr val="black"/>
                </a:solidFill>
              </a:rPr>
              <a:t>αιθυλαμίνης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l-GR" sz="2400" dirty="0"/>
          </a:p>
        </p:txBody>
      </p:sp>
      <p:grpSp>
        <p:nvGrpSpPr>
          <p:cNvPr id="8" name="Group 7" descr="Εικόνα της  συγκρότησης του μορίου της αιθυλαμίνης.&#10;"/>
          <p:cNvGrpSpPr/>
          <p:nvPr/>
        </p:nvGrpSpPr>
        <p:grpSpPr>
          <a:xfrm>
            <a:off x="428680" y="2924944"/>
            <a:ext cx="8238190" cy="1860808"/>
            <a:chOff x="395536" y="2492896"/>
            <a:chExt cx="8238190" cy="1860808"/>
          </a:xfrm>
        </p:grpSpPr>
        <p:graphicFrame>
          <p:nvGraphicFramePr>
            <p:cNvPr id="5" name="Αντικείμενο 4"/>
            <p:cNvGraphicFramePr>
              <a:graphicFrameLocks noChangeAspect="1"/>
            </p:cNvGraphicFramePr>
            <p:nvPr>
              <p:extLst/>
            </p:nvPr>
          </p:nvGraphicFramePr>
          <p:xfrm>
            <a:off x="395536" y="3140968"/>
            <a:ext cx="2217372" cy="6065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6" name="ChemSketch" r:id="rId3" imgW="1450848" imgH="396240" progId="ACD.ChemSketch.20">
                    <p:embed/>
                  </p:oleObj>
                </mc:Choice>
                <mc:Fallback>
                  <p:oleObj name="ChemSketch" r:id="rId3" imgW="1450848" imgH="3962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536" y="3140968"/>
                          <a:ext cx="2217372" cy="6065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Αντικείμενο 5"/>
            <p:cNvGraphicFramePr>
              <a:graphicFrameLocks noChangeAspect="1"/>
            </p:cNvGraphicFramePr>
            <p:nvPr>
              <p:extLst/>
            </p:nvPr>
          </p:nvGraphicFramePr>
          <p:xfrm>
            <a:off x="3275856" y="2492896"/>
            <a:ext cx="2676951" cy="1860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57" name="ChemSketch" r:id="rId5" imgW="2218944" imgH="1539240" progId="ACD.ChemSketch.20">
                    <p:embed/>
                  </p:oleObj>
                </mc:Choice>
                <mc:Fallback>
                  <p:oleObj name="ChemSketch" r:id="rId5" imgW="2218944" imgH="153924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856" y="2492896"/>
                          <a:ext cx="2676951" cy="18608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7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7682" y="2568324"/>
              <a:ext cx="2166044" cy="1714000"/>
            </a:xfrm>
            <a:prstGeom prst="rect">
              <a:avLst/>
            </a:prstGeom>
            <a:noFill/>
          </p:spPr>
        </p:pic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04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Αζωτούχες αρωματικές ενώσεις: ανιλίνες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340768"/>
            <a:ext cx="8229600" cy="2016224"/>
          </a:xfrm>
        </p:spPr>
        <p:txBody>
          <a:bodyPr>
            <a:noAutofit/>
          </a:bodyPr>
          <a:lstStyle/>
          <a:p>
            <a:pPr lvl="0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Η συγκρότηση του μορίου της </a:t>
            </a:r>
            <a:r>
              <a:rPr lang="el-GR" sz="2400" b="1" dirty="0">
                <a:solidFill>
                  <a:prstClr val="black"/>
                </a:solidFill>
                <a:hlinkClick r:id="rId3"/>
              </a:rPr>
              <a:t>ανιλίνης</a:t>
            </a:r>
            <a:r>
              <a:rPr lang="el-GR" sz="2400" dirty="0">
                <a:solidFill>
                  <a:prstClr val="black"/>
                </a:solidFill>
              </a:rPr>
              <a:t> (της πιο απλής αρωματικής </a:t>
            </a:r>
            <a:r>
              <a:rPr lang="el-GR" sz="2400" dirty="0">
                <a:solidFill>
                  <a:prstClr val="black"/>
                </a:solidFill>
              </a:rPr>
              <a:t>αμίνης</a:t>
            </a:r>
            <a:r>
              <a:rPr lang="el-GR" sz="2400" dirty="0">
                <a:solidFill>
                  <a:prstClr val="black"/>
                </a:solidFill>
              </a:rPr>
              <a:t>).</a:t>
            </a:r>
          </a:p>
          <a:p>
            <a:pPr lvl="0">
              <a:lnSpc>
                <a:spcPct val="114000"/>
              </a:lnSpc>
              <a:spcBef>
                <a:spcPts val="1200"/>
              </a:spcBef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Έξη άτομα άνθρακα, πέντε υδρογόνα και η </a:t>
            </a:r>
            <a:r>
              <a:rPr lang="el-GR" sz="2400" dirty="0">
                <a:solidFill>
                  <a:prstClr val="black"/>
                </a:solidFill>
              </a:rPr>
              <a:t>αμινομάδα</a:t>
            </a:r>
            <a:r>
              <a:rPr lang="el-GR" sz="2400" dirty="0">
                <a:solidFill>
                  <a:prstClr val="black"/>
                </a:solidFill>
              </a:rPr>
              <a:t> ως ενιαίο σύνολο βρίσκονται επάνω στο ίδιο </a:t>
            </a:r>
            <a:r>
              <a:rPr lang="el-GR" sz="2400" dirty="0" smtClean="0">
                <a:solidFill>
                  <a:prstClr val="black"/>
                </a:solidFill>
              </a:rPr>
              <a:t>επίπεδο.</a:t>
            </a:r>
            <a:endParaRPr lang="el-GR" sz="2400" dirty="0">
              <a:solidFill>
                <a:prstClr val="black"/>
              </a:solidFill>
            </a:endParaRPr>
          </a:p>
        </p:txBody>
      </p:sp>
      <p:grpSp>
        <p:nvGrpSpPr>
          <p:cNvPr id="8" name="Group 7" descr="Εικόνα της συγκρότησης του μορίου της ανιλίνης"/>
          <p:cNvGrpSpPr/>
          <p:nvPr/>
        </p:nvGrpSpPr>
        <p:grpSpPr>
          <a:xfrm>
            <a:off x="251520" y="3573016"/>
            <a:ext cx="8786544" cy="1700352"/>
            <a:chOff x="323528" y="2272809"/>
            <a:chExt cx="8786544" cy="1700352"/>
          </a:xfrm>
        </p:grpSpPr>
        <p:graphicFrame>
          <p:nvGraphicFramePr>
            <p:cNvPr id="5" name="Αντικείμενο 4"/>
            <p:cNvGraphicFramePr>
              <a:graphicFrameLocks noChangeAspect="1"/>
            </p:cNvGraphicFramePr>
            <p:nvPr>
              <p:extLst/>
            </p:nvPr>
          </p:nvGraphicFramePr>
          <p:xfrm>
            <a:off x="323528" y="2564904"/>
            <a:ext cx="2161433" cy="129290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0" name="ChemSketch" r:id="rId4" imgW="1584960" imgH="932688" progId="ACD.ChemSketch.20">
                    <p:embed/>
                  </p:oleObj>
                </mc:Choice>
                <mc:Fallback>
                  <p:oleObj name="ChemSketch" r:id="rId4" imgW="1584960" imgH="932688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3528" y="2564904"/>
                          <a:ext cx="2161433" cy="129290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Αντικείμενο 5"/>
            <p:cNvGraphicFramePr>
              <a:graphicFrameLocks noChangeAspect="1"/>
            </p:cNvGraphicFramePr>
            <p:nvPr>
              <p:extLst/>
            </p:nvPr>
          </p:nvGraphicFramePr>
          <p:xfrm>
            <a:off x="2843808" y="2396120"/>
            <a:ext cx="2888714" cy="15770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81" name="ChemSketch" r:id="rId6" imgW="1834896" imgH="999744" progId="ACD.ChemSketch.20">
                    <p:embed/>
                  </p:oleObj>
                </mc:Choice>
                <mc:Fallback>
                  <p:oleObj name="ChemSketch" r:id="rId6" imgW="1834896" imgH="999744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3808" y="2396120"/>
                          <a:ext cx="2888714" cy="157704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2272809"/>
              <a:ext cx="3025904" cy="1584997"/>
            </a:xfrm>
            <a:prstGeom prst="rect">
              <a:avLst/>
            </a:prstGeom>
            <a:noFill/>
          </p:spPr>
        </p:pic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63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Αζωτούχες οργανικές ενώσεις: αμινοξέα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772816"/>
            <a:ext cx="6408712" cy="648072"/>
          </a:xfrm>
        </p:spPr>
        <p:txBody>
          <a:bodyPr>
            <a:noAutofit/>
          </a:bodyPr>
          <a:lstStyle/>
          <a:p>
            <a:pPr lvl="0">
              <a:buFont typeface="Wingdings" pitchFamily="2" charset="2"/>
              <a:buChar char="§"/>
            </a:pPr>
            <a:r>
              <a:rPr lang="el-GR" sz="2400" dirty="0">
                <a:solidFill>
                  <a:prstClr val="black"/>
                </a:solidFill>
              </a:rPr>
              <a:t>Η συγκρότηση του μορίου της </a:t>
            </a:r>
            <a:r>
              <a:rPr lang="el-GR" sz="2400" b="1" dirty="0">
                <a:solidFill>
                  <a:prstClr val="black"/>
                </a:solidFill>
                <a:hlinkClick r:id="rId3"/>
              </a:rPr>
              <a:t>αλανίνης</a:t>
            </a:r>
            <a:r>
              <a:rPr lang="el-GR" sz="2400" dirty="0">
                <a:solidFill>
                  <a:prstClr val="black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endParaRPr lang="el-GR" sz="2400" dirty="0"/>
          </a:p>
        </p:txBody>
      </p:sp>
      <p:grpSp>
        <p:nvGrpSpPr>
          <p:cNvPr id="8" name="Group 7" descr="Εικόνα της συγκρότησης του μορίου τηα αλανίνης&#10;"/>
          <p:cNvGrpSpPr/>
          <p:nvPr/>
        </p:nvGrpSpPr>
        <p:grpSpPr>
          <a:xfrm>
            <a:off x="179512" y="2852936"/>
            <a:ext cx="8748983" cy="2088934"/>
            <a:chOff x="352096" y="2813296"/>
            <a:chExt cx="8748983" cy="2088934"/>
          </a:xfrm>
        </p:grpSpPr>
        <p:graphicFrame>
          <p:nvGraphicFramePr>
            <p:cNvPr id="5" name="Αντικείμενο 4"/>
            <p:cNvGraphicFramePr>
              <a:graphicFrameLocks noChangeAspect="1"/>
            </p:cNvGraphicFramePr>
            <p:nvPr>
              <p:extLst/>
            </p:nvPr>
          </p:nvGraphicFramePr>
          <p:xfrm>
            <a:off x="352096" y="2813296"/>
            <a:ext cx="2088232" cy="1690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4" name="ChemSketch" r:id="rId4" imgW="1106424" imgH="896112" progId="ACD.ChemSketch.20">
                    <p:embed/>
                  </p:oleObj>
                </mc:Choice>
                <mc:Fallback>
                  <p:oleObj name="ChemSketch" r:id="rId4" imgW="1106424" imgH="896112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096" y="2813296"/>
                          <a:ext cx="2088232" cy="16907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Αντικείμενο 5"/>
            <p:cNvGraphicFramePr>
              <a:graphicFrameLocks noChangeAspect="1"/>
            </p:cNvGraphicFramePr>
            <p:nvPr>
              <p:extLst/>
            </p:nvPr>
          </p:nvGraphicFramePr>
          <p:xfrm>
            <a:off x="3016392" y="2823422"/>
            <a:ext cx="2952328" cy="2078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5" name="ChemSketch" r:id="rId6" imgW="1569720" imgH="1112520" progId="ACD.ChemSketch.20">
                    <p:embed/>
                  </p:oleObj>
                </mc:Choice>
                <mc:Fallback>
                  <p:oleObj name="ChemSketch" r:id="rId6" imgW="1569720" imgH="111252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16392" y="2823422"/>
                          <a:ext cx="2952328" cy="207880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7" name="Picture 1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759" y="2928934"/>
              <a:ext cx="2772320" cy="1689976"/>
            </a:xfrm>
            <a:prstGeom prst="rect">
              <a:avLst/>
            </a:prstGeom>
            <a:noFill/>
          </p:spPr>
        </p:pic>
      </p:grp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1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σημασία έχουν αυτά;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 smtClean="0"/>
              <a:t>Καθορίζουν τη συμπεριφορά κάθε μορίου με το «περιβάλλον» του</a:t>
            </a:r>
            <a:r>
              <a:rPr lang="en-US" sz="2400" dirty="0" smtClean="0"/>
              <a:t>,</a:t>
            </a:r>
            <a:endParaRPr lang="el-GR" sz="2400" dirty="0" smtClean="0"/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 smtClean="0"/>
              <a:t>Δηλαδή, από τα είδη των ατόμων που απαρτίζουν τα μόρια, αλλά και από τη γεωμετρία τους εξαρτώνται οι δυνάμεις που ασκούνται στα γειτονικά μόρια.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el-GR" sz="2400" dirty="0" smtClean="0"/>
              <a:t>Αυτές καλούνται </a:t>
            </a:r>
            <a:r>
              <a:rPr lang="el-GR" sz="2400" b="1" dirty="0" smtClean="0"/>
              <a:t>διαμοριακές </a:t>
            </a:r>
            <a:r>
              <a:rPr lang="el-GR" sz="2400" dirty="0" smtClean="0"/>
              <a:t>δυνάμεις.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0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Παράδειγμα: </a:t>
            </a:r>
            <a:r>
              <a:rPr lang="el-GR" dirty="0" smtClean="0"/>
              <a:t>υδρογονάνθρακες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Εξαιρετικά υδρόφοβα μόρια. 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Παρατάσσονται κατά συστάδες, πλησιάζουν οι υδρόφοβες αλυσίδες έτσι ώστε να συγκροτούν εκτενείς υδρόφοβες περιοχές στο χώρο.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Όταν το μήκος των αλυσίδων τους είναι μεγάλο, γίνονται δυσκίνητα, και απαντώνται ως στερεά.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Π.χ. τα ορυκτά κεριά και το πολυαιθυλένιο (ένα πολυμερές) παρατάσσουν τις αλυσίδες τους με οργάνωση: κρυσταλλικές περιοχές.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73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Παράδειγμα:  υδρογονάνθρακες </a:t>
            </a:r>
            <a:r>
              <a:rPr lang="el-GR" sz="3600" b="0" dirty="0" smtClean="0"/>
              <a:t>(2 από 2)</a:t>
            </a:r>
            <a:endParaRPr lang="el-GR" sz="36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Σημεία βρασμού υδρογονανθράκων με αυξανόμενο μοριακό βάρος.</a:t>
            </a:r>
          </a:p>
          <a:p>
            <a:endParaRPr lang="el-GR" sz="2400" dirty="0"/>
          </a:p>
        </p:txBody>
      </p:sp>
      <p:graphicFrame>
        <p:nvGraphicFramePr>
          <p:cNvPr id="4" name="Chart 1"/>
          <p:cNvGraphicFramePr>
            <a:graphicFrameLocks/>
          </p:cNvGraphicFramePr>
          <p:nvPr>
            <p:extLst/>
          </p:nvPr>
        </p:nvGraphicFramePr>
        <p:xfrm>
          <a:off x="1547664" y="2132856"/>
          <a:ext cx="6186459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86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Παράδειγμα: </a:t>
            </a:r>
            <a:r>
              <a:rPr lang="el-GR" dirty="0" smtClean="0"/>
              <a:t>καρβοξυλικά</a:t>
            </a:r>
            <a:r>
              <a:rPr lang="el-GR" dirty="0" smtClean="0"/>
              <a:t> οξέα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 smtClean="0"/>
              <a:t>Η καρβοξυλική ομάδα έχει δύο πόλους.</a:t>
            </a:r>
          </a:p>
          <a:p>
            <a:endParaRPr lang="el-GR" sz="2400" dirty="0" smtClean="0"/>
          </a:p>
          <a:p>
            <a:r>
              <a:rPr lang="el-GR" sz="2400" dirty="0" smtClean="0"/>
              <a:t>Σχηματίζουν διμερή μέσω δεσμών υδρογόνου.</a:t>
            </a:r>
            <a:endParaRPr lang="el-GR" sz="2400" dirty="0"/>
          </a:p>
        </p:txBody>
      </p:sp>
      <p:graphicFrame>
        <p:nvGraphicFramePr>
          <p:cNvPr id="52230" name="Object 6"/>
          <p:cNvGraphicFramePr>
            <a:graphicFrameLocks noChangeAspect="1"/>
          </p:cNvGraphicFramePr>
          <p:nvPr>
            <p:extLst/>
          </p:nvPr>
        </p:nvGraphicFramePr>
        <p:xfrm>
          <a:off x="1187624" y="3789040"/>
          <a:ext cx="1814512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ChemSketch" r:id="rId4" imgW="1353240" imgH="1444680" progId="ACD.ChemSketch.20">
                  <p:embed/>
                </p:oleObj>
              </mc:Choice>
              <mc:Fallback>
                <p:oleObj name="ChemSketch" r:id="rId4" imgW="1353240" imgH="14446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789040"/>
                        <a:ext cx="1814512" cy="193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Ομάδα 3"/>
          <p:cNvGrpSpPr/>
          <p:nvPr/>
        </p:nvGrpSpPr>
        <p:grpSpPr>
          <a:xfrm>
            <a:off x="3929058" y="3429000"/>
            <a:ext cx="3032999" cy="857256"/>
            <a:chOff x="3929058" y="3429000"/>
            <a:chExt cx="3032999" cy="857256"/>
          </a:xfrm>
        </p:grpSpPr>
        <p:cxnSp>
          <p:nvCxnSpPr>
            <p:cNvPr id="6" name="5 - Ευθεία γραμμή σύνδεσης"/>
            <p:cNvCxnSpPr/>
            <p:nvPr/>
          </p:nvCxnSpPr>
          <p:spPr>
            <a:xfrm>
              <a:off x="3929058" y="3571876"/>
              <a:ext cx="642942" cy="1588"/>
            </a:xfrm>
            <a:prstGeom prst="line">
              <a:avLst/>
            </a:prstGeom>
            <a:ln w="28575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- Ευθεία γραμμή σύνδεσης"/>
            <p:cNvCxnSpPr/>
            <p:nvPr/>
          </p:nvCxnSpPr>
          <p:spPr>
            <a:xfrm>
              <a:off x="4000496" y="4143380"/>
              <a:ext cx="500066" cy="1588"/>
            </a:xfrm>
            <a:prstGeom prst="line">
              <a:avLst/>
            </a:prstGeom>
            <a:ln w="28575">
              <a:solidFill>
                <a:srgbClr val="82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52231" name="Object 7"/>
            <p:cNvGraphicFramePr>
              <a:graphicFrameLocks noChangeAspect="1"/>
            </p:cNvGraphicFramePr>
            <p:nvPr>
              <p:extLst/>
            </p:nvPr>
          </p:nvGraphicFramePr>
          <p:xfrm>
            <a:off x="4572000" y="3429000"/>
            <a:ext cx="2390057" cy="8572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9" name="ChemSketch" r:id="rId6" imgW="1774080" imgH="637200" progId="ACD.ChemSketch.20">
                    <p:embed/>
                  </p:oleObj>
                </mc:Choice>
                <mc:Fallback>
                  <p:oleObj name="ChemSketch" r:id="rId6" imgW="1774080" imgH="637200" progId="ACD.ChemSketch.2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2000" y="3429000"/>
                          <a:ext cx="2390057" cy="8572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8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Παράδειγμα: </a:t>
            </a:r>
            <a:r>
              <a:rPr lang="el-GR" dirty="0" smtClean="0"/>
              <a:t>καρβοξυλικά</a:t>
            </a:r>
            <a:r>
              <a:rPr lang="el-GR" dirty="0" smtClean="0"/>
              <a:t> ανιόντα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l-GR" sz="2400" dirty="0" smtClean="0"/>
              <a:t>Η δομή του ανιόντος καταστρέφει το διπλό πόλο του οξέος.</a:t>
            </a:r>
          </a:p>
          <a:p>
            <a:pPr>
              <a:spcBef>
                <a:spcPts val="2400"/>
              </a:spcBef>
            </a:pPr>
            <a:r>
              <a:rPr lang="el-GR" sz="2400" dirty="0" smtClean="0"/>
              <a:t>Τώρα όλα τα ανιόντα έχουν ένα ολόκληρο (1 </a:t>
            </a:r>
            <a:r>
              <a:rPr lang="en-US" sz="2400" dirty="0" smtClean="0"/>
              <a:t>e</a:t>
            </a:r>
            <a:r>
              <a:rPr lang="en-US" sz="2400" baseline="30000" dirty="0" smtClean="0"/>
              <a:t>-</a:t>
            </a:r>
            <a:r>
              <a:rPr lang="en-US" sz="2400" dirty="0" smtClean="0"/>
              <a:t>)</a:t>
            </a:r>
            <a:r>
              <a:rPr lang="el-GR" sz="2400" dirty="0" smtClean="0"/>
              <a:t>, </a:t>
            </a:r>
            <a:r>
              <a:rPr lang="el-GR" sz="2400" i="1" dirty="0" smtClean="0"/>
              <a:t>ενιαίο</a:t>
            </a:r>
            <a:r>
              <a:rPr lang="el-GR" sz="2400" dirty="0" smtClean="0"/>
              <a:t> αρνητικό φορτίο.</a:t>
            </a:r>
            <a:endParaRPr lang="en-US" sz="2400" dirty="0" smtClean="0"/>
          </a:p>
          <a:p>
            <a:pPr>
              <a:spcBef>
                <a:spcPts val="2400"/>
              </a:spcBef>
            </a:pPr>
            <a:r>
              <a:rPr lang="el-GR" sz="2400" dirty="0" smtClean="0"/>
              <a:t>Αυτό τα κάνει να απωθούνται μεταξύ τους.</a:t>
            </a:r>
          </a:p>
          <a:p>
            <a:endParaRPr lang="el-GR" sz="2400" dirty="0"/>
          </a:p>
        </p:txBody>
      </p:sp>
      <p:graphicFrame>
        <p:nvGraphicFramePr>
          <p:cNvPr id="53252" name="Object 4"/>
          <p:cNvGraphicFramePr>
            <a:graphicFrameLocks noChangeAspect="1"/>
          </p:cNvGraphicFramePr>
          <p:nvPr>
            <p:extLst/>
          </p:nvPr>
        </p:nvGraphicFramePr>
        <p:xfrm>
          <a:off x="1331640" y="3645024"/>
          <a:ext cx="2888749" cy="956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3" name="ChemSketch" r:id="rId3" imgW="1789200" imgH="591480" progId="ACD.ChemSketch.20">
                  <p:embed/>
                </p:oleObj>
              </mc:Choice>
              <mc:Fallback>
                <p:oleObj name="ChemSketch" r:id="rId3" imgW="1789200" imgH="5914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645024"/>
                        <a:ext cx="2888749" cy="9560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>
            <p:extLst/>
          </p:nvPr>
        </p:nvGraphicFramePr>
        <p:xfrm>
          <a:off x="4860032" y="3789040"/>
          <a:ext cx="2942575" cy="9458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4" name="ChemSketch" r:id="rId5" imgW="1822680" imgH="585360" progId="ACD.ChemSketch.20">
                  <p:embed/>
                </p:oleObj>
              </mc:Choice>
              <mc:Fallback>
                <p:oleObj name="ChemSketch" r:id="rId5" imgW="1822680" imgH="58536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789040"/>
                        <a:ext cx="2942575" cy="9458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3" name="Object 5"/>
          <p:cNvGraphicFramePr>
            <a:graphicFrameLocks noChangeAspect="1"/>
          </p:cNvGraphicFramePr>
          <p:nvPr>
            <p:extLst/>
          </p:nvPr>
        </p:nvGraphicFramePr>
        <p:xfrm>
          <a:off x="2483768" y="4365104"/>
          <a:ext cx="2183862" cy="2332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5" name="ChemSketch" r:id="rId7" imgW="1353240" imgH="1444680" progId="ACD.ChemSketch.20">
                  <p:embed/>
                </p:oleObj>
              </mc:Choice>
              <mc:Fallback>
                <p:oleObj name="ChemSketch" r:id="rId7" imgW="1353240" imgH="14446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365104"/>
                        <a:ext cx="2183862" cy="2332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01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Autofit/>
          </a:bodyPr>
          <a:lstStyle/>
          <a:p>
            <a:r>
              <a:rPr lang="el-GR" dirty="0" smtClean="0"/>
              <a:t>Παράδειγμα: </a:t>
            </a:r>
            <a:r>
              <a:rPr lang="el-GR" dirty="0" smtClean="0"/>
              <a:t>καρβοξυλικά</a:t>
            </a:r>
            <a:r>
              <a:rPr lang="el-GR" dirty="0" smtClean="0"/>
              <a:t> ανιόντα λιπαρών οξέων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56792"/>
            <a:ext cx="5194920" cy="4680520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Στα ανιόντα των λιπαρών οξέων μπαίνει και ένας ακόμα παράγων: η μακριά ανθρακική αλυσίδα.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Τώρα παρατάσσονται φέροντας τις υδρόφοβες αλυσίδες τους μαζί.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Το αποτέλεσμα είναι </a:t>
            </a:r>
            <a:r>
              <a:rPr lang="el-GR" sz="2400" dirty="0" smtClean="0">
                <a:hlinkClick r:id="rId2"/>
              </a:rPr>
              <a:t>μικκυλιακές δομές</a:t>
            </a:r>
            <a:r>
              <a:rPr lang="el-GR" sz="2400" dirty="0" smtClean="0"/>
              <a:t>, </a:t>
            </a:r>
            <a:r>
              <a:rPr lang="el-GR" sz="2400" dirty="0" smtClean="0"/>
              <a:t>λιποσώματα</a:t>
            </a:r>
            <a:r>
              <a:rPr lang="el-GR" sz="2400" dirty="0" smtClean="0"/>
              <a:t> και επίπεδες </a:t>
            </a:r>
            <a:r>
              <a:rPr lang="el-GR" sz="2400" dirty="0" smtClean="0"/>
              <a:t>διπλοστιβάδες</a:t>
            </a:r>
            <a:r>
              <a:rPr lang="el-GR" sz="2400" dirty="0" smtClean="0"/>
              <a:t>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4078" y="1556792"/>
            <a:ext cx="3152775" cy="38766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5384263" y="5594010"/>
            <a:ext cx="36724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4"/>
              </a:rPr>
              <a:t>Phospholipids aqueous solution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structures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LadyofHats"/>
              </a:rPr>
              <a:t>LadyofHats</a:t>
            </a:r>
            <a:r>
              <a:rPr lang="el-GR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89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Γιατί τετραεδρικός;</a:t>
            </a:r>
          </a:p>
        </p:txBody>
      </p:sp>
      <p:sp>
        <p:nvSpPr>
          <p:cNvPr id="7" name="6 - Θέση περιεχομένου"/>
          <p:cNvSpPr>
            <a:spLocks noGrp="1"/>
          </p:cNvSpPr>
          <p:nvPr>
            <p:ph idx="1"/>
          </p:nvPr>
        </p:nvSpPr>
        <p:spPr>
          <a:xfrm>
            <a:off x="395536" y="1720823"/>
            <a:ext cx="4572000" cy="3436369"/>
          </a:xfrm>
        </p:spPr>
        <p:txBody>
          <a:bodyPr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Ο κεντρικός άνθρακας αποκτά υβριδισμό </a:t>
            </a:r>
            <a:r>
              <a:rPr lang="en-US" sz="2400" dirty="0" smtClean="0"/>
              <a:t>sp3.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 smtClean="0"/>
              <a:t>Τα 4 (πρώην) ατομικά τροχιακά του υβριδίζονται (=ομογενοποιούνται) με σκοπό να σχηματίσουν σταθερότερους δεσμούς</a:t>
            </a:r>
            <a:r>
              <a:rPr lang="en-US" sz="2400" dirty="0" smtClean="0"/>
              <a:t>.</a:t>
            </a:r>
            <a:endParaRPr lang="el-GR" sz="2400" dirty="0"/>
          </a:p>
        </p:txBody>
      </p:sp>
      <p:grpSp>
        <p:nvGrpSpPr>
          <p:cNvPr id="6" name="Ομάδα 5"/>
          <p:cNvGrpSpPr/>
          <p:nvPr/>
        </p:nvGrpSpPr>
        <p:grpSpPr>
          <a:xfrm>
            <a:off x="4632971" y="1284535"/>
            <a:ext cx="4207020" cy="4680520"/>
            <a:chOff x="4405913" y="1412776"/>
            <a:chExt cx="4661139" cy="4830212"/>
          </a:xfrm>
        </p:grpSpPr>
        <p:pic>
          <p:nvPicPr>
            <p:cNvPr id="24578" name="Picture 2" descr="File:Sp3-Orbital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5913" y="1742579"/>
              <a:ext cx="4661138" cy="4500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" name="Ομάδα 4"/>
            <p:cNvGrpSpPr/>
            <p:nvPr/>
          </p:nvGrpSpPr>
          <p:grpSpPr>
            <a:xfrm>
              <a:off x="4499992" y="1412776"/>
              <a:ext cx="4567060" cy="4799316"/>
              <a:chOff x="2954208" y="1453224"/>
              <a:chExt cx="5704388" cy="5302817"/>
            </a:xfrm>
          </p:grpSpPr>
          <p:sp>
            <p:nvSpPr>
              <p:cNvPr id="10" name="9 - Έλλειψη"/>
              <p:cNvSpPr/>
              <p:nvPr/>
            </p:nvSpPr>
            <p:spPr>
              <a:xfrm>
                <a:off x="7664696" y="3954506"/>
                <a:ext cx="993900" cy="10314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7 - Έλλειψη"/>
              <p:cNvSpPr/>
              <p:nvPr/>
            </p:nvSpPr>
            <p:spPr>
              <a:xfrm>
                <a:off x="6896772" y="5724563"/>
                <a:ext cx="993900" cy="10314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9" name="8 - Έλλειψη"/>
              <p:cNvSpPr/>
              <p:nvPr/>
            </p:nvSpPr>
            <p:spPr>
              <a:xfrm>
                <a:off x="2954208" y="4985983"/>
                <a:ext cx="993900" cy="10314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10 - Έλλειψη"/>
              <p:cNvSpPr/>
              <p:nvPr/>
            </p:nvSpPr>
            <p:spPr>
              <a:xfrm>
                <a:off x="5562469" y="1453224"/>
                <a:ext cx="993899" cy="1031478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l-GR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3" name="Rectangle 8"/>
          <p:cNvSpPr/>
          <p:nvPr/>
        </p:nvSpPr>
        <p:spPr>
          <a:xfrm>
            <a:off x="5692364" y="5935116"/>
            <a:ext cx="2088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4"/>
              </a:rPr>
              <a:t>Sp3-Orbital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5" tooltip="User:Sven"/>
              </a:rPr>
              <a:t>Sven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</a:rPr>
              <a:t>διαθέσιμο με άδεια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hlinkClick r:id="rId6"/>
              </a:rPr>
              <a:t>CC </a:t>
            </a:r>
            <a:r>
              <a:rPr lang="en-US" sz="1200" dirty="0">
                <a:solidFill>
                  <a:prstClr val="black"/>
                </a:solidFill>
                <a:latin typeface="Calibri"/>
                <a:hlinkClick r:id="rId6"/>
              </a:rPr>
              <a:t>BY-SA 3.0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417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Παράδειγμα: </a:t>
            </a:r>
            <a:r>
              <a:rPr lang="el-GR" dirty="0" smtClean="0"/>
              <a:t>το νερό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3970784" cy="4525963"/>
          </a:xfrm>
        </p:spPr>
        <p:txBody>
          <a:bodyPr>
            <a:normAutofit/>
          </a:bodyPr>
          <a:lstStyle/>
          <a:p>
            <a:pPr>
              <a:spcBef>
                <a:spcPts val="3000"/>
              </a:spcBef>
            </a:pPr>
            <a:r>
              <a:rPr lang="el-GR" sz="2400" dirty="0" smtClean="0"/>
              <a:t>Το νερό είναι μικρό μόριο.</a:t>
            </a:r>
          </a:p>
          <a:p>
            <a:pPr>
              <a:spcBef>
                <a:spcPts val="3000"/>
              </a:spcBef>
            </a:pPr>
            <a:r>
              <a:rPr lang="el-GR" sz="2400" dirty="0" smtClean="0"/>
              <a:t>Έχει όμως ιδιομορφίες που καθορίζουν τις εξαιρετικές ιδιότητές του.</a:t>
            </a:r>
          </a:p>
          <a:p>
            <a:pPr>
              <a:spcBef>
                <a:spcPts val="3000"/>
              </a:spcBef>
            </a:pPr>
            <a:endParaRPr lang="el-GR" sz="2400" dirty="0"/>
          </a:p>
        </p:txBody>
      </p:sp>
      <p:pic>
        <p:nvPicPr>
          <p:cNvPr id="54276" name="Picture 4" descr="οι δεσμοί υδρογόνου στο νερ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538287"/>
            <a:ext cx="3810000" cy="37814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997986" y="5443432"/>
            <a:ext cx="367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“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3"/>
              </a:rPr>
              <a:t>3D model hydrogen bonds in water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”,  </a:t>
            </a:r>
          </a:p>
          <a:p>
            <a:pPr algn="ctr" eaLnBrk="1" hangingPunct="1"/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By</a:t>
            </a:r>
            <a:r>
              <a:rPr lang="el-GR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Magasjukur2 available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under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4"/>
              </a:rPr>
              <a:t>CC BY-SA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  <a:hlinkClick r:id="rId4"/>
              </a:rPr>
              <a:t>3.0</a:t>
            </a:r>
            <a:endParaRPr lang="en-US" sz="1200" baseline="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33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Παράδειγμα: </a:t>
            </a:r>
            <a:r>
              <a:rPr lang="el-GR" dirty="0"/>
              <a:t>το νερό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3)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500174"/>
            <a:ext cx="3829048" cy="4625989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3000"/>
              </a:spcBef>
            </a:pPr>
            <a:r>
              <a:rPr lang="el-GR" sz="2400" dirty="0" smtClean="0"/>
              <a:t>Η </a:t>
            </a:r>
            <a:r>
              <a:rPr lang="el-GR" sz="2400" dirty="0" smtClean="0"/>
              <a:t>τετραεδρική</a:t>
            </a:r>
            <a:r>
              <a:rPr lang="el-GR" sz="2400" dirty="0" smtClean="0"/>
              <a:t> συγκρότηση των μορίων 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O</a:t>
            </a:r>
            <a:r>
              <a:rPr lang="el-GR" sz="2400" dirty="0" smtClean="0"/>
              <a:t> φαίνεται καλύτερα στη δομή του πάγου.</a:t>
            </a:r>
          </a:p>
        </p:txBody>
      </p:sp>
      <p:pic>
        <p:nvPicPr>
          <p:cNvPr id="61442" name="Picture 2" descr="διάταξη των μορίων του νερού στον πάγο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556792"/>
            <a:ext cx="4495800" cy="3552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788024" y="5296988"/>
            <a:ext cx="367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“</a:t>
            </a:r>
            <a:r>
              <a:rPr lang="ja-JP" alt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3"/>
              </a:rPr>
              <a:t>冰晶结构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”,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 </a:t>
            </a:r>
          </a:p>
          <a:p>
            <a:pPr algn="ctr" eaLnBrk="1" hangingPunct="1"/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By</a:t>
            </a:r>
            <a:r>
              <a:rPr lang="el-GR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4"/>
              </a:rPr>
              <a:t>IgniX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available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under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5"/>
              </a:rPr>
              <a:t>CC BY-SA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  <a:hlinkClick r:id="rId5"/>
              </a:rPr>
              <a:t>3.0</a:t>
            </a:r>
            <a:endParaRPr lang="en-US" sz="1200" baseline="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3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Παράδειγμα: </a:t>
            </a:r>
            <a:r>
              <a:rPr lang="el-GR" dirty="0"/>
              <a:t>το νερό </a:t>
            </a:r>
            <a:r>
              <a:rPr lang="el-GR" sz="3200" b="0" dirty="0" smtClean="0"/>
              <a:t>(3 </a:t>
            </a:r>
            <a:r>
              <a:rPr lang="el-GR" sz="3200" b="0" dirty="0"/>
              <a:t>από 3)</a:t>
            </a:r>
            <a:endParaRPr lang="el-GR" dirty="0"/>
          </a:p>
        </p:txBody>
      </p:sp>
      <p:pic>
        <p:nvPicPr>
          <p:cNvPr id="60418" name="Picture 2" descr="νιφάδες χιονιού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4620" y="1025352"/>
            <a:ext cx="4355447" cy="5572000"/>
          </a:xfrm>
          <a:prstGeom prst="rect">
            <a:avLst/>
          </a:prstGeom>
          <a:noFill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 rot="16200000">
            <a:off x="230326" y="3882244"/>
            <a:ext cx="36724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“</a:t>
            </a:r>
            <a:r>
              <a:rPr lang="en-US" altLang="ja-JP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3"/>
              </a:rPr>
              <a:t>SnowflakesWilsonBentley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”,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 </a:t>
            </a:r>
          </a:p>
          <a:p>
            <a:pPr algn="ctr" eaLnBrk="1" hangingPunct="1"/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By</a:t>
            </a:r>
            <a:r>
              <a:rPr lang="el-GR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 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  <a:hlinkClick r:id="rId3"/>
              </a:rPr>
              <a:t>Kleinstein95</a:t>
            </a:r>
            <a:r>
              <a:rPr lang="en-US" sz="1200" baseline="0" dirty="0">
                <a:solidFill>
                  <a:srgbClr val="595959"/>
                </a:solidFill>
                <a:latin typeface="Calibri" panose="020F0502020204030204" pitchFamily="34" charset="0"/>
              </a:rPr>
              <a:t>available under </a:t>
            </a:r>
            <a:r>
              <a:rPr lang="en-US" sz="1200" baseline="0" dirty="0" smtClean="0">
                <a:solidFill>
                  <a:srgbClr val="595959"/>
                </a:solidFill>
                <a:latin typeface="Calibri" panose="020F0502020204030204" pitchFamily="34" charset="0"/>
              </a:rPr>
              <a:t>public domain.</a:t>
            </a:r>
            <a:endParaRPr lang="en-US" sz="1200" baseline="0" dirty="0">
              <a:solidFill>
                <a:srgbClr val="59595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65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Σταμάτης Μπογιατζής 2014. Σταμάτης Μπογιατζής. «Επιστήμη Υλικών ΙΙ (Θ). Ενότητα 1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sz="2000" dirty="0"/>
              <a:t>Οργανικές Χημικές Ενώσεις και </a:t>
            </a:r>
            <a:r>
              <a:rPr lang="el-GR" sz="2000" dirty="0" smtClean="0"/>
              <a:t>Υλικά».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1578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71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</a:t>
            </a:r>
            <a:r>
              <a:rPr lang="en-US" sz="2000" dirty="0"/>
              <a:t> </a:t>
            </a:r>
            <a:r>
              <a:rPr lang="el-GR" sz="2000" dirty="0"/>
              <a:t>Δ</a:t>
            </a:r>
            <a:r>
              <a:rPr lang="en-US" sz="2000" dirty="0" smtClean="0"/>
              <a:t>ια</a:t>
            </a:r>
            <a:r>
              <a:rPr lang="en-US" sz="2000" dirty="0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126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2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l-GR" dirty="0" smtClean="0"/>
              <a:t>αιθάνιο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428736"/>
            <a:ext cx="4186808" cy="4697427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</a:t>
            </a:r>
            <a:r>
              <a:rPr lang="el-GR" sz="2400" dirty="0" smtClean="0"/>
              <a:t>αιθάνιο</a:t>
            </a:r>
            <a:r>
              <a:rPr lang="el-GR" sz="2400" dirty="0" smtClean="0"/>
              <a:t> αποτελείται από 2 όμοιους τετραεδρικούς άνθρακες (</a:t>
            </a:r>
            <a:r>
              <a:rPr lang="en-US" sz="2400" dirty="0" smtClean="0"/>
              <a:t>sp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).</a:t>
            </a:r>
            <a:endParaRPr lang="el-GR" sz="2400" dirty="0"/>
          </a:p>
        </p:txBody>
      </p:sp>
      <p:graphicFrame>
        <p:nvGraphicFramePr>
          <p:cNvPr id="68610" name="Object 2" descr="μόριο αιθανίου"/>
          <p:cNvGraphicFramePr>
            <a:graphicFrameLocks noChangeAspect="1"/>
          </p:cNvGraphicFramePr>
          <p:nvPr>
            <p:extLst/>
          </p:nvPr>
        </p:nvGraphicFramePr>
        <p:xfrm>
          <a:off x="5849189" y="4509120"/>
          <a:ext cx="2468821" cy="1625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ChemSketch" r:id="rId3" imgW="1072800" imgH="707040" progId="ACD.ChemSketch.20">
                  <p:embed/>
                </p:oleObj>
              </mc:Choice>
              <mc:Fallback>
                <p:oleObj name="ChemSketch" r:id="rId3" imgW="1072800" imgH="7070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189" y="4509120"/>
                        <a:ext cx="2468821" cy="1625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4" name="Picture 10" descr="μόριο αιθανίου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0112" y="1268760"/>
            <a:ext cx="306762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5796136" y="3844133"/>
            <a:ext cx="24081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“</a:t>
            </a:r>
            <a:r>
              <a:rPr lang="en-US" sz="1200" baseline="0" dirty="0">
                <a:solidFill>
                  <a:prstClr val="black"/>
                </a:solidFill>
                <a:latin typeface="Calibri"/>
                <a:hlinkClick r:id="rId6"/>
              </a:rPr>
              <a:t>Ethan 3D </a:t>
            </a:r>
            <a:r>
              <a:rPr lang="en-US" sz="1200" baseline="0" dirty="0" smtClean="0">
                <a:solidFill>
                  <a:prstClr val="black"/>
                </a:solidFill>
                <a:latin typeface="Calibri"/>
                <a:hlinkClick r:id="rId6"/>
              </a:rPr>
              <a:t>model</a:t>
            </a:r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”, </a:t>
            </a:r>
            <a:r>
              <a:rPr lang="en-US" sz="1200" baseline="0" dirty="0">
                <a:solidFill>
                  <a:srgbClr val="595959"/>
                </a:solidFill>
                <a:latin typeface="Calibri"/>
              </a:rPr>
              <a:t> </a:t>
            </a:r>
            <a:r>
              <a:rPr lang="el-GR" sz="1200" baseline="0" dirty="0" smtClean="0">
                <a:solidFill>
                  <a:srgbClr val="595959"/>
                </a:solidFill>
                <a:latin typeface="Calibri"/>
              </a:rPr>
              <a:t>από</a:t>
            </a:r>
            <a:r>
              <a:rPr lang="en-US" sz="1200" baseline="0" dirty="0">
                <a:solidFill>
                  <a:srgbClr val="595959"/>
                </a:solidFill>
                <a:latin typeface="Calibri"/>
              </a:rPr>
              <a:t> </a:t>
            </a:r>
            <a:r>
              <a:rPr lang="en-US" sz="1200" baseline="0" dirty="0">
                <a:solidFill>
                  <a:prstClr val="black"/>
                </a:solidFill>
                <a:latin typeface="Calibri"/>
                <a:hlinkClick r:id="rId7" tooltip="User:Pavel Šorel (page does not exist)"/>
              </a:rPr>
              <a:t>Pavel </a:t>
            </a:r>
            <a:r>
              <a:rPr lang="en-US" sz="1200" baseline="0" dirty="0">
                <a:solidFill>
                  <a:prstClr val="black"/>
                </a:solidFill>
                <a:latin typeface="Calibri"/>
                <a:hlinkClick r:id="rId7" tooltip="User:Pavel Šorel (page does not exist)"/>
              </a:rPr>
              <a:t>Šorel</a:t>
            </a:r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 </a:t>
            </a:r>
            <a:r>
              <a:rPr lang="en-US" sz="1200" baseline="0" dirty="0">
                <a:solidFill>
                  <a:srgbClr val="595959"/>
                </a:solidFill>
                <a:latin typeface="Calibri"/>
              </a:rPr>
              <a:t>available under </a:t>
            </a:r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public domain.</a:t>
            </a:r>
            <a:endParaRPr lang="en-US" sz="1200" baseline="0" dirty="0">
              <a:solidFill>
                <a:srgbClr val="595959"/>
              </a:solidFill>
              <a:latin typeface="Calibri"/>
            </a:endParaRPr>
          </a:p>
        </p:txBody>
      </p:sp>
      <p:pic>
        <p:nvPicPr>
          <p:cNvPr id="1037" name="Picture 13" descr="μόριο αιθανίου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520" y="3429000"/>
            <a:ext cx="328627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244507" y="5810981"/>
            <a:ext cx="2664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“</a:t>
            </a:r>
            <a:r>
              <a:rPr lang="en-US" sz="1200" baseline="0" dirty="0" smtClean="0">
                <a:solidFill>
                  <a:prstClr val="black"/>
                </a:solidFill>
                <a:latin typeface="Calibri"/>
                <a:hlinkClick r:id="rId9"/>
              </a:rPr>
              <a:t>Ethane-3D-balls</a:t>
            </a:r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”, </a:t>
            </a:r>
            <a:r>
              <a:rPr lang="en-US" sz="1200" baseline="0" dirty="0">
                <a:solidFill>
                  <a:srgbClr val="595959"/>
                </a:solidFill>
                <a:latin typeface="Calibri"/>
              </a:rPr>
              <a:t> </a:t>
            </a:r>
            <a:r>
              <a:rPr lang="el-GR" sz="1200" baseline="0" dirty="0" smtClean="0">
                <a:solidFill>
                  <a:srgbClr val="595959"/>
                </a:solidFill>
                <a:latin typeface="Calibri"/>
              </a:rPr>
              <a:t>από</a:t>
            </a:r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 </a:t>
            </a:r>
            <a:r>
              <a:rPr lang="en-US" sz="1200" baseline="0" dirty="0" smtClean="0">
                <a:solidFill>
                  <a:prstClr val="black"/>
                </a:solidFill>
                <a:latin typeface="Calibri"/>
                <a:hlinkClick r:id="rId10" tooltip="User:Benjah-bmm27"/>
              </a:rPr>
              <a:t>Benjah-bmm27</a:t>
            </a:r>
            <a:r>
              <a:rPr lang="en-US" sz="1200" baseline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available </a:t>
            </a:r>
            <a:r>
              <a:rPr lang="en-US" sz="1200" baseline="0" dirty="0">
                <a:solidFill>
                  <a:srgbClr val="595959"/>
                </a:solidFill>
                <a:latin typeface="Calibri"/>
              </a:rPr>
              <a:t>under </a:t>
            </a:r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public domain.</a:t>
            </a:r>
            <a:endParaRPr lang="en-US" sz="1200" baseline="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1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Ανθρακικοί σκελετοί: </a:t>
            </a:r>
            <a:r>
              <a:rPr lang="en-US" dirty="0" smtClean="0"/>
              <a:t>C</a:t>
            </a:r>
            <a:r>
              <a:rPr lang="en-US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14</a:t>
            </a:r>
            <a:endParaRPr lang="el-GR" baseline="-25000" dirty="0"/>
          </a:p>
        </p:txBody>
      </p:sp>
      <p:graphicFrame>
        <p:nvGraphicFramePr>
          <p:cNvPr id="1027" name="Object 3" descr="μόριο n-εξανίου&#10;"/>
          <p:cNvGraphicFramePr>
            <a:graphicFrameLocks noChangeAspect="1"/>
          </p:cNvGraphicFramePr>
          <p:nvPr>
            <p:extLst/>
          </p:nvPr>
        </p:nvGraphicFramePr>
        <p:xfrm>
          <a:off x="357158" y="1714488"/>
          <a:ext cx="4458234" cy="857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ChemSketch" r:id="rId3" imgW="1774080" imgH="341280" progId="ACD.ChemSketch.20">
                  <p:embed/>
                </p:oleObj>
              </mc:Choice>
              <mc:Fallback>
                <p:oleObj name="ChemSketch" r:id="rId3" imgW="1774080" imgH="341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58" y="1714488"/>
                        <a:ext cx="4458234" cy="8572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1928794" y="2714620"/>
            <a:ext cx="1015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prstClr val="black"/>
                </a:solidFill>
              </a:rPr>
              <a:t>n</a:t>
            </a:r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l-GR" dirty="0" smtClean="0">
                <a:solidFill>
                  <a:prstClr val="black"/>
                </a:solidFill>
              </a:rPr>
              <a:t>εξάνιο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12" name="11 - Βέλος προς τα κάτω"/>
          <p:cNvSpPr/>
          <p:nvPr/>
        </p:nvSpPr>
        <p:spPr>
          <a:xfrm>
            <a:off x="2143108" y="3286124"/>
            <a:ext cx="785818" cy="107157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prstClr val="white"/>
              </a:solidFill>
            </a:endParaRPr>
          </a:p>
        </p:txBody>
      </p:sp>
      <p:graphicFrame>
        <p:nvGraphicFramePr>
          <p:cNvPr id="1032" name="Object 8" descr="μόριο n-εξανίου&#10;"/>
          <p:cNvGraphicFramePr>
            <a:graphicFrameLocks noChangeAspect="1"/>
          </p:cNvGraphicFramePr>
          <p:nvPr>
            <p:extLst/>
          </p:nvPr>
        </p:nvGraphicFramePr>
        <p:xfrm>
          <a:off x="1071538" y="4500570"/>
          <a:ext cx="3093338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ChemSketch" r:id="rId5" imgW="1770840" imgH="490680" progId="ACD.ChemSketch.20">
                  <p:embed/>
                </p:oleObj>
              </mc:Choice>
              <mc:Fallback>
                <p:oleObj name="ChemSketch" r:id="rId5" imgW="1770840" imgH="4906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38" y="4500570"/>
                        <a:ext cx="3093338" cy="8572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 descr="μόριο n-εξανίου&#10;"/>
          <p:cNvGraphicFramePr>
            <a:graphicFrameLocks noChangeAspect="1"/>
          </p:cNvGraphicFramePr>
          <p:nvPr>
            <p:extLst/>
          </p:nvPr>
        </p:nvGraphicFramePr>
        <p:xfrm>
          <a:off x="5143504" y="1487844"/>
          <a:ext cx="3429024" cy="1583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ChemSketch" r:id="rId7" imgW="2502360" imgH="1155240" progId="ACD.ChemSketch.20">
                  <p:embed/>
                </p:oleObj>
              </mc:Choice>
              <mc:Fallback>
                <p:oleObj name="ChemSketch" r:id="rId7" imgW="2502360" imgH="11552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3504" y="1487844"/>
                        <a:ext cx="3429024" cy="1583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10 - TextBox"/>
          <p:cNvSpPr txBox="1"/>
          <p:nvPr/>
        </p:nvSpPr>
        <p:spPr>
          <a:xfrm>
            <a:off x="5357818" y="3105834"/>
            <a:ext cx="2705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Πλήρως ανεπτυγμένος συντακτικός τύπος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87" name="Picture 39" descr="μόριο n-εξανίου&#10;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570" y="4129650"/>
            <a:ext cx="3991623" cy="1621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- TextBox"/>
          <p:cNvSpPr txBox="1"/>
          <p:nvPr/>
        </p:nvSpPr>
        <p:spPr>
          <a:xfrm>
            <a:off x="5517972" y="5755841"/>
            <a:ext cx="2384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Στερεοχημικός τύπος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866349" y="6155910"/>
            <a:ext cx="36879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/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“</a:t>
            </a:r>
            <a:r>
              <a:rPr lang="en-US" sz="1200" baseline="0" dirty="0" smtClean="0">
                <a:solidFill>
                  <a:prstClr val="black"/>
                </a:solidFill>
                <a:latin typeface="Calibri"/>
                <a:hlinkClick r:id="rId10"/>
              </a:rPr>
              <a:t>Hexane-from-xtal-1999-at-an-angle-3D-balls</a:t>
            </a:r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”, </a:t>
            </a:r>
            <a:r>
              <a:rPr lang="en-US" sz="1200" baseline="0" dirty="0">
                <a:solidFill>
                  <a:srgbClr val="595959"/>
                </a:solidFill>
                <a:latin typeface="Calibri"/>
              </a:rPr>
              <a:t> </a:t>
            </a:r>
            <a:r>
              <a:rPr lang="el-GR" sz="1200" baseline="0" dirty="0" smtClean="0">
                <a:solidFill>
                  <a:srgbClr val="595959"/>
                </a:solidFill>
                <a:latin typeface="Calibri"/>
              </a:rPr>
              <a:t>από</a:t>
            </a:r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 </a:t>
            </a:r>
            <a:r>
              <a:rPr lang="en-US" sz="1200" baseline="0" dirty="0" smtClean="0">
                <a:solidFill>
                  <a:prstClr val="black"/>
                </a:solidFill>
                <a:latin typeface="Calibri"/>
                <a:hlinkClick r:id="rId11" tooltip="User:Benjah-bmm27"/>
              </a:rPr>
              <a:t>Benjah-bmm27</a:t>
            </a:r>
            <a:r>
              <a:rPr lang="en-US" sz="1200" baseline="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available </a:t>
            </a:r>
            <a:r>
              <a:rPr lang="en-US" sz="1200" baseline="0" dirty="0">
                <a:solidFill>
                  <a:srgbClr val="595959"/>
                </a:solidFill>
                <a:latin typeface="Calibri"/>
              </a:rPr>
              <a:t>under </a:t>
            </a:r>
            <a:r>
              <a:rPr lang="en-US" sz="1200" baseline="0" dirty="0" smtClean="0">
                <a:solidFill>
                  <a:srgbClr val="595959"/>
                </a:solidFill>
                <a:latin typeface="Calibri"/>
              </a:rPr>
              <a:t>public domain.</a:t>
            </a:r>
            <a:endParaRPr lang="en-US" sz="1200" baseline="0" dirty="0">
              <a:solidFill>
                <a:srgbClr val="595959"/>
              </a:solidFill>
              <a:latin typeface="Calibri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0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Ανθρακικοί σκελετοί</a:t>
            </a:r>
            <a:r>
              <a:rPr lang="en-US" dirty="0" smtClean="0"/>
              <a:t>: C</a:t>
            </a:r>
            <a:r>
              <a:rPr lang="en-US" baseline="-25000" dirty="0" smtClean="0"/>
              <a:t>8</a:t>
            </a:r>
            <a:r>
              <a:rPr lang="en-US" dirty="0" smtClean="0"/>
              <a:t>H</a:t>
            </a:r>
            <a:r>
              <a:rPr lang="en-US" baseline="-25000" dirty="0" smtClean="0"/>
              <a:t>18</a:t>
            </a:r>
            <a:endParaRPr lang="el-GR" dirty="0"/>
          </a:p>
        </p:txBody>
      </p:sp>
      <p:graphicFrame>
        <p:nvGraphicFramePr>
          <p:cNvPr id="2056" name="Object 8" descr="μόριο ισοοκτανίου&#10;"/>
          <p:cNvGraphicFramePr>
            <a:graphicFrameLocks noChangeAspect="1"/>
          </p:cNvGraphicFramePr>
          <p:nvPr>
            <p:extLst/>
          </p:nvPr>
        </p:nvGraphicFramePr>
        <p:xfrm>
          <a:off x="785786" y="1785926"/>
          <a:ext cx="2749714" cy="12700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ChemSketch" r:id="rId4" imgW="1478160" imgH="682920" progId="ACD.ChemSketch.20">
                  <p:embed/>
                </p:oleObj>
              </mc:Choice>
              <mc:Fallback>
                <p:oleObj name="ChemSketch" r:id="rId4" imgW="1478160" imgH="6829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1785926"/>
                        <a:ext cx="2749714" cy="12700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14 - TextBox"/>
          <p:cNvSpPr txBox="1"/>
          <p:nvPr/>
        </p:nvSpPr>
        <p:spPr>
          <a:xfrm>
            <a:off x="1643042" y="3286124"/>
            <a:ext cx="134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ισοοκτάνιο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61" name="Object 13" descr="μόριο ισοοκτανίου&#10;"/>
          <p:cNvGraphicFramePr>
            <a:graphicFrameLocks noChangeAspect="1"/>
          </p:cNvGraphicFramePr>
          <p:nvPr>
            <p:extLst/>
          </p:nvPr>
        </p:nvGraphicFramePr>
        <p:xfrm>
          <a:off x="714348" y="4071942"/>
          <a:ext cx="2911378" cy="1244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ChemSketch" r:id="rId6" imgW="1478160" imgH="631080" progId="ACD.ChemSketch.20">
                  <p:embed/>
                </p:oleObj>
              </mc:Choice>
              <mc:Fallback>
                <p:oleObj name="ChemSketch" r:id="rId6" imgW="1478160" imgH="6310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071942"/>
                        <a:ext cx="2911378" cy="124460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15 - TextBox"/>
          <p:cNvSpPr txBox="1"/>
          <p:nvPr/>
        </p:nvSpPr>
        <p:spPr>
          <a:xfrm>
            <a:off x="285720" y="5500702"/>
            <a:ext cx="4992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Ισοοκτάνιο</a:t>
            </a:r>
            <a:r>
              <a:rPr lang="el-GR" sz="2000" dirty="0" smtClean="0">
                <a:solidFill>
                  <a:prstClr val="black"/>
                </a:solidFill>
                <a:latin typeface="Calibri"/>
              </a:rPr>
              <a:t> (ή  2-διμεθυλο-4-μεθυλοπεντάνιο)</a:t>
            </a:r>
            <a:endParaRPr lang="el-GR" sz="20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60" name="Picture 12" descr="μόριο ισοοκτανίου&#10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27160" y="2161937"/>
            <a:ext cx="3857652" cy="2648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17 - TextBox"/>
          <p:cNvSpPr txBox="1"/>
          <p:nvPr/>
        </p:nvSpPr>
        <p:spPr>
          <a:xfrm>
            <a:off x="5572132" y="5000636"/>
            <a:ext cx="216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</a:rPr>
              <a:t>Στερεοχημικός τύπος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6514374" y="6309320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9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Ανθρακικοί σκελετοί</a:t>
            </a:r>
            <a:r>
              <a:rPr lang="en-US" dirty="0" smtClean="0"/>
              <a:t>: C</a:t>
            </a:r>
            <a:r>
              <a:rPr lang="el-GR" baseline="-25000" dirty="0" smtClean="0"/>
              <a:t>6</a:t>
            </a:r>
            <a:r>
              <a:rPr lang="en-US" dirty="0" smtClean="0"/>
              <a:t>H</a:t>
            </a:r>
            <a:r>
              <a:rPr lang="en-US" baseline="-25000" dirty="0" smtClean="0"/>
              <a:t>1</a:t>
            </a:r>
            <a:r>
              <a:rPr lang="el-GR" baseline="-25000" dirty="0" smtClean="0"/>
              <a:t>2</a:t>
            </a:r>
            <a:r>
              <a:rPr lang="el-GR" dirty="0" smtClean="0"/>
              <a:t>Ο</a:t>
            </a:r>
            <a:r>
              <a:rPr lang="el-GR" baseline="-25000" dirty="0" smtClean="0"/>
              <a:t>6</a:t>
            </a:r>
            <a:endParaRPr lang="el-GR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/>
          </p:nvPr>
        </p:nvGraphicFramePr>
        <p:xfrm>
          <a:off x="978564" y="1700808"/>
          <a:ext cx="1237438" cy="23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ChemSketch" r:id="rId4" imgW="652320" imgH="1243440" progId="ACD.ChemSketch.20">
                  <p:embed/>
                </p:oleObj>
              </mc:Choice>
              <mc:Fallback>
                <p:oleObj name="ChemSketch" r:id="rId4" imgW="652320" imgH="124344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564" y="1700808"/>
                        <a:ext cx="1237438" cy="23574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8 - TextBox"/>
          <p:cNvSpPr txBox="1"/>
          <p:nvPr/>
        </p:nvSpPr>
        <p:spPr>
          <a:xfrm>
            <a:off x="2764514" y="298669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ή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/>
          </p:nvPr>
        </p:nvGraphicFramePr>
        <p:xfrm>
          <a:off x="3478894" y="1700807"/>
          <a:ext cx="1153060" cy="242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2" name="ChemSketch" r:id="rId6" imgW="792360" imgH="1664280" progId="ACD.ChemSketch.20">
                  <p:embed/>
                </p:oleObj>
              </mc:Choice>
              <mc:Fallback>
                <p:oleObj name="ChemSketch" r:id="rId6" imgW="792360" imgH="166428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8894" y="1700807"/>
                        <a:ext cx="1153060" cy="2421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Ευθύγραμμο βέλος σύνδεσης 3" title="βέλος"/>
          <p:cNvCxnSpPr/>
          <p:nvPr/>
        </p:nvCxnSpPr>
        <p:spPr>
          <a:xfrm>
            <a:off x="4838496" y="2841535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 title="βέλος"/>
          <p:cNvCxnSpPr/>
          <p:nvPr/>
        </p:nvCxnSpPr>
        <p:spPr>
          <a:xfrm flipH="1">
            <a:off x="4910504" y="3057559"/>
            <a:ext cx="8640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6" name="Object 4"/>
          <p:cNvGraphicFramePr>
            <a:graphicFrameLocks noChangeAspect="1"/>
          </p:cNvGraphicFramePr>
          <p:nvPr>
            <p:extLst/>
          </p:nvPr>
        </p:nvGraphicFramePr>
        <p:xfrm>
          <a:off x="6062632" y="2093716"/>
          <a:ext cx="2040030" cy="178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ChemSketch" r:id="rId8" imgW="1313640" imgH="1149120" progId="ACD.ChemSketch.20">
                  <p:embed/>
                </p:oleObj>
              </mc:Choice>
              <mc:Fallback>
                <p:oleObj name="ChemSketch" r:id="rId8" imgW="1313640" imgH="1149120" progId="ACD.ChemSketch.2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2632" y="2093716"/>
                        <a:ext cx="2040030" cy="178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- TextBox"/>
          <p:cNvSpPr txBox="1"/>
          <p:nvPr/>
        </p:nvSpPr>
        <p:spPr>
          <a:xfrm>
            <a:off x="899592" y="4643446"/>
            <a:ext cx="2003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Α-</a:t>
            </a:r>
            <a:r>
              <a:rPr lang="en-US" sz="2800" dirty="0" smtClean="0">
                <a:solidFill>
                  <a:prstClr val="black"/>
                </a:solidFill>
                <a:latin typeface="Calibri"/>
              </a:rPr>
              <a:t>D-</a:t>
            </a:r>
            <a:r>
              <a:rPr lang="el-GR" sz="2800" dirty="0" smtClean="0">
                <a:solidFill>
                  <a:prstClr val="black"/>
                </a:solidFill>
                <a:latin typeface="Calibri"/>
              </a:rPr>
              <a:t>γλυκόζη</a:t>
            </a:r>
            <a:endParaRPr lang="el-GR" sz="2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78" name="Picture 6" descr="μόριο Α-D-γλυκόζης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5739128" y="4149080"/>
            <a:ext cx="2882605" cy="2164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6015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7823398a33307342acabef617d2de62e1a9055e6"/>
</p:tagLst>
</file>

<file path=ppt/theme/theme1.xml><?xml version="1.0" encoding="utf-8"?>
<a:theme xmlns:a="http://schemas.openxmlformats.org/drawingml/2006/main" name="OC_template_updated">
  <a:themeElements>
    <a:clrScheme name="Προσαρμοσμένο 1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Προσαρμοσμένο 3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3047</Words>
  <Application>Microsoft Office PowerPoint</Application>
  <PresentationFormat>Προβολή στην οθόνη (4:3)</PresentationFormat>
  <Paragraphs>390</Paragraphs>
  <Slides>59</Slides>
  <Notes>31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59</vt:i4>
      </vt:variant>
    </vt:vector>
  </HeadingPairs>
  <TitlesOfParts>
    <vt:vector size="68" baseType="lpstr">
      <vt:lpstr>Arial</vt:lpstr>
      <vt:lpstr>Calibri</vt:lpstr>
      <vt:lpstr>ＭＳ Ｐゴシック</vt:lpstr>
      <vt:lpstr>Times New Roman</vt:lpstr>
      <vt:lpstr>Wingdings</vt:lpstr>
      <vt:lpstr>OC_template_updated</vt:lpstr>
      <vt:lpstr>1_OC_template_updated</vt:lpstr>
      <vt:lpstr>2_OC_template_updated</vt:lpstr>
      <vt:lpstr>ChemSketch</vt:lpstr>
      <vt:lpstr>Επιστήμη Υλικών ΙΙ (Θ)</vt:lpstr>
      <vt:lpstr>Τα οργανικά μόρια </vt:lpstr>
      <vt:lpstr>Πόσο διαφορετικά είναι τα οργανικά μόρια από τα ανόργανα; </vt:lpstr>
      <vt:lpstr>Ο τετραεδρικός άνθρακας (sp3)</vt:lpstr>
      <vt:lpstr>Γιατί τετραεδρικός;</vt:lpstr>
      <vt:lpstr>Το αιθάνιο</vt:lpstr>
      <vt:lpstr>Ανθρακικοί σκελετοί: C6H14</vt:lpstr>
      <vt:lpstr>Ανθρακικοί σκελετοί: C8H18</vt:lpstr>
      <vt:lpstr>Ανθρακικοί σκελετοί: C6H12Ο6</vt:lpstr>
      <vt:lpstr>Το επαγωγικό φαινόμενο</vt:lpstr>
      <vt:lpstr>Ενίσχυση της πολικότητας του μορίου</vt:lpstr>
      <vt:lpstr>Διπολική ροπή (1 από 2)</vt:lpstr>
      <vt:lpstr>Διπολική ροπή (2 από 2)</vt:lpstr>
      <vt:lpstr>Πόσο διαφορετικά είναι τα οργανικά μόρια από τα ανόργανα; </vt:lpstr>
      <vt:lpstr>Γιατί μας ενδιαφέρει το σχήμα των μορίων;</vt:lpstr>
      <vt:lpstr>Το σχήμα των μορίων μερικών γνωστών (ανόργανων) ενώσεων</vt:lpstr>
      <vt:lpstr>Χαρακτηριστικά των οργανικών μορίων</vt:lpstr>
      <vt:lpstr>Κορεσμένες και ακόρεστες οργανικές ενώσεις</vt:lpstr>
      <vt:lpstr>Κορεσμένες οργανικές ενώσεις (1 από 2)</vt:lpstr>
      <vt:lpstr>Κορεσμένες οργανικές ενώσεις (2 από 2)</vt:lpstr>
      <vt:lpstr>Κορεσμένοι υδρογονάνθρακες (1 από 2) </vt:lpstr>
      <vt:lpstr>Κορεσμένοι υδρογονάνθρακες (2 από 2) </vt:lpstr>
      <vt:lpstr>Άλλες κορεσμένες ενώσεις (1 από 2)</vt:lpstr>
      <vt:lpstr>Άλλες κορεσμένες ενώσεις (2 από 2)</vt:lpstr>
      <vt:lpstr>Ακόρεστες οργανικές ενώσεις (1 από 2)</vt:lpstr>
      <vt:lpstr>Ακόρεστες οργανικές ενώσεις (2 από 2)</vt:lpstr>
      <vt:lpstr>Ανθρακικές αλυσίδες με ένα διπλό δεσμό</vt:lpstr>
      <vt:lpstr>Ακόρεστες οργανικές ενώσεις</vt:lpstr>
      <vt:lpstr>Καρβονυλικές ενώσεις</vt:lpstr>
      <vt:lpstr>Καρβοξυλικά οξέα</vt:lpstr>
      <vt:lpstr>Λιπαρά οξέα</vt:lpstr>
      <vt:lpstr>Καρβοξυλικό ανιόν (1 από 2)</vt:lpstr>
      <vt:lpstr>Καρβοξυλικό ανιόν (2 από 2)</vt:lpstr>
      <vt:lpstr>Εστέρες καρβοξυλικών οξέων</vt:lpstr>
      <vt:lpstr>Εστέρες λιπαρών οξέων</vt:lpstr>
      <vt:lpstr>Ακόρεστες ενώσεις με διπλούς δεσμούς μεταξύ ανθράκων</vt:lpstr>
      <vt:lpstr>Ακόρεστες ενώσεις με διπλούς δεσμούς μεταξύ άνθρακα και οξυγόνου: αλδεΰδες</vt:lpstr>
      <vt:lpstr>Ακόρεστες ενώσεις με διπλούς δεσμούς μεταξύ άνθρακα και οξυγόνου: κετόνες</vt:lpstr>
      <vt:lpstr>Αρωματικές ενώσεις: Βενζόλιο</vt:lpstr>
      <vt:lpstr>Αρωματικές ενώσεις</vt:lpstr>
      <vt:lpstr>Αζωτούχες οργανικές ενώσεις : αμίνες</vt:lpstr>
      <vt:lpstr>Αζωτούχες αρωματικές ενώσεις: ανιλίνες</vt:lpstr>
      <vt:lpstr>Αζωτούχες οργανικές ενώσεις: αμινοξέα</vt:lpstr>
      <vt:lpstr>Τι σημασία έχουν αυτά;</vt:lpstr>
      <vt:lpstr>Παράδειγμα: υδρογονάνθρακες (1 από 2)</vt:lpstr>
      <vt:lpstr>Παράδειγμα:  υδρογονάνθρακες (2 από 2)</vt:lpstr>
      <vt:lpstr>Παράδειγμα: καρβοξυλικά οξέα</vt:lpstr>
      <vt:lpstr>Παράδειγμα: καρβοξυλικά ανιόντα</vt:lpstr>
      <vt:lpstr>Παράδειγμα: καρβοξυλικά ανιόντα λιπαρών οξέων</vt:lpstr>
      <vt:lpstr>Παράδειγμα: το νερό (1 από 3)</vt:lpstr>
      <vt:lpstr>Παράδειγμα: το νερό (2 από 3)</vt:lpstr>
      <vt:lpstr>Παράδειγμα: το νερό (3 από 3)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Natassa Karap</cp:lastModifiedBy>
  <cp:revision>43</cp:revision>
  <dcterms:created xsi:type="dcterms:W3CDTF">2013-03-04T13:35:19Z</dcterms:created>
  <dcterms:modified xsi:type="dcterms:W3CDTF">2015-09-15T08:24:32Z</dcterms:modified>
</cp:coreProperties>
</file>