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0"/>
  </p:notesMasterIdLst>
  <p:handoutMasterIdLst>
    <p:handoutMasterId r:id="rId21"/>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57" r:id="rId14"/>
    <p:sldId id="262" r:id="rId15"/>
    <p:sldId id="264" r:id="rId16"/>
    <p:sldId id="265" r:id="rId17"/>
    <p:sldId id="266" r:id="rId18"/>
    <p:sldId id="261" r:id="rId19"/>
  </p:sldIdLst>
  <p:sldSz cx="9144000" cy="6858000" type="screen4x3"/>
  <p:notesSz cx="7104063" cy="10234613"/>
  <p:custDataLst>
    <p:tags r:id="rId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2022"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10000"/>
          </a:bodyPr>
          <a:lstStyle/>
          <a:p>
            <a:pPr>
              <a:spcBef>
                <a:spcPts val="0"/>
              </a:spcBef>
              <a:spcAft>
                <a:spcPts val="1200"/>
              </a:spcAft>
            </a:pPr>
            <a:r>
              <a:rPr lang="el-GR" sz="2800" b="1" dirty="0" smtClean="0"/>
              <a:t>Ενότητα 8</a:t>
            </a:r>
            <a:r>
              <a:rPr lang="el-GR" sz="2800" dirty="0" smtClean="0"/>
              <a:t>:</a:t>
            </a:r>
            <a:r>
              <a:rPr lang="en-US" sz="2800" dirty="0" smtClean="0"/>
              <a:t> </a:t>
            </a:r>
            <a:r>
              <a:rPr lang="el-GR" sz="2800" dirty="0" smtClean="0"/>
              <a:t>ΜΟΝΤΕΛΑ</a:t>
            </a:r>
          </a:p>
          <a:p>
            <a:pPr>
              <a:spcBef>
                <a:spcPts val="0"/>
              </a:spcBef>
              <a:spcAft>
                <a:spcPts val="1200"/>
              </a:spcAft>
            </a:pPr>
            <a:r>
              <a:rPr lang="el-GR" sz="2800" dirty="0" smtClean="0"/>
              <a:t>Κοινωνικός Σχεδιασμός – Κοινοτική Εκπαίδευση</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(2/4)</a:t>
            </a:r>
            <a:endParaRPr lang="el-GR" dirty="0"/>
          </a:p>
        </p:txBody>
      </p:sp>
      <p:sp>
        <p:nvSpPr>
          <p:cNvPr id="3" name="Θέση περιεχομένου 2"/>
          <p:cNvSpPr>
            <a:spLocks noGrp="1"/>
          </p:cNvSpPr>
          <p:nvPr>
            <p:ph idx="1"/>
          </p:nvPr>
        </p:nvSpPr>
        <p:spPr/>
        <p:txBody>
          <a:bodyPr/>
          <a:lstStyle/>
          <a:p>
            <a:r>
              <a:rPr lang="el-GR" dirty="0"/>
              <a:t>Σήμερα, σε συνθήκες νεοφιλελευθερισμού και αυξανόμενων πιέσεων στην αγορά εργασίας, η δια βίου εκπαίδευση (σύμφωνα με τους στόχους που τέθηκαν στο Ευρωπαϊκό Συμβούλιο της Λισαβόνας) αποτελεί σημαντικό μέσο για την αύξηση της παραγωγικής ικανότητας και της προσαρμοστικότητας  του εργατικού δυναμικού.</a:t>
            </a:r>
          </a:p>
          <a:p>
            <a:r>
              <a:rPr lang="el-GR" dirty="0"/>
              <a:t>Η Παγκόσμια Τράπεζα βλέπει την εκπαίδευση γενικότερα, αλλά και τη δια βίου εκπαίδευση ειδικότερα, ως σημαντικές συνιστώσες σε μια προσπάθεια δημιουργίας μιας δυναμικής </a:t>
            </a:r>
            <a:r>
              <a:rPr lang="el-GR" b="1" dirty="0"/>
              <a:t>κοινωνίας της γνώσης </a:t>
            </a:r>
            <a:r>
              <a:rPr lang="el-GR" dirty="0"/>
              <a:t>η οποία είναι προϋπόθεση για να γίνει μια κοινωνία ανταγωνιστική στην απαιτητική και συνεχώς μεταβαλλόμενη παγκόσμια αγορά.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254176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(3/4)</a:t>
            </a:r>
            <a:endParaRPr lang="el-GR" dirty="0"/>
          </a:p>
        </p:txBody>
      </p:sp>
      <p:sp>
        <p:nvSpPr>
          <p:cNvPr id="3" name="Θέση περιεχομένου 2"/>
          <p:cNvSpPr>
            <a:spLocks noGrp="1"/>
          </p:cNvSpPr>
          <p:nvPr>
            <p:ph idx="1"/>
          </p:nvPr>
        </p:nvSpPr>
        <p:spPr/>
        <p:txBody>
          <a:bodyPr/>
          <a:lstStyle/>
          <a:p>
            <a:r>
              <a:rPr lang="el-GR" b="1" dirty="0"/>
              <a:t>Η κοινοτική εκπαίδευση </a:t>
            </a:r>
            <a:r>
              <a:rPr lang="el-GR" dirty="0"/>
              <a:t>(</a:t>
            </a:r>
            <a:r>
              <a:rPr lang="el-GR" dirty="0" err="1"/>
              <a:t>Mayo</a:t>
            </a:r>
            <a:r>
              <a:rPr lang="el-GR" dirty="0"/>
              <a:t>,  2005)αποτελεί μέρος αυτής της προσπάθειας γιατί έχει πρόσβαση σε ομάδες που δεν εντάσσονται στο βασικό κορμό του εργατικού </a:t>
            </a:r>
            <a:r>
              <a:rPr lang="el-GR" dirty="0" smtClean="0"/>
              <a:t>δυναμικού</a:t>
            </a:r>
            <a:endParaRPr lang="el-GR" dirty="0"/>
          </a:p>
          <a:p>
            <a:r>
              <a:rPr lang="el-GR" b="1" dirty="0" err="1" smtClean="0">
                <a:solidFill>
                  <a:srgbClr val="004A82"/>
                </a:solidFill>
              </a:rPr>
              <a:t>Κριτικη</a:t>
            </a:r>
            <a:r>
              <a:rPr lang="el-GR" b="1" dirty="0" smtClean="0">
                <a:solidFill>
                  <a:srgbClr val="004A82"/>
                </a:solidFill>
              </a:rPr>
              <a:t>:  </a:t>
            </a:r>
            <a:r>
              <a:rPr lang="el-GR" dirty="0" smtClean="0"/>
              <a:t>Οι </a:t>
            </a:r>
            <a:r>
              <a:rPr lang="el-GR" dirty="0"/>
              <a:t>συγκεκριμένες πρακτικές εκφράζουν πατερναλιστική προσέγγιση κοινωνικής παθολογίας που στοχεύει στην οργάνωση δράσεων προκειμένου να αντισταθμιστούν τα ελλείμματα της κοινότητας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024764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(4/4)</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a:solidFill>
                  <a:srgbClr val="004A82"/>
                </a:solidFill>
              </a:rPr>
              <a:t>Κριτικής συνέχεια!!!</a:t>
            </a:r>
          </a:p>
          <a:p>
            <a:r>
              <a:rPr lang="el-GR" dirty="0" err="1"/>
              <a:t>Kane</a:t>
            </a:r>
            <a:r>
              <a:rPr lang="el-GR" dirty="0"/>
              <a:t> (2006)	Η έμφαση της Παγκόσμιας Τράπεζας στην εκπαίδευση και τη δια βίου εκπαίδευση (προϋπόθεση προκειμένου να ανταποκριθούν οι αναπτυσσόμενες οικονομίες στις σύγχρονες απαιτήσεις της ανταγωνιστικότητας στην αγορά εργασίας,  συνιστά υποκρισία δεδομένου ότι η ίδια η Τράπεζα έχει συνεισφέρει σημαντικά στη δημιουργία αυτού του πλαισίου. </a:t>
            </a:r>
          </a:p>
          <a:p>
            <a:r>
              <a:rPr lang="el-GR" dirty="0"/>
              <a:t>Η ίδια Τράπεζα διαθέτει κάτι λιγότερο από $2 δισ. για τη δημιουργία σχολείων σε φτωχές χώρες,  ταυτόχρονα πιέζει τις κυβερνήσεις των χωρών αυτών  για επιπλέον περικοπές των δημοσίων δαπανών προκειμένου να αποπληρώσουν τα χρέη </a:t>
            </a:r>
            <a:r>
              <a:rPr lang="el-GR" dirty="0" smtClean="0"/>
              <a:t>τους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786247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8: </a:t>
            </a:r>
            <a:r>
              <a:rPr lang="el-GR" sz="2000" dirty="0" smtClean="0"/>
              <a:t>ΜΟΝΤΕΛΑ</a:t>
            </a:r>
            <a:r>
              <a:rPr lang="en-US" sz="2000" smtClean="0"/>
              <a:t>, </a:t>
            </a:r>
            <a:r>
              <a:rPr lang="el-GR" sz="2000" smtClean="0"/>
              <a:t>Κοινωνικός </a:t>
            </a:r>
            <a:r>
              <a:rPr lang="el-GR" sz="2000" dirty="0"/>
              <a:t>Σχεδιασμός – Κοινοτική </a:t>
            </a:r>
            <a:r>
              <a:rPr lang="el-GR" sz="2000" dirty="0" smtClean="0"/>
              <a:t>Εκπαίδευση</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(1/7)</a:t>
            </a:r>
            <a:endParaRPr lang="el-GR" dirty="0"/>
          </a:p>
        </p:txBody>
      </p:sp>
      <p:sp>
        <p:nvSpPr>
          <p:cNvPr id="3" name="Θέση περιεχομένου 2"/>
          <p:cNvSpPr>
            <a:spLocks noGrp="1"/>
          </p:cNvSpPr>
          <p:nvPr>
            <p:ph idx="1"/>
          </p:nvPr>
        </p:nvSpPr>
        <p:spPr>
          <a:xfrm>
            <a:off x="457200" y="1025352"/>
            <a:ext cx="8229600" cy="5400600"/>
          </a:xfrm>
        </p:spPr>
        <p:txBody>
          <a:bodyPr>
            <a:normAutofit fontScale="92500" lnSpcReduction="20000"/>
          </a:bodyPr>
          <a:lstStyle/>
          <a:p>
            <a:r>
              <a:rPr lang="el-GR" dirty="0"/>
              <a:t>Υπάρχουν διαφορετικές προσεγγίσεις στο μοντέλο του κοινωνικού/κοινοτικού σχεδιασμού που αφορούν τόσο στους στόχους του όσο και στο ρόλο του επαγγελματία: ξεκινούν από συμβατικές-τεχνοκρατικές προσεγγίσεις και πρακτικές συνηγορίας έως τις πιο πρόσφατες συνεργατικές μεθόδους σχεδιασμού (</a:t>
            </a:r>
            <a:r>
              <a:rPr lang="el-GR" dirty="0" err="1"/>
              <a:t>Peterman</a:t>
            </a:r>
            <a:r>
              <a:rPr lang="el-GR" dirty="0"/>
              <a:t>, 2004).</a:t>
            </a:r>
          </a:p>
          <a:p>
            <a:r>
              <a:rPr lang="el-GR" dirty="0" err="1"/>
              <a:t>Rothman</a:t>
            </a:r>
            <a:r>
              <a:rPr lang="el-GR" dirty="0"/>
              <a:t> (1976): ο επαγγελματίας κοινωνικός σχεδιαστής είναι εξειδικευμένο στέλεχος φορέα τον οποίο και εκπροσωπεί.</a:t>
            </a:r>
          </a:p>
          <a:p>
            <a:r>
              <a:rPr lang="el-GR"/>
              <a:t>Στόχος</a:t>
            </a:r>
            <a:r>
              <a:rPr lang="el-GR" smtClean="0"/>
              <a:t>: </a:t>
            </a:r>
            <a:r>
              <a:rPr lang="el-GR" dirty="0"/>
              <a:t>η εκτέλεση συγκεκριμένου έργου που αφορά στην κοινότητα ως σύνολο, ή συγκεκριμένες ομάδες του πληθυσμού που είναι και οι αποδέκτες.</a:t>
            </a:r>
          </a:p>
          <a:p>
            <a:r>
              <a:rPr lang="el-GR" dirty="0"/>
              <a:t>Ο επαγγελματίας δεν εξετάζει πιθανές συγκρούσεις ή αντικρουόμενα συμφέροντα,  εστιάζει στη διευθέτηση ενός συγκεκριμένου ζητήματος και αναλαμβάνει τις κατάλληλες πρωτοβουλίες για την επίλυσή του. Δεν αποκλείει τη συνεργασία με τοπικές ελίτ δεν υποστηρίζει όμως τη συμμετοχή των χρηστών στη διαδικασία λήψης αποφάσεων.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590205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(2/7)</a:t>
            </a:r>
            <a:endParaRPr lang="el-GR" dirty="0"/>
          </a:p>
        </p:txBody>
      </p:sp>
      <p:sp>
        <p:nvSpPr>
          <p:cNvPr id="3" name="Θέση περιεχομένου 2"/>
          <p:cNvSpPr>
            <a:spLocks noGrp="1"/>
          </p:cNvSpPr>
          <p:nvPr>
            <p:ph idx="1"/>
          </p:nvPr>
        </p:nvSpPr>
        <p:spPr>
          <a:xfrm>
            <a:off x="457200" y="1025352"/>
            <a:ext cx="8229600" cy="5499992"/>
          </a:xfrm>
        </p:spPr>
        <p:txBody>
          <a:bodyPr>
            <a:normAutofit fontScale="92500" lnSpcReduction="20000"/>
          </a:bodyPr>
          <a:lstStyle/>
          <a:p>
            <a:r>
              <a:rPr lang="el-GR" dirty="0"/>
              <a:t>Η συμβατική τάση στον κοινωνικό σχεδιασμό οριοθετεί το ρόλο του σχεδιαστή ως ουδέτερο,  χωρίς προσωπική εμπλοκή με τους άμεσα ενδιαφερόμενους, πέρα από την πολιτική διαδικασία και τις πιθανές αντιθέσεις σε πολιτικό επίπεδο. Παρόμοιες με του </a:t>
            </a:r>
            <a:r>
              <a:rPr lang="el-GR" dirty="0" err="1"/>
              <a:t>Rothman</a:t>
            </a:r>
            <a:r>
              <a:rPr lang="el-GR" dirty="0"/>
              <a:t> είναι και οι απόψεις του:</a:t>
            </a:r>
          </a:p>
          <a:p>
            <a:r>
              <a:rPr lang="el-GR" b="1" dirty="0" err="1"/>
              <a:t>Thomas</a:t>
            </a:r>
            <a:r>
              <a:rPr lang="el-GR" b="1" dirty="0"/>
              <a:t> (1983: 109) </a:t>
            </a:r>
            <a:r>
              <a:rPr lang="el-GR" dirty="0"/>
              <a:t>Ο κοινωνικός/κοινοτικός σχεδιασμός περιλαμβάνει μια σειρά από στάδια που ξεκινούν από την ανάλυση των κοινωνικών συνθηκών, των κοινωνικών πολιτικών και των υφιστάμενων φορέων,  τον καθορισμό στόχων και προτεραιοτήτων, το σχεδιασμό προγραμμάτων και την αναζήτηση των απαραίτητων πόρων και τέλος την υλοποίηση και αξιολόγηση των προτεινόμενων προγραμμάτων. Αξιοποιούνται κυρίως τεχνοκρατικές μέθοδοι σχεδιασμού και υλοποίησης πολιτικών. Αντίθετα από τον </a:t>
            </a:r>
            <a:r>
              <a:rPr lang="el-GR" dirty="0" err="1"/>
              <a:t>Rothman</a:t>
            </a:r>
            <a:r>
              <a:rPr lang="el-GR" dirty="0"/>
              <a:t> σε αρκετές περιπτώσεις περιλαμβάνει διαδικασίες που ευνοούν συμμετοχή της τοπικής κοινωνίας (έρευνες για τις απόψεις των ντόπιων, αξιοποίηση της εμπειρίας και γνώσης εκπροσώπων της τοπικών συλλόγων και δικτύων ή ανοιχτές συναθροίσεις με την κοινότητα)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114983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(3/7)</a:t>
            </a:r>
            <a:endParaRPr lang="el-GR" dirty="0"/>
          </a:p>
        </p:txBody>
      </p:sp>
      <p:sp>
        <p:nvSpPr>
          <p:cNvPr id="3" name="Θέση περιεχομένου 2"/>
          <p:cNvSpPr>
            <a:spLocks noGrp="1"/>
          </p:cNvSpPr>
          <p:nvPr>
            <p:ph idx="1"/>
          </p:nvPr>
        </p:nvSpPr>
        <p:spPr/>
        <p:txBody>
          <a:bodyPr>
            <a:normAutofit fontScale="92500"/>
          </a:bodyPr>
          <a:lstStyle/>
          <a:p>
            <a:r>
              <a:rPr lang="el-GR" dirty="0" err="1"/>
              <a:t>Peterman</a:t>
            </a:r>
            <a:r>
              <a:rPr lang="el-GR" dirty="0"/>
              <a:t> (2004: 268) σε αντίθεση με τις συμβατικές απόψεις που προαναφέρθηκαν, υποστηρίζει ότι:</a:t>
            </a:r>
          </a:p>
          <a:p>
            <a:pPr lvl="1"/>
            <a:r>
              <a:rPr lang="el-GR" dirty="0"/>
              <a:t>Κάθε διαδικασία λήψης αποφάσεων έχει πολιτική διάσταση </a:t>
            </a:r>
          </a:p>
          <a:p>
            <a:pPr lvl="1"/>
            <a:r>
              <a:rPr lang="el-GR" dirty="0"/>
              <a:t>Στόχος του σχεδιαστή-συνηγόρου είναι να κάνει τη διαδικασία του σχεδιασμού </a:t>
            </a:r>
            <a:r>
              <a:rPr lang="el-GR" dirty="0" err="1"/>
              <a:t>προσβάσιμη</a:t>
            </a:r>
            <a:r>
              <a:rPr lang="el-GR" dirty="0"/>
              <a:t> και κατανοητή από όλα τα μέλη της τοπικής κοινωνίας και να αναπτύξει προγράμματα που ανταποκρίνονται στα συμφέροντα των πιο αδύναμων μελών της κοινότητας.</a:t>
            </a:r>
          </a:p>
          <a:p>
            <a:pPr lvl="1"/>
            <a:r>
              <a:rPr lang="el-GR" dirty="0"/>
              <a:t>Ο σχεδιαστής θα πρέπει να λειτουργεί με βάση τις αξίες του και να εκπροσωπεί κυρίως τα άτομα εκείνα που πλήττονται από τις υπάρχουσες πολιτικές ορθολογισμού. </a:t>
            </a:r>
          </a:p>
          <a:p>
            <a:pPr lvl="1"/>
            <a:r>
              <a:rPr lang="el-GR" dirty="0"/>
              <a:t>Παρά τις διαφορές με τις συμβατικές προσεγγίσεις,  η συγκεκριμένη  δεν διαμορφώνει πλαίσιο πολιτικοποίησης και ενδυνάμωσης των ατόμων και ομάδων της κοινότητας για ενεργή τους συμμετοχή στη διαδικασία λήψης αποφάσεων.  Τα συμφέροντα και οι απόψεις των αδύναμων μελών της κοινότητας εκπροσωπεί ο σχεδιαστής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22849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(4/7)</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Στο πλαίσιο των σύγχρονων μορφών διακυβέρνησης με συμμετοχή των πολιτών στη διαδικασία λήψης αποφάσεων, ακολουθείται κυρίως ένα συνεργατικό </a:t>
            </a:r>
            <a:r>
              <a:rPr lang="el-GR" b="1" dirty="0"/>
              <a:t>μοντέλο σχεδιασμού </a:t>
            </a:r>
            <a:r>
              <a:rPr lang="el-GR" dirty="0"/>
              <a:t>στο οποίο κεντρικό ζήτημα αποτελούν θέματα όπως:</a:t>
            </a:r>
          </a:p>
          <a:p>
            <a:r>
              <a:rPr lang="el-GR" dirty="0"/>
              <a:t>Ενδυνάμωση της </a:t>
            </a:r>
            <a:r>
              <a:rPr lang="el-GR" dirty="0" smtClean="0"/>
              <a:t>κοινότητας,</a:t>
            </a:r>
            <a:endParaRPr lang="el-GR" dirty="0"/>
          </a:p>
          <a:p>
            <a:r>
              <a:rPr lang="el-GR" dirty="0"/>
              <a:t>Σύνδεση της τοπικής κοινωνίας με εθνικούς και υπερεθνικούς φορείς και σχηματισμούς στο πλαίσιο </a:t>
            </a:r>
            <a:r>
              <a:rPr lang="el-GR" dirty="0" smtClean="0"/>
              <a:t>σχεδιασμού,</a:t>
            </a:r>
            <a:endParaRPr lang="el-GR" dirty="0"/>
          </a:p>
          <a:p>
            <a:r>
              <a:rPr lang="el-GR" dirty="0"/>
              <a:t>Υλοποίηση και αξιολόγηση πολιτικών όπως για παράδειγμα των Εθνικών Σχεδίων Δράσης.</a:t>
            </a:r>
          </a:p>
          <a:p>
            <a:pPr marL="0" indent="0">
              <a:buNone/>
            </a:pPr>
            <a:r>
              <a:rPr lang="el-GR" dirty="0"/>
              <a:t>Παρά το γεγονός ότι οι συνεργατικές πρακτικές σχεδιασμού έχουν επιτύχει συγκεκριμένα έργα σπάνια πετυχαίνουν να επηρεάσουν πολιτικές, προγράμματα και διαδικασίες λήψης αποφάσεων και πολύ περισσότερο αναδιανομή πόρων,  χρηματοδότησης και ανθρώπινου δυναμικού.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454319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(5/7)</a:t>
            </a:r>
            <a:endParaRPr lang="el-GR" dirty="0"/>
          </a:p>
        </p:txBody>
      </p:sp>
      <p:sp>
        <p:nvSpPr>
          <p:cNvPr id="3" name="Θέση περιεχομένου 2"/>
          <p:cNvSpPr>
            <a:spLocks noGrp="1"/>
          </p:cNvSpPr>
          <p:nvPr>
            <p:ph idx="1"/>
          </p:nvPr>
        </p:nvSpPr>
        <p:spPr/>
        <p:txBody>
          <a:bodyPr>
            <a:normAutofit/>
          </a:bodyPr>
          <a:lstStyle/>
          <a:p>
            <a:r>
              <a:rPr lang="el-GR" dirty="0"/>
              <a:t>Βασικό ερώτημα για την κοινοτική εργασία στο πλαίσιο του συγκεκριμένου μοντέλου είναι το αν και με ποιο τρόπο εξασφαλίζεται η συμμετοχή της κοινότητας επί της ουσίας.  Οι επαγγελματίες σχεδιαστές μπορούν να προωθήσουν συμμετοχικές πρακτικές σχεδιασμού που θα επιδιώκουν: </a:t>
            </a:r>
          </a:p>
          <a:p>
            <a:pPr lvl="1"/>
            <a:r>
              <a:rPr lang="el-GR" dirty="0"/>
              <a:t>Ανάπτυξη δημόσιου διαλόγου σχετικά με τις ανάγκες των τοπικών κοινωνιών και τους τρόπους με τους οποίους οι ανάγκες αυτές συνδέονται με ευρύτερες εξελίξεις και </a:t>
            </a:r>
            <a:r>
              <a:rPr lang="el-GR" dirty="0" smtClean="0"/>
              <a:t>προγράμματα,</a:t>
            </a:r>
            <a:endParaRPr lang="el-GR" dirty="0"/>
          </a:p>
          <a:p>
            <a:pPr lvl="1"/>
            <a:r>
              <a:rPr lang="el-GR" dirty="0"/>
              <a:t>Προώθηση βιώσιμων μορφών κοινωνικής συνοχής και ανάπτυξης που λαμβάνουν υπόψη τους τις τοπικές ιδιαιτερότητες και στοχεύουν στην ενίσχυση της κοινωνικής δικαιοσύνης.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68915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(6/7)</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ελληνική εμπειρία σε ότι αφορά στο κοινωνικό σχεδιασμό είναι εξαιρετικά περιορισμένη τόσο σε επίπεδο διοίκησης (ιδιαίτερα στο τοπικό επίπεδο) όσο και σε επίπεδο φορέων και στελεχών.</a:t>
            </a:r>
          </a:p>
          <a:p>
            <a:r>
              <a:rPr lang="el-GR" dirty="0"/>
              <a:t>Η ελληνική κοινωνία διαθέτει επίσης ελάχιστη εμπειρία συμμετοχής σε συλλογικές δράσεις διαλόγου,  προώθησης αιτημάτων και διεκδικήσεων.</a:t>
            </a:r>
          </a:p>
          <a:p>
            <a:r>
              <a:rPr lang="el-GR" dirty="0"/>
              <a:t>Απαιτούνται τομές </a:t>
            </a:r>
          </a:p>
          <a:p>
            <a:pPr lvl="1"/>
            <a:r>
              <a:rPr lang="el-GR" dirty="0"/>
              <a:t>στις σχέσεις κεντρικής-τοπικής διοίκησης,</a:t>
            </a:r>
          </a:p>
          <a:p>
            <a:pPr lvl="1"/>
            <a:r>
              <a:rPr lang="el-GR" dirty="0"/>
              <a:t>Ουσιαστικές αλλαγές στο τρόπο χάραξης πολιτικής σε τοπικό επίπεδο με κατεύθυνση περισσότερο συμμετοχική και </a:t>
            </a:r>
          </a:p>
          <a:p>
            <a:pPr lvl="1"/>
            <a:r>
              <a:rPr lang="el-GR" dirty="0"/>
              <a:t>Σημαντικές επενδύσεις στην προσπάθεια ενίσχυσης του κοινωνικού </a:t>
            </a:r>
            <a:r>
              <a:rPr lang="el-GR" dirty="0" smtClean="0"/>
              <a:t>κεφαλαίου.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546091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(7/7)</a:t>
            </a:r>
            <a:endParaRPr lang="el-GR" dirty="0"/>
          </a:p>
        </p:txBody>
      </p:sp>
      <p:sp>
        <p:nvSpPr>
          <p:cNvPr id="3" name="Θέση περιεχομένου 2"/>
          <p:cNvSpPr>
            <a:spLocks noGrp="1"/>
          </p:cNvSpPr>
          <p:nvPr>
            <p:ph idx="1"/>
          </p:nvPr>
        </p:nvSpPr>
        <p:spPr/>
        <p:txBody>
          <a:bodyPr>
            <a:normAutofit/>
          </a:bodyPr>
          <a:lstStyle/>
          <a:p>
            <a:r>
              <a:rPr lang="el-GR" dirty="0"/>
              <a:t>Η ενίσχυση του κοινωνικού κεφαλαίου στο πλαίσιο μιας προοπτικής ενδυνάμωσης θα πρέπει να στοχεύει  μέσα από:</a:t>
            </a:r>
          </a:p>
          <a:p>
            <a:pPr lvl="1"/>
            <a:r>
              <a:rPr lang="el-GR" dirty="0"/>
              <a:t>Την </a:t>
            </a:r>
            <a:r>
              <a:rPr lang="el-GR" dirty="0" smtClean="0"/>
              <a:t>ενημέρωση,</a:t>
            </a:r>
            <a:endParaRPr lang="el-GR" dirty="0"/>
          </a:p>
          <a:p>
            <a:pPr lvl="1"/>
            <a:r>
              <a:rPr lang="el-GR" dirty="0"/>
              <a:t>Την εκπαίδευση και</a:t>
            </a:r>
          </a:p>
          <a:p>
            <a:pPr lvl="1"/>
            <a:r>
              <a:rPr lang="el-GR" dirty="0"/>
              <a:t>Τη συλλογική </a:t>
            </a:r>
            <a:r>
              <a:rPr lang="el-GR" dirty="0" smtClean="0"/>
              <a:t>οργάνωση.</a:t>
            </a:r>
            <a:endParaRPr lang="el-GR" dirty="0"/>
          </a:p>
          <a:p>
            <a:r>
              <a:rPr lang="el-GR" dirty="0"/>
              <a:t>Στο να προσφέρει στα άτομα τη δυνατότητα να βελτιώσουν την ικανότητά τους:</a:t>
            </a:r>
          </a:p>
          <a:p>
            <a:pPr lvl="1"/>
            <a:r>
              <a:rPr lang="el-GR" dirty="0"/>
              <a:t>Να </a:t>
            </a:r>
            <a:r>
              <a:rPr lang="el-GR" dirty="0" smtClean="0"/>
              <a:t>αναγνωρίσουν, </a:t>
            </a:r>
            <a:endParaRPr lang="el-GR" dirty="0"/>
          </a:p>
          <a:p>
            <a:pPr lvl="1"/>
            <a:r>
              <a:rPr lang="el-GR" dirty="0"/>
              <a:t>Να αναλύσουν και </a:t>
            </a:r>
          </a:p>
          <a:p>
            <a:pPr lvl="1"/>
            <a:r>
              <a:rPr lang="el-GR" dirty="0"/>
              <a:t>Να κατανοήσουν την κατάσταση την οποία βιώνουν και τα προβλήματα που υφίστανται αλλά και να δράσουν προκειμένου να ανατρέψουν την υφιστάμενη </a:t>
            </a:r>
            <a:r>
              <a:rPr lang="el-GR" dirty="0" smtClean="0"/>
              <a:t>πραγματικότητα.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046515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smtClean="0"/>
              <a:t>Κοινοτική εκπαίδευση </a:t>
            </a:r>
            <a:r>
              <a:rPr lang="el-GR" sz="3200" b="0" dirty="0" smtClean="0"/>
              <a:t>(1/4)</a:t>
            </a:r>
            <a:endParaRPr lang="el-GR" sz="3200" b="0" dirty="0"/>
          </a:p>
        </p:txBody>
      </p:sp>
      <p:sp>
        <p:nvSpPr>
          <p:cNvPr id="3" name="Θέση περιεχομένου 2"/>
          <p:cNvSpPr>
            <a:spLocks noGrp="1"/>
          </p:cNvSpPr>
          <p:nvPr>
            <p:ph idx="1"/>
          </p:nvPr>
        </p:nvSpPr>
        <p:spPr/>
        <p:txBody>
          <a:bodyPr/>
          <a:lstStyle/>
          <a:p>
            <a:r>
              <a:rPr lang="el-GR" dirty="0"/>
              <a:t>Οι δράσεις της κοινοτικής εργασίας σε πολλές περιπτώσεις επικεντρώθηκαν σε εκπαιδευτικές δραστηριότητες.</a:t>
            </a:r>
          </a:p>
          <a:p>
            <a:r>
              <a:rPr lang="el-GR" dirty="0"/>
              <a:t>Η κοινοτική εργασία έχει εξ’ ορισμού εκπαιδευτικό (παιδαγωγικό) χαρακτήρα διότι δίνει την ευκαιρία στα άτομα να μάθουν «μέσα από την πράξη»(</a:t>
            </a:r>
            <a:r>
              <a:rPr lang="el-GR" dirty="0" err="1"/>
              <a:t>Learning</a:t>
            </a:r>
            <a:r>
              <a:rPr lang="el-GR" dirty="0"/>
              <a:t> </a:t>
            </a:r>
            <a:r>
              <a:rPr lang="el-GR" dirty="0" err="1"/>
              <a:t>through</a:t>
            </a:r>
            <a:r>
              <a:rPr lang="el-GR" dirty="0"/>
              <a:t> </a:t>
            </a:r>
            <a:r>
              <a:rPr lang="el-GR" dirty="0" err="1"/>
              <a:t>doing</a:t>
            </a:r>
            <a:r>
              <a:rPr lang="el-GR" dirty="0"/>
              <a:t>).</a:t>
            </a:r>
          </a:p>
          <a:p>
            <a:r>
              <a:rPr lang="el-GR" dirty="0"/>
              <a:t>Η κοινοτική εκπαίδευση είναι ένας όρος που αποκτά διαφορετικό εννοιολογικό περιεχόμενο, στόχους και πρακτικές εφαρμογής ανάλογα με το ιδεολογικό και πολιτικό πρίσμα στο οποίο εντάσσεται.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219545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3513f98634347243878436d52b996e60b3759ed7"/>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TotalTime>
  <Words>1355</Words>
  <Application>Microsoft Office PowerPoint</Application>
  <PresentationFormat>On-screen Show (4:3)</PresentationFormat>
  <Paragraphs>105</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OC_template_updated</vt:lpstr>
      <vt:lpstr>Μεθοδολογία Κοινωνικής Εργασίας με Κοινότητα</vt:lpstr>
      <vt:lpstr>Κοινωνικός σχεδιασμός (1/7)</vt:lpstr>
      <vt:lpstr>Κοινωνικός σχεδιασμός (2/7)</vt:lpstr>
      <vt:lpstr>Κοινωνικός σχεδιασμός (3/7)</vt:lpstr>
      <vt:lpstr>Κοινωνικός σχεδιασμός (4/7)</vt:lpstr>
      <vt:lpstr>Κοινωνικός σχεδιασμός (5/7)</vt:lpstr>
      <vt:lpstr>Κοινωνικός σχεδιασμός (6/7)</vt:lpstr>
      <vt:lpstr>Κοινωνικός σχεδιασμός (7/7)</vt:lpstr>
      <vt:lpstr>Κοινοτική εκπαίδευση (1/4)</vt:lpstr>
      <vt:lpstr>Κοινοτική εκπαίδευση (2/4)</vt:lpstr>
      <vt:lpstr>Κοινοτική εκπαίδευση (3/4)</vt:lpstr>
      <vt:lpstr>Κοινοτική εκπαίδευση (4/4)</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141</cp:revision>
  <dcterms:created xsi:type="dcterms:W3CDTF">2013-03-04T13:35:19Z</dcterms:created>
  <dcterms:modified xsi:type="dcterms:W3CDTF">2015-07-07T08:32:17Z</dcterms:modified>
</cp:coreProperties>
</file>