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89" r:id="rId10"/>
    <p:sldId id="290" r:id="rId11"/>
    <p:sldId id="288" r:id="rId12"/>
    <p:sldId id="265" r:id="rId13"/>
    <p:sldId id="266" r:id="rId14"/>
    <p:sldId id="291" r:id="rId15"/>
    <p:sldId id="292" r:id="rId16"/>
    <p:sldId id="293" r:id="rId17"/>
    <p:sldId id="294" r:id="rId18"/>
    <p:sldId id="295" r:id="rId19"/>
    <p:sldId id="296" r:id="rId20"/>
    <p:sldId id="297" r:id="rId21"/>
  </p:sldIdLst>
  <p:sldSz cx="9144000" cy="6858000" type="screen4x3"/>
  <p:notesSz cx="7104063" cy="10234613"/>
  <p:custDataLst>
    <p:tags r:id="rId2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000"/>
    <a:srgbClr val="2D6E24"/>
    <a:srgbClr val="A50021"/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Στυλ με θέμα 2 - Έμφαση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24/2/2015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24/2/2015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Μεταγλωττιστές (</a:t>
            </a:r>
            <a:r>
              <a:rPr lang="en-US" sz="4000" b="1" dirty="0" smtClean="0">
                <a:solidFill>
                  <a:schemeClr val="tx1"/>
                </a:solidFill>
                <a:latin typeface="+mn-lt"/>
              </a:rPr>
              <a:t>Compilers) (</a:t>
            </a:r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Θ)</a:t>
            </a:r>
            <a:endParaRPr lang="el-GR" sz="1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95536" y="2808511"/>
            <a:ext cx="8431658" cy="2132657"/>
          </a:xfrm>
        </p:spPr>
        <p:txBody>
          <a:bodyPr>
            <a:normAutofit fontScale="92500" lnSpcReduction="10000"/>
          </a:bodyPr>
          <a:lstStyle/>
          <a:p>
            <a:r>
              <a:rPr lang="el-GR" sz="3000" b="1" dirty="0" smtClean="0"/>
              <a:t>Ενότητα 10</a:t>
            </a:r>
            <a:r>
              <a:rPr lang="el-GR" sz="3000" dirty="0" smtClean="0"/>
              <a:t>:</a:t>
            </a:r>
            <a:r>
              <a:rPr lang="en-US" sz="3000" dirty="0" smtClean="0"/>
              <a:t> </a:t>
            </a:r>
            <a:r>
              <a:rPr lang="el-GR" sz="3000" dirty="0" smtClean="0"/>
              <a:t>Παραγωγή Ενδιάμεσου Κώδικα </a:t>
            </a:r>
          </a:p>
          <a:p>
            <a:r>
              <a:rPr lang="el-GR" sz="3000" dirty="0" smtClean="0"/>
              <a:t>(Σημασιολογικές </a:t>
            </a:r>
            <a:r>
              <a:rPr lang="el-GR" sz="3000" dirty="0"/>
              <a:t>ρουτίνες </a:t>
            </a:r>
            <a:r>
              <a:rPr lang="el-GR" sz="3000" smtClean="0"/>
              <a:t>μετάφρασης-Μέρος </a:t>
            </a:r>
            <a:r>
              <a:rPr lang="el-GR" sz="3000" dirty="0"/>
              <a:t>Α</a:t>
            </a:r>
            <a:r>
              <a:rPr lang="el-GR" sz="3000" smtClean="0"/>
              <a:t>)</a:t>
            </a:r>
            <a:endParaRPr lang="el-GR" sz="3000" dirty="0"/>
          </a:p>
          <a:p>
            <a:endParaRPr lang="el-GR" dirty="0" smtClean="0"/>
          </a:p>
          <a:p>
            <a:pPr>
              <a:spcBef>
                <a:spcPts val="0"/>
              </a:spcBef>
            </a:pPr>
            <a:r>
              <a:rPr lang="el-GR" sz="2600" dirty="0"/>
              <a:t>Κατερίνα Γεωργούλη</a:t>
            </a:r>
          </a:p>
          <a:p>
            <a:pPr>
              <a:spcBef>
                <a:spcPts val="0"/>
              </a:spcBef>
            </a:pPr>
            <a:r>
              <a:rPr lang="el-GR" sz="2600" dirty="0"/>
              <a:t>Τμήμα Μηχανικών Πληροφορικής ΤΕ</a:t>
            </a:r>
          </a:p>
        </p:txBody>
      </p:sp>
      <p:pic>
        <p:nvPicPr>
          <p:cNvPr id="11" name="Picture 10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554669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1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Παράδειγμα παραγωγής ενδιάμεσου κώδικα για την </a:t>
            </a:r>
            <a:r>
              <a:rPr lang="el-GR" dirty="0" smtClean="0"/>
              <a:t>πρόσθεση </a:t>
            </a:r>
            <a:r>
              <a:rPr lang="el-GR" sz="3200" b="0" dirty="0" smtClean="0"/>
              <a:t>(</a:t>
            </a:r>
            <a:r>
              <a:rPr lang="en-US" sz="3200" b="0" dirty="0" smtClean="0"/>
              <a:t>3</a:t>
            </a:r>
            <a:r>
              <a:rPr lang="el-GR" sz="3200" b="0" dirty="0" smtClean="0"/>
              <a:t> από </a:t>
            </a:r>
            <a:r>
              <a:rPr lang="en-US" sz="3200" b="0" dirty="0" smtClean="0"/>
              <a:t>5</a:t>
            </a:r>
            <a:r>
              <a:rPr lang="el-GR" sz="3200" b="0" dirty="0" smtClean="0"/>
              <a:t>)</a:t>
            </a:r>
            <a:endParaRPr lang="el-GR" sz="32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 rot="16200000">
            <a:off x="3641476" y="2703340"/>
            <a:ext cx="522374" cy="965581"/>
          </a:xfrm>
          <a:prstGeom prst="wedgeRoundRectCallout">
            <a:avLst>
              <a:gd name="adj1" fmla="val -336491"/>
              <a:gd name="adj2" fmla="val -293742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/>
          <a:lstStyle>
            <a:lvl1pPr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9pPr>
          </a:lstStyle>
          <a:p>
            <a:pPr algn="ctr" eaLnBrk="1" hangingPunct="1"/>
            <a:r>
              <a:rPr lang="el-GR" dirty="0" smtClean="0">
                <a:solidFill>
                  <a:srgbClr val="820000"/>
                </a:solidFill>
              </a:rPr>
              <a:t>b*-c </a:t>
            </a:r>
            <a:endParaRPr lang="en-GB" b="0" dirty="0">
              <a:latin typeface="+mn-lt"/>
            </a:endParaRP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 rot="16200000">
            <a:off x="5904273" y="4544999"/>
            <a:ext cx="431800" cy="360041"/>
          </a:xfrm>
          <a:prstGeom prst="wedgeRoundRectCallout">
            <a:avLst>
              <a:gd name="adj1" fmla="val -333086"/>
              <a:gd name="adj2" fmla="val -1046496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/>
          <a:lstStyle>
            <a:lvl1pPr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9pPr>
          </a:lstStyle>
          <a:p>
            <a:pPr algn="ctr" eaLnBrk="1" hangingPunct="1"/>
            <a:r>
              <a:rPr lang="el-GR" dirty="0" smtClean="0">
                <a:solidFill>
                  <a:srgbClr val="820000"/>
                </a:solidFill>
              </a:rPr>
              <a:t>d</a:t>
            </a:r>
            <a:endParaRPr lang="en-GB" b="0" dirty="0">
              <a:latin typeface="+mn-lt"/>
            </a:endParaRPr>
          </a:p>
        </p:txBody>
      </p:sp>
      <p:graphicFrame>
        <p:nvGraphicFramePr>
          <p:cNvPr id="12" name="Πίνακας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081360"/>
              </p:ext>
            </p:extLst>
          </p:nvPr>
        </p:nvGraphicFramePr>
        <p:xfrm>
          <a:off x="323528" y="5661248"/>
          <a:ext cx="5400600" cy="101536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400600"/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u="none" strike="noStrike" dirty="0" smtClean="0">
                          <a:effectLst/>
                        </a:rPr>
                        <a:t>E</a:t>
                      </a:r>
                      <a:r>
                        <a:rPr lang="en-US" sz="2200" b="0" u="none" strike="noStrike" baseline="-25000" dirty="0" smtClean="0">
                          <a:effectLst/>
                        </a:rPr>
                        <a:t>2</a:t>
                      </a:r>
                      <a:r>
                        <a:rPr lang="en-US" sz="2200" b="0" u="none" strike="noStrike" dirty="0" smtClean="0">
                          <a:effectLst/>
                        </a:rPr>
                        <a:t>.place </a:t>
                      </a:r>
                      <a:r>
                        <a:rPr lang="en-US" sz="2200" b="0" u="none" strike="noStrike" dirty="0">
                          <a:effectLst/>
                        </a:rPr>
                        <a:t>:= newtemp</a:t>
                      </a:r>
                      <a:br>
                        <a:rPr lang="en-US" sz="2200" b="0" u="none" strike="noStrike" dirty="0">
                          <a:effectLst/>
                        </a:rPr>
                      </a:br>
                      <a:r>
                        <a:rPr lang="en-US" sz="2200" b="0" u="none" strike="noStrike" dirty="0" smtClean="0">
                          <a:effectLst/>
                        </a:rPr>
                        <a:t>E</a:t>
                      </a:r>
                      <a:r>
                        <a:rPr lang="en-US" sz="2200" b="0" u="none" strike="noStrike" baseline="-25000" dirty="0" smtClean="0">
                          <a:effectLst/>
                        </a:rPr>
                        <a:t>2</a:t>
                      </a:r>
                      <a:r>
                        <a:rPr lang="en-US" sz="2200" b="0" u="none" strike="noStrike" dirty="0" smtClean="0">
                          <a:effectLst/>
                        </a:rPr>
                        <a:t>.code </a:t>
                      </a:r>
                      <a:r>
                        <a:rPr lang="en-US" sz="2200" b="0" u="none" strike="noStrike" dirty="0">
                          <a:effectLst/>
                        </a:rPr>
                        <a:t>:= </a:t>
                      </a:r>
                      <a:r>
                        <a:rPr lang="en-US" sz="2200" b="0" u="none" strike="noStrike" dirty="0" smtClean="0">
                          <a:effectLst/>
                        </a:rPr>
                        <a:t>E</a:t>
                      </a:r>
                      <a:r>
                        <a:rPr lang="en-US" sz="2200" b="0" u="none" strike="noStrike" baseline="-25000" dirty="0" smtClean="0">
                          <a:effectLst/>
                        </a:rPr>
                        <a:t>5</a:t>
                      </a:r>
                      <a:r>
                        <a:rPr lang="en-US" sz="2200" b="0" u="none" strike="noStrike" dirty="0" smtClean="0">
                          <a:effectLst/>
                        </a:rPr>
                        <a:t>.code </a:t>
                      </a:r>
                      <a:r>
                        <a:rPr lang="en-US" sz="2200" b="0" u="none" strike="noStrike" dirty="0">
                          <a:effectLst/>
                        </a:rPr>
                        <a:t>|| </a:t>
                      </a:r>
                      <a:r>
                        <a:rPr lang="en-US" sz="2200" b="0" u="none" strike="noStrike" dirty="0" smtClean="0">
                          <a:effectLst/>
                        </a:rPr>
                        <a:t>E</a:t>
                      </a:r>
                      <a:r>
                        <a:rPr lang="en-US" sz="2200" b="0" u="none" strike="noStrike" baseline="-25000" dirty="0" smtClean="0">
                          <a:effectLst/>
                        </a:rPr>
                        <a:t>6</a:t>
                      </a:r>
                      <a:r>
                        <a:rPr lang="en-US" sz="2200" b="0" u="none" strike="noStrike" dirty="0" smtClean="0">
                          <a:effectLst/>
                        </a:rPr>
                        <a:t>.code </a:t>
                      </a:r>
                      <a:r>
                        <a:rPr lang="en-US" sz="2200" b="0" u="none" strike="noStrike" dirty="0">
                          <a:effectLst/>
                        </a:rPr>
                        <a:t>||</a:t>
                      </a:r>
                      <a:br>
                        <a:rPr lang="en-US" sz="2200" b="0" u="none" strike="noStrike" dirty="0">
                          <a:effectLst/>
                        </a:rPr>
                      </a:br>
                      <a:r>
                        <a:rPr lang="en-US" sz="2200" b="0" u="none" strike="noStrike" dirty="0">
                          <a:effectLst/>
                        </a:rPr>
                        <a:t>               gen( </a:t>
                      </a:r>
                      <a:r>
                        <a:rPr lang="en-US" sz="2200" b="0" u="none" strike="noStrike" dirty="0" smtClean="0">
                          <a:effectLst/>
                        </a:rPr>
                        <a:t>E</a:t>
                      </a:r>
                      <a:r>
                        <a:rPr lang="en-US" sz="2200" b="0" u="none" strike="noStrike" baseline="-25000" dirty="0" smtClean="0">
                          <a:effectLst/>
                        </a:rPr>
                        <a:t>2</a:t>
                      </a:r>
                      <a:r>
                        <a:rPr lang="en-US" sz="2200" b="0" u="none" strike="noStrike" dirty="0" smtClean="0">
                          <a:effectLst/>
                        </a:rPr>
                        <a:t>.place </a:t>
                      </a:r>
                      <a:r>
                        <a:rPr lang="en-US" sz="2200" b="0" u="none" strike="noStrike" dirty="0">
                          <a:effectLst/>
                        </a:rPr>
                        <a:t>":=" </a:t>
                      </a:r>
                      <a:r>
                        <a:rPr lang="en-US" sz="2200" b="0" u="none" strike="noStrike" dirty="0" smtClean="0">
                          <a:effectLst/>
                        </a:rPr>
                        <a:t>E</a:t>
                      </a:r>
                      <a:r>
                        <a:rPr lang="en-US" sz="2200" b="0" u="none" strike="noStrike" baseline="-25000" dirty="0" smtClean="0">
                          <a:effectLst/>
                        </a:rPr>
                        <a:t>5</a:t>
                      </a:r>
                      <a:r>
                        <a:rPr lang="en-US" sz="2200" b="0" u="none" strike="noStrike" dirty="0" smtClean="0">
                          <a:effectLst/>
                        </a:rPr>
                        <a:t>.place </a:t>
                      </a:r>
                      <a:r>
                        <a:rPr lang="en-US" sz="2200" b="0" u="none" strike="noStrike" dirty="0">
                          <a:effectLst/>
                        </a:rPr>
                        <a:t>"+" </a:t>
                      </a:r>
                      <a:r>
                        <a:rPr lang="en-US" sz="2200" b="0" u="none" strike="noStrike" dirty="0" smtClean="0">
                          <a:effectLst/>
                        </a:rPr>
                        <a:t>E</a:t>
                      </a:r>
                      <a:r>
                        <a:rPr lang="en-US" sz="2200" b="0" u="none" strike="noStrike" baseline="-25000" dirty="0" smtClean="0">
                          <a:effectLst/>
                        </a:rPr>
                        <a:t>6</a:t>
                      </a:r>
                      <a:r>
                        <a:rPr lang="en-US" sz="2200" b="0" u="none" strike="noStrike" dirty="0" smtClean="0">
                          <a:effectLst/>
                        </a:rPr>
                        <a:t>.place</a:t>
                      </a:r>
                      <a:r>
                        <a:rPr lang="en-US" sz="2200" b="0" u="none" strike="noStrike" dirty="0">
                          <a:effectLst/>
                        </a:rPr>
                        <a:t>)</a:t>
                      </a:r>
                      <a:endParaRPr lang="en-US" sz="2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graphicFrame>
        <p:nvGraphicFramePr>
          <p:cNvPr id="13" name="Πίνακας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89521"/>
              </p:ext>
            </p:extLst>
          </p:nvPr>
        </p:nvGraphicFramePr>
        <p:xfrm>
          <a:off x="323528" y="3501008"/>
          <a:ext cx="5400600" cy="101536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400600"/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u="none" strike="noStrike" dirty="0">
                          <a:effectLst/>
                        </a:rPr>
                        <a:t>E.place := newtemp</a:t>
                      </a:r>
                      <a:br>
                        <a:rPr lang="en-US" sz="2200" b="0" u="none" strike="noStrike" dirty="0">
                          <a:effectLst/>
                        </a:rPr>
                      </a:br>
                      <a:r>
                        <a:rPr lang="en-US" sz="2200" b="0" u="none" strike="noStrike" dirty="0">
                          <a:effectLst/>
                        </a:rPr>
                        <a:t>E.code := </a:t>
                      </a:r>
                      <a:r>
                        <a:rPr lang="en-US" sz="2200" b="0" u="none" strike="noStrike" dirty="0" smtClean="0">
                          <a:effectLst/>
                        </a:rPr>
                        <a:t>E</a:t>
                      </a:r>
                      <a:r>
                        <a:rPr lang="en-US" sz="2200" b="0" u="none" strike="noStrike" baseline="-25000" dirty="0" smtClean="0">
                          <a:effectLst/>
                        </a:rPr>
                        <a:t>1</a:t>
                      </a:r>
                      <a:r>
                        <a:rPr lang="en-US" sz="2200" b="0" u="none" strike="noStrike" dirty="0" smtClean="0">
                          <a:effectLst/>
                        </a:rPr>
                        <a:t>.code </a:t>
                      </a:r>
                      <a:r>
                        <a:rPr lang="en-US" sz="2200" b="0" u="none" strike="noStrike" dirty="0">
                          <a:effectLst/>
                        </a:rPr>
                        <a:t>|| </a:t>
                      </a:r>
                      <a:r>
                        <a:rPr lang="en-US" sz="2200" b="0" u="none" strike="noStrike" dirty="0" smtClean="0">
                          <a:effectLst/>
                        </a:rPr>
                        <a:t>E</a:t>
                      </a:r>
                      <a:r>
                        <a:rPr lang="en-US" sz="2200" b="0" u="none" strike="noStrike" baseline="-25000" dirty="0" smtClean="0">
                          <a:effectLst/>
                        </a:rPr>
                        <a:t>2</a:t>
                      </a:r>
                      <a:r>
                        <a:rPr lang="en-US" sz="2200" b="0" u="none" strike="noStrike" dirty="0" smtClean="0">
                          <a:effectLst/>
                        </a:rPr>
                        <a:t>.code </a:t>
                      </a:r>
                      <a:r>
                        <a:rPr lang="en-US" sz="2200" b="0" u="none" strike="noStrike" dirty="0">
                          <a:effectLst/>
                        </a:rPr>
                        <a:t>||</a:t>
                      </a:r>
                      <a:br>
                        <a:rPr lang="en-US" sz="2200" b="0" u="none" strike="noStrike" dirty="0">
                          <a:effectLst/>
                        </a:rPr>
                      </a:br>
                      <a:r>
                        <a:rPr lang="en-US" sz="2200" b="0" u="none" strike="noStrike" dirty="0">
                          <a:effectLst/>
                        </a:rPr>
                        <a:t>               gen( E.place ":=" </a:t>
                      </a:r>
                      <a:r>
                        <a:rPr lang="en-US" sz="2200" b="0" u="none" strike="noStrike" dirty="0" smtClean="0">
                          <a:effectLst/>
                        </a:rPr>
                        <a:t>E</a:t>
                      </a:r>
                      <a:r>
                        <a:rPr lang="en-US" sz="2200" b="0" u="none" strike="noStrike" baseline="-25000" dirty="0" smtClean="0">
                          <a:effectLst/>
                        </a:rPr>
                        <a:t>1</a:t>
                      </a:r>
                      <a:r>
                        <a:rPr lang="en-US" sz="2200" b="0" u="none" strike="noStrike" dirty="0" smtClean="0">
                          <a:effectLst/>
                        </a:rPr>
                        <a:t>.place “+" E</a:t>
                      </a:r>
                      <a:r>
                        <a:rPr lang="en-US" sz="2200" b="0" u="none" strike="noStrike" baseline="-25000" dirty="0" smtClean="0">
                          <a:effectLst/>
                        </a:rPr>
                        <a:t>2</a:t>
                      </a:r>
                      <a:r>
                        <a:rPr lang="en-US" sz="2200" b="0" u="none" strike="noStrike" dirty="0" smtClean="0">
                          <a:effectLst/>
                        </a:rPr>
                        <a:t>.place</a:t>
                      </a:r>
                      <a:r>
                        <a:rPr lang="en-US" sz="2200" b="0" u="none" strike="noStrike" dirty="0">
                          <a:effectLst/>
                        </a:rPr>
                        <a:t>)</a:t>
                      </a:r>
                      <a:endParaRPr lang="en-US" sz="2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graphicFrame>
        <p:nvGraphicFramePr>
          <p:cNvPr id="14" name="Πίνακας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338049"/>
              </p:ext>
            </p:extLst>
          </p:nvPr>
        </p:nvGraphicFramePr>
        <p:xfrm>
          <a:off x="323528" y="4581128"/>
          <a:ext cx="5400600" cy="101536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400600"/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u="none" strike="noStrike" dirty="0" smtClean="0">
                          <a:effectLst/>
                        </a:rPr>
                        <a:t>E</a:t>
                      </a:r>
                      <a:r>
                        <a:rPr lang="en-US" sz="2200" b="0" u="none" strike="noStrike" baseline="-25000" dirty="0" smtClean="0">
                          <a:effectLst/>
                        </a:rPr>
                        <a:t>1</a:t>
                      </a:r>
                      <a:r>
                        <a:rPr lang="en-US" sz="2200" b="0" u="none" strike="noStrike" dirty="0" smtClean="0">
                          <a:effectLst/>
                        </a:rPr>
                        <a:t>.place </a:t>
                      </a:r>
                      <a:r>
                        <a:rPr lang="en-US" sz="2200" b="0" u="none" strike="noStrike" dirty="0">
                          <a:effectLst/>
                        </a:rPr>
                        <a:t>:= newtemp</a:t>
                      </a:r>
                      <a:br>
                        <a:rPr lang="en-US" sz="2200" b="0" u="none" strike="noStrike" dirty="0">
                          <a:effectLst/>
                        </a:rPr>
                      </a:br>
                      <a:r>
                        <a:rPr lang="en-US" sz="2200" b="0" u="none" strike="noStrike" dirty="0" smtClean="0">
                          <a:effectLst/>
                        </a:rPr>
                        <a:t>E</a:t>
                      </a:r>
                      <a:r>
                        <a:rPr lang="en-US" sz="2200" b="0" u="none" strike="noStrike" baseline="-25000" dirty="0" smtClean="0">
                          <a:effectLst/>
                        </a:rPr>
                        <a:t>1</a:t>
                      </a:r>
                      <a:r>
                        <a:rPr lang="en-US" sz="2200" b="0" u="none" strike="noStrike" dirty="0" smtClean="0">
                          <a:effectLst/>
                        </a:rPr>
                        <a:t>.code </a:t>
                      </a:r>
                      <a:r>
                        <a:rPr lang="en-US" sz="2200" b="0" u="none" strike="noStrike" dirty="0">
                          <a:effectLst/>
                        </a:rPr>
                        <a:t>:= </a:t>
                      </a:r>
                      <a:r>
                        <a:rPr lang="en-US" sz="2200" b="0" u="none" strike="noStrike" dirty="0" smtClean="0">
                          <a:effectLst/>
                        </a:rPr>
                        <a:t>E</a:t>
                      </a:r>
                      <a:r>
                        <a:rPr lang="en-US" sz="2200" b="0" u="none" strike="noStrike" baseline="-25000" dirty="0" smtClean="0">
                          <a:effectLst/>
                        </a:rPr>
                        <a:t>3</a:t>
                      </a:r>
                      <a:r>
                        <a:rPr lang="en-US" sz="2200" b="0" u="none" strike="noStrike" dirty="0" smtClean="0">
                          <a:effectLst/>
                        </a:rPr>
                        <a:t>.code </a:t>
                      </a:r>
                      <a:r>
                        <a:rPr lang="en-US" sz="2200" b="0" u="none" strike="noStrike" dirty="0">
                          <a:effectLst/>
                        </a:rPr>
                        <a:t>|| </a:t>
                      </a:r>
                      <a:r>
                        <a:rPr lang="en-US" sz="2200" b="0" u="none" strike="noStrike" dirty="0" smtClean="0">
                          <a:effectLst/>
                        </a:rPr>
                        <a:t>E</a:t>
                      </a:r>
                      <a:r>
                        <a:rPr lang="en-US" sz="2200" b="0" u="none" strike="noStrike" baseline="-25000" dirty="0" smtClean="0">
                          <a:effectLst/>
                        </a:rPr>
                        <a:t>4</a:t>
                      </a:r>
                      <a:r>
                        <a:rPr lang="en-US" sz="2200" b="0" u="none" strike="noStrike" dirty="0" smtClean="0">
                          <a:effectLst/>
                        </a:rPr>
                        <a:t>.code </a:t>
                      </a:r>
                      <a:r>
                        <a:rPr lang="en-US" sz="2200" b="0" u="none" strike="noStrike" dirty="0">
                          <a:effectLst/>
                        </a:rPr>
                        <a:t>||</a:t>
                      </a:r>
                      <a:br>
                        <a:rPr lang="en-US" sz="2200" b="0" u="none" strike="noStrike" dirty="0">
                          <a:effectLst/>
                        </a:rPr>
                      </a:br>
                      <a:r>
                        <a:rPr lang="en-US" sz="2200" b="0" u="none" strike="noStrike" dirty="0">
                          <a:effectLst/>
                        </a:rPr>
                        <a:t>               gen( </a:t>
                      </a:r>
                      <a:r>
                        <a:rPr lang="en-US" sz="2200" b="0" u="none" strike="noStrike" dirty="0" smtClean="0">
                          <a:effectLst/>
                        </a:rPr>
                        <a:t>E</a:t>
                      </a:r>
                      <a:r>
                        <a:rPr lang="en-US" sz="2200" b="0" u="none" strike="noStrike" baseline="-25000" dirty="0" smtClean="0">
                          <a:effectLst/>
                        </a:rPr>
                        <a:t>1</a:t>
                      </a:r>
                      <a:r>
                        <a:rPr lang="en-US" sz="2200" b="0" u="none" strike="noStrike" dirty="0" smtClean="0">
                          <a:effectLst/>
                        </a:rPr>
                        <a:t>.place </a:t>
                      </a:r>
                      <a:r>
                        <a:rPr lang="en-US" sz="2200" b="0" u="none" strike="noStrike" dirty="0">
                          <a:effectLst/>
                        </a:rPr>
                        <a:t>":=" </a:t>
                      </a:r>
                      <a:r>
                        <a:rPr lang="en-US" sz="2200" b="0" u="none" strike="noStrike" dirty="0" smtClean="0">
                          <a:effectLst/>
                        </a:rPr>
                        <a:t>E</a:t>
                      </a:r>
                      <a:r>
                        <a:rPr lang="en-US" sz="2200" b="0" u="none" strike="noStrike" baseline="-25000" dirty="0" smtClean="0">
                          <a:effectLst/>
                        </a:rPr>
                        <a:t>3</a:t>
                      </a:r>
                      <a:r>
                        <a:rPr lang="en-US" sz="2200" b="0" u="none" strike="noStrike" dirty="0" smtClean="0">
                          <a:effectLst/>
                        </a:rPr>
                        <a:t>.place “*" E</a:t>
                      </a:r>
                      <a:r>
                        <a:rPr lang="en-US" sz="2200" b="0" u="none" strike="noStrike" baseline="-25000" dirty="0" smtClean="0">
                          <a:effectLst/>
                        </a:rPr>
                        <a:t>4</a:t>
                      </a:r>
                      <a:r>
                        <a:rPr lang="en-US" sz="2200" b="0" u="none" strike="noStrike" dirty="0" smtClean="0">
                          <a:effectLst/>
                        </a:rPr>
                        <a:t>.place</a:t>
                      </a:r>
                      <a:r>
                        <a:rPr lang="en-US" sz="2200" b="0" u="none" strike="noStrike" dirty="0">
                          <a:effectLst/>
                        </a:rPr>
                        <a:t>)</a:t>
                      </a:r>
                      <a:endParaRPr lang="en-US" sz="2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grpSp>
        <p:nvGrpSpPr>
          <p:cNvPr id="3" name="17 - Ομάδα"/>
          <p:cNvGrpSpPr/>
          <p:nvPr/>
        </p:nvGrpSpPr>
        <p:grpSpPr>
          <a:xfrm>
            <a:off x="6246451" y="2256251"/>
            <a:ext cx="2897549" cy="2383953"/>
            <a:chOff x="5381600" y="2520965"/>
            <a:chExt cx="2897549" cy="2383953"/>
          </a:xfrm>
        </p:grpSpPr>
        <p:sp>
          <p:nvSpPr>
            <p:cNvPr id="22" name="TextBox 21"/>
            <p:cNvSpPr txBox="1"/>
            <p:nvPr/>
          </p:nvSpPr>
          <p:spPr>
            <a:xfrm>
              <a:off x="6401682" y="2520965"/>
              <a:ext cx="541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+mn-lt"/>
                </a:rPr>
                <a:t>+</a:t>
              </a:r>
              <a:endParaRPr lang="el-GR" sz="2000" dirty="0">
                <a:latin typeface="+mn-lt"/>
              </a:endParaRPr>
            </a:p>
          </p:txBody>
        </p:sp>
        <p:cxnSp>
          <p:nvCxnSpPr>
            <p:cNvPr id="23" name="Ευθύγραμμο βέλος σύνδεσης 25"/>
            <p:cNvCxnSpPr>
              <a:stCxn id="22" idx="2"/>
            </p:cNvCxnSpPr>
            <p:nvPr/>
          </p:nvCxnSpPr>
          <p:spPr>
            <a:xfrm flipH="1">
              <a:off x="5976872" y="2921075"/>
              <a:ext cx="695330" cy="28396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7"/>
            <p:cNvSpPr txBox="1"/>
            <p:nvPr/>
          </p:nvSpPr>
          <p:spPr>
            <a:xfrm>
              <a:off x="5706352" y="3203545"/>
              <a:ext cx="541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+mn-lt"/>
                </a:rPr>
                <a:t>*</a:t>
              </a:r>
              <a:endParaRPr lang="el-GR" sz="2000" dirty="0">
                <a:latin typeface="+mn-lt"/>
              </a:endParaRPr>
            </a:p>
          </p:txBody>
        </p:sp>
        <p:cxnSp>
          <p:nvCxnSpPr>
            <p:cNvPr id="25" name="Ευθύγραμμο βέλος σύνδεσης 28"/>
            <p:cNvCxnSpPr>
              <a:stCxn id="22" idx="2"/>
              <a:endCxn id="26" idx="0"/>
            </p:cNvCxnSpPr>
            <p:nvPr/>
          </p:nvCxnSpPr>
          <p:spPr>
            <a:xfrm>
              <a:off x="6672202" y="2921075"/>
              <a:ext cx="644552" cy="2824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31"/>
            <p:cNvSpPr txBox="1"/>
            <p:nvPr/>
          </p:nvSpPr>
          <p:spPr>
            <a:xfrm>
              <a:off x="7046234" y="3203545"/>
              <a:ext cx="541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+mn-lt"/>
                </a:rPr>
                <a:t>*</a:t>
              </a:r>
              <a:endParaRPr lang="el-GR" sz="2000" dirty="0">
                <a:latin typeface="+mn-lt"/>
              </a:endParaRPr>
            </a:p>
          </p:txBody>
        </p:sp>
        <p:cxnSp>
          <p:nvCxnSpPr>
            <p:cNvPr id="27" name="Ευθύγραμμο βέλος σύνδεσης 33"/>
            <p:cNvCxnSpPr>
              <a:stCxn id="24" idx="2"/>
            </p:cNvCxnSpPr>
            <p:nvPr/>
          </p:nvCxnSpPr>
          <p:spPr>
            <a:xfrm flipH="1">
              <a:off x="5652120" y="3603655"/>
              <a:ext cx="324752" cy="2693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37"/>
            <p:cNvSpPr txBox="1"/>
            <p:nvPr/>
          </p:nvSpPr>
          <p:spPr>
            <a:xfrm>
              <a:off x="5381600" y="3863455"/>
              <a:ext cx="541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+mn-lt"/>
                </a:rPr>
                <a:t>b</a:t>
              </a:r>
              <a:endParaRPr lang="el-GR" sz="2000" dirty="0">
                <a:latin typeface="+mn-lt"/>
              </a:endParaRPr>
            </a:p>
          </p:txBody>
        </p:sp>
        <p:cxnSp>
          <p:nvCxnSpPr>
            <p:cNvPr id="29" name="Ευθύγραμμο βέλος σύνδεσης 38"/>
            <p:cNvCxnSpPr>
              <a:stCxn id="24" idx="2"/>
              <a:endCxn id="30" idx="0"/>
            </p:cNvCxnSpPr>
            <p:nvPr/>
          </p:nvCxnSpPr>
          <p:spPr>
            <a:xfrm>
              <a:off x="5976872" y="3603655"/>
              <a:ext cx="319800" cy="23853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41"/>
            <p:cNvSpPr txBox="1"/>
            <p:nvPr/>
          </p:nvSpPr>
          <p:spPr>
            <a:xfrm>
              <a:off x="5697552" y="3842186"/>
              <a:ext cx="11982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+mn-lt"/>
                </a:rPr>
                <a:t>uminus</a:t>
              </a:r>
              <a:endParaRPr lang="el-GR" sz="2000" dirty="0">
                <a:latin typeface="+mn-lt"/>
              </a:endParaRPr>
            </a:p>
          </p:txBody>
        </p:sp>
        <p:cxnSp>
          <p:nvCxnSpPr>
            <p:cNvPr id="31" name="Ευθύγραμμο βέλος σύνδεσης 43"/>
            <p:cNvCxnSpPr>
              <a:stCxn id="30" idx="2"/>
              <a:endCxn id="32" idx="0"/>
            </p:cNvCxnSpPr>
            <p:nvPr/>
          </p:nvCxnSpPr>
          <p:spPr>
            <a:xfrm>
              <a:off x="6296672" y="4242296"/>
              <a:ext cx="0" cy="26251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48"/>
            <p:cNvSpPr txBox="1"/>
            <p:nvPr/>
          </p:nvSpPr>
          <p:spPr>
            <a:xfrm>
              <a:off x="6026152" y="4504808"/>
              <a:ext cx="541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+mn-lt"/>
                </a:rPr>
                <a:t>c</a:t>
              </a:r>
              <a:endParaRPr lang="el-GR" sz="2000" dirty="0">
                <a:latin typeface="+mn-lt"/>
              </a:endParaRPr>
            </a:p>
          </p:txBody>
        </p:sp>
        <p:cxnSp>
          <p:nvCxnSpPr>
            <p:cNvPr id="33" name="Ευθύγραμμο βέλος σύνδεσης 51"/>
            <p:cNvCxnSpPr>
              <a:stCxn id="26" idx="2"/>
              <a:endCxn id="34" idx="0"/>
            </p:cNvCxnSpPr>
            <p:nvPr/>
          </p:nvCxnSpPr>
          <p:spPr>
            <a:xfrm flipH="1">
              <a:off x="7002256" y="3603655"/>
              <a:ext cx="314498" cy="22155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54"/>
            <p:cNvSpPr txBox="1"/>
            <p:nvPr/>
          </p:nvSpPr>
          <p:spPr>
            <a:xfrm>
              <a:off x="6731736" y="3825207"/>
              <a:ext cx="541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+mn-lt"/>
                </a:rPr>
                <a:t>d</a:t>
              </a:r>
              <a:endParaRPr lang="el-GR" sz="2000" dirty="0">
                <a:latin typeface="+mn-lt"/>
              </a:endParaRPr>
            </a:p>
          </p:txBody>
        </p:sp>
        <p:cxnSp>
          <p:nvCxnSpPr>
            <p:cNvPr id="35" name="Ευθύγραμμο βέλος σύνδεσης 56"/>
            <p:cNvCxnSpPr>
              <a:stCxn id="26" idx="2"/>
              <a:endCxn id="36" idx="0"/>
            </p:cNvCxnSpPr>
            <p:nvPr/>
          </p:nvCxnSpPr>
          <p:spPr>
            <a:xfrm>
              <a:off x="7316754" y="3603655"/>
              <a:ext cx="363275" cy="23004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58"/>
            <p:cNvSpPr txBox="1"/>
            <p:nvPr/>
          </p:nvSpPr>
          <p:spPr>
            <a:xfrm>
              <a:off x="7080909" y="3833697"/>
              <a:ext cx="11982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+mn-lt"/>
                </a:rPr>
                <a:t>uminus</a:t>
              </a:r>
              <a:endParaRPr lang="el-GR" sz="2000" dirty="0">
                <a:latin typeface="+mn-lt"/>
              </a:endParaRPr>
            </a:p>
          </p:txBody>
        </p:sp>
        <p:cxnSp>
          <p:nvCxnSpPr>
            <p:cNvPr id="37" name="Ευθύγραμμο βέλος σύνδεσης 60"/>
            <p:cNvCxnSpPr>
              <a:stCxn id="36" idx="2"/>
              <a:endCxn id="38" idx="0"/>
            </p:cNvCxnSpPr>
            <p:nvPr/>
          </p:nvCxnSpPr>
          <p:spPr>
            <a:xfrm>
              <a:off x="7680029" y="4233807"/>
              <a:ext cx="0" cy="27100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63"/>
            <p:cNvSpPr txBox="1"/>
            <p:nvPr/>
          </p:nvSpPr>
          <p:spPr>
            <a:xfrm>
              <a:off x="7409509" y="4504808"/>
              <a:ext cx="541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+mn-lt"/>
                </a:rPr>
                <a:t>e</a:t>
              </a:r>
              <a:endParaRPr lang="el-GR" sz="2000" dirty="0">
                <a:latin typeface="+mn-lt"/>
              </a:endParaRPr>
            </a:p>
          </p:txBody>
        </p:sp>
      </p:grpSp>
      <p:sp>
        <p:nvSpPr>
          <p:cNvPr id="40" name="39 - Ορθογώνιο"/>
          <p:cNvSpPr/>
          <p:nvPr/>
        </p:nvSpPr>
        <p:spPr>
          <a:xfrm>
            <a:off x="7740352" y="3284984"/>
            <a:ext cx="1224136" cy="1368152"/>
          </a:xfrm>
          <a:prstGeom prst="rect">
            <a:avLst/>
          </a:prstGeom>
          <a:solidFill>
            <a:srgbClr val="A50021">
              <a:alpha val="20000"/>
            </a:srgbClr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3" name="Θέση περιεχομένου 2"/>
          <p:cNvSpPr txBox="1">
            <a:spLocks/>
          </p:cNvSpPr>
          <p:nvPr/>
        </p:nvSpPr>
        <p:spPr>
          <a:xfrm>
            <a:off x="395536" y="1196752"/>
            <a:ext cx="8352928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Παράδειγμα: Εσωτερικό αποτέλεσμα δημιουργίας ενδιάμεσου κώδικα για την: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82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b*-c + d*-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endParaRPr kumimoji="0" lang="el-GR" sz="2600" b="1" i="0" u="none" strike="noStrike" kern="1200" cap="none" spc="0" normalizeH="0" baseline="0" noProof="0" dirty="0" smtClean="0">
              <a:ln>
                <a:noFill/>
              </a:ln>
              <a:solidFill>
                <a:srgbClr val="82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AutoShape 8"/>
          <p:cNvSpPr>
            <a:spLocks noChangeArrowheads="1"/>
          </p:cNvSpPr>
          <p:nvPr/>
        </p:nvSpPr>
        <p:spPr bwMode="auto">
          <a:xfrm rot="16200000">
            <a:off x="4829609" y="2235289"/>
            <a:ext cx="522374" cy="605539"/>
          </a:xfrm>
          <a:prstGeom prst="wedgeRoundRectCallout">
            <a:avLst>
              <a:gd name="adj1" fmla="val -471615"/>
              <a:gd name="adj2" fmla="val -516592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/>
          <a:lstStyle>
            <a:lvl1pPr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9pPr>
          </a:lstStyle>
          <a:p>
            <a:pPr algn="ctr" eaLnBrk="1" hangingPunct="1"/>
            <a:r>
              <a:rPr lang="el-GR" dirty="0" smtClean="0">
                <a:solidFill>
                  <a:srgbClr val="820000"/>
                </a:solidFill>
              </a:rPr>
              <a:t>b </a:t>
            </a:r>
            <a:endParaRPr lang="en-GB" b="0" dirty="0">
              <a:latin typeface="+mn-lt"/>
            </a:endParaRPr>
          </a:p>
        </p:txBody>
      </p:sp>
      <p:sp>
        <p:nvSpPr>
          <p:cNvPr id="45" name="AutoShape 8"/>
          <p:cNvSpPr>
            <a:spLocks noChangeArrowheads="1"/>
          </p:cNvSpPr>
          <p:nvPr/>
        </p:nvSpPr>
        <p:spPr bwMode="auto">
          <a:xfrm rot="16200000">
            <a:off x="5801715" y="3999485"/>
            <a:ext cx="522374" cy="389516"/>
          </a:xfrm>
          <a:prstGeom prst="wedgeRoundRectCallout">
            <a:avLst>
              <a:gd name="adj1" fmla="val -143018"/>
              <a:gd name="adj2" fmla="val -717945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/>
          <a:lstStyle>
            <a:lvl1pPr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9pPr>
          </a:lstStyle>
          <a:p>
            <a:pPr algn="ctr" eaLnBrk="1" hangingPunct="1"/>
            <a:r>
              <a:rPr lang="el-GR" dirty="0" smtClean="0">
                <a:solidFill>
                  <a:srgbClr val="820000"/>
                </a:solidFill>
              </a:rPr>
              <a:t>-c </a:t>
            </a:r>
            <a:endParaRPr lang="en-GB" b="0" dirty="0">
              <a:latin typeface="+mn-lt"/>
            </a:endParaRPr>
          </a:p>
        </p:txBody>
      </p:sp>
      <p:sp>
        <p:nvSpPr>
          <p:cNvPr id="41" name="AutoShape 9"/>
          <p:cNvSpPr>
            <a:spLocks noChangeArrowheads="1"/>
          </p:cNvSpPr>
          <p:nvPr/>
        </p:nvSpPr>
        <p:spPr bwMode="auto">
          <a:xfrm rot="16200000">
            <a:off x="5444010" y="2717776"/>
            <a:ext cx="431800" cy="1150937"/>
          </a:xfrm>
          <a:prstGeom prst="wedgeRoundRectCallout">
            <a:avLst>
              <a:gd name="adj1" fmla="val -682312"/>
              <a:gd name="adj2" fmla="val -393988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/>
          <a:lstStyle>
            <a:lvl1pPr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9pPr>
          </a:lstStyle>
          <a:p>
            <a:pPr algn="ctr" eaLnBrk="1" hangingPunct="1"/>
            <a:r>
              <a:rPr lang="el-GR" dirty="0" smtClean="0">
                <a:solidFill>
                  <a:srgbClr val="820000"/>
                </a:solidFill>
              </a:rPr>
              <a:t>d*-</a:t>
            </a:r>
            <a:r>
              <a:rPr lang="en-US" dirty="0" smtClean="0">
                <a:solidFill>
                  <a:srgbClr val="820000"/>
                </a:solidFill>
              </a:rPr>
              <a:t>e</a:t>
            </a:r>
            <a:endParaRPr lang="en-GB" b="0" dirty="0">
              <a:latin typeface="+mn-lt"/>
            </a:endParaRPr>
          </a:p>
        </p:txBody>
      </p:sp>
      <p:sp>
        <p:nvSpPr>
          <p:cNvPr id="42" name="AutoShape 9"/>
          <p:cNvSpPr>
            <a:spLocks noChangeArrowheads="1"/>
          </p:cNvSpPr>
          <p:nvPr/>
        </p:nvSpPr>
        <p:spPr bwMode="auto">
          <a:xfrm rot="16200000">
            <a:off x="5940277" y="5013051"/>
            <a:ext cx="431800" cy="432049"/>
          </a:xfrm>
          <a:prstGeom prst="wedgeRoundRectCallout">
            <a:avLst>
              <a:gd name="adj1" fmla="val -206771"/>
              <a:gd name="adj2" fmla="val -611755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/>
          <a:lstStyle>
            <a:lvl1pPr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9pPr>
          </a:lstStyle>
          <a:p>
            <a:pPr algn="ctr" eaLnBrk="1" hangingPunct="1"/>
            <a:r>
              <a:rPr lang="el-GR" dirty="0" smtClean="0">
                <a:solidFill>
                  <a:srgbClr val="820000"/>
                </a:solidFill>
              </a:rPr>
              <a:t>-</a:t>
            </a:r>
            <a:r>
              <a:rPr lang="en-US" dirty="0" smtClean="0">
                <a:solidFill>
                  <a:srgbClr val="820000"/>
                </a:solidFill>
              </a:rPr>
              <a:t>e</a:t>
            </a:r>
            <a:endParaRPr lang="en-GB" b="0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593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1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Παράδειγμα παραγωγής ενδιάμεσου κώδικα για την </a:t>
            </a:r>
            <a:r>
              <a:rPr lang="el-GR" dirty="0" smtClean="0"/>
              <a:t>πρόσθεση </a:t>
            </a:r>
            <a:r>
              <a:rPr lang="el-GR" sz="3200" b="0" dirty="0" smtClean="0"/>
              <a:t>(</a:t>
            </a:r>
            <a:r>
              <a:rPr lang="en-US" sz="3200" b="0" dirty="0" smtClean="0"/>
              <a:t>4</a:t>
            </a:r>
            <a:r>
              <a:rPr lang="el-GR" sz="3200" b="0" dirty="0" smtClean="0"/>
              <a:t> από </a:t>
            </a:r>
            <a:r>
              <a:rPr lang="en-US" sz="3200" b="0" dirty="0" smtClean="0"/>
              <a:t>5</a:t>
            </a:r>
            <a:r>
              <a:rPr lang="el-GR" sz="3200" b="0" dirty="0" smtClean="0"/>
              <a:t>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368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Παράδειγμα: Εσωτερικό αποτέλεσμα δημιουργίας ενδιάμεσου κώδικα για την:    </a:t>
            </a:r>
          </a:p>
          <a:p>
            <a:pPr marL="0" indent="0">
              <a:buNone/>
            </a:pPr>
            <a:r>
              <a:rPr lang="el-GR" sz="2400" b="1" dirty="0">
                <a:solidFill>
                  <a:srgbClr val="820000"/>
                </a:solidFill>
              </a:rPr>
              <a:t>b*-c + d</a:t>
            </a:r>
            <a:r>
              <a:rPr lang="el-GR" sz="2400" b="1" dirty="0" smtClean="0">
                <a:solidFill>
                  <a:srgbClr val="820000"/>
                </a:solidFill>
              </a:rPr>
              <a:t>*-</a:t>
            </a:r>
            <a:r>
              <a:rPr lang="en-US" sz="2400" b="1" dirty="0" smtClean="0">
                <a:solidFill>
                  <a:srgbClr val="820000"/>
                </a:solidFill>
              </a:rPr>
              <a:t>e</a:t>
            </a:r>
            <a:endParaRPr lang="el-GR" sz="2400" b="1" dirty="0">
              <a:solidFill>
                <a:srgbClr val="820000"/>
              </a:solidFill>
            </a:endParaRPr>
          </a:p>
          <a:p>
            <a:pPr marL="0" indent="0">
              <a:buNone/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75686" y="1628800"/>
            <a:ext cx="194468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tabLst>
                <a:tab pos="2636838" algn="ctr"/>
                <a:tab pos="5273675" algn="r"/>
              </a:tabLst>
              <a:defRPr/>
            </a:pPr>
            <a:r>
              <a:rPr lang="fr-FR" sz="2000" b="0" dirty="0">
                <a:latin typeface="+mn-lt"/>
                <a:cs typeface="Arial" charset="0"/>
              </a:rPr>
              <a:t>t1 := </a:t>
            </a:r>
            <a:r>
              <a:rPr lang="fr-FR" sz="2000" dirty="0" smtClean="0">
                <a:latin typeface="+mn-lt"/>
                <a:cs typeface="Arial" charset="0"/>
              </a:rPr>
              <a:t>(lookup b)</a:t>
            </a:r>
            <a:endParaRPr lang="fr-FR" sz="2000" b="0" dirty="0" smtClean="0">
              <a:latin typeface="+mn-lt"/>
              <a:cs typeface="Arial" charset="0"/>
            </a:endParaRPr>
          </a:p>
          <a:p>
            <a:pPr algn="just">
              <a:tabLst>
                <a:tab pos="2636838" algn="ctr"/>
                <a:tab pos="5273675" algn="r"/>
              </a:tabLst>
              <a:defRPr/>
            </a:pPr>
            <a:r>
              <a:rPr lang="fr-FR" sz="2000" dirty="0" smtClean="0">
                <a:latin typeface="+mn-lt"/>
                <a:cs typeface="Arial" charset="0"/>
              </a:rPr>
              <a:t>t2 := -c </a:t>
            </a:r>
            <a:endParaRPr lang="el-GR" sz="2000" b="0" dirty="0">
              <a:latin typeface="+mn-lt"/>
              <a:cs typeface="Arial" charset="0"/>
            </a:endParaRPr>
          </a:p>
          <a:p>
            <a:pPr algn="just" eaLnBrk="0" hangingPunct="0">
              <a:tabLst>
                <a:tab pos="2636838" algn="ctr"/>
                <a:tab pos="5273675" algn="r"/>
              </a:tabLst>
              <a:defRPr/>
            </a:pPr>
            <a:r>
              <a:rPr lang="fr-FR" sz="2000" b="0" dirty="0" smtClean="0">
                <a:latin typeface="+mn-lt"/>
                <a:cs typeface="Arial" charset="0"/>
              </a:rPr>
              <a:t>t3 </a:t>
            </a:r>
            <a:r>
              <a:rPr lang="fr-FR" sz="2000" b="0" dirty="0">
                <a:latin typeface="+mn-lt"/>
                <a:cs typeface="Arial" charset="0"/>
              </a:rPr>
              <a:t>:= </a:t>
            </a:r>
            <a:r>
              <a:rPr lang="fr-FR" sz="2000" b="0" dirty="0" smtClean="0">
                <a:latin typeface="+mn-lt"/>
                <a:cs typeface="Arial" charset="0"/>
              </a:rPr>
              <a:t>t1</a:t>
            </a:r>
            <a:r>
              <a:rPr lang="el-GR" sz="2000" b="0" dirty="0" smtClean="0">
                <a:latin typeface="+mn-lt"/>
              </a:rPr>
              <a:t> </a:t>
            </a:r>
            <a:r>
              <a:rPr lang="fr-FR" sz="2000" b="0" dirty="0">
                <a:latin typeface="+mn-lt"/>
                <a:cs typeface="Arial" charset="0"/>
              </a:rPr>
              <a:t>*</a:t>
            </a:r>
            <a:r>
              <a:rPr lang="el-GR" sz="2000" b="0" dirty="0">
                <a:latin typeface="+mn-lt"/>
              </a:rPr>
              <a:t> </a:t>
            </a:r>
            <a:r>
              <a:rPr lang="fr-FR" sz="2000" b="0" dirty="0" smtClean="0">
                <a:latin typeface="+mn-lt"/>
                <a:cs typeface="Arial" charset="0"/>
              </a:rPr>
              <a:t>t2</a:t>
            </a: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 rot="11190352">
            <a:off x="5426937" y="1654725"/>
            <a:ext cx="522374" cy="1139071"/>
          </a:xfrm>
          <a:prstGeom prst="wedgeRoundRectCallout">
            <a:avLst>
              <a:gd name="adj1" fmla="val -238414"/>
              <a:gd name="adj2" fmla="val -9484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/>
          <a:lstStyle>
            <a:lvl1pPr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9pPr>
          </a:lstStyle>
          <a:p>
            <a:pPr algn="ctr" eaLnBrk="1" hangingPunct="1"/>
            <a:r>
              <a:rPr lang="en-GB" b="0" dirty="0">
                <a:latin typeface="+mn-lt"/>
              </a:rPr>
              <a:t>E1.place</a:t>
            </a: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 rot="11190352">
            <a:off x="6003965" y="3161727"/>
            <a:ext cx="431800" cy="1150937"/>
          </a:xfrm>
          <a:prstGeom prst="wedgeRoundRectCallout">
            <a:avLst>
              <a:gd name="adj1" fmla="val -162188"/>
              <a:gd name="adj2" fmla="val 36705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/>
          <a:lstStyle>
            <a:lvl1pPr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9pPr>
          </a:lstStyle>
          <a:p>
            <a:pPr algn="ctr" eaLnBrk="1" hangingPunct="1"/>
            <a:r>
              <a:rPr lang="en-GB" b="0" dirty="0" smtClean="0">
                <a:latin typeface="+mn-lt"/>
              </a:rPr>
              <a:t>E2.place</a:t>
            </a:r>
            <a:endParaRPr lang="en-GB" b="0" dirty="0">
              <a:latin typeface="+mn-lt"/>
            </a:endParaRP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 rot="15147411">
            <a:off x="7629125" y="4033229"/>
            <a:ext cx="539750" cy="1068388"/>
          </a:xfrm>
          <a:prstGeom prst="wedgeRoundRectCallout">
            <a:avLst>
              <a:gd name="adj1" fmla="val 143944"/>
              <a:gd name="adj2" fmla="val -53236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/>
          <a:lstStyle>
            <a:lvl1pPr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9pPr>
          </a:lstStyle>
          <a:p>
            <a:pPr algn="ctr" eaLnBrk="1" hangingPunct="1"/>
            <a:r>
              <a:rPr lang="en-GB" b="0" dirty="0">
                <a:latin typeface="+mn-lt"/>
              </a:rPr>
              <a:t>E.place</a:t>
            </a:r>
          </a:p>
        </p:txBody>
      </p:sp>
      <p:graphicFrame>
        <p:nvGraphicFramePr>
          <p:cNvPr id="12" name="Πίνακας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91971"/>
              </p:ext>
            </p:extLst>
          </p:nvPr>
        </p:nvGraphicFramePr>
        <p:xfrm>
          <a:off x="323528" y="5661248"/>
          <a:ext cx="5400600" cy="101536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400600"/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u="none" strike="noStrike" dirty="0" smtClean="0">
                          <a:effectLst/>
                        </a:rPr>
                        <a:t>E</a:t>
                      </a:r>
                      <a:r>
                        <a:rPr lang="en-US" sz="2200" b="0" u="none" strike="noStrike" baseline="-25000" dirty="0" smtClean="0">
                          <a:effectLst/>
                        </a:rPr>
                        <a:t>2</a:t>
                      </a:r>
                      <a:r>
                        <a:rPr lang="en-US" sz="2200" b="0" u="none" strike="noStrike" dirty="0" smtClean="0">
                          <a:effectLst/>
                        </a:rPr>
                        <a:t>.place </a:t>
                      </a:r>
                      <a:r>
                        <a:rPr lang="en-US" sz="2200" b="0" u="none" strike="noStrike" dirty="0">
                          <a:effectLst/>
                        </a:rPr>
                        <a:t>:= newtemp</a:t>
                      </a:r>
                      <a:br>
                        <a:rPr lang="en-US" sz="2200" b="0" u="none" strike="noStrike" dirty="0">
                          <a:effectLst/>
                        </a:rPr>
                      </a:br>
                      <a:r>
                        <a:rPr lang="en-US" sz="2200" b="0" u="none" strike="noStrike" dirty="0" smtClean="0">
                          <a:effectLst/>
                        </a:rPr>
                        <a:t>E</a:t>
                      </a:r>
                      <a:r>
                        <a:rPr lang="en-US" sz="2200" b="0" u="none" strike="noStrike" baseline="-25000" dirty="0" smtClean="0">
                          <a:effectLst/>
                        </a:rPr>
                        <a:t>2</a:t>
                      </a:r>
                      <a:r>
                        <a:rPr lang="en-US" sz="2200" b="0" u="none" strike="noStrike" dirty="0" smtClean="0">
                          <a:effectLst/>
                        </a:rPr>
                        <a:t>.code </a:t>
                      </a:r>
                      <a:r>
                        <a:rPr lang="en-US" sz="2200" b="0" u="none" strike="noStrike" dirty="0">
                          <a:effectLst/>
                        </a:rPr>
                        <a:t>:= </a:t>
                      </a:r>
                      <a:r>
                        <a:rPr lang="en-US" sz="2200" b="0" u="none" strike="noStrike" dirty="0" smtClean="0">
                          <a:effectLst/>
                        </a:rPr>
                        <a:t>E</a:t>
                      </a:r>
                      <a:r>
                        <a:rPr lang="en-US" sz="2200" b="0" u="none" strike="noStrike" baseline="-25000" dirty="0" smtClean="0">
                          <a:effectLst/>
                        </a:rPr>
                        <a:t>5</a:t>
                      </a:r>
                      <a:r>
                        <a:rPr lang="en-US" sz="2200" b="0" u="none" strike="noStrike" dirty="0" smtClean="0">
                          <a:effectLst/>
                        </a:rPr>
                        <a:t>.code </a:t>
                      </a:r>
                      <a:r>
                        <a:rPr lang="en-US" sz="2200" b="0" u="none" strike="noStrike" dirty="0">
                          <a:effectLst/>
                        </a:rPr>
                        <a:t>|| </a:t>
                      </a:r>
                      <a:r>
                        <a:rPr lang="en-US" sz="2200" b="0" u="none" strike="noStrike" dirty="0" smtClean="0">
                          <a:effectLst/>
                        </a:rPr>
                        <a:t>E</a:t>
                      </a:r>
                      <a:r>
                        <a:rPr lang="en-US" sz="2200" b="0" u="none" strike="noStrike" baseline="-25000" dirty="0" smtClean="0">
                          <a:effectLst/>
                        </a:rPr>
                        <a:t>6</a:t>
                      </a:r>
                      <a:r>
                        <a:rPr lang="en-US" sz="2200" b="0" u="none" strike="noStrike" dirty="0" smtClean="0">
                          <a:effectLst/>
                        </a:rPr>
                        <a:t>.code </a:t>
                      </a:r>
                      <a:r>
                        <a:rPr lang="en-US" sz="2200" b="0" u="none" strike="noStrike" dirty="0">
                          <a:effectLst/>
                        </a:rPr>
                        <a:t>||</a:t>
                      </a:r>
                      <a:br>
                        <a:rPr lang="en-US" sz="2200" b="0" u="none" strike="noStrike" dirty="0">
                          <a:effectLst/>
                        </a:rPr>
                      </a:br>
                      <a:r>
                        <a:rPr lang="en-US" sz="2200" b="0" u="none" strike="noStrike" dirty="0">
                          <a:effectLst/>
                        </a:rPr>
                        <a:t>               gen( </a:t>
                      </a:r>
                      <a:r>
                        <a:rPr lang="en-US" sz="2200" b="0" u="none" strike="noStrike" dirty="0" smtClean="0">
                          <a:effectLst/>
                        </a:rPr>
                        <a:t>E</a:t>
                      </a:r>
                      <a:r>
                        <a:rPr lang="en-US" sz="2200" b="0" u="none" strike="noStrike" baseline="-25000" dirty="0" smtClean="0">
                          <a:effectLst/>
                        </a:rPr>
                        <a:t>2</a:t>
                      </a:r>
                      <a:r>
                        <a:rPr lang="en-US" sz="2200" b="0" u="none" strike="noStrike" dirty="0" smtClean="0">
                          <a:effectLst/>
                        </a:rPr>
                        <a:t>.place </a:t>
                      </a:r>
                      <a:r>
                        <a:rPr lang="en-US" sz="2200" b="0" u="none" strike="noStrike" dirty="0">
                          <a:effectLst/>
                        </a:rPr>
                        <a:t>":=" </a:t>
                      </a:r>
                      <a:r>
                        <a:rPr lang="en-US" sz="2200" b="0" u="none" strike="noStrike" dirty="0" smtClean="0">
                          <a:effectLst/>
                        </a:rPr>
                        <a:t>E</a:t>
                      </a:r>
                      <a:r>
                        <a:rPr lang="en-US" sz="2200" b="0" u="none" strike="noStrike" baseline="-25000" dirty="0" smtClean="0">
                          <a:effectLst/>
                        </a:rPr>
                        <a:t>5</a:t>
                      </a:r>
                      <a:r>
                        <a:rPr lang="en-US" sz="2200" b="0" u="none" strike="noStrike" dirty="0" smtClean="0">
                          <a:effectLst/>
                        </a:rPr>
                        <a:t>.place “*" E</a:t>
                      </a:r>
                      <a:r>
                        <a:rPr lang="en-US" sz="2200" b="0" u="none" strike="noStrike" baseline="-25000" dirty="0" smtClean="0">
                          <a:effectLst/>
                        </a:rPr>
                        <a:t>6</a:t>
                      </a:r>
                      <a:r>
                        <a:rPr lang="en-US" sz="2200" b="0" u="none" strike="noStrike" dirty="0" smtClean="0">
                          <a:effectLst/>
                        </a:rPr>
                        <a:t>.place</a:t>
                      </a:r>
                      <a:r>
                        <a:rPr lang="en-US" sz="2200" b="0" u="none" strike="noStrike" dirty="0">
                          <a:effectLst/>
                        </a:rPr>
                        <a:t>)</a:t>
                      </a:r>
                      <a:endParaRPr lang="en-US" sz="2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graphicFrame>
        <p:nvGraphicFramePr>
          <p:cNvPr id="13" name="Πίνακας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396035"/>
              </p:ext>
            </p:extLst>
          </p:nvPr>
        </p:nvGraphicFramePr>
        <p:xfrm>
          <a:off x="323528" y="3501008"/>
          <a:ext cx="5400600" cy="101536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400600"/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u="none" strike="noStrike" dirty="0">
                          <a:effectLst/>
                        </a:rPr>
                        <a:t>E.place := newtemp</a:t>
                      </a:r>
                      <a:br>
                        <a:rPr lang="en-US" sz="2200" b="0" u="none" strike="noStrike" dirty="0">
                          <a:effectLst/>
                        </a:rPr>
                      </a:br>
                      <a:r>
                        <a:rPr lang="en-US" sz="2200" b="0" u="none" strike="noStrike" dirty="0">
                          <a:effectLst/>
                        </a:rPr>
                        <a:t>E.code := </a:t>
                      </a:r>
                      <a:r>
                        <a:rPr lang="en-US" sz="2200" b="0" u="none" strike="noStrike" dirty="0" smtClean="0">
                          <a:effectLst/>
                        </a:rPr>
                        <a:t>E</a:t>
                      </a:r>
                      <a:r>
                        <a:rPr lang="en-US" sz="2200" b="0" u="none" strike="noStrike" baseline="-25000" dirty="0" smtClean="0">
                          <a:effectLst/>
                        </a:rPr>
                        <a:t>1</a:t>
                      </a:r>
                      <a:r>
                        <a:rPr lang="en-US" sz="2200" b="0" u="none" strike="noStrike" dirty="0" smtClean="0">
                          <a:effectLst/>
                        </a:rPr>
                        <a:t>.code </a:t>
                      </a:r>
                      <a:r>
                        <a:rPr lang="en-US" sz="2200" b="0" u="none" strike="noStrike" dirty="0">
                          <a:effectLst/>
                        </a:rPr>
                        <a:t>|| </a:t>
                      </a:r>
                      <a:r>
                        <a:rPr lang="en-US" sz="2200" b="0" u="none" strike="noStrike" dirty="0" smtClean="0">
                          <a:effectLst/>
                        </a:rPr>
                        <a:t>E</a:t>
                      </a:r>
                      <a:r>
                        <a:rPr lang="en-US" sz="2200" b="0" u="none" strike="noStrike" baseline="-25000" dirty="0" smtClean="0">
                          <a:effectLst/>
                        </a:rPr>
                        <a:t>2</a:t>
                      </a:r>
                      <a:r>
                        <a:rPr lang="en-US" sz="2200" b="0" u="none" strike="noStrike" dirty="0" smtClean="0">
                          <a:effectLst/>
                        </a:rPr>
                        <a:t>.code </a:t>
                      </a:r>
                      <a:r>
                        <a:rPr lang="en-US" sz="2200" b="0" u="none" strike="noStrike" dirty="0">
                          <a:effectLst/>
                        </a:rPr>
                        <a:t>||</a:t>
                      </a:r>
                      <a:br>
                        <a:rPr lang="en-US" sz="2200" b="0" u="none" strike="noStrike" dirty="0">
                          <a:effectLst/>
                        </a:rPr>
                      </a:br>
                      <a:r>
                        <a:rPr lang="en-US" sz="2200" b="0" u="none" strike="noStrike" dirty="0">
                          <a:effectLst/>
                        </a:rPr>
                        <a:t>               gen( E.place ":=" </a:t>
                      </a:r>
                      <a:r>
                        <a:rPr lang="en-US" sz="2200" b="0" u="none" strike="noStrike" dirty="0" smtClean="0">
                          <a:effectLst/>
                        </a:rPr>
                        <a:t>E</a:t>
                      </a:r>
                      <a:r>
                        <a:rPr lang="en-US" sz="2200" b="0" u="none" strike="noStrike" baseline="-25000" dirty="0" smtClean="0">
                          <a:effectLst/>
                        </a:rPr>
                        <a:t>1</a:t>
                      </a:r>
                      <a:r>
                        <a:rPr lang="en-US" sz="2200" b="0" u="none" strike="noStrike" dirty="0" smtClean="0">
                          <a:effectLst/>
                        </a:rPr>
                        <a:t>.place “+" E</a:t>
                      </a:r>
                      <a:r>
                        <a:rPr lang="en-US" sz="2200" b="0" u="none" strike="noStrike" baseline="-25000" dirty="0" smtClean="0">
                          <a:effectLst/>
                        </a:rPr>
                        <a:t>2</a:t>
                      </a:r>
                      <a:r>
                        <a:rPr lang="en-US" sz="2200" b="0" u="none" strike="noStrike" dirty="0" smtClean="0">
                          <a:effectLst/>
                        </a:rPr>
                        <a:t>.place</a:t>
                      </a:r>
                      <a:r>
                        <a:rPr lang="en-US" sz="2200" b="0" u="none" strike="noStrike" dirty="0">
                          <a:effectLst/>
                        </a:rPr>
                        <a:t>)</a:t>
                      </a:r>
                      <a:endParaRPr lang="en-US" sz="2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graphicFrame>
        <p:nvGraphicFramePr>
          <p:cNvPr id="14" name="Πίνακας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075152"/>
              </p:ext>
            </p:extLst>
          </p:nvPr>
        </p:nvGraphicFramePr>
        <p:xfrm>
          <a:off x="323528" y="4581128"/>
          <a:ext cx="5400600" cy="101536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400600"/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u="none" strike="noStrike" dirty="0" smtClean="0">
                          <a:effectLst/>
                        </a:rPr>
                        <a:t>E</a:t>
                      </a:r>
                      <a:r>
                        <a:rPr lang="en-US" sz="2200" b="0" u="none" strike="noStrike" baseline="-25000" dirty="0" smtClean="0">
                          <a:effectLst/>
                        </a:rPr>
                        <a:t>1</a:t>
                      </a:r>
                      <a:r>
                        <a:rPr lang="en-US" sz="2200" b="0" u="none" strike="noStrike" dirty="0" smtClean="0">
                          <a:effectLst/>
                        </a:rPr>
                        <a:t>.place </a:t>
                      </a:r>
                      <a:r>
                        <a:rPr lang="en-US" sz="2200" b="0" u="none" strike="noStrike" dirty="0">
                          <a:effectLst/>
                        </a:rPr>
                        <a:t>:= newtemp</a:t>
                      </a:r>
                      <a:br>
                        <a:rPr lang="en-US" sz="2200" b="0" u="none" strike="noStrike" dirty="0">
                          <a:effectLst/>
                        </a:rPr>
                      </a:br>
                      <a:r>
                        <a:rPr lang="en-US" sz="2200" b="0" u="none" strike="noStrike" dirty="0" smtClean="0">
                          <a:effectLst/>
                        </a:rPr>
                        <a:t>E</a:t>
                      </a:r>
                      <a:r>
                        <a:rPr lang="en-US" sz="2200" b="0" u="none" strike="noStrike" baseline="-25000" dirty="0" smtClean="0">
                          <a:effectLst/>
                        </a:rPr>
                        <a:t>1</a:t>
                      </a:r>
                      <a:r>
                        <a:rPr lang="en-US" sz="2200" b="0" u="none" strike="noStrike" dirty="0" smtClean="0">
                          <a:effectLst/>
                        </a:rPr>
                        <a:t>.code </a:t>
                      </a:r>
                      <a:r>
                        <a:rPr lang="en-US" sz="2200" b="0" u="none" strike="noStrike" dirty="0">
                          <a:effectLst/>
                        </a:rPr>
                        <a:t>:= </a:t>
                      </a:r>
                      <a:r>
                        <a:rPr lang="en-US" sz="2200" b="0" u="none" strike="noStrike" dirty="0" smtClean="0">
                          <a:effectLst/>
                        </a:rPr>
                        <a:t>E</a:t>
                      </a:r>
                      <a:r>
                        <a:rPr lang="en-US" sz="2200" b="0" u="none" strike="noStrike" baseline="-25000" dirty="0" smtClean="0">
                          <a:effectLst/>
                        </a:rPr>
                        <a:t>3</a:t>
                      </a:r>
                      <a:r>
                        <a:rPr lang="en-US" sz="2200" b="0" u="none" strike="noStrike" dirty="0" smtClean="0">
                          <a:effectLst/>
                        </a:rPr>
                        <a:t>.code </a:t>
                      </a:r>
                      <a:r>
                        <a:rPr lang="en-US" sz="2200" b="0" u="none" strike="noStrike" dirty="0">
                          <a:effectLst/>
                        </a:rPr>
                        <a:t>|| </a:t>
                      </a:r>
                      <a:r>
                        <a:rPr lang="en-US" sz="2200" b="0" u="none" strike="noStrike" dirty="0" smtClean="0">
                          <a:effectLst/>
                        </a:rPr>
                        <a:t>E</a:t>
                      </a:r>
                      <a:r>
                        <a:rPr lang="en-US" sz="2200" b="0" u="none" strike="noStrike" baseline="-25000" dirty="0" smtClean="0">
                          <a:effectLst/>
                        </a:rPr>
                        <a:t>4</a:t>
                      </a:r>
                      <a:r>
                        <a:rPr lang="en-US" sz="2200" b="0" u="none" strike="noStrike" dirty="0" smtClean="0">
                          <a:effectLst/>
                        </a:rPr>
                        <a:t>.code ||               </a:t>
                      </a:r>
                    </a:p>
                    <a:p>
                      <a:pPr algn="l" fontAlgn="t"/>
                      <a:r>
                        <a:rPr lang="en-US" sz="2200" b="0" u="none" strike="noStrike" dirty="0" smtClean="0">
                          <a:effectLst/>
                        </a:rPr>
                        <a:t>               gen</a:t>
                      </a:r>
                      <a:r>
                        <a:rPr lang="en-US" sz="2200" b="0" u="none" strike="noStrike" dirty="0">
                          <a:effectLst/>
                        </a:rPr>
                        <a:t>( </a:t>
                      </a:r>
                      <a:r>
                        <a:rPr lang="en-US" sz="2200" b="0" u="none" strike="noStrike" dirty="0" smtClean="0">
                          <a:effectLst/>
                        </a:rPr>
                        <a:t>E</a:t>
                      </a:r>
                      <a:r>
                        <a:rPr lang="en-US" sz="2200" b="0" u="none" strike="noStrike" baseline="-25000" dirty="0" smtClean="0">
                          <a:effectLst/>
                        </a:rPr>
                        <a:t>1</a:t>
                      </a:r>
                      <a:r>
                        <a:rPr lang="en-US" sz="2200" b="0" u="none" strike="noStrike" dirty="0" smtClean="0">
                          <a:effectLst/>
                        </a:rPr>
                        <a:t>.place </a:t>
                      </a:r>
                      <a:r>
                        <a:rPr lang="en-US" sz="2200" b="0" u="none" strike="noStrike" dirty="0">
                          <a:effectLst/>
                        </a:rPr>
                        <a:t>":=" </a:t>
                      </a:r>
                      <a:r>
                        <a:rPr lang="en-US" sz="2200" b="0" u="none" strike="noStrike" dirty="0" smtClean="0">
                          <a:effectLst/>
                        </a:rPr>
                        <a:t>E</a:t>
                      </a:r>
                      <a:r>
                        <a:rPr lang="en-US" sz="2200" b="0" u="none" strike="noStrike" baseline="-25000" dirty="0" smtClean="0">
                          <a:effectLst/>
                        </a:rPr>
                        <a:t>3</a:t>
                      </a:r>
                      <a:r>
                        <a:rPr lang="en-US" sz="2200" b="0" u="none" strike="noStrike" dirty="0" smtClean="0">
                          <a:effectLst/>
                        </a:rPr>
                        <a:t>.place “*" E</a:t>
                      </a:r>
                      <a:r>
                        <a:rPr lang="en-US" sz="2200" b="0" u="none" strike="noStrike" baseline="-25000" dirty="0" smtClean="0">
                          <a:effectLst/>
                        </a:rPr>
                        <a:t>4</a:t>
                      </a:r>
                      <a:r>
                        <a:rPr lang="en-US" sz="2200" b="0" u="none" strike="noStrike" dirty="0" smtClean="0">
                          <a:effectLst/>
                        </a:rPr>
                        <a:t>.place</a:t>
                      </a:r>
                      <a:r>
                        <a:rPr lang="en-US" sz="2200" b="0" u="none" strike="noStrike" dirty="0">
                          <a:effectLst/>
                        </a:rPr>
                        <a:t>)</a:t>
                      </a:r>
                      <a:endParaRPr lang="en-US" sz="2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6876256" y="2564904"/>
            <a:ext cx="194468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tabLst>
                <a:tab pos="2636838" algn="ctr"/>
                <a:tab pos="5273675" algn="r"/>
              </a:tabLst>
              <a:defRPr/>
            </a:pPr>
            <a:r>
              <a:rPr lang="fr-FR" sz="2000" dirty="0" smtClean="0">
                <a:latin typeface="+mn-lt"/>
                <a:cs typeface="Arial" charset="0"/>
              </a:rPr>
              <a:t>t4 := (lookup d)</a:t>
            </a:r>
            <a:endParaRPr lang="el-GR" sz="2000" b="0" dirty="0">
              <a:latin typeface="+mn-lt"/>
              <a:cs typeface="Arial" charset="0"/>
            </a:endParaRPr>
          </a:p>
          <a:p>
            <a:pPr algn="just" eaLnBrk="0" hangingPunct="0">
              <a:tabLst>
                <a:tab pos="2636838" algn="ctr"/>
                <a:tab pos="5273675" algn="r"/>
              </a:tabLst>
              <a:defRPr/>
            </a:pPr>
            <a:r>
              <a:rPr lang="fr-FR" sz="2000" b="0" dirty="0" smtClean="0">
                <a:latin typeface="+mn-lt"/>
                <a:cs typeface="Arial" charset="0"/>
              </a:rPr>
              <a:t>t5 </a:t>
            </a:r>
            <a:r>
              <a:rPr lang="fr-FR" sz="2000" b="0" dirty="0">
                <a:latin typeface="+mn-lt"/>
                <a:cs typeface="Arial" charset="0"/>
              </a:rPr>
              <a:t>:= </a:t>
            </a:r>
            <a:r>
              <a:rPr lang="fr-FR" sz="2000" b="0" dirty="0" smtClean="0">
                <a:latin typeface="+mn-lt"/>
                <a:cs typeface="Arial" charset="0"/>
              </a:rPr>
              <a:t>-</a:t>
            </a:r>
            <a:r>
              <a:rPr lang="en-US" sz="2000" b="0" dirty="0" smtClean="0">
                <a:latin typeface="+mn-lt"/>
                <a:cs typeface="Arial" charset="0"/>
              </a:rPr>
              <a:t>e</a:t>
            </a:r>
            <a:r>
              <a:rPr lang="fr-FR" sz="2000" b="0" dirty="0" smtClean="0">
                <a:latin typeface="+mn-lt"/>
                <a:cs typeface="Arial" charset="0"/>
              </a:rPr>
              <a:t> </a:t>
            </a:r>
            <a:endParaRPr lang="el-GR" sz="2000" b="0" dirty="0">
              <a:latin typeface="+mn-lt"/>
              <a:cs typeface="Arial" charset="0"/>
            </a:endParaRPr>
          </a:p>
          <a:p>
            <a:pPr algn="just" eaLnBrk="0" hangingPunct="0">
              <a:tabLst>
                <a:tab pos="2636838" algn="ctr"/>
                <a:tab pos="5273675" algn="r"/>
              </a:tabLst>
              <a:defRPr/>
            </a:pPr>
            <a:r>
              <a:rPr lang="fr-FR" sz="2000" b="0" dirty="0" smtClean="0">
                <a:latin typeface="+mn-lt"/>
                <a:cs typeface="Arial" charset="0"/>
              </a:rPr>
              <a:t>t6 </a:t>
            </a:r>
            <a:r>
              <a:rPr lang="fr-FR" sz="2000" b="0" dirty="0">
                <a:latin typeface="+mn-lt"/>
                <a:cs typeface="Arial" charset="0"/>
              </a:rPr>
              <a:t>:= </a:t>
            </a:r>
            <a:r>
              <a:rPr lang="fr-FR" sz="2000" b="0" dirty="0" smtClean="0">
                <a:latin typeface="+mn-lt"/>
                <a:cs typeface="Arial" charset="0"/>
              </a:rPr>
              <a:t>t4 </a:t>
            </a:r>
            <a:r>
              <a:rPr lang="fr-FR" sz="2000" b="0" dirty="0">
                <a:latin typeface="+mn-lt"/>
                <a:cs typeface="Arial" charset="0"/>
              </a:rPr>
              <a:t>* </a:t>
            </a:r>
            <a:r>
              <a:rPr lang="fr-FR" sz="2000" b="0" dirty="0" smtClean="0">
                <a:latin typeface="+mn-lt"/>
                <a:cs typeface="Arial" charset="0"/>
              </a:rPr>
              <a:t>t5</a:t>
            </a:r>
            <a:endParaRPr lang="fr-FR" sz="2000" b="0" dirty="0">
              <a:latin typeface="+mn-lt"/>
              <a:cs typeface="Arial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6876256" y="3645024"/>
            <a:ext cx="19446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tabLst>
                <a:tab pos="2636838" algn="ctr"/>
                <a:tab pos="5273675" algn="r"/>
              </a:tabLst>
              <a:defRPr/>
            </a:pPr>
            <a:r>
              <a:rPr lang="fr-FR" sz="2000" b="1" dirty="0" smtClean="0">
                <a:solidFill>
                  <a:srgbClr val="004A82"/>
                </a:solidFill>
                <a:latin typeface="+mn-lt"/>
                <a:cs typeface="Arial" charset="0"/>
              </a:rPr>
              <a:t>t0 </a:t>
            </a:r>
            <a:r>
              <a:rPr lang="fr-FR" sz="2000" b="1" dirty="0">
                <a:solidFill>
                  <a:srgbClr val="004A82"/>
                </a:solidFill>
                <a:latin typeface="+mn-lt"/>
                <a:cs typeface="Arial" charset="0"/>
              </a:rPr>
              <a:t>:= </a:t>
            </a:r>
            <a:r>
              <a:rPr lang="fr-FR" sz="2000" b="1" dirty="0" smtClean="0">
                <a:solidFill>
                  <a:srgbClr val="004A82"/>
                </a:solidFill>
                <a:latin typeface="+mn-lt"/>
                <a:cs typeface="Arial" charset="0"/>
              </a:rPr>
              <a:t>t3 </a:t>
            </a:r>
            <a:r>
              <a:rPr lang="fr-FR" sz="2000" b="1" dirty="0">
                <a:solidFill>
                  <a:srgbClr val="004A82"/>
                </a:solidFill>
                <a:latin typeface="+mn-lt"/>
                <a:cs typeface="Arial" charset="0"/>
              </a:rPr>
              <a:t>+ </a:t>
            </a:r>
            <a:r>
              <a:rPr lang="fr-FR" sz="2000" b="1" dirty="0" smtClean="0">
                <a:solidFill>
                  <a:srgbClr val="004A82"/>
                </a:solidFill>
                <a:latin typeface="+mn-lt"/>
                <a:cs typeface="Arial" charset="0"/>
              </a:rPr>
              <a:t>t6</a:t>
            </a:r>
            <a:endParaRPr lang="el-GR" sz="2000" b="1" dirty="0">
              <a:solidFill>
                <a:srgbClr val="004A82"/>
              </a:solidFill>
              <a:latin typeface="+mn-lt"/>
              <a:cs typeface="Arial" charset="0"/>
            </a:endParaRPr>
          </a:p>
        </p:txBody>
      </p:sp>
      <p:sp>
        <p:nvSpPr>
          <p:cNvPr id="17" name="AutoShape 10"/>
          <p:cNvSpPr>
            <a:spLocks noChangeArrowheads="1"/>
          </p:cNvSpPr>
          <p:nvPr/>
        </p:nvSpPr>
        <p:spPr bwMode="auto">
          <a:xfrm rot="14619412">
            <a:off x="2954717" y="2528263"/>
            <a:ext cx="540617" cy="743793"/>
          </a:xfrm>
          <a:prstGeom prst="wedgeRoundRectCallout">
            <a:avLst>
              <a:gd name="adj1" fmla="val -57227"/>
              <a:gd name="adj2" fmla="val -145206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/>
          <a:lstStyle>
            <a:lvl1pPr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9pPr>
          </a:lstStyle>
          <a:p>
            <a:pPr algn="ctr" eaLnBrk="1" hangingPunct="1"/>
            <a:r>
              <a:rPr lang="en-GB" b="0" dirty="0" smtClean="0">
                <a:latin typeface="+mn-lt"/>
              </a:rPr>
              <a:t>t0</a:t>
            </a:r>
            <a:endParaRPr lang="en-GB" b="0" dirty="0">
              <a:latin typeface="+mn-lt"/>
            </a:endParaRPr>
          </a:p>
        </p:txBody>
      </p:sp>
      <p:sp>
        <p:nvSpPr>
          <p:cNvPr id="18" name="AutoShape 8"/>
          <p:cNvSpPr>
            <a:spLocks noChangeArrowheads="1"/>
          </p:cNvSpPr>
          <p:nvPr/>
        </p:nvSpPr>
        <p:spPr bwMode="auto">
          <a:xfrm rot="16200000">
            <a:off x="3641476" y="2703340"/>
            <a:ext cx="522374" cy="965581"/>
          </a:xfrm>
          <a:prstGeom prst="wedgeRoundRectCallout">
            <a:avLst>
              <a:gd name="adj1" fmla="val -336491"/>
              <a:gd name="adj2" fmla="val -293742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/>
          <a:lstStyle>
            <a:lvl1pPr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9pPr>
          </a:lstStyle>
          <a:p>
            <a:pPr algn="ctr" eaLnBrk="1" hangingPunct="1"/>
            <a:r>
              <a:rPr lang="el-GR" dirty="0" smtClean="0">
                <a:solidFill>
                  <a:srgbClr val="820000"/>
                </a:solidFill>
              </a:rPr>
              <a:t>b*-c </a:t>
            </a:r>
            <a:endParaRPr lang="en-GB" b="0" dirty="0">
              <a:latin typeface="+mn-lt"/>
            </a:endParaRPr>
          </a:p>
        </p:txBody>
      </p:sp>
      <p:sp>
        <p:nvSpPr>
          <p:cNvPr id="19" name="AutoShape 9"/>
          <p:cNvSpPr>
            <a:spLocks noChangeArrowheads="1"/>
          </p:cNvSpPr>
          <p:nvPr/>
        </p:nvSpPr>
        <p:spPr bwMode="auto">
          <a:xfrm rot="16200000">
            <a:off x="5291610" y="2565376"/>
            <a:ext cx="431800" cy="1150937"/>
          </a:xfrm>
          <a:prstGeom prst="wedgeRoundRectCallout">
            <a:avLst>
              <a:gd name="adj1" fmla="val -682312"/>
              <a:gd name="adj2" fmla="val -393988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/>
          <a:lstStyle>
            <a:lvl1pPr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9pPr>
          </a:lstStyle>
          <a:p>
            <a:pPr algn="ctr" eaLnBrk="1" hangingPunct="1"/>
            <a:r>
              <a:rPr lang="el-GR" dirty="0" smtClean="0">
                <a:solidFill>
                  <a:srgbClr val="820000"/>
                </a:solidFill>
              </a:rPr>
              <a:t>d*-</a:t>
            </a:r>
            <a:r>
              <a:rPr lang="en-US" dirty="0" smtClean="0">
                <a:solidFill>
                  <a:srgbClr val="820000"/>
                </a:solidFill>
              </a:rPr>
              <a:t>e</a:t>
            </a:r>
            <a:endParaRPr lang="en-GB" b="0" dirty="0">
              <a:latin typeface="+mn-lt"/>
            </a:endParaRPr>
          </a:p>
        </p:txBody>
      </p:sp>
      <p:sp>
        <p:nvSpPr>
          <p:cNvPr id="20" name="AutoShape 9"/>
          <p:cNvSpPr>
            <a:spLocks noChangeArrowheads="1"/>
          </p:cNvSpPr>
          <p:nvPr/>
        </p:nvSpPr>
        <p:spPr bwMode="auto">
          <a:xfrm rot="16200000">
            <a:off x="5904273" y="4544999"/>
            <a:ext cx="431800" cy="360041"/>
          </a:xfrm>
          <a:prstGeom prst="wedgeRoundRectCallout">
            <a:avLst>
              <a:gd name="adj1" fmla="val -333086"/>
              <a:gd name="adj2" fmla="val -1046496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/>
          <a:lstStyle>
            <a:lvl1pPr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9pPr>
          </a:lstStyle>
          <a:p>
            <a:pPr algn="ctr" eaLnBrk="1" hangingPunct="1"/>
            <a:r>
              <a:rPr lang="el-GR" dirty="0" smtClean="0">
                <a:solidFill>
                  <a:srgbClr val="820000"/>
                </a:solidFill>
              </a:rPr>
              <a:t>d</a:t>
            </a:r>
            <a:endParaRPr lang="en-GB" b="0" dirty="0">
              <a:latin typeface="+mn-lt"/>
            </a:endParaRPr>
          </a:p>
        </p:txBody>
      </p:sp>
      <p:sp>
        <p:nvSpPr>
          <p:cNvPr id="22" name="AutoShape 9"/>
          <p:cNvSpPr>
            <a:spLocks noChangeArrowheads="1"/>
          </p:cNvSpPr>
          <p:nvPr/>
        </p:nvSpPr>
        <p:spPr bwMode="auto">
          <a:xfrm rot="16200000">
            <a:off x="5940277" y="5013051"/>
            <a:ext cx="431800" cy="432049"/>
          </a:xfrm>
          <a:prstGeom prst="wedgeRoundRectCallout">
            <a:avLst>
              <a:gd name="adj1" fmla="val -206771"/>
              <a:gd name="adj2" fmla="val -611755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/>
          <a:lstStyle>
            <a:lvl1pPr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9pPr>
          </a:lstStyle>
          <a:p>
            <a:pPr algn="ctr" eaLnBrk="1" hangingPunct="1"/>
            <a:r>
              <a:rPr lang="el-GR" dirty="0" smtClean="0">
                <a:solidFill>
                  <a:srgbClr val="820000"/>
                </a:solidFill>
              </a:rPr>
              <a:t>-</a:t>
            </a:r>
            <a:r>
              <a:rPr lang="en-US" dirty="0" smtClean="0">
                <a:solidFill>
                  <a:srgbClr val="820000"/>
                </a:solidFill>
              </a:rPr>
              <a:t>e</a:t>
            </a:r>
            <a:endParaRPr lang="en-GB" b="0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593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Παράδειγμα παραγωγής ενδιάμεσου κώδικα για την πρόσθεση </a:t>
            </a:r>
            <a:r>
              <a:rPr lang="el-GR" sz="3600" b="0" dirty="0" smtClean="0"/>
              <a:t>(</a:t>
            </a:r>
            <a:r>
              <a:rPr lang="en-US" sz="3600" b="0" dirty="0" smtClean="0"/>
              <a:t>5</a:t>
            </a:r>
            <a:r>
              <a:rPr lang="el-GR" sz="3600" b="0" dirty="0" smtClean="0"/>
              <a:t> </a:t>
            </a:r>
            <a:r>
              <a:rPr lang="el-GR" sz="3600" b="0" dirty="0"/>
              <a:t>από </a:t>
            </a:r>
            <a:r>
              <a:rPr lang="en-US" sz="3600" b="0" dirty="0" smtClean="0"/>
              <a:t>5</a:t>
            </a:r>
            <a:r>
              <a:rPr lang="el-GR" sz="3600" b="0" dirty="0" smtClean="0"/>
              <a:t>)</a:t>
            </a:r>
            <a:endParaRPr lang="el-GR" sz="36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23528" y="1268760"/>
            <a:ext cx="8363272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400" u="sng" dirty="0" smtClean="0">
                <a:latin typeface="+mn-lt"/>
              </a:rPr>
              <a:t>Κλήσεις πρωταρχικών ρουτινών</a:t>
            </a:r>
            <a:r>
              <a:rPr lang="el-GR" sz="2400" b="0" u="sng" dirty="0" smtClean="0">
                <a:latin typeface="+mn-lt"/>
              </a:rPr>
              <a:t> </a:t>
            </a:r>
            <a:endParaRPr lang="en-US" sz="2400" b="0" u="sng" dirty="0" smtClean="0">
              <a:latin typeface="+mn-lt"/>
            </a:endParaRPr>
          </a:p>
          <a:p>
            <a:pPr>
              <a:spcBef>
                <a:spcPct val="50000"/>
              </a:spcBef>
              <a:defRPr/>
            </a:pPr>
            <a:r>
              <a:rPr lang="en-GB" sz="2400" b="1" dirty="0" smtClean="0">
                <a:solidFill>
                  <a:srgbClr val="820000"/>
                </a:solidFill>
                <a:latin typeface="+mn-lt"/>
              </a:rPr>
              <a:t>analaddition </a:t>
            </a:r>
            <a:r>
              <a:rPr lang="en-GB" sz="2400" b="1" dirty="0">
                <a:solidFill>
                  <a:srgbClr val="820000"/>
                </a:solidFill>
                <a:latin typeface="+mn-lt"/>
              </a:rPr>
              <a:t>(</a:t>
            </a:r>
            <a:r>
              <a:rPr lang="el-GR" sz="2400" b="1" dirty="0">
                <a:solidFill>
                  <a:srgbClr val="820000"/>
                </a:solidFill>
                <a:latin typeface="+mn-lt"/>
              </a:rPr>
              <a:t>b*-c</a:t>
            </a:r>
            <a:r>
              <a:rPr lang="en-GB" sz="2400" b="1" dirty="0">
                <a:solidFill>
                  <a:srgbClr val="820000"/>
                </a:solidFill>
                <a:latin typeface="+mn-lt"/>
              </a:rPr>
              <a:t> </a:t>
            </a:r>
            <a:r>
              <a:rPr lang="el-GR" sz="2400" b="1" dirty="0">
                <a:solidFill>
                  <a:srgbClr val="820000"/>
                </a:solidFill>
                <a:latin typeface="+mn-lt"/>
              </a:rPr>
              <a:t>+</a:t>
            </a:r>
            <a:r>
              <a:rPr lang="en-GB" sz="2400" b="1" dirty="0">
                <a:solidFill>
                  <a:srgbClr val="820000"/>
                </a:solidFill>
                <a:latin typeface="+mn-lt"/>
              </a:rPr>
              <a:t> </a:t>
            </a:r>
            <a:r>
              <a:rPr lang="en-US" sz="2400" b="1" dirty="0" smtClean="0">
                <a:solidFill>
                  <a:srgbClr val="820000"/>
                </a:solidFill>
                <a:latin typeface="+mn-lt"/>
              </a:rPr>
              <a:t>d</a:t>
            </a:r>
            <a:r>
              <a:rPr lang="el-GR" sz="2400" b="1" dirty="0" smtClean="0">
                <a:solidFill>
                  <a:srgbClr val="820000"/>
                </a:solidFill>
                <a:latin typeface="+mn-lt"/>
              </a:rPr>
              <a:t>*-</a:t>
            </a:r>
            <a:r>
              <a:rPr lang="en-US" sz="2400" b="1" dirty="0" smtClean="0">
                <a:solidFill>
                  <a:srgbClr val="820000"/>
                </a:solidFill>
                <a:latin typeface="+mn-lt"/>
              </a:rPr>
              <a:t>e, </a:t>
            </a:r>
            <a:r>
              <a:rPr lang="en-US" sz="2400" b="1" dirty="0">
                <a:solidFill>
                  <a:srgbClr val="820000"/>
                </a:solidFill>
                <a:latin typeface="+mn-lt"/>
              </a:rPr>
              <a:t>E.val)</a:t>
            </a:r>
            <a:endParaRPr lang="el-GR" sz="2400" b="1" dirty="0">
              <a:solidFill>
                <a:srgbClr val="820000"/>
              </a:solidFill>
              <a:latin typeface="+mn-lt"/>
            </a:endParaRPr>
          </a:p>
          <a:p>
            <a:pPr>
              <a:spcBef>
                <a:spcPct val="50000"/>
              </a:spcBef>
              <a:defRPr/>
            </a:pPr>
            <a:r>
              <a:rPr lang="el-GR" sz="2400" b="0" dirty="0" smtClean="0">
                <a:latin typeface="+mn-lt"/>
              </a:rPr>
              <a:t>   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newtemp(E.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place)</a:t>
            </a:r>
            <a:r>
              <a:rPr lang="en-GB" sz="2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endParaRPr lang="el-GR" sz="2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>
              <a:spcBef>
                <a:spcPct val="50000"/>
              </a:spcBef>
              <a:defRPr/>
            </a:pPr>
            <a:r>
              <a:rPr lang="el-GR" sz="2400" dirty="0" smtClean="0">
                <a:solidFill>
                  <a:srgbClr val="820000"/>
                </a:solidFill>
                <a:latin typeface="+mn-lt"/>
              </a:rPr>
              <a:t>   </a:t>
            </a: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analmult</a:t>
            </a:r>
            <a:r>
              <a:rPr lang="en-GB" sz="2400" dirty="0" smtClean="0">
                <a:solidFill>
                  <a:srgbClr val="820000"/>
                </a:solidFill>
                <a:latin typeface="+mn-lt"/>
              </a:rPr>
              <a:t> </a:t>
            </a:r>
            <a:r>
              <a:rPr lang="en-GB" sz="2400" dirty="0" smtClean="0">
                <a:latin typeface="+mn-lt"/>
              </a:rPr>
              <a:t>(b*-c, E1.place)</a:t>
            </a:r>
          </a:p>
          <a:p>
            <a:pPr>
              <a:spcBef>
                <a:spcPct val="50000"/>
              </a:spcBef>
              <a:defRPr/>
            </a:pPr>
            <a:r>
              <a:rPr lang="en-GB" sz="2400" b="0" dirty="0" smtClean="0">
                <a:latin typeface="+mn-lt"/>
              </a:rPr>
              <a:t>	</a:t>
            </a:r>
            <a:r>
              <a:rPr lang="en-GB" sz="2400" dirty="0" smtClean="0"/>
              <a:t> </a:t>
            </a:r>
            <a:r>
              <a:rPr lang="en-GB" sz="2400" dirty="0" smtClean="0">
                <a:solidFill>
                  <a:srgbClr val="C00000"/>
                </a:solidFill>
                <a:latin typeface="+mn-lt"/>
              </a:rPr>
              <a:t>newtemp</a:t>
            </a:r>
            <a:r>
              <a:rPr lang="en-GB" sz="2400" dirty="0" smtClean="0">
                <a:latin typeface="+mn-lt"/>
              </a:rPr>
              <a:t>(E1</a:t>
            </a:r>
            <a:r>
              <a:rPr lang="en-GB" sz="2400" dirty="0" smtClean="0">
                <a:solidFill>
                  <a:srgbClr val="C00000"/>
                </a:solidFill>
                <a:latin typeface="+mn-lt"/>
              </a:rPr>
              <a:t>.</a:t>
            </a:r>
            <a:r>
              <a:rPr lang="en-US" sz="2400" dirty="0" smtClean="0">
                <a:latin typeface="+mn-lt"/>
              </a:rPr>
              <a:t>place),</a:t>
            </a:r>
            <a:r>
              <a:rPr lang="en-GB" sz="2400" dirty="0" smtClean="0">
                <a:latin typeface="+mn-lt"/>
              </a:rPr>
              <a:t> </a:t>
            </a:r>
            <a:r>
              <a:rPr lang="en-GB" sz="2400" b="0" dirty="0" smtClean="0">
                <a:solidFill>
                  <a:srgbClr val="A50021"/>
                </a:solidFill>
                <a:latin typeface="+mn-lt"/>
              </a:rPr>
              <a:t>lookup</a:t>
            </a:r>
            <a:r>
              <a:rPr lang="en-GB" sz="2400" b="0" dirty="0" smtClean="0">
                <a:latin typeface="+mn-lt"/>
              </a:rPr>
              <a:t> (b), </a:t>
            </a:r>
            <a:r>
              <a:rPr lang="el-GR" sz="2400" b="0" dirty="0" smtClean="0">
                <a:latin typeface="+mn-lt"/>
              </a:rPr>
              <a:t> </a:t>
            </a:r>
            <a:r>
              <a:rPr lang="en-GB" sz="2400" b="0" dirty="0" smtClean="0">
                <a:solidFill>
                  <a:srgbClr val="C00000"/>
                </a:solidFill>
                <a:latin typeface="+mn-lt"/>
              </a:rPr>
              <a:t>analminus</a:t>
            </a:r>
            <a:r>
              <a:rPr lang="en-GB" sz="2400" b="0" dirty="0" smtClean="0">
                <a:latin typeface="+mn-lt"/>
              </a:rPr>
              <a:t> (c</a:t>
            </a:r>
            <a:r>
              <a:rPr lang="en-GB" sz="2400" b="0" dirty="0">
                <a:latin typeface="+mn-lt"/>
              </a:rPr>
              <a:t>, </a:t>
            </a:r>
            <a:r>
              <a:rPr lang="en-GB" sz="2400" b="0" dirty="0" smtClean="0">
                <a:latin typeface="+mn-lt"/>
              </a:rPr>
              <a:t>E4.place)</a:t>
            </a:r>
          </a:p>
          <a:p>
            <a:pPr>
              <a:spcBef>
                <a:spcPct val="50000"/>
              </a:spcBef>
              <a:defRPr/>
            </a:pPr>
            <a:r>
              <a:rPr lang="en-GB" sz="2400" dirty="0" smtClean="0">
                <a:solidFill>
                  <a:srgbClr val="004A82"/>
                </a:solidFill>
                <a:latin typeface="+mn-lt"/>
              </a:rPr>
              <a:t>	gen (E1.val) </a:t>
            </a:r>
            <a:r>
              <a:rPr lang="en-GB" sz="2400" b="1" dirty="0" smtClean="0">
                <a:solidFill>
                  <a:srgbClr val="004A82"/>
                </a:solidFill>
                <a:latin typeface="+mn-lt"/>
              </a:rPr>
              <a:t>‘:=‘ E3.place ‘+’</a:t>
            </a:r>
            <a:r>
              <a:rPr lang="el-GR" sz="2400" b="1" dirty="0" smtClean="0">
                <a:solidFill>
                  <a:srgbClr val="004A82"/>
                </a:solidFill>
                <a:latin typeface="+mn-lt"/>
              </a:rPr>
              <a:t> </a:t>
            </a:r>
            <a:r>
              <a:rPr lang="en-GB" sz="2400" b="1" dirty="0" smtClean="0">
                <a:solidFill>
                  <a:srgbClr val="004A82"/>
                </a:solidFill>
                <a:latin typeface="+mn-lt"/>
              </a:rPr>
              <a:t>E4.place)</a:t>
            </a:r>
            <a:endParaRPr lang="en-GB" sz="2400" b="0" dirty="0">
              <a:latin typeface="+mn-lt"/>
            </a:endParaRPr>
          </a:p>
          <a:p>
            <a:pPr>
              <a:spcBef>
                <a:spcPct val="50000"/>
              </a:spcBef>
              <a:defRPr/>
            </a:pPr>
            <a:r>
              <a:rPr lang="el-GR" sz="2400" dirty="0" smtClean="0">
                <a:solidFill>
                  <a:srgbClr val="820000"/>
                </a:solidFill>
              </a:rPr>
              <a:t>   </a:t>
            </a: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analmult</a:t>
            </a:r>
            <a:r>
              <a:rPr lang="en-GB" sz="2400" dirty="0" smtClean="0">
                <a:solidFill>
                  <a:srgbClr val="820000"/>
                </a:solidFill>
                <a:latin typeface="+mn-lt"/>
              </a:rPr>
              <a:t> </a:t>
            </a:r>
            <a:r>
              <a:rPr lang="en-GB" sz="2400" dirty="0" smtClean="0">
                <a:latin typeface="+mn-lt"/>
              </a:rPr>
              <a:t>(d*-e, E2.place)</a:t>
            </a:r>
          </a:p>
          <a:p>
            <a:pPr>
              <a:spcBef>
                <a:spcPct val="50000"/>
              </a:spcBef>
              <a:defRPr/>
            </a:pPr>
            <a:r>
              <a:rPr lang="en-GB" sz="2400" b="0" dirty="0" smtClean="0">
                <a:latin typeface="+mn-lt"/>
              </a:rPr>
              <a:t>	</a:t>
            </a:r>
            <a:r>
              <a:rPr lang="en-GB" sz="2400" dirty="0" smtClean="0">
                <a:latin typeface="+mn-lt"/>
              </a:rPr>
              <a:t> </a:t>
            </a:r>
            <a:r>
              <a:rPr lang="en-GB" sz="2400" dirty="0" smtClean="0">
                <a:solidFill>
                  <a:srgbClr val="C00000"/>
                </a:solidFill>
                <a:latin typeface="+mn-lt"/>
              </a:rPr>
              <a:t>newtemp</a:t>
            </a:r>
            <a:r>
              <a:rPr lang="en-GB" sz="2400" dirty="0" smtClean="0">
                <a:latin typeface="+mn-lt"/>
              </a:rPr>
              <a:t>(E2</a:t>
            </a:r>
            <a:r>
              <a:rPr lang="en-GB" sz="2400" dirty="0" smtClean="0">
                <a:solidFill>
                  <a:srgbClr val="C00000"/>
                </a:solidFill>
                <a:latin typeface="+mn-lt"/>
              </a:rPr>
              <a:t>.</a:t>
            </a:r>
            <a:r>
              <a:rPr lang="en-US" sz="2400" dirty="0" smtClean="0">
                <a:latin typeface="+mn-lt"/>
              </a:rPr>
              <a:t>place),</a:t>
            </a:r>
            <a:r>
              <a:rPr lang="en-GB" sz="2400" dirty="0" smtClean="0">
                <a:latin typeface="+mn-lt"/>
              </a:rPr>
              <a:t> </a:t>
            </a:r>
            <a:r>
              <a:rPr lang="en-GB" sz="2400" b="0" dirty="0" smtClean="0">
                <a:solidFill>
                  <a:srgbClr val="A50021"/>
                </a:solidFill>
                <a:latin typeface="+mn-lt"/>
              </a:rPr>
              <a:t>lookup</a:t>
            </a:r>
            <a:r>
              <a:rPr lang="en-GB" sz="2400" b="0" dirty="0" smtClean="0">
                <a:latin typeface="+mn-lt"/>
              </a:rPr>
              <a:t> (d),  </a:t>
            </a:r>
            <a:r>
              <a:rPr lang="en-GB" sz="2400" b="0" dirty="0" smtClean="0">
                <a:solidFill>
                  <a:srgbClr val="C00000"/>
                </a:solidFill>
                <a:latin typeface="+mn-lt"/>
              </a:rPr>
              <a:t>analminus</a:t>
            </a:r>
            <a:r>
              <a:rPr lang="en-GB" sz="2400" b="0" dirty="0" smtClean="0">
                <a:latin typeface="+mn-lt"/>
              </a:rPr>
              <a:t> (e, E6.place)</a:t>
            </a:r>
          </a:p>
          <a:p>
            <a:pPr>
              <a:spcBef>
                <a:spcPct val="50000"/>
              </a:spcBef>
              <a:defRPr/>
            </a:pPr>
            <a:r>
              <a:rPr lang="en-GB" sz="2400" dirty="0" smtClean="0">
                <a:solidFill>
                  <a:srgbClr val="004A82"/>
                </a:solidFill>
                <a:latin typeface="+mn-lt"/>
              </a:rPr>
              <a:t>	gen (E2.val) </a:t>
            </a:r>
            <a:r>
              <a:rPr lang="en-GB" sz="2400" b="1" dirty="0" smtClean="0">
                <a:solidFill>
                  <a:srgbClr val="004A82"/>
                </a:solidFill>
                <a:latin typeface="+mn-lt"/>
              </a:rPr>
              <a:t>‘:=‘ E5.place ‘+’</a:t>
            </a:r>
            <a:r>
              <a:rPr lang="el-GR" sz="2400" b="1" dirty="0" smtClean="0">
                <a:solidFill>
                  <a:srgbClr val="004A82"/>
                </a:solidFill>
                <a:latin typeface="+mn-lt"/>
              </a:rPr>
              <a:t> </a:t>
            </a:r>
            <a:r>
              <a:rPr lang="en-GB" sz="2400" b="1" dirty="0" smtClean="0">
                <a:solidFill>
                  <a:srgbClr val="004A82"/>
                </a:solidFill>
                <a:latin typeface="+mn-lt"/>
              </a:rPr>
              <a:t>E6.place)</a:t>
            </a:r>
            <a:endParaRPr lang="en-GB" sz="2400" b="0" dirty="0">
              <a:latin typeface="+mn-lt"/>
            </a:endParaRPr>
          </a:p>
          <a:p>
            <a:pPr>
              <a:spcBef>
                <a:spcPct val="50000"/>
              </a:spcBef>
              <a:defRPr/>
            </a:pPr>
            <a:r>
              <a:rPr lang="en-GB" sz="2400" dirty="0" smtClean="0">
                <a:latin typeface="+mn-lt"/>
              </a:rPr>
              <a:t> </a:t>
            </a:r>
            <a:r>
              <a:rPr lang="en-GB" sz="2400" b="0" dirty="0" smtClean="0">
                <a:latin typeface="+mn-lt"/>
              </a:rPr>
              <a:t> </a:t>
            </a:r>
            <a:r>
              <a:rPr lang="en-GB" sz="2400" dirty="0" smtClean="0">
                <a:solidFill>
                  <a:srgbClr val="004A82"/>
                </a:solidFill>
                <a:latin typeface="+mn-lt"/>
              </a:rPr>
              <a:t>gen </a:t>
            </a:r>
            <a:r>
              <a:rPr lang="en-GB" sz="2400" dirty="0">
                <a:solidFill>
                  <a:srgbClr val="004A82"/>
                </a:solidFill>
                <a:latin typeface="+mn-lt"/>
              </a:rPr>
              <a:t>(E.val) </a:t>
            </a:r>
            <a:r>
              <a:rPr lang="en-GB" sz="2400" b="1" dirty="0">
                <a:solidFill>
                  <a:srgbClr val="004A82"/>
                </a:solidFill>
                <a:latin typeface="+mn-lt"/>
              </a:rPr>
              <a:t>‘:=‘ E1.place </a:t>
            </a:r>
            <a:r>
              <a:rPr lang="en-GB" sz="2400" b="1" dirty="0" smtClean="0">
                <a:solidFill>
                  <a:srgbClr val="004A82"/>
                </a:solidFill>
                <a:latin typeface="+mn-lt"/>
              </a:rPr>
              <a:t>‘+’</a:t>
            </a:r>
            <a:r>
              <a:rPr lang="el-GR" sz="2400" b="1" dirty="0" smtClean="0">
                <a:solidFill>
                  <a:srgbClr val="004A82"/>
                </a:solidFill>
                <a:latin typeface="+mn-lt"/>
              </a:rPr>
              <a:t> </a:t>
            </a:r>
            <a:r>
              <a:rPr lang="en-GB" sz="2400" b="1" dirty="0" smtClean="0">
                <a:solidFill>
                  <a:srgbClr val="004A82"/>
                </a:solidFill>
                <a:latin typeface="+mn-lt"/>
              </a:rPr>
              <a:t>E2.place</a:t>
            </a:r>
            <a:r>
              <a:rPr lang="en-GB" sz="2400" b="1" dirty="0">
                <a:solidFill>
                  <a:srgbClr val="004A82"/>
                </a:solidFill>
                <a:latin typeface="+mn-lt"/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264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Ρουτίνα μετάφρασης αναθέσεων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4042792" cy="5040560"/>
          </a:xfrm>
        </p:spPr>
        <p:txBody>
          <a:bodyPr>
            <a:normAutofit/>
          </a:bodyPr>
          <a:lstStyle/>
          <a:p>
            <a:pPr marL="0" indent="0">
              <a:lnSpc>
                <a:spcPct val="70000"/>
              </a:lnSpc>
              <a:spcBef>
                <a:spcPct val="50000"/>
              </a:spcBef>
              <a:buNone/>
            </a:pPr>
            <a:r>
              <a:rPr lang="el-GR" sz="2400" i="1" dirty="0">
                <a:solidFill>
                  <a:srgbClr val="820000"/>
                </a:solidFill>
              </a:rPr>
              <a:t>έστω    </a:t>
            </a:r>
            <a:r>
              <a:rPr lang="en-US" sz="2400" i="1" dirty="0">
                <a:solidFill>
                  <a:srgbClr val="820000"/>
                </a:solidFill>
                <a:cs typeface="Times New Roman" panose="02020603050405020304" pitchFamily="18" charset="0"/>
              </a:rPr>
              <a:t>S </a:t>
            </a:r>
            <a:r>
              <a:rPr lang="el-GR" sz="2400" i="1" dirty="0">
                <a:solidFill>
                  <a:srgbClr val="82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l-GR" sz="2400" i="1" dirty="0">
                <a:solidFill>
                  <a:srgbClr val="82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820000"/>
                </a:solidFill>
                <a:cs typeface="Times New Roman" panose="02020603050405020304" pitchFamily="18" charset="0"/>
              </a:rPr>
              <a:t>id</a:t>
            </a:r>
            <a:r>
              <a:rPr lang="el-GR" sz="2400" i="1" dirty="0">
                <a:solidFill>
                  <a:srgbClr val="820000"/>
                </a:solidFill>
                <a:cs typeface="Times New Roman" panose="02020603050405020304" pitchFamily="18" charset="0"/>
              </a:rPr>
              <a:t> := Ε</a:t>
            </a:r>
            <a:endParaRPr lang="en-US" sz="2400" i="1" dirty="0">
              <a:solidFill>
                <a:srgbClr val="820000"/>
              </a:solidFill>
              <a:cs typeface="Times New Roman" panose="02020603050405020304" pitchFamily="18" charset="0"/>
            </a:endParaRPr>
          </a:p>
          <a:p>
            <a:pPr marL="0" indent="0">
              <a:lnSpc>
                <a:spcPct val="40000"/>
              </a:lnSpc>
              <a:spcBef>
                <a:spcPct val="50000"/>
              </a:spcBef>
              <a:buNone/>
            </a:pPr>
            <a:r>
              <a:rPr lang="en-US" sz="2400" i="1" dirty="0">
                <a:solidFill>
                  <a:srgbClr val="820000"/>
                </a:solidFill>
                <a:cs typeface="Times New Roman" panose="02020603050405020304" pitchFamily="18" charset="0"/>
              </a:rPr>
              <a:t>	E </a:t>
            </a:r>
            <a:r>
              <a:rPr lang="el-GR" sz="2400" i="1" dirty="0">
                <a:solidFill>
                  <a:srgbClr val="82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400" i="1" dirty="0">
                <a:solidFill>
                  <a:srgbClr val="82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sz="2400" i="1" dirty="0">
                <a:solidFill>
                  <a:srgbClr val="82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Ε</a:t>
            </a:r>
            <a:r>
              <a:rPr lang="en-US" sz="2400" i="1" dirty="0">
                <a:solidFill>
                  <a:srgbClr val="82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+ E | </a:t>
            </a:r>
            <a:r>
              <a:rPr lang="el-GR" sz="2400" i="1" dirty="0">
                <a:solidFill>
                  <a:srgbClr val="82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Ε</a:t>
            </a:r>
            <a:r>
              <a:rPr lang="en-US" sz="2400" i="1" dirty="0">
                <a:solidFill>
                  <a:srgbClr val="82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* id</a:t>
            </a:r>
            <a:r>
              <a:rPr lang="el-GR" sz="2400" i="1" dirty="0">
                <a:solidFill>
                  <a:srgbClr val="82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| </a:t>
            </a:r>
            <a:r>
              <a:rPr lang="en-US" sz="2400" i="1" dirty="0">
                <a:solidFill>
                  <a:srgbClr val="82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cons</a:t>
            </a:r>
            <a:endParaRPr lang="el-GR" sz="2400" i="1" dirty="0">
              <a:solidFill>
                <a:srgbClr val="820000"/>
              </a:solidFill>
              <a:cs typeface="Times New Roman" panose="02020603050405020304" pitchFamily="18" charset="0"/>
            </a:endParaRPr>
          </a:p>
          <a:p>
            <a:pPr marL="0" indent="0">
              <a:lnSpc>
                <a:spcPct val="70000"/>
              </a:lnSpc>
              <a:spcBef>
                <a:spcPct val="50000"/>
              </a:spcBef>
              <a:buNone/>
            </a:pPr>
            <a:r>
              <a:rPr lang="en-US" sz="2400" b="1" dirty="0">
                <a:cs typeface="Arial" panose="020B0604020202020204" pitchFamily="34" charset="0"/>
              </a:rPr>
              <a:t>procedure</a:t>
            </a:r>
            <a:r>
              <a:rPr lang="en-US" sz="2400" dirty="0">
                <a:cs typeface="Arial" panose="020B0604020202020204" pitchFamily="34" charset="0"/>
              </a:rPr>
              <a:t> analaffectation;</a:t>
            </a:r>
            <a:endParaRPr lang="el-GR" sz="2400" dirty="0">
              <a:cs typeface="Arial" panose="020B0604020202020204" pitchFamily="34" charset="0"/>
            </a:endParaRPr>
          </a:p>
          <a:p>
            <a:pPr marL="0" indent="0">
              <a:lnSpc>
                <a:spcPct val="50000"/>
              </a:lnSpc>
              <a:spcBef>
                <a:spcPct val="50000"/>
              </a:spcBef>
              <a:buNone/>
            </a:pPr>
            <a:r>
              <a:rPr lang="en-US" sz="2400" b="1" dirty="0">
                <a:cs typeface="Arial" panose="020B0604020202020204" pitchFamily="34" charset="0"/>
              </a:rPr>
              <a:t>begin</a:t>
            </a:r>
            <a:endParaRPr lang="el-GR" sz="2400" b="1" dirty="0">
              <a:cs typeface="Arial" panose="020B0604020202020204" pitchFamily="34" charset="0"/>
            </a:endParaRPr>
          </a:p>
          <a:p>
            <a:pPr marL="400050" lvl="1" indent="0">
              <a:lnSpc>
                <a:spcPct val="30000"/>
              </a:lnSpc>
              <a:spcBef>
                <a:spcPct val="50000"/>
              </a:spcBef>
              <a:buNone/>
            </a:pPr>
            <a:r>
              <a:rPr lang="en-US" sz="2400" dirty="0" smtClean="0">
                <a:cs typeface="Arial" panose="020B0604020202020204" pitchFamily="34" charset="0"/>
              </a:rPr>
              <a:t>p </a:t>
            </a:r>
            <a:r>
              <a:rPr lang="en-US" sz="2400" dirty="0">
                <a:cs typeface="Arial" panose="020B0604020202020204" pitchFamily="34" charset="0"/>
              </a:rPr>
              <a:t>= lookup(id.name) ;</a:t>
            </a:r>
            <a:endParaRPr lang="el-GR" sz="2400" dirty="0">
              <a:cs typeface="Arial" panose="020B0604020202020204" pitchFamily="34" charset="0"/>
            </a:endParaRPr>
          </a:p>
          <a:p>
            <a:pPr marL="400050" lvl="1" indent="0">
              <a:lnSpc>
                <a:spcPct val="70000"/>
              </a:lnSpc>
              <a:spcBef>
                <a:spcPct val="50000"/>
              </a:spcBef>
              <a:buNone/>
            </a:pPr>
            <a:r>
              <a:rPr lang="en-US" sz="2400" b="1" dirty="0" smtClean="0">
                <a:cs typeface="Arial" panose="020B0604020202020204" pitchFamily="34" charset="0"/>
              </a:rPr>
              <a:t>if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dirty="0">
                <a:cs typeface="Arial" panose="020B0604020202020204" pitchFamily="34" charset="0"/>
              </a:rPr>
              <a:t>p</a:t>
            </a:r>
            <a:r>
              <a:rPr lang="en-US" sz="2400" dirty="0">
                <a:cs typeface="Arial" panose="020B0604020202020204" pitchFamily="34" charset="0"/>
                <a:sym typeface="Symbol" panose="05050102010706020507" pitchFamily="18" charset="2"/>
              </a:rPr>
              <a:t></a:t>
            </a:r>
            <a:r>
              <a:rPr lang="en-US" sz="2400" dirty="0">
                <a:cs typeface="Arial" panose="020B0604020202020204" pitchFamily="34" charset="0"/>
              </a:rPr>
              <a:t> null then </a:t>
            </a:r>
            <a:endParaRPr lang="el-GR" sz="2400" dirty="0">
              <a:cs typeface="Arial" panose="020B0604020202020204" pitchFamily="34" charset="0"/>
            </a:endParaRPr>
          </a:p>
          <a:p>
            <a:pPr marL="400050" lvl="1" indent="0">
              <a:lnSpc>
                <a:spcPct val="70000"/>
              </a:lnSpc>
              <a:spcBef>
                <a:spcPct val="50000"/>
              </a:spcBef>
              <a:buNone/>
            </a:pPr>
            <a:r>
              <a:rPr lang="en-US" sz="2400" b="1" dirty="0" smtClean="0">
                <a:cs typeface="Arial" panose="020B0604020202020204" pitchFamily="34" charset="0"/>
              </a:rPr>
              <a:t>begin</a:t>
            </a:r>
            <a:endParaRPr lang="el-GR" sz="2400" b="1" dirty="0">
              <a:cs typeface="Arial" panose="020B0604020202020204" pitchFamily="34" charset="0"/>
            </a:endParaRPr>
          </a:p>
          <a:p>
            <a:pPr marL="400050" lvl="1" indent="0">
              <a:lnSpc>
                <a:spcPct val="70000"/>
              </a:lnSpc>
              <a:spcBef>
                <a:spcPct val="50000"/>
              </a:spcBef>
              <a:buNone/>
            </a:pPr>
            <a:r>
              <a:rPr lang="en-US" sz="2400" dirty="0" smtClean="0">
                <a:cs typeface="Arial" panose="020B0604020202020204" pitchFamily="34" charset="0"/>
              </a:rPr>
              <a:t>anal(</a:t>
            </a:r>
            <a:r>
              <a:rPr lang="el-GR" sz="2400" dirty="0">
                <a:cs typeface="Arial" panose="020B0604020202020204" pitchFamily="34" charset="0"/>
              </a:rPr>
              <a:t>Ε</a:t>
            </a:r>
            <a:r>
              <a:rPr lang="en-US" sz="2400" i="1" dirty="0">
                <a:cs typeface="Arial" panose="020B0604020202020204" pitchFamily="34" charset="0"/>
              </a:rPr>
              <a:t>,</a:t>
            </a:r>
            <a:r>
              <a:rPr lang="el-GR" sz="2400" dirty="0">
                <a:cs typeface="Arial" panose="020B0604020202020204" pitchFamily="34" charset="0"/>
              </a:rPr>
              <a:t>Ε</a:t>
            </a:r>
            <a:r>
              <a:rPr lang="en-US" sz="2400" dirty="0">
                <a:cs typeface="Arial" panose="020B0604020202020204" pitchFamily="34" charset="0"/>
              </a:rPr>
              <a:t>.place);</a:t>
            </a:r>
            <a:endParaRPr lang="el-GR" sz="2400" dirty="0">
              <a:cs typeface="Arial" panose="020B0604020202020204" pitchFamily="34" charset="0"/>
            </a:endParaRPr>
          </a:p>
          <a:p>
            <a:pPr marL="400050" lvl="1" indent="0">
              <a:lnSpc>
                <a:spcPct val="70000"/>
              </a:lnSpc>
              <a:spcBef>
                <a:spcPct val="50000"/>
              </a:spcBef>
              <a:buNone/>
            </a:pPr>
            <a:r>
              <a:rPr lang="en-US" sz="2400" dirty="0" smtClean="0">
                <a:cs typeface="Arial" panose="020B0604020202020204" pitchFamily="34" charset="0"/>
              </a:rPr>
              <a:t>gen(p</a:t>
            </a:r>
            <a:r>
              <a:rPr lang="en-US" sz="2400" dirty="0">
                <a:cs typeface="Arial" panose="020B0604020202020204" pitchFamily="34" charset="0"/>
              </a:rPr>
              <a:t>,':=',E.place);</a:t>
            </a:r>
            <a:endParaRPr lang="el-GR" sz="2400" dirty="0">
              <a:cs typeface="Arial" panose="020B0604020202020204" pitchFamily="34" charset="0"/>
            </a:endParaRPr>
          </a:p>
          <a:p>
            <a:pPr marL="400050" lvl="1" indent="0">
              <a:lnSpc>
                <a:spcPct val="70000"/>
              </a:lnSpc>
              <a:spcBef>
                <a:spcPct val="50000"/>
              </a:spcBef>
              <a:buNone/>
            </a:pPr>
            <a:r>
              <a:rPr lang="en-US" sz="2400" b="1" dirty="0" smtClean="0">
                <a:cs typeface="Arial" panose="020B0604020202020204" pitchFamily="34" charset="0"/>
              </a:rPr>
              <a:t>end </a:t>
            </a:r>
            <a:endParaRPr lang="el-GR" sz="2400" b="1" dirty="0">
              <a:cs typeface="Arial" panose="020B0604020202020204" pitchFamily="34" charset="0"/>
            </a:endParaRPr>
          </a:p>
          <a:p>
            <a:pPr marL="400050" lvl="1" indent="0">
              <a:lnSpc>
                <a:spcPct val="70000"/>
              </a:lnSpc>
              <a:spcBef>
                <a:spcPct val="50000"/>
              </a:spcBef>
              <a:buNone/>
            </a:pPr>
            <a:r>
              <a:rPr lang="en-US" sz="2400" b="1" dirty="0" smtClean="0">
                <a:cs typeface="Arial" panose="020B0604020202020204" pitchFamily="34" charset="0"/>
              </a:rPr>
              <a:t>else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dirty="0">
                <a:cs typeface="Arial" panose="020B0604020202020204" pitchFamily="34" charset="0"/>
              </a:rPr>
              <a:t>error(....);</a:t>
            </a:r>
            <a:endParaRPr lang="el-GR" sz="2400" dirty="0">
              <a:cs typeface="Arial" panose="020B0604020202020204" pitchFamily="34" charset="0"/>
            </a:endParaRPr>
          </a:p>
          <a:p>
            <a:pPr marL="0" indent="0">
              <a:lnSpc>
                <a:spcPct val="70000"/>
              </a:lnSpc>
              <a:spcBef>
                <a:spcPct val="50000"/>
              </a:spcBef>
              <a:buNone/>
            </a:pPr>
            <a:r>
              <a:rPr lang="en-US" sz="2400" b="1" dirty="0">
                <a:cs typeface="Arial" panose="020B0604020202020204" pitchFamily="34" charset="0"/>
              </a:rPr>
              <a:t>end</a:t>
            </a:r>
            <a:r>
              <a:rPr lang="el-GR" sz="2400" b="1" dirty="0">
                <a:cs typeface="Arial" panose="020B0604020202020204" pitchFamily="34" charset="0"/>
              </a:rPr>
              <a:t>;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  <p:grpSp>
        <p:nvGrpSpPr>
          <p:cNvPr id="30" name="29 - Ομάδα"/>
          <p:cNvGrpSpPr/>
          <p:nvPr/>
        </p:nvGrpSpPr>
        <p:grpSpPr>
          <a:xfrm>
            <a:off x="4687975" y="1217971"/>
            <a:ext cx="4331510" cy="4340981"/>
            <a:chOff x="4687975" y="1217971"/>
            <a:chExt cx="4331510" cy="4340981"/>
          </a:xfrm>
        </p:grpSpPr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4687975" y="1217971"/>
              <a:ext cx="4331510" cy="4340981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9pPr>
            </a:lstStyle>
            <a:p>
              <a:pPr eaLnBrk="1" hangingPunct="1"/>
              <a:endParaRPr lang="el-GR" dirty="0"/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5597714" y="1268760"/>
              <a:ext cx="334362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9pPr>
            </a:lstStyle>
            <a:p>
              <a:pPr eaLnBrk="1" hangingPunct="1"/>
              <a:r>
                <a:rPr lang="el-GR" dirty="0">
                  <a:solidFill>
                    <a:srgbClr val="820000"/>
                  </a:solidFill>
                  <a:latin typeface="+mn-lt"/>
                </a:rPr>
                <a:t>Παράδειγμα:</a:t>
              </a:r>
              <a:r>
                <a:rPr lang="el-GR" dirty="0">
                  <a:solidFill>
                    <a:srgbClr val="FF0000"/>
                  </a:solidFill>
                  <a:latin typeface="+mn-lt"/>
                </a:rPr>
                <a:t> </a:t>
              </a:r>
              <a:r>
                <a:rPr lang="en-US" dirty="0">
                  <a:latin typeface="+mn-lt"/>
                  <a:cs typeface="Times New Roman" panose="02020603050405020304" pitchFamily="18" charset="0"/>
                </a:rPr>
                <a:t>x</a:t>
              </a:r>
              <a:r>
                <a:rPr lang="el-GR" dirty="0">
                  <a:latin typeface="+mn-lt"/>
                  <a:cs typeface="Times New Roman" panose="02020603050405020304" pitchFamily="18" charset="0"/>
                </a:rPr>
                <a:t> := 4 + 5 * </a:t>
              </a:r>
              <a:r>
                <a:rPr lang="en-US" dirty="0">
                  <a:latin typeface="+mn-lt"/>
                  <a:cs typeface="Times New Roman" panose="02020603050405020304" pitchFamily="18" charset="0"/>
                </a:rPr>
                <a:t>y</a:t>
              </a:r>
              <a:r>
                <a:rPr lang="el-GR" dirty="0">
                  <a:latin typeface="+mn-lt"/>
                </a:rPr>
                <a:t> </a:t>
              </a: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5292080" y="3935760"/>
              <a:ext cx="327054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9pPr>
            </a:lstStyle>
            <a:p>
              <a:pPr eaLnBrk="1" hangingPunct="1"/>
              <a:r>
                <a:rPr lang="en-US" b="0" i="1" dirty="0" smtClean="0">
                  <a:latin typeface="+mn-lt"/>
                  <a:cs typeface="Times New Roman" panose="02020603050405020304" pitchFamily="18" charset="0"/>
                </a:rPr>
                <a:t>anal </a:t>
              </a:r>
              <a:r>
                <a:rPr lang="en-US" b="0" i="1" dirty="0">
                  <a:latin typeface="+mn-lt"/>
                  <a:cs typeface="Times New Roman" panose="02020603050405020304" pitchFamily="18" charset="0"/>
                </a:rPr>
                <a:t>(4+5*y, E.place)</a:t>
              </a:r>
              <a:r>
                <a:rPr lang="el-GR" b="0" i="1" dirty="0">
                  <a:latin typeface="+mn-lt"/>
                  <a:cs typeface="Times New Roman" panose="02020603050405020304" pitchFamily="18" charset="0"/>
                </a:rPr>
                <a:t> </a:t>
              </a:r>
              <a:endParaRPr lang="el-GR" b="0" i="1" dirty="0">
                <a:latin typeface="+mn-lt"/>
              </a:endParaRPr>
            </a:p>
          </p:txBody>
        </p:sp>
        <p:sp>
          <p:nvSpPr>
            <p:cNvPr id="14" name="AutoShape 38"/>
            <p:cNvSpPr>
              <a:spLocks noChangeArrowheads="1"/>
            </p:cNvSpPr>
            <p:nvPr/>
          </p:nvSpPr>
          <p:spPr bwMode="auto">
            <a:xfrm>
              <a:off x="6417241" y="2110135"/>
              <a:ext cx="2324070" cy="1704174"/>
            </a:xfrm>
            <a:prstGeom prst="wedgeEllipseCallout">
              <a:avLst>
                <a:gd name="adj1" fmla="val -62986"/>
                <a:gd name="adj2" fmla="val 45032"/>
              </a:avLst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9pPr>
            </a:lstStyle>
            <a:p>
              <a:pPr algn="ctr" eaLnBrk="1" hangingPunct="1"/>
              <a:endParaRPr lang="en-GB" b="0" dirty="0">
                <a:solidFill>
                  <a:srgbClr val="820000"/>
                </a:solidFill>
                <a:latin typeface="+mn-lt"/>
              </a:endParaRPr>
            </a:p>
          </p:txBody>
        </p:sp>
        <p:grpSp>
          <p:nvGrpSpPr>
            <p:cNvPr id="16" name="43 - Ομάδα"/>
            <p:cNvGrpSpPr>
              <a:grpSpLocks/>
            </p:cNvGrpSpPr>
            <p:nvPr/>
          </p:nvGrpSpPr>
          <p:grpSpPr bwMode="auto">
            <a:xfrm>
              <a:off x="6057578" y="1965672"/>
              <a:ext cx="2578958" cy="1236444"/>
              <a:chOff x="5796136" y="1916832"/>
              <a:chExt cx="2585814" cy="1389112"/>
            </a:xfrm>
          </p:grpSpPr>
          <p:sp>
            <p:nvSpPr>
              <p:cNvPr id="17" name="Oval 13"/>
              <p:cNvSpPr>
                <a:spLocks noChangeArrowheads="1"/>
              </p:cNvSpPr>
              <p:nvPr/>
            </p:nvSpPr>
            <p:spPr bwMode="auto">
              <a:xfrm flipH="1">
                <a:off x="6516216" y="1916832"/>
                <a:ext cx="276225" cy="254000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9pPr>
              </a:lstStyle>
              <a:p>
                <a:pPr algn="ctr" eaLnBrk="1" hangingPunct="1"/>
                <a:r>
                  <a:rPr lang="en-US" dirty="0">
                    <a:solidFill>
                      <a:srgbClr val="820000"/>
                    </a:solidFill>
                    <a:latin typeface="+mn-lt"/>
                  </a:rPr>
                  <a:t>:=</a:t>
                </a:r>
                <a:endParaRPr lang="el-GR" dirty="0">
                  <a:solidFill>
                    <a:srgbClr val="820000"/>
                  </a:solidFill>
                  <a:latin typeface="+mn-lt"/>
                </a:endParaRPr>
              </a:p>
            </p:txBody>
          </p:sp>
          <p:sp>
            <p:nvSpPr>
              <p:cNvPr id="18" name="Oval 16"/>
              <p:cNvSpPr>
                <a:spLocks noChangeArrowheads="1"/>
              </p:cNvSpPr>
              <p:nvPr/>
            </p:nvSpPr>
            <p:spPr bwMode="auto">
              <a:xfrm flipH="1">
                <a:off x="7164288" y="2132856"/>
                <a:ext cx="209550" cy="254000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9pPr>
              </a:lstStyle>
              <a:p>
                <a:pPr algn="ctr" eaLnBrk="1" hangingPunct="1"/>
                <a:r>
                  <a:rPr lang="en-US" dirty="0">
                    <a:solidFill>
                      <a:srgbClr val="820000"/>
                    </a:solidFill>
                    <a:latin typeface="+mn-lt"/>
                  </a:rPr>
                  <a:t>+</a:t>
                </a:r>
                <a:endParaRPr lang="el-GR" dirty="0">
                  <a:solidFill>
                    <a:srgbClr val="820000"/>
                  </a:solidFill>
                  <a:latin typeface="+mn-lt"/>
                </a:endParaRPr>
              </a:p>
            </p:txBody>
          </p:sp>
          <p:sp>
            <p:nvSpPr>
              <p:cNvPr id="19" name="Oval 17"/>
              <p:cNvSpPr>
                <a:spLocks noChangeArrowheads="1"/>
              </p:cNvSpPr>
              <p:nvPr/>
            </p:nvSpPr>
            <p:spPr bwMode="auto">
              <a:xfrm flipH="1">
                <a:off x="5796136" y="2060848"/>
                <a:ext cx="209550" cy="254000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9pPr>
              </a:lstStyle>
              <a:p>
                <a:pPr algn="ctr" eaLnBrk="1" hangingPunct="1"/>
                <a:r>
                  <a:rPr lang="en-US" dirty="0">
                    <a:solidFill>
                      <a:srgbClr val="820000"/>
                    </a:solidFill>
                    <a:latin typeface="+mn-lt"/>
                  </a:rPr>
                  <a:t>x</a:t>
                </a:r>
                <a:endParaRPr lang="el-GR" dirty="0">
                  <a:solidFill>
                    <a:srgbClr val="820000"/>
                  </a:solidFill>
                  <a:latin typeface="+mn-lt"/>
                </a:endParaRPr>
              </a:p>
            </p:txBody>
          </p:sp>
          <p:sp>
            <p:nvSpPr>
              <p:cNvPr id="20" name="Oval 20"/>
              <p:cNvSpPr>
                <a:spLocks noChangeArrowheads="1"/>
              </p:cNvSpPr>
              <p:nvPr/>
            </p:nvSpPr>
            <p:spPr bwMode="auto">
              <a:xfrm flipH="1">
                <a:off x="7668344" y="2564904"/>
                <a:ext cx="209550" cy="254000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9pPr>
              </a:lstStyle>
              <a:p>
                <a:pPr algn="ctr" eaLnBrk="1" hangingPunct="1"/>
                <a:r>
                  <a:rPr lang="en-US" b="0" dirty="0">
                    <a:solidFill>
                      <a:srgbClr val="820000"/>
                    </a:solidFill>
                    <a:latin typeface="+mn-lt"/>
                  </a:rPr>
                  <a:t>*</a:t>
                </a:r>
                <a:endParaRPr lang="el-GR" b="0" dirty="0">
                  <a:solidFill>
                    <a:srgbClr val="820000"/>
                  </a:solidFill>
                  <a:latin typeface="+mn-lt"/>
                </a:endParaRPr>
              </a:p>
            </p:txBody>
          </p:sp>
          <p:sp>
            <p:nvSpPr>
              <p:cNvPr id="21" name="Oval 22"/>
              <p:cNvSpPr>
                <a:spLocks noChangeArrowheads="1"/>
              </p:cNvSpPr>
              <p:nvPr/>
            </p:nvSpPr>
            <p:spPr bwMode="auto">
              <a:xfrm flipH="1">
                <a:off x="8172400" y="2924944"/>
                <a:ext cx="209550" cy="381000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9pPr>
              </a:lstStyle>
              <a:p>
                <a:pPr algn="ctr" eaLnBrk="1" hangingPunct="1"/>
                <a:r>
                  <a:rPr lang="en-US" dirty="0">
                    <a:solidFill>
                      <a:srgbClr val="820000"/>
                    </a:solidFill>
                    <a:latin typeface="+mn-lt"/>
                  </a:rPr>
                  <a:t>y</a:t>
                </a:r>
                <a:endParaRPr lang="el-GR" dirty="0">
                  <a:solidFill>
                    <a:srgbClr val="820000"/>
                  </a:solidFill>
                  <a:latin typeface="+mn-lt"/>
                </a:endParaRPr>
              </a:p>
            </p:txBody>
          </p:sp>
          <p:sp>
            <p:nvSpPr>
              <p:cNvPr id="22" name="Line 23"/>
              <p:cNvSpPr>
                <a:spLocks noChangeShapeType="1"/>
              </p:cNvSpPr>
              <p:nvPr/>
            </p:nvSpPr>
            <p:spPr bwMode="auto">
              <a:xfrm flipH="1">
                <a:off x="6077694" y="2026816"/>
                <a:ext cx="409575" cy="101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sz="2000" dirty="0">
                  <a:solidFill>
                    <a:srgbClr val="820000"/>
                  </a:solidFill>
                  <a:latin typeface="+mn-lt"/>
                </a:endParaRPr>
              </a:p>
            </p:txBody>
          </p:sp>
          <p:sp>
            <p:nvSpPr>
              <p:cNvPr id="23" name="Line 24"/>
              <p:cNvSpPr>
                <a:spLocks noChangeShapeType="1"/>
              </p:cNvSpPr>
              <p:nvPr/>
            </p:nvSpPr>
            <p:spPr bwMode="auto">
              <a:xfrm>
                <a:off x="6804248" y="2060848"/>
                <a:ext cx="419100" cy="101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sz="2000" dirty="0">
                  <a:solidFill>
                    <a:srgbClr val="820000"/>
                  </a:solidFill>
                  <a:latin typeface="+mn-lt"/>
                </a:endParaRPr>
              </a:p>
            </p:txBody>
          </p:sp>
          <p:sp>
            <p:nvSpPr>
              <p:cNvPr id="24" name="Line 26"/>
              <p:cNvSpPr>
                <a:spLocks noChangeShapeType="1"/>
              </p:cNvSpPr>
              <p:nvPr/>
            </p:nvSpPr>
            <p:spPr bwMode="auto">
              <a:xfrm>
                <a:off x="8001744" y="2814216"/>
                <a:ext cx="20955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sz="2000" dirty="0">
                  <a:solidFill>
                    <a:srgbClr val="820000"/>
                  </a:solidFill>
                  <a:latin typeface="+mn-lt"/>
                </a:endParaRPr>
              </a:p>
            </p:txBody>
          </p:sp>
          <p:sp>
            <p:nvSpPr>
              <p:cNvPr id="25" name="Line 31"/>
              <p:cNvSpPr>
                <a:spLocks noChangeShapeType="1"/>
              </p:cNvSpPr>
              <p:nvPr/>
            </p:nvSpPr>
            <p:spPr bwMode="auto">
              <a:xfrm flipH="1">
                <a:off x="6973044" y="2382416"/>
                <a:ext cx="142875" cy="177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sz="2000" dirty="0">
                  <a:solidFill>
                    <a:srgbClr val="820000"/>
                  </a:solidFill>
                  <a:latin typeface="+mn-lt"/>
                </a:endParaRPr>
              </a:p>
            </p:txBody>
          </p:sp>
          <p:sp>
            <p:nvSpPr>
              <p:cNvPr id="26" name="Line 33"/>
              <p:cNvSpPr>
                <a:spLocks noChangeShapeType="1"/>
              </p:cNvSpPr>
              <p:nvPr/>
            </p:nvSpPr>
            <p:spPr bwMode="auto">
              <a:xfrm>
                <a:off x="7392144" y="2357016"/>
                <a:ext cx="295275" cy="203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sz="2000" dirty="0">
                  <a:solidFill>
                    <a:srgbClr val="820000"/>
                  </a:solidFill>
                  <a:latin typeface="+mn-lt"/>
                </a:endParaRPr>
              </a:p>
            </p:txBody>
          </p:sp>
          <p:sp>
            <p:nvSpPr>
              <p:cNvPr id="27" name="Oval 34"/>
              <p:cNvSpPr>
                <a:spLocks noChangeArrowheads="1"/>
              </p:cNvSpPr>
              <p:nvPr/>
            </p:nvSpPr>
            <p:spPr bwMode="auto">
              <a:xfrm flipH="1">
                <a:off x="6804248" y="2636912"/>
                <a:ext cx="209550" cy="254000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9pPr>
              </a:lstStyle>
              <a:p>
                <a:pPr algn="ctr" eaLnBrk="1" hangingPunct="1"/>
                <a:r>
                  <a:rPr lang="el-GR" dirty="0">
                    <a:solidFill>
                      <a:srgbClr val="820000"/>
                    </a:solidFill>
                    <a:latin typeface="+mn-lt"/>
                  </a:rPr>
                  <a:t>4</a:t>
                </a:r>
              </a:p>
            </p:txBody>
          </p:sp>
          <p:sp>
            <p:nvSpPr>
              <p:cNvPr id="28" name="Oval 36"/>
              <p:cNvSpPr>
                <a:spLocks noChangeArrowheads="1"/>
              </p:cNvSpPr>
              <p:nvPr/>
            </p:nvSpPr>
            <p:spPr bwMode="auto">
              <a:xfrm flipH="1">
                <a:off x="7308304" y="2996952"/>
                <a:ext cx="209550" cy="254000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Garamond" panose="02020502050306020203" pitchFamily="18" charset="0"/>
                  </a:defRPr>
                </a:lvl9pPr>
              </a:lstStyle>
              <a:p>
                <a:pPr algn="ctr" eaLnBrk="1" hangingPunct="1"/>
                <a:r>
                  <a:rPr lang="el-GR" dirty="0">
                    <a:solidFill>
                      <a:srgbClr val="820000"/>
                    </a:solidFill>
                    <a:latin typeface="+mn-lt"/>
                  </a:rPr>
                  <a:t>5</a:t>
                </a:r>
              </a:p>
            </p:txBody>
          </p:sp>
          <p:sp>
            <p:nvSpPr>
              <p:cNvPr id="29" name="Line 31"/>
              <p:cNvSpPr>
                <a:spLocks noChangeShapeType="1"/>
              </p:cNvSpPr>
              <p:nvPr/>
            </p:nvSpPr>
            <p:spPr bwMode="auto">
              <a:xfrm flipH="1">
                <a:off x="7524328" y="2780928"/>
                <a:ext cx="142875" cy="177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sz="2000" dirty="0">
                  <a:solidFill>
                    <a:srgbClr val="820000"/>
                  </a:solidFill>
                  <a:latin typeface="+mn-lt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8719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8143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8149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Κατερίνα Γεωργούλη 2014. Κατερίνα Γεωργούλη. «Ενότητα 10: Παραγωγή Ενδιάμεσου Κώδικα </a:t>
            </a:r>
            <a:r>
              <a:rPr lang="el-GR" sz="2000" dirty="0" smtClean="0"/>
              <a:t>(</a:t>
            </a:r>
            <a:r>
              <a:rPr lang="el-GR" sz="2000" dirty="0"/>
              <a:t>Σημασιολογικές ρουτίνες μετάφρασης-Μέρος </a:t>
            </a:r>
            <a:r>
              <a:rPr lang="en-US" sz="2000" smtClean="0"/>
              <a:t>B</a:t>
            </a:r>
            <a:r>
              <a:rPr lang="el-GR" sz="2000" smtClean="0"/>
              <a:t>)». </a:t>
            </a:r>
            <a:r>
              <a:rPr lang="el-GR" sz="2000" dirty="0" smtClean="0"/>
              <a:t>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5077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Αδειοδότησης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311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Επεξήγηση όρων χρήσης έργων τρίτων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13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84214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Ενδιάμεσος κώδικας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l-GR" sz="2400" dirty="0" smtClean="0"/>
              <a:t>Αποτελεί σειρά </a:t>
            </a:r>
            <a:r>
              <a:rPr lang="el-GR" sz="2400" dirty="0"/>
              <a:t>ενδιάμεσων αναπαραστάσεων του πηγαίου κώδικα: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l-GR" sz="2400" dirty="0"/>
              <a:t>Για κάθε δομή της γλώσσας προσδιορίζεται ο αντίστοιχος </a:t>
            </a:r>
            <a:r>
              <a:rPr lang="el-GR" sz="2400" b="1" dirty="0">
                <a:solidFill>
                  <a:srgbClr val="004A82"/>
                </a:solidFill>
              </a:rPr>
              <a:t>ενδιάμεσος κώδικας </a:t>
            </a:r>
            <a:r>
              <a:rPr lang="el-GR" sz="2400" dirty="0"/>
              <a:t>σε ενδιάμεση γλώσσα.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l-GR" sz="2400" dirty="0"/>
              <a:t>Διευρύνεται ο συντακτικός αναλυτής με </a:t>
            </a:r>
            <a:r>
              <a:rPr lang="el-GR" sz="2400" b="1" dirty="0">
                <a:solidFill>
                  <a:srgbClr val="004A82"/>
                </a:solidFill>
              </a:rPr>
              <a:t>σημασιολογικές ρουτίνες</a:t>
            </a:r>
            <a:r>
              <a:rPr lang="el-GR" sz="2400" dirty="0"/>
              <a:t> που παράγουν ενδιάμεσο </a:t>
            </a:r>
            <a:r>
              <a:rPr lang="el-GR" sz="2400" dirty="0" smtClean="0"/>
              <a:t>κώδικα</a:t>
            </a:r>
            <a:endParaRPr lang="el-GR" sz="2400" dirty="0"/>
          </a:p>
          <a:p>
            <a:pPr marL="0" indent="0">
              <a:spcBef>
                <a:spcPts val="1800"/>
              </a:spcBef>
              <a:buNone/>
            </a:pPr>
            <a:r>
              <a:rPr lang="el-GR" sz="2400" dirty="0"/>
              <a:t>Οι </a:t>
            </a:r>
            <a:r>
              <a:rPr lang="el-GR" sz="2400" b="1" dirty="0">
                <a:solidFill>
                  <a:srgbClr val="004A82"/>
                </a:solidFill>
              </a:rPr>
              <a:t>σημασιολογικές ρουτίνες </a:t>
            </a:r>
            <a:r>
              <a:rPr lang="el-GR" sz="2400" dirty="0"/>
              <a:t>χρησιμοποιούν:</a:t>
            </a:r>
          </a:p>
          <a:p>
            <a:pPr marL="457200" indent="-457200">
              <a:spcBef>
                <a:spcPts val="3000"/>
              </a:spcBef>
              <a:buFont typeface="+mj-lt"/>
              <a:buAutoNum type="arabicPeriod"/>
            </a:pPr>
            <a:r>
              <a:rPr lang="el-GR" sz="2400" b="1" dirty="0">
                <a:solidFill>
                  <a:srgbClr val="820000"/>
                </a:solidFill>
              </a:rPr>
              <a:t>Σχέδιο παραγωγής </a:t>
            </a:r>
            <a:r>
              <a:rPr lang="el-GR" sz="2400" dirty="0"/>
              <a:t>ενδιάμεσου κώδικα</a:t>
            </a:r>
          </a:p>
          <a:p>
            <a:pPr marL="457200" indent="-457200">
              <a:spcBef>
                <a:spcPts val="3000"/>
              </a:spcBef>
              <a:buFont typeface="+mj-lt"/>
              <a:buAutoNum type="arabicPeriod"/>
            </a:pPr>
            <a:r>
              <a:rPr lang="el-GR" sz="2400" b="1" dirty="0">
                <a:solidFill>
                  <a:srgbClr val="820000"/>
                </a:solidFill>
              </a:rPr>
              <a:t>Μεταβλητές ιδιοτήτων</a:t>
            </a:r>
            <a:r>
              <a:rPr lang="el-GR" sz="2400" b="1" dirty="0">
                <a:solidFill>
                  <a:srgbClr val="004A82"/>
                </a:solidFill>
              </a:rPr>
              <a:t> </a:t>
            </a:r>
            <a:r>
              <a:rPr lang="el-GR" sz="2400" b="1" dirty="0"/>
              <a:t>(</a:t>
            </a:r>
            <a:r>
              <a:rPr lang="el-GR" sz="2400" dirty="0"/>
              <a:t>attributes) για κάθε σύμβολο της γραμματικής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94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26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Πρωταρχικές σημασιολογικές ρουτίνες </a:t>
            </a:r>
            <a:r>
              <a:rPr lang="el-GR" dirty="0" smtClean="0"/>
              <a:t>ΚΤΔ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dirty="0" smtClean="0"/>
              <a:t>Τυπικές Διαδικασίες</a:t>
            </a:r>
            <a:r>
              <a:rPr lang="el-GR" sz="2400" b="1" dirty="0"/>
              <a:t>:</a:t>
            </a:r>
          </a:p>
          <a:p>
            <a:pPr>
              <a:spcBef>
                <a:spcPts val="1800"/>
              </a:spcBef>
            </a:pPr>
            <a:r>
              <a:rPr lang="el-GR" sz="2400" b="1" dirty="0">
                <a:solidFill>
                  <a:srgbClr val="004A82"/>
                </a:solidFill>
              </a:rPr>
              <a:t>lookup (N) </a:t>
            </a:r>
            <a:r>
              <a:rPr lang="el-GR" sz="2400" dirty="0"/>
              <a:t>	επιστρέφει τη δ/νση του πίνακα συμβόλων για </a:t>
            </a:r>
            <a:r>
              <a:rPr lang="el-GR" sz="2400" dirty="0" smtClean="0"/>
              <a:t>το τερματικό όρο Ν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b="1" dirty="0">
                <a:solidFill>
                  <a:srgbClr val="004A82"/>
                </a:solidFill>
              </a:rPr>
              <a:t>newTemp (t)</a:t>
            </a:r>
            <a:r>
              <a:rPr lang="el-GR" sz="2400" dirty="0"/>
              <a:t> </a:t>
            </a:r>
            <a:r>
              <a:rPr lang="el-GR" sz="2400" dirty="0" smtClean="0"/>
              <a:t>δημιουργεί </a:t>
            </a:r>
            <a:r>
              <a:rPr lang="el-GR" sz="2400" dirty="0"/>
              <a:t>νέα προσωρινή μεταβλητή</a:t>
            </a:r>
          </a:p>
          <a:p>
            <a:pPr>
              <a:spcBef>
                <a:spcPts val="1800"/>
              </a:spcBef>
            </a:pPr>
            <a:r>
              <a:rPr lang="el-GR" sz="2400" b="1" dirty="0">
                <a:solidFill>
                  <a:srgbClr val="004A82"/>
                </a:solidFill>
              </a:rPr>
              <a:t>newLabel (S)</a:t>
            </a:r>
            <a:r>
              <a:rPr lang="el-GR" sz="2400" dirty="0"/>
              <a:t> </a:t>
            </a:r>
            <a:r>
              <a:rPr lang="el-GR" sz="2400" dirty="0" smtClean="0"/>
              <a:t>δημιουργεί </a:t>
            </a:r>
            <a:r>
              <a:rPr lang="el-GR" sz="2400" dirty="0"/>
              <a:t>νέα ετικέτα</a:t>
            </a:r>
          </a:p>
          <a:p>
            <a:pPr>
              <a:spcBef>
                <a:spcPts val="1800"/>
              </a:spcBef>
            </a:pPr>
            <a:r>
              <a:rPr lang="el-GR" sz="2400" b="1" dirty="0">
                <a:solidFill>
                  <a:srgbClr val="004A82"/>
                </a:solidFill>
              </a:rPr>
              <a:t>gen (....) </a:t>
            </a:r>
            <a:r>
              <a:rPr lang="el-GR" sz="2400" dirty="0" smtClean="0"/>
              <a:t>γεννά </a:t>
            </a:r>
            <a:r>
              <a:rPr lang="el-GR" sz="2400" dirty="0"/>
              <a:t>την επόμενη </a:t>
            </a:r>
            <a:r>
              <a:rPr lang="el-GR" sz="2400" dirty="0" smtClean="0"/>
              <a:t>γραμμή κώδικα τριών διευθύνσεων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b="1" dirty="0">
                <a:solidFill>
                  <a:srgbClr val="004A82"/>
                </a:solidFill>
              </a:rPr>
              <a:t>anal (Ε, Ε.place) </a:t>
            </a:r>
            <a:r>
              <a:rPr lang="el-GR" sz="2400" dirty="0" smtClean="0"/>
              <a:t>αναλύει </a:t>
            </a:r>
            <a:r>
              <a:rPr lang="el-GR" sz="2400" dirty="0"/>
              <a:t>την Ε και τοποθετεί </a:t>
            </a:r>
            <a:r>
              <a:rPr lang="el-GR" sz="2400" dirty="0" smtClean="0"/>
              <a:t>τη τιμή της</a:t>
            </a:r>
            <a:r>
              <a:rPr lang="en-US" sz="2400" dirty="0" smtClean="0"/>
              <a:t> </a:t>
            </a:r>
            <a:r>
              <a:rPr lang="el-GR" sz="2400" dirty="0" smtClean="0"/>
              <a:t>ιδιότητας </a:t>
            </a:r>
            <a:r>
              <a:rPr lang="en-US" sz="2400" dirty="0" smtClean="0"/>
              <a:t>place</a:t>
            </a:r>
            <a:r>
              <a:rPr lang="el-GR" sz="2400" dirty="0" smtClean="0"/>
              <a:t> (π.χ. τη </a:t>
            </a:r>
            <a:r>
              <a:rPr lang="en-US" sz="2400" dirty="0" smtClean="0"/>
              <a:t>value) </a:t>
            </a:r>
            <a:r>
              <a:rPr lang="el-GR" sz="2400" dirty="0" smtClean="0"/>
              <a:t>στο Ε.place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913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Πρωταρχικές σημασιολογικές ρουτίνες ΚΤΔ </a:t>
            </a:r>
            <a:r>
              <a:rPr lang="el-GR" sz="3600" b="0" dirty="0" smtClean="0"/>
              <a:t>(2 </a:t>
            </a:r>
            <a:r>
              <a:rPr lang="el-GR" sz="3600" b="0" dirty="0"/>
              <a:t>από </a:t>
            </a:r>
            <a:r>
              <a:rPr lang="el-GR" sz="3600" b="0" dirty="0" smtClean="0"/>
              <a:t>2)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628800"/>
            <a:ext cx="8568952" cy="4896544"/>
          </a:xfrm>
          <a:ln>
            <a:solidFill>
              <a:srgbClr val="820000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sz="2400" b="1" dirty="0" smtClean="0"/>
              <a:t>Παράμετροι διαδικασιών:</a:t>
            </a:r>
          </a:p>
          <a:p>
            <a:pPr marL="1250950" indent="-1250950">
              <a:spcBef>
                <a:spcPts val="1800"/>
              </a:spcBef>
              <a:buNone/>
            </a:pPr>
            <a:r>
              <a:rPr lang="el-GR" sz="2400" b="1" dirty="0" smtClean="0">
                <a:solidFill>
                  <a:srgbClr val="004A82"/>
                </a:solidFill>
              </a:rPr>
              <a:t>E.place:    </a:t>
            </a:r>
            <a:r>
              <a:rPr lang="el-GR" sz="2400" dirty="0" smtClean="0"/>
              <a:t>  η </a:t>
            </a:r>
            <a:r>
              <a:rPr lang="el-GR" sz="2400" dirty="0"/>
              <a:t>διεύθυνση που κρατά την </a:t>
            </a:r>
            <a:r>
              <a:rPr lang="el-GR" sz="2400" dirty="0" smtClean="0"/>
              <a:t>τιμή της ιδιότητας </a:t>
            </a:r>
            <a:r>
              <a:rPr lang="en-US" sz="2400" dirty="0" smtClean="0"/>
              <a:t>place</a:t>
            </a:r>
            <a:r>
              <a:rPr lang="el-GR" sz="2400" dirty="0" smtClean="0"/>
              <a:t>  που αφορά στην </a:t>
            </a:r>
            <a:r>
              <a:rPr lang="el-GR" sz="2400" dirty="0"/>
              <a:t>έκφραση </a:t>
            </a:r>
            <a:r>
              <a:rPr lang="el-GR" sz="2400" dirty="0" smtClean="0"/>
              <a:t>E κατά την ολοκλήρωση της ενδιάμεσης  μετάφρασής της </a:t>
            </a:r>
            <a:endParaRPr lang="el-GR" sz="2400" dirty="0"/>
          </a:p>
          <a:p>
            <a:pPr marL="1250950" indent="-1250950">
              <a:spcBef>
                <a:spcPts val="1800"/>
              </a:spcBef>
              <a:buNone/>
              <a:tabLst>
                <a:tab pos="1250950" algn="l"/>
              </a:tabLst>
            </a:pPr>
            <a:r>
              <a:rPr lang="el-GR" sz="2400" b="1" dirty="0" smtClean="0">
                <a:solidFill>
                  <a:srgbClr val="004A82"/>
                </a:solidFill>
              </a:rPr>
              <a:t>E.code</a:t>
            </a:r>
            <a:r>
              <a:rPr lang="el-GR" sz="2400" b="1" dirty="0">
                <a:solidFill>
                  <a:srgbClr val="004A82"/>
                </a:solidFill>
              </a:rPr>
              <a:t>:</a:t>
            </a:r>
            <a:r>
              <a:rPr lang="el-GR" sz="2400" dirty="0"/>
              <a:t> </a:t>
            </a:r>
            <a:r>
              <a:rPr lang="el-GR" sz="2400" dirty="0" smtClean="0"/>
              <a:t>     οι γραμμές ενδιάμεσου κώδικα που «γεννούνται» κατά την εφαρμογή του σχεδίου μετάφρασης για  την πηγαία έκφραση  E</a:t>
            </a:r>
            <a:endParaRPr lang="el-GR" sz="2400" dirty="0"/>
          </a:p>
          <a:p>
            <a:pPr marL="0" indent="0">
              <a:spcBef>
                <a:spcPts val="1800"/>
              </a:spcBef>
              <a:buNone/>
            </a:pPr>
            <a:r>
              <a:rPr lang="el-GR" sz="2400" b="1" dirty="0" smtClean="0">
                <a:solidFill>
                  <a:srgbClr val="004A82"/>
                </a:solidFill>
              </a:rPr>
              <a:t>id.lexeme</a:t>
            </a:r>
            <a:r>
              <a:rPr lang="el-GR" sz="2400" b="1" dirty="0">
                <a:solidFill>
                  <a:srgbClr val="004A82"/>
                </a:solidFill>
              </a:rPr>
              <a:t>: </a:t>
            </a:r>
            <a:r>
              <a:rPr lang="el-GR" sz="2400" dirty="0"/>
              <a:t>η διεύθυνση του id στον πίνακα συμβόλων</a:t>
            </a:r>
          </a:p>
          <a:p>
            <a:pPr marL="1250950" indent="-1250950">
              <a:spcBef>
                <a:spcPts val="4800"/>
              </a:spcBef>
              <a:buNone/>
            </a:pPr>
            <a:r>
              <a:rPr lang="el-GR" sz="2400" b="1" dirty="0" smtClean="0">
                <a:solidFill>
                  <a:srgbClr val="004A82"/>
                </a:solidFill>
              </a:rPr>
              <a:t>nextstat</a:t>
            </a:r>
            <a:r>
              <a:rPr lang="el-GR" sz="2400" b="1" dirty="0">
                <a:solidFill>
                  <a:srgbClr val="004A82"/>
                </a:solidFill>
              </a:rPr>
              <a:t>:</a:t>
            </a:r>
            <a:r>
              <a:rPr lang="el-GR" sz="2400" dirty="0"/>
              <a:t> </a:t>
            </a:r>
            <a:r>
              <a:rPr lang="el-GR" sz="2400" dirty="0" smtClean="0"/>
              <a:t>   καθολική μεταβλητή που επιστρέφει </a:t>
            </a:r>
            <a:r>
              <a:rPr lang="el-GR" sz="2400" dirty="0"/>
              <a:t>τη διεύθυνση της νέας </a:t>
            </a:r>
            <a:r>
              <a:rPr lang="el-GR" sz="2400" dirty="0" smtClean="0"/>
              <a:t>γραμμής ενδιάμεσου κώδικα που </a:t>
            </a:r>
            <a:r>
              <a:rPr lang="el-GR" sz="2400" dirty="0"/>
              <a:t>θα </a:t>
            </a:r>
            <a:r>
              <a:rPr lang="el-GR" sz="2400" dirty="0" smtClean="0"/>
              <a:t>δημιουργηθεί</a:t>
            </a:r>
            <a:r>
              <a:rPr lang="en-US" sz="2400" dirty="0" smtClean="0"/>
              <a:t> </a:t>
            </a:r>
            <a:r>
              <a:rPr lang="el-GR" sz="2400" dirty="0" smtClean="0"/>
              <a:t>κατά την εφαρμογή του σχεδίου μετάφρασης                                                  </a:t>
            </a:r>
            <a:r>
              <a:rPr lang="el-GR" sz="2400" i="1" dirty="0" smtClean="0">
                <a:solidFill>
                  <a:srgbClr val="820000"/>
                </a:solidFill>
              </a:rPr>
              <a:t>(</a:t>
            </a:r>
            <a:r>
              <a:rPr lang="el-GR" sz="2400" i="1" dirty="0">
                <a:solidFill>
                  <a:srgbClr val="820000"/>
                </a:solidFill>
              </a:rPr>
              <a:t>κάθε κλήση στη gen(…) αυξάνει τη nextstat </a:t>
            </a:r>
            <a:r>
              <a:rPr lang="el-GR" sz="2400" i="1" dirty="0" smtClean="0">
                <a:solidFill>
                  <a:srgbClr val="820000"/>
                </a:solidFill>
              </a:rPr>
              <a:t>κατά </a:t>
            </a:r>
            <a:r>
              <a:rPr lang="el-GR" sz="2400" i="1" dirty="0">
                <a:solidFill>
                  <a:srgbClr val="820000"/>
                </a:solidFill>
              </a:rPr>
              <a:t>1)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732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Παραγωγή ΚΤΔ για την ανάθεση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368152"/>
          </a:xfrm>
        </p:spPr>
        <p:txBody>
          <a:bodyPr/>
          <a:lstStyle/>
          <a:p>
            <a:pPr marL="0" indent="0">
              <a:buNone/>
            </a:pPr>
            <a:r>
              <a:rPr lang="el-GR" sz="2400" dirty="0"/>
              <a:t>Παράδειγμα: Εσωτερικό αποτέλεσμα δημιουργίας ενδιάμεσου κώδικα για την:    </a:t>
            </a:r>
          </a:p>
          <a:p>
            <a:pPr marL="0" indent="0">
              <a:buNone/>
            </a:pPr>
            <a:r>
              <a:rPr lang="el-GR" sz="2400" b="1" dirty="0">
                <a:solidFill>
                  <a:srgbClr val="820000"/>
                </a:solidFill>
              </a:rPr>
              <a:t>a := b*-c + </a:t>
            </a:r>
            <a:r>
              <a:rPr lang="en-US" sz="2400" b="1" dirty="0" smtClean="0">
                <a:solidFill>
                  <a:srgbClr val="820000"/>
                </a:solidFill>
              </a:rPr>
              <a:t>d</a:t>
            </a:r>
            <a:r>
              <a:rPr lang="el-GR" sz="2400" b="1" dirty="0" smtClean="0">
                <a:solidFill>
                  <a:srgbClr val="820000"/>
                </a:solidFill>
              </a:rPr>
              <a:t>*-</a:t>
            </a:r>
            <a:r>
              <a:rPr lang="en-US" sz="2400" b="1" dirty="0" smtClean="0">
                <a:solidFill>
                  <a:srgbClr val="820000"/>
                </a:solidFill>
              </a:rPr>
              <a:t>e</a:t>
            </a:r>
            <a:endParaRPr lang="el-GR" sz="2400" b="1" dirty="0">
              <a:solidFill>
                <a:srgbClr val="820000"/>
              </a:solidFill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411959" y="3403600"/>
            <a:ext cx="223202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636838" algn="ctr"/>
                <a:tab pos="5273675" algn="r"/>
              </a:tabLs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1pPr>
            <a:lvl2pPr marL="742950" indent="-285750" eaLnBrk="0" hangingPunct="0">
              <a:tabLst>
                <a:tab pos="2636838" algn="ctr"/>
                <a:tab pos="5273675" algn="r"/>
              </a:tabLs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2pPr>
            <a:lvl3pPr marL="1143000" indent="-228600" eaLnBrk="0" hangingPunct="0">
              <a:tabLst>
                <a:tab pos="2636838" algn="ctr"/>
                <a:tab pos="5273675" algn="r"/>
              </a:tabLs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3pPr>
            <a:lvl4pPr marL="1600200" indent="-228600" eaLnBrk="0" hangingPunct="0">
              <a:tabLst>
                <a:tab pos="2636838" algn="ctr"/>
                <a:tab pos="5273675" algn="r"/>
              </a:tabLs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4pPr>
            <a:lvl5pPr marL="2057400" indent="-228600" eaLnBrk="0" hangingPunct="0">
              <a:tabLst>
                <a:tab pos="2636838" algn="ctr"/>
                <a:tab pos="5273675" algn="r"/>
              </a:tabLs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9pPr>
          </a:lstStyle>
          <a:p>
            <a:pPr algn="just" eaLnBrk="1" hangingPunct="1"/>
            <a:endParaRPr lang="fr-FR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fr-FR" sz="2400" b="0" dirty="0">
                <a:latin typeface="Arial" panose="020B0604020202020204" pitchFamily="34" charset="0"/>
                <a:cs typeface="Arial" panose="020B0604020202020204" pitchFamily="34" charset="0"/>
              </a:rPr>
              <a:t>t1 := -c </a:t>
            </a:r>
            <a:endParaRPr lang="el-GR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2400" b="0" dirty="0">
                <a:latin typeface="Arial" panose="020B0604020202020204" pitchFamily="34" charset="0"/>
                <a:cs typeface="Arial" panose="020B0604020202020204" pitchFamily="34" charset="0"/>
              </a:rPr>
              <a:t>t2 := b</a:t>
            </a:r>
            <a:r>
              <a:rPr lang="el-GR" sz="2400" b="0" dirty="0">
                <a:latin typeface="Arial" panose="020B0604020202020204" pitchFamily="34" charset="0"/>
              </a:rPr>
              <a:t> </a:t>
            </a:r>
            <a:r>
              <a:rPr lang="fr-FR" sz="2400" b="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l-GR" sz="2400" b="0" dirty="0">
                <a:latin typeface="Arial" panose="020B0604020202020204" pitchFamily="34" charset="0"/>
              </a:rPr>
              <a:t> </a:t>
            </a:r>
            <a:r>
              <a:rPr lang="fr-FR" sz="2400" b="0" dirty="0">
                <a:latin typeface="Arial" panose="020B0604020202020204" pitchFamily="34" charset="0"/>
                <a:cs typeface="Arial" panose="020B0604020202020204" pitchFamily="34" charset="0"/>
              </a:rPr>
              <a:t>t1</a:t>
            </a:r>
            <a:endParaRPr lang="el-GR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2400" b="0" dirty="0">
                <a:latin typeface="Arial" panose="020B0604020202020204" pitchFamily="34" charset="0"/>
                <a:cs typeface="Arial" panose="020B0604020202020204" pitchFamily="34" charset="0"/>
              </a:rPr>
              <a:t>t3 := </a:t>
            </a:r>
            <a:r>
              <a:rPr lang="fr-F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2400" b="0" dirty="0">
                <a:latin typeface="Arial" panose="020B0604020202020204" pitchFamily="34" charset="0"/>
                <a:cs typeface="Arial" panose="020B0604020202020204" pitchFamily="34" charset="0"/>
              </a:rPr>
              <a:t>t4 := </a:t>
            </a:r>
            <a:r>
              <a:rPr lang="fr-F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fr-FR" sz="2400" b="0" dirty="0">
                <a:latin typeface="Arial" panose="020B0604020202020204" pitchFamily="34" charset="0"/>
                <a:cs typeface="Arial" panose="020B0604020202020204" pitchFamily="34" charset="0"/>
              </a:rPr>
              <a:t>* t3</a:t>
            </a:r>
          </a:p>
          <a:p>
            <a:pPr algn="just"/>
            <a:r>
              <a:rPr lang="fr-FR" sz="2400" b="0" dirty="0">
                <a:latin typeface="Arial" panose="020B0604020202020204" pitchFamily="34" charset="0"/>
                <a:cs typeface="Arial" panose="020B0604020202020204" pitchFamily="34" charset="0"/>
              </a:rPr>
              <a:t>t5 := t2 + t4</a:t>
            </a:r>
          </a:p>
          <a:p>
            <a:pPr algn="just"/>
            <a:r>
              <a:rPr lang="en-US" sz="2400" dirty="0">
                <a:solidFill>
                  <a:srgbClr val="22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2400" dirty="0">
                <a:solidFill>
                  <a:srgbClr val="22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:= t5</a:t>
            </a:r>
            <a:r>
              <a:rPr lang="fr-FR" sz="2400" dirty="0">
                <a:solidFill>
                  <a:srgbClr val="22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sz="2400" dirty="0">
              <a:solidFill>
                <a:srgbClr val="2264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14"/>
          <p:cNvSpPr>
            <a:spLocks noChangeArrowheads="1"/>
          </p:cNvSpPr>
          <p:nvPr/>
        </p:nvSpPr>
        <p:spPr bwMode="auto">
          <a:xfrm>
            <a:off x="5004972" y="4987248"/>
            <a:ext cx="2447925" cy="360363"/>
          </a:xfrm>
          <a:prstGeom prst="wedgeRectCallout">
            <a:avLst>
              <a:gd name="adj1" fmla="val -77495"/>
              <a:gd name="adj2" fmla="val -22685"/>
            </a:avLst>
          </a:prstGeom>
          <a:solidFill>
            <a:srgbClr val="FFCC66">
              <a:alpha val="3215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9pPr>
          </a:lstStyle>
          <a:p>
            <a:pPr algn="ctr" eaLnBrk="1" hangingPunct="1"/>
            <a:r>
              <a:rPr lang="en-GB" dirty="0">
                <a:latin typeface="+mn-lt"/>
              </a:rPr>
              <a:t>E.code</a:t>
            </a:r>
          </a:p>
        </p:txBody>
      </p:sp>
      <p:sp>
        <p:nvSpPr>
          <p:cNvPr id="7" name="Oval 15"/>
          <p:cNvSpPr>
            <a:spLocks noChangeArrowheads="1"/>
          </p:cNvSpPr>
          <p:nvPr/>
        </p:nvSpPr>
        <p:spPr bwMode="auto">
          <a:xfrm>
            <a:off x="1907704" y="3501008"/>
            <a:ext cx="2447925" cy="2952750"/>
          </a:xfrm>
          <a:prstGeom prst="ellipse">
            <a:avLst/>
          </a:prstGeom>
          <a:solidFill>
            <a:srgbClr val="FFCC66">
              <a:alpha val="41960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9pPr>
          </a:lstStyle>
          <a:p>
            <a:pPr eaLnBrk="1" hangingPunct="1"/>
            <a:endParaRPr lang="el-GR" dirty="0"/>
          </a:p>
        </p:txBody>
      </p:sp>
      <p:sp>
        <p:nvSpPr>
          <p:cNvPr id="8" name="AutoShape 16"/>
          <p:cNvSpPr>
            <a:spLocks noChangeArrowheads="1"/>
          </p:cNvSpPr>
          <p:nvPr/>
        </p:nvSpPr>
        <p:spPr bwMode="auto">
          <a:xfrm flipH="1">
            <a:off x="395536" y="5229200"/>
            <a:ext cx="1438275" cy="431800"/>
          </a:xfrm>
          <a:prstGeom prst="wedgeRoundRectCallout">
            <a:avLst>
              <a:gd name="adj1" fmla="val -95366"/>
              <a:gd name="adj2" fmla="val 8786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9pPr>
          </a:lstStyle>
          <a:p>
            <a:pPr algn="ctr" eaLnBrk="1" hangingPunct="1"/>
            <a:r>
              <a:rPr lang="en-GB" dirty="0">
                <a:latin typeface="+mn-lt"/>
              </a:rPr>
              <a:t>E.place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52120" y="1709428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assign</a:t>
            </a:r>
            <a:endParaRPr lang="el-GR" sz="2000" dirty="0">
              <a:latin typeface="+mn-lt"/>
            </a:endParaRPr>
          </a:p>
        </p:txBody>
      </p:sp>
      <p:grpSp>
        <p:nvGrpSpPr>
          <p:cNvPr id="30" name="29 - Ομάδα"/>
          <p:cNvGrpSpPr/>
          <p:nvPr/>
        </p:nvGrpSpPr>
        <p:grpSpPr>
          <a:xfrm>
            <a:off x="5381600" y="2109538"/>
            <a:ext cx="2897549" cy="2795380"/>
            <a:chOff x="5381600" y="2109538"/>
            <a:chExt cx="2897549" cy="2795380"/>
          </a:xfrm>
        </p:grpSpPr>
        <p:cxnSp>
          <p:nvCxnSpPr>
            <p:cNvPr id="12" name="Ευθύγραμμο βέλος σύνδεσης 11"/>
            <p:cNvCxnSpPr>
              <a:stCxn id="10" idx="2"/>
              <a:endCxn id="16" idx="0"/>
            </p:cNvCxnSpPr>
            <p:nvPr/>
          </p:nvCxnSpPr>
          <p:spPr>
            <a:xfrm flipH="1">
              <a:off x="5652120" y="2109538"/>
              <a:ext cx="504056" cy="41142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381600" y="2520965"/>
              <a:ext cx="541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a</a:t>
              </a:r>
              <a:endParaRPr lang="el-GR" sz="2000" dirty="0">
                <a:latin typeface="+mn-lt"/>
              </a:endParaRPr>
            </a:p>
          </p:txBody>
        </p:sp>
        <p:cxnSp>
          <p:nvCxnSpPr>
            <p:cNvPr id="19" name="Ευθύγραμμο βέλος σύνδεσης 18"/>
            <p:cNvCxnSpPr>
              <a:stCxn id="10" idx="2"/>
              <a:endCxn id="22" idx="0"/>
            </p:cNvCxnSpPr>
            <p:nvPr/>
          </p:nvCxnSpPr>
          <p:spPr>
            <a:xfrm>
              <a:off x="6156176" y="2109538"/>
              <a:ext cx="516026" cy="41142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6401682" y="2520965"/>
              <a:ext cx="541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+mn-lt"/>
                </a:rPr>
                <a:t>+</a:t>
              </a:r>
              <a:endParaRPr lang="el-GR" sz="2000" dirty="0">
                <a:latin typeface="+mn-lt"/>
              </a:endParaRPr>
            </a:p>
          </p:txBody>
        </p:sp>
        <p:cxnSp>
          <p:nvCxnSpPr>
            <p:cNvPr id="26" name="Ευθύγραμμο βέλος σύνδεσης 25"/>
            <p:cNvCxnSpPr>
              <a:stCxn id="22" idx="2"/>
            </p:cNvCxnSpPr>
            <p:nvPr/>
          </p:nvCxnSpPr>
          <p:spPr>
            <a:xfrm flipH="1">
              <a:off x="5976872" y="2921075"/>
              <a:ext cx="695330" cy="28396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5706352" y="3203545"/>
              <a:ext cx="541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+mn-lt"/>
                </a:rPr>
                <a:t>*</a:t>
              </a:r>
              <a:endParaRPr lang="el-GR" sz="2000" dirty="0">
                <a:latin typeface="+mn-lt"/>
              </a:endParaRPr>
            </a:p>
          </p:txBody>
        </p:sp>
        <p:cxnSp>
          <p:nvCxnSpPr>
            <p:cNvPr id="29" name="Ευθύγραμμο βέλος σύνδεσης 28"/>
            <p:cNvCxnSpPr>
              <a:stCxn id="22" idx="2"/>
              <a:endCxn id="32" idx="0"/>
            </p:cNvCxnSpPr>
            <p:nvPr/>
          </p:nvCxnSpPr>
          <p:spPr>
            <a:xfrm>
              <a:off x="6672202" y="2921075"/>
              <a:ext cx="644552" cy="2824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7046234" y="3203545"/>
              <a:ext cx="541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+mn-lt"/>
                </a:rPr>
                <a:t>*</a:t>
              </a:r>
              <a:endParaRPr lang="el-GR" sz="2000" dirty="0">
                <a:latin typeface="+mn-lt"/>
              </a:endParaRPr>
            </a:p>
          </p:txBody>
        </p:sp>
        <p:cxnSp>
          <p:nvCxnSpPr>
            <p:cNvPr id="34" name="Ευθύγραμμο βέλος σύνδεσης 33"/>
            <p:cNvCxnSpPr>
              <a:stCxn id="28" idx="2"/>
            </p:cNvCxnSpPr>
            <p:nvPr/>
          </p:nvCxnSpPr>
          <p:spPr>
            <a:xfrm flipH="1">
              <a:off x="5652120" y="3603655"/>
              <a:ext cx="324752" cy="2693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5381600" y="3863455"/>
              <a:ext cx="541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+mn-lt"/>
                </a:rPr>
                <a:t>b</a:t>
              </a:r>
              <a:endParaRPr lang="el-GR" sz="2000" dirty="0">
                <a:latin typeface="+mn-lt"/>
              </a:endParaRPr>
            </a:p>
          </p:txBody>
        </p:sp>
        <p:cxnSp>
          <p:nvCxnSpPr>
            <p:cNvPr id="39" name="Ευθύγραμμο βέλος σύνδεσης 38"/>
            <p:cNvCxnSpPr>
              <a:stCxn id="28" idx="2"/>
              <a:endCxn id="42" idx="0"/>
            </p:cNvCxnSpPr>
            <p:nvPr/>
          </p:nvCxnSpPr>
          <p:spPr>
            <a:xfrm>
              <a:off x="5976872" y="3603655"/>
              <a:ext cx="319800" cy="23853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5697552" y="3842186"/>
              <a:ext cx="11982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+mn-lt"/>
                </a:rPr>
                <a:t>uminus</a:t>
              </a:r>
              <a:endParaRPr lang="el-GR" sz="2000" dirty="0">
                <a:latin typeface="+mn-lt"/>
              </a:endParaRPr>
            </a:p>
          </p:txBody>
        </p:sp>
        <p:cxnSp>
          <p:nvCxnSpPr>
            <p:cNvPr id="44" name="Ευθύγραμμο βέλος σύνδεσης 43"/>
            <p:cNvCxnSpPr>
              <a:stCxn id="42" idx="2"/>
              <a:endCxn id="49" idx="0"/>
            </p:cNvCxnSpPr>
            <p:nvPr/>
          </p:nvCxnSpPr>
          <p:spPr>
            <a:xfrm>
              <a:off x="6296672" y="4242296"/>
              <a:ext cx="0" cy="26251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6026152" y="4504808"/>
              <a:ext cx="541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+mn-lt"/>
                </a:rPr>
                <a:t>c</a:t>
              </a:r>
              <a:endParaRPr lang="el-GR" sz="2000" dirty="0">
                <a:latin typeface="+mn-lt"/>
              </a:endParaRPr>
            </a:p>
          </p:txBody>
        </p:sp>
        <p:cxnSp>
          <p:nvCxnSpPr>
            <p:cNvPr id="52" name="Ευθύγραμμο βέλος σύνδεσης 51"/>
            <p:cNvCxnSpPr>
              <a:stCxn id="32" idx="2"/>
              <a:endCxn id="55" idx="0"/>
            </p:cNvCxnSpPr>
            <p:nvPr/>
          </p:nvCxnSpPr>
          <p:spPr>
            <a:xfrm flipH="1">
              <a:off x="7002256" y="3603655"/>
              <a:ext cx="314498" cy="22155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6731736" y="3825207"/>
              <a:ext cx="541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+mn-lt"/>
                </a:rPr>
                <a:t>d</a:t>
              </a:r>
              <a:endParaRPr lang="el-GR" sz="2000" dirty="0">
                <a:latin typeface="+mn-lt"/>
              </a:endParaRPr>
            </a:p>
          </p:txBody>
        </p:sp>
        <p:cxnSp>
          <p:nvCxnSpPr>
            <p:cNvPr id="57" name="Ευθύγραμμο βέλος σύνδεσης 56"/>
            <p:cNvCxnSpPr>
              <a:stCxn id="32" idx="2"/>
              <a:endCxn id="59" idx="0"/>
            </p:cNvCxnSpPr>
            <p:nvPr/>
          </p:nvCxnSpPr>
          <p:spPr>
            <a:xfrm>
              <a:off x="7316754" y="3603655"/>
              <a:ext cx="363275" cy="23004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7080909" y="3833697"/>
              <a:ext cx="11982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+mn-lt"/>
                </a:rPr>
                <a:t>uminus</a:t>
              </a:r>
              <a:endParaRPr lang="el-GR" sz="2000" dirty="0">
                <a:latin typeface="+mn-lt"/>
              </a:endParaRPr>
            </a:p>
          </p:txBody>
        </p:sp>
        <p:cxnSp>
          <p:nvCxnSpPr>
            <p:cNvPr id="61" name="Ευθύγραμμο βέλος σύνδεσης 60"/>
            <p:cNvCxnSpPr>
              <a:stCxn id="59" idx="2"/>
              <a:endCxn id="64" idx="0"/>
            </p:cNvCxnSpPr>
            <p:nvPr/>
          </p:nvCxnSpPr>
          <p:spPr>
            <a:xfrm>
              <a:off x="7680029" y="4233807"/>
              <a:ext cx="0" cy="27100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7409509" y="4504808"/>
              <a:ext cx="541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+mn-lt"/>
                </a:rPr>
                <a:t>e</a:t>
              </a:r>
              <a:endParaRPr lang="el-GR" sz="2000" dirty="0">
                <a:latin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1535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  <p:sp>
        <p:nvSpPr>
          <p:cNvPr id="8" name="AutoShape 20"/>
          <p:cNvSpPr>
            <a:spLocks/>
          </p:cNvSpPr>
          <p:nvPr/>
        </p:nvSpPr>
        <p:spPr bwMode="auto">
          <a:xfrm>
            <a:off x="5642330" y="5806156"/>
            <a:ext cx="2592387" cy="915319"/>
          </a:xfrm>
          <a:prstGeom prst="borderCallout3">
            <a:avLst>
              <a:gd name="adj1" fmla="val 14431"/>
              <a:gd name="adj2" fmla="val 102414"/>
              <a:gd name="adj3" fmla="val 14431"/>
              <a:gd name="adj4" fmla="val 119412"/>
              <a:gd name="adj5" fmla="val -116541"/>
              <a:gd name="adj6" fmla="val 108273"/>
              <a:gd name="adj7" fmla="val -205581"/>
              <a:gd name="adj8" fmla="val 48356"/>
            </a:avLst>
          </a:prstGeom>
          <a:solidFill>
            <a:srgbClr val="FFCC66"/>
          </a:solidFill>
          <a:ln w="9525">
            <a:solidFill>
              <a:srgbClr val="820000"/>
            </a:solidFill>
            <a:miter lim="800000"/>
            <a:headEnd/>
            <a:tailEnd type="triangle" w="med" len="med"/>
          </a:ln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9pPr>
          </a:lstStyle>
          <a:p>
            <a:pPr algn="ctr" eaLnBrk="1" hangingPunct="1"/>
            <a:r>
              <a:rPr lang="el-GR" dirty="0">
                <a:latin typeface="+mn-lt"/>
              </a:rPr>
              <a:t>Παραγόμενος κώδικας για το δεξιό σκέλος</a:t>
            </a:r>
            <a:endParaRPr lang="en-GB" dirty="0">
              <a:latin typeface="+mn-lt"/>
            </a:endParaRPr>
          </a:p>
        </p:txBody>
      </p:sp>
      <p:sp>
        <p:nvSpPr>
          <p:cNvPr id="9" name="AutoShape 21"/>
          <p:cNvSpPr>
            <a:spLocks/>
          </p:cNvSpPr>
          <p:nvPr/>
        </p:nvSpPr>
        <p:spPr bwMode="auto">
          <a:xfrm>
            <a:off x="395536" y="5806156"/>
            <a:ext cx="5040560" cy="915319"/>
          </a:xfrm>
          <a:prstGeom prst="borderCallout3">
            <a:avLst>
              <a:gd name="adj1" fmla="val 15894"/>
              <a:gd name="adj2" fmla="val -1556"/>
              <a:gd name="adj3" fmla="val 15894"/>
              <a:gd name="adj4" fmla="val -5222"/>
              <a:gd name="adj5" fmla="val -118764"/>
              <a:gd name="adj6" fmla="val -5222"/>
              <a:gd name="adj7" fmla="val -170373"/>
              <a:gd name="adj8" fmla="val 90542"/>
            </a:avLst>
          </a:prstGeom>
          <a:solidFill>
            <a:srgbClr val="FFCC66"/>
          </a:solidFill>
          <a:ln w="9525">
            <a:solidFill>
              <a:srgbClr val="820000"/>
            </a:solidFill>
            <a:miter lim="800000"/>
            <a:headEnd/>
            <a:tailEnd type="triangle" w="med" len="med"/>
          </a:ln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9pPr>
          </a:lstStyle>
          <a:p>
            <a:pPr algn="ctr" eaLnBrk="1" hangingPunct="1"/>
            <a:r>
              <a:rPr lang="el-GR" dirty="0">
                <a:solidFill>
                  <a:srgbClr val="004A82"/>
                </a:solidFill>
                <a:latin typeface="+mn-lt"/>
              </a:rPr>
              <a:t>Παραγωγή</a:t>
            </a:r>
            <a:r>
              <a:rPr lang="el-GR" dirty="0">
                <a:latin typeface="+mn-lt"/>
              </a:rPr>
              <a:t> γραμμής κώδικα </a:t>
            </a:r>
            <a:r>
              <a:rPr lang="el-GR" dirty="0" smtClean="0">
                <a:latin typeface="+mn-lt"/>
              </a:rPr>
              <a:t>τριών δ/νσεων για </a:t>
            </a:r>
            <a:r>
              <a:rPr lang="el-GR" dirty="0">
                <a:latin typeface="+mn-lt"/>
              </a:rPr>
              <a:t>καταχώρηση τελικού αποτελέσματος άθροισης</a:t>
            </a:r>
            <a:endParaRPr lang="en-GB" dirty="0">
              <a:latin typeface="+mn-lt"/>
            </a:endParaRPr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4705706" y="2996282"/>
            <a:ext cx="2520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b="0" dirty="0">
                <a:latin typeface="+mn-lt"/>
              </a:rPr>
              <a:t>E.</a:t>
            </a:r>
            <a:r>
              <a:rPr lang="en-GB" b="0" i="1" dirty="0">
                <a:latin typeface="+mn-lt"/>
              </a:rPr>
              <a:t>value</a:t>
            </a:r>
            <a:r>
              <a:rPr lang="en-GB" b="0" dirty="0">
                <a:latin typeface="+mn-lt"/>
              </a:rPr>
              <a:t>= newtemp ()</a:t>
            </a:r>
            <a:endParaRPr lang="en-GB" dirty="0">
              <a:latin typeface="+mn-lt"/>
            </a:endParaRPr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4705706" y="3285207"/>
            <a:ext cx="443829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9pPr>
          </a:lstStyle>
          <a:p>
            <a:pPr eaLnBrk="1" hangingPunct="1"/>
            <a:r>
              <a:rPr lang="en-GB" b="0" dirty="0">
                <a:latin typeface="+mn-lt"/>
              </a:rPr>
              <a:t>E.</a:t>
            </a:r>
            <a:r>
              <a:rPr lang="en-GB" b="0" i="1" dirty="0">
                <a:latin typeface="+mn-lt"/>
              </a:rPr>
              <a:t>code</a:t>
            </a:r>
            <a:r>
              <a:rPr lang="en-GB" b="0" dirty="0">
                <a:latin typeface="+mn-lt"/>
              </a:rPr>
              <a:t> = </a:t>
            </a:r>
          </a:p>
          <a:p>
            <a:pPr eaLnBrk="1" hangingPunct="1"/>
            <a:r>
              <a:rPr lang="en-GB" b="0" dirty="0">
                <a:latin typeface="+mn-lt"/>
              </a:rPr>
              <a:t>   E1.</a:t>
            </a:r>
            <a:r>
              <a:rPr lang="en-GB" b="0" i="1" dirty="0">
                <a:latin typeface="+mn-lt"/>
              </a:rPr>
              <a:t>code</a:t>
            </a:r>
            <a:r>
              <a:rPr lang="en-GB" b="0" dirty="0">
                <a:latin typeface="+mn-lt"/>
              </a:rPr>
              <a:t> || E2.</a:t>
            </a:r>
            <a:r>
              <a:rPr lang="en-GB" b="0" i="1" dirty="0">
                <a:latin typeface="+mn-lt"/>
              </a:rPr>
              <a:t>code</a:t>
            </a:r>
            <a:r>
              <a:rPr lang="en-GB" b="0" dirty="0">
                <a:latin typeface="+mn-lt"/>
              </a:rPr>
              <a:t>  ||</a:t>
            </a:r>
          </a:p>
          <a:p>
            <a:pPr eaLnBrk="1" hangingPunct="1"/>
            <a:r>
              <a:rPr lang="en-GB" b="0" dirty="0">
                <a:latin typeface="+mn-lt"/>
              </a:rPr>
              <a:t>   </a:t>
            </a:r>
            <a:r>
              <a:rPr lang="en-GB" dirty="0">
                <a:latin typeface="+mn-lt"/>
              </a:rPr>
              <a:t>gen</a:t>
            </a:r>
            <a:r>
              <a:rPr lang="en-GB" b="0" dirty="0">
                <a:latin typeface="+mn-lt"/>
              </a:rPr>
              <a:t>(E. </a:t>
            </a:r>
            <a:r>
              <a:rPr lang="en-GB" b="0" i="1" dirty="0">
                <a:latin typeface="+mn-lt"/>
              </a:rPr>
              <a:t>value</a:t>
            </a:r>
            <a:r>
              <a:rPr lang="en-GB" b="0" dirty="0">
                <a:latin typeface="+mn-lt"/>
              </a:rPr>
              <a:t> ‘=’  </a:t>
            </a:r>
            <a:r>
              <a:rPr lang="en-GB" b="0" dirty="0" smtClean="0">
                <a:latin typeface="+mn-lt"/>
              </a:rPr>
              <a:t>E1</a:t>
            </a:r>
            <a:r>
              <a:rPr lang="en-GB" b="0" dirty="0">
                <a:latin typeface="+mn-lt"/>
              </a:rPr>
              <a:t>. </a:t>
            </a:r>
            <a:r>
              <a:rPr lang="en-GB" b="0" i="1" dirty="0">
                <a:latin typeface="+mn-lt"/>
              </a:rPr>
              <a:t>value</a:t>
            </a:r>
            <a:r>
              <a:rPr lang="en-GB" b="0" dirty="0">
                <a:latin typeface="+mn-lt"/>
              </a:rPr>
              <a:t> ‘+’ E2. </a:t>
            </a:r>
            <a:r>
              <a:rPr lang="en-GB" b="0" i="1" dirty="0">
                <a:latin typeface="+mn-lt"/>
              </a:rPr>
              <a:t>value</a:t>
            </a:r>
            <a:r>
              <a:rPr lang="en-GB" b="0" dirty="0">
                <a:latin typeface="+mn-lt"/>
              </a:rPr>
              <a:t>)</a:t>
            </a: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4788024" y="4941168"/>
            <a:ext cx="1584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b="0" dirty="0">
                <a:latin typeface="+mn-lt"/>
              </a:rPr>
              <a:t>E.</a:t>
            </a:r>
            <a:r>
              <a:rPr lang="en-GB" b="0" i="1" dirty="0">
                <a:latin typeface="+mn-lt"/>
              </a:rPr>
              <a:t>code</a:t>
            </a:r>
            <a:r>
              <a:rPr lang="en-GB" b="0" dirty="0">
                <a:latin typeface="+mn-lt"/>
              </a:rPr>
              <a:t> = ‘ ’</a:t>
            </a:r>
            <a:endParaRPr lang="en-GB" dirty="0">
              <a:latin typeface="+mn-lt"/>
            </a:endParaRPr>
          </a:p>
        </p:txBody>
      </p:sp>
      <p:graphicFrame>
        <p:nvGraphicFramePr>
          <p:cNvPr id="13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559045"/>
              </p:ext>
            </p:extLst>
          </p:nvPr>
        </p:nvGraphicFramePr>
        <p:xfrm>
          <a:off x="457556" y="2132856"/>
          <a:ext cx="1594164" cy="3528393"/>
        </p:xfrm>
        <a:graphic>
          <a:graphicData uri="http://schemas.openxmlformats.org/drawingml/2006/table">
            <a:tbl>
              <a:tblPr/>
              <a:tblGrid>
                <a:gridCol w="1594164"/>
              </a:tblGrid>
              <a:tr h="8748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Συντακτικοί κανόνες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1462" marR="91462" marT="45712" marB="45712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2"/>
                    </a:solidFill>
                  </a:tcPr>
                </a:tc>
              </a:tr>
              <a:tr h="26535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E → E1 + E2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              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 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|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   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id</a:t>
                      </a:r>
                    </a:p>
                  </a:txBody>
                  <a:tcPr marL="91462" marR="91462" marT="45712" marB="45712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667772"/>
              </p:ext>
            </p:extLst>
          </p:nvPr>
        </p:nvGraphicFramePr>
        <p:xfrm>
          <a:off x="2123729" y="2132668"/>
          <a:ext cx="2520279" cy="3528580"/>
        </p:xfrm>
        <a:graphic>
          <a:graphicData uri="http://schemas.openxmlformats.org/drawingml/2006/table">
            <a:tbl>
              <a:tblPr/>
              <a:tblGrid>
                <a:gridCol w="2520279"/>
              </a:tblGrid>
              <a:tr h="866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Σημασιολογικοί κανόνες</a:t>
                      </a:r>
                      <a:endParaRPr kumimoji="0" lang="en-GB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82"/>
                    </a:solidFill>
                  </a:tcPr>
                </a:tc>
              </a:tr>
              <a:tr h="2662517">
                <a:tc>
                  <a:txBody>
                    <a:bodyPr/>
                    <a:lstStyle/>
                    <a:p>
                      <a:pPr marL="185738" marR="0" lvl="0" indent="-920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E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.</a:t>
                      </a:r>
                      <a:r>
                        <a:rPr kumimoji="0" lang="en-GB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val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 → </a:t>
                      </a:r>
                    </a:p>
                    <a:p>
                      <a:pPr marL="185738" marR="0" lvl="0" indent="-920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          E1.</a:t>
                      </a:r>
                      <a:r>
                        <a:rPr kumimoji="0" lang="en-GB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val 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+ E2.</a:t>
                      </a:r>
                      <a:r>
                        <a:rPr kumimoji="0" lang="en-GB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val</a:t>
                      </a:r>
                    </a:p>
                    <a:p>
                      <a:pPr marL="185738" marR="0" lvl="0" indent="-920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  <a:p>
                      <a:pPr marL="185738" marR="0" lvl="0" indent="-920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  <a:p>
                      <a:pPr marL="185738" marR="0" lvl="0" indent="-920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  <a:p>
                      <a:pPr marL="185738" marR="0" lvl="0" indent="-920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  <a:p>
                      <a:pPr marL="185738" marR="0" lvl="0" indent="-920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E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.</a:t>
                      </a:r>
                      <a:r>
                        <a:rPr kumimoji="0" lang="en-GB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val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 → lookup(id.</a:t>
                      </a:r>
                      <a:r>
                        <a:rPr kumimoji="0" lang="en-GB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lexeme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)</a:t>
                      </a:r>
                      <a:endParaRPr kumimoji="0" lang="en-GB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TextBox 18"/>
          <p:cNvSpPr txBox="1">
            <a:spLocks noChangeArrowheads="1"/>
          </p:cNvSpPr>
          <p:nvPr/>
        </p:nvSpPr>
        <p:spPr bwMode="auto">
          <a:xfrm>
            <a:off x="457556" y="908720"/>
            <a:ext cx="25209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9pPr>
          </a:lstStyle>
          <a:p>
            <a:pPr eaLnBrk="1" hangingPunct="1"/>
            <a:r>
              <a:rPr lang="el-GR" dirty="0">
                <a:solidFill>
                  <a:srgbClr val="004A82"/>
                </a:solidFill>
                <a:latin typeface="+mn-lt"/>
              </a:rPr>
              <a:t>Παραγωγή ενδιάμεσου κώδικα για την άθροιση</a:t>
            </a:r>
          </a:p>
        </p:txBody>
      </p:sp>
      <p:sp>
        <p:nvSpPr>
          <p:cNvPr id="6" name="AutoShape 18"/>
          <p:cNvSpPr>
            <a:spLocks/>
          </p:cNvSpPr>
          <p:nvPr/>
        </p:nvSpPr>
        <p:spPr bwMode="auto">
          <a:xfrm>
            <a:off x="2978506" y="1140837"/>
            <a:ext cx="2830512" cy="838526"/>
          </a:xfrm>
          <a:prstGeom prst="borderCallout3">
            <a:avLst>
              <a:gd name="adj1" fmla="val 18750"/>
              <a:gd name="adj2" fmla="val 102366"/>
              <a:gd name="adj3" fmla="val 18750"/>
              <a:gd name="adj4" fmla="val 102366"/>
              <a:gd name="adj5" fmla="val 123176"/>
              <a:gd name="adj6" fmla="val 102366"/>
              <a:gd name="adj7" fmla="val 255364"/>
              <a:gd name="adj8" fmla="val 24811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820000"/>
            </a:solidFill>
            <a:miter lim="800000"/>
            <a:headEnd/>
            <a:tailEnd type="triangle" w="med" len="med"/>
          </a:ln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9pPr>
          </a:lstStyle>
          <a:p>
            <a:pPr algn="ctr" eaLnBrk="1" hangingPunct="1"/>
            <a:r>
              <a:rPr lang="el-GR" dirty="0">
                <a:latin typeface="+mn-lt"/>
              </a:rPr>
              <a:t>Γραμματική ιδιοτήτων</a:t>
            </a:r>
            <a:endParaRPr lang="en-GB" dirty="0">
              <a:latin typeface="+mn-lt"/>
            </a:endParaRPr>
          </a:p>
        </p:txBody>
      </p:sp>
      <p:graphicFrame>
        <p:nvGraphicFramePr>
          <p:cNvPr id="20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682381"/>
              </p:ext>
            </p:extLst>
          </p:nvPr>
        </p:nvGraphicFramePr>
        <p:xfrm>
          <a:off x="4716016" y="2132856"/>
          <a:ext cx="4248472" cy="3528391"/>
        </p:xfrm>
        <a:graphic>
          <a:graphicData uri="http://schemas.openxmlformats.org/drawingml/2006/table">
            <a:tbl>
              <a:tblPr/>
              <a:tblGrid>
                <a:gridCol w="4248472"/>
              </a:tblGrid>
              <a:tr h="8807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Σχέδιο παραγωγής ενδιάμεσου </a:t>
                      </a:r>
                      <a:r>
                        <a:rPr kumimoji="0" lang="el-GR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κώδικα</a:t>
                      </a:r>
                      <a:endParaRPr kumimoji="0" lang="en-GB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1" marR="91421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A82"/>
                    </a:solidFill>
                  </a:tcPr>
                </a:tc>
              </a:tr>
              <a:tr h="2647604">
                <a:tc>
                  <a:txBody>
                    <a:bodyPr/>
                    <a:lstStyle/>
                    <a:p>
                      <a:pPr marL="185738" marR="0" lvl="0" indent="-920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</a:txBody>
                  <a:tcPr marL="91421" marR="91421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AutoShape 19"/>
          <p:cNvSpPr>
            <a:spLocks/>
          </p:cNvSpPr>
          <p:nvPr/>
        </p:nvSpPr>
        <p:spPr bwMode="auto">
          <a:xfrm>
            <a:off x="6200388" y="1126801"/>
            <a:ext cx="2673887" cy="852562"/>
          </a:xfrm>
          <a:prstGeom prst="borderCallout3">
            <a:avLst>
              <a:gd name="adj1" fmla="val 16588"/>
              <a:gd name="adj2" fmla="val 102940"/>
              <a:gd name="adj3" fmla="val 16588"/>
              <a:gd name="adj4" fmla="val 103736"/>
              <a:gd name="adj5" fmla="val 185521"/>
              <a:gd name="adj6" fmla="val 107336"/>
              <a:gd name="adj7" fmla="val 303871"/>
              <a:gd name="adj8" fmla="val -21160"/>
            </a:avLst>
          </a:prstGeom>
          <a:solidFill>
            <a:srgbClr val="FFCC66"/>
          </a:solidFill>
          <a:ln w="9525">
            <a:solidFill>
              <a:srgbClr val="820000"/>
            </a:solidFill>
            <a:miter lim="800000"/>
            <a:headEnd/>
            <a:tailEnd type="triangle" w="med" len="med"/>
          </a:ln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9pPr>
          </a:lstStyle>
          <a:p>
            <a:pPr algn="ctr" eaLnBrk="1" hangingPunct="1"/>
            <a:r>
              <a:rPr lang="el-GR" dirty="0">
                <a:latin typeface="+mn-lt"/>
              </a:rPr>
              <a:t>Παραγόμενος κώδικας για το αριστερό σκέλος</a:t>
            </a:r>
            <a:endParaRPr lang="en-GB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054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12" grpId="0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Μετάφραση ανάθεσης αριθμητικών εκφράσεων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  <p:graphicFrame>
        <p:nvGraphicFramePr>
          <p:cNvPr id="3" name="Πίνακα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680740"/>
              </p:ext>
            </p:extLst>
          </p:nvPr>
        </p:nvGraphicFramePr>
        <p:xfrm>
          <a:off x="683568" y="1196750"/>
          <a:ext cx="8280920" cy="545101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420980"/>
                <a:gridCol w="5859940"/>
              </a:tblGrid>
              <a:tr h="288034"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Production</a:t>
                      </a:r>
                      <a:endParaRPr lang="en-US" sz="2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rgbClr val="004A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Semantic Rule</a:t>
                      </a:r>
                      <a:endParaRPr lang="en-US" sz="2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rgbClr val="004A82"/>
                    </a:solidFill>
                  </a:tcPr>
                </a:tc>
              </a:tr>
              <a:tr h="580577">
                <a:tc>
                  <a:txBody>
                    <a:bodyPr/>
                    <a:lstStyle/>
                    <a:p>
                      <a:pPr algn="l" fontAlgn="t"/>
                      <a:r>
                        <a:rPr lang="el-GR" sz="2200" u="none" strike="noStrike" dirty="0" smtClean="0">
                          <a:effectLst/>
                        </a:rPr>
                        <a:t>  </a:t>
                      </a:r>
                      <a:r>
                        <a:rPr lang="en-US" sz="2200" u="none" strike="noStrike" dirty="0" smtClean="0">
                          <a:effectLst/>
                        </a:rPr>
                        <a:t>S </a:t>
                      </a:r>
                      <a:r>
                        <a:rPr lang="en-US" sz="2200" u="none" strike="noStrike" dirty="0">
                          <a:effectLst/>
                        </a:rPr>
                        <a:t>= </a:t>
                      </a:r>
                      <a:r>
                        <a:rPr lang="en-US" sz="2200" u="none" strike="noStrike" dirty="0" smtClean="0">
                          <a:effectLst/>
                        </a:rPr>
                        <a:t>id ":=“ </a:t>
                      </a:r>
                      <a:r>
                        <a:rPr lang="en-US" sz="2200" u="none" strike="noStrike" dirty="0">
                          <a:effectLst/>
                        </a:rPr>
                        <a:t>E</a:t>
                      </a:r>
                      <a:endParaRPr lang="en-US" sz="2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2200" u="none" strike="noStrike" dirty="0" smtClean="0">
                          <a:effectLst/>
                        </a:rPr>
                        <a:t>  </a:t>
                      </a:r>
                      <a:r>
                        <a:rPr lang="en-US" sz="2200" u="none" strike="noStrike" dirty="0" smtClean="0">
                          <a:effectLst/>
                        </a:rPr>
                        <a:t>S.code </a:t>
                      </a:r>
                      <a:r>
                        <a:rPr lang="en-US" sz="2200" u="none" strike="noStrike" dirty="0">
                          <a:effectLst/>
                        </a:rPr>
                        <a:t>:= E.code || gen(id.place ":=" E.place)</a:t>
                      </a:r>
                      <a:endParaRPr lang="en-US" sz="2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1042871">
                <a:tc>
                  <a:txBody>
                    <a:bodyPr/>
                    <a:lstStyle/>
                    <a:p>
                      <a:pPr algn="l" fontAlgn="t"/>
                      <a:r>
                        <a:rPr lang="el-GR" sz="2200" u="none" strike="noStrike" dirty="0" smtClean="0">
                          <a:effectLst/>
                        </a:rPr>
                        <a:t>  </a:t>
                      </a:r>
                      <a:r>
                        <a:rPr lang="en-US" sz="2200" u="none" strike="noStrike" dirty="0" smtClean="0">
                          <a:effectLst/>
                        </a:rPr>
                        <a:t>E </a:t>
                      </a:r>
                      <a:r>
                        <a:rPr lang="en-US" sz="2200" u="none" strike="noStrike" dirty="0">
                          <a:effectLst/>
                        </a:rPr>
                        <a:t>= </a:t>
                      </a:r>
                      <a:r>
                        <a:rPr lang="en-US" sz="2200" u="none" strike="noStrike" dirty="0" smtClean="0">
                          <a:effectLst/>
                        </a:rPr>
                        <a:t>E "+”</a:t>
                      </a:r>
                      <a:r>
                        <a:rPr lang="el-GR" sz="2200" u="none" strike="noStrike" dirty="0" smtClean="0">
                          <a:effectLst/>
                        </a:rPr>
                        <a:t> </a:t>
                      </a:r>
                      <a:r>
                        <a:rPr lang="en-US" sz="2200" u="none" strike="noStrike" dirty="0" smtClean="0">
                          <a:effectLst/>
                        </a:rPr>
                        <a:t>E</a:t>
                      </a:r>
                      <a:endParaRPr lang="en-US" sz="2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2200" u="none" strike="noStrike" dirty="0" smtClean="0">
                          <a:effectLst/>
                        </a:rPr>
                        <a:t>  </a:t>
                      </a:r>
                      <a:r>
                        <a:rPr lang="en-US" sz="2200" u="none" strike="noStrike" dirty="0" smtClean="0">
                          <a:effectLst/>
                        </a:rPr>
                        <a:t>E.place </a:t>
                      </a:r>
                      <a:r>
                        <a:rPr lang="en-US" sz="2200" u="none" strike="noStrike" dirty="0">
                          <a:effectLst/>
                        </a:rPr>
                        <a:t>:= newtemp</a:t>
                      </a:r>
                      <a:br>
                        <a:rPr lang="en-US" sz="2200" u="none" strike="noStrike" dirty="0">
                          <a:effectLst/>
                        </a:rPr>
                      </a:br>
                      <a:r>
                        <a:rPr lang="el-GR" sz="2200" u="none" strike="noStrike" dirty="0" smtClean="0">
                          <a:effectLst/>
                        </a:rPr>
                        <a:t>  </a:t>
                      </a:r>
                      <a:r>
                        <a:rPr lang="en-US" sz="2200" u="none" strike="noStrike" dirty="0" smtClean="0">
                          <a:effectLst/>
                        </a:rPr>
                        <a:t>E.code </a:t>
                      </a:r>
                      <a:r>
                        <a:rPr lang="en-US" sz="2200" u="none" strike="noStrike" dirty="0">
                          <a:effectLst/>
                        </a:rPr>
                        <a:t>:= E</a:t>
                      </a:r>
                      <a:r>
                        <a:rPr lang="en-US" sz="2200" u="none" strike="noStrike" baseline="-25000" dirty="0">
                          <a:effectLst/>
                        </a:rPr>
                        <a:t>1</a:t>
                      </a:r>
                      <a:r>
                        <a:rPr lang="en-US" sz="2200" u="none" strike="noStrike" dirty="0">
                          <a:effectLst/>
                        </a:rPr>
                        <a:t>.code || E</a:t>
                      </a:r>
                      <a:r>
                        <a:rPr lang="en-US" sz="2200" u="none" strike="noStrike" baseline="-25000" dirty="0">
                          <a:effectLst/>
                        </a:rPr>
                        <a:t>2</a:t>
                      </a:r>
                      <a:r>
                        <a:rPr lang="en-US" sz="2200" u="none" strike="noStrike" dirty="0">
                          <a:effectLst/>
                        </a:rPr>
                        <a:t>.code ||</a:t>
                      </a:r>
                      <a:br>
                        <a:rPr lang="en-US" sz="2200" u="none" strike="noStrike" dirty="0">
                          <a:effectLst/>
                        </a:rPr>
                      </a:br>
                      <a:r>
                        <a:rPr lang="en-US" sz="2200" u="none" strike="noStrike" dirty="0">
                          <a:effectLst/>
                        </a:rPr>
                        <a:t>               gen( E.place ":=" E</a:t>
                      </a:r>
                      <a:r>
                        <a:rPr lang="en-US" sz="2200" u="none" strike="noStrike" baseline="-25000" dirty="0">
                          <a:effectLst/>
                        </a:rPr>
                        <a:t>1</a:t>
                      </a:r>
                      <a:r>
                        <a:rPr lang="en-US" sz="2200" u="none" strike="noStrike" dirty="0">
                          <a:effectLst/>
                        </a:rPr>
                        <a:t>.place "+" E</a:t>
                      </a:r>
                      <a:r>
                        <a:rPr lang="en-US" sz="2200" u="none" strike="noStrike" baseline="-25000" dirty="0">
                          <a:effectLst/>
                        </a:rPr>
                        <a:t>2</a:t>
                      </a:r>
                      <a:r>
                        <a:rPr lang="en-US" sz="2200" u="none" strike="noStrike" dirty="0">
                          <a:effectLst/>
                        </a:rPr>
                        <a:t>.place)</a:t>
                      </a:r>
                      <a:endParaRPr lang="en-US" sz="2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1042871">
                <a:tc>
                  <a:txBody>
                    <a:bodyPr/>
                    <a:lstStyle/>
                    <a:p>
                      <a:pPr algn="l" fontAlgn="t"/>
                      <a:r>
                        <a:rPr lang="el-GR" sz="2200" u="none" strike="noStrike" dirty="0" smtClean="0">
                          <a:effectLst/>
                        </a:rPr>
                        <a:t>  </a:t>
                      </a:r>
                      <a:r>
                        <a:rPr lang="en-US" sz="2200" u="none" strike="noStrike" dirty="0" smtClean="0">
                          <a:effectLst/>
                        </a:rPr>
                        <a:t>E </a:t>
                      </a:r>
                      <a:r>
                        <a:rPr lang="en-US" sz="2200" u="none" strike="noStrike" dirty="0">
                          <a:effectLst/>
                        </a:rPr>
                        <a:t>= </a:t>
                      </a:r>
                      <a:r>
                        <a:rPr lang="en-US" sz="2200" u="none" strike="noStrike" dirty="0" smtClean="0">
                          <a:effectLst/>
                        </a:rPr>
                        <a:t>E "*"</a:t>
                      </a:r>
                      <a:r>
                        <a:rPr lang="el-GR" sz="2200" u="none" strike="noStrike" baseline="0" dirty="0" smtClean="0">
                          <a:effectLst/>
                        </a:rPr>
                        <a:t>  </a:t>
                      </a:r>
                      <a:r>
                        <a:rPr lang="en-US" sz="2200" u="none" strike="noStrike" dirty="0" smtClean="0">
                          <a:effectLst/>
                        </a:rPr>
                        <a:t>E</a:t>
                      </a:r>
                      <a:endParaRPr lang="en-US" sz="2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2200" u="none" strike="noStrike" dirty="0" smtClean="0">
                          <a:effectLst/>
                        </a:rPr>
                        <a:t>  </a:t>
                      </a:r>
                      <a:r>
                        <a:rPr lang="en-US" sz="2200" u="none" strike="noStrike" dirty="0" smtClean="0">
                          <a:effectLst/>
                        </a:rPr>
                        <a:t>E.place </a:t>
                      </a:r>
                      <a:r>
                        <a:rPr lang="en-US" sz="2200" u="none" strike="noStrike" dirty="0">
                          <a:effectLst/>
                        </a:rPr>
                        <a:t>:= newtemp</a:t>
                      </a:r>
                      <a:br>
                        <a:rPr lang="en-US" sz="2200" u="none" strike="noStrike" dirty="0">
                          <a:effectLst/>
                        </a:rPr>
                      </a:br>
                      <a:r>
                        <a:rPr lang="el-GR" sz="2200" u="none" strike="noStrike" dirty="0" smtClean="0">
                          <a:effectLst/>
                        </a:rPr>
                        <a:t>  </a:t>
                      </a:r>
                      <a:r>
                        <a:rPr lang="en-US" sz="2200" u="none" strike="noStrike" dirty="0" smtClean="0">
                          <a:effectLst/>
                        </a:rPr>
                        <a:t>E.code </a:t>
                      </a:r>
                      <a:r>
                        <a:rPr lang="en-US" sz="2200" u="none" strike="noStrike" dirty="0">
                          <a:effectLst/>
                        </a:rPr>
                        <a:t>:= E</a:t>
                      </a:r>
                      <a:r>
                        <a:rPr lang="en-US" sz="2200" u="none" strike="noStrike" baseline="-25000" dirty="0">
                          <a:effectLst/>
                        </a:rPr>
                        <a:t>1</a:t>
                      </a:r>
                      <a:r>
                        <a:rPr lang="en-US" sz="2200" u="none" strike="noStrike" dirty="0">
                          <a:effectLst/>
                        </a:rPr>
                        <a:t>.code || E</a:t>
                      </a:r>
                      <a:r>
                        <a:rPr lang="en-US" sz="2200" u="none" strike="noStrike" baseline="-25000" dirty="0">
                          <a:effectLst/>
                        </a:rPr>
                        <a:t>2</a:t>
                      </a:r>
                      <a:r>
                        <a:rPr lang="en-US" sz="2200" u="none" strike="noStrike" dirty="0">
                          <a:effectLst/>
                        </a:rPr>
                        <a:t>.code ||</a:t>
                      </a:r>
                      <a:br>
                        <a:rPr lang="en-US" sz="2200" u="none" strike="noStrike" dirty="0">
                          <a:effectLst/>
                        </a:rPr>
                      </a:br>
                      <a:r>
                        <a:rPr lang="en-US" sz="2200" u="none" strike="noStrike" dirty="0">
                          <a:effectLst/>
                        </a:rPr>
                        <a:t>               gen( E.place ":=" E</a:t>
                      </a:r>
                      <a:r>
                        <a:rPr lang="en-US" sz="2200" u="none" strike="noStrike" baseline="-25000" dirty="0">
                          <a:effectLst/>
                        </a:rPr>
                        <a:t>1</a:t>
                      </a:r>
                      <a:r>
                        <a:rPr lang="en-US" sz="2200" u="none" strike="noStrike" dirty="0">
                          <a:effectLst/>
                        </a:rPr>
                        <a:t>.place "*" E</a:t>
                      </a:r>
                      <a:r>
                        <a:rPr lang="en-US" sz="2200" u="none" strike="noStrike" baseline="-25000" dirty="0">
                          <a:effectLst/>
                        </a:rPr>
                        <a:t>2</a:t>
                      </a:r>
                      <a:r>
                        <a:rPr lang="en-US" sz="2200" u="none" strike="noStrike" dirty="0">
                          <a:effectLst/>
                        </a:rPr>
                        <a:t>.place)</a:t>
                      </a:r>
                      <a:endParaRPr lang="en-US" sz="2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1042871">
                <a:tc>
                  <a:txBody>
                    <a:bodyPr/>
                    <a:lstStyle/>
                    <a:p>
                      <a:pPr algn="l" fontAlgn="t"/>
                      <a:r>
                        <a:rPr lang="el-GR" sz="2200" u="none" strike="noStrike" dirty="0" smtClean="0">
                          <a:effectLst/>
                        </a:rPr>
                        <a:t>  </a:t>
                      </a:r>
                      <a:r>
                        <a:rPr lang="en-US" sz="2200" u="none" strike="noStrike" dirty="0" smtClean="0">
                          <a:effectLst/>
                        </a:rPr>
                        <a:t>E </a:t>
                      </a:r>
                      <a:r>
                        <a:rPr lang="en-US" sz="2200" u="none" strike="noStrike" dirty="0">
                          <a:effectLst/>
                        </a:rPr>
                        <a:t>= </a:t>
                      </a:r>
                      <a:r>
                        <a:rPr lang="en-US" sz="2200" u="none" strike="noStrike" dirty="0" smtClean="0">
                          <a:effectLst/>
                        </a:rPr>
                        <a:t>"-” E</a:t>
                      </a:r>
                      <a:endParaRPr lang="en-US" sz="2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2871788" indent="-2871788" algn="l" fontAlgn="t"/>
                      <a:r>
                        <a:rPr lang="el-GR" sz="2200" u="none" strike="noStrike" dirty="0" smtClean="0">
                          <a:effectLst/>
                        </a:rPr>
                        <a:t>  </a:t>
                      </a:r>
                      <a:r>
                        <a:rPr lang="en-US" sz="2200" u="none" strike="noStrike" dirty="0" smtClean="0">
                          <a:effectLst/>
                        </a:rPr>
                        <a:t>E.place </a:t>
                      </a:r>
                      <a:r>
                        <a:rPr lang="en-US" sz="2200" u="none" strike="noStrike" dirty="0">
                          <a:effectLst/>
                        </a:rPr>
                        <a:t>:= </a:t>
                      </a:r>
                      <a:r>
                        <a:rPr lang="en-US" sz="2200" u="none" strike="noStrike" dirty="0" smtClean="0">
                          <a:effectLst/>
                        </a:rPr>
                        <a:t>newtemp</a:t>
                      </a:r>
                      <a:endParaRPr lang="el-GR" sz="2200" u="none" strike="noStrike" dirty="0" smtClean="0">
                        <a:effectLst/>
                      </a:endParaRPr>
                    </a:p>
                    <a:p>
                      <a:pPr marL="2871788" indent="-2871788" algn="l" fontAlgn="t"/>
                      <a:r>
                        <a:rPr lang="el-GR" sz="2200" u="none" strike="noStrike" dirty="0" smtClean="0">
                          <a:effectLst/>
                        </a:rPr>
                        <a:t>  </a:t>
                      </a:r>
                      <a:r>
                        <a:rPr lang="en-US" sz="2200" u="none" strike="noStrike" dirty="0" smtClean="0">
                          <a:effectLst/>
                        </a:rPr>
                        <a:t>E.code </a:t>
                      </a:r>
                      <a:r>
                        <a:rPr lang="en-US" sz="2200" u="none" strike="noStrike" dirty="0">
                          <a:effectLst/>
                        </a:rPr>
                        <a:t>:= E</a:t>
                      </a:r>
                      <a:r>
                        <a:rPr lang="en-US" sz="2200" u="none" strike="noStrike" baseline="-25000" dirty="0">
                          <a:effectLst/>
                        </a:rPr>
                        <a:t>1</a:t>
                      </a:r>
                      <a:r>
                        <a:rPr lang="en-US" sz="2200" u="none" strike="noStrike" dirty="0">
                          <a:effectLst/>
                        </a:rPr>
                        <a:t>.code || gen( E.place ":="  "uminus" </a:t>
                      </a:r>
                      <a:r>
                        <a:rPr lang="el-GR" sz="2200" u="none" strike="noStrike" dirty="0" smtClean="0">
                          <a:effectLst/>
                        </a:rPr>
                        <a:t>    </a:t>
                      </a:r>
                      <a:r>
                        <a:rPr lang="en-US" sz="2200" u="none" strike="noStrike" dirty="0" smtClean="0">
                          <a:effectLst/>
                        </a:rPr>
                        <a:t>E</a:t>
                      </a:r>
                      <a:r>
                        <a:rPr lang="en-US" sz="2200" u="none" strike="noStrike" baseline="-25000" dirty="0" smtClean="0">
                          <a:effectLst/>
                        </a:rPr>
                        <a:t>1</a:t>
                      </a:r>
                      <a:r>
                        <a:rPr lang="en-US" sz="2200" u="none" strike="noStrike" dirty="0" smtClean="0">
                          <a:effectLst/>
                        </a:rPr>
                        <a:t>.place</a:t>
                      </a:r>
                      <a:r>
                        <a:rPr lang="en-US" sz="2200" u="none" strike="noStrike" dirty="0">
                          <a:effectLst/>
                        </a:rPr>
                        <a:t>)</a:t>
                      </a:r>
                      <a:endParaRPr lang="en-US" sz="2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698508">
                <a:tc>
                  <a:txBody>
                    <a:bodyPr/>
                    <a:lstStyle/>
                    <a:p>
                      <a:pPr algn="l" fontAlgn="t"/>
                      <a:r>
                        <a:rPr lang="el-GR" sz="2200" u="none" strike="noStrike" dirty="0" smtClean="0">
                          <a:effectLst/>
                        </a:rPr>
                        <a:t>  </a:t>
                      </a:r>
                      <a:r>
                        <a:rPr lang="en-US" sz="2200" u="none" strike="noStrike" dirty="0" smtClean="0">
                          <a:effectLst/>
                        </a:rPr>
                        <a:t>E </a:t>
                      </a:r>
                      <a:r>
                        <a:rPr lang="en-US" sz="2200" u="none" strike="noStrike" dirty="0">
                          <a:effectLst/>
                        </a:rPr>
                        <a:t>= </a:t>
                      </a:r>
                      <a:r>
                        <a:rPr lang="en-US" sz="2200" u="none" strike="noStrike" dirty="0" smtClean="0">
                          <a:effectLst/>
                        </a:rPr>
                        <a:t>"(“ E </a:t>
                      </a:r>
                      <a:r>
                        <a:rPr lang="en-US" sz="2200" u="none" strike="noStrike" dirty="0">
                          <a:effectLst/>
                        </a:rPr>
                        <a:t>")"</a:t>
                      </a:r>
                      <a:endParaRPr lang="en-US" sz="2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2200" u="none" strike="noStrike" dirty="0" smtClean="0">
                          <a:effectLst/>
                        </a:rPr>
                        <a:t>  </a:t>
                      </a:r>
                      <a:r>
                        <a:rPr lang="en-US" sz="2200" u="none" strike="noStrike" dirty="0" smtClean="0">
                          <a:effectLst/>
                        </a:rPr>
                        <a:t>E.place </a:t>
                      </a:r>
                      <a:r>
                        <a:rPr lang="en-US" sz="2200" u="none" strike="noStrike" dirty="0">
                          <a:effectLst/>
                        </a:rPr>
                        <a:t>:= E</a:t>
                      </a:r>
                      <a:r>
                        <a:rPr lang="en-US" sz="2200" u="none" strike="noStrike" baseline="-25000" dirty="0">
                          <a:effectLst/>
                        </a:rPr>
                        <a:t>1</a:t>
                      </a:r>
                      <a:r>
                        <a:rPr lang="en-US" sz="2200" u="none" strike="noStrike" dirty="0">
                          <a:effectLst/>
                        </a:rPr>
                        <a:t>.place</a:t>
                      </a:r>
                      <a:br>
                        <a:rPr lang="en-US" sz="2200" u="none" strike="noStrike" dirty="0">
                          <a:effectLst/>
                        </a:rPr>
                      </a:br>
                      <a:r>
                        <a:rPr lang="el-GR" sz="2200" u="none" strike="noStrike" dirty="0" smtClean="0">
                          <a:effectLst/>
                        </a:rPr>
                        <a:t>  </a:t>
                      </a:r>
                      <a:r>
                        <a:rPr lang="en-US" sz="2200" u="none" strike="noStrike" dirty="0" smtClean="0">
                          <a:effectLst/>
                        </a:rPr>
                        <a:t>E.code </a:t>
                      </a:r>
                      <a:r>
                        <a:rPr lang="en-US" sz="2200" u="none" strike="noStrike" dirty="0">
                          <a:effectLst/>
                        </a:rPr>
                        <a:t>:= E</a:t>
                      </a:r>
                      <a:r>
                        <a:rPr lang="en-US" sz="2200" u="none" strike="noStrike" baseline="-25000" dirty="0">
                          <a:effectLst/>
                        </a:rPr>
                        <a:t>1</a:t>
                      </a:r>
                      <a:r>
                        <a:rPr lang="en-US" sz="2200" u="none" strike="noStrike" dirty="0">
                          <a:effectLst/>
                        </a:rPr>
                        <a:t>.code</a:t>
                      </a:r>
                      <a:endParaRPr lang="en-US" sz="2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698508">
                <a:tc>
                  <a:txBody>
                    <a:bodyPr/>
                    <a:lstStyle/>
                    <a:p>
                      <a:pPr algn="l" fontAlgn="t"/>
                      <a:r>
                        <a:rPr lang="el-GR" sz="2200" u="none" strike="noStrike" dirty="0" smtClean="0">
                          <a:effectLst/>
                        </a:rPr>
                        <a:t>  </a:t>
                      </a:r>
                      <a:r>
                        <a:rPr lang="en-US" sz="2200" u="none" strike="noStrike" dirty="0" smtClean="0">
                          <a:effectLst/>
                        </a:rPr>
                        <a:t>E </a:t>
                      </a:r>
                      <a:r>
                        <a:rPr lang="en-US" sz="2200" u="none" strike="noStrike" dirty="0">
                          <a:effectLst/>
                        </a:rPr>
                        <a:t>= id</a:t>
                      </a:r>
                      <a:endParaRPr lang="en-US" sz="2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2200" u="none" strike="noStrike" dirty="0" smtClean="0">
                          <a:effectLst/>
                        </a:rPr>
                        <a:t>  </a:t>
                      </a:r>
                      <a:r>
                        <a:rPr lang="en-US" sz="2200" u="none" strike="noStrike" dirty="0" smtClean="0">
                          <a:effectLst/>
                        </a:rPr>
                        <a:t>E.place </a:t>
                      </a:r>
                      <a:r>
                        <a:rPr lang="en-US" sz="2200" u="none" strike="noStrike" dirty="0">
                          <a:effectLst/>
                        </a:rPr>
                        <a:t>:= </a:t>
                      </a:r>
                      <a:r>
                        <a:rPr lang="en-US" sz="2200" u="none" strike="noStrike" dirty="0" smtClean="0">
                          <a:effectLst/>
                        </a:rPr>
                        <a:t>id.place</a:t>
                      </a:r>
                      <a:r>
                        <a:rPr lang="el-GR" sz="2200" u="none" strike="noStrike" dirty="0" smtClean="0">
                          <a:effectLst/>
                        </a:rPr>
                        <a:t> </a:t>
                      </a:r>
                      <a:r>
                        <a:rPr lang="en-US" sz="2200" u="none" strike="noStrike" dirty="0" smtClean="0">
                          <a:solidFill>
                            <a:srgbClr val="820000"/>
                          </a:solidFill>
                          <a:effectLst/>
                        </a:rPr>
                        <a:t>→</a:t>
                      </a:r>
                      <a:r>
                        <a:rPr lang="en-US" sz="2200" u="none" strike="noStrike" baseline="0" dirty="0" smtClean="0">
                          <a:solidFill>
                            <a:srgbClr val="820000"/>
                          </a:solidFill>
                          <a:effectLst/>
                        </a:rPr>
                        <a:t> lookup(id.lexeme)</a:t>
                      </a:r>
                      <a:r>
                        <a:rPr lang="en-US" sz="2200" u="none" strike="noStrike" dirty="0">
                          <a:effectLst/>
                        </a:rPr>
                        <a:t/>
                      </a:r>
                      <a:br>
                        <a:rPr lang="en-US" sz="2200" u="none" strike="noStrike" dirty="0">
                          <a:effectLst/>
                        </a:rPr>
                      </a:br>
                      <a:r>
                        <a:rPr lang="el-GR" sz="2200" u="none" strike="noStrike" dirty="0" smtClean="0">
                          <a:effectLst/>
                        </a:rPr>
                        <a:t>  </a:t>
                      </a:r>
                      <a:r>
                        <a:rPr lang="en-US" sz="2200" u="none" strike="noStrike" dirty="0" smtClean="0">
                          <a:effectLst/>
                        </a:rPr>
                        <a:t>E.code </a:t>
                      </a:r>
                      <a:r>
                        <a:rPr lang="en-US" sz="2200" u="none" strike="noStrike" dirty="0">
                          <a:effectLst/>
                        </a:rPr>
                        <a:t>:= </a:t>
                      </a:r>
                      <a:r>
                        <a:rPr lang="en-US" sz="2200" u="none" strike="noStrike" dirty="0" smtClean="0">
                          <a:effectLst/>
                        </a:rPr>
                        <a:t>""</a:t>
                      </a:r>
                      <a:endParaRPr lang="en-US" sz="2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18146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Παράδειγμα παραγωγής ενδιάμεσου κώδικα για την </a:t>
            </a:r>
            <a:r>
              <a:rPr lang="el-GR" dirty="0" smtClean="0"/>
              <a:t>πρόσθεση </a:t>
            </a:r>
            <a:r>
              <a:rPr lang="el-GR" sz="3200" b="0" dirty="0" smtClean="0"/>
              <a:t>(1 από </a:t>
            </a:r>
            <a:r>
              <a:rPr lang="en-US" sz="3200" b="0" dirty="0" smtClean="0"/>
              <a:t>5</a:t>
            </a:r>
            <a:r>
              <a:rPr lang="el-GR" sz="3200" b="0" dirty="0" smtClean="0"/>
              <a:t>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196752"/>
            <a:ext cx="8352928" cy="18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Παράδειγμα: Εσωτερικό αποτέλεσμα δημιουργίας ενδιάμεσου κώδικα για την:    </a:t>
            </a:r>
          </a:p>
          <a:p>
            <a:pPr marL="0" indent="0">
              <a:buNone/>
            </a:pPr>
            <a:endParaRPr lang="en-US" sz="2400" b="1" dirty="0" smtClean="0">
              <a:solidFill>
                <a:srgbClr val="820000"/>
              </a:solidFill>
            </a:endParaRPr>
          </a:p>
          <a:p>
            <a:pPr marL="0" indent="0">
              <a:buNone/>
            </a:pPr>
            <a:r>
              <a:rPr lang="el-GR" sz="2600" b="1" dirty="0" smtClean="0">
                <a:solidFill>
                  <a:srgbClr val="820000"/>
                </a:solidFill>
              </a:rPr>
              <a:t>b</a:t>
            </a:r>
            <a:r>
              <a:rPr lang="el-GR" sz="2600" b="1" dirty="0">
                <a:solidFill>
                  <a:srgbClr val="820000"/>
                </a:solidFill>
              </a:rPr>
              <a:t>*-c + d</a:t>
            </a:r>
            <a:r>
              <a:rPr lang="el-GR" sz="2600" b="1" dirty="0" smtClean="0">
                <a:solidFill>
                  <a:srgbClr val="820000"/>
                </a:solidFill>
              </a:rPr>
              <a:t>*-</a:t>
            </a:r>
            <a:r>
              <a:rPr lang="en-US" sz="2600" b="1" dirty="0" smtClean="0">
                <a:solidFill>
                  <a:srgbClr val="820000"/>
                </a:solidFill>
              </a:rPr>
              <a:t>e</a:t>
            </a:r>
            <a:endParaRPr lang="el-GR" sz="2600" b="1" dirty="0">
              <a:solidFill>
                <a:srgbClr val="820000"/>
              </a:solidFill>
            </a:endParaRPr>
          </a:p>
          <a:p>
            <a:pPr marL="0" indent="0">
              <a:buNone/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 rot="16200000">
            <a:off x="4548105" y="2029503"/>
            <a:ext cx="522374" cy="965581"/>
          </a:xfrm>
          <a:prstGeom prst="wedgeRoundRectCallout">
            <a:avLst>
              <a:gd name="adj1" fmla="val -275071"/>
              <a:gd name="adj2" fmla="val -282112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/>
          <a:lstStyle>
            <a:lvl1pPr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9pPr>
          </a:lstStyle>
          <a:p>
            <a:pPr algn="ctr" eaLnBrk="1" hangingPunct="1"/>
            <a:r>
              <a:rPr lang="el-GR" dirty="0" smtClean="0">
                <a:solidFill>
                  <a:srgbClr val="820000"/>
                </a:solidFill>
              </a:rPr>
              <a:t>b*-c </a:t>
            </a:r>
            <a:endParaRPr lang="en-GB" b="0" dirty="0">
              <a:latin typeface="+mn-lt"/>
            </a:endParaRP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 rot="16200000">
            <a:off x="5435625" y="2565375"/>
            <a:ext cx="431800" cy="1150937"/>
          </a:xfrm>
          <a:prstGeom prst="wedgeRoundRectCallout">
            <a:avLst>
              <a:gd name="adj1" fmla="val -177049"/>
              <a:gd name="adj2" fmla="val -215578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/>
          <a:lstStyle>
            <a:lvl1pPr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9pPr>
          </a:lstStyle>
          <a:p>
            <a:pPr algn="ctr" eaLnBrk="1" hangingPunct="1"/>
            <a:r>
              <a:rPr lang="el-GR" dirty="0" smtClean="0">
                <a:solidFill>
                  <a:srgbClr val="820000"/>
                </a:solidFill>
              </a:rPr>
              <a:t>d*-</a:t>
            </a:r>
            <a:r>
              <a:rPr lang="en-US" dirty="0" smtClean="0">
                <a:solidFill>
                  <a:srgbClr val="820000"/>
                </a:solidFill>
              </a:rPr>
              <a:t>e</a:t>
            </a:r>
            <a:endParaRPr lang="en-GB" b="0" dirty="0">
              <a:latin typeface="+mn-lt"/>
            </a:endParaRPr>
          </a:p>
        </p:txBody>
      </p:sp>
      <p:graphicFrame>
        <p:nvGraphicFramePr>
          <p:cNvPr id="13" name="Πίνακας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730035"/>
              </p:ext>
            </p:extLst>
          </p:nvPr>
        </p:nvGraphicFramePr>
        <p:xfrm>
          <a:off x="323528" y="3501008"/>
          <a:ext cx="5400600" cy="101536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400600"/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u="none" strike="noStrike" dirty="0">
                          <a:effectLst/>
                        </a:rPr>
                        <a:t>E.place := newtemp</a:t>
                      </a:r>
                      <a:br>
                        <a:rPr lang="en-US" sz="2200" b="0" u="none" strike="noStrike" dirty="0">
                          <a:effectLst/>
                        </a:rPr>
                      </a:br>
                      <a:r>
                        <a:rPr lang="en-US" sz="2200" b="0" u="none" strike="noStrike" dirty="0">
                          <a:effectLst/>
                        </a:rPr>
                        <a:t>E.code := </a:t>
                      </a:r>
                      <a:r>
                        <a:rPr lang="en-US" sz="2200" b="0" u="none" strike="noStrike" dirty="0" smtClean="0">
                          <a:effectLst/>
                        </a:rPr>
                        <a:t>E</a:t>
                      </a:r>
                      <a:r>
                        <a:rPr lang="en-US" sz="2200" b="0" u="none" strike="noStrike" baseline="-25000" dirty="0" smtClean="0">
                          <a:effectLst/>
                        </a:rPr>
                        <a:t>1</a:t>
                      </a:r>
                      <a:r>
                        <a:rPr lang="en-US" sz="2200" b="0" u="none" strike="noStrike" dirty="0" smtClean="0">
                          <a:effectLst/>
                        </a:rPr>
                        <a:t>.code </a:t>
                      </a:r>
                      <a:r>
                        <a:rPr lang="en-US" sz="2200" b="0" u="none" strike="noStrike" dirty="0">
                          <a:effectLst/>
                        </a:rPr>
                        <a:t>|| </a:t>
                      </a:r>
                      <a:r>
                        <a:rPr lang="en-US" sz="2200" b="0" u="none" strike="noStrike" dirty="0" smtClean="0">
                          <a:effectLst/>
                        </a:rPr>
                        <a:t>E</a:t>
                      </a:r>
                      <a:r>
                        <a:rPr lang="en-US" sz="2200" b="0" u="none" strike="noStrike" baseline="-25000" dirty="0" smtClean="0">
                          <a:effectLst/>
                        </a:rPr>
                        <a:t>2</a:t>
                      </a:r>
                      <a:r>
                        <a:rPr lang="en-US" sz="2200" b="0" u="none" strike="noStrike" dirty="0" smtClean="0">
                          <a:effectLst/>
                        </a:rPr>
                        <a:t>.code </a:t>
                      </a:r>
                      <a:r>
                        <a:rPr lang="en-US" sz="2200" b="0" u="none" strike="noStrike" dirty="0">
                          <a:effectLst/>
                        </a:rPr>
                        <a:t>||</a:t>
                      </a:r>
                      <a:br>
                        <a:rPr lang="en-US" sz="2200" b="0" u="none" strike="noStrike" dirty="0">
                          <a:effectLst/>
                        </a:rPr>
                      </a:br>
                      <a:r>
                        <a:rPr lang="en-US" sz="2200" b="0" u="none" strike="noStrike" dirty="0">
                          <a:effectLst/>
                        </a:rPr>
                        <a:t>               gen( E.place ":=" </a:t>
                      </a:r>
                      <a:r>
                        <a:rPr lang="en-US" sz="2200" b="0" u="none" strike="noStrike" dirty="0" smtClean="0">
                          <a:effectLst/>
                        </a:rPr>
                        <a:t>E</a:t>
                      </a:r>
                      <a:r>
                        <a:rPr lang="en-US" sz="2200" b="0" u="none" strike="noStrike" baseline="-25000" dirty="0" smtClean="0">
                          <a:effectLst/>
                        </a:rPr>
                        <a:t>1</a:t>
                      </a:r>
                      <a:r>
                        <a:rPr lang="en-US" sz="2200" b="0" u="none" strike="noStrike" dirty="0" smtClean="0">
                          <a:effectLst/>
                        </a:rPr>
                        <a:t>.place “+" E</a:t>
                      </a:r>
                      <a:r>
                        <a:rPr lang="en-US" sz="2200" b="0" u="none" strike="noStrike" baseline="-25000" dirty="0" smtClean="0">
                          <a:effectLst/>
                        </a:rPr>
                        <a:t>2</a:t>
                      </a:r>
                      <a:r>
                        <a:rPr lang="en-US" sz="2200" b="0" u="none" strike="noStrike" dirty="0" smtClean="0">
                          <a:effectLst/>
                        </a:rPr>
                        <a:t>.place</a:t>
                      </a:r>
                      <a:r>
                        <a:rPr lang="en-US" sz="2200" b="0" u="none" strike="noStrike" dirty="0">
                          <a:effectLst/>
                        </a:rPr>
                        <a:t>)</a:t>
                      </a:r>
                      <a:endParaRPr lang="en-US" sz="2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17" name="AutoShape 10"/>
          <p:cNvSpPr>
            <a:spLocks noChangeArrowheads="1"/>
          </p:cNvSpPr>
          <p:nvPr/>
        </p:nvSpPr>
        <p:spPr bwMode="auto">
          <a:xfrm rot="14619412">
            <a:off x="2954717" y="2528263"/>
            <a:ext cx="540617" cy="743793"/>
          </a:xfrm>
          <a:prstGeom prst="wedgeRoundRectCallout">
            <a:avLst>
              <a:gd name="adj1" fmla="val -57227"/>
              <a:gd name="adj2" fmla="val -145206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/>
          <a:lstStyle>
            <a:lvl1pPr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9pPr>
          </a:lstStyle>
          <a:p>
            <a:pPr algn="ctr" eaLnBrk="1" hangingPunct="1"/>
            <a:r>
              <a:rPr lang="en-GB" b="0" dirty="0" smtClean="0">
                <a:latin typeface="+mn-lt"/>
              </a:rPr>
              <a:t>t0</a:t>
            </a:r>
            <a:endParaRPr lang="en-GB" b="0" dirty="0">
              <a:latin typeface="+mn-lt"/>
            </a:endParaRPr>
          </a:p>
        </p:txBody>
      </p:sp>
      <p:grpSp>
        <p:nvGrpSpPr>
          <p:cNvPr id="18" name="17 - Ομάδα"/>
          <p:cNvGrpSpPr/>
          <p:nvPr/>
        </p:nvGrpSpPr>
        <p:grpSpPr>
          <a:xfrm>
            <a:off x="6246451" y="2256251"/>
            <a:ext cx="2897549" cy="2383953"/>
            <a:chOff x="5381600" y="2520965"/>
            <a:chExt cx="2897549" cy="2383953"/>
          </a:xfrm>
        </p:grpSpPr>
        <p:sp>
          <p:nvSpPr>
            <p:cNvPr id="22" name="TextBox 21"/>
            <p:cNvSpPr txBox="1"/>
            <p:nvPr/>
          </p:nvSpPr>
          <p:spPr>
            <a:xfrm>
              <a:off x="6401682" y="2520965"/>
              <a:ext cx="541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+mn-lt"/>
                </a:rPr>
                <a:t>+</a:t>
              </a:r>
              <a:endParaRPr lang="el-GR" sz="2000" dirty="0">
                <a:latin typeface="+mn-lt"/>
              </a:endParaRPr>
            </a:p>
          </p:txBody>
        </p:sp>
        <p:cxnSp>
          <p:nvCxnSpPr>
            <p:cNvPr id="23" name="Ευθύγραμμο βέλος σύνδεσης 25"/>
            <p:cNvCxnSpPr>
              <a:stCxn id="22" idx="2"/>
            </p:cNvCxnSpPr>
            <p:nvPr/>
          </p:nvCxnSpPr>
          <p:spPr>
            <a:xfrm flipH="1">
              <a:off x="5976872" y="2921075"/>
              <a:ext cx="695330" cy="28396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7"/>
            <p:cNvSpPr txBox="1"/>
            <p:nvPr/>
          </p:nvSpPr>
          <p:spPr>
            <a:xfrm>
              <a:off x="5706352" y="3203545"/>
              <a:ext cx="541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+mn-lt"/>
                </a:rPr>
                <a:t>*</a:t>
              </a:r>
              <a:endParaRPr lang="el-GR" sz="2000" dirty="0">
                <a:latin typeface="+mn-lt"/>
              </a:endParaRPr>
            </a:p>
          </p:txBody>
        </p:sp>
        <p:cxnSp>
          <p:nvCxnSpPr>
            <p:cNvPr id="25" name="Ευθύγραμμο βέλος σύνδεσης 28"/>
            <p:cNvCxnSpPr>
              <a:stCxn id="22" idx="2"/>
              <a:endCxn id="26" idx="0"/>
            </p:cNvCxnSpPr>
            <p:nvPr/>
          </p:nvCxnSpPr>
          <p:spPr>
            <a:xfrm>
              <a:off x="6672202" y="2921075"/>
              <a:ext cx="644552" cy="2824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31"/>
            <p:cNvSpPr txBox="1"/>
            <p:nvPr/>
          </p:nvSpPr>
          <p:spPr>
            <a:xfrm>
              <a:off x="7046234" y="3203545"/>
              <a:ext cx="541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+mn-lt"/>
                </a:rPr>
                <a:t>*</a:t>
              </a:r>
              <a:endParaRPr lang="el-GR" sz="2000" dirty="0">
                <a:latin typeface="+mn-lt"/>
              </a:endParaRPr>
            </a:p>
          </p:txBody>
        </p:sp>
        <p:cxnSp>
          <p:nvCxnSpPr>
            <p:cNvPr id="27" name="Ευθύγραμμο βέλος σύνδεσης 33"/>
            <p:cNvCxnSpPr>
              <a:stCxn id="24" idx="2"/>
            </p:cNvCxnSpPr>
            <p:nvPr/>
          </p:nvCxnSpPr>
          <p:spPr>
            <a:xfrm flipH="1">
              <a:off x="5652120" y="3603655"/>
              <a:ext cx="324752" cy="2693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37"/>
            <p:cNvSpPr txBox="1"/>
            <p:nvPr/>
          </p:nvSpPr>
          <p:spPr>
            <a:xfrm>
              <a:off x="5381600" y="3863455"/>
              <a:ext cx="541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+mn-lt"/>
                </a:rPr>
                <a:t>b</a:t>
              </a:r>
              <a:endParaRPr lang="el-GR" sz="2000" dirty="0">
                <a:latin typeface="+mn-lt"/>
              </a:endParaRPr>
            </a:p>
          </p:txBody>
        </p:sp>
        <p:cxnSp>
          <p:nvCxnSpPr>
            <p:cNvPr id="29" name="Ευθύγραμμο βέλος σύνδεσης 38"/>
            <p:cNvCxnSpPr>
              <a:stCxn id="24" idx="2"/>
              <a:endCxn id="30" idx="0"/>
            </p:cNvCxnSpPr>
            <p:nvPr/>
          </p:nvCxnSpPr>
          <p:spPr>
            <a:xfrm>
              <a:off x="5976872" y="3603655"/>
              <a:ext cx="319800" cy="23853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41"/>
            <p:cNvSpPr txBox="1"/>
            <p:nvPr/>
          </p:nvSpPr>
          <p:spPr>
            <a:xfrm>
              <a:off x="5697552" y="3842186"/>
              <a:ext cx="11982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+mn-lt"/>
                </a:rPr>
                <a:t>uminus</a:t>
              </a:r>
              <a:endParaRPr lang="el-GR" sz="2000" dirty="0">
                <a:latin typeface="+mn-lt"/>
              </a:endParaRPr>
            </a:p>
          </p:txBody>
        </p:sp>
        <p:cxnSp>
          <p:nvCxnSpPr>
            <p:cNvPr id="31" name="Ευθύγραμμο βέλος σύνδεσης 43"/>
            <p:cNvCxnSpPr>
              <a:stCxn id="30" idx="2"/>
              <a:endCxn id="32" idx="0"/>
            </p:cNvCxnSpPr>
            <p:nvPr/>
          </p:nvCxnSpPr>
          <p:spPr>
            <a:xfrm>
              <a:off x="6296672" y="4242296"/>
              <a:ext cx="0" cy="26251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48"/>
            <p:cNvSpPr txBox="1"/>
            <p:nvPr/>
          </p:nvSpPr>
          <p:spPr>
            <a:xfrm>
              <a:off x="6026152" y="4504808"/>
              <a:ext cx="541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+mn-lt"/>
                </a:rPr>
                <a:t>c</a:t>
              </a:r>
              <a:endParaRPr lang="el-GR" sz="2000" dirty="0">
                <a:latin typeface="+mn-lt"/>
              </a:endParaRPr>
            </a:p>
          </p:txBody>
        </p:sp>
        <p:cxnSp>
          <p:nvCxnSpPr>
            <p:cNvPr id="33" name="Ευθύγραμμο βέλος σύνδεσης 51"/>
            <p:cNvCxnSpPr>
              <a:stCxn id="26" idx="2"/>
              <a:endCxn id="34" idx="0"/>
            </p:cNvCxnSpPr>
            <p:nvPr/>
          </p:nvCxnSpPr>
          <p:spPr>
            <a:xfrm flipH="1">
              <a:off x="7002256" y="3603655"/>
              <a:ext cx="314498" cy="22155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54"/>
            <p:cNvSpPr txBox="1"/>
            <p:nvPr/>
          </p:nvSpPr>
          <p:spPr>
            <a:xfrm>
              <a:off x="6731736" y="3825207"/>
              <a:ext cx="541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+mn-lt"/>
                </a:rPr>
                <a:t>d</a:t>
              </a:r>
              <a:endParaRPr lang="el-GR" sz="2000" dirty="0">
                <a:latin typeface="+mn-lt"/>
              </a:endParaRPr>
            </a:p>
          </p:txBody>
        </p:sp>
        <p:cxnSp>
          <p:nvCxnSpPr>
            <p:cNvPr id="35" name="Ευθύγραμμο βέλος σύνδεσης 56"/>
            <p:cNvCxnSpPr>
              <a:stCxn id="26" idx="2"/>
              <a:endCxn id="36" idx="0"/>
            </p:cNvCxnSpPr>
            <p:nvPr/>
          </p:nvCxnSpPr>
          <p:spPr>
            <a:xfrm>
              <a:off x="7316754" y="3603655"/>
              <a:ext cx="363275" cy="23004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58"/>
            <p:cNvSpPr txBox="1"/>
            <p:nvPr/>
          </p:nvSpPr>
          <p:spPr>
            <a:xfrm>
              <a:off x="7080909" y="3833697"/>
              <a:ext cx="11982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+mn-lt"/>
                </a:rPr>
                <a:t>uminus</a:t>
              </a:r>
              <a:endParaRPr lang="el-GR" sz="2000" dirty="0">
                <a:latin typeface="+mn-lt"/>
              </a:endParaRPr>
            </a:p>
          </p:txBody>
        </p:sp>
        <p:cxnSp>
          <p:nvCxnSpPr>
            <p:cNvPr id="37" name="Ευθύγραμμο βέλος σύνδεσης 60"/>
            <p:cNvCxnSpPr>
              <a:stCxn id="36" idx="2"/>
              <a:endCxn id="38" idx="0"/>
            </p:cNvCxnSpPr>
            <p:nvPr/>
          </p:nvCxnSpPr>
          <p:spPr>
            <a:xfrm>
              <a:off x="7680029" y="4233807"/>
              <a:ext cx="0" cy="27100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63"/>
            <p:cNvSpPr txBox="1"/>
            <p:nvPr/>
          </p:nvSpPr>
          <p:spPr>
            <a:xfrm>
              <a:off x="7409509" y="4504808"/>
              <a:ext cx="541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+mn-lt"/>
                </a:rPr>
                <a:t>e</a:t>
              </a:r>
              <a:endParaRPr lang="el-GR" sz="2000" dirty="0">
                <a:latin typeface="+mn-lt"/>
              </a:endParaRPr>
            </a:p>
          </p:txBody>
        </p:sp>
      </p:grpSp>
      <p:sp>
        <p:nvSpPr>
          <p:cNvPr id="39" name="38 - Ορθογώνιο"/>
          <p:cNvSpPr/>
          <p:nvPr/>
        </p:nvSpPr>
        <p:spPr>
          <a:xfrm>
            <a:off x="6588224" y="2348880"/>
            <a:ext cx="1872208" cy="864096"/>
          </a:xfrm>
          <a:prstGeom prst="rect">
            <a:avLst/>
          </a:prstGeom>
          <a:solidFill>
            <a:srgbClr val="A50021">
              <a:alpha val="20000"/>
            </a:srgbClr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593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Παράδειγμα παραγωγής ενδιάμεσου κώδικα για την </a:t>
            </a:r>
            <a:r>
              <a:rPr lang="el-GR" dirty="0" smtClean="0"/>
              <a:t>πρόσθεση </a:t>
            </a:r>
            <a:r>
              <a:rPr lang="el-GR" sz="3200" b="0" dirty="0" smtClean="0"/>
              <a:t>(</a:t>
            </a:r>
            <a:r>
              <a:rPr lang="en-US" sz="3200" b="0" dirty="0" smtClean="0"/>
              <a:t>2</a:t>
            </a:r>
            <a:r>
              <a:rPr lang="el-GR" sz="3200" b="0" dirty="0" smtClean="0"/>
              <a:t> από </a:t>
            </a:r>
            <a:r>
              <a:rPr lang="en-US" sz="3200" b="0" dirty="0" smtClean="0"/>
              <a:t>5</a:t>
            </a:r>
            <a:r>
              <a:rPr lang="el-GR" sz="3200" b="0" dirty="0" smtClean="0"/>
              <a:t>)</a:t>
            </a:r>
            <a:endParaRPr lang="el-GR" sz="32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 rot="16200000">
            <a:off x="3641476" y="2703340"/>
            <a:ext cx="522374" cy="965581"/>
          </a:xfrm>
          <a:prstGeom prst="wedgeRoundRectCallout">
            <a:avLst>
              <a:gd name="adj1" fmla="val -336491"/>
              <a:gd name="adj2" fmla="val -293742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/>
          <a:lstStyle>
            <a:lvl1pPr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9pPr>
          </a:lstStyle>
          <a:p>
            <a:pPr algn="ctr" eaLnBrk="1" hangingPunct="1"/>
            <a:r>
              <a:rPr lang="el-GR" dirty="0" smtClean="0">
                <a:solidFill>
                  <a:srgbClr val="820000"/>
                </a:solidFill>
              </a:rPr>
              <a:t>b*-c </a:t>
            </a:r>
            <a:endParaRPr lang="en-GB" b="0" dirty="0">
              <a:latin typeface="+mn-lt"/>
            </a:endParaRPr>
          </a:p>
        </p:txBody>
      </p:sp>
      <p:graphicFrame>
        <p:nvGraphicFramePr>
          <p:cNvPr id="13" name="Πίνακας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417634"/>
              </p:ext>
            </p:extLst>
          </p:nvPr>
        </p:nvGraphicFramePr>
        <p:xfrm>
          <a:off x="323528" y="3501008"/>
          <a:ext cx="5400600" cy="101536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400600"/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u="none" strike="noStrike" dirty="0">
                          <a:effectLst/>
                        </a:rPr>
                        <a:t>E.place := newtemp</a:t>
                      </a:r>
                      <a:br>
                        <a:rPr lang="en-US" sz="2200" b="0" u="none" strike="noStrike" dirty="0">
                          <a:effectLst/>
                        </a:rPr>
                      </a:br>
                      <a:r>
                        <a:rPr lang="en-US" sz="2200" b="0" u="none" strike="noStrike" dirty="0">
                          <a:effectLst/>
                        </a:rPr>
                        <a:t>E.code := </a:t>
                      </a:r>
                      <a:r>
                        <a:rPr lang="en-US" sz="2200" b="0" u="none" strike="noStrike" dirty="0" smtClean="0">
                          <a:effectLst/>
                        </a:rPr>
                        <a:t>E</a:t>
                      </a:r>
                      <a:r>
                        <a:rPr lang="en-US" sz="2200" b="0" u="none" strike="noStrike" baseline="-25000" dirty="0" smtClean="0">
                          <a:effectLst/>
                        </a:rPr>
                        <a:t>1</a:t>
                      </a:r>
                      <a:r>
                        <a:rPr lang="en-US" sz="2200" b="0" u="none" strike="noStrike" dirty="0" smtClean="0">
                          <a:effectLst/>
                        </a:rPr>
                        <a:t>.code </a:t>
                      </a:r>
                      <a:r>
                        <a:rPr lang="en-US" sz="2200" b="0" u="none" strike="noStrike" dirty="0">
                          <a:effectLst/>
                        </a:rPr>
                        <a:t>|| </a:t>
                      </a:r>
                      <a:r>
                        <a:rPr lang="en-US" sz="2200" b="0" u="none" strike="noStrike" dirty="0" smtClean="0">
                          <a:effectLst/>
                        </a:rPr>
                        <a:t>E</a:t>
                      </a:r>
                      <a:r>
                        <a:rPr lang="en-US" sz="2200" b="0" u="none" strike="noStrike" baseline="-25000" dirty="0" smtClean="0">
                          <a:effectLst/>
                        </a:rPr>
                        <a:t>2</a:t>
                      </a:r>
                      <a:r>
                        <a:rPr lang="en-US" sz="2200" b="0" u="none" strike="noStrike" dirty="0" smtClean="0">
                          <a:effectLst/>
                        </a:rPr>
                        <a:t>.code </a:t>
                      </a:r>
                      <a:r>
                        <a:rPr lang="en-US" sz="2200" b="0" u="none" strike="noStrike" dirty="0">
                          <a:effectLst/>
                        </a:rPr>
                        <a:t>||</a:t>
                      </a:r>
                      <a:br>
                        <a:rPr lang="en-US" sz="2200" b="0" u="none" strike="noStrike" dirty="0">
                          <a:effectLst/>
                        </a:rPr>
                      </a:br>
                      <a:r>
                        <a:rPr lang="en-US" sz="2200" b="0" u="none" strike="noStrike" dirty="0">
                          <a:effectLst/>
                        </a:rPr>
                        <a:t>               gen( E.place ":=" </a:t>
                      </a:r>
                      <a:r>
                        <a:rPr lang="en-US" sz="2200" b="0" u="none" strike="noStrike" dirty="0" smtClean="0">
                          <a:effectLst/>
                        </a:rPr>
                        <a:t>E</a:t>
                      </a:r>
                      <a:r>
                        <a:rPr lang="en-US" sz="2200" b="0" u="none" strike="noStrike" baseline="-25000" dirty="0" smtClean="0">
                          <a:effectLst/>
                        </a:rPr>
                        <a:t>1</a:t>
                      </a:r>
                      <a:r>
                        <a:rPr lang="en-US" sz="2200" b="0" u="none" strike="noStrike" dirty="0" smtClean="0">
                          <a:effectLst/>
                        </a:rPr>
                        <a:t>.place “+" E</a:t>
                      </a:r>
                      <a:r>
                        <a:rPr lang="en-US" sz="2200" b="0" u="none" strike="noStrike" baseline="-25000" dirty="0" smtClean="0">
                          <a:effectLst/>
                        </a:rPr>
                        <a:t>2</a:t>
                      </a:r>
                      <a:r>
                        <a:rPr lang="en-US" sz="2200" b="0" u="none" strike="noStrike" dirty="0" smtClean="0">
                          <a:effectLst/>
                        </a:rPr>
                        <a:t>.place</a:t>
                      </a:r>
                      <a:r>
                        <a:rPr lang="en-US" sz="2200" b="0" u="none" strike="noStrike" dirty="0">
                          <a:effectLst/>
                        </a:rPr>
                        <a:t>)</a:t>
                      </a:r>
                      <a:endParaRPr lang="en-US" sz="2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graphicFrame>
        <p:nvGraphicFramePr>
          <p:cNvPr id="14" name="Πίνακας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283385"/>
              </p:ext>
            </p:extLst>
          </p:nvPr>
        </p:nvGraphicFramePr>
        <p:xfrm>
          <a:off x="323528" y="4581128"/>
          <a:ext cx="5400600" cy="101536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400600"/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u="none" strike="noStrike" dirty="0" smtClean="0">
                          <a:effectLst/>
                        </a:rPr>
                        <a:t>E</a:t>
                      </a:r>
                      <a:r>
                        <a:rPr lang="en-US" sz="2200" b="0" u="none" strike="noStrike" baseline="-25000" dirty="0" smtClean="0">
                          <a:effectLst/>
                        </a:rPr>
                        <a:t>1</a:t>
                      </a:r>
                      <a:r>
                        <a:rPr lang="en-US" sz="2200" b="0" u="none" strike="noStrike" dirty="0" smtClean="0">
                          <a:effectLst/>
                        </a:rPr>
                        <a:t>.place </a:t>
                      </a:r>
                      <a:r>
                        <a:rPr lang="en-US" sz="2200" b="0" u="none" strike="noStrike" dirty="0">
                          <a:effectLst/>
                        </a:rPr>
                        <a:t>:= newtemp</a:t>
                      </a:r>
                      <a:br>
                        <a:rPr lang="en-US" sz="2200" b="0" u="none" strike="noStrike" dirty="0">
                          <a:effectLst/>
                        </a:rPr>
                      </a:br>
                      <a:r>
                        <a:rPr lang="en-US" sz="2200" b="0" u="none" strike="noStrike" dirty="0" smtClean="0">
                          <a:effectLst/>
                        </a:rPr>
                        <a:t>E</a:t>
                      </a:r>
                      <a:r>
                        <a:rPr lang="en-US" sz="2200" b="0" u="none" strike="noStrike" baseline="-25000" dirty="0" smtClean="0">
                          <a:effectLst/>
                        </a:rPr>
                        <a:t>1</a:t>
                      </a:r>
                      <a:r>
                        <a:rPr lang="en-US" sz="2200" b="0" u="none" strike="noStrike" dirty="0" smtClean="0">
                          <a:effectLst/>
                        </a:rPr>
                        <a:t>.code </a:t>
                      </a:r>
                      <a:r>
                        <a:rPr lang="en-US" sz="2200" b="0" u="none" strike="noStrike" dirty="0">
                          <a:effectLst/>
                        </a:rPr>
                        <a:t>:= </a:t>
                      </a:r>
                      <a:r>
                        <a:rPr lang="en-US" sz="2200" b="0" u="none" strike="noStrike" dirty="0" smtClean="0">
                          <a:effectLst/>
                        </a:rPr>
                        <a:t>E</a:t>
                      </a:r>
                      <a:r>
                        <a:rPr lang="en-US" sz="2200" b="0" u="none" strike="noStrike" baseline="-25000" dirty="0" smtClean="0">
                          <a:effectLst/>
                        </a:rPr>
                        <a:t>3</a:t>
                      </a:r>
                      <a:r>
                        <a:rPr lang="en-US" sz="2200" b="0" u="none" strike="noStrike" dirty="0" smtClean="0">
                          <a:effectLst/>
                        </a:rPr>
                        <a:t>.code </a:t>
                      </a:r>
                      <a:r>
                        <a:rPr lang="en-US" sz="2200" b="0" u="none" strike="noStrike" dirty="0">
                          <a:effectLst/>
                        </a:rPr>
                        <a:t>|| </a:t>
                      </a:r>
                      <a:r>
                        <a:rPr lang="en-US" sz="2200" b="0" u="none" strike="noStrike" dirty="0" smtClean="0">
                          <a:effectLst/>
                        </a:rPr>
                        <a:t>E</a:t>
                      </a:r>
                      <a:r>
                        <a:rPr lang="en-US" sz="2200" b="0" u="none" strike="noStrike" baseline="-25000" dirty="0" smtClean="0">
                          <a:effectLst/>
                        </a:rPr>
                        <a:t>4</a:t>
                      </a:r>
                      <a:r>
                        <a:rPr lang="en-US" sz="2200" b="0" u="none" strike="noStrike" dirty="0" smtClean="0">
                          <a:effectLst/>
                        </a:rPr>
                        <a:t>.code </a:t>
                      </a:r>
                      <a:r>
                        <a:rPr lang="en-US" sz="2200" b="0" u="none" strike="noStrike" dirty="0">
                          <a:effectLst/>
                        </a:rPr>
                        <a:t>||</a:t>
                      </a:r>
                      <a:br>
                        <a:rPr lang="en-US" sz="2200" b="0" u="none" strike="noStrike" dirty="0">
                          <a:effectLst/>
                        </a:rPr>
                      </a:br>
                      <a:r>
                        <a:rPr lang="en-US" sz="2200" b="0" u="none" strike="noStrike" dirty="0">
                          <a:effectLst/>
                        </a:rPr>
                        <a:t>               gen( </a:t>
                      </a:r>
                      <a:r>
                        <a:rPr lang="en-US" sz="2200" b="0" u="none" strike="noStrike" dirty="0" smtClean="0">
                          <a:effectLst/>
                        </a:rPr>
                        <a:t>E</a:t>
                      </a:r>
                      <a:r>
                        <a:rPr lang="en-US" sz="2200" b="0" u="none" strike="noStrike" baseline="-25000" dirty="0" smtClean="0">
                          <a:effectLst/>
                        </a:rPr>
                        <a:t>1</a:t>
                      </a:r>
                      <a:r>
                        <a:rPr lang="en-US" sz="2200" b="0" u="none" strike="noStrike" dirty="0" smtClean="0">
                          <a:effectLst/>
                        </a:rPr>
                        <a:t>.place </a:t>
                      </a:r>
                      <a:r>
                        <a:rPr lang="en-US" sz="2200" b="0" u="none" strike="noStrike" dirty="0">
                          <a:effectLst/>
                        </a:rPr>
                        <a:t>":=" </a:t>
                      </a:r>
                      <a:r>
                        <a:rPr lang="en-US" sz="2200" b="0" u="none" strike="noStrike" dirty="0" smtClean="0">
                          <a:effectLst/>
                        </a:rPr>
                        <a:t>E</a:t>
                      </a:r>
                      <a:r>
                        <a:rPr lang="en-US" sz="2200" b="0" u="none" strike="noStrike" baseline="-25000" dirty="0" smtClean="0">
                          <a:effectLst/>
                        </a:rPr>
                        <a:t>3</a:t>
                      </a:r>
                      <a:r>
                        <a:rPr lang="en-US" sz="2200" b="0" u="none" strike="noStrike" dirty="0" smtClean="0">
                          <a:effectLst/>
                        </a:rPr>
                        <a:t>.place “*" E</a:t>
                      </a:r>
                      <a:r>
                        <a:rPr lang="en-US" sz="2200" b="0" u="none" strike="noStrike" baseline="-25000" dirty="0" smtClean="0">
                          <a:effectLst/>
                        </a:rPr>
                        <a:t>4</a:t>
                      </a:r>
                      <a:r>
                        <a:rPr lang="en-US" sz="2200" b="0" u="none" strike="noStrike" dirty="0" smtClean="0">
                          <a:effectLst/>
                        </a:rPr>
                        <a:t>.place</a:t>
                      </a:r>
                      <a:r>
                        <a:rPr lang="en-US" sz="2200" b="0" u="none" strike="noStrike" dirty="0">
                          <a:effectLst/>
                        </a:rPr>
                        <a:t>)</a:t>
                      </a:r>
                      <a:endParaRPr lang="en-US" sz="2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grpSp>
        <p:nvGrpSpPr>
          <p:cNvPr id="5" name="17 - Ομάδα"/>
          <p:cNvGrpSpPr/>
          <p:nvPr/>
        </p:nvGrpSpPr>
        <p:grpSpPr>
          <a:xfrm>
            <a:off x="6246451" y="2256251"/>
            <a:ext cx="2897549" cy="2383953"/>
            <a:chOff x="5381600" y="2520965"/>
            <a:chExt cx="2897549" cy="2383953"/>
          </a:xfrm>
        </p:grpSpPr>
        <p:sp>
          <p:nvSpPr>
            <p:cNvPr id="22" name="TextBox 21"/>
            <p:cNvSpPr txBox="1"/>
            <p:nvPr/>
          </p:nvSpPr>
          <p:spPr>
            <a:xfrm>
              <a:off x="6401682" y="2520965"/>
              <a:ext cx="541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+mn-lt"/>
                </a:rPr>
                <a:t>+</a:t>
              </a:r>
              <a:endParaRPr lang="el-GR" sz="2000" dirty="0">
                <a:latin typeface="+mn-lt"/>
              </a:endParaRPr>
            </a:p>
          </p:txBody>
        </p:sp>
        <p:cxnSp>
          <p:nvCxnSpPr>
            <p:cNvPr id="23" name="Ευθύγραμμο βέλος σύνδεσης 25"/>
            <p:cNvCxnSpPr>
              <a:stCxn id="22" idx="2"/>
            </p:cNvCxnSpPr>
            <p:nvPr/>
          </p:nvCxnSpPr>
          <p:spPr>
            <a:xfrm flipH="1">
              <a:off x="5976872" y="2921075"/>
              <a:ext cx="695330" cy="28396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7"/>
            <p:cNvSpPr txBox="1"/>
            <p:nvPr/>
          </p:nvSpPr>
          <p:spPr>
            <a:xfrm>
              <a:off x="5706352" y="3203545"/>
              <a:ext cx="541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+mn-lt"/>
                </a:rPr>
                <a:t>*</a:t>
              </a:r>
              <a:endParaRPr lang="el-GR" sz="2000" dirty="0">
                <a:latin typeface="+mn-lt"/>
              </a:endParaRPr>
            </a:p>
          </p:txBody>
        </p:sp>
        <p:cxnSp>
          <p:nvCxnSpPr>
            <p:cNvPr id="25" name="Ευθύγραμμο βέλος σύνδεσης 28"/>
            <p:cNvCxnSpPr>
              <a:stCxn id="22" idx="2"/>
              <a:endCxn id="26" idx="0"/>
            </p:cNvCxnSpPr>
            <p:nvPr/>
          </p:nvCxnSpPr>
          <p:spPr>
            <a:xfrm>
              <a:off x="6672202" y="2921075"/>
              <a:ext cx="644552" cy="2824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31"/>
            <p:cNvSpPr txBox="1"/>
            <p:nvPr/>
          </p:nvSpPr>
          <p:spPr>
            <a:xfrm>
              <a:off x="7046234" y="3203545"/>
              <a:ext cx="541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+mn-lt"/>
                </a:rPr>
                <a:t>*</a:t>
              </a:r>
              <a:endParaRPr lang="el-GR" sz="2000" dirty="0">
                <a:latin typeface="+mn-lt"/>
              </a:endParaRPr>
            </a:p>
          </p:txBody>
        </p:sp>
        <p:cxnSp>
          <p:nvCxnSpPr>
            <p:cNvPr id="27" name="Ευθύγραμμο βέλος σύνδεσης 33"/>
            <p:cNvCxnSpPr>
              <a:stCxn id="24" idx="2"/>
            </p:cNvCxnSpPr>
            <p:nvPr/>
          </p:nvCxnSpPr>
          <p:spPr>
            <a:xfrm flipH="1">
              <a:off x="5652120" y="3603655"/>
              <a:ext cx="324752" cy="2693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37"/>
            <p:cNvSpPr txBox="1"/>
            <p:nvPr/>
          </p:nvSpPr>
          <p:spPr>
            <a:xfrm>
              <a:off x="5381600" y="3863455"/>
              <a:ext cx="541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+mn-lt"/>
                </a:rPr>
                <a:t>b</a:t>
              </a:r>
              <a:endParaRPr lang="el-GR" sz="2000" dirty="0">
                <a:latin typeface="+mn-lt"/>
              </a:endParaRPr>
            </a:p>
          </p:txBody>
        </p:sp>
        <p:cxnSp>
          <p:nvCxnSpPr>
            <p:cNvPr id="29" name="Ευθύγραμμο βέλος σύνδεσης 38"/>
            <p:cNvCxnSpPr>
              <a:stCxn id="24" idx="2"/>
              <a:endCxn id="30" idx="0"/>
            </p:cNvCxnSpPr>
            <p:nvPr/>
          </p:nvCxnSpPr>
          <p:spPr>
            <a:xfrm>
              <a:off x="5976872" y="3603655"/>
              <a:ext cx="319800" cy="23853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41"/>
            <p:cNvSpPr txBox="1"/>
            <p:nvPr/>
          </p:nvSpPr>
          <p:spPr>
            <a:xfrm>
              <a:off x="5697552" y="3842186"/>
              <a:ext cx="11982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+mn-lt"/>
                </a:rPr>
                <a:t>uminus</a:t>
              </a:r>
              <a:endParaRPr lang="el-GR" sz="2000" dirty="0">
                <a:latin typeface="+mn-lt"/>
              </a:endParaRPr>
            </a:p>
          </p:txBody>
        </p:sp>
        <p:cxnSp>
          <p:nvCxnSpPr>
            <p:cNvPr id="31" name="Ευθύγραμμο βέλος σύνδεσης 43"/>
            <p:cNvCxnSpPr>
              <a:stCxn id="30" idx="2"/>
              <a:endCxn id="32" idx="0"/>
            </p:cNvCxnSpPr>
            <p:nvPr/>
          </p:nvCxnSpPr>
          <p:spPr>
            <a:xfrm>
              <a:off x="6296672" y="4242296"/>
              <a:ext cx="0" cy="26251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48"/>
            <p:cNvSpPr txBox="1"/>
            <p:nvPr/>
          </p:nvSpPr>
          <p:spPr>
            <a:xfrm>
              <a:off x="6026152" y="4504808"/>
              <a:ext cx="541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+mn-lt"/>
                </a:rPr>
                <a:t>c</a:t>
              </a:r>
              <a:endParaRPr lang="el-GR" sz="2000" dirty="0">
                <a:latin typeface="+mn-lt"/>
              </a:endParaRPr>
            </a:p>
          </p:txBody>
        </p:sp>
        <p:cxnSp>
          <p:nvCxnSpPr>
            <p:cNvPr id="33" name="Ευθύγραμμο βέλος σύνδεσης 51"/>
            <p:cNvCxnSpPr>
              <a:stCxn id="26" idx="2"/>
              <a:endCxn id="34" idx="0"/>
            </p:cNvCxnSpPr>
            <p:nvPr/>
          </p:nvCxnSpPr>
          <p:spPr>
            <a:xfrm flipH="1">
              <a:off x="7002256" y="3603655"/>
              <a:ext cx="314498" cy="22155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54"/>
            <p:cNvSpPr txBox="1"/>
            <p:nvPr/>
          </p:nvSpPr>
          <p:spPr>
            <a:xfrm>
              <a:off x="6731736" y="3825207"/>
              <a:ext cx="541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+mn-lt"/>
                </a:rPr>
                <a:t>d</a:t>
              </a:r>
              <a:endParaRPr lang="el-GR" sz="2000" dirty="0">
                <a:latin typeface="+mn-lt"/>
              </a:endParaRPr>
            </a:p>
          </p:txBody>
        </p:sp>
        <p:cxnSp>
          <p:nvCxnSpPr>
            <p:cNvPr id="35" name="Ευθύγραμμο βέλος σύνδεσης 56"/>
            <p:cNvCxnSpPr>
              <a:stCxn id="26" idx="2"/>
              <a:endCxn id="36" idx="0"/>
            </p:cNvCxnSpPr>
            <p:nvPr/>
          </p:nvCxnSpPr>
          <p:spPr>
            <a:xfrm>
              <a:off x="7316754" y="3603655"/>
              <a:ext cx="363275" cy="23004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58"/>
            <p:cNvSpPr txBox="1"/>
            <p:nvPr/>
          </p:nvSpPr>
          <p:spPr>
            <a:xfrm>
              <a:off x="7080909" y="3833697"/>
              <a:ext cx="11982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+mn-lt"/>
                </a:rPr>
                <a:t>uminus</a:t>
              </a:r>
              <a:endParaRPr lang="el-GR" sz="2000" dirty="0">
                <a:latin typeface="+mn-lt"/>
              </a:endParaRPr>
            </a:p>
          </p:txBody>
        </p:sp>
        <p:cxnSp>
          <p:nvCxnSpPr>
            <p:cNvPr id="37" name="Ευθύγραμμο βέλος σύνδεσης 60"/>
            <p:cNvCxnSpPr>
              <a:stCxn id="36" idx="2"/>
              <a:endCxn id="38" idx="0"/>
            </p:cNvCxnSpPr>
            <p:nvPr/>
          </p:nvCxnSpPr>
          <p:spPr>
            <a:xfrm>
              <a:off x="7680029" y="4233807"/>
              <a:ext cx="0" cy="27100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63"/>
            <p:cNvSpPr txBox="1"/>
            <p:nvPr/>
          </p:nvSpPr>
          <p:spPr>
            <a:xfrm>
              <a:off x="7409509" y="4504808"/>
              <a:ext cx="541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+mn-lt"/>
                </a:rPr>
                <a:t>e</a:t>
              </a:r>
              <a:endParaRPr lang="el-GR" sz="2000" dirty="0">
                <a:latin typeface="+mn-lt"/>
              </a:endParaRPr>
            </a:p>
          </p:txBody>
        </p:sp>
      </p:grpSp>
      <p:sp>
        <p:nvSpPr>
          <p:cNvPr id="39" name="38 - Ορθογώνιο"/>
          <p:cNvSpPr/>
          <p:nvPr/>
        </p:nvSpPr>
        <p:spPr>
          <a:xfrm>
            <a:off x="6372200" y="3284984"/>
            <a:ext cx="1296144" cy="1368152"/>
          </a:xfrm>
          <a:prstGeom prst="rect">
            <a:avLst/>
          </a:prstGeom>
          <a:solidFill>
            <a:srgbClr val="A50021">
              <a:alpha val="20000"/>
            </a:srgbClr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3" name="Θέση περιεχομένου 2"/>
          <p:cNvSpPr txBox="1">
            <a:spLocks/>
          </p:cNvSpPr>
          <p:nvPr/>
        </p:nvSpPr>
        <p:spPr>
          <a:xfrm>
            <a:off x="395536" y="1196752"/>
            <a:ext cx="8352928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Παράδειγμα: Εσωτερικό αποτέλεσμα δημιουργίας ενδιάμεσου κώδικα για την: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82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b*-c + d*-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endParaRPr kumimoji="0" lang="el-GR" sz="2600" b="1" i="0" u="none" strike="noStrike" kern="1200" cap="none" spc="0" normalizeH="0" baseline="0" noProof="0" dirty="0" smtClean="0">
              <a:ln>
                <a:noFill/>
              </a:ln>
              <a:solidFill>
                <a:srgbClr val="82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AutoShape 8"/>
          <p:cNvSpPr>
            <a:spLocks noChangeArrowheads="1"/>
          </p:cNvSpPr>
          <p:nvPr/>
        </p:nvSpPr>
        <p:spPr bwMode="auto">
          <a:xfrm rot="16200000">
            <a:off x="4829609" y="2235289"/>
            <a:ext cx="522374" cy="605539"/>
          </a:xfrm>
          <a:prstGeom prst="wedgeRoundRectCallout">
            <a:avLst>
              <a:gd name="adj1" fmla="val -471615"/>
              <a:gd name="adj2" fmla="val -516592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/>
          <a:lstStyle>
            <a:lvl1pPr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9pPr>
          </a:lstStyle>
          <a:p>
            <a:pPr algn="ctr" eaLnBrk="1" hangingPunct="1"/>
            <a:r>
              <a:rPr lang="el-GR" dirty="0" smtClean="0">
                <a:solidFill>
                  <a:srgbClr val="820000"/>
                </a:solidFill>
              </a:rPr>
              <a:t>b </a:t>
            </a:r>
            <a:endParaRPr lang="en-GB" b="0" dirty="0">
              <a:latin typeface="+mn-lt"/>
            </a:endParaRPr>
          </a:p>
        </p:txBody>
      </p:sp>
      <p:sp>
        <p:nvSpPr>
          <p:cNvPr id="45" name="AutoShape 8"/>
          <p:cNvSpPr>
            <a:spLocks noChangeArrowheads="1"/>
          </p:cNvSpPr>
          <p:nvPr/>
        </p:nvSpPr>
        <p:spPr bwMode="auto">
          <a:xfrm rot="16200000">
            <a:off x="5801715" y="3999485"/>
            <a:ext cx="522374" cy="389516"/>
          </a:xfrm>
          <a:prstGeom prst="wedgeRoundRectCallout">
            <a:avLst>
              <a:gd name="adj1" fmla="val -143018"/>
              <a:gd name="adj2" fmla="val -717945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/>
          <a:lstStyle>
            <a:lvl1pPr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9pPr>
          </a:lstStyle>
          <a:p>
            <a:pPr algn="ctr" eaLnBrk="1" hangingPunct="1"/>
            <a:r>
              <a:rPr lang="el-GR" dirty="0" smtClean="0">
                <a:solidFill>
                  <a:srgbClr val="820000"/>
                </a:solidFill>
              </a:rPr>
              <a:t>-c </a:t>
            </a:r>
            <a:endParaRPr lang="en-GB" b="0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593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4" grpId="0" animBg="1"/>
      <p:bldP spid="4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2"/>
  <p:tag name="ISPRING_RESOURCE_PATHS_HASH_2" val="bb752ee94340e1edc3426b44b9e21f034f1153"/>
  <p:tag name="ARTICULATE_PROJECT_OPEN" val="0"/>
  <p:tag name="ISPRING_RESOURCE_PATHS_HASH_PRESENTER" val="df914d7aacc1ef6e07c65df6ad2b0d534ee784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2013</TotalTime>
  <Words>1337</Words>
  <Application>Microsoft Office PowerPoint</Application>
  <PresentationFormat>Προβολή στην οθόνη (4:3)</PresentationFormat>
  <Paragraphs>280</Paragraphs>
  <Slides>20</Slides>
  <Notes>9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1" baseType="lpstr">
      <vt:lpstr>OC_template_updated</vt:lpstr>
      <vt:lpstr>Μεταγλωττιστές (Compilers) (Θ)</vt:lpstr>
      <vt:lpstr>Ενδιάμεσος κώδικας </vt:lpstr>
      <vt:lpstr>Πρωταρχικές σημασιολογικές ρουτίνες ΚΤΔ (1 από 2)</vt:lpstr>
      <vt:lpstr>Πρωταρχικές σημασιολογικές ρουτίνες ΚΤΔ (2 από 2)</vt:lpstr>
      <vt:lpstr>Παραγωγή ΚΤΔ για την ανάθεση </vt:lpstr>
      <vt:lpstr>Παράδειγμα</vt:lpstr>
      <vt:lpstr>Μετάφραση ανάθεσης αριθμητικών εκφράσεων</vt:lpstr>
      <vt:lpstr>Παράδειγμα παραγωγής ενδιάμεσου κώδικα για την πρόσθεση (1 από 5)</vt:lpstr>
      <vt:lpstr>Παράδειγμα παραγωγής ενδιάμεσου κώδικα για την πρόσθεση (2 από 5)</vt:lpstr>
      <vt:lpstr>Παράδειγμα παραγωγής ενδιάμεσου κώδικα για την πρόσθεση (3 από 5)</vt:lpstr>
      <vt:lpstr>Παράδειγμα παραγωγής ενδιάμεσου κώδικα για την πρόσθεση (4 από 5)</vt:lpstr>
      <vt:lpstr>Παράδειγμα παραγωγής ενδιάμεσου κώδικα για την πρόσθεση (5 από 5)</vt:lpstr>
      <vt:lpstr>Ρουτίνα μετάφρασης αναθέσεων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201</cp:revision>
  <dcterms:created xsi:type="dcterms:W3CDTF">2014-01-22T07:18:58Z</dcterms:created>
  <dcterms:modified xsi:type="dcterms:W3CDTF">2015-02-24T09:28:07Z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2A4E0026-6D88-489A-9A8E-D24D288106BE</vt:lpwstr>
  </property>
  <property fmtid="{D5CDD505-2E9C-101B-9397-08002B2CF9AE}" pid="3" name="ArticulatePath">
    <vt:lpwstr>_Όύω___ύύ_ίύ__ 11 27.1.14 e</vt:lpwstr>
  </property>
</Properties>
</file>