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2"/>
  </p:notesMasterIdLst>
  <p:handoutMasterIdLst>
    <p:handoutMasterId r:id="rId23"/>
  </p:handoutMasterIdLst>
  <p:sldIdLst>
    <p:sldId id="256" r:id="rId6"/>
    <p:sldId id="290" r:id="rId7"/>
    <p:sldId id="323" r:id="rId8"/>
    <p:sldId id="324" r:id="rId9"/>
    <p:sldId id="322" r:id="rId10"/>
    <p:sldId id="327" r:id="rId11"/>
    <p:sldId id="334" r:id="rId12"/>
    <p:sldId id="335" r:id="rId13"/>
    <p:sldId id="329" r:id="rId14"/>
    <p:sldId id="257" r:id="rId15"/>
    <p:sldId id="267" r:id="rId16"/>
    <p:sldId id="269" r:id="rId17"/>
    <p:sldId id="276" r:id="rId18"/>
    <p:sldId id="277" r:id="rId19"/>
    <p:sldId id="271" r:id="rId20"/>
    <p:sldId id="274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Συνδετικός ιστός - Εφαρμογές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</a:t>
            </a:r>
            <a:r>
              <a:rPr lang="en-US" sz="2000" smtClean="0"/>
              <a:t>3:</a:t>
            </a:r>
            <a:r>
              <a:rPr lang="el-GR" sz="2000" dirty="0" smtClean="0"/>
              <a:t> </a:t>
            </a:r>
            <a:r>
              <a:rPr lang="el-GR" sz="2000" dirty="0"/>
              <a:t>Συνδετικός </a:t>
            </a:r>
            <a:r>
              <a:rPr lang="el-GR" sz="2000" dirty="0" smtClean="0"/>
              <a:t>ιστός </a:t>
            </a:r>
            <a:r>
              <a:rPr lang="el-GR" sz="2000" dirty="0"/>
              <a:t>- Εφαρμογές».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Μάλαξης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00600"/>
          </a:xfrm>
        </p:spPr>
        <p:txBody>
          <a:bodyPr>
            <a:normAutofit fontScale="92500" lnSpcReduction="20000"/>
          </a:bodyPr>
          <a:lstStyle/>
          <a:p>
            <a:r>
              <a:rPr lang="el-GR" sz="2600" dirty="0" smtClean="0"/>
              <a:t>Οι τεχνικές της μάλαξης διακρίνονται σε:</a:t>
            </a:r>
          </a:p>
          <a:p>
            <a:pPr lvl="1"/>
            <a:r>
              <a:rPr lang="el-GR" sz="2600" b="1" dirty="0" smtClean="0"/>
              <a:t> Δυτικές θεραπευτικές προσεγγίσεις</a:t>
            </a:r>
            <a:r>
              <a:rPr lang="el-GR" sz="2600" dirty="0" smtClean="0"/>
              <a:t> ,όπως:</a:t>
            </a:r>
          </a:p>
          <a:p>
            <a:pPr lvl="2"/>
            <a:r>
              <a:rPr lang="en-US" sz="2600" dirty="0" smtClean="0"/>
              <a:t> </a:t>
            </a:r>
            <a:r>
              <a:rPr lang="el-GR" sz="2600" dirty="0" smtClean="0"/>
              <a:t>Σουηδική μάλαξη</a:t>
            </a:r>
          </a:p>
          <a:p>
            <a:pPr lvl="2"/>
            <a:r>
              <a:rPr lang="el-GR" sz="2600" dirty="0" smtClean="0"/>
              <a:t> Κλασική μάλαξη</a:t>
            </a:r>
          </a:p>
          <a:p>
            <a:pPr lvl="2"/>
            <a:r>
              <a:rPr lang="en-US" sz="2600" dirty="0" smtClean="0"/>
              <a:t> </a:t>
            </a:r>
            <a:r>
              <a:rPr lang="el-GR" sz="2600" dirty="0" smtClean="0"/>
              <a:t>Κινητοποίηση μαλακών μορίων</a:t>
            </a:r>
          </a:p>
          <a:p>
            <a:pPr lvl="2"/>
            <a:r>
              <a:rPr lang="en-US" sz="2600" dirty="0" smtClean="0"/>
              <a:t> </a:t>
            </a:r>
            <a:r>
              <a:rPr lang="el-GR" sz="2600" dirty="0" smtClean="0"/>
              <a:t>Μάλαξη συνδετικού ιστού</a:t>
            </a:r>
          </a:p>
          <a:p>
            <a:pPr lvl="2"/>
            <a:r>
              <a:rPr lang="en-US" sz="2600" dirty="0" smtClean="0"/>
              <a:t> </a:t>
            </a:r>
            <a:r>
              <a:rPr lang="el-GR" sz="2600" dirty="0" smtClean="0"/>
              <a:t>Ειδικές </a:t>
            </a:r>
            <a:r>
              <a:rPr lang="el-GR" sz="2600" dirty="0" err="1" smtClean="0"/>
              <a:t>ανατρίψεις</a:t>
            </a:r>
            <a:r>
              <a:rPr lang="el-GR" sz="2600" dirty="0" smtClean="0"/>
              <a:t> </a:t>
            </a:r>
          </a:p>
          <a:p>
            <a:pPr lvl="2"/>
            <a:r>
              <a:rPr lang="en-US" sz="2600" dirty="0" smtClean="0"/>
              <a:t> </a:t>
            </a:r>
            <a:r>
              <a:rPr lang="el-GR" sz="2600" dirty="0" err="1" smtClean="0"/>
              <a:t>Μυοπεριτοναϊκή</a:t>
            </a:r>
            <a:r>
              <a:rPr lang="el-GR" sz="2600" dirty="0" smtClean="0"/>
              <a:t> αποδέσμευση</a:t>
            </a:r>
          </a:p>
          <a:p>
            <a:pPr lvl="1"/>
            <a:r>
              <a:rPr lang="el-GR" sz="2600" b="1" dirty="0" smtClean="0"/>
              <a:t>Ανατολικές θεραπευτικές προσεγγίσεις, </a:t>
            </a:r>
            <a:r>
              <a:rPr lang="el-GR" sz="2600" dirty="0" smtClean="0"/>
              <a:t>όπως:</a:t>
            </a:r>
          </a:p>
          <a:p>
            <a:pPr lvl="2"/>
            <a:r>
              <a:rPr lang="el-GR" sz="2600" dirty="0" smtClean="0"/>
              <a:t> </a:t>
            </a:r>
            <a:r>
              <a:rPr lang="en-US" sz="2600" dirty="0" err="1" smtClean="0"/>
              <a:t>accupressure</a:t>
            </a:r>
            <a:endParaRPr lang="el-GR" sz="2600" dirty="0" smtClean="0"/>
          </a:p>
          <a:p>
            <a:pPr lvl="2"/>
            <a:r>
              <a:rPr lang="el-GR" sz="2600" dirty="0" smtClean="0"/>
              <a:t> </a:t>
            </a:r>
            <a:r>
              <a:rPr lang="en-US" sz="2600" dirty="0" smtClean="0"/>
              <a:t>shiatsu</a:t>
            </a:r>
            <a:r>
              <a:rPr lang="el-GR" sz="2600" dirty="0" smtClean="0"/>
              <a:t> και άλλα.</a:t>
            </a:r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Θεραπευτική Εφαρμογή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2132856"/>
            <a:ext cx="7056784" cy="2808312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l-GR" dirty="0" smtClean="0"/>
              <a:t> Σε μια θεραπευτική εφαρμογή γίνεται πρόοδος: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από μια επιφανειακή παρέμβαση με τα χέρια (αυτόνομο νευρικό σύστημα)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σε μια βαθύτερη προσέγγιση πάλι με τα χέρια.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Συνδετικός Ιστός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Ο συνδετικός ιστός οργανώνεται με συγκεκριμένη δομή, ως χαλαρός συνδετικός ιστός.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Περιβάλλει τα αγγεία, τα νεύρα και αποτελεί δομικό υλικό των οργάνων.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Γύρω από τους μύες σχηματίζει το </a:t>
            </a:r>
            <a:r>
              <a:rPr lang="el-GR" dirty="0" err="1" smtClean="0"/>
              <a:t>επιμύιο</a:t>
            </a:r>
            <a:r>
              <a:rPr lang="el-G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Υποστηρίζει, νεύρα, αγγεία, λεμφαδένες.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Σχηματίζει τις επιφανειακές και τις σε βάθος </a:t>
            </a:r>
            <a:r>
              <a:rPr lang="el-GR" dirty="0" err="1" smtClean="0"/>
              <a:t>περιτονίες</a:t>
            </a:r>
            <a:r>
              <a:rPr lang="el-GR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Οι </a:t>
            </a:r>
            <a:r>
              <a:rPr lang="el-GR" dirty="0" err="1" smtClean="0"/>
              <a:t>βαθειές</a:t>
            </a:r>
            <a:r>
              <a:rPr lang="el-GR" dirty="0" smtClean="0"/>
              <a:t> </a:t>
            </a:r>
            <a:r>
              <a:rPr lang="el-GR" dirty="0" err="1" smtClean="0"/>
              <a:t>περιτονίες</a:t>
            </a:r>
            <a:r>
              <a:rPr lang="el-GR" dirty="0" smtClean="0"/>
              <a:t> περιβάλλουν μύες, προσαρτώνται στα οστά και συντήκονται με το περιόστεο.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Συνδετικός Ιστός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χαλαρός άτυπος συνδετικός ιστός είναι σχηματισμός αραιός, σε πολλές διαφορετικές διευθύνσεις με περισσότερη θεμέλια ουσία.</a:t>
            </a:r>
          </a:p>
          <a:p>
            <a:r>
              <a:rPr lang="el-GR" dirty="0" smtClean="0"/>
              <a:t>Είναι ο περισσότερο ελαστικός ιστός (κινητοποίηση).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μυοτενοντώδεις</a:t>
            </a:r>
            <a:r>
              <a:rPr lang="el-GR" dirty="0" smtClean="0"/>
              <a:t> συνδέσεις, οι τένοντες,</a:t>
            </a:r>
            <a:r>
              <a:rPr lang="en-US" dirty="0" smtClean="0"/>
              <a:t> </a:t>
            </a:r>
            <a:r>
              <a:rPr lang="el-GR" dirty="0" smtClean="0"/>
              <a:t>οι σύνδεσμοι, οι προσφύσεις των αρθρικών θυλάκων στα οστά είναι </a:t>
            </a:r>
            <a:r>
              <a:rPr lang="el-GR" dirty="0" err="1" smtClean="0"/>
              <a:t>ινομυώδεις</a:t>
            </a:r>
            <a:r>
              <a:rPr lang="el-GR" dirty="0" smtClean="0"/>
              <a:t> ιστοί. </a:t>
            </a:r>
          </a:p>
          <a:p>
            <a:r>
              <a:rPr lang="el-GR" dirty="0" smtClean="0"/>
              <a:t>Οι συχνότεροι τραυματισμοί γίνονται με έμφαση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στην </a:t>
            </a:r>
            <a:r>
              <a:rPr lang="el-GR" dirty="0" err="1" smtClean="0"/>
              <a:t>μυοτενοντώδη</a:t>
            </a:r>
            <a:r>
              <a:rPr lang="el-GR" dirty="0" smtClean="0"/>
              <a:t> σύνδεση.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Μυοτενοντώδης</a:t>
            </a:r>
            <a:r>
              <a:rPr lang="el-GR" dirty="0" smtClean="0"/>
              <a:t> Σύνδεση</a:t>
            </a:r>
            <a:endParaRPr lang="el-G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μυοτενοντώδης</a:t>
            </a:r>
            <a:r>
              <a:rPr lang="el-GR" dirty="0" smtClean="0"/>
              <a:t> σύνδεση υπάρχει στο τέλος των </a:t>
            </a:r>
            <a:r>
              <a:rPr lang="el-GR" dirty="0" err="1" smtClean="0"/>
              <a:t>επιμήκων</a:t>
            </a:r>
            <a:r>
              <a:rPr lang="el-GR" dirty="0" smtClean="0"/>
              <a:t> κυλινδρικών ινών των σκελετικών μυών.</a:t>
            </a:r>
          </a:p>
          <a:p>
            <a:r>
              <a:rPr lang="el-GR" sz="2400" b="1" dirty="0" smtClean="0">
                <a:solidFill>
                  <a:srgbClr val="004A82"/>
                </a:solidFill>
              </a:rPr>
              <a:t>Η </a:t>
            </a:r>
            <a:r>
              <a:rPr lang="el-GR" sz="2400" b="1" dirty="0">
                <a:solidFill>
                  <a:srgbClr val="004A82"/>
                </a:solidFill>
              </a:rPr>
              <a:t>κυτταρική μεμβράνη σχηματίζει συνεχείς διεισδύσεις μεταξύ των μεσοκυττάριων παραγόντων των </a:t>
            </a:r>
            <a:r>
              <a:rPr lang="el-GR" sz="2400" b="1" dirty="0" smtClean="0">
                <a:solidFill>
                  <a:srgbClr val="004A82"/>
                </a:solidFill>
              </a:rPr>
              <a:t>μυϊκών </a:t>
            </a:r>
            <a:r>
              <a:rPr lang="el-GR" sz="2400" b="1" dirty="0">
                <a:solidFill>
                  <a:srgbClr val="004A82"/>
                </a:solidFill>
              </a:rPr>
              <a:t>ινών και των </a:t>
            </a:r>
            <a:r>
              <a:rPr lang="el-GR" sz="2400" b="1" dirty="0" err="1">
                <a:solidFill>
                  <a:srgbClr val="004A82"/>
                </a:solidFill>
              </a:rPr>
              <a:t>εξωκυττάριων</a:t>
            </a:r>
            <a:r>
              <a:rPr lang="el-GR" sz="2400" b="1" dirty="0">
                <a:solidFill>
                  <a:srgbClr val="004A82"/>
                </a:solidFill>
              </a:rPr>
              <a:t> παραγόντων του συνδετικού </a:t>
            </a:r>
            <a:r>
              <a:rPr lang="el-GR" sz="2400" b="1" dirty="0" smtClean="0">
                <a:solidFill>
                  <a:srgbClr val="004A82"/>
                </a:solidFill>
              </a:rPr>
              <a:t>ιστού.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κυτταρική </a:t>
            </a:r>
            <a:r>
              <a:rPr lang="el-GR" sz="2400" dirty="0" smtClean="0"/>
              <a:t>μεμβράνη αναδιπλώνεται </a:t>
            </a:r>
            <a:r>
              <a:rPr lang="el-GR" sz="2400" dirty="0"/>
              <a:t>επιτρέποντας </a:t>
            </a:r>
            <a:r>
              <a:rPr lang="el-GR" sz="2400" dirty="0" smtClean="0"/>
              <a:t>την </a:t>
            </a:r>
            <a:r>
              <a:rPr lang="el-GR" sz="2400" dirty="0"/>
              <a:t>διαπλοκή των </a:t>
            </a:r>
            <a:r>
              <a:rPr lang="el-GR" sz="2400" dirty="0" smtClean="0"/>
              <a:t>συσταλτών μεσοκυττάριων </a:t>
            </a:r>
            <a:r>
              <a:rPr lang="el-GR" sz="2400" dirty="0"/>
              <a:t>παραγόντων με τους </a:t>
            </a:r>
            <a:r>
              <a:rPr lang="el-GR" sz="2400" dirty="0" err="1"/>
              <a:t>εξωκυττάριους</a:t>
            </a:r>
            <a:r>
              <a:rPr lang="el-GR" sz="2400" dirty="0"/>
              <a:t> παράγοντες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Επούλωση - </a:t>
            </a:r>
            <a:r>
              <a:rPr lang="el-GR" dirty="0" err="1" smtClean="0"/>
              <a:t>Ίνωση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ελαττωμένη ελαστικότητα των τελευταίων </a:t>
            </a:r>
            <a:r>
              <a:rPr lang="el-GR" dirty="0" err="1" smtClean="0"/>
              <a:t>σαρκομερίων</a:t>
            </a:r>
            <a:r>
              <a:rPr lang="el-GR" dirty="0" smtClean="0"/>
              <a:t> καθιστά τον ιστό πιο ευάλωτο στους τραυματισμούς.</a:t>
            </a:r>
          </a:p>
          <a:p>
            <a:pPr>
              <a:lnSpc>
                <a:spcPct val="90000"/>
              </a:lnSpc>
            </a:pPr>
            <a:r>
              <a:rPr lang="el-GR" b="1" dirty="0" smtClean="0"/>
              <a:t>Η επούλωση αποτελεί </a:t>
            </a:r>
            <a:r>
              <a:rPr lang="el-GR" dirty="0" smtClean="0"/>
              <a:t>γραμμική διαδικασία: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Αναγέννηση στην περιοχή του άμεσου προβλήματος.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Εντοπισμένη απάντηση</a:t>
            </a:r>
            <a:r>
              <a:rPr lang="en-US" dirty="0" smtClean="0"/>
              <a:t>, </a:t>
            </a:r>
            <a:r>
              <a:rPr lang="el-GR" dirty="0" smtClean="0"/>
              <a:t>διαδικασία περιορισμένη στο τραύμα.</a:t>
            </a:r>
            <a:endParaRPr lang="el-GR" b="1" dirty="0" smtClean="0"/>
          </a:p>
          <a:p>
            <a:pPr>
              <a:lnSpc>
                <a:spcPct val="90000"/>
              </a:lnSpc>
            </a:pPr>
            <a:r>
              <a:rPr lang="el-GR" b="1" dirty="0" smtClean="0"/>
              <a:t> Η </a:t>
            </a:r>
            <a:r>
              <a:rPr lang="el-GR" b="1" dirty="0" err="1" smtClean="0"/>
              <a:t>ίνωση</a:t>
            </a:r>
            <a:r>
              <a:rPr lang="el-GR" b="1" dirty="0" smtClean="0"/>
              <a:t> αποτελεί </a:t>
            </a:r>
            <a:r>
              <a:rPr lang="el-GR" dirty="0" smtClean="0"/>
              <a:t>κυκλική διαδικασία: 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Ινώδεις αλλαγές γύρω από τον ιστό επούλωσης.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Ομοιογενής αλλαγή στην δομή του συνδετικού ιστού.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Έλλειψη ελαστικότητας συνολικά του ιστού.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Ίνωση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752528"/>
          </a:xfrm>
        </p:spPr>
        <p:txBody>
          <a:bodyPr/>
          <a:lstStyle/>
          <a:p>
            <a:r>
              <a:rPr lang="el-GR" dirty="0" smtClean="0"/>
              <a:t> Η </a:t>
            </a:r>
            <a:r>
              <a:rPr lang="el-GR" dirty="0" err="1" smtClean="0"/>
              <a:t>ίνωση</a:t>
            </a:r>
            <a:r>
              <a:rPr lang="el-GR" dirty="0" smtClean="0"/>
              <a:t> συνεχίζεται όσο υπάρχει ο ερεθιστικός παράγων. </a:t>
            </a:r>
          </a:p>
          <a:p>
            <a:r>
              <a:rPr lang="el-GR" dirty="0" smtClean="0"/>
              <a:t>Η έλλειψη ελαστικότητας είναι συνέπεια του τραυματισμού.</a:t>
            </a:r>
          </a:p>
          <a:p>
            <a:r>
              <a:rPr lang="el-GR" dirty="0" smtClean="0"/>
              <a:t>Η ωρίμανση του ιστού στο τελευταίο στάδιο εκφράζει την ισχυροποίηση των ινών του κολλαγόνου σε επίδραση εξωτερικών δυνάμεων (χειρισμοί μάλαξης - διάταση).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Συστηματικοί θεραπευτικοί και λειτουργικοί χειρισμοί επιδρούν:</a:t>
            </a:r>
          </a:p>
          <a:p>
            <a:pPr lvl="1"/>
            <a:r>
              <a:rPr lang="el-GR" dirty="0" smtClean="0"/>
              <a:t>στην ροή του αίματος,</a:t>
            </a:r>
          </a:p>
          <a:p>
            <a:pPr lvl="1"/>
            <a:r>
              <a:rPr lang="el-GR" dirty="0" smtClean="0"/>
              <a:t>σε αγγειακές αλλαγές,</a:t>
            </a:r>
          </a:p>
          <a:p>
            <a:pPr lvl="1"/>
            <a:r>
              <a:rPr lang="el-GR" dirty="0" smtClean="0"/>
              <a:t>στην διαστολή των τριχοειδών αγγείων,</a:t>
            </a:r>
          </a:p>
          <a:p>
            <a:pPr lvl="1"/>
            <a:r>
              <a:rPr lang="el-GR" dirty="0" smtClean="0"/>
              <a:t>στον μεταβολισμό. </a:t>
            </a:r>
          </a:p>
          <a:p>
            <a:r>
              <a:rPr lang="el-GR" dirty="0" smtClean="0"/>
              <a:t>Ενδείκνυται λοιπόν η μάλαξη για:</a:t>
            </a:r>
          </a:p>
          <a:p>
            <a:pPr lvl="1"/>
            <a:r>
              <a:rPr lang="el-GR" dirty="0" smtClean="0"/>
              <a:t>αύξηση μεταβολισμού,</a:t>
            </a:r>
          </a:p>
          <a:p>
            <a:pPr lvl="1"/>
            <a:r>
              <a:rPr lang="el-GR" dirty="0" smtClean="0"/>
              <a:t>αύξηση θερμοκρασίας,</a:t>
            </a:r>
          </a:p>
          <a:p>
            <a:pPr lvl="1"/>
            <a:r>
              <a:rPr lang="el-GR" dirty="0" smtClean="0"/>
              <a:t>αύξηση κυκλοφορίας.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1036</TotalTime>
  <Words>1010</Words>
  <Application>Microsoft Office PowerPoint</Application>
  <PresentationFormat>Προβολή στην οθόνη (4:3)</PresentationFormat>
  <Paragraphs>128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Τεχνικές Μάλαξης</vt:lpstr>
      <vt:lpstr>Θεραπευτική Εφαρμογή</vt:lpstr>
      <vt:lpstr>Συνδετικός Ιστός 1/2</vt:lpstr>
      <vt:lpstr>Συνδετικός Ιστός 2/2</vt:lpstr>
      <vt:lpstr>Μυοτενοντώδης Σύνδεση</vt:lpstr>
      <vt:lpstr>Επούλωση - Ίνωση</vt:lpstr>
      <vt:lpstr>Ίνωση</vt:lpstr>
      <vt:lpstr>Ενδείξεις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23</cp:revision>
  <dcterms:created xsi:type="dcterms:W3CDTF">2015-08-26T08:42:46Z</dcterms:created>
  <dcterms:modified xsi:type="dcterms:W3CDTF">2015-12-14T10:57:55Z</dcterms:modified>
</cp:coreProperties>
</file>