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41"/>
  </p:notesMasterIdLst>
  <p:handoutMasterIdLst>
    <p:handoutMasterId r:id="rId42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57" r:id="rId34"/>
    <p:sldId id="262" r:id="rId35"/>
    <p:sldId id="264" r:id="rId36"/>
    <p:sldId id="296" r:id="rId37"/>
    <p:sldId id="297" r:id="rId38"/>
    <p:sldId id="266" r:id="rId39"/>
    <p:sldId id="261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dirty="0" smtClean="0"/>
              <a:t>ΗΠΑ</a:t>
            </a:r>
            <a:endParaRPr lang="el-GR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2021779715108E-2"/>
          <c:y val="0.14489074803149607"/>
          <c:w val="0.59864263447852195"/>
          <c:h val="0.78010925196850389"/>
        </c:manualLayout>
      </c:layout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explosion val="25"/>
          <c:cat>
            <c:strRef>
              <c:f>Φύλλο1!$A$2:$A$4</c:f>
              <c:strCache>
                <c:ptCount val="3"/>
                <c:pt idx="0">
                  <c:v>CR-39     60%</c:v>
                </c:pt>
                <c:pt idx="1">
                  <c:v>CROWN GLASS     20%</c:v>
                </c:pt>
                <c:pt idx="2">
                  <c:v>POLYCARBONATE     20%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8</c:v>
                </c:pt>
                <c:pt idx="1">
                  <c:v>2.6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651927563604"/>
          <c:y val="0.32317790354330711"/>
          <c:w val="0.36734807243639594"/>
          <c:h val="0.46415994094488189"/>
        </c:manualLayout>
      </c:layout>
      <c:overlay val="0"/>
    </c:legend>
    <c:plotVisOnly val="1"/>
    <c:dispBlanksAs val="gap"/>
    <c:showDLblsOverMax val="0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dirty="0" smtClean="0"/>
              <a:t>ΕΥΡΩΠΗ</a:t>
            </a:r>
            <a:endParaRPr lang="el-GR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2021779715108E-2"/>
          <c:y val="0.14489074803149607"/>
          <c:w val="0.59864263447852195"/>
          <c:h val="0.78010925196850389"/>
        </c:manualLayout>
      </c:layout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explosion val="25"/>
          <c:cat>
            <c:strRef>
              <c:f>Φύλλο1!$A$2:$A$4</c:f>
              <c:strCache>
                <c:ptCount val="3"/>
                <c:pt idx="0">
                  <c:v>CR-39     58%</c:v>
                </c:pt>
                <c:pt idx="1">
                  <c:v>CROWN GLASS     31%</c:v>
                </c:pt>
                <c:pt idx="2">
                  <c:v>POLYCARBONATE     11%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7.4</c:v>
                </c:pt>
                <c:pt idx="1">
                  <c:v>4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651927563604"/>
          <c:y val="0.32317790354330711"/>
          <c:w val="0.36734807243639594"/>
          <c:h val="0.46415994094488189"/>
        </c:manualLayout>
      </c:layout>
      <c:overlay val="0"/>
    </c:legend>
    <c:plotVisOnly val="1"/>
    <c:dispBlanksAs val="gap"/>
    <c:showDLblsOverMax val="0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45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9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7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5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8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3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05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4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5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4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4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5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2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9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0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2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3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7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2FE99-6C60-41D1-B276-58B75CEA6D5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84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2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1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Matanya" TargetMode="External"/><Relationship Id="rId4" Type="http://schemas.openxmlformats.org/officeDocument/2006/relationships/hyperlink" Target="http://commons.wikimedia.org/wiki/File:Digital_Rocwell_Tester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Ιστορία και Οπτική του Γυαλιού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10793"/>
            <a:ext cx="7932946" cy="206064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Πολυμερή και οργανικά υλικά για οφθαλμικούς φακούς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Αριστείδης </a:t>
            </a:r>
            <a:r>
              <a:rPr lang="el-GR" sz="2400" dirty="0" err="1"/>
              <a:t>Χανδρινός</a:t>
            </a:r>
            <a:r>
              <a:rPr lang="el-GR" sz="2400" dirty="0"/>
              <a:t>, D.O., </a:t>
            </a:r>
            <a:r>
              <a:rPr lang="el-GR" sz="2400" dirty="0" err="1"/>
              <a:t>MPhil</a:t>
            </a:r>
            <a:r>
              <a:rPr lang="el-GR" sz="24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Επίκουρος Καθηγητής ΤΕΙ Αθήνας</a:t>
            </a:r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Μέλος  της Ευρωπαϊκής Ακαδημίας </a:t>
            </a:r>
            <a:r>
              <a:rPr lang="el-GR" sz="2400" dirty="0" err="1"/>
              <a:t>Οπτομετρίας</a:t>
            </a:r>
            <a:r>
              <a:rPr lang="el-GR" sz="2400" dirty="0"/>
              <a:t> και Οπτικής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69" y="4797152"/>
            <a:ext cx="694743" cy="4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13393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Ταξινόμηση ανάλογα με τη θερμική συμπεριφορά</a:t>
            </a:r>
            <a:endParaRPr lang="el-GR" dirty="0">
              <a:solidFill>
                <a:srgbClr val="333399"/>
              </a:solidFill>
            </a:endParaRPr>
          </a:p>
        </p:txBody>
      </p:sp>
      <p:pic>
        <p:nvPicPr>
          <p:cNvPr id="12292" name="Picture 4" title="Παράδειγμα αλυσίδας θερμοπλαστικο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572000" cy="226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292078" y="2089522"/>
            <a:ext cx="34337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  <a:cs typeface="Arial" charset="0"/>
              </a:rPr>
              <a:t>Παράδειγμα αλυσίδας </a:t>
            </a:r>
            <a:r>
              <a:rPr lang="el-GR" sz="2200" dirty="0" smtClean="0">
                <a:solidFill>
                  <a:prstClr val="black"/>
                </a:solidFill>
                <a:latin typeface="Calibri"/>
                <a:cs typeface="Arial" charset="0"/>
              </a:rPr>
              <a:t>θερμοπλαστικού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295" name="Picture 7" title="Παράδειγμα θερμοσκληρηνόμενου πολυμερούς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5962"/>
            <a:ext cx="4572000" cy="236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292078" y="4483064"/>
            <a:ext cx="35638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 smtClean="0">
                <a:solidFill>
                  <a:prstClr val="black"/>
                </a:solidFill>
                <a:latin typeface="Calibri"/>
                <a:cs typeface="Arial" charset="0"/>
              </a:rPr>
              <a:t>Παράδειγμα </a:t>
            </a:r>
            <a:r>
              <a:rPr lang="el-GR" sz="2200" dirty="0" err="1">
                <a:solidFill>
                  <a:prstClr val="black"/>
                </a:solidFill>
                <a:latin typeface="Calibri"/>
                <a:cs typeface="Arial" charset="0"/>
              </a:rPr>
              <a:t>θερμοσκληρηνόμενου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Arial" charset="0"/>
              </a:rPr>
              <a:t> πολυμερούς 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Μηχανικές αντοχές των πολυμερών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63817" y="985619"/>
            <a:ext cx="85566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Τα περισσότερα µη ενισχυμένα συνθετικά πολυμερή (θερμοπλαστικά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θερμοσκληρυνόμενα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), χαρακτηρίζονται από υλικά χαμηλής αντοχής και σκληρότητας,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63816" y="2223056"/>
            <a:ext cx="8737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rgbClr val="632523"/>
              </a:buClr>
              <a:buSzPct val="120000"/>
              <a:buFont typeface="Wingdings" pitchFamily="2" charset="2"/>
              <a:buChar char="q"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   Τα όρια θραύσης πολυμερών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κυμαίνονται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από 10 έως 90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Mpa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1001" y="2819400"/>
            <a:ext cx="8763000" cy="33547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Το τεστ θραύσης εξετάζει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342900" indent="-342900">
              <a:spcAft>
                <a:spcPts val="600"/>
              </a:spcAft>
              <a:buClr>
                <a:srgbClr val="333399"/>
              </a:buClr>
              <a:buSzPct val="100000"/>
              <a:buFont typeface="Wingdings" pitchFamily="2" charset="2"/>
              <a:buChar char="q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 πόσο είναι το μέγιστο μήκος του (το απόλυτο όριο θραύσης του υλικού) ,</a:t>
            </a:r>
          </a:p>
          <a:p>
            <a:pPr marL="342900" indent="-342900">
              <a:spcAft>
                <a:spcPts val="600"/>
              </a:spcAft>
              <a:buClr>
                <a:srgbClr val="333399"/>
              </a:buClr>
              <a:buSzPct val="100000"/>
              <a:buFont typeface="Wingdings" pitchFamily="2" charset="2"/>
              <a:buChar char="q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 πόσο μπορεί να παραμορφωθεί προτού τη θραύση (η επιμήκυνση στα όρια θραύσης του υλικού),</a:t>
            </a:r>
          </a:p>
          <a:p>
            <a:pPr marL="342900" indent="-342900">
              <a:spcAft>
                <a:spcPts val="600"/>
              </a:spcAft>
              <a:buClr>
                <a:srgbClr val="333399"/>
              </a:buClr>
              <a:buSzPct val="100000"/>
              <a:buFont typeface="Wingdings" pitchFamily="2" charset="2"/>
              <a:buChar char="q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 πόσο άκαμπτο είναι (τα μέρη του υλικού που επιμηκύνονται),</a:t>
            </a:r>
          </a:p>
          <a:p>
            <a:pPr marL="342900" indent="-342900">
              <a:spcAft>
                <a:spcPts val="600"/>
              </a:spcAft>
              <a:buClr>
                <a:srgbClr val="333399"/>
              </a:buClr>
              <a:buSzPct val="100000"/>
              <a:buFont typeface="Wingdings" pitchFamily="2" charset="2"/>
              <a:buChar char="q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 πόσο σκληρό είναι, το οποίο μπορεί να ορισθεί από την περιοχή κάτω από την καμπύλη ολικής πίεσης – επιμήκυνσης.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333399"/>
                </a:solidFill>
              </a:rPr>
              <a:t>Εξέταση υλικών στην πίεση</a:t>
            </a:r>
            <a:endParaRPr lang="el-GR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 title="Εξέταση υλικών στην πίεση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6172" y="1700808"/>
              <a:ext cx="8371656" cy="318046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6915890"/>
                    <a:gridCol w="145576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b="1" i="0" dirty="0" smtClean="0">
                              <a:latin typeface="+mn-lt"/>
                            </a:rPr>
                            <a:t>ΤΥΠΟΣ</a:t>
                          </a:r>
                          <a:endParaRPr lang="el-GR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b="1" i="0" dirty="0" smtClean="0">
                              <a:latin typeface="+mn-lt"/>
                            </a:rPr>
                            <a:t>ΜΟΝΑΔΕΣ</a:t>
                          </a:r>
                          <a:endParaRPr lang="el-GR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200" b="0" i="0" smtClean="0">
                                    <a:latin typeface="Cambria Math"/>
                                  </a:rPr>
                                  <m:t>Ό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200" b="0" i="0" smtClean="0">
                                    <a:latin typeface="Cambria Math"/>
                                  </a:rPr>
                                  <m:t>ριο</m:t>
                                </m:r>
                                <m:r>
                                  <a:rPr lang="el-GR" sz="22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200" b="0" i="0" smtClean="0">
                                    <a:latin typeface="Cambria Math"/>
                                  </a:rPr>
                                  <m:t>θραύσης</m:t>
                                </m:r>
                                <m:r>
                                  <a:rPr lang="el-GR" sz="2200" b="0" i="0" smtClean="0"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l-GR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Βάρος</m:t>
                                    </m:r>
                                    <m:r>
                                      <a:rPr lang="el-GR" sz="22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στη</m:t>
                                    </m:r>
                                    <m:r>
                                      <a:rPr lang="el-GR" sz="22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Θραύση</m:t>
                                    </m:r>
                                    <m:r>
                                      <a:rPr lang="el-GR" sz="22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l-GR" sz="2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Περιοχή</m:t>
                                    </m:r>
                                    <m:r>
                                      <a:rPr lang="el-GR" sz="22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επαφής</m:t>
                                    </m:r>
                                    <m:r>
                                      <a:rPr lang="en-US" sz="22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l-GR" sz="2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l-GR" sz="22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200" b="0" i="0" smtClean="0">
                                                <a:latin typeface="Cambria Math"/>
                                              </a:rPr>
                                              <m:t>m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b="0" i="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l-GR" sz="22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l-GR" sz="2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/>
                                      </a:rPr>
                                      <m:t>N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2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en-US" sz="2200" b="0" i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l-GR" sz="2200" i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200" b="0" i="0" smtClean="0">
                                    <a:latin typeface="Cambria Math"/>
                                  </a:rPr>
                                  <m:t>Μερική</m:t>
                                </m:r>
                                <m:r>
                                  <a:rPr lang="el-GR" sz="22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200" b="0" i="0" smtClean="0">
                                    <a:latin typeface="Cambria Math"/>
                                  </a:rPr>
                                  <m:t>Επιμήκυνση</m:t>
                                </m:r>
                                <m:r>
                                  <a:rPr lang="el-GR" sz="2200" b="0" i="0" smtClean="0"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l-GR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Πίεση</m:t>
                                    </m:r>
                                    <m:r>
                                      <a:rPr lang="el-GR" sz="22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l-GR" sz="2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l-GR" sz="22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200" b="0" i="0" smtClean="0">
                                                <a:latin typeface="Cambria Math"/>
                                              </a:rPr>
                                              <m:t>N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l-GR" sz="22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200" b="0" i="0" smtClean="0">
                                                    <a:latin typeface="Cambria Math"/>
                                                  </a:rPr>
                                                  <m:t>m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b="0" i="0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Επιμήκυνση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2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l-GR" sz="2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/>
                                      </a:rPr>
                                      <m:t>N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2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en-US" sz="2200" b="0" i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l-GR" sz="2200" i="0" dirty="0">
                            <a:latin typeface="+mn-lt"/>
                          </a:endParaRPr>
                        </a:p>
                        <a:p>
                          <a:pPr algn="ctr"/>
                          <a:endParaRPr lang="el-GR" sz="2200" i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200" b="0" i="0" smtClean="0">
                                    <a:latin typeface="Cambria Math"/>
                                  </a:rPr>
                                  <m:t>Ποσοστό</m:t>
                                </m:r>
                                <m:r>
                                  <a:rPr lang="el-GR" sz="22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200" b="0" i="0" smtClean="0">
                                    <a:latin typeface="Cambria Math"/>
                                  </a:rPr>
                                  <m:t>επιμήκυνσης</m:t>
                                </m:r>
                                <m:r>
                                  <a:rPr lang="el-GR" sz="22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200" b="0" i="0" smtClean="0">
                                    <a:latin typeface="Cambria Math"/>
                                  </a:rPr>
                                  <m:t>σε</m:t>
                                </m:r>
                                <m:r>
                                  <a:rPr lang="el-GR" sz="22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200" b="0" i="0" smtClean="0">
                                    <a:latin typeface="Cambria Math"/>
                                  </a:rPr>
                                  <m:t>σπάσιμο</m:t>
                                </m:r>
                                <m:r>
                                  <a:rPr lang="en-US" sz="22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l-GR" sz="2200" b="0" i="0" smtClean="0">
                                    <a:latin typeface="Cambria Math"/>
                                  </a:rPr>
                                  <m:t>= </m:t>
                                </m:r>
                                <m:r>
                                  <a:rPr lang="en-US" sz="2200" b="0" i="0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200" b="0" i="0" dirty="0" smtClean="0">
                            <a:latin typeface="+mn-lt"/>
                          </a:endParaRPr>
                        </a:p>
                        <a:p>
                          <a:pPr lvl="3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Επιμήκυνση</m:t>
                                    </m:r>
                                    <m:r>
                                      <a:rPr lang="el-GR" sz="22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στο</m:t>
                                    </m:r>
                                    <m:r>
                                      <a:rPr lang="el-GR" sz="22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όριο</m:t>
                                    </m:r>
                                    <m:r>
                                      <a:rPr lang="el-GR" sz="22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θραύσης</m:t>
                                    </m:r>
                                    <m:r>
                                      <a:rPr lang="el-GR" sz="22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l-GR" sz="2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/>
                                          </a:rPr>
                                          <m:t>m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Αρχικό</m:t>
                                    </m:r>
                                    <m:r>
                                      <a:rPr lang="el-GR" sz="22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200" b="0" i="0" smtClean="0">
                                        <a:latin typeface="Cambria Math"/>
                                      </a:rPr>
                                      <m:t>μήκος</m:t>
                                    </m:r>
                                    <m:r>
                                      <a:rPr lang="el-GR" sz="22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l-GR" sz="2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/>
                                          </a:rPr>
                                          <m:t>m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2200" b="0" i="0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2200" b="0" i="0" dirty="0" smtClean="0">
                                    <a:latin typeface="Cambria Math"/>
                                    <a:ea typeface="Cambria Math"/>
                                  </a:rPr>
                                  <m:t>100</m:t>
                                </m:r>
                                <m:r>
                                  <a:rPr lang="en-US" sz="2200" b="0" i="0" dirty="0" smtClean="0">
                                    <a:latin typeface="Cambria Math"/>
                                    <a:ea typeface="Cambria Math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l-GR" sz="22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l-GR" sz="22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0" smtClean="0">
                                        <a:latin typeface="Cambria Math"/>
                                      </a:rPr>
                                      <m:t>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l-GR" sz="2200" i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 title="Εξέταση υλικών στην πίεση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6172" y="1700808"/>
              <a:ext cx="8371656" cy="318046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6915890"/>
                    <a:gridCol w="1455766"/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b="1" i="0" dirty="0" smtClean="0">
                              <a:latin typeface="+mn-lt"/>
                            </a:rPr>
                            <a:t>ΤΥΠΟΣ</a:t>
                          </a:r>
                          <a:endParaRPr lang="el-GR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b="1" i="0" dirty="0" smtClean="0">
                              <a:latin typeface="+mn-lt"/>
                            </a:rPr>
                            <a:t>ΜΟΝΑΔΕΣ</a:t>
                          </a:r>
                          <a:endParaRPr lang="el-GR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79889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1" t="-65649" r="-22379" b="-256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76987" t="-65649" r="-6276" b="-256489"/>
                          </a:stretch>
                        </a:blipFill>
                      </a:tcPr>
                    </a:tc>
                  </a:tr>
                  <a:tr h="82067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1" t="-160741" r="-22379" b="-14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76987" t="-160741" r="-6276" b="-148889"/>
                          </a:stretch>
                        </a:blipFill>
                      </a:tcPr>
                    </a:tc>
                  </a:tr>
                  <a:tr h="113417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1" t="-189247" r="-22379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76987" t="-189247" r="-6276" b="-80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333399"/>
                </a:solidFill>
              </a:rPr>
              <a:t>Τεστ σκληρότητας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707904" y="1146482"/>
            <a:ext cx="543609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265113" eaLnBrk="1" hangingPunct="1">
              <a:spcBef>
                <a:spcPct val="50000"/>
              </a:spcBef>
            </a:pPr>
            <a:r>
              <a:rPr lang="el-GR" b="1" dirty="0" smtClean="0">
                <a:solidFill>
                  <a:prstClr val="black"/>
                </a:solidFill>
                <a:latin typeface="Calibri"/>
                <a:cs typeface="Arial" charset="0"/>
              </a:rPr>
              <a:t>Τ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α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τ</a:t>
            </a:r>
            <a:r>
              <a:rPr lang="el-GR" b="1" dirty="0">
                <a:solidFill>
                  <a:prstClr val="black"/>
                </a:solidFill>
                <a:latin typeface="Calibri"/>
                <a:cs typeface="Arial" charset="0"/>
              </a:rPr>
              <a:t>εστ σκληρότητας που μετρούν την αντίσταση ενός υλικού με τη βοήθεια αποτυπώματος (</a:t>
            </a:r>
            <a:r>
              <a:rPr lang="el-GR" b="1" dirty="0" err="1">
                <a:solidFill>
                  <a:prstClr val="black"/>
                </a:solidFill>
                <a:latin typeface="Calibri"/>
                <a:cs typeface="Arial" charset="0"/>
              </a:rPr>
              <a:t>Brinell</a:t>
            </a:r>
            <a:r>
              <a:rPr lang="el-GR" b="1" dirty="0">
                <a:solidFill>
                  <a:prstClr val="black"/>
                </a:solidFill>
                <a:latin typeface="Calibri"/>
                <a:cs typeface="Arial" charset="0"/>
              </a:rPr>
              <a:t>, </a:t>
            </a:r>
            <a:r>
              <a:rPr lang="el-GR" b="1" dirty="0" err="1">
                <a:solidFill>
                  <a:prstClr val="black"/>
                </a:solidFill>
                <a:latin typeface="Calibri"/>
                <a:cs typeface="Arial" charset="0"/>
              </a:rPr>
              <a:t>Vickers</a:t>
            </a:r>
            <a:r>
              <a:rPr lang="el-GR" b="1" dirty="0">
                <a:solidFill>
                  <a:prstClr val="black"/>
                </a:solidFill>
                <a:latin typeface="Calibri"/>
                <a:cs typeface="Arial" charset="0"/>
              </a:rPr>
              <a:t>, και </a:t>
            </a:r>
            <a:r>
              <a:rPr lang="el-GR" b="1" dirty="0" err="1">
                <a:solidFill>
                  <a:prstClr val="black"/>
                </a:solidFill>
                <a:latin typeface="Calibri"/>
                <a:cs typeface="Arial" charset="0"/>
              </a:rPr>
              <a:t>ντουρόμετρα</a:t>
            </a:r>
            <a:r>
              <a:rPr lang="el-GR" b="1" dirty="0">
                <a:solidFill>
                  <a:prstClr val="black"/>
                </a:solidFill>
                <a:latin typeface="Calibri"/>
                <a:cs typeface="Arial" charset="0"/>
              </a:rPr>
              <a:t> του </a:t>
            </a:r>
            <a:r>
              <a:rPr lang="el-GR" b="1" dirty="0" err="1">
                <a:solidFill>
                  <a:prstClr val="black"/>
                </a:solidFill>
                <a:latin typeface="Calibri"/>
                <a:cs typeface="Arial" charset="0"/>
              </a:rPr>
              <a:t>Shore</a:t>
            </a:r>
            <a:r>
              <a:rPr lang="el-GR" b="1" dirty="0">
                <a:solidFill>
                  <a:prstClr val="black"/>
                </a:solidFill>
                <a:latin typeface="Calibri"/>
                <a:cs typeface="Arial" charset="0"/>
              </a:rPr>
              <a:t>). </a:t>
            </a:r>
            <a:endParaRPr lang="el-GR" b="1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63513" eaLnBrk="1" hangingPunct="1">
              <a:spcBef>
                <a:spcPct val="500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Τ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εστ </a:t>
            </a:r>
            <a:r>
              <a:rPr lang="el-GR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σκληρότητας που μετρούν την αντίσταση ενός υλικού στην τριβή με κάποιο άλλο υλικό (το τεστ τριβής του </a:t>
            </a:r>
            <a:r>
              <a:rPr lang="el-GR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Bierbaum</a:t>
            </a:r>
            <a:r>
              <a:rPr lang="el-GR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το τεστ σκληρότητας του </a:t>
            </a:r>
            <a:r>
              <a:rPr lang="el-GR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Moh</a:t>
            </a:r>
            <a:r>
              <a:rPr lang="el-GR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). 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defTabSz="190500" eaLnBrk="1" hangingPunct="1">
              <a:spcBef>
                <a:spcPct val="500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Τεστ </a:t>
            </a:r>
            <a:r>
              <a:rPr lang="el-GR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σκληρότητας που μετρούν την αποτελεσματικότητα ανάρρωσης ή την δυνατότητα επαναφοράς (τα τεστ του </a:t>
            </a:r>
            <a:r>
              <a:rPr lang="el-GR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Rockwell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).</a:t>
            </a:r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4098" name="Picture 2" title="Τεστ σκληρότητα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136373" cy="3659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/>
          <p:nvPr/>
        </p:nvSpPr>
        <p:spPr>
          <a:xfrm>
            <a:off x="467645" y="4927106"/>
            <a:ext cx="3000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Digital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/>
              </a:rPr>
              <a:t>Rocwell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Tester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Matanya"/>
              </a:rPr>
              <a:t>Matanya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</a:t>
            </a:r>
            <a:r>
              <a:rPr lang="el-GR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solidFill>
                  <a:srgbClr val="333399"/>
                </a:solidFill>
                <a:cs typeface="Arial" charset="0"/>
              </a:rPr>
              <a:t>Μέθοδοι επεξεργασίας πολυμερών</a:t>
            </a:r>
            <a:r>
              <a:rPr lang="el-GR" dirty="0" smtClean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57115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l-GR" dirty="0">
                <a:solidFill>
                  <a:srgbClr val="000000"/>
                </a:solidFill>
                <a:latin typeface="Calibri"/>
                <a:cs typeface="Arial" charset="0"/>
              </a:rPr>
              <a:t>Ανάμειξη και ανακάτωμα σε ένα 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Arial" charset="0"/>
              </a:rPr>
              <a:t>τήγμα</a:t>
            </a:r>
            <a:endParaRPr lang="en-US" b="1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l-GR" dirty="0">
                <a:solidFill>
                  <a:srgbClr val="000000"/>
                </a:solidFill>
                <a:latin typeface="Calibri"/>
                <a:cs typeface="Arial" charset="0"/>
              </a:rPr>
              <a:t>Σχηματισμός</a:t>
            </a:r>
            <a:endParaRPr lang="el-GR" b="1" dirty="0">
              <a:solidFill>
                <a:srgbClr val="000000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Σταθεροποίηση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Επεξεργασία σε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     χαμηλή θερμοκρασία</a:t>
            </a:r>
            <a:endParaRPr lang="el-GR" sz="2000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3528" y="4038599"/>
            <a:ext cx="7315200" cy="25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Arial" charset="0"/>
              </a:rPr>
              <a:t>Πίεση</a:t>
            </a:r>
            <a:r>
              <a:rPr lang="en-US" dirty="0">
                <a:solidFill>
                  <a:srgbClr val="000000"/>
                </a:solidFill>
                <a:latin typeface="Calibri"/>
                <a:cs typeface="Arial" charset="0"/>
              </a:rPr>
              <a:t>,</a:t>
            </a:r>
            <a:endParaRPr lang="el-GR" dirty="0">
              <a:solidFill>
                <a:srgbClr val="000000"/>
              </a:solidFill>
              <a:latin typeface="Calibri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Εμφύσηση σε 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μεμβράνη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</a:t>
            </a:r>
            <a:endParaRPr lang="el-GR" dirty="0">
              <a:solidFill>
                <a:srgbClr val="000000"/>
              </a:solidFill>
              <a:latin typeface="Calibri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Κατασκευή καλουπιού με ένεση (έγχυση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</a:t>
            </a:r>
            <a:endParaRPr lang="el-GR" dirty="0">
              <a:solidFill>
                <a:srgbClr val="000000"/>
              </a:solidFill>
              <a:latin typeface="Calibri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Κατασκευή καλουπιού με 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εμφύσηση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</a:t>
            </a:r>
            <a:endParaRPr lang="el-GR" dirty="0">
              <a:solidFill>
                <a:srgbClr val="000000"/>
              </a:solidFill>
              <a:latin typeface="Calibri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Κατασκευή καλουπιού με 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συμπίεση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</a:t>
            </a:r>
            <a:endParaRPr lang="el-GR" dirty="0">
              <a:solidFill>
                <a:srgbClr val="000000"/>
              </a:solidFill>
              <a:latin typeface="Calibri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Κατασκευή καλουπιού με έγχυση και αντίδραση.</a:t>
            </a:r>
            <a:endParaRPr lang="el-GR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grpSp>
        <p:nvGrpSpPr>
          <p:cNvPr id="6" name="Ομάδα 5" descr="Υγρό μονομερές και UV απορροφητήςκαι πρόσθετες ουσίες&#10;Γεμίζοντας το καλούπι&#10;"/>
          <p:cNvGrpSpPr/>
          <p:nvPr/>
        </p:nvGrpSpPr>
        <p:grpSpPr>
          <a:xfrm>
            <a:off x="3981128" y="1480199"/>
            <a:ext cx="4764087" cy="2878137"/>
            <a:chOff x="3779912" y="1480200"/>
            <a:chExt cx="4764087" cy="28781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8194" name="Picture 2" descr="C:\Users\fkaram2\Desktop\Untitled.png" title="Υγρό μονομερές + UV απορροφητής,Γεμίζοντας το καλούπι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480200"/>
              <a:ext cx="4764087" cy="2878137"/>
            </a:xfrm>
            <a:prstGeom prst="rect">
              <a:avLst/>
            </a:prstGeom>
            <a:noFill/>
            <a:ln w="889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 descr=" "/>
            <p:cNvSpPr txBox="1"/>
            <p:nvPr/>
          </p:nvSpPr>
          <p:spPr>
            <a:xfrm>
              <a:off x="4932040" y="3108518"/>
              <a:ext cx="36119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Υγρό μονομερές +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UV 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απορροφητής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+ πρόσθετες ουσίες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17795" y="3853933"/>
              <a:ext cx="22883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Γεμίζοντας το καλούπι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l-GR" b="1" dirty="0" smtClean="0">
                <a:solidFill>
                  <a:srgbClr val="333399"/>
                </a:solidFill>
                <a:cs typeface="Arial" charset="0"/>
              </a:rPr>
              <a:t>Βήματα παραγωγής του ΡΜΜΑ</a:t>
            </a:r>
            <a:endParaRPr lang="el-GR" b="1" dirty="0" smtClean="0">
              <a:solidFill>
                <a:srgbClr val="333399"/>
              </a:solidFill>
            </a:endParaRPr>
          </a:p>
        </p:txBody>
      </p:sp>
      <p:grpSp>
        <p:nvGrpSpPr>
          <p:cNvPr id="7" name="Ομάδα 6" title="Βήματα παραγωγής του ΡΜΜΑ"/>
          <p:cNvGrpSpPr/>
          <p:nvPr/>
        </p:nvGrpSpPr>
        <p:grpSpPr>
          <a:xfrm>
            <a:off x="1043608" y="2284704"/>
            <a:ext cx="7536426" cy="2334173"/>
            <a:chOff x="1043608" y="2284704"/>
            <a:chExt cx="7536426" cy="2334173"/>
          </a:xfrm>
        </p:grpSpPr>
        <p:pic>
          <p:nvPicPr>
            <p:cNvPr id="9226" name="Picture 10" title="Βήματα παραγωγής του ΡΜΜΑ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3" t="4656" r="3028" b="11207"/>
            <a:stretch/>
          </p:blipFill>
          <p:spPr bwMode="auto">
            <a:xfrm>
              <a:off x="1043608" y="2284704"/>
              <a:ext cx="7536426" cy="2334173"/>
            </a:xfrm>
            <a:prstGeom prst="rect">
              <a:avLst/>
            </a:prstGeom>
            <a:noFill/>
            <a:ln w="8890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29388" y="3717032"/>
              <a:ext cx="1042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ακρυλικό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43808" y="3717032"/>
              <a:ext cx="1314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υδροκυάνιο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53675" y="3717032"/>
              <a:ext cx="1295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err="1" smtClean="0">
                  <a:solidFill>
                    <a:prstClr val="black"/>
                  </a:solidFill>
                  <a:latin typeface="Calibri"/>
                </a:rPr>
                <a:t>κυανυδρίνη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82903" y="3717032"/>
              <a:ext cx="2044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err="1" smtClean="0">
                  <a:solidFill>
                    <a:prstClr val="black"/>
                  </a:solidFill>
                  <a:latin typeface="Calibri"/>
                </a:rPr>
                <a:t>μέθυλ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-</a:t>
              </a:r>
              <a:r>
                <a:rPr lang="el-GR" dirty="0" err="1" smtClean="0">
                  <a:solidFill>
                    <a:prstClr val="black"/>
                  </a:solidFill>
                  <a:latin typeface="Calibri"/>
                </a:rPr>
                <a:t>μεθακρυλικό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Η διαδικασία του πολυμερισμού του PMMA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Η διαδικασία του πολυμερισμού του </a:t>
            </a:r>
            <a:r>
              <a:rPr lang="en-GB" dirty="0" smtClean="0">
                <a:solidFill>
                  <a:srgbClr val="333399"/>
                </a:solidFill>
              </a:rPr>
              <a:t>PMMA</a:t>
            </a:r>
            <a:endParaRPr lang="el-GR" dirty="0">
              <a:solidFill>
                <a:srgbClr val="333399"/>
              </a:solidFill>
            </a:endParaRPr>
          </a:p>
        </p:txBody>
      </p:sp>
      <p:pic>
        <p:nvPicPr>
          <p:cNvPr id="17416" name="Picture 8" title="Η διαδικασία του πολυμερισμού του PM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6106" r="1684" b="4408"/>
          <a:stretch/>
        </p:blipFill>
        <p:spPr bwMode="auto">
          <a:xfrm>
            <a:off x="1342102" y="2168013"/>
            <a:ext cx="6975987" cy="2625214"/>
          </a:xfrm>
          <a:prstGeom prst="rect">
            <a:avLst/>
          </a:prstGeom>
          <a:noFill/>
          <a:ln w="88900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333399"/>
                </a:solidFill>
              </a:rPr>
              <a:t>Ιδιότητες του </a:t>
            </a:r>
            <a:r>
              <a:rPr lang="en-US" dirty="0" smtClean="0">
                <a:solidFill>
                  <a:srgbClr val="333399"/>
                </a:solidFill>
              </a:rPr>
              <a:t>PMMA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Είναι ισοτροπικό και άκαμπτο σε φυσιολογικές θερμοκρασίες,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Με αύξηση της θερμοκρασίας (μέχρι 80</a:t>
            </a:r>
            <a:r>
              <a:rPr lang="el-GR" sz="2300" baseline="30000" dirty="0" smtClean="0"/>
              <a:t>ο</a:t>
            </a:r>
            <a:r>
              <a:rPr lang="en-US" sz="2300" baseline="30000" dirty="0" smtClean="0"/>
              <a:t> </a:t>
            </a:r>
            <a:r>
              <a:rPr lang="en-US" sz="2300" dirty="0" smtClean="0"/>
              <a:t>C ) </a:t>
            </a:r>
            <a:r>
              <a:rPr lang="el-GR" sz="2300" dirty="0" smtClean="0"/>
              <a:t>γίνεται ελαστικό και διατηρεί το σχήμα του,</a:t>
            </a:r>
            <a:r>
              <a:rPr lang="en-US" sz="2300" dirty="0" smtClean="0"/>
              <a:t> </a:t>
            </a:r>
            <a:endParaRPr lang="el-GR" sz="23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Στους 150</a:t>
            </a:r>
            <a:r>
              <a:rPr lang="el-GR" sz="2300" baseline="30000" dirty="0" smtClean="0"/>
              <a:t>ο</a:t>
            </a:r>
            <a:r>
              <a:rPr lang="en-US" sz="2300" baseline="30000" dirty="0" smtClean="0"/>
              <a:t> </a:t>
            </a:r>
            <a:r>
              <a:rPr lang="en-US" sz="2300" dirty="0" smtClean="0"/>
              <a:t>C </a:t>
            </a:r>
            <a:r>
              <a:rPr lang="el-GR" sz="2300" dirty="0" smtClean="0"/>
              <a:t>το </a:t>
            </a:r>
            <a:r>
              <a:rPr lang="en-US" sz="2300" dirty="0" smtClean="0"/>
              <a:t>PMMA </a:t>
            </a:r>
            <a:r>
              <a:rPr lang="el-GR" sz="2300" dirty="0" smtClean="0"/>
              <a:t>χάνει το σχήμα του και επανέρχεται στην αρχική του κατάσταση,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Δείκτης διάθλασης = 1,492 ,</a:t>
            </a:r>
          </a:p>
          <a:p>
            <a:pPr defTabSz="855663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Αριθμός </a:t>
            </a:r>
            <a:r>
              <a:rPr lang="en-US" sz="2300" dirty="0" smtClean="0"/>
              <a:t>Abbe	V = 58 ,</a:t>
            </a:r>
          </a:p>
          <a:p>
            <a:pPr defTabSz="855663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Πυκνότητα = 1,18 – 1,20 (δηλαδή περίπου ½ του βάρους του </a:t>
            </a:r>
            <a:r>
              <a:rPr lang="en-US" sz="2300" dirty="0" smtClean="0"/>
              <a:t>Crown glass </a:t>
            </a:r>
            <a:r>
              <a:rPr lang="el-GR" sz="2300" dirty="0" smtClean="0"/>
              <a:t>στους 20</a:t>
            </a:r>
            <a:r>
              <a:rPr lang="el-GR" sz="2300" baseline="30000" dirty="0" smtClean="0"/>
              <a:t>ο</a:t>
            </a:r>
            <a:r>
              <a:rPr lang="el-GR" sz="2300" dirty="0" smtClean="0"/>
              <a:t> </a:t>
            </a:r>
            <a:r>
              <a:rPr lang="en-US" sz="2300" dirty="0" smtClean="0"/>
              <a:t>C),</a:t>
            </a:r>
          </a:p>
          <a:p>
            <a:pPr defTabSz="855663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Σχετική σκληρότητα : 3 (το κοινό γυαλί έχει 4,5 – 6,5) ,</a:t>
            </a:r>
          </a:p>
          <a:p>
            <a:pPr defTabSz="855663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Είναι ελαφρύ και ανθεκτικό στα χτυπήματα,</a:t>
            </a:r>
          </a:p>
          <a:p>
            <a:pPr defTabSz="855663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Ασταθές λόγω </a:t>
            </a:r>
            <a:r>
              <a:rPr lang="el-GR" sz="2300" dirty="0" err="1" smtClean="0"/>
              <a:t>θερμοπλαστικότητας</a:t>
            </a:r>
            <a:r>
              <a:rPr lang="el-GR" sz="2300" dirty="0" smtClean="0"/>
              <a:t>,</a:t>
            </a:r>
          </a:p>
          <a:p>
            <a:pPr defTabSz="855663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Μικρή αντοχή στη γήρανση.</a:t>
            </a:r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Allyl </a:t>
            </a:r>
            <a:r>
              <a:rPr lang="en-US" dirty="0" err="1" smtClean="0">
                <a:solidFill>
                  <a:srgbClr val="333399"/>
                </a:solidFill>
              </a:rPr>
              <a:t>Diglicol</a:t>
            </a:r>
            <a:r>
              <a:rPr lang="en-US" dirty="0" smtClean="0">
                <a:solidFill>
                  <a:srgbClr val="333399"/>
                </a:solidFill>
              </a:rPr>
              <a:t> Carbonate (CR-39)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19462" name="Rectangle 1030"/>
          <p:cNvSpPr>
            <a:spLocks noChangeArrowheads="1"/>
          </p:cNvSpPr>
          <p:nvPr/>
        </p:nvSpPr>
        <p:spPr bwMode="auto">
          <a:xfrm>
            <a:off x="219670" y="1534324"/>
            <a:ext cx="88168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00"/>
                </a:solidFill>
                <a:latin typeface="Calibri"/>
              </a:rPr>
              <a:t>Στο 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Pittsburgh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των ΗΠΑ, γύρω στα 1940, οι χημικοί της εταιρείας 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Columbia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Division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, της βιομηχανικής 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οµάδας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Pittsburgh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Plate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Glass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, ανακάλυψαν αυτό </a:t>
            </a:r>
            <a:endParaRPr lang="en-GB" sz="2400" dirty="0">
              <a:solidFill>
                <a:srgbClr val="000000"/>
              </a:solidFill>
              <a:latin typeface="Calibri"/>
            </a:endParaRPr>
          </a:p>
          <a:p>
            <a:r>
              <a:rPr lang="el-GR" sz="2400" dirty="0">
                <a:solidFill>
                  <a:srgbClr val="000000"/>
                </a:solidFill>
                <a:latin typeface="Calibri"/>
              </a:rPr>
              <a:t>το παράγωγο του πετρελαίου, που ανήκει στην τάξη των πολυεστέρων ( ή 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θερμο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-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σκληρυνόμενων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ρητινών).</a:t>
            </a:r>
          </a:p>
        </p:txBody>
      </p:sp>
      <p:pic>
        <p:nvPicPr>
          <p:cNvPr id="5142" name="Picture 22" title="Η αλλυλομάδα στο μονομερές CR-39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1002"/>
            <a:ext cx="7364412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1026"/>
          <p:cNvSpPr>
            <a:spLocks noChangeArrowheads="1"/>
          </p:cNvSpPr>
          <p:nvPr/>
        </p:nvSpPr>
        <p:spPr bwMode="auto">
          <a:xfrm>
            <a:off x="2411760" y="6282010"/>
            <a:ext cx="4042122" cy="461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Arial" charset="0"/>
              </a:rPr>
              <a:t>Η α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Arial" charset="0"/>
              </a:rPr>
              <a:t>λλυλομάδ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Arial" charset="0"/>
              </a:rPr>
              <a:t>α στο μονομερές CR-39 </a:t>
            </a:r>
            <a:endParaRPr lang="el-GR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333399"/>
                </a:solidFill>
              </a:rPr>
              <a:t>Ιδιότητες του </a:t>
            </a:r>
            <a:r>
              <a:rPr lang="en-US" sz="4400" dirty="0" smtClean="0">
                <a:solidFill>
                  <a:srgbClr val="333399"/>
                </a:solidFill>
              </a:rPr>
              <a:t>CR-39</a:t>
            </a:r>
            <a:r>
              <a:rPr lang="el-GR" sz="4400" dirty="0" smtClean="0">
                <a:solidFill>
                  <a:srgbClr val="333399"/>
                </a:solidFill>
              </a:rPr>
              <a:t/>
            </a:r>
            <a:br>
              <a:rPr lang="el-GR" sz="4400" dirty="0" smtClean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(1 από 2)</a:t>
            </a:r>
            <a:endParaRPr lang="el-GR" sz="3600" b="0" dirty="0">
              <a:solidFill>
                <a:srgbClr val="333399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09328" y="1196752"/>
            <a:ext cx="8712968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Ειδικό βάρος 1,13 – 1,32 </a:t>
            </a:r>
            <a:r>
              <a:rPr lang="en-US" sz="2400" dirty="0" smtClean="0"/>
              <a:t>gr/cm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</a:t>
            </a:r>
            <a:r>
              <a:rPr lang="el-GR" sz="2400" dirty="0" smtClean="0"/>
              <a:t>στους 20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</a:t>
            </a:r>
            <a:r>
              <a:rPr lang="en-US" sz="2400" dirty="0" smtClean="0"/>
              <a:t>C ,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Δείκτης </a:t>
            </a:r>
            <a:r>
              <a:rPr lang="el-GR" sz="2400" dirty="0" err="1" smtClean="0"/>
              <a:t>διαθλασης</a:t>
            </a:r>
            <a:r>
              <a:rPr lang="el-GR" sz="2400" dirty="0" smtClean="0"/>
              <a:t> = 1,4985</a:t>
            </a:r>
            <a:r>
              <a:rPr lang="en-US" sz="2400" dirty="0" smtClean="0"/>
              <a:t> , 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Δείκτης διάθλασης </a:t>
            </a:r>
            <a:r>
              <a:rPr lang="en-US" sz="2400" dirty="0" smtClean="0"/>
              <a:t>V- 57,8 ,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2400" dirty="0" smtClean="0"/>
              <a:t>92% </a:t>
            </a:r>
            <a:r>
              <a:rPr lang="el-GR" sz="2400" dirty="0" smtClean="0"/>
              <a:t>μεταβίβαση του ορατού φάσματος,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Τυπικά κεντρικά πάχη : </a:t>
            </a:r>
            <a:r>
              <a:rPr lang="en-US" sz="2400" dirty="0" smtClean="0"/>
              <a:t>1,5 mm – 2,3 mm – 3,2 mm ,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Μεγάλη αντοχή στις κρούσεις χωρίς ειδική επεξεργασία, ώστε να περνά επιτυχώς τα τεστ αντοχής στις κρούσεις, που θέτει το </a:t>
            </a:r>
            <a:r>
              <a:rPr lang="en-US" sz="2400" dirty="0" smtClean="0"/>
              <a:t>FDA.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Μεγάλη αντοχή σε όλους τους διαλύτες, όπως του </a:t>
            </a:r>
            <a:r>
              <a:rPr lang="el-GR" sz="2400" dirty="0" err="1" smtClean="0"/>
              <a:t>ασετόν</a:t>
            </a:r>
            <a:r>
              <a:rPr lang="el-GR" sz="2400" dirty="0" smtClean="0"/>
              <a:t> και της βενζίνης και στα περισσότερα χημικά, εκτός των οξέων υψηλής οξύτητας,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Έχει πολύ πιο χαμηλή θερμική αγωγιμότητα από το γυαλί, με συνέπεια να παρουσιάζει περίπου 60% λιγότερη τάση για θάμπωμα.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1"/>
            <a:ext cx="8229600" cy="1029441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Πολυμερή και οργανικά υλικά για οφθαλμικούς φακούς </a:t>
            </a:r>
            <a:r>
              <a:rPr lang="en-US" sz="3200" b="0" dirty="0" smtClean="0">
                <a:solidFill>
                  <a:srgbClr val="333399"/>
                </a:solidFill>
              </a:rPr>
              <a:t>(1 </a:t>
            </a:r>
            <a:r>
              <a:rPr lang="el-GR" sz="3200" b="0" dirty="0" smtClean="0">
                <a:solidFill>
                  <a:srgbClr val="333399"/>
                </a:solidFill>
              </a:rPr>
              <a:t>από 2)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4033" y="1341531"/>
            <a:ext cx="8299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Ο ΟΡΟΣ “</a:t>
            </a:r>
            <a:r>
              <a:rPr lang="el-GR" sz="2400" b="1" dirty="0">
                <a:solidFill>
                  <a:srgbClr val="333399"/>
                </a:solidFill>
                <a:latin typeface="Calibri"/>
              </a:rPr>
              <a:t>ΠΟΛΥΜΕΡΕΣ</a:t>
            </a:r>
            <a:r>
              <a:rPr lang="el-GR" sz="2400" b="1" dirty="0">
                <a:solidFill>
                  <a:srgbClr val="000000"/>
                </a:solidFill>
                <a:latin typeface="Calibri"/>
              </a:rPr>
              <a:t>”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πρωτοχρησιμοποιήθηκε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από το γνωστό Σουηδό J.J.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Berzelius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το </a:t>
            </a:r>
            <a:r>
              <a:rPr lang="el-GR" sz="2400" b="1" dirty="0">
                <a:solidFill>
                  <a:srgbClr val="632523"/>
                </a:solidFill>
                <a:latin typeface="Calibri"/>
              </a:rPr>
              <a:t>1827</a:t>
            </a:r>
            <a:r>
              <a:rPr lang="el-GR" sz="2400" dirty="0">
                <a:latin typeface="Calibri"/>
              </a:rPr>
              <a:t>.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4033" y="2157608"/>
            <a:ext cx="8299648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400" dirty="0" err="1">
                <a:solidFill>
                  <a:prstClr val="black"/>
                </a:solidFill>
                <a:latin typeface="Calibri"/>
              </a:rPr>
              <a:t>Ως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2400" b="1" dirty="0">
                <a:solidFill>
                  <a:srgbClr val="632523"/>
                </a:solidFill>
                <a:latin typeface="Calibri"/>
              </a:rPr>
              <a:t>πολυμερές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ορίζεται µια ουσία αποτελούμενη από πολύ 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μεγάλα µόρια ή όπως είναι περισσότερο γνωστά </a:t>
            </a:r>
            <a:r>
              <a:rPr lang="el-GR" sz="2400" b="1" dirty="0" err="1">
                <a:solidFill>
                  <a:srgbClr val="632523"/>
                </a:solidFill>
                <a:latin typeface="Calibri"/>
              </a:rPr>
              <a:t>μακρομόρια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Η </a:t>
            </a:r>
            <a:r>
              <a:rPr lang="el-GR" sz="2400" b="1" dirty="0">
                <a:solidFill>
                  <a:srgbClr val="333399"/>
                </a:solidFill>
                <a:latin typeface="Calibri"/>
              </a:rPr>
              <a:t>µοριακή </a:t>
            </a:r>
            <a:r>
              <a:rPr lang="el-GR" sz="2400" b="1" dirty="0" err="1">
                <a:solidFill>
                  <a:srgbClr val="333399"/>
                </a:solidFill>
                <a:latin typeface="Calibri"/>
              </a:rPr>
              <a:t>δοµή</a:t>
            </a:r>
            <a:r>
              <a:rPr lang="el-GR" sz="2400" b="1" dirty="0">
                <a:solidFill>
                  <a:srgbClr val="333399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είναι αυτή </a:t>
            </a:r>
            <a:r>
              <a:rPr lang="el-GR" sz="2400" b="1" dirty="0">
                <a:solidFill>
                  <a:srgbClr val="333399"/>
                </a:solidFill>
                <a:latin typeface="Calibri"/>
              </a:rPr>
              <a:t>µ</a:t>
            </a:r>
            <a:r>
              <a:rPr lang="el-GR" sz="2400" b="1" dirty="0" err="1">
                <a:solidFill>
                  <a:srgbClr val="333399"/>
                </a:solidFill>
                <a:latin typeface="Calibri"/>
              </a:rPr>
              <a:t>ιας</a:t>
            </a:r>
            <a:r>
              <a:rPr lang="el-GR" sz="2400" b="1" dirty="0">
                <a:solidFill>
                  <a:srgbClr val="333399"/>
                </a:solidFill>
                <a:latin typeface="Calibri"/>
              </a:rPr>
              <a:t> αλυσίδας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πολλών μικρών </a:t>
            </a:r>
          </a:p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µορίων ενωμένων µε χημικούς δεσμούς.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84033" y="3898978"/>
            <a:ext cx="8299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Έτσι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πολυ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-µ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ερές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είναι ουσία που περιέχει επαναλαμβανόμενες</a:t>
            </a:r>
          </a:p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μικρές μονάδες ύλης.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4033" y="4745338"/>
            <a:ext cx="8299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632523"/>
              </a:buClr>
              <a:buFont typeface="Wingdings" pitchFamily="2" charset="2"/>
              <a:buChar char="Ø"/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  Στα απλά συνθετικά πολυμερή υπάρχει µια βασική δομική μονάδα. Η μονάδα αυτή καλείται </a:t>
            </a:r>
            <a:r>
              <a:rPr lang="el-GR" sz="2400" b="1" dirty="0">
                <a:solidFill>
                  <a:srgbClr val="333399"/>
                </a:solidFill>
                <a:latin typeface="Calibri"/>
              </a:rPr>
              <a:t>μονομερές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.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84033" y="558924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32523"/>
              </a:buClr>
              <a:buFont typeface="Wingdings" pitchFamily="2" charset="2"/>
              <a:buChar char="Ø"/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   Τα </a:t>
            </a:r>
            <a:r>
              <a:rPr lang="el-GR" sz="2400" b="1" dirty="0" err="1">
                <a:solidFill>
                  <a:srgbClr val="632523"/>
                </a:solidFill>
                <a:latin typeface="Calibri"/>
              </a:rPr>
              <a:t>συμπολυμερή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αποτελούνται από περισσότερα του ενός μονομερή.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333399"/>
                </a:solidFill>
              </a:rPr>
              <a:t>Ιδιότητες του </a:t>
            </a:r>
            <a:r>
              <a:rPr lang="en-US" sz="4400" dirty="0" smtClean="0">
                <a:solidFill>
                  <a:srgbClr val="333399"/>
                </a:solidFill>
              </a:rPr>
              <a:t>CR-39</a:t>
            </a:r>
            <a:r>
              <a:rPr lang="el-GR" dirty="0" smtClean="0">
                <a:solidFill>
                  <a:srgbClr val="333399"/>
                </a:solidFill>
              </a:rPr>
              <a:t/>
            </a:r>
            <a:br>
              <a:rPr lang="el-GR" dirty="0" smtClean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(2 από 2)</a:t>
            </a:r>
            <a:endParaRPr lang="el-GR" sz="3600" b="0" dirty="0">
              <a:solidFill>
                <a:srgbClr val="333399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Οι φακοί από το </a:t>
            </a:r>
            <a:r>
              <a:rPr lang="en-US" sz="2400" dirty="0" smtClean="0"/>
              <a:t>CR-39</a:t>
            </a:r>
            <a:r>
              <a:rPr lang="el-GR" sz="2400" dirty="0" smtClean="0"/>
              <a:t> μπορούν να χρωματιστούν σε οποιοδήποτε χρώμα και απόχρωση, ενώ μπορούν επίσης να αποχρωματιστούν σχεδόν πλήρως ή ακόμη να ξαναβαφούν σε διαφορετικό χρώμα.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Απορροφούν υπεριώδη ακτινοβολία μέχρι 360 </a:t>
            </a:r>
            <a:r>
              <a:rPr lang="en-US" sz="2400" dirty="0" smtClean="0"/>
              <a:t>nm, </a:t>
            </a:r>
            <a:r>
              <a:rPr lang="el-GR" sz="2400" dirty="0" smtClean="0"/>
              <a:t>χωρίς καμία επιπλέον επεξεργασία.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Είναι οπτικά πολύ καλύτερο υλικό από το γυαλί, γιατί με τον πολυμερισμό οδηγούμαστε σε απόλυτη ομοιογένεια, λόγω ομοιόμορφης κατανομής μορίων.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Είναι πολύ πιο επιρρεπές στα επιφανειακά γδαρσίματα από ότι οι φακοί από γυαλί </a:t>
            </a:r>
            <a:r>
              <a:rPr lang="en-US" sz="2400" dirty="0" smtClean="0"/>
              <a:t>crown. </a:t>
            </a:r>
            <a:r>
              <a:rPr lang="el-GR" sz="2400" dirty="0" smtClean="0"/>
              <a:t>Το πρόβλημα βέβαια </a:t>
            </a:r>
            <a:r>
              <a:rPr lang="el-GR" sz="2400" dirty="0" err="1" smtClean="0"/>
              <a:t>΄χει</a:t>
            </a:r>
            <a:r>
              <a:rPr lang="el-GR" sz="2400" dirty="0" smtClean="0"/>
              <a:t> μειωθεί με την κατασκευή των </a:t>
            </a:r>
            <a:r>
              <a:rPr lang="el-GR" sz="2400" dirty="0" err="1" smtClean="0"/>
              <a:t>αντιχαρακτικών</a:t>
            </a:r>
            <a:r>
              <a:rPr lang="el-GR" sz="2400" dirty="0" smtClean="0"/>
              <a:t> επιστρώσεων </a:t>
            </a:r>
            <a:r>
              <a:rPr lang="en-US" sz="2400" dirty="0" smtClean="0"/>
              <a:t>(hard coatings)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333399"/>
                </a:solidFill>
              </a:rPr>
              <a:t>Ιδιότητες </a:t>
            </a:r>
            <a:r>
              <a:rPr lang="en-US" dirty="0" smtClean="0">
                <a:solidFill>
                  <a:srgbClr val="333399"/>
                </a:solidFill>
              </a:rPr>
              <a:t>Polycarbonate (PC)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908720"/>
            <a:ext cx="8696426" cy="5040560"/>
          </a:xfrm>
        </p:spPr>
        <p:txBody>
          <a:bodyPr>
            <a:noAutofit/>
          </a:bodyPr>
          <a:lstStyle/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Δείκτης διάθλασης = 1,586,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Πλήρης διαφάνεια,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Χαμηλή πυκνότητα</a:t>
            </a:r>
            <a:r>
              <a:rPr lang="en-US" sz="2300" dirty="0" smtClean="0"/>
              <a:t> </a:t>
            </a:r>
            <a:r>
              <a:rPr lang="el-GR" sz="2300" dirty="0" smtClean="0"/>
              <a:t>1,2 </a:t>
            </a:r>
            <a:r>
              <a:rPr lang="en-US" sz="2300" dirty="0" smtClean="0"/>
              <a:t>gr/cm</a:t>
            </a:r>
            <a:r>
              <a:rPr lang="en-US" sz="2300" baseline="30000" dirty="0" smtClean="0"/>
              <a:t>3</a:t>
            </a:r>
            <a:r>
              <a:rPr lang="en-US" sz="2300" dirty="0" smtClean="0"/>
              <a:t>,</a:t>
            </a:r>
            <a:r>
              <a:rPr lang="el-GR" sz="2300" dirty="0" smtClean="0"/>
              <a:t> </a:t>
            </a:r>
            <a:endParaRPr lang="en-US" sz="2300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Μεγάλη ελαστικότητα (μπορεί να επιμηκυνθεί ως και 100% του μήκους του),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Σκληρότητα κατά </a:t>
            </a:r>
            <a:r>
              <a:rPr lang="en-US" sz="2300" dirty="0" smtClean="0"/>
              <a:t>Rockwell </a:t>
            </a:r>
            <a:r>
              <a:rPr lang="el-GR" sz="2300" dirty="0" smtClean="0"/>
              <a:t>ίση με 75,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Δείκτης </a:t>
            </a:r>
            <a:r>
              <a:rPr lang="en-US" sz="2300" dirty="0" smtClean="0"/>
              <a:t>Abbe V = 30,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Σημείο τήξης = 300</a:t>
            </a:r>
            <a:r>
              <a:rPr lang="el-GR" sz="2300" baseline="30000" dirty="0" smtClean="0"/>
              <a:t>ο</a:t>
            </a:r>
            <a:r>
              <a:rPr lang="el-GR" sz="2300" dirty="0" smtClean="0"/>
              <a:t> </a:t>
            </a:r>
            <a:r>
              <a:rPr lang="en-US" sz="2300" dirty="0" smtClean="0"/>
              <a:t>F,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Δημιουργεί εύκολα δεσμούς με άλλα μόρια,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Είναι σχετικά εύκολο στην κατεργασία,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Παρουσιάζει υψηλή απορρόφηση στις </a:t>
            </a:r>
            <a:r>
              <a:rPr lang="en-US" sz="2300" dirty="0" smtClean="0"/>
              <a:t>UV</a:t>
            </a:r>
            <a:r>
              <a:rPr lang="el-GR" sz="2300" dirty="0" smtClean="0"/>
              <a:t> ακτινοβολίες,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300" dirty="0" smtClean="0"/>
              <a:t>Η χημική του αντίσταση είναι ικανοποιητική στα οξέα και λιγότερη στις βάσεις και τα άλατα. Προσβάλλεται από οργανικούς διαλύτες και ιδιαίτερα από το οινόπνευμα.</a:t>
            </a:r>
            <a:endParaRPr lang="en-US" sz="23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333399"/>
                </a:solidFill>
              </a:rPr>
              <a:t>Πλεονεκτήματα </a:t>
            </a:r>
            <a:r>
              <a:rPr lang="en-US" dirty="0">
                <a:solidFill>
                  <a:srgbClr val="333399"/>
                </a:solidFill>
              </a:rPr>
              <a:t>Polycarbonate (PC)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Είναι ελαφρότεροι,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Μπορούν να επεξεργαστούν έτσι ώστε να αποκτήσουν πολύ μικρό πάχος, επομένως έχουν υψηλή αισθητική,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Έχουν υψηλή απορροφητικότητα στις </a:t>
            </a:r>
            <a:r>
              <a:rPr lang="en-US" sz="2400" dirty="0" smtClean="0"/>
              <a:t>UV</a:t>
            </a:r>
            <a:r>
              <a:rPr lang="el-GR" sz="2400" dirty="0" smtClean="0"/>
              <a:t> ακτινοβολίες,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Θρυμματίζονται δύσκολα,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Έχουν μεγάλη αντοχή στην κρούση (10 φορές πιο πολύ από τους </a:t>
            </a:r>
            <a:r>
              <a:rPr lang="en-US" sz="2400" dirty="0" smtClean="0"/>
              <a:t>CR-39),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Παρουσιάζουν σημαντική αντοχή στη θερμοκρασία.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333399"/>
                </a:solidFill>
              </a:rPr>
              <a:t>Μειονεκτήματα </a:t>
            </a:r>
            <a:r>
              <a:rPr lang="en-US" dirty="0">
                <a:solidFill>
                  <a:srgbClr val="333399"/>
                </a:solidFill>
              </a:rPr>
              <a:t>Polycarbonate (PC)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Η κατασκευή τους απαιτεί μεγαλύτερη εξειδίκευση στη εργασία, δεδομένου ότι χρησιμοποιείται μια απολύτως αυτοματοποιημένη διαδικασία εκχύσεως του υλικού μέσα σε καλούπια,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Υψηλό κόστος παραγωγής, άρα και υψηλότερη τιμή διάθεσης,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Έγχρωμους κύκλους γύρω από τα φωτεινά αντικείμενα που παρατηρούμε, λόγω του χαμηλού αριθμού </a:t>
            </a:r>
            <a:r>
              <a:rPr lang="en-US" sz="2400" dirty="0" smtClean="0"/>
              <a:t>Abbe </a:t>
            </a:r>
            <a:r>
              <a:rPr lang="el-GR" sz="2400" dirty="0" smtClean="0"/>
              <a:t>(γεγονός που εξισορροπεί η </a:t>
            </a:r>
            <a:r>
              <a:rPr lang="el-GR" sz="2400" dirty="0" err="1" smtClean="0"/>
              <a:t>αντιανακλαστική</a:t>
            </a:r>
            <a:r>
              <a:rPr lang="el-GR" sz="2400" dirty="0" smtClean="0"/>
              <a:t> επίστρωση),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Wingdings" pitchFamily="2" charset="2"/>
              <a:buChar char="§"/>
            </a:pPr>
            <a:r>
              <a:rPr lang="el-GR" sz="2400" dirty="0" smtClean="0"/>
              <a:t>Μικρή αντίσταση στη χάραξη (γεγονός που εξισορροπεί η </a:t>
            </a:r>
            <a:r>
              <a:rPr lang="el-GR" sz="2400" dirty="0" err="1" smtClean="0"/>
              <a:t>αντιχαρακτική</a:t>
            </a:r>
            <a:r>
              <a:rPr lang="el-GR" sz="2400" dirty="0" smtClean="0"/>
              <a:t> επίστρωση).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000099"/>
                </a:solidFill>
                <a:latin typeface="+mn-lt"/>
                <a:cs typeface="Arial" charset="0"/>
              </a:rPr>
              <a:t>Οπτικές  ιδιότητες  χαρακτηριστικών  υλικών  για  πλαστικούς  οφθαλμικούς  φακούς </a:t>
            </a:r>
            <a:r>
              <a:rPr lang="en-US" sz="3600" dirty="0" smtClean="0">
                <a:solidFill>
                  <a:srgbClr val="000099"/>
                </a:solidFill>
                <a:latin typeface="+mn-lt"/>
                <a:cs typeface="Arial" charset="0"/>
              </a:rPr>
              <a:t/>
            </a:r>
            <a:br>
              <a:rPr lang="en-US" sz="3600" dirty="0" smtClean="0">
                <a:solidFill>
                  <a:srgbClr val="000099"/>
                </a:solidFill>
                <a:latin typeface="+mn-lt"/>
                <a:cs typeface="Arial" charset="0"/>
              </a:rPr>
            </a:br>
            <a:r>
              <a:rPr lang="el-GR" sz="3200" b="0" dirty="0" smtClean="0">
                <a:solidFill>
                  <a:srgbClr val="000099"/>
                </a:solidFill>
                <a:latin typeface="+mn-lt"/>
                <a:cs typeface="Arial" charset="0"/>
              </a:rPr>
              <a:t>(1 από 3)</a:t>
            </a:r>
            <a:endParaRPr lang="el-GR" sz="3200" b="0" dirty="0">
              <a:latin typeface="+mn-lt"/>
            </a:endParaRPr>
          </a:p>
        </p:txBody>
      </p:sp>
      <p:graphicFrame>
        <p:nvGraphicFramePr>
          <p:cNvPr id="5" name="Πίνακας 4" title="Οπτικές  ιδιότητες  χαρακτηριστικών  υλικών  για  πλαστικούς  οφθαλμικούς  φακούς "/>
          <p:cNvGraphicFramePr>
            <a:graphicFrameLocks noGrp="1"/>
          </p:cNvGraphicFramePr>
          <p:nvPr>
            <p:extLst/>
          </p:nvPr>
        </p:nvGraphicFramePr>
        <p:xfrm>
          <a:off x="251520" y="1556792"/>
          <a:ext cx="8738242" cy="4723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2592288"/>
                <a:gridCol w="1008112"/>
                <a:gridCol w="1296144"/>
                <a:gridCol w="1537442"/>
              </a:tblGrid>
              <a:tr h="1144914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Κατασκευαστές/</a:t>
                      </a:r>
                      <a:endParaRPr lang="el-GR" sz="2400" b="1" baseline="0" dirty="0" smtClean="0"/>
                    </a:p>
                    <a:p>
                      <a:pPr algn="ctr"/>
                      <a:r>
                        <a:rPr lang="el-GR" sz="2400" b="1" baseline="0" dirty="0" smtClean="0"/>
                        <a:t>Προμηθευτές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Τύπος</a:t>
                      </a:r>
                      <a:r>
                        <a:rPr lang="el-GR" sz="2400" b="1" baseline="0" dirty="0" smtClean="0"/>
                        <a:t> υλικού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err="1" smtClean="0"/>
                        <a:t>δ.δ</a:t>
                      </a:r>
                      <a:r>
                        <a:rPr lang="el-GR" sz="2400" b="1" baseline="0" dirty="0" smtClean="0"/>
                        <a:t>.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Αριθμός </a:t>
                      </a:r>
                      <a:r>
                        <a:rPr lang="en-US" sz="2400" b="1" dirty="0" smtClean="0"/>
                        <a:t>Abbe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Ειδικό βάρος (</a:t>
                      </a:r>
                      <a:r>
                        <a:rPr lang="en-US" sz="2400" b="1" dirty="0" smtClean="0"/>
                        <a:t>gr/cm</a:t>
                      </a:r>
                      <a:r>
                        <a:rPr lang="en-US" sz="2400" b="1" baseline="30000" dirty="0" smtClean="0"/>
                        <a:t>3</a:t>
                      </a:r>
                      <a:r>
                        <a:rPr lang="en-US" sz="2400" b="1" dirty="0" smtClean="0"/>
                        <a:t>)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[</a:t>
                      </a:r>
                      <a:r>
                        <a:rPr lang="el-GR" sz="2000" dirty="0" smtClean="0"/>
                        <a:t>Αρκετοί]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Οφθαλμικό </a:t>
                      </a:r>
                      <a:r>
                        <a:rPr lang="en-US" sz="2000" dirty="0" smtClean="0"/>
                        <a:t>crown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1,523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58,9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2,54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Pittsburg Plate Glass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CR-39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1,498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58,0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1,32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[</a:t>
                      </a:r>
                      <a:r>
                        <a:rPr lang="el-GR" sz="2000" dirty="0" smtClean="0"/>
                        <a:t>Αρκετοί]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Polyxarbonate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1586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1,20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Transitions</a:t>
                      </a:r>
                      <a:r>
                        <a:rPr lang="en-US" sz="2000" baseline="0" dirty="0" smtClean="0"/>
                        <a:t> Optical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Transitions*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57,0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1,28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Sola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Spectralite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1,537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47,0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1,21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Signet </a:t>
                      </a:r>
                      <a:r>
                        <a:rPr lang="en-US" sz="2000" dirty="0" err="1" smtClean="0"/>
                        <a:t>Armolite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RLX - Lite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1,537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1,21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Hoya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HiLux</a:t>
                      </a:r>
                      <a:r>
                        <a:rPr lang="en-US" sz="2000" baseline="0" dirty="0" smtClean="0"/>
                        <a:t> II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1,556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1,27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12160" y="6488046"/>
            <a:ext cx="278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el-GR" dirty="0" err="1" smtClean="0">
                <a:solidFill>
                  <a:prstClr val="black"/>
                </a:solidFill>
                <a:latin typeface="Calibri"/>
              </a:rPr>
              <a:t>Φωτοχρωμικό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πλαστικό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984431" y="648866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000099"/>
                </a:solidFill>
                <a:latin typeface="+mn-lt"/>
                <a:cs typeface="Arial" charset="0"/>
              </a:rPr>
              <a:t>Οπτικές  ιδιότητες  χαρακτηριστικών  υλικών  για  πλαστικούς  οφθαλμικούς  φακούς </a:t>
            </a:r>
            <a:r>
              <a:rPr lang="el-GR" sz="3600" dirty="0" smtClean="0">
                <a:solidFill>
                  <a:srgbClr val="000099"/>
                </a:solidFill>
                <a:latin typeface="+mn-lt"/>
                <a:cs typeface="Arial" charset="0"/>
              </a:rPr>
              <a:t/>
            </a:r>
            <a:br>
              <a:rPr lang="el-GR" sz="3600" dirty="0" smtClean="0">
                <a:solidFill>
                  <a:srgbClr val="000099"/>
                </a:solidFill>
                <a:latin typeface="+mn-lt"/>
                <a:cs typeface="Arial" charset="0"/>
              </a:rPr>
            </a:br>
            <a:r>
              <a:rPr lang="el-GR" sz="3200" b="0" dirty="0" smtClean="0">
                <a:solidFill>
                  <a:srgbClr val="000099"/>
                </a:solidFill>
                <a:cs typeface="Arial" charset="0"/>
              </a:rPr>
              <a:t>(2 </a:t>
            </a:r>
            <a:r>
              <a:rPr lang="el-GR" sz="3200" b="0" dirty="0">
                <a:solidFill>
                  <a:srgbClr val="000099"/>
                </a:solidFill>
                <a:cs typeface="Arial" charset="0"/>
              </a:rPr>
              <a:t>από 3)</a:t>
            </a:r>
            <a:endParaRPr lang="el-GR" sz="3600" dirty="0">
              <a:latin typeface="+mn-lt"/>
            </a:endParaRPr>
          </a:p>
        </p:txBody>
      </p:sp>
      <p:graphicFrame>
        <p:nvGraphicFramePr>
          <p:cNvPr id="5" name="Πίνακας 4" title="Οπτικές  ιδιότητες  χαρακτηριστικών  υλικών  για  πλαστικούς  οφθαλμικούς  φακούς "/>
          <p:cNvGraphicFramePr>
            <a:graphicFrameLocks noGrp="1"/>
          </p:cNvGraphicFramePr>
          <p:nvPr>
            <p:extLst/>
          </p:nvPr>
        </p:nvGraphicFramePr>
        <p:xfrm>
          <a:off x="251520" y="1556792"/>
          <a:ext cx="8738242" cy="4723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2592288"/>
                <a:gridCol w="1008112"/>
                <a:gridCol w="1296144"/>
                <a:gridCol w="1537442"/>
              </a:tblGrid>
              <a:tr h="1144914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Κατασκευαστές/</a:t>
                      </a:r>
                      <a:endParaRPr lang="el-GR" sz="2400" b="1" baseline="0" dirty="0" smtClean="0"/>
                    </a:p>
                    <a:p>
                      <a:pPr algn="ctr"/>
                      <a:r>
                        <a:rPr lang="el-GR" sz="2400" b="1" baseline="0" dirty="0" smtClean="0"/>
                        <a:t>Προμηθευτές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Τύπος</a:t>
                      </a:r>
                      <a:r>
                        <a:rPr lang="el-GR" sz="2400" b="1" baseline="0" dirty="0" smtClean="0"/>
                        <a:t> υλικού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err="1" smtClean="0"/>
                        <a:t>δ.δ</a:t>
                      </a:r>
                      <a:r>
                        <a:rPr lang="el-GR" sz="2400" b="1" baseline="0" dirty="0" smtClean="0"/>
                        <a:t>.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Αριθμός </a:t>
                      </a:r>
                      <a:r>
                        <a:rPr lang="en-US" sz="2400" b="1" dirty="0" smtClean="0"/>
                        <a:t>Abbe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Ειδικό βάρος (</a:t>
                      </a:r>
                      <a:r>
                        <a:rPr lang="en-US" sz="2400" b="1" dirty="0" smtClean="0"/>
                        <a:t>gr/cm</a:t>
                      </a:r>
                      <a:r>
                        <a:rPr lang="en-US" sz="2400" b="1" baseline="30000" dirty="0" smtClean="0"/>
                        <a:t>3</a:t>
                      </a:r>
                      <a:r>
                        <a:rPr lang="en-US" sz="2400" b="1" dirty="0" smtClean="0"/>
                        <a:t>)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504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Pittsburg Plate Glass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HIP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1,556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37,7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1,221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Seiko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Diacoat</a:t>
                      </a:r>
                      <a:r>
                        <a:rPr lang="en-US" sz="2000" baseline="0" dirty="0" smtClean="0"/>
                        <a:t> Thin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1,556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1,27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Younger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Younger – Lite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1,556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37,7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1,216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Silor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Thin</a:t>
                      </a:r>
                      <a:r>
                        <a:rPr lang="en-US" sz="2000" baseline="0" dirty="0" smtClean="0"/>
                        <a:t> &amp; Lite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1,595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1,37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Optima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Hyper – Index 1,60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1,597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37,0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1,34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Signet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Armolite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1,60 High</a:t>
                      </a:r>
                      <a:r>
                        <a:rPr lang="en-US" sz="2000" baseline="0" dirty="0" smtClean="0"/>
                        <a:t> Index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1,600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1,45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Hoya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 – Lux Excellence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1,600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1,34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000099"/>
                </a:solidFill>
                <a:latin typeface="+mn-lt"/>
                <a:cs typeface="Arial" charset="0"/>
              </a:rPr>
              <a:t>Οπτικές  ιδιότητες  χαρακτηριστικών  υλικών  για  πλαστικούς  οφθαλμικούς  </a:t>
            </a:r>
            <a:r>
              <a:rPr lang="el-GR" sz="3600" dirty="0" smtClean="0">
                <a:solidFill>
                  <a:srgbClr val="000099"/>
                </a:solidFill>
                <a:latin typeface="+mn-lt"/>
                <a:cs typeface="Arial" charset="0"/>
              </a:rPr>
              <a:t>φακούς</a:t>
            </a:r>
            <a:r>
              <a:rPr lang="en-US" sz="3600" dirty="0" smtClean="0">
                <a:solidFill>
                  <a:srgbClr val="000099"/>
                </a:solidFill>
                <a:latin typeface="+mn-lt"/>
                <a:cs typeface="Arial" charset="0"/>
              </a:rPr>
              <a:t/>
            </a:r>
            <a:br>
              <a:rPr lang="en-US" sz="3600" dirty="0" smtClean="0">
                <a:solidFill>
                  <a:srgbClr val="000099"/>
                </a:solidFill>
                <a:latin typeface="+mn-lt"/>
                <a:cs typeface="Arial" charset="0"/>
              </a:rPr>
            </a:br>
            <a:r>
              <a:rPr lang="el-GR" sz="3200" b="0" dirty="0" smtClean="0">
                <a:solidFill>
                  <a:srgbClr val="000099"/>
                </a:solidFill>
                <a:cs typeface="Arial" charset="0"/>
              </a:rPr>
              <a:t>(</a:t>
            </a:r>
            <a:r>
              <a:rPr lang="en-US" sz="3200" b="0" dirty="0" smtClean="0">
                <a:solidFill>
                  <a:srgbClr val="000099"/>
                </a:solidFill>
                <a:cs typeface="Arial" charset="0"/>
              </a:rPr>
              <a:t>3</a:t>
            </a:r>
            <a:r>
              <a:rPr lang="el-GR" sz="3200" b="0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el-GR" sz="3200" b="0" dirty="0">
                <a:solidFill>
                  <a:srgbClr val="000099"/>
                </a:solidFill>
                <a:cs typeface="Arial" charset="0"/>
              </a:rPr>
              <a:t>από 3</a:t>
            </a:r>
            <a:r>
              <a:rPr lang="el-GR" sz="3600" b="0" dirty="0">
                <a:solidFill>
                  <a:srgbClr val="000099"/>
                </a:solidFill>
                <a:cs typeface="Arial" charset="0"/>
              </a:rPr>
              <a:t>)</a:t>
            </a:r>
            <a:endParaRPr lang="el-GR" sz="3600" dirty="0">
              <a:latin typeface="+mn-lt"/>
            </a:endParaRPr>
          </a:p>
        </p:txBody>
      </p:sp>
      <p:graphicFrame>
        <p:nvGraphicFramePr>
          <p:cNvPr id="5" name="Πίνακας 4" title="Οπτικές  ιδιότητες  χαρακτηριστικών  υλικών  για  πλαστικούς  οφθαλμικούς  φακούς "/>
          <p:cNvGraphicFramePr>
            <a:graphicFrameLocks noGrp="1"/>
          </p:cNvGraphicFramePr>
          <p:nvPr>
            <p:extLst/>
          </p:nvPr>
        </p:nvGraphicFramePr>
        <p:xfrm>
          <a:off x="179512" y="1844824"/>
          <a:ext cx="8738242" cy="4218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2592288"/>
                <a:gridCol w="1008112"/>
                <a:gridCol w="1296144"/>
                <a:gridCol w="1537442"/>
              </a:tblGrid>
              <a:tr h="1144914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Κατασκευαστές/</a:t>
                      </a:r>
                      <a:endParaRPr lang="el-GR" sz="2400" b="1" baseline="0" dirty="0" smtClean="0"/>
                    </a:p>
                    <a:p>
                      <a:pPr algn="ctr"/>
                      <a:r>
                        <a:rPr lang="el-GR" sz="2400" b="1" baseline="0" dirty="0" smtClean="0"/>
                        <a:t>Προμηθευτές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Τύπος</a:t>
                      </a:r>
                      <a:r>
                        <a:rPr lang="el-GR" sz="2400" b="1" baseline="0" dirty="0" smtClean="0"/>
                        <a:t> υλικού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err="1" smtClean="0"/>
                        <a:t>δ.δ</a:t>
                      </a:r>
                      <a:r>
                        <a:rPr lang="el-GR" sz="2400" b="1" baseline="0" dirty="0" smtClean="0"/>
                        <a:t>.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Αριθμός </a:t>
                      </a:r>
                      <a:r>
                        <a:rPr lang="en-US" sz="2400" b="1" dirty="0" smtClean="0"/>
                        <a:t>Abbe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Ειδικό βάρος (</a:t>
                      </a:r>
                      <a:r>
                        <a:rPr lang="en-US" sz="2400" b="1" dirty="0" smtClean="0"/>
                        <a:t>gr/cm</a:t>
                      </a:r>
                      <a:r>
                        <a:rPr lang="en-US" sz="2400" b="1" baseline="30000" dirty="0" smtClean="0"/>
                        <a:t>3</a:t>
                      </a:r>
                      <a:r>
                        <a:rPr lang="en-US" sz="2400" b="1" dirty="0" smtClean="0"/>
                        <a:t>)</a:t>
                      </a:r>
                      <a:endParaRPr lang="el-GR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Seiko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Super</a:t>
                      </a:r>
                      <a:r>
                        <a:rPr lang="en-US" sz="2000" baseline="0" dirty="0" smtClean="0"/>
                        <a:t> 1,6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1,600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34,0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1,38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Pentax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Superthin</a:t>
                      </a:r>
                      <a:r>
                        <a:rPr lang="en-US" sz="2000" dirty="0" smtClean="0"/>
                        <a:t> 1,6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1,600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1,34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Zeiss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Clarlet</a:t>
                      </a:r>
                      <a:r>
                        <a:rPr lang="en-US" sz="2000" dirty="0" smtClean="0"/>
                        <a:t> SL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1,600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1,34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Optima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Hyperindex</a:t>
                      </a:r>
                      <a:r>
                        <a:rPr lang="en-US" sz="2000" dirty="0" smtClean="0"/>
                        <a:t> 166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1,660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1,35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Nikon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NL IV HCC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1,660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1,35</a:t>
                      </a:r>
                      <a:endParaRPr lang="el-GR" sz="2000" dirty="0"/>
                    </a:p>
                  </a:txBody>
                  <a:tcPr/>
                </a:tc>
              </a:tr>
              <a:tr h="50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Hoya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Teslalid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1,710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36,0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1,40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8012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l-GR" b="1" dirty="0" smtClean="0">
                <a:solidFill>
                  <a:srgbClr val="333399"/>
                </a:solidFill>
                <a:latin typeface="+mn-lt"/>
                <a:cs typeface="Arial" charset="0"/>
              </a:rPr>
              <a:t>Γραφήματα πωλήσεων οργανικών φακών</a:t>
            </a:r>
            <a:r>
              <a:rPr lang="el-GR" b="1" dirty="0" smtClean="0">
                <a:solidFill>
                  <a:srgbClr val="333399"/>
                </a:solidFill>
                <a:latin typeface="+mn-lt"/>
              </a:rPr>
              <a:t/>
            </a:r>
            <a:br>
              <a:rPr lang="el-GR" b="1" dirty="0" smtClean="0">
                <a:solidFill>
                  <a:srgbClr val="333399"/>
                </a:solidFill>
                <a:latin typeface="+mn-lt"/>
              </a:rPr>
            </a:br>
            <a:r>
              <a:rPr lang="el-GR" b="1" dirty="0" smtClean="0">
                <a:solidFill>
                  <a:srgbClr val="333399"/>
                </a:solidFill>
                <a:latin typeface="+mn-lt"/>
                <a:cs typeface="Arial" charset="0"/>
              </a:rPr>
              <a:t> στην Αμερικάνικη αγορά</a:t>
            </a:r>
            <a:endParaRPr lang="el-GR" b="1" dirty="0" smtClean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Γράφημα 3" title="Γραφήματα πωλήσεων οργανικών φακών"/>
          <p:cNvGraphicFramePr/>
          <p:nvPr>
            <p:extLst/>
          </p:nvPr>
        </p:nvGraphicFramePr>
        <p:xfrm>
          <a:off x="899592" y="1772816"/>
          <a:ext cx="73448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8012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l-GR" b="1" dirty="0" smtClean="0">
                <a:solidFill>
                  <a:srgbClr val="333399"/>
                </a:solidFill>
                <a:latin typeface="+mn-lt"/>
                <a:cs typeface="Arial" charset="0"/>
              </a:rPr>
              <a:t>Γραφήματα πωλήσεων οργανικών φακών</a:t>
            </a:r>
            <a:r>
              <a:rPr lang="el-GR" b="1" dirty="0" smtClean="0">
                <a:solidFill>
                  <a:srgbClr val="333399"/>
                </a:solidFill>
                <a:latin typeface="+mn-lt"/>
              </a:rPr>
              <a:t/>
            </a:r>
            <a:br>
              <a:rPr lang="el-GR" b="1" dirty="0" smtClean="0">
                <a:solidFill>
                  <a:srgbClr val="333399"/>
                </a:solidFill>
                <a:latin typeface="+mn-lt"/>
              </a:rPr>
            </a:br>
            <a:r>
              <a:rPr lang="el-GR" b="1" dirty="0" smtClean="0">
                <a:solidFill>
                  <a:srgbClr val="333399"/>
                </a:solidFill>
                <a:latin typeface="+mn-lt"/>
                <a:cs typeface="Arial" charset="0"/>
              </a:rPr>
              <a:t> στην Ευρωπαϊκή αγορά</a:t>
            </a:r>
            <a:endParaRPr lang="el-GR" b="1" dirty="0" smtClean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Γράφημα 3" title="Γραφήματα πωλήσεων οργανικών φακών"/>
          <p:cNvGraphicFramePr/>
          <p:nvPr>
            <p:extLst/>
          </p:nvPr>
        </p:nvGraphicFramePr>
        <p:xfrm>
          <a:off x="899592" y="1772816"/>
          <a:ext cx="73448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Σύγκριση οργανικών και γυάλινων φακών</a:t>
            </a:r>
            <a:br>
              <a:rPr lang="el-GR" dirty="0" smtClean="0">
                <a:solidFill>
                  <a:srgbClr val="333399"/>
                </a:solidFill>
              </a:rPr>
            </a:br>
            <a:r>
              <a:rPr lang="el-GR" sz="3200" b="0" dirty="0" smtClean="0">
                <a:solidFill>
                  <a:srgbClr val="333399"/>
                </a:solidFill>
              </a:rPr>
              <a:t>(1 από 2)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000000"/>
                </a:solidFill>
              </a:rPr>
              <a:t>Οι Οργανικοί πλεονεκτούν στο ότι</a:t>
            </a:r>
            <a:r>
              <a:rPr lang="el-GR" sz="2400" b="1" dirty="0" smtClean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srgbClr val="000000"/>
                </a:solidFill>
              </a:rPr>
              <a:t>Έχουν μεγαλύτερη αντοχή στα κτυπήματα και αν σπάσουν, δημιουργούν σχετικά μεγάλα κομμάτια,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srgbClr val="000000"/>
                </a:solidFill>
              </a:rPr>
              <a:t>Είναι 50% ελαφρότεροι,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srgbClr val="000000"/>
                </a:solidFill>
              </a:rPr>
              <a:t>Έχουν 2% μεγαλύτερη μεταβίβαση φωτός μέσα από την ύλη τους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endParaRPr lang="el-GR" sz="24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srgbClr val="000000"/>
                </a:solidFill>
              </a:rPr>
              <a:t>Έχουν 60% λιγότερη τάση για θάμπωμα, λόγω της χαμηλής τους μεταδοτικότητας.</a:t>
            </a:r>
          </a:p>
          <a:p>
            <a:pPr marL="457200" indent="-457200">
              <a:buFont typeface="+mj-lt"/>
              <a:buAutoNum type="arabicPeriod"/>
            </a:pPr>
            <a:endParaRPr lang="el-GR" sz="2400" b="1" dirty="0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Πολυμερή και οργανικά υλικά για οφθαλμικούς φακούς </a:t>
            </a:r>
            <a:r>
              <a:rPr lang="en-US" sz="3200" b="0" dirty="0" smtClean="0">
                <a:solidFill>
                  <a:srgbClr val="333399"/>
                </a:solidFill>
              </a:rPr>
              <a:t>(</a:t>
            </a:r>
            <a:r>
              <a:rPr lang="el-GR" sz="3200" b="0" dirty="0" smtClean="0">
                <a:solidFill>
                  <a:srgbClr val="333399"/>
                </a:solidFill>
              </a:rPr>
              <a:t>2 από 2)</a:t>
            </a:r>
            <a:endParaRPr lang="el-GR" sz="3200" b="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5760" y="1493837"/>
            <a:ext cx="8910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Το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μονομερές είναι πάντα μεγαλύτερο από το υπόλειμμα,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>
              <a:buFont typeface="Wingdings" pitchFamily="2" charset="2"/>
              <a:buNone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εκτός από κάποιες περιπτώσεις. Για παράδειγμα στα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συμπολυμερή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25760" y="2492896"/>
            <a:ext cx="89644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Τα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πολυμερή, διαφοροποιούνται από τα μονομερή και τα ολιγομερή, ως προς τις φυσικές και χημικές τους ιδιότητες. Όταν λέμε ολιγομερές εννοούμε κάποιο μεγάλο μόριο, το οποίο όμως αποτελείται από λίγα μονομερή.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126" name="Object 6" title="Πολυμερή και οργανικά υλικά για οφθαλμικούς φακούς"/>
          <p:cNvGraphicFramePr>
            <a:graphicFrameLocks noChangeAspect="1"/>
          </p:cNvGraphicFramePr>
          <p:nvPr>
            <p:extLst/>
          </p:nvPr>
        </p:nvGraphicFramePr>
        <p:xfrm>
          <a:off x="457994" y="4365104"/>
          <a:ext cx="82280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3" imgW="7534440" imgH="1581120" progId="Paint.Picture">
                  <p:embed/>
                </p:oleObj>
              </mc:Choice>
              <mc:Fallback>
                <p:oleObj name="Bitmap Image" r:id="rId3" imgW="7534440" imgH="15811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4" y="4365104"/>
                        <a:ext cx="8228013" cy="1727200"/>
                      </a:xfrm>
                      <a:prstGeom prst="rect">
                        <a:avLst/>
                      </a:prstGeom>
                      <a:noFill/>
                      <a:ln w="8890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333399"/>
                </a:solidFill>
              </a:rPr>
              <a:t>Σύγκριση οργανικών και γυάλινων φακών</a:t>
            </a:r>
            <a:r>
              <a:rPr lang="el-GR" dirty="0">
                <a:solidFill>
                  <a:srgbClr val="333399"/>
                </a:solidFill>
              </a:rPr>
              <a:t/>
            </a:r>
            <a:br>
              <a:rPr lang="el-GR" dirty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</a:t>
            </a:r>
            <a:r>
              <a:rPr lang="en-US" sz="3600" b="0" dirty="0">
                <a:solidFill>
                  <a:srgbClr val="333399"/>
                </a:solidFill>
              </a:rPr>
              <a:t>2</a:t>
            </a:r>
            <a:r>
              <a:rPr lang="el-GR" sz="3600" b="0" dirty="0" smtClean="0">
                <a:solidFill>
                  <a:srgbClr val="333399"/>
                </a:solidFill>
              </a:rPr>
              <a:t> </a:t>
            </a:r>
            <a:r>
              <a:rPr lang="el-GR" sz="3600" b="0" dirty="0">
                <a:solidFill>
                  <a:srgbClr val="333399"/>
                </a:solidFill>
              </a:rPr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b="1" dirty="0" smtClean="0"/>
              <a:t>Οι Οργανικοί μειονεκτούν στο ότι: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Μειωμένη αντίσταση στην τριβή. Αυτό, αντιμετωπίζεται με τη χρήση των </a:t>
            </a:r>
            <a:r>
              <a:rPr lang="el-GR" sz="2400" dirty="0" err="1" smtClean="0"/>
              <a:t>αντιχαρακτικών</a:t>
            </a:r>
            <a:r>
              <a:rPr lang="el-GR" sz="2400" dirty="0" smtClean="0"/>
              <a:t> επιστρώσεων (</a:t>
            </a:r>
            <a:r>
              <a:rPr lang="en-US" sz="2400" dirty="0" err="1" smtClean="0"/>
              <a:t>antiscratch</a:t>
            </a:r>
            <a:r>
              <a:rPr lang="en-US" sz="2400" dirty="0" smtClean="0"/>
              <a:t> </a:t>
            </a:r>
            <a:r>
              <a:rPr lang="el-GR" sz="2400" dirty="0" smtClean="0"/>
              <a:t>ή </a:t>
            </a:r>
            <a:r>
              <a:rPr lang="en-US" sz="2400" dirty="0" smtClean="0"/>
              <a:t>hard coating),</a:t>
            </a:r>
            <a:endParaRPr lang="el-GR" sz="24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Ελάχιστο κεντρικό πάχος που δεν μπορεί να ξεπεράσει το 1 </a:t>
            </a:r>
            <a:r>
              <a:rPr lang="en-US" sz="2400" dirty="0" smtClean="0"/>
              <a:t>mm,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Μειωμένο αριθμό </a:t>
            </a:r>
            <a:r>
              <a:rPr lang="en-US" sz="2400" dirty="0" smtClean="0"/>
              <a:t>Abbe </a:t>
            </a:r>
            <a:r>
              <a:rPr lang="el-GR" sz="2400" dirty="0" smtClean="0"/>
              <a:t>(υψηλή χρωματική εκτροπή). Αυτό, αντιμετωπίζεται με τη χρήση των </a:t>
            </a:r>
            <a:r>
              <a:rPr lang="el-GR" sz="2400" dirty="0" err="1" smtClean="0"/>
              <a:t>αντιανακλαστικών</a:t>
            </a:r>
            <a:r>
              <a:rPr lang="el-GR" sz="2400" dirty="0" smtClean="0"/>
              <a:t> επιστρώσεων (</a:t>
            </a:r>
            <a:r>
              <a:rPr lang="en-US" sz="2400" dirty="0" err="1" smtClean="0"/>
              <a:t>antireflex</a:t>
            </a:r>
            <a:r>
              <a:rPr lang="en-US" sz="2400" dirty="0" smtClean="0"/>
              <a:t> </a:t>
            </a:r>
            <a:r>
              <a:rPr lang="el-GR" sz="2400" dirty="0" smtClean="0"/>
              <a:t>ή </a:t>
            </a:r>
            <a:r>
              <a:rPr lang="en-US" sz="2400" dirty="0" err="1" smtClean="0"/>
              <a:t>multireflex</a:t>
            </a:r>
            <a:r>
              <a:rPr lang="en-US" sz="2400" dirty="0" smtClean="0"/>
              <a:t> coating).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Αριστείδης </a:t>
            </a:r>
            <a:r>
              <a:rPr lang="el-GR" sz="2000" dirty="0" err="1" smtClean="0"/>
              <a:t>Χανδρινός</a:t>
            </a:r>
            <a:r>
              <a:rPr lang="el-GR" sz="2000" dirty="0" smtClean="0"/>
              <a:t> 2014. </a:t>
            </a:r>
            <a:r>
              <a:rPr lang="el-GR" sz="2000" dirty="0">
                <a:cs typeface="Arial" charset="0"/>
              </a:rPr>
              <a:t>Αριστείδης </a:t>
            </a:r>
            <a:r>
              <a:rPr lang="el-GR" sz="2000" dirty="0" err="1">
                <a:cs typeface="Arial" charset="0"/>
              </a:rPr>
              <a:t>Χανδρινός</a:t>
            </a:r>
            <a:r>
              <a:rPr lang="el-GR" sz="2000" dirty="0" smtClean="0"/>
              <a:t>. «Ιστορία και οπτική του γυαλιού. 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Πολυμερή και οργανικά υλικά για οφθαλμικούς </a:t>
            </a:r>
            <a:r>
              <a:rPr lang="el-GR" sz="2000" dirty="0" smtClean="0"/>
              <a:t>φακούς».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5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Πλαστικά πολυμερή</a:t>
            </a:r>
            <a:br>
              <a:rPr lang="el-GR" dirty="0" smtClean="0">
                <a:solidFill>
                  <a:srgbClr val="333399"/>
                </a:solidFill>
              </a:rPr>
            </a:br>
            <a:r>
              <a:rPr lang="el-GR" sz="3200" b="0" dirty="0" smtClean="0">
                <a:solidFill>
                  <a:srgbClr val="333399"/>
                </a:solidFill>
              </a:rPr>
              <a:t>(πλεονεκτήματα)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83568" y="1700808"/>
            <a:ext cx="7272808" cy="443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Τα πλαστικά (πολυμερή) έχουν πλεονεκτήματα, όπως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Μικρό ειδικό βάρος,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Αντοχή στη διάβρωση,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Εύκολη μορφοποίηση,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Μικρή φθορά στην τριβή,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Χαμηλή θερμική αγωγιμότητα,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Καλές ηλεκτρικές ιδιότητες,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Ικανότητα βαφής σε όλη τη μάζα.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Π</a:t>
            </a:r>
            <a:r>
              <a:rPr lang="el-GR" dirty="0" smtClean="0">
                <a:solidFill>
                  <a:srgbClr val="333399"/>
                </a:solidFill>
              </a:rPr>
              <a:t>λαστικά πολυμερή</a:t>
            </a:r>
            <a:br>
              <a:rPr lang="el-GR" dirty="0" smtClean="0">
                <a:solidFill>
                  <a:srgbClr val="333399"/>
                </a:solidFill>
              </a:rPr>
            </a:br>
            <a:r>
              <a:rPr lang="el-GR" sz="3200" b="0" dirty="0" smtClean="0">
                <a:solidFill>
                  <a:srgbClr val="333399"/>
                </a:solidFill>
              </a:rPr>
              <a:t>(μειονεκτήματα)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60" y="1340768"/>
            <a:ext cx="8568952" cy="517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Τα πλαστικά βέβαια έχουν και μειονεκτήματα, όπως 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Έχουν χαμηλό μέτρο ελαστικότητας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Αναφλέγονται εύκολα και μάλιστα πολλά από αυτά συγχρόνως παράγουν και τοξικά αέρια όπως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HCI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PVC, HCN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οι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Πολυουρεθάνες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Έχουν υψηλό συντελεστή θερμικής μεταβολής,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Παράγονται από ουσίες που πολλές φορές είναι τοξικές,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Δεν καταστρέφονται εύκολα και επομένως ρυπαίνουν το περιβάλλον.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333399"/>
                </a:solidFill>
              </a:rPr>
              <a:t>Πρώτες ύλες πολυμερών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l-GR" dirty="0">
                <a:solidFill>
                  <a:srgbClr val="000000"/>
                </a:solidFill>
                <a:latin typeface="Calibri"/>
              </a:rPr>
              <a:t>Τα περισσότερα υλικά βρίσκονται στη </a:t>
            </a:r>
            <a:r>
              <a:rPr lang="el-GR" b="1" dirty="0">
                <a:solidFill>
                  <a:srgbClr val="632523"/>
                </a:solidFill>
                <a:latin typeface="Calibri"/>
              </a:rPr>
              <a:t>φύση</a:t>
            </a:r>
            <a:r>
              <a:rPr lang="el-GR" dirty="0">
                <a:solidFill>
                  <a:srgbClr val="000000"/>
                </a:solidFill>
                <a:latin typeface="Calibri"/>
              </a:rPr>
              <a:t>. 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l-GR" b="1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Με </a:t>
            </a:r>
            <a:r>
              <a:rPr lang="el-GR" b="1" dirty="0">
                <a:solidFill>
                  <a:srgbClr val="632523"/>
                </a:solidFill>
                <a:latin typeface="Calibri"/>
              </a:rPr>
              <a:t>πρώτες ύλες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το πετρέλαιο, το φυσικό αέριο,   το λιγνίτη, το κοκ και την κυτταρίνη, λαμβάνονται </a:t>
            </a:r>
            <a:r>
              <a:rPr lang="el-GR" b="1" dirty="0">
                <a:solidFill>
                  <a:srgbClr val="632523"/>
                </a:solidFill>
                <a:latin typeface="Calibri"/>
              </a:rPr>
              <a:t>μονομερή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όπως το αιθυλένιο, το προπυλένιο κ.α.,   που μετασχηματίζονται σε </a:t>
            </a:r>
            <a:r>
              <a:rPr lang="el-GR" b="1" dirty="0">
                <a:solidFill>
                  <a:srgbClr val="632523"/>
                </a:solidFill>
                <a:latin typeface="Calibri"/>
              </a:rPr>
              <a:t>πολυμερή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2780928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l-GR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Το </a:t>
            </a:r>
            <a:r>
              <a:rPr lang="el-GR" b="1" dirty="0">
                <a:solidFill>
                  <a:srgbClr val="632523"/>
                </a:solidFill>
                <a:latin typeface="Calibri"/>
              </a:rPr>
              <a:t>κόστος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των πρώτων υλών είναι αρκετά </a:t>
            </a:r>
            <a:r>
              <a:rPr lang="el-GR" b="1" dirty="0">
                <a:solidFill>
                  <a:srgbClr val="632523"/>
                </a:solidFill>
                <a:latin typeface="Calibri"/>
              </a:rPr>
              <a:t>χαμηλό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Έτσι μπορούμε να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παρασκευάσουµε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>
                <a:solidFill>
                  <a:srgbClr val="632523"/>
                </a:solidFill>
                <a:latin typeface="Calibri"/>
              </a:rPr>
              <a:t>πολυμερή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από </a:t>
            </a:r>
            <a:r>
              <a:rPr lang="el-GR" b="1" dirty="0">
                <a:solidFill>
                  <a:srgbClr val="632523"/>
                </a:solidFill>
                <a:latin typeface="Calibri"/>
              </a:rPr>
              <a:t>φθηνές πρώτες ύλες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964343" y="3945330"/>
            <a:ext cx="5291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Calibri"/>
              </a:rPr>
              <a:t>ΓΕΝΙΚΟΙ ΜΗΧΑΝΙΣΜΟΙ ΠΟΛΥΜΕΡΙΣΜΟΥ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33663" y="4671115"/>
            <a:ext cx="40386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Πολυμερισμός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βήµα προς βήµα, όπου η βασική αντίδραση είναι </a:t>
            </a:r>
          </a:p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μεταξύ των μονομερών.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648200" y="4671115"/>
            <a:ext cx="4191000" cy="1569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 err="1">
                <a:solidFill>
                  <a:prstClr val="black"/>
                </a:solidFill>
                <a:latin typeface="Calibri"/>
              </a:rPr>
              <a:t>Πολυµερισµός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αλυσίδας, η βασική αντίδραση γίνεται μεταξύ ενός μονομερούς και της αλυσίδας.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Ταξινόμηση πολυμερών ανάλογα με την προέλευση τους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38027" y="1556792"/>
            <a:ext cx="8458200" cy="43242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Συνθετικά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οργανικά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πολυμερή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Όπως πολυβινύλιο, το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Nylon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6, το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Nylon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6,6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κ.λ.π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l-GR" sz="2400" b="1" dirty="0" err="1" smtClean="0">
                <a:solidFill>
                  <a:prstClr val="black"/>
                </a:solidFill>
                <a:latin typeface="Calibri"/>
              </a:rPr>
              <a:t>Βιοπολυμερή</a:t>
            </a:r>
            <a:endParaRPr lang="el-GR" sz="2400" b="1" dirty="0" smtClean="0">
              <a:solidFill>
                <a:prstClr val="black"/>
              </a:solidFill>
              <a:latin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Όπως πρωτεΐνες, 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πολυνουκλεοτίδια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, πολύ-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σακχαρίτες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, φυσικά ελαστικά και διάφορες κόλλες.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l-GR" sz="2400" b="1" dirty="0" err="1">
                <a:solidFill>
                  <a:srgbClr val="000000"/>
                </a:solidFill>
                <a:latin typeface="Calibri"/>
              </a:rPr>
              <a:t>Ημισυνθετικά</a:t>
            </a:r>
            <a:r>
              <a:rPr lang="el-GR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  <a:latin typeface="Calibri"/>
              </a:rPr>
              <a:t>πολυμερή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Τέτοια είναι η νιτροκυτταρίνη, το σελοφάν κ.α.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l-GR" sz="2400" b="1" dirty="0">
                <a:solidFill>
                  <a:srgbClr val="000000"/>
                </a:solidFill>
                <a:latin typeface="Calibri"/>
              </a:rPr>
              <a:t>Ανόργανα πολυμερή 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Όταν η κύρια αλυσίδα περιέχει άτομα διαφορετικά του άνθρακα, του οξυγόνου και 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αζώτου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0606" y="0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Ταξινόμηση σύμφωνα με την διάταξη της κύριας αλυσίδας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66438" y="1635777"/>
            <a:ext cx="324236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285750" indent="-360000">
              <a:buFont typeface="Wingdings" pitchFamily="2" charset="2"/>
              <a:buChar char="Ø"/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Γραμμικά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Πολυμερή:</a:t>
            </a:r>
          </a:p>
        </p:txBody>
      </p:sp>
      <p:pic>
        <p:nvPicPr>
          <p:cNvPr id="10244" name="Picture 4" title="Γραμμικά Πολυμερ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16" y="1262566"/>
            <a:ext cx="5029200" cy="1208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652" y="3483468"/>
            <a:ext cx="430969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360000">
              <a:buFont typeface="Wingdings" pitchFamily="2" charset="2"/>
              <a:buChar char="Ø"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ιακλαδισμένα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πολυμερή:</a:t>
            </a:r>
          </a:p>
        </p:txBody>
      </p:sp>
      <p:pic>
        <p:nvPicPr>
          <p:cNvPr id="10246" name="Picture 6" title="Διακλαδισμένα πολυμερ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16" y="2714970"/>
            <a:ext cx="4038600" cy="199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90652" y="5298180"/>
            <a:ext cx="428802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ικτυωτά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πολυμερή ή διασταυρωμένων αλυσίδων:</a:t>
            </a:r>
          </a:p>
        </p:txBody>
      </p:sp>
      <p:pic>
        <p:nvPicPr>
          <p:cNvPr id="10248" name="Picture 8" title="Δικτυωτά πολυμερή ή διασταυρωμένων αλυσίδω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16" y="4923105"/>
            <a:ext cx="3276600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6139" y="13393"/>
            <a:ext cx="8229600" cy="1102568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Ταξινόμηση ανάλογα με τα επίπεδα οργάνωσης του πολυμερούς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1349222"/>
            <a:ext cx="3318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468000">
              <a:buClr>
                <a:srgbClr val="333399"/>
              </a:buClr>
              <a:buSzPct val="100000"/>
              <a:buFont typeface="Wingdings" pitchFamily="2" charset="2"/>
              <a:buChar char="q"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Οµοπολυµερή:</a:t>
            </a:r>
          </a:p>
        </p:txBody>
      </p:sp>
      <p:pic>
        <p:nvPicPr>
          <p:cNvPr id="11268" name="Picture 4" title="Οµοπολυµερ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83985"/>
            <a:ext cx="30480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4800" y="1876123"/>
            <a:ext cx="346273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468000">
              <a:spcBef>
                <a:spcPct val="50000"/>
              </a:spcBef>
              <a:buClr>
                <a:srgbClr val="333399"/>
              </a:buClr>
              <a:buSzPct val="100000"/>
              <a:buFont typeface="Wingdings" pitchFamily="2" charset="2"/>
              <a:buChar char="q"/>
            </a:pPr>
            <a:r>
              <a:rPr lang="el-GR" sz="2400" b="1" dirty="0">
                <a:solidFill>
                  <a:srgbClr val="000000"/>
                </a:solidFill>
                <a:latin typeface="Calibri"/>
              </a:rPr>
              <a:t>Συµπολυµερή: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09600" y="2338915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432000">
              <a:spcBef>
                <a:spcPct val="50000"/>
              </a:spcBef>
              <a:buClr>
                <a:srgbClr val="632523"/>
              </a:buClr>
              <a:buSzPct val="120000"/>
              <a:buFont typeface="Wingdings" pitchFamily="2" charset="2"/>
              <a:buChar char="§"/>
            </a:pPr>
            <a:r>
              <a:rPr lang="el-GR" sz="2400" b="1" dirty="0">
                <a:solidFill>
                  <a:srgbClr val="1C1C1C"/>
                </a:solidFill>
                <a:latin typeface="Calibri"/>
              </a:rPr>
              <a:t>Τυχαία </a:t>
            </a:r>
            <a:r>
              <a:rPr lang="el-GR" sz="2400" b="1" dirty="0" err="1">
                <a:solidFill>
                  <a:srgbClr val="1C1C1C"/>
                </a:solidFill>
                <a:latin typeface="Calibri"/>
              </a:rPr>
              <a:t>συµπολυµερή</a:t>
            </a:r>
            <a:r>
              <a:rPr lang="el-GR" sz="2400" b="1" dirty="0">
                <a:solidFill>
                  <a:srgbClr val="1C1C1C"/>
                </a:solidFill>
                <a:latin typeface="Calibri"/>
              </a:rPr>
              <a:t>:</a:t>
            </a:r>
          </a:p>
        </p:txBody>
      </p:sp>
      <p:pic>
        <p:nvPicPr>
          <p:cNvPr id="11271" name="Picture 7" title="Τυχαία συµπολυµερ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59075"/>
            <a:ext cx="83820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9600" y="3417161"/>
            <a:ext cx="3965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432000">
              <a:buClr>
                <a:srgbClr val="632523"/>
              </a:buClr>
              <a:buSzPct val="120000"/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1C1C1C"/>
                </a:solidFill>
                <a:latin typeface="Calibri"/>
              </a:rPr>
              <a:t>διαδοχικά </a:t>
            </a:r>
            <a:r>
              <a:rPr lang="el-GR" sz="2400" b="1" dirty="0" err="1">
                <a:solidFill>
                  <a:srgbClr val="1C1C1C"/>
                </a:solidFill>
                <a:latin typeface="Calibri"/>
              </a:rPr>
              <a:t>συµπολυµερή</a:t>
            </a:r>
            <a:r>
              <a:rPr lang="el-GR" sz="2400" b="1" dirty="0">
                <a:solidFill>
                  <a:srgbClr val="1C1C1C"/>
                </a:solidFill>
                <a:latin typeface="Calibri"/>
              </a:rPr>
              <a:t>:</a:t>
            </a:r>
          </a:p>
        </p:txBody>
      </p:sp>
      <p:pic>
        <p:nvPicPr>
          <p:cNvPr id="11273" name="Picture 9" title="διαδοχικά συµπολυµερ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8382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9599" y="4495800"/>
            <a:ext cx="4267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432000">
              <a:spcBef>
                <a:spcPct val="50000"/>
              </a:spcBef>
              <a:buClr>
                <a:srgbClr val="632523"/>
              </a:buClr>
              <a:buSzPct val="120000"/>
              <a:buFont typeface="Wingdings" pitchFamily="2" charset="2"/>
              <a:buChar char="§"/>
            </a:pPr>
            <a:r>
              <a:rPr lang="el-GR" sz="2400" b="1" dirty="0">
                <a:solidFill>
                  <a:srgbClr val="1C1C1C"/>
                </a:solidFill>
                <a:latin typeface="Calibri"/>
              </a:rPr>
              <a:t>Τµηµατικά </a:t>
            </a:r>
            <a:r>
              <a:rPr lang="el-GR" sz="2400" b="1" dirty="0" err="1">
                <a:solidFill>
                  <a:srgbClr val="1C1C1C"/>
                </a:solidFill>
                <a:latin typeface="Calibri"/>
              </a:rPr>
              <a:t>συµπολυµερή</a:t>
            </a:r>
            <a:r>
              <a:rPr lang="el-GR" sz="2400" b="1" dirty="0">
                <a:solidFill>
                  <a:srgbClr val="1C1C1C"/>
                </a:solidFill>
                <a:latin typeface="Calibri"/>
              </a:rPr>
              <a:t>:</a:t>
            </a:r>
            <a:r>
              <a:rPr lang="el-GR" sz="2400" dirty="0">
                <a:solidFill>
                  <a:srgbClr val="1C1C1C"/>
                </a:solidFill>
                <a:latin typeface="Calibri"/>
              </a:rPr>
              <a:t> </a:t>
            </a:r>
          </a:p>
        </p:txBody>
      </p:sp>
      <p:pic>
        <p:nvPicPr>
          <p:cNvPr id="11275" name="Picture 11" title="Τµηµατικά συµπολυµερ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952998"/>
            <a:ext cx="8382001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762000" y="5638800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432000">
              <a:spcBef>
                <a:spcPct val="50000"/>
              </a:spcBef>
              <a:buClr>
                <a:srgbClr val="632523"/>
              </a:buClr>
              <a:buSzPct val="120000"/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1C1C1C"/>
                </a:solidFill>
                <a:latin typeface="Calibri"/>
              </a:rPr>
              <a:t>Διακλαδισμένα </a:t>
            </a:r>
            <a:r>
              <a:rPr lang="el-GR" sz="2400" b="1" dirty="0" err="1">
                <a:solidFill>
                  <a:srgbClr val="1C1C1C"/>
                </a:solidFill>
                <a:latin typeface="Calibri"/>
              </a:rPr>
              <a:t>πολυµερή</a:t>
            </a:r>
            <a:r>
              <a:rPr lang="el-GR" sz="2400" b="1" dirty="0">
                <a:solidFill>
                  <a:srgbClr val="1C1C1C"/>
                </a:solidFill>
                <a:latin typeface="Calibri"/>
              </a:rPr>
              <a:t>:</a:t>
            </a:r>
            <a:r>
              <a:rPr lang="el-GR" sz="2400" dirty="0">
                <a:solidFill>
                  <a:srgbClr val="1C1C1C"/>
                </a:solidFill>
                <a:latin typeface="Calibri"/>
              </a:rPr>
              <a:t> </a:t>
            </a:r>
          </a:p>
        </p:txBody>
      </p:sp>
      <p:graphicFrame>
        <p:nvGraphicFramePr>
          <p:cNvPr id="11277" name="Object 13" title="Διακλαδισμένα πολυµερή"/>
          <p:cNvGraphicFramePr>
            <a:graphicFrameLocks noChangeAspect="1"/>
          </p:cNvGraphicFramePr>
          <p:nvPr>
            <p:extLst/>
          </p:nvPr>
        </p:nvGraphicFramePr>
        <p:xfrm>
          <a:off x="4953000" y="5638800"/>
          <a:ext cx="388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Εικόνα bitmap" r:id="rId7" imgW="2790476" imgH="638264" progId="Paint.Picture">
                  <p:embed/>
                </p:oleObj>
              </mc:Choice>
              <mc:Fallback>
                <p:oleObj name="Εικόνα bitmap" r:id="rId7" imgW="2790476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638800"/>
                        <a:ext cx="38862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87ee758c5ea4e257802748b8a035d6205c018"/>
  <p:tag name="ISPRING_RESOURCE_PATHS_HASH_PRESENTER" val="a61e9bc7d75031827fbd1783903ada46a69f97d"/>
</p:tagLst>
</file>

<file path=ppt/theme/theme1.xml><?xml version="1.0" encoding="utf-8"?>
<a:theme xmlns:a="http://schemas.openxmlformats.org/drawingml/2006/main" name="OC_template_updated">
  <a:themeElements>
    <a:clrScheme name="Προσαρμοσμένο 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2348</Words>
  <Application>Microsoft Office PowerPoint</Application>
  <PresentationFormat>On-screen Show (4:3)</PresentationFormat>
  <Paragraphs>402</Paragraphs>
  <Slides>37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OC_template_updated</vt:lpstr>
      <vt:lpstr>1_OC_template_updated</vt:lpstr>
      <vt:lpstr>2_OC_template_updated</vt:lpstr>
      <vt:lpstr>Bitmap Image</vt:lpstr>
      <vt:lpstr>Εικόνα bitmap</vt:lpstr>
      <vt:lpstr>Ιστορία και Οπτική του Γυαλιού</vt:lpstr>
      <vt:lpstr>Πολυμερή και οργανικά υλικά για οφθαλμικούς φακούς (1 από 2)</vt:lpstr>
      <vt:lpstr>Πολυμερή και οργανικά υλικά για οφθαλμικούς φακούς (2 από 2)</vt:lpstr>
      <vt:lpstr>Πλαστικά πολυμερή (πλεονεκτήματα)</vt:lpstr>
      <vt:lpstr>Πλαστικά πολυμερή (μειονεκτήματα)</vt:lpstr>
      <vt:lpstr>Πρώτες ύλες πολυμερών</vt:lpstr>
      <vt:lpstr>Ταξινόμηση πολυμερών ανάλογα με την προέλευση τους</vt:lpstr>
      <vt:lpstr>Ταξινόμηση σύμφωνα με την διάταξη της κύριας αλυσίδας</vt:lpstr>
      <vt:lpstr>Ταξινόμηση ανάλογα με τα επίπεδα οργάνωσης του πολυμερούς</vt:lpstr>
      <vt:lpstr>Ταξινόμηση ανάλογα με τη θερμική συμπεριφορά</vt:lpstr>
      <vt:lpstr>Μηχανικές αντοχές των πολυμερών</vt:lpstr>
      <vt:lpstr>Εξέταση υλικών στην πίεση</vt:lpstr>
      <vt:lpstr>Τεστ σκληρότητας</vt:lpstr>
      <vt:lpstr>Μέθοδοι επεξεργασίας πολυμερών </vt:lpstr>
      <vt:lpstr>Βήματα παραγωγής του ΡΜΜΑ</vt:lpstr>
      <vt:lpstr>Η διαδικασία του πολυμερισμού του PMMA</vt:lpstr>
      <vt:lpstr>Ιδιότητες του PMMA</vt:lpstr>
      <vt:lpstr>Allyl Diglicol Carbonate (CR-39)</vt:lpstr>
      <vt:lpstr>Ιδιότητες του CR-39 (1 από 2)</vt:lpstr>
      <vt:lpstr>Ιδιότητες του CR-39 (2 από 2)</vt:lpstr>
      <vt:lpstr>Ιδιότητες Polycarbonate (PC)</vt:lpstr>
      <vt:lpstr>Πλεονεκτήματα Polycarbonate (PC)</vt:lpstr>
      <vt:lpstr>Μειονεκτήματα Polycarbonate (PC)</vt:lpstr>
      <vt:lpstr>Οπτικές  ιδιότητες  χαρακτηριστικών  υλικών  για  πλαστικούς  οφθαλμικούς  φακούς  (1 από 3)</vt:lpstr>
      <vt:lpstr>Οπτικές  ιδιότητες  χαρακτηριστικών  υλικών  για  πλαστικούς  οφθαλμικούς  φακούς  (2 από 3)</vt:lpstr>
      <vt:lpstr>Οπτικές  ιδιότητες  χαρακτηριστικών  υλικών  για  πλαστικούς  οφθαλμικούς  φακούς (3 από 3)</vt:lpstr>
      <vt:lpstr>Γραφήματα πωλήσεων οργανικών φακών  στην Αμερικάνικη αγορά</vt:lpstr>
      <vt:lpstr>Γραφήματα πωλήσεων οργανικών φακών  στην Ευρωπαϊκή αγορά</vt:lpstr>
      <vt:lpstr>Σύγκριση οργανικών και γυάλινων φακών (1 από 2)</vt:lpstr>
      <vt:lpstr>Σύγκριση οργανικών και γυάλινων φακών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47</cp:revision>
  <dcterms:created xsi:type="dcterms:W3CDTF">2013-03-04T13:35:19Z</dcterms:created>
  <dcterms:modified xsi:type="dcterms:W3CDTF">2015-03-17T13:55:11Z</dcterms:modified>
</cp:coreProperties>
</file>