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27"/>
  </p:notesMasterIdLst>
  <p:handoutMasterIdLst>
    <p:handoutMasterId r:id="rId28"/>
  </p:handoutMasterIdLst>
  <p:sldIdLst>
    <p:sldId id="256" r:id="rId3"/>
    <p:sldId id="272" r:id="rId4"/>
    <p:sldId id="273" r:id="rId5"/>
    <p:sldId id="274" r:id="rId6"/>
    <p:sldId id="286" r:id="rId7"/>
    <p:sldId id="275" r:id="rId8"/>
    <p:sldId id="276" r:id="rId9"/>
    <p:sldId id="277" r:id="rId10"/>
    <p:sldId id="278" r:id="rId11"/>
    <p:sldId id="279" r:id="rId12"/>
    <p:sldId id="280" r:id="rId13"/>
    <p:sldId id="281" r:id="rId14"/>
    <p:sldId id="282" r:id="rId15"/>
    <p:sldId id="283" r:id="rId16"/>
    <p:sldId id="284" r:id="rId17"/>
    <p:sldId id="285" r:id="rId18"/>
    <p:sldId id="287" r:id="rId19"/>
    <p:sldId id="257" r:id="rId20"/>
    <p:sldId id="262" r:id="rId21"/>
    <p:sldId id="264" r:id="rId22"/>
    <p:sldId id="269" r:id="rId23"/>
    <p:sldId id="270" r:id="rId24"/>
    <p:sldId id="266" r:id="rId25"/>
    <p:sldId id="261" r:id="rId26"/>
  </p:sldIdLst>
  <p:sldSz cx="9144000" cy="6858000" type="screen4x3"/>
  <p:notesSz cx="7104063" cy="10234613"/>
  <p:custDataLst>
    <p:tags r:id="rId29"/>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varScale="1">
        <p:scale>
          <a:sx n="111" d="100"/>
          <a:sy n="111" d="100"/>
        </p:scale>
        <p:origin x="-178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21/7/2015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21/7/2015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804986" indent="-309610" eaLnBrk="0" hangingPunct="0">
              <a:spcBef>
                <a:spcPct val="30000"/>
              </a:spcBef>
              <a:defRPr sz="1300">
                <a:solidFill>
                  <a:schemeClr val="tx1"/>
                </a:solidFill>
                <a:latin typeface="Arial" charset="0"/>
              </a:defRPr>
            </a:lvl2pPr>
            <a:lvl3pPr marL="1238441" indent="-247688" eaLnBrk="0" hangingPunct="0">
              <a:spcBef>
                <a:spcPct val="30000"/>
              </a:spcBef>
              <a:defRPr sz="1300">
                <a:solidFill>
                  <a:schemeClr val="tx1"/>
                </a:solidFill>
                <a:latin typeface="Arial" charset="0"/>
              </a:defRPr>
            </a:lvl3pPr>
            <a:lvl4pPr marL="1733817" indent="-247688" eaLnBrk="0" hangingPunct="0">
              <a:spcBef>
                <a:spcPct val="30000"/>
              </a:spcBef>
              <a:defRPr sz="1300">
                <a:solidFill>
                  <a:schemeClr val="tx1"/>
                </a:solidFill>
                <a:latin typeface="Arial" charset="0"/>
              </a:defRPr>
            </a:lvl4pPr>
            <a:lvl5pPr marL="2229193" indent="-247688" eaLnBrk="0" hangingPunct="0">
              <a:spcBef>
                <a:spcPct val="30000"/>
              </a:spcBef>
              <a:defRPr sz="1300">
                <a:solidFill>
                  <a:schemeClr val="tx1"/>
                </a:solidFill>
                <a:latin typeface="Arial" charset="0"/>
              </a:defRPr>
            </a:lvl5pPr>
            <a:lvl6pPr marL="2724569" indent="-247688" eaLnBrk="0" fontAlgn="base" hangingPunct="0">
              <a:spcBef>
                <a:spcPct val="30000"/>
              </a:spcBef>
              <a:spcAft>
                <a:spcPct val="0"/>
              </a:spcAft>
              <a:defRPr sz="1300">
                <a:solidFill>
                  <a:schemeClr val="tx1"/>
                </a:solidFill>
                <a:latin typeface="Arial" charset="0"/>
              </a:defRPr>
            </a:lvl6pPr>
            <a:lvl7pPr marL="3219945" indent="-247688" eaLnBrk="0" fontAlgn="base" hangingPunct="0">
              <a:spcBef>
                <a:spcPct val="30000"/>
              </a:spcBef>
              <a:spcAft>
                <a:spcPct val="0"/>
              </a:spcAft>
              <a:defRPr sz="1300">
                <a:solidFill>
                  <a:schemeClr val="tx1"/>
                </a:solidFill>
                <a:latin typeface="Arial" charset="0"/>
              </a:defRPr>
            </a:lvl7pPr>
            <a:lvl8pPr marL="3715322" indent="-247688" eaLnBrk="0" fontAlgn="base" hangingPunct="0">
              <a:spcBef>
                <a:spcPct val="30000"/>
              </a:spcBef>
              <a:spcAft>
                <a:spcPct val="0"/>
              </a:spcAft>
              <a:defRPr sz="1300">
                <a:solidFill>
                  <a:schemeClr val="tx1"/>
                </a:solidFill>
                <a:latin typeface="Arial" charset="0"/>
              </a:defRPr>
            </a:lvl8pPr>
            <a:lvl9pPr marL="4210698" indent="-247688"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CBEF2D71-F0E7-4F0A-861B-252385AC25AC}" type="slidenum">
              <a:rPr lang="el-GR" altLang="el-GR" smtClean="0"/>
              <a:pPr eaLnBrk="1" hangingPunct="1">
                <a:spcBef>
                  <a:spcPct val="0"/>
                </a:spcBef>
              </a:pPr>
              <a:t>14</a:t>
            </a:fld>
            <a:endParaRPr lang="el-GR" altLang="el-GR" dirty="0"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17</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18</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19</a:t>
            </a:fld>
            <a:endParaRPr lang="el-GR" dirty="0"/>
          </a:p>
        </p:txBody>
      </p:sp>
    </p:spTree>
    <p:extLst>
      <p:ext uri="{BB962C8B-B14F-4D97-AF65-F5344CB8AC3E}">
        <p14:creationId xmlns:p14="http://schemas.microsoft.com/office/powerpoint/2010/main" val="1537509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20</a:t>
            </a:fld>
            <a:endParaRPr lang="el-GR" dirty="0">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22</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23</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804986" indent="-309610" eaLnBrk="0" hangingPunct="0">
              <a:spcBef>
                <a:spcPct val="30000"/>
              </a:spcBef>
              <a:defRPr sz="1300">
                <a:solidFill>
                  <a:schemeClr val="tx1"/>
                </a:solidFill>
                <a:latin typeface="Arial" charset="0"/>
              </a:defRPr>
            </a:lvl2pPr>
            <a:lvl3pPr marL="1238441" indent="-247688" eaLnBrk="0" hangingPunct="0">
              <a:spcBef>
                <a:spcPct val="30000"/>
              </a:spcBef>
              <a:defRPr sz="1300">
                <a:solidFill>
                  <a:schemeClr val="tx1"/>
                </a:solidFill>
                <a:latin typeface="Arial" charset="0"/>
              </a:defRPr>
            </a:lvl3pPr>
            <a:lvl4pPr marL="1733817" indent="-247688" eaLnBrk="0" hangingPunct="0">
              <a:spcBef>
                <a:spcPct val="30000"/>
              </a:spcBef>
              <a:defRPr sz="1300">
                <a:solidFill>
                  <a:schemeClr val="tx1"/>
                </a:solidFill>
                <a:latin typeface="Arial" charset="0"/>
              </a:defRPr>
            </a:lvl4pPr>
            <a:lvl5pPr marL="2229193" indent="-247688" eaLnBrk="0" hangingPunct="0">
              <a:spcBef>
                <a:spcPct val="30000"/>
              </a:spcBef>
              <a:defRPr sz="1300">
                <a:solidFill>
                  <a:schemeClr val="tx1"/>
                </a:solidFill>
                <a:latin typeface="Arial" charset="0"/>
              </a:defRPr>
            </a:lvl5pPr>
            <a:lvl6pPr marL="2724569" indent="-247688" eaLnBrk="0" fontAlgn="base" hangingPunct="0">
              <a:spcBef>
                <a:spcPct val="30000"/>
              </a:spcBef>
              <a:spcAft>
                <a:spcPct val="0"/>
              </a:spcAft>
              <a:defRPr sz="1300">
                <a:solidFill>
                  <a:schemeClr val="tx1"/>
                </a:solidFill>
                <a:latin typeface="Arial" charset="0"/>
              </a:defRPr>
            </a:lvl6pPr>
            <a:lvl7pPr marL="3219945" indent="-247688" eaLnBrk="0" fontAlgn="base" hangingPunct="0">
              <a:spcBef>
                <a:spcPct val="30000"/>
              </a:spcBef>
              <a:spcAft>
                <a:spcPct val="0"/>
              </a:spcAft>
              <a:defRPr sz="1300">
                <a:solidFill>
                  <a:schemeClr val="tx1"/>
                </a:solidFill>
                <a:latin typeface="Arial" charset="0"/>
              </a:defRPr>
            </a:lvl7pPr>
            <a:lvl8pPr marL="3715322" indent="-247688" eaLnBrk="0" fontAlgn="base" hangingPunct="0">
              <a:spcBef>
                <a:spcPct val="30000"/>
              </a:spcBef>
              <a:spcAft>
                <a:spcPct val="0"/>
              </a:spcAft>
              <a:defRPr sz="1300">
                <a:solidFill>
                  <a:schemeClr val="tx1"/>
                </a:solidFill>
                <a:latin typeface="Arial" charset="0"/>
              </a:defRPr>
            </a:lvl8pPr>
            <a:lvl9pPr marL="4210698" indent="-247688"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4A1CC916-07AF-46E0-9EAF-75069A6868B1}" type="slidenum">
              <a:rPr lang="el-GR" altLang="el-GR" smtClean="0"/>
              <a:pPr eaLnBrk="1" hangingPunct="1">
                <a:spcBef>
                  <a:spcPct val="0"/>
                </a:spcBef>
              </a:pPr>
              <a:t>1</a:t>
            </a:fld>
            <a:endParaRPr lang="el-GR" altLang="el-GR"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804986" indent="-309610" eaLnBrk="0" hangingPunct="0">
              <a:spcBef>
                <a:spcPct val="30000"/>
              </a:spcBef>
              <a:defRPr sz="1300">
                <a:solidFill>
                  <a:schemeClr val="tx1"/>
                </a:solidFill>
                <a:latin typeface="Arial" charset="0"/>
              </a:defRPr>
            </a:lvl2pPr>
            <a:lvl3pPr marL="1238441" indent="-247688" eaLnBrk="0" hangingPunct="0">
              <a:spcBef>
                <a:spcPct val="30000"/>
              </a:spcBef>
              <a:defRPr sz="1300">
                <a:solidFill>
                  <a:schemeClr val="tx1"/>
                </a:solidFill>
                <a:latin typeface="Arial" charset="0"/>
              </a:defRPr>
            </a:lvl3pPr>
            <a:lvl4pPr marL="1733817" indent="-247688" eaLnBrk="0" hangingPunct="0">
              <a:spcBef>
                <a:spcPct val="30000"/>
              </a:spcBef>
              <a:defRPr sz="1300">
                <a:solidFill>
                  <a:schemeClr val="tx1"/>
                </a:solidFill>
                <a:latin typeface="Arial" charset="0"/>
              </a:defRPr>
            </a:lvl4pPr>
            <a:lvl5pPr marL="2229193" indent="-247688" eaLnBrk="0" hangingPunct="0">
              <a:spcBef>
                <a:spcPct val="30000"/>
              </a:spcBef>
              <a:defRPr sz="1300">
                <a:solidFill>
                  <a:schemeClr val="tx1"/>
                </a:solidFill>
                <a:latin typeface="Arial" charset="0"/>
              </a:defRPr>
            </a:lvl5pPr>
            <a:lvl6pPr marL="2724569" indent="-247688" eaLnBrk="0" fontAlgn="base" hangingPunct="0">
              <a:spcBef>
                <a:spcPct val="30000"/>
              </a:spcBef>
              <a:spcAft>
                <a:spcPct val="0"/>
              </a:spcAft>
              <a:defRPr sz="1300">
                <a:solidFill>
                  <a:schemeClr val="tx1"/>
                </a:solidFill>
                <a:latin typeface="Arial" charset="0"/>
              </a:defRPr>
            </a:lvl6pPr>
            <a:lvl7pPr marL="3219945" indent="-247688" eaLnBrk="0" fontAlgn="base" hangingPunct="0">
              <a:spcBef>
                <a:spcPct val="30000"/>
              </a:spcBef>
              <a:spcAft>
                <a:spcPct val="0"/>
              </a:spcAft>
              <a:defRPr sz="1300">
                <a:solidFill>
                  <a:schemeClr val="tx1"/>
                </a:solidFill>
                <a:latin typeface="Arial" charset="0"/>
              </a:defRPr>
            </a:lvl7pPr>
            <a:lvl8pPr marL="3715322" indent="-247688" eaLnBrk="0" fontAlgn="base" hangingPunct="0">
              <a:spcBef>
                <a:spcPct val="30000"/>
              </a:spcBef>
              <a:spcAft>
                <a:spcPct val="0"/>
              </a:spcAft>
              <a:defRPr sz="1300">
                <a:solidFill>
                  <a:schemeClr val="tx1"/>
                </a:solidFill>
                <a:latin typeface="Arial" charset="0"/>
              </a:defRPr>
            </a:lvl8pPr>
            <a:lvl9pPr marL="4210698" indent="-247688"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10630E63-61BA-4AE1-BDFB-20AD6E480404}" type="slidenum">
              <a:rPr lang="el-GR" altLang="el-GR" smtClean="0"/>
              <a:pPr eaLnBrk="1" hangingPunct="1">
                <a:spcBef>
                  <a:spcPct val="0"/>
                </a:spcBef>
              </a:pPr>
              <a:t>2</a:t>
            </a:fld>
            <a:endParaRPr lang="el-GR" altLang="el-GR" dirty="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a:t>
            </a:fld>
            <a:endParaRPr lang="el-GR" dirty="0"/>
          </a:p>
        </p:txBody>
      </p:sp>
    </p:spTree>
    <p:extLst>
      <p:ext uri="{BB962C8B-B14F-4D97-AF65-F5344CB8AC3E}">
        <p14:creationId xmlns:p14="http://schemas.microsoft.com/office/powerpoint/2010/main" val="235514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804986" indent="-309610" eaLnBrk="0" hangingPunct="0">
              <a:spcBef>
                <a:spcPct val="30000"/>
              </a:spcBef>
              <a:defRPr sz="1300">
                <a:solidFill>
                  <a:schemeClr val="tx1"/>
                </a:solidFill>
                <a:latin typeface="Arial" charset="0"/>
              </a:defRPr>
            </a:lvl2pPr>
            <a:lvl3pPr marL="1238441" indent="-247688" eaLnBrk="0" hangingPunct="0">
              <a:spcBef>
                <a:spcPct val="30000"/>
              </a:spcBef>
              <a:defRPr sz="1300">
                <a:solidFill>
                  <a:schemeClr val="tx1"/>
                </a:solidFill>
                <a:latin typeface="Arial" charset="0"/>
              </a:defRPr>
            </a:lvl3pPr>
            <a:lvl4pPr marL="1733817" indent="-247688" eaLnBrk="0" hangingPunct="0">
              <a:spcBef>
                <a:spcPct val="30000"/>
              </a:spcBef>
              <a:defRPr sz="1300">
                <a:solidFill>
                  <a:schemeClr val="tx1"/>
                </a:solidFill>
                <a:latin typeface="Arial" charset="0"/>
              </a:defRPr>
            </a:lvl4pPr>
            <a:lvl5pPr marL="2229193" indent="-247688" eaLnBrk="0" hangingPunct="0">
              <a:spcBef>
                <a:spcPct val="30000"/>
              </a:spcBef>
              <a:defRPr sz="1300">
                <a:solidFill>
                  <a:schemeClr val="tx1"/>
                </a:solidFill>
                <a:latin typeface="Arial" charset="0"/>
              </a:defRPr>
            </a:lvl5pPr>
            <a:lvl6pPr marL="2724569" indent="-247688" eaLnBrk="0" fontAlgn="base" hangingPunct="0">
              <a:spcBef>
                <a:spcPct val="30000"/>
              </a:spcBef>
              <a:spcAft>
                <a:spcPct val="0"/>
              </a:spcAft>
              <a:defRPr sz="1300">
                <a:solidFill>
                  <a:schemeClr val="tx1"/>
                </a:solidFill>
                <a:latin typeface="Arial" charset="0"/>
              </a:defRPr>
            </a:lvl6pPr>
            <a:lvl7pPr marL="3219945" indent="-247688" eaLnBrk="0" fontAlgn="base" hangingPunct="0">
              <a:spcBef>
                <a:spcPct val="30000"/>
              </a:spcBef>
              <a:spcAft>
                <a:spcPct val="0"/>
              </a:spcAft>
              <a:defRPr sz="1300">
                <a:solidFill>
                  <a:schemeClr val="tx1"/>
                </a:solidFill>
                <a:latin typeface="Arial" charset="0"/>
              </a:defRPr>
            </a:lvl7pPr>
            <a:lvl8pPr marL="3715322" indent="-247688" eaLnBrk="0" fontAlgn="base" hangingPunct="0">
              <a:spcBef>
                <a:spcPct val="30000"/>
              </a:spcBef>
              <a:spcAft>
                <a:spcPct val="0"/>
              </a:spcAft>
              <a:defRPr sz="1300">
                <a:solidFill>
                  <a:schemeClr val="tx1"/>
                </a:solidFill>
                <a:latin typeface="Arial" charset="0"/>
              </a:defRPr>
            </a:lvl8pPr>
            <a:lvl9pPr marL="4210698" indent="-247688"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D112E205-E224-4FB5-B8F2-ED7AFC952A17}" type="slidenum">
              <a:rPr lang="el-GR" altLang="el-GR" smtClean="0"/>
              <a:pPr eaLnBrk="1" hangingPunct="1">
                <a:spcBef>
                  <a:spcPct val="0"/>
                </a:spcBef>
              </a:pPr>
              <a:t>6</a:t>
            </a:fld>
            <a:endParaRPr lang="el-GR" altLang="el-GR"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804986" indent="-309610" eaLnBrk="0" hangingPunct="0">
              <a:spcBef>
                <a:spcPct val="30000"/>
              </a:spcBef>
              <a:defRPr sz="1300">
                <a:solidFill>
                  <a:schemeClr val="tx1"/>
                </a:solidFill>
                <a:latin typeface="Arial" charset="0"/>
              </a:defRPr>
            </a:lvl2pPr>
            <a:lvl3pPr marL="1238441" indent="-247688" eaLnBrk="0" hangingPunct="0">
              <a:spcBef>
                <a:spcPct val="30000"/>
              </a:spcBef>
              <a:defRPr sz="1300">
                <a:solidFill>
                  <a:schemeClr val="tx1"/>
                </a:solidFill>
                <a:latin typeface="Arial" charset="0"/>
              </a:defRPr>
            </a:lvl3pPr>
            <a:lvl4pPr marL="1733817" indent="-247688" eaLnBrk="0" hangingPunct="0">
              <a:spcBef>
                <a:spcPct val="30000"/>
              </a:spcBef>
              <a:defRPr sz="1300">
                <a:solidFill>
                  <a:schemeClr val="tx1"/>
                </a:solidFill>
                <a:latin typeface="Arial" charset="0"/>
              </a:defRPr>
            </a:lvl4pPr>
            <a:lvl5pPr marL="2229193" indent="-247688" eaLnBrk="0" hangingPunct="0">
              <a:spcBef>
                <a:spcPct val="30000"/>
              </a:spcBef>
              <a:defRPr sz="1300">
                <a:solidFill>
                  <a:schemeClr val="tx1"/>
                </a:solidFill>
                <a:latin typeface="Arial" charset="0"/>
              </a:defRPr>
            </a:lvl5pPr>
            <a:lvl6pPr marL="2724569" indent="-247688" eaLnBrk="0" fontAlgn="base" hangingPunct="0">
              <a:spcBef>
                <a:spcPct val="30000"/>
              </a:spcBef>
              <a:spcAft>
                <a:spcPct val="0"/>
              </a:spcAft>
              <a:defRPr sz="1300">
                <a:solidFill>
                  <a:schemeClr val="tx1"/>
                </a:solidFill>
                <a:latin typeface="Arial" charset="0"/>
              </a:defRPr>
            </a:lvl6pPr>
            <a:lvl7pPr marL="3219945" indent="-247688" eaLnBrk="0" fontAlgn="base" hangingPunct="0">
              <a:spcBef>
                <a:spcPct val="30000"/>
              </a:spcBef>
              <a:spcAft>
                <a:spcPct val="0"/>
              </a:spcAft>
              <a:defRPr sz="1300">
                <a:solidFill>
                  <a:schemeClr val="tx1"/>
                </a:solidFill>
                <a:latin typeface="Arial" charset="0"/>
              </a:defRPr>
            </a:lvl7pPr>
            <a:lvl8pPr marL="3715322" indent="-247688" eaLnBrk="0" fontAlgn="base" hangingPunct="0">
              <a:spcBef>
                <a:spcPct val="30000"/>
              </a:spcBef>
              <a:spcAft>
                <a:spcPct val="0"/>
              </a:spcAft>
              <a:defRPr sz="1300">
                <a:solidFill>
                  <a:schemeClr val="tx1"/>
                </a:solidFill>
                <a:latin typeface="Arial" charset="0"/>
              </a:defRPr>
            </a:lvl8pPr>
            <a:lvl9pPr marL="4210698" indent="-247688"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D89BA618-4B2E-4550-AAAD-85350F1B8570}" type="slidenum">
              <a:rPr lang="el-GR" altLang="el-GR" smtClean="0"/>
              <a:pPr eaLnBrk="1" hangingPunct="1">
                <a:spcBef>
                  <a:spcPct val="0"/>
                </a:spcBef>
              </a:pPr>
              <a:t>8</a:t>
            </a:fld>
            <a:endParaRPr lang="el-GR" altLang="el-GR" dirty="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804986" indent="-309610" eaLnBrk="0" hangingPunct="0">
              <a:spcBef>
                <a:spcPct val="30000"/>
              </a:spcBef>
              <a:defRPr sz="1300">
                <a:solidFill>
                  <a:schemeClr val="tx1"/>
                </a:solidFill>
                <a:latin typeface="Arial" charset="0"/>
              </a:defRPr>
            </a:lvl2pPr>
            <a:lvl3pPr marL="1238441" indent="-247688" eaLnBrk="0" hangingPunct="0">
              <a:spcBef>
                <a:spcPct val="30000"/>
              </a:spcBef>
              <a:defRPr sz="1300">
                <a:solidFill>
                  <a:schemeClr val="tx1"/>
                </a:solidFill>
                <a:latin typeface="Arial" charset="0"/>
              </a:defRPr>
            </a:lvl3pPr>
            <a:lvl4pPr marL="1733817" indent="-247688" eaLnBrk="0" hangingPunct="0">
              <a:spcBef>
                <a:spcPct val="30000"/>
              </a:spcBef>
              <a:defRPr sz="1300">
                <a:solidFill>
                  <a:schemeClr val="tx1"/>
                </a:solidFill>
                <a:latin typeface="Arial" charset="0"/>
              </a:defRPr>
            </a:lvl4pPr>
            <a:lvl5pPr marL="2229193" indent="-247688" eaLnBrk="0" hangingPunct="0">
              <a:spcBef>
                <a:spcPct val="30000"/>
              </a:spcBef>
              <a:defRPr sz="1300">
                <a:solidFill>
                  <a:schemeClr val="tx1"/>
                </a:solidFill>
                <a:latin typeface="Arial" charset="0"/>
              </a:defRPr>
            </a:lvl5pPr>
            <a:lvl6pPr marL="2724569" indent="-247688" eaLnBrk="0" fontAlgn="base" hangingPunct="0">
              <a:spcBef>
                <a:spcPct val="30000"/>
              </a:spcBef>
              <a:spcAft>
                <a:spcPct val="0"/>
              </a:spcAft>
              <a:defRPr sz="1300">
                <a:solidFill>
                  <a:schemeClr val="tx1"/>
                </a:solidFill>
                <a:latin typeface="Arial" charset="0"/>
              </a:defRPr>
            </a:lvl6pPr>
            <a:lvl7pPr marL="3219945" indent="-247688" eaLnBrk="0" fontAlgn="base" hangingPunct="0">
              <a:spcBef>
                <a:spcPct val="30000"/>
              </a:spcBef>
              <a:spcAft>
                <a:spcPct val="0"/>
              </a:spcAft>
              <a:defRPr sz="1300">
                <a:solidFill>
                  <a:schemeClr val="tx1"/>
                </a:solidFill>
                <a:latin typeface="Arial" charset="0"/>
              </a:defRPr>
            </a:lvl7pPr>
            <a:lvl8pPr marL="3715322" indent="-247688" eaLnBrk="0" fontAlgn="base" hangingPunct="0">
              <a:spcBef>
                <a:spcPct val="30000"/>
              </a:spcBef>
              <a:spcAft>
                <a:spcPct val="0"/>
              </a:spcAft>
              <a:defRPr sz="1300">
                <a:solidFill>
                  <a:schemeClr val="tx1"/>
                </a:solidFill>
                <a:latin typeface="Arial" charset="0"/>
              </a:defRPr>
            </a:lvl8pPr>
            <a:lvl9pPr marL="4210698" indent="-247688"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C660CE6E-1E35-4D6C-BC5C-AE7021466327}" type="slidenum">
              <a:rPr lang="el-GR" altLang="el-GR" smtClean="0"/>
              <a:pPr eaLnBrk="1" hangingPunct="1">
                <a:spcBef>
                  <a:spcPct val="0"/>
                </a:spcBef>
              </a:pPr>
              <a:t>10</a:t>
            </a:fld>
            <a:endParaRPr lang="el-GR" altLang="el-GR" dirty="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804986" indent="-309610" eaLnBrk="0" hangingPunct="0">
              <a:spcBef>
                <a:spcPct val="30000"/>
              </a:spcBef>
              <a:defRPr sz="1300">
                <a:solidFill>
                  <a:schemeClr val="tx1"/>
                </a:solidFill>
                <a:latin typeface="Arial" charset="0"/>
              </a:defRPr>
            </a:lvl2pPr>
            <a:lvl3pPr marL="1238441" indent="-247688" eaLnBrk="0" hangingPunct="0">
              <a:spcBef>
                <a:spcPct val="30000"/>
              </a:spcBef>
              <a:defRPr sz="1300">
                <a:solidFill>
                  <a:schemeClr val="tx1"/>
                </a:solidFill>
                <a:latin typeface="Arial" charset="0"/>
              </a:defRPr>
            </a:lvl3pPr>
            <a:lvl4pPr marL="1733817" indent="-247688" eaLnBrk="0" hangingPunct="0">
              <a:spcBef>
                <a:spcPct val="30000"/>
              </a:spcBef>
              <a:defRPr sz="1300">
                <a:solidFill>
                  <a:schemeClr val="tx1"/>
                </a:solidFill>
                <a:latin typeface="Arial" charset="0"/>
              </a:defRPr>
            </a:lvl4pPr>
            <a:lvl5pPr marL="2229193" indent="-247688" eaLnBrk="0" hangingPunct="0">
              <a:spcBef>
                <a:spcPct val="30000"/>
              </a:spcBef>
              <a:defRPr sz="1300">
                <a:solidFill>
                  <a:schemeClr val="tx1"/>
                </a:solidFill>
                <a:latin typeface="Arial" charset="0"/>
              </a:defRPr>
            </a:lvl5pPr>
            <a:lvl6pPr marL="2724569" indent="-247688" eaLnBrk="0" fontAlgn="base" hangingPunct="0">
              <a:spcBef>
                <a:spcPct val="30000"/>
              </a:spcBef>
              <a:spcAft>
                <a:spcPct val="0"/>
              </a:spcAft>
              <a:defRPr sz="1300">
                <a:solidFill>
                  <a:schemeClr val="tx1"/>
                </a:solidFill>
                <a:latin typeface="Arial" charset="0"/>
              </a:defRPr>
            </a:lvl6pPr>
            <a:lvl7pPr marL="3219945" indent="-247688" eaLnBrk="0" fontAlgn="base" hangingPunct="0">
              <a:spcBef>
                <a:spcPct val="30000"/>
              </a:spcBef>
              <a:spcAft>
                <a:spcPct val="0"/>
              </a:spcAft>
              <a:defRPr sz="1300">
                <a:solidFill>
                  <a:schemeClr val="tx1"/>
                </a:solidFill>
                <a:latin typeface="Arial" charset="0"/>
              </a:defRPr>
            </a:lvl7pPr>
            <a:lvl8pPr marL="3715322" indent="-247688" eaLnBrk="0" fontAlgn="base" hangingPunct="0">
              <a:spcBef>
                <a:spcPct val="30000"/>
              </a:spcBef>
              <a:spcAft>
                <a:spcPct val="0"/>
              </a:spcAft>
              <a:defRPr sz="1300">
                <a:solidFill>
                  <a:schemeClr val="tx1"/>
                </a:solidFill>
                <a:latin typeface="Arial" charset="0"/>
              </a:defRPr>
            </a:lvl8pPr>
            <a:lvl9pPr marL="4210698" indent="-247688"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2D15C84F-9567-41DF-823A-1F0E2E695B8C}" type="slidenum">
              <a:rPr lang="el-GR" altLang="el-GR" smtClean="0"/>
              <a:pPr eaLnBrk="1" hangingPunct="1">
                <a:spcBef>
                  <a:spcPct val="0"/>
                </a:spcBef>
              </a:pPr>
              <a:t>12</a:t>
            </a:fld>
            <a:endParaRPr lang="el-GR" altLang="el-GR" dirty="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defRPr>
            </a:lvl1pPr>
            <a:lvl2pPr marL="804986" indent="-309610" eaLnBrk="0" hangingPunct="0">
              <a:spcBef>
                <a:spcPct val="30000"/>
              </a:spcBef>
              <a:defRPr sz="1300">
                <a:solidFill>
                  <a:schemeClr val="tx1"/>
                </a:solidFill>
                <a:latin typeface="Arial" charset="0"/>
              </a:defRPr>
            </a:lvl2pPr>
            <a:lvl3pPr marL="1238441" indent="-247688" eaLnBrk="0" hangingPunct="0">
              <a:spcBef>
                <a:spcPct val="30000"/>
              </a:spcBef>
              <a:defRPr sz="1300">
                <a:solidFill>
                  <a:schemeClr val="tx1"/>
                </a:solidFill>
                <a:latin typeface="Arial" charset="0"/>
              </a:defRPr>
            </a:lvl3pPr>
            <a:lvl4pPr marL="1733817" indent="-247688" eaLnBrk="0" hangingPunct="0">
              <a:spcBef>
                <a:spcPct val="30000"/>
              </a:spcBef>
              <a:defRPr sz="1300">
                <a:solidFill>
                  <a:schemeClr val="tx1"/>
                </a:solidFill>
                <a:latin typeface="Arial" charset="0"/>
              </a:defRPr>
            </a:lvl4pPr>
            <a:lvl5pPr marL="2229193" indent="-247688" eaLnBrk="0" hangingPunct="0">
              <a:spcBef>
                <a:spcPct val="30000"/>
              </a:spcBef>
              <a:defRPr sz="1300">
                <a:solidFill>
                  <a:schemeClr val="tx1"/>
                </a:solidFill>
                <a:latin typeface="Arial" charset="0"/>
              </a:defRPr>
            </a:lvl5pPr>
            <a:lvl6pPr marL="2724569" indent="-247688" eaLnBrk="0" fontAlgn="base" hangingPunct="0">
              <a:spcBef>
                <a:spcPct val="30000"/>
              </a:spcBef>
              <a:spcAft>
                <a:spcPct val="0"/>
              </a:spcAft>
              <a:defRPr sz="1300">
                <a:solidFill>
                  <a:schemeClr val="tx1"/>
                </a:solidFill>
                <a:latin typeface="Arial" charset="0"/>
              </a:defRPr>
            </a:lvl6pPr>
            <a:lvl7pPr marL="3219945" indent="-247688" eaLnBrk="0" fontAlgn="base" hangingPunct="0">
              <a:spcBef>
                <a:spcPct val="30000"/>
              </a:spcBef>
              <a:spcAft>
                <a:spcPct val="0"/>
              </a:spcAft>
              <a:defRPr sz="1300">
                <a:solidFill>
                  <a:schemeClr val="tx1"/>
                </a:solidFill>
                <a:latin typeface="Arial" charset="0"/>
              </a:defRPr>
            </a:lvl7pPr>
            <a:lvl8pPr marL="3715322" indent="-247688" eaLnBrk="0" fontAlgn="base" hangingPunct="0">
              <a:spcBef>
                <a:spcPct val="30000"/>
              </a:spcBef>
              <a:spcAft>
                <a:spcPct val="0"/>
              </a:spcAft>
              <a:defRPr sz="1300">
                <a:solidFill>
                  <a:schemeClr val="tx1"/>
                </a:solidFill>
                <a:latin typeface="Arial" charset="0"/>
              </a:defRPr>
            </a:lvl8pPr>
            <a:lvl9pPr marL="4210698" indent="-247688"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0F226D1A-386C-4D83-9398-47F0F7544F78}" type="slidenum">
              <a:rPr lang="el-GR" altLang="el-GR" smtClean="0"/>
              <a:pPr eaLnBrk="1" hangingPunct="1">
                <a:spcBef>
                  <a:spcPct val="0"/>
                </a:spcBef>
              </a:pPr>
              <a:t>13</a:t>
            </a:fld>
            <a:endParaRPr lang="el-GR" altLang="el-GR" dirty="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10100" y="1828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10100" y="3733800"/>
            <a:ext cx="37719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5"/>
          <p:cNvSpPr>
            <a:spLocks noGrp="1" noChangeArrowheads="1"/>
          </p:cNvSpPr>
          <p:nvPr>
            <p:ph type="dt" sz="half" idx="10"/>
          </p:nvPr>
        </p:nvSpPr>
        <p:spPr>
          <a:ln/>
        </p:spPr>
        <p:txBody>
          <a:bodyPr/>
          <a:lstStyle>
            <a:lvl1pPr>
              <a:defRPr/>
            </a:lvl1pPr>
          </a:lstStyle>
          <a:p>
            <a:pPr>
              <a:defRPr/>
            </a:pPr>
            <a:endParaRPr lang="el-GR" dirty="0"/>
          </a:p>
        </p:txBody>
      </p:sp>
      <p:sp>
        <p:nvSpPr>
          <p:cNvPr id="7" name="Rectangle 6"/>
          <p:cNvSpPr>
            <a:spLocks noGrp="1" noChangeArrowheads="1"/>
          </p:cNvSpPr>
          <p:nvPr>
            <p:ph type="ftr" sz="quarter" idx="11"/>
          </p:nvPr>
        </p:nvSpPr>
        <p:spPr>
          <a:ln/>
        </p:spPr>
        <p:txBody>
          <a:bodyPr/>
          <a:lstStyle>
            <a:lvl1pPr>
              <a:defRPr/>
            </a:lvl1pPr>
          </a:lstStyle>
          <a:p>
            <a:pPr>
              <a:defRPr/>
            </a:pPr>
            <a:endParaRPr lang="el-GR" dirty="0"/>
          </a:p>
        </p:txBody>
      </p:sp>
      <p:sp>
        <p:nvSpPr>
          <p:cNvPr id="8" name="Rectangle 7"/>
          <p:cNvSpPr>
            <a:spLocks noGrp="1" noChangeArrowheads="1"/>
          </p:cNvSpPr>
          <p:nvPr>
            <p:ph type="sldNum" sz="quarter" idx="12"/>
          </p:nvPr>
        </p:nvSpPr>
        <p:spPr>
          <a:ln/>
        </p:spPr>
        <p:txBody>
          <a:bodyPr/>
          <a:lstStyle>
            <a:lvl1pPr>
              <a:defRPr/>
            </a:lvl1pPr>
          </a:lstStyle>
          <a:p>
            <a:pPr>
              <a:defRPr/>
            </a:pPr>
            <a:fld id="{23B4FCE1-2E85-46F6-BFE9-215C44DEF619}" type="slidenum">
              <a:rPr lang="el-GR"/>
              <a:pPr>
                <a:defRPr/>
              </a:pPr>
              <a:t>‹#›</a:t>
            </a:fld>
            <a:endParaRPr lang="el-GR" dirty="0"/>
          </a:p>
        </p:txBody>
      </p:sp>
    </p:spTree>
    <p:extLst>
      <p:ext uri="{BB962C8B-B14F-4D97-AF65-F5344CB8AC3E}">
        <p14:creationId xmlns:p14="http://schemas.microsoft.com/office/powerpoint/2010/main" val="2239412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2405877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70875194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5419397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4392425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3789712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602185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363556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371660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a:lnSpc>
                <a:spcPct val="110000"/>
              </a:lnSpc>
              <a:spcBef>
                <a:spcPts val="1200"/>
              </a:spcBef>
              <a:defRPr sz="2400"/>
            </a:lvl1pPr>
            <a:lvl2pPr marL="742950" indent="-382588">
              <a:lnSpc>
                <a:spcPct val="110000"/>
              </a:lnSpc>
              <a:spcBef>
                <a:spcPts val="1200"/>
              </a:spcBef>
              <a:buFont typeface="Courier New" panose="02070309020205020404" pitchFamily="49" charset="0"/>
              <a:buChar char="o"/>
              <a:defRPr sz="2400"/>
            </a:lvl2pPr>
            <a:lvl3pPr marL="1143000" indent="-338138">
              <a:lnSpc>
                <a:spcPct val="110000"/>
              </a:lnSpc>
              <a:spcBef>
                <a:spcPts val="1200"/>
              </a:spcBef>
              <a:buFont typeface="Calibri" panose="020F0502020204030204" pitchFamily="34" charset="0"/>
              <a:buChar char="‒"/>
              <a:defRPr sz="2400"/>
            </a:lvl3pPr>
            <a:lvl4pPr>
              <a:lnSpc>
                <a:spcPct val="110000"/>
              </a:lnSpc>
              <a:spcBef>
                <a:spcPts val="1200"/>
              </a:spcBef>
              <a:defRPr sz="2400"/>
            </a:lvl4pPr>
            <a:lvl5pPr>
              <a:lnSpc>
                <a:spcPct val="110000"/>
              </a:lnSpc>
              <a:spcBef>
                <a:spcPts val="1200"/>
              </a:spcBef>
              <a:defRPr sz="24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1574417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0209546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707"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5821719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commons.wikimedia.org/wiki/File:Atomic_&amp;_ionic_radii.svg"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DMack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creativecommons.org/licenses/by-sa/3.0/deed.en" TargetMode="External"/><Relationship Id="rId3" Type="http://schemas.openxmlformats.org/officeDocument/2006/relationships/tags" Target="../tags/tag2.xml"/><Relationship Id="rId7" Type="http://schemas.openxmlformats.org/officeDocument/2006/relationships/hyperlink" Target="http://commons.wikimedia.org/wiki/User:Jubobroff" TargetMode="Externa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hyperlink" Target="http://commons.wikimedia.org/wiki/File:Atomic_orbitals_and_periodic_table_construction.ogv" TargetMode="External"/><Relationship Id="rId5"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en.wikipedia.org/wiki/Periodic_table" TargetMode="External"/><Relationship Id="rId4" Type="http://schemas.openxmlformats.org/officeDocument/2006/relationships/hyperlink" Target="http://www.ptable.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creativecommons.org/licenses/by-sa/3.0/deed.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commons.wikimedia.org/wiki/User:DePiep" TargetMode="External"/><Relationship Id="rId5" Type="http://schemas.openxmlformats.org/officeDocument/2006/relationships/hyperlink" Target="http://commons.wikimedia.org/wiki/File:Periodic_table_blocks_spdf_(32_column).svg"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upload.wikimedia.org/wikipedia/commons/b/b6/PTable_structure.png" TargetMode="External"/><Relationship Id="rId7" Type="http://schemas.openxmlformats.org/officeDocument/2006/relationships/hyperlink" Target="http://creativecommons.org/licenses/by-sa/3.0/deed.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commons.wikimedia.org/wiki/User:Borgdylan" TargetMode="External"/><Relationship Id="rId5" Type="http://schemas.openxmlformats.org/officeDocument/2006/relationships/hyperlink" Target="http://commons.wikimedia.org/wiki/File:PTable_structure.png"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commons.wikimedia.org/wiki/File:Periodic_Table_of_Elements_showing_Electron_Shells.svg"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creativecommons.org/licenses/by-sa/2.0/uk/deed.en" TargetMode="External"/><Relationship Id="rId4" Type="http://schemas.openxmlformats.org/officeDocument/2006/relationships/hyperlink" Target="http://commons.wikimedia.org/w/index.php?title=User:Dizzyzane&amp;action=edit&amp;redlink=1"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Ανόργανη και Οργανική Χημεία (Θ)</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2"/>
            <a:ext cx="9144000" cy="2060650"/>
          </a:xfrm>
        </p:spPr>
        <p:txBody>
          <a:bodyPr>
            <a:normAutofit/>
          </a:bodyPr>
          <a:lstStyle/>
          <a:p>
            <a:pPr>
              <a:spcBef>
                <a:spcPts val="0"/>
              </a:spcBef>
              <a:spcAft>
                <a:spcPts val="2400"/>
              </a:spcAft>
            </a:pPr>
            <a:r>
              <a:rPr lang="el-GR" sz="2600" b="1" dirty="0" smtClean="0"/>
              <a:t>Ενότητα </a:t>
            </a:r>
            <a:r>
              <a:rPr lang="en-US" sz="2600" b="1" dirty="0" smtClean="0"/>
              <a:t>2</a:t>
            </a:r>
            <a:r>
              <a:rPr lang="el-GR" sz="2600" dirty="0" smtClean="0"/>
              <a:t>:</a:t>
            </a:r>
            <a:r>
              <a:rPr lang="en-US" sz="2600" dirty="0" smtClean="0"/>
              <a:t> </a:t>
            </a:r>
            <a:r>
              <a:rPr lang="el-GR" sz="2600" dirty="0"/>
              <a:t>Περιοδικός Πίνακας και Περιοδικές Ιδιότητες των </a:t>
            </a:r>
            <a:r>
              <a:rPr lang="el-GR" sz="2600" dirty="0" smtClean="0"/>
              <a:t>Στοιχείων</a:t>
            </a:r>
            <a:endParaRPr lang="en-US" sz="2600" dirty="0" smtClean="0"/>
          </a:p>
          <a:p>
            <a:pPr>
              <a:spcBef>
                <a:spcPts val="0"/>
              </a:spcBef>
              <a:spcAft>
                <a:spcPts val="600"/>
              </a:spcAft>
            </a:pPr>
            <a:r>
              <a:rPr lang="el-GR" sz="2200" dirty="0" smtClean="0"/>
              <a:t>Σπύρος Παπαγεωργίου, </a:t>
            </a:r>
            <a:r>
              <a:rPr lang="el-GR" sz="2200" dirty="0"/>
              <a:t>Χημικός </a:t>
            </a:r>
            <a:r>
              <a:rPr lang="en-US" sz="2200" dirty="0"/>
              <a:t>MSc</a:t>
            </a:r>
            <a:r>
              <a:rPr lang="en-US" sz="2200" dirty="0" smtClean="0"/>
              <a:t>, </a:t>
            </a:r>
            <a:r>
              <a:rPr lang="el-GR" sz="2200" dirty="0" smtClean="0"/>
              <a:t>Καθηγητής Εφαρμογών</a:t>
            </a:r>
          </a:p>
          <a:p>
            <a:pPr>
              <a:spcBef>
                <a:spcPts val="0"/>
              </a:spcBef>
            </a:pPr>
            <a:r>
              <a:rPr lang="el-GR" sz="2200" dirty="0" smtClean="0"/>
              <a:t>Τμήμα Αισθητικής και Κοσμητολογίας</a:t>
            </a:r>
            <a:endParaRPr lang="el-GR" sz="22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ile:Atomic &amp; ionic radii.svg"/>
          <p:cNvPicPr>
            <a:picLocks noChangeAspect="1" noChangeArrowheads="1"/>
          </p:cNvPicPr>
          <p:nvPr/>
        </p:nvPicPr>
        <p:blipFill>
          <a:blip r:embed="rId2"/>
          <a:srcRect/>
          <a:stretch>
            <a:fillRect/>
          </a:stretch>
        </p:blipFill>
        <p:spPr bwMode="auto">
          <a:xfrm>
            <a:off x="2051050" y="1484784"/>
            <a:ext cx="5526088" cy="481171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pic>
      <p:sp>
        <p:nvSpPr>
          <p:cNvPr id="11267" name="Rectangle 2"/>
          <p:cNvSpPr>
            <a:spLocks noGrp="1" noChangeArrowheads="1"/>
          </p:cNvSpPr>
          <p:nvPr>
            <p:ph type="title"/>
          </p:nvPr>
        </p:nvSpPr>
        <p:spPr>
          <a:xfrm>
            <a:off x="467544" y="116632"/>
            <a:ext cx="8229600" cy="1224136"/>
          </a:xfrm>
        </p:spPr>
        <p:txBody>
          <a:bodyPr>
            <a:normAutofit fontScale="90000"/>
          </a:bodyPr>
          <a:lstStyle/>
          <a:p>
            <a:pPr eaLnBrk="1" hangingPunct="1"/>
            <a:r>
              <a:rPr lang="el-GR" altLang="el-GR" sz="4000" b="1" dirty="0" smtClean="0"/>
              <a:t>Περιοδικός Πίνακας</a:t>
            </a:r>
            <a:br>
              <a:rPr lang="el-GR" altLang="el-GR" sz="4000" b="1" dirty="0" smtClean="0"/>
            </a:br>
            <a:r>
              <a:rPr lang="el-GR" altLang="el-GR" sz="2900" b="0" dirty="0" smtClean="0"/>
              <a:t>Σχέση μεταξύ ατομικών ακτίνων</a:t>
            </a:r>
            <a:br>
              <a:rPr lang="el-GR" altLang="el-GR" sz="2900" b="0" dirty="0" smtClean="0"/>
            </a:br>
            <a:r>
              <a:rPr lang="el-GR" altLang="el-GR" sz="2900" b="0" dirty="0" smtClean="0"/>
              <a:t>α. ατόμου- κατιόντος και β. ατόμου- ανιόντος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sp>
        <p:nvSpPr>
          <p:cNvPr id="6" name="Rectangle 7"/>
          <p:cNvSpPr/>
          <p:nvPr/>
        </p:nvSpPr>
        <p:spPr>
          <a:xfrm>
            <a:off x="2051050" y="6392361"/>
            <a:ext cx="5526088"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Atomic &amp; ionic </a:t>
            </a:r>
            <a:r>
              <a:rPr lang="en-US" sz="1200" dirty="0" smtClean="0">
                <a:latin typeface="+mn-lt"/>
                <a:hlinkClick r:id="rId3"/>
              </a:rPr>
              <a:t>radii</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DMacks"/>
              </a:rPr>
              <a:t>DMacks</a:t>
            </a:r>
            <a:r>
              <a:rPr lang="en-US"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5"/>
              </a:rPr>
              <a:t>CC BY-SA 3.0</a:t>
            </a:r>
            <a:endParaRPr lang="en-US" sz="1200" dirty="0">
              <a:solidFill>
                <a:prstClr val="black"/>
              </a:solidFill>
              <a:latin typeface="+mn-lt"/>
            </a:endParaRPr>
          </a:p>
        </p:txBody>
      </p:sp>
    </p:spTree>
    <p:extLst>
      <p:ext uri="{BB962C8B-B14F-4D97-AF65-F5344CB8AC3E}">
        <p14:creationId xmlns:p14="http://schemas.microsoft.com/office/powerpoint/2010/main" val="1457287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7544" y="116632"/>
            <a:ext cx="8229600" cy="1008112"/>
          </a:xfrm>
        </p:spPr>
        <p:txBody>
          <a:bodyPr>
            <a:normAutofit fontScale="90000"/>
          </a:bodyPr>
          <a:lstStyle/>
          <a:p>
            <a:pPr eaLnBrk="1" hangingPunct="1"/>
            <a:r>
              <a:rPr lang="el-GR" altLang="el-GR" sz="4000" b="1" dirty="0" smtClean="0"/>
              <a:t>Περιοδικός Πίνακας</a:t>
            </a:r>
            <a:br>
              <a:rPr lang="el-GR" altLang="el-GR" sz="4000" b="1" dirty="0" smtClean="0"/>
            </a:br>
            <a:r>
              <a:rPr lang="el-GR" altLang="el-GR" sz="3300" b="0" dirty="0" smtClean="0"/>
              <a:t>Περιοδική τάση των ιδιοτήτων των στοιχείων 2/6 </a:t>
            </a:r>
          </a:p>
        </p:txBody>
      </p:sp>
      <p:sp>
        <p:nvSpPr>
          <p:cNvPr id="12291" name="Rectangle 3"/>
          <p:cNvSpPr>
            <a:spLocks noGrp="1" noChangeArrowheads="1"/>
          </p:cNvSpPr>
          <p:nvPr>
            <p:ph idx="1"/>
          </p:nvPr>
        </p:nvSpPr>
        <p:spPr/>
        <p:txBody>
          <a:bodyPr/>
          <a:lstStyle/>
          <a:p>
            <a:pPr eaLnBrk="1" hangingPunct="1"/>
            <a:r>
              <a:rPr lang="el-GR" altLang="el-GR" sz="2400" dirty="0" smtClean="0"/>
              <a:t>Ενέργεια ιοντισμού </a:t>
            </a:r>
            <a:r>
              <a:rPr lang="el-GR" altLang="el-GR" sz="2200" dirty="0" smtClean="0"/>
              <a:t>(</a:t>
            </a:r>
            <a:r>
              <a:rPr lang="en-US" altLang="el-GR" sz="2200" dirty="0" smtClean="0"/>
              <a:t>f(</a:t>
            </a:r>
            <a:r>
              <a:rPr lang="el-GR" altLang="el-GR" sz="2200" dirty="0" smtClean="0"/>
              <a:t>ατομική ακτίνα, πυρηνικό φορτίο, ηλεκτρονιακή διάταξη).</a:t>
            </a:r>
          </a:p>
        </p:txBody>
      </p:sp>
      <p:sp>
        <p:nvSpPr>
          <p:cNvPr id="12292" name="Line 4"/>
          <p:cNvSpPr>
            <a:spLocks noChangeShapeType="1"/>
          </p:cNvSpPr>
          <p:nvPr/>
        </p:nvSpPr>
        <p:spPr bwMode="auto">
          <a:xfrm>
            <a:off x="1835150" y="2565400"/>
            <a:ext cx="0" cy="2808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293" name="Line 5"/>
          <p:cNvSpPr>
            <a:spLocks noChangeShapeType="1"/>
          </p:cNvSpPr>
          <p:nvPr/>
        </p:nvSpPr>
        <p:spPr bwMode="auto">
          <a:xfrm>
            <a:off x="1835150" y="2565400"/>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294" name="Line 6"/>
          <p:cNvSpPr>
            <a:spLocks noChangeShapeType="1"/>
          </p:cNvSpPr>
          <p:nvPr/>
        </p:nvSpPr>
        <p:spPr bwMode="auto">
          <a:xfrm>
            <a:off x="2124075" y="2565400"/>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295" name="Line 7"/>
          <p:cNvSpPr>
            <a:spLocks noChangeShapeType="1"/>
          </p:cNvSpPr>
          <p:nvPr/>
        </p:nvSpPr>
        <p:spPr bwMode="auto">
          <a:xfrm>
            <a:off x="2124075" y="2924175"/>
            <a:ext cx="287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296" name="Line 8"/>
          <p:cNvSpPr>
            <a:spLocks noChangeShapeType="1"/>
          </p:cNvSpPr>
          <p:nvPr/>
        </p:nvSpPr>
        <p:spPr bwMode="auto">
          <a:xfrm>
            <a:off x="2411413" y="2924175"/>
            <a:ext cx="0"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297" name="Line 9"/>
          <p:cNvSpPr>
            <a:spLocks noChangeShapeType="1"/>
          </p:cNvSpPr>
          <p:nvPr/>
        </p:nvSpPr>
        <p:spPr bwMode="auto">
          <a:xfrm>
            <a:off x="1835150" y="5373688"/>
            <a:ext cx="3673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298" name="Line 10"/>
          <p:cNvSpPr>
            <a:spLocks noChangeShapeType="1"/>
          </p:cNvSpPr>
          <p:nvPr/>
        </p:nvSpPr>
        <p:spPr bwMode="auto">
          <a:xfrm flipV="1">
            <a:off x="5508625" y="5084763"/>
            <a:ext cx="0" cy="288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299" name="Line 11"/>
          <p:cNvSpPr>
            <a:spLocks noChangeShapeType="1"/>
          </p:cNvSpPr>
          <p:nvPr/>
        </p:nvSpPr>
        <p:spPr bwMode="auto">
          <a:xfrm>
            <a:off x="2411413" y="3644900"/>
            <a:ext cx="30972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300" name="Line 12"/>
          <p:cNvSpPr>
            <a:spLocks noChangeShapeType="1"/>
          </p:cNvSpPr>
          <p:nvPr/>
        </p:nvSpPr>
        <p:spPr bwMode="auto">
          <a:xfrm>
            <a:off x="5508625" y="5084763"/>
            <a:ext cx="2376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301" name="Line 13"/>
          <p:cNvSpPr>
            <a:spLocks noChangeShapeType="1"/>
          </p:cNvSpPr>
          <p:nvPr/>
        </p:nvSpPr>
        <p:spPr bwMode="auto">
          <a:xfrm flipV="1">
            <a:off x="7885113" y="2924175"/>
            <a:ext cx="0" cy="2160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302" name="Line 14"/>
          <p:cNvSpPr>
            <a:spLocks noChangeShapeType="1"/>
          </p:cNvSpPr>
          <p:nvPr/>
        </p:nvSpPr>
        <p:spPr bwMode="auto">
          <a:xfrm flipV="1">
            <a:off x="5508625" y="2924175"/>
            <a:ext cx="0"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303" name="Line 15"/>
          <p:cNvSpPr>
            <a:spLocks noChangeShapeType="1"/>
          </p:cNvSpPr>
          <p:nvPr/>
        </p:nvSpPr>
        <p:spPr bwMode="auto">
          <a:xfrm>
            <a:off x="5508625" y="2924175"/>
            <a:ext cx="20875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304" name="Line 16"/>
          <p:cNvSpPr>
            <a:spLocks noChangeShapeType="1"/>
          </p:cNvSpPr>
          <p:nvPr/>
        </p:nvSpPr>
        <p:spPr bwMode="auto">
          <a:xfrm flipV="1">
            <a:off x="7596188" y="2565400"/>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305" name="Line 17"/>
          <p:cNvSpPr>
            <a:spLocks noChangeShapeType="1"/>
          </p:cNvSpPr>
          <p:nvPr/>
        </p:nvSpPr>
        <p:spPr bwMode="auto">
          <a:xfrm>
            <a:off x="7596188" y="2565400"/>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306" name="Line 18"/>
          <p:cNvSpPr>
            <a:spLocks noChangeShapeType="1"/>
          </p:cNvSpPr>
          <p:nvPr/>
        </p:nvSpPr>
        <p:spPr bwMode="auto">
          <a:xfrm>
            <a:off x="7885113" y="256540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2307" name="Line 19"/>
          <p:cNvSpPr>
            <a:spLocks noChangeShapeType="1"/>
          </p:cNvSpPr>
          <p:nvPr/>
        </p:nvSpPr>
        <p:spPr bwMode="auto">
          <a:xfrm rot="10800000">
            <a:off x="1476375" y="2708275"/>
            <a:ext cx="0" cy="244951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dirty="0"/>
          </a:p>
        </p:txBody>
      </p:sp>
      <p:sp>
        <p:nvSpPr>
          <p:cNvPr id="12308" name="Line 20"/>
          <p:cNvSpPr>
            <a:spLocks noChangeShapeType="1"/>
          </p:cNvSpPr>
          <p:nvPr/>
        </p:nvSpPr>
        <p:spPr bwMode="auto">
          <a:xfrm rot="10800000" flipH="1">
            <a:off x="2339975" y="5589588"/>
            <a:ext cx="4608513"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dirty="0"/>
          </a:p>
        </p:txBody>
      </p:sp>
      <p:sp>
        <p:nvSpPr>
          <p:cNvPr id="12309" name="TextBox 22"/>
          <p:cNvSpPr txBox="1">
            <a:spLocks noChangeArrowheads="1"/>
          </p:cNvSpPr>
          <p:nvPr/>
        </p:nvSpPr>
        <p:spPr bwMode="auto">
          <a:xfrm>
            <a:off x="1619672" y="5715000"/>
            <a:ext cx="6408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l-GR" altLang="el-GR" sz="1800" dirty="0">
                <a:latin typeface="+mn-lt"/>
              </a:rPr>
              <a:t>(Αύξηση πυρηνικού φορτίου χωρίς αύξηση της προστασίας)</a:t>
            </a:r>
          </a:p>
        </p:txBody>
      </p:sp>
      <p:sp>
        <p:nvSpPr>
          <p:cNvPr id="12310" name="Rectangle 21"/>
          <p:cNvSpPr>
            <a:spLocks noChangeArrowheads="1"/>
          </p:cNvSpPr>
          <p:nvPr/>
        </p:nvSpPr>
        <p:spPr bwMode="auto">
          <a:xfrm>
            <a:off x="1129454" y="6157601"/>
            <a:ext cx="702955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l-GR" altLang="el-GR" sz="2200" dirty="0">
                <a:latin typeface="+mn-lt"/>
                <a:sym typeface="Wingdings" pitchFamily="2" charset="2"/>
              </a:rPr>
              <a:t> </a:t>
            </a:r>
            <a:r>
              <a:rPr lang="el-GR" altLang="el-GR" sz="2200" dirty="0">
                <a:latin typeface="+mn-lt"/>
              </a:rPr>
              <a:t>Σχέση μεταξύ πρώτης και δεύτερης ενέργειας ιοντισμού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spTree>
    <p:extLst>
      <p:ext uri="{BB962C8B-B14F-4D97-AF65-F5344CB8AC3E}">
        <p14:creationId xmlns:p14="http://schemas.microsoft.com/office/powerpoint/2010/main" val="3999534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67544" y="116632"/>
            <a:ext cx="8229600" cy="1080120"/>
          </a:xfrm>
        </p:spPr>
        <p:txBody>
          <a:bodyPr>
            <a:normAutofit fontScale="90000"/>
          </a:bodyPr>
          <a:lstStyle/>
          <a:p>
            <a:pPr eaLnBrk="1" hangingPunct="1"/>
            <a:r>
              <a:rPr lang="el-GR" altLang="el-GR" sz="4000" b="1" dirty="0" smtClean="0"/>
              <a:t>Περιοδικός Πίνακας</a:t>
            </a:r>
            <a:br>
              <a:rPr lang="el-GR" altLang="el-GR" sz="4000" b="1" dirty="0" smtClean="0"/>
            </a:br>
            <a:r>
              <a:rPr lang="el-GR" altLang="el-GR" sz="3300" b="0" dirty="0" smtClean="0"/>
              <a:t>Περιοδική τάση των ιδιοτήτων των στοιχείων 3/6 </a:t>
            </a:r>
          </a:p>
        </p:txBody>
      </p:sp>
      <p:sp>
        <p:nvSpPr>
          <p:cNvPr id="13315" name="Content Placeholder 2"/>
          <p:cNvSpPr>
            <a:spLocks noGrp="1"/>
          </p:cNvSpPr>
          <p:nvPr>
            <p:ph idx="1"/>
          </p:nvPr>
        </p:nvSpPr>
        <p:spPr>
          <a:xfrm>
            <a:off x="457200" y="1340768"/>
            <a:ext cx="8229600" cy="5040560"/>
          </a:xfrm>
        </p:spPr>
        <p:txBody>
          <a:bodyPr/>
          <a:lstStyle/>
          <a:p>
            <a:r>
              <a:rPr lang="el-GR" altLang="el-GR" sz="2400" dirty="0" smtClean="0"/>
              <a:t>Παράγοντες που επηρεάζουν το μέγεθος της ενέργειας ιονισμού:</a:t>
            </a:r>
          </a:p>
          <a:p>
            <a:pPr lvl="1"/>
            <a:r>
              <a:rPr lang="el-GR" altLang="el-GR" b="1" dirty="0" smtClean="0"/>
              <a:t>το φορτίο του πυρήνα,</a:t>
            </a:r>
          </a:p>
          <a:p>
            <a:pPr lvl="1"/>
            <a:r>
              <a:rPr lang="el-GR" altLang="el-GR" b="1" dirty="0" smtClean="0"/>
              <a:t>η ατομική ακτίνα,</a:t>
            </a:r>
          </a:p>
          <a:p>
            <a:pPr lvl="1"/>
            <a:r>
              <a:rPr lang="el-GR" altLang="el-GR" b="1" dirty="0" smtClean="0"/>
              <a:t>ηλεκτρονική προστασία,</a:t>
            </a:r>
          </a:p>
          <a:p>
            <a:pPr lvl="1"/>
            <a:r>
              <a:rPr lang="el-GR" altLang="el-GR" b="1" dirty="0" smtClean="0"/>
              <a:t>το τροχιακό στο οποίο βρίσκεται το ηλεκτρόνιο.</a:t>
            </a:r>
          </a:p>
          <a:p>
            <a:pPr marL="444500" indent="0" eaLnBrk="1" hangingPunct="1">
              <a:buFontTx/>
              <a:buNone/>
            </a:pPr>
            <a:r>
              <a:rPr lang="el-GR" altLang="el-GR" sz="2400" dirty="0" smtClean="0"/>
              <a:t>ενέργεια </a:t>
            </a:r>
            <a:r>
              <a:rPr lang="en-US" altLang="el-GR" sz="2400" dirty="0" smtClean="0"/>
              <a:t>e: s&lt;p&lt;d&lt;f</a:t>
            </a:r>
          </a:p>
          <a:p>
            <a:pPr marL="444500" indent="0" eaLnBrk="1" hangingPunct="1">
              <a:buFontTx/>
              <a:buNone/>
            </a:pPr>
            <a:r>
              <a:rPr lang="el-GR" altLang="el-GR" sz="2400" dirty="0" smtClean="0"/>
              <a:t>ενέργεια ιονισμού: </a:t>
            </a:r>
            <a:r>
              <a:rPr lang="en-US" altLang="el-GR" sz="2400" dirty="0" smtClean="0"/>
              <a:t>f&lt;d&lt;p&lt;s</a:t>
            </a:r>
            <a:endParaRPr lang="el-GR" altLang="el-GR" sz="2400" dirty="0" smtClean="0"/>
          </a:p>
        </p:txBody>
      </p:sp>
      <p:sp>
        <p:nvSpPr>
          <p:cNvPr id="13316" name="Rectangle 3"/>
          <p:cNvSpPr>
            <a:spLocks noChangeArrowheads="1"/>
          </p:cNvSpPr>
          <p:nvPr/>
        </p:nvSpPr>
        <p:spPr bwMode="auto">
          <a:xfrm>
            <a:off x="827584" y="5733256"/>
            <a:ext cx="77038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marL="342900" indent="-342900" eaLnBrk="1" hangingPunct="1">
              <a:spcBef>
                <a:spcPct val="0"/>
              </a:spcBef>
              <a:buFont typeface="Wingdings" panose="05000000000000000000" pitchFamily="2" charset="2"/>
              <a:buChar char="Ø"/>
            </a:pPr>
            <a:r>
              <a:rPr lang="el-GR" altLang="el-GR" sz="2400" dirty="0" smtClean="0">
                <a:latin typeface="+mn-lt"/>
              </a:rPr>
              <a:t>Σχέση </a:t>
            </a:r>
            <a:r>
              <a:rPr lang="el-GR" altLang="el-GR" sz="2400" dirty="0">
                <a:latin typeface="+mn-lt"/>
              </a:rPr>
              <a:t>μεταξύ πρώτης και δεύτερης ενέργειας </a:t>
            </a:r>
            <a:r>
              <a:rPr lang="el-GR" altLang="el-GR" sz="2400" dirty="0" smtClean="0">
                <a:latin typeface="+mn-lt"/>
              </a:rPr>
              <a:t>ιοντισμού. </a:t>
            </a:r>
            <a:endParaRPr lang="el-GR" altLang="el-GR" sz="2400" dirty="0">
              <a:latin typeface="+mn-lt"/>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11</a:t>
            </a:fld>
            <a:endParaRPr lang="el-GR" dirty="0"/>
          </a:p>
        </p:txBody>
      </p:sp>
    </p:spTree>
    <p:extLst>
      <p:ext uri="{BB962C8B-B14F-4D97-AF65-F5344CB8AC3E}">
        <p14:creationId xmlns:p14="http://schemas.microsoft.com/office/powerpoint/2010/main" val="819200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7544" y="116632"/>
            <a:ext cx="8229600" cy="1080120"/>
          </a:xfrm>
        </p:spPr>
        <p:txBody>
          <a:bodyPr>
            <a:normAutofit fontScale="90000"/>
          </a:bodyPr>
          <a:lstStyle/>
          <a:p>
            <a:pPr eaLnBrk="1" hangingPunct="1"/>
            <a:r>
              <a:rPr lang="el-GR" altLang="el-GR" sz="4000" b="1" dirty="0" smtClean="0"/>
              <a:t>Περιοδικός Πίνακας</a:t>
            </a:r>
            <a:br>
              <a:rPr lang="el-GR" altLang="el-GR" sz="4000" b="1" dirty="0" smtClean="0"/>
            </a:br>
            <a:r>
              <a:rPr lang="el-GR" altLang="el-GR" sz="3300" b="0" dirty="0" smtClean="0"/>
              <a:t>Περιοδική τάση των ιδιοτήτων των στοιχείων 4/6 </a:t>
            </a:r>
          </a:p>
        </p:txBody>
      </p:sp>
      <p:sp>
        <p:nvSpPr>
          <p:cNvPr id="14339" name="Rectangle 3"/>
          <p:cNvSpPr>
            <a:spLocks noGrp="1" noChangeArrowheads="1"/>
          </p:cNvSpPr>
          <p:nvPr>
            <p:ph idx="1"/>
          </p:nvPr>
        </p:nvSpPr>
        <p:spPr>
          <a:xfrm>
            <a:off x="457200" y="1484784"/>
            <a:ext cx="8229600" cy="4752528"/>
          </a:xfrm>
        </p:spPr>
        <p:txBody>
          <a:bodyPr/>
          <a:lstStyle/>
          <a:p>
            <a:pPr eaLnBrk="1" hangingPunct="1"/>
            <a:r>
              <a:rPr lang="el-GR" altLang="el-GR" sz="2400" dirty="0" smtClean="0"/>
              <a:t>Ηλεκτροθετικότητα</a:t>
            </a:r>
            <a:endParaRPr lang="el-GR" altLang="el-GR" sz="1800" dirty="0" smtClean="0"/>
          </a:p>
        </p:txBody>
      </p:sp>
      <p:sp>
        <p:nvSpPr>
          <p:cNvPr id="14340" name="Line 4"/>
          <p:cNvSpPr>
            <a:spLocks noChangeShapeType="1"/>
          </p:cNvSpPr>
          <p:nvPr/>
        </p:nvSpPr>
        <p:spPr bwMode="auto">
          <a:xfrm>
            <a:off x="1835150" y="2565400"/>
            <a:ext cx="0" cy="2808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41" name="Line 5"/>
          <p:cNvSpPr>
            <a:spLocks noChangeShapeType="1"/>
          </p:cNvSpPr>
          <p:nvPr/>
        </p:nvSpPr>
        <p:spPr bwMode="auto">
          <a:xfrm>
            <a:off x="1835150" y="2565400"/>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42" name="Line 6"/>
          <p:cNvSpPr>
            <a:spLocks noChangeShapeType="1"/>
          </p:cNvSpPr>
          <p:nvPr/>
        </p:nvSpPr>
        <p:spPr bwMode="auto">
          <a:xfrm>
            <a:off x="2124075" y="2565400"/>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43" name="Line 7"/>
          <p:cNvSpPr>
            <a:spLocks noChangeShapeType="1"/>
          </p:cNvSpPr>
          <p:nvPr/>
        </p:nvSpPr>
        <p:spPr bwMode="auto">
          <a:xfrm>
            <a:off x="2124075" y="2924175"/>
            <a:ext cx="287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44" name="Line 8"/>
          <p:cNvSpPr>
            <a:spLocks noChangeShapeType="1"/>
          </p:cNvSpPr>
          <p:nvPr/>
        </p:nvSpPr>
        <p:spPr bwMode="auto">
          <a:xfrm>
            <a:off x="2411413" y="2924175"/>
            <a:ext cx="0"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45" name="Line 9"/>
          <p:cNvSpPr>
            <a:spLocks noChangeShapeType="1"/>
          </p:cNvSpPr>
          <p:nvPr/>
        </p:nvSpPr>
        <p:spPr bwMode="auto">
          <a:xfrm>
            <a:off x="1835150" y="5373688"/>
            <a:ext cx="3673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46" name="Line 10"/>
          <p:cNvSpPr>
            <a:spLocks noChangeShapeType="1"/>
          </p:cNvSpPr>
          <p:nvPr/>
        </p:nvSpPr>
        <p:spPr bwMode="auto">
          <a:xfrm flipV="1">
            <a:off x="5508625" y="5084763"/>
            <a:ext cx="0" cy="288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47" name="Line 11"/>
          <p:cNvSpPr>
            <a:spLocks noChangeShapeType="1"/>
          </p:cNvSpPr>
          <p:nvPr/>
        </p:nvSpPr>
        <p:spPr bwMode="auto">
          <a:xfrm>
            <a:off x="2411413" y="3644900"/>
            <a:ext cx="30972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48" name="Line 12"/>
          <p:cNvSpPr>
            <a:spLocks noChangeShapeType="1"/>
          </p:cNvSpPr>
          <p:nvPr/>
        </p:nvSpPr>
        <p:spPr bwMode="auto">
          <a:xfrm>
            <a:off x="5508625" y="5084763"/>
            <a:ext cx="2376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49" name="Line 13"/>
          <p:cNvSpPr>
            <a:spLocks noChangeShapeType="1"/>
          </p:cNvSpPr>
          <p:nvPr/>
        </p:nvSpPr>
        <p:spPr bwMode="auto">
          <a:xfrm flipV="1">
            <a:off x="7885113" y="2924175"/>
            <a:ext cx="0" cy="2160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50" name="Line 14"/>
          <p:cNvSpPr>
            <a:spLocks noChangeShapeType="1"/>
          </p:cNvSpPr>
          <p:nvPr/>
        </p:nvSpPr>
        <p:spPr bwMode="auto">
          <a:xfrm flipV="1">
            <a:off x="5508625" y="2924175"/>
            <a:ext cx="0"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51" name="Line 15"/>
          <p:cNvSpPr>
            <a:spLocks noChangeShapeType="1"/>
          </p:cNvSpPr>
          <p:nvPr/>
        </p:nvSpPr>
        <p:spPr bwMode="auto">
          <a:xfrm>
            <a:off x="5508625" y="2924175"/>
            <a:ext cx="20875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52" name="Line 16"/>
          <p:cNvSpPr>
            <a:spLocks noChangeShapeType="1"/>
          </p:cNvSpPr>
          <p:nvPr/>
        </p:nvSpPr>
        <p:spPr bwMode="auto">
          <a:xfrm flipV="1">
            <a:off x="7596188" y="2565400"/>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53" name="Line 17"/>
          <p:cNvSpPr>
            <a:spLocks noChangeShapeType="1"/>
          </p:cNvSpPr>
          <p:nvPr/>
        </p:nvSpPr>
        <p:spPr bwMode="auto">
          <a:xfrm>
            <a:off x="7596188" y="2565400"/>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54" name="Line 18"/>
          <p:cNvSpPr>
            <a:spLocks noChangeShapeType="1"/>
          </p:cNvSpPr>
          <p:nvPr/>
        </p:nvSpPr>
        <p:spPr bwMode="auto">
          <a:xfrm>
            <a:off x="7885113" y="256540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4355" name="Line 19"/>
          <p:cNvSpPr>
            <a:spLocks noChangeShapeType="1"/>
          </p:cNvSpPr>
          <p:nvPr/>
        </p:nvSpPr>
        <p:spPr bwMode="auto">
          <a:xfrm rot="10800000" flipH="1" flipV="1">
            <a:off x="1476375" y="2708275"/>
            <a:ext cx="0" cy="259238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dirty="0"/>
          </a:p>
        </p:txBody>
      </p:sp>
      <p:sp>
        <p:nvSpPr>
          <p:cNvPr id="14356" name="Line 20"/>
          <p:cNvSpPr>
            <a:spLocks noChangeShapeType="1"/>
          </p:cNvSpPr>
          <p:nvPr/>
        </p:nvSpPr>
        <p:spPr bwMode="auto">
          <a:xfrm rot="10800000">
            <a:off x="2627313" y="5589588"/>
            <a:ext cx="496887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spTree>
    <p:extLst>
      <p:ext uri="{BB962C8B-B14F-4D97-AF65-F5344CB8AC3E}">
        <p14:creationId xmlns:p14="http://schemas.microsoft.com/office/powerpoint/2010/main" val="35094021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7544" y="116632"/>
            <a:ext cx="8229600" cy="1080120"/>
          </a:xfrm>
        </p:spPr>
        <p:txBody>
          <a:bodyPr>
            <a:normAutofit fontScale="90000"/>
          </a:bodyPr>
          <a:lstStyle/>
          <a:p>
            <a:pPr eaLnBrk="1" hangingPunct="1"/>
            <a:r>
              <a:rPr lang="el-GR" altLang="el-GR" sz="4000" b="1" dirty="0" smtClean="0"/>
              <a:t>Περιοδικός Πίνακας</a:t>
            </a:r>
            <a:br>
              <a:rPr lang="el-GR" altLang="el-GR" sz="4000" b="1" dirty="0" smtClean="0"/>
            </a:br>
            <a:r>
              <a:rPr lang="el-GR" altLang="el-GR" sz="3300" b="0" dirty="0" smtClean="0"/>
              <a:t>Περιοδική τάση των ιδιοτήτων των στοιχείων 5/6 </a:t>
            </a:r>
          </a:p>
        </p:txBody>
      </p:sp>
      <p:sp>
        <p:nvSpPr>
          <p:cNvPr id="15363" name="Rectangle 3"/>
          <p:cNvSpPr>
            <a:spLocks noGrp="1" noChangeArrowheads="1"/>
          </p:cNvSpPr>
          <p:nvPr>
            <p:ph idx="1"/>
          </p:nvPr>
        </p:nvSpPr>
        <p:spPr/>
        <p:txBody>
          <a:bodyPr/>
          <a:lstStyle/>
          <a:p>
            <a:pPr eaLnBrk="1" hangingPunct="1"/>
            <a:r>
              <a:rPr lang="el-GR" altLang="el-GR" sz="2400" dirty="0" smtClean="0"/>
              <a:t>Ηλεκτρονιοσυγγένεια </a:t>
            </a:r>
            <a:r>
              <a:rPr lang="el-GR" altLang="el-GR" sz="2200" dirty="0" smtClean="0"/>
              <a:t>(έκλυση ενέργειας κατά την πρόσληψη ενός </a:t>
            </a:r>
            <a:r>
              <a:rPr lang="en-US" altLang="el-GR" sz="2200" dirty="0" smtClean="0"/>
              <a:t>e</a:t>
            </a:r>
            <a:r>
              <a:rPr lang="el-GR" altLang="el-GR" sz="2200" dirty="0" smtClean="0"/>
              <a:t> από μεμονωμένο άτομο, προς σχηματισμό αρνητικού ιόντος σε αέρια φάση και θεμελιώδη κατάσταση).</a:t>
            </a:r>
          </a:p>
        </p:txBody>
      </p:sp>
      <p:sp>
        <p:nvSpPr>
          <p:cNvPr id="15364" name="Line 4"/>
          <p:cNvSpPr>
            <a:spLocks noChangeShapeType="1"/>
          </p:cNvSpPr>
          <p:nvPr/>
        </p:nvSpPr>
        <p:spPr bwMode="auto">
          <a:xfrm>
            <a:off x="1835150" y="2565400"/>
            <a:ext cx="0" cy="2808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65" name="Line 5"/>
          <p:cNvSpPr>
            <a:spLocks noChangeShapeType="1"/>
          </p:cNvSpPr>
          <p:nvPr/>
        </p:nvSpPr>
        <p:spPr bwMode="auto">
          <a:xfrm>
            <a:off x="1835150" y="2565400"/>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66" name="Line 6"/>
          <p:cNvSpPr>
            <a:spLocks noChangeShapeType="1"/>
          </p:cNvSpPr>
          <p:nvPr/>
        </p:nvSpPr>
        <p:spPr bwMode="auto">
          <a:xfrm>
            <a:off x="2124075" y="2565400"/>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67" name="Line 7"/>
          <p:cNvSpPr>
            <a:spLocks noChangeShapeType="1"/>
          </p:cNvSpPr>
          <p:nvPr/>
        </p:nvSpPr>
        <p:spPr bwMode="auto">
          <a:xfrm>
            <a:off x="2124075" y="2924175"/>
            <a:ext cx="287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68" name="Line 8"/>
          <p:cNvSpPr>
            <a:spLocks noChangeShapeType="1"/>
          </p:cNvSpPr>
          <p:nvPr/>
        </p:nvSpPr>
        <p:spPr bwMode="auto">
          <a:xfrm>
            <a:off x="2411413" y="2924175"/>
            <a:ext cx="0"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69" name="Line 9"/>
          <p:cNvSpPr>
            <a:spLocks noChangeShapeType="1"/>
          </p:cNvSpPr>
          <p:nvPr/>
        </p:nvSpPr>
        <p:spPr bwMode="auto">
          <a:xfrm>
            <a:off x="1835150" y="5373688"/>
            <a:ext cx="3673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70" name="Line 10"/>
          <p:cNvSpPr>
            <a:spLocks noChangeShapeType="1"/>
          </p:cNvSpPr>
          <p:nvPr/>
        </p:nvSpPr>
        <p:spPr bwMode="auto">
          <a:xfrm flipV="1">
            <a:off x="5508625" y="5084763"/>
            <a:ext cx="0" cy="288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71" name="Line 11"/>
          <p:cNvSpPr>
            <a:spLocks noChangeShapeType="1"/>
          </p:cNvSpPr>
          <p:nvPr/>
        </p:nvSpPr>
        <p:spPr bwMode="auto">
          <a:xfrm>
            <a:off x="2411413" y="3644900"/>
            <a:ext cx="30972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72" name="Line 12"/>
          <p:cNvSpPr>
            <a:spLocks noChangeShapeType="1"/>
          </p:cNvSpPr>
          <p:nvPr/>
        </p:nvSpPr>
        <p:spPr bwMode="auto">
          <a:xfrm>
            <a:off x="5508625" y="5084763"/>
            <a:ext cx="2376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73" name="Line 13"/>
          <p:cNvSpPr>
            <a:spLocks noChangeShapeType="1"/>
          </p:cNvSpPr>
          <p:nvPr/>
        </p:nvSpPr>
        <p:spPr bwMode="auto">
          <a:xfrm flipV="1">
            <a:off x="7885113" y="2924175"/>
            <a:ext cx="0" cy="2160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74" name="Line 14"/>
          <p:cNvSpPr>
            <a:spLocks noChangeShapeType="1"/>
          </p:cNvSpPr>
          <p:nvPr/>
        </p:nvSpPr>
        <p:spPr bwMode="auto">
          <a:xfrm flipV="1">
            <a:off x="5508625" y="2924175"/>
            <a:ext cx="0"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75" name="Line 15"/>
          <p:cNvSpPr>
            <a:spLocks noChangeShapeType="1"/>
          </p:cNvSpPr>
          <p:nvPr/>
        </p:nvSpPr>
        <p:spPr bwMode="auto">
          <a:xfrm>
            <a:off x="5508625" y="2924175"/>
            <a:ext cx="20875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76" name="Line 16"/>
          <p:cNvSpPr>
            <a:spLocks noChangeShapeType="1"/>
          </p:cNvSpPr>
          <p:nvPr/>
        </p:nvSpPr>
        <p:spPr bwMode="auto">
          <a:xfrm flipV="1">
            <a:off x="7596188" y="2565400"/>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77" name="Line 17"/>
          <p:cNvSpPr>
            <a:spLocks noChangeShapeType="1"/>
          </p:cNvSpPr>
          <p:nvPr/>
        </p:nvSpPr>
        <p:spPr bwMode="auto">
          <a:xfrm>
            <a:off x="7596188" y="2565400"/>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78" name="Line 18"/>
          <p:cNvSpPr>
            <a:spLocks noChangeShapeType="1"/>
          </p:cNvSpPr>
          <p:nvPr/>
        </p:nvSpPr>
        <p:spPr bwMode="auto">
          <a:xfrm>
            <a:off x="7885113" y="256540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5379" name="Line 19"/>
          <p:cNvSpPr>
            <a:spLocks noChangeShapeType="1"/>
          </p:cNvSpPr>
          <p:nvPr/>
        </p:nvSpPr>
        <p:spPr bwMode="auto">
          <a:xfrm rot="10800000">
            <a:off x="1476375" y="2708275"/>
            <a:ext cx="0" cy="244951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dirty="0"/>
          </a:p>
        </p:txBody>
      </p:sp>
      <p:sp>
        <p:nvSpPr>
          <p:cNvPr id="15380" name="Line 20"/>
          <p:cNvSpPr>
            <a:spLocks noChangeShapeType="1"/>
          </p:cNvSpPr>
          <p:nvPr/>
        </p:nvSpPr>
        <p:spPr bwMode="auto">
          <a:xfrm rot="10800000" flipH="1">
            <a:off x="2339975" y="5589588"/>
            <a:ext cx="4608513"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Tree>
    <p:extLst>
      <p:ext uri="{BB962C8B-B14F-4D97-AF65-F5344CB8AC3E}">
        <p14:creationId xmlns:p14="http://schemas.microsoft.com/office/powerpoint/2010/main" val="3184982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7544" y="116632"/>
            <a:ext cx="8229600" cy="1080120"/>
          </a:xfrm>
        </p:spPr>
        <p:txBody>
          <a:bodyPr>
            <a:normAutofit fontScale="90000"/>
          </a:bodyPr>
          <a:lstStyle/>
          <a:p>
            <a:pPr eaLnBrk="1" hangingPunct="1"/>
            <a:r>
              <a:rPr lang="el-GR" altLang="el-GR" sz="4000" b="1" dirty="0" smtClean="0"/>
              <a:t>Περιοδικός Πίνακας</a:t>
            </a:r>
            <a:br>
              <a:rPr lang="el-GR" altLang="el-GR" sz="4000" b="1" dirty="0" smtClean="0"/>
            </a:br>
            <a:r>
              <a:rPr lang="el-GR" altLang="el-GR" sz="3300" b="0" dirty="0" smtClean="0"/>
              <a:t>Περιοδική τάση των ιδιοτήτων των στοιχείων 6/6</a:t>
            </a:r>
          </a:p>
        </p:txBody>
      </p:sp>
      <p:sp>
        <p:nvSpPr>
          <p:cNvPr id="16387" name="Rectangle 3"/>
          <p:cNvSpPr>
            <a:spLocks noGrp="1" noChangeArrowheads="1"/>
          </p:cNvSpPr>
          <p:nvPr>
            <p:ph idx="1"/>
          </p:nvPr>
        </p:nvSpPr>
        <p:spPr>
          <a:xfrm>
            <a:off x="457200" y="1412776"/>
            <a:ext cx="8229600" cy="4824536"/>
          </a:xfrm>
        </p:spPr>
        <p:txBody>
          <a:bodyPr/>
          <a:lstStyle/>
          <a:p>
            <a:pPr eaLnBrk="1" hangingPunct="1"/>
            <a:r>
              <a:rPr lang="el-GR" altLang="el-GR" sz="2400" dirty="0" smtClean="0"/>
              <a:t>Ηλεκτραρνητικότητα</a:t>
            </a:r>
            <a:endParaRPr lang="el-GR" altLang="el-GR" sz="1600" dirty="0" smtClean="0"/>
          </a:p>
        </p:txBody>
      </p:sp>
      <p:sp>
        <p:nvSpPr>
          <p:cNvPr id="16388" name="Line 4"/>
          <p:cNvSpPr>
            <a:spLocks noChangeShapeType="1"/>
          </p:cNvSpPr>
          <p:nvPr/>
        </p:nvSpPr>
        <p:spPr bwMode="auto">
          <a:xfrm>
            <a:off x="1835150" y="2565400"/>
            <a:ext cx="0" cy="2808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389" name="Line 5"/>
          <p:cNvSpPr>
            <a:spLocks noChangeShapeType="1"/>
          </p:cNvSpPr>
          <p:nvPr/>
        </p:nvSpPr>
        <p:spPr bwMode="auto">
          <a:xfrm>
            <a:off x="1835150" y="2565400"/>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390" name="Line 6"/>
          <p:cNvSpPr>
            <a:spLocks noChangeShapeType="1"/>
          </p:cNvSpPr>
          <p:nvPr/>
        </p:nvSpPr>
        <p:spPr bwMode="auto">
          <a:xfrm>
            <a:off x="2124075" y="2565400"/>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391" name="Line 7"/>
          <p:cNvSpPr>
            <a:spLocks noChangeShapeType="1"/>
          </p:cNvSpPr>
          <p:nvPr/>
        </p:nvSpPr>
        <p:spPr bwMode="auto">
          <a:xfrm>
            <a:off x="2124075" y="2924175"/>
            <a:ext cx="287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392" name="Line 8"/>
          <p:cNvSpPr>
            <a:spLocks noChangeShapeType="1"/>
          </p:cNvSpPr>
          <p:nvPr/>
        </p:nvSpPr>
        <p:spPr bwMode="auto">
          <a:xfrm>
            <a:off x="2411413" y="2924175"/>
            <a:ext cx="0"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393" name="Line 9"/>
          <p:cNvSpPr>
            <a:spLocks noChangeShapeType="1"/>
          </p:cNvSpPr>
          <p:nvPr/>
        </p:nvSpPr>
        <p:spPr bwMode="auto">
          <a:xfrm>
            <a:off x="1835150" y="5373688"/>
            <a:ext cx="3673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394" name="Line 10"/>
          <p:cNvSpPr>
            <a:spLocks noChangeShapeType="1"/>
          </p:cNvSpPr>
          <p:nvPr/>
        </p:nvSpPr>
        <p:spPr bwMode="auto">
          <a:xfrm flipV="1">
            <a:off x="5508625" y="5084763"/>
            <a:ext cx="0" cy="288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395" name="Line 11"/>
          <p:cNvSpPr>
            <a:spLocks noChangeShapeType="1"/>
          </p:cNvSpPr>
          <p:nvPr/>
        </p:nvSpPr>
        <p:spPr bwMode="auto">
          <a:xfrm>
            <a:off x="2411413" y="3644900"/>
            <a:ext cx="30972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396" name="Line 12"/>
          <p:cNvSpPr>
            <a:spLocks noChangeShapeType="1"/>
          </p:cNvSpPr>
          <p:nvPr/>
        </p:nvSpPr>
        <p:spPr bwMode="auto">
          <a:xfrm>
            <a:off x="5508625" y="5084763"/>
            <a:ext cx="2376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397" name="Line 13"/>
          <p:cNvSpPr>
            <a:spLocks noChangeShapeType="1"/>
          </p:cNvSpPr>
          <p:nvPr/>
        </p:nvSpPr>
        <p:spPr bwMode="auto">
          <a:xfrm flipV="1">
            <a:off x="7885113" y="2924175"/>
            <a:ext cx="0" cy="2160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398" name="Line 14"/>
          <p:cNvSpPr>
            <a:spLocks noChangeShapeType="1"/>
          </p:cNvSpPr>
          <p:nvPr/>
        </p:nvSpPr>
        <p:spPr bwMode="auto">
          <a:xfrm flipV="1">
            <a:off x="5508625" y="2924175"/>
            <a:ext cx="0"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399" name="Line 15"/>
          <p:cNvSpPr>
            <a:spLocks noChangeShapeType="1"/>
          </p:cNvSpPr>
          <p:nvPr/>
        </p:nvSpPr>
        <p:spPr bwMode="auto">
          <a:xfrm>
            <a:off x="5508625" y="2924175"/>
            <a:ext cx="20875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400" name="Line 16"/>
          <p:cNvSpPr>
            <a:spLocks noChangeShapeType="1"/>
          </p:cNvSpPr>
          <p:nvPr/>
        </p:nvSpPr>
        <p:spPr bwMode="auto">
          <a:xfrm flipV="1">
            <a:off x="7596188" y="2565400"/>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401" name="Line 17"/>
          <p:cNvSpPr>
            <a:spLocks noChangeShapeType="1"/>
          </p:cNvSpPr>
          <p:nvPr/>
        </p:nvSpPr>
        <p:spPr bwMode="auto">
          <a:xfrm>
            <a:off x="7596188" y="2565400"/>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402" name="Line 18"/>
          <p:cNvSpPr>
            <a:spLocks noChangeShapeType="1"/>
          </p:cNvSpPr>
          <p:nvPr/>
        </p:nvSpPr>
        <p:spPr bwMode="auto">
          <a:xfrm>
            <a:off x="7885113" y="256540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6403" name="Line 19"/>
          <p:cNvSpPr>
            <a:spLocks noChangeShapeType="1"/>
          </p:cNvSpPr>
          <p:nvPr/>
        </p:nvSpPr>
        <p:spPr bwMode="auto">
          <a:xfrm rot="10800000">
            <a:off x="1476375" y="2708275"/>
            <a:ext cx="0" cy="244951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dirty="0"/>
          </a:p>
        </p:txBody>
      </p:sp>
      <p:sp>
        <p:nvSpPr>
          <p:cNvPr id="16404" name="Line 20"/>
          <p:cNvSpPr>
            <a:spLocks noChangeShapeType="1"/>
          </p:cNvSpPr>
          <p:nvPr/>
        </p:nvSpPr>
        <p:spPr bwMode="auto">
          <a:xfrm rot="10800000" flipH="1">
            <a:off x="2339975" y="5589588"/>
            <a:ext cx="4608513"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dirty="0"/>
          </a:p>
        </p:txBody>
      </p:sp>
      <p:sp>
        <p:nvSpPr>
          <p:cNvPr id="16405" name="Text Box 23"/>
          <p:cNvSpPr txBox="1">
            <a:spLocks noChangeArrowheads="1"/>
          </p:cNvSpPr>
          <p:nvPr/>
        </p:nvSpPr>
        <p:spPr bwMode="auto">
          <a:xfrm>
            <a:off x="1908175" y="3716338"/>
            <a:ext cx="57594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50000"/>
              </a:spcBef>
              <a:buFontTx/>
              <a:buNone/>
            </a:pPr>
            <a:r>
              <a:rPr lang="el-GR" altLang="el-GR" sz="1600" dirty="0">
                <a:latin typeface="+mn-lt"/>
              </a:rPr>
              <a:t>Διαφορά ηλεκτραρνητικότητας &gt; 1,9 </a:t>
            </a:r>
            <a:r>
              <a:rPr lang="el-GR" altLang="el-GR" sz="1600" dirty="0">
                <a:latin typeface="+mn-lt"/>
                <a:cs typeface="Times New Roman" pitchFamily="18" charset="0"/>
              </a:rPr>
              <a:t>→ ιοντικός δεσμός</a:t>
            </a:r>
          </a:p>
          <a:p>
            <a:pPr eaLnBrk="1" hangingPunct="1">
              <a:spcBef>
                <a:spcPct val="50000"/>
              </a:spcBef>
              <a:buFontTx/>
              <a:buNone/>
            </a:pPr>
            <a:r>
              <a:rPr lang="el-GR" altLang="el-GR" sz="1400" dirty="0">
                <a:latin typeface="+mn-lt"/>
              </a:rPr>
              <a:t>Διαφορά ηλεκτραρνητικότητας </a:t>
            </a:r>
            <a:r>
              <a:rPr lang="en-US" altLang="el-GR" sz="1400" dirty="0">
                <a:latin typeface="+mn-lt"/>
              </a:rPr>
              <a:t>&lt;</a:t>
            </a:r>
            <a:r>
              <a:rPr lang="el-GR" altLang="el-GR" sz="1400" dirty="0">
                <a:latin typeface="+mn-lt"/>
              </a:rPr>
              <a:t> 0,5 → ομοιοπολικός μη πολωμένος δεσμός</a:t>
            </a:r>
          </a:p>
          <a:p>
            <a:pPr eaLnBrk="1" hangingPunct="1">
              <a:spcBef>
                <a:spcPct val="50000"/>
              </a:spcBef>
              <a:buFontTx/>
              <a:buNone/>
            </a:pPr>
            <a:r>
              <a:rPr lang="el-GR" altLang="el-GR" sz="1600" dirty="0">
                <a:latin typeface="+mn-lt"/>
              </a:rPr>
              <a:t>0,5&lt;Διαφορά ηλεκτραρνητικότητας &lt; 1,9 → ομοιοπολικός πολωμένος δεσμός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spTree>
    <p:extLst>
      <p:ext uri="{BB962C8B-B14F-4D97-AF65-F5344CB8AC3E}">
        <p14:creationId xmlns:p14="http://schemas.microsoft.com/office/powerpoint/2010/main" val="3873031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67544" y="116632"/>
            <a:ext cx="8229600" cy="1008112"/>
          </a:xfrm>
        </p:spPr>
        <p:txBody>
          <a:bodyPr>
            <a:normAutofit fontScale="90000"/>
          </a:bodyPr>
          <a:lstStyle/>
          <a:p>
            <a:pPr eaLnBrk="1" hangingPunct="1"/>
            <a:r>
              <a:rPr lang="el-GR" altLang="el-GR" sz="4000" b="1" dirty="0" smtClean="0"/>
              <a:t>Περιοδικός Πίνακας</a:t>
            </a:r>
            <a:br>
              <a:rPr lang="el-GR" altLang="el-GR" sz="4000" b="1" dirty="0" smtClean="0"/>
            </a:br>
            <a:r>
              <a:rPr lang="el-GR" altLang="el-GR" sz="3300" b="0" dirty="0" smtClean="0"/>
              <a:t>Μέταλλα, Αμέταλλα και Μεταλλοειδή</a:t>
            </a:r>
          </a:p>
        </p:txBody>
      </p:sp>
      <p:sp>
        <p:nvSpPr>
          <p:cNvPr id="17411" name="Content Placeholder 2"/>
          <p:cNvSpPr>
            <a:spLocks noGrp="1"/>
          </p:cNvSpPr>
          <p:nvPr>
            <p:ph idx="1"/>
          </p:nvPr>
        </p:nvSpPr>
        <p:spPr/>
        <p:txBody>
          <a:bodyPr>
            <a:normAutofit fontScale="92500" lnSpcReduction="10000"/>
          </a:bodyPr>
          <a:lstStyle/>
          <a:p>
            <a:r>
              <a:rPr lang="el-GR" altLang="el-GR" sz="2400" b="1" dirty="0" smtClean="0"/>
              <a:t>Μέταλλα</a:t>
            </a:r>
          </a:p>
          <a:p>
            <a:pPr lvl="1"/>
            <a:r>
              <a:rPr lang="el-GR" altLang="el-GR" dirty="0" smtClean="0"/>
              <a:t>Μικρή ενέργεια πρώτου ιοντισμού.</a:t>
            </a:r>
          </a:p>
          <a:p>
            <a:pPr lvl="1"/>
            <a:r>
              <a:rPr lang="el-GR" altLang="el-GR" dirty="0" smtClean="0"/>
              <a:t>Μεγάλη ατομική ακτίνα.</a:t>
            </a:r>
          </a:p>
          <a:p>
            <a:pPr lvl="1"/>
            <a:r>
              <a:rPr lang="el-GR" altLang="el-GR" dirty="0" smtClean="0"/>
              <a:t>Αναγωγική ικανότητα.</a:t>
            </a:r>
          </a:p>
          <a:p>
            <a:pPr lvl="1"/>
            <a:r>
              <a:rPr lang="el-GR" altLang="el-GR" dirty="0" smtClean="0"/>
              <a:t>Μεγάλη ηλεκτροθετικότητα.</a:t>
            </a:r>
          </a:p>
          <a:p>
            <a:r>
              <a:rPr lang="el-GR" altLang="el-GR" sz="2400" b="1" dirty="0" smtClean="0"/>
              <a:t>Αμέταλλα</a:t>
            </a:r>
          </a:p>
          <a:p>
            <a:pPr lvl="1"/>
            <a:r>
              <a:rPr lang="el-GR" altLang="el-GR" dirty="0" smtClean="0"/>
              <a:t>Μεγάλη ενέργεια πρώτου ιοντισμού.</a:t>
            </a:r>
          </a:p>
          <a:p>
            <a:pPr lvl="1"/>
            <a:r>
              <a:rPr lang="el-GR" altLang="el-GR" dirty="0" smtClean="0"/>
              <a:t>Μικρή ατομική ακτίνα.</a:t>
            </a:r>
          </a:p>
          <a:p>
            <a:pPr lvl="1"/>
            <a:r>
              <a:rPr lang="el-GR" altLang="el-GR" dirty="0" smtClean="0"/>
              <a:t>Οξειδωτική ικανότητα.</a:t>
            </a:r>
          </a:p>
          <a:p>
            <a:pPr lvl="1"/>
            <a:r>
              <a:rPr lang="el-GR" altLang="el-GR" dirty="0" smtClean="0"/>
              <a:t>Μεγάλη ηλεκτραρνητικότητα.</a:t>
            </a:r>
          </a:p>
        </p:txBody>
      </p:sp>
      <p:sp>
        <p:nvSpPr>
          <p:cNvPr id="17412" name="Rectangle 4"/>
          <p:cNvSpPr>
            <a:spLocks noChangeArrowheads="1"/>
          </p:cNvSpPr>
          <p:nvPr/>
        </p:nvSpPr>
        <p:spPr bwMode="auto">
          <a:xfrm>
            <a:off x="1763713" y="6093296"/>
            <a:ext cx="54376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l-GR" altLang="el-GR" sz="2800" b="1" dirty="0">
                <a:latin typeface="+mn-lt"/>
              </a:rPr>
              <a:t>Μεταλλοειδή: </a:t>
            </a:r>
            <a:r>
              <a:rPr lang="el-GR" altLang="el-GR" sz="2800" dirty="0">
                <a:latin typeface="+mn-lt"/>
              </a:rPr>
              <a:t>ενδιάμεσες ιδιότητες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15</a:t>
            </a:fld>
            <a:endParaRPr lang="el-GR" dirty="0"/>
          </a:p>
        </p:txBody>
      </p:sp>
    </p:spTree>
    <p:extLst>
      <p:ext uri="{BB962C8B-B14F-4D97-AF65-F5344CB8AC3E}">
        <p14:creationId xmlns:p14="http://schemas.microsoft.com/office/powerpoint/2010/main" val="1344091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Τίτλος 1"/>
          <p:cNvSpPr>
            <a:spLocks noGrp="1"/>
          </p:cNvSpPr>
          <p:nvPr>
            <p:ph type="title"/>
          </p:nvPr>
        </p:nvSpPr>
        <p:spPr/>
        <p:txBody>
          <a:bodyPr/>
          <a:lstStyle/>
          <a:p>
            <a:pPr eaLnBrk="1" hangingPunct="1"/>
            <a:r>
              <a:rPr lang="el-GR" altLang="el-GR" dirty="0" smtClean="0"/>
              <a:t>Περιοδικός Πίνακας</a:t>
            </a:r>
          </a:p>
        </p:txBody>
      </p:sp>
      <p:pic>
        <p:nvPicPr>
          <p:cNvPr id="1029" name="Picture 6" descr="C:\Users\fkaram2\Desktop\Photo-Video-Film2-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226" y="577306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p:nvPr/>
        </p:nvSpPr>
        <p:spPr>
          <a:xfrm>
            <a:off x="3029889" y="5719092"/>
            <a:ext cx="3529012" cy="460375"/>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6"/>
              </a:rPr>
              <a:t>Atomic orbitals and periodic table construction</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rPr>
              <a:t/>
            </a:r>
            <a:br>
              <a:rPr lang="en-US" sz="1200" dirty="0">
                <a:solidFill>
                  <a:prstClr val="black"/>
                </a:solidFill>
                <a:latin typeface="Calibri"/>
                <a:cs typeface="Arial" charset="0"/>
              </a:rPr>
            </a:br>
            <a:r>
              <a:rPr lang="en-US" sz="1200" dirty="0">
                <a:solidFill>
                  <a:prstClr val="black"/>
                </a:solidFill>
                <a:latin typeface="Calibri"/>
                <a:cs typeface="Arial" charset="0"/>
                <a:hlinkClick r:id="rId7" tooltip="User:Jubobroff"/>
              </a:rPr>
              <a:t>Jubobroff</a:t>
            </a:r>
            <a:r>
              <a:rPr lang="el-GR" sz="1200" dirty="0">
                <a:solidFill>
                  <a:prstClr val="black"/>
                </a:solidFill>
                <a:latin typeface="Calibri"/>
                <a:cs typeface="Arial" charset="0"/>
              </a:rPr>
              <a:t> </a:t>
            </a:r>
            <a:r>
              <a:rPr lang="el-GR" sz="1200" dirty="0" smtClean="0">
                <a:solidFill>
                  <a:prstClr val="black">
                    <a:lumMod val="65000"/>
                    <a:lumOff val="35000"/>
                  </a:prstClr>
                </a:solidFill>
                <a:latin typeface="Calibri"/>
                <a:cs typeface="Arial" charset="0"/>
              </a:rPr>
              <a:t>διαθέσιμο με άδεια</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hlinkClick r:id="rId8"/>
              </a:rPr>
              <a:t>CC BY-SA 3.0</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a:xfrm>
            <a:off x="6551613" y="6308725"/>
            <a:ext cx="2133600" cy="365125"/>
          </a:xfrm>
        </p:spPr>
        <p:txBody>
          <a:bodyPr/>
          <a:lstStyle/>
          <a:p>
            <a:pPr>
              <a:defRPr/>
            </a:pPr>
            <a:fld id="{7FB9D557-162C-461D-8733-5D5EF68027F6}" type="slidenum">
              <a:rPr lang="el-GR" smtClean="0">
                <a:solidFill>
                  <a:prstClr val="black"/>
                </a:solidFill>
              </a:rPr>
              <a:pPr>
                <a:defRPr/>
              </a:pPr>
              <a:t>16</a:t>
            </a:fld>
            <a:endParaRPr lang="el-GR" dirty="0">
              <a:solidFill>
                <a:prstClr val="black"/>
              </a:solidFill>
            </a:endParaRPr>
          </a:p>
        </p:txBody>
      </p:sp>
    </p:spTree>
    <p:controls>
      <mc:AlternateContent xmlns:mc="http://schemas.openxmlformats.org/markup-compatibility/2006">
        <mc:Choice xmlns:v="urn:schemas-microsoft-com:vml" Requires="v">
          <p:control spid="2055" name="ShockwaveFlash1" r:id="rId2" imgW="4501190" imgH="3096877"/>
        </mc:Choice>
        <mc:Fallback>
          <p:control name="ShockwaveFlash1" r:id="rId2" imgW="4501190" imgH="3096877">
            <p:pic>
              <p:nvPicPr>
                <p:cNvPr id="0" name="ShockwaveFlash1"/>
                <p:cNvPicPr preferRelativeResize="0">
                  <a:picLocks noChangeArrowheads="1" noChangeShapeType="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738188" y="1196975"/>
                  <a:ext cx="7667625" cy="44640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416752411"/>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l-GR" altLang="el-GR" b="1" dirty="0" smtClean="0"/>
              <a:t>Περιοδικός Πίνακας</a:t>
            </a:r>
            <a:r>
              <a:rPr lang="en-US" altLang="el-GR" b="1" dirty="0" smtClean="0"/>
              <a:t> </a:t>
            </a:r>
            <a:r>
              <a:rPr lang="en-US" altLang="el-GR" sz="3000" b="0" dirty="0" smtClean="0"/>
              <a:t>1/7</a:t>
            </a:r>
            <a:r>
              <a:rPr lang="el-GR" altLang="el-GR" dirty="0" smtClean="0"/>
              <a:t> </a:t>
            </a:r>
          </a:p>
        </p:txBody>
      </p:sp>
      <p:sp>
        <p:nvSpPr>
          <p:cNvPr id="4099" name="Rectangle 3"/>
          <p:cNvSpPr>
            <a:spLocks noGrp="1" noChangeArrowheads="1"/>
          </p:cNvSpPr>
          <p:nvPr>
            <p:ph idx="1"/>
          </p:nvPr>
        </p:nvSpPr>
        <p:spPr/>
        <p:txBody>
          <a:bodyPr>
            <a:normAutofit/>
          </a:bodyPr>
          <a:lstStyle/>
          <a:p>
            <a:r>
              <a:rPr lang="el-GR" altLang="el-GR" dirty="0" smtClean="0"/>
              <a:t>Οι φυσικές και χημικές ιδιότητες των στοιχείων είναι περιοδικές συναρτήσεις του ατομικού αριθμού (Ζ) των στοιχείων. (νόμος περιοδικότητας του </a:t>
            </a:r>
            <a:r>
              <a:rPr lang="en-US" altLang="el-GR" dirty="0" smtClean="0"/>
              <a:t>Moseley).</a:t>
            </a:r>
          </a:p>
          <a:p>
            <a:pPr lvl="1"/>
            <a:r>
              <a:rPr lang="el-GR" altLang="el-GR" b="1" dirty="0" smtClean="0"/>
              <a:t>Επτά περίοδοι </a:t>
            </a:r>
            <a:r>
              <a:rPr lang="el-GR" altLang="el-GR" dirty="0" smtClean="0"/>
              <a:t>(όσες και οι στοιβάδες </a:t>
            </a:r>
            <a:r>
              <a:rPr lang="en-US" altLang="el-GR" dirty="0" smtClean="0"/>
              <a:t>K, L, M, N, O, P, Q).</a:t>
            </a:r>
          </a:p>
          <a:p>
            <a:pPr lvl="1"/>
            <a:r>
              <a:rPr lang="el-GR" altLang="el-GR" b="1" dirty="0" smtClean="0"/>
              <a:t>Δεκαοκτώ ομάδες </a:t>
            </a:r>
            <a:r>
              <a:rPr lang="el-GR" altLang="el-GR" dirty="0" smtClean="0"/>
              <a:t>(σε πλήρη ανάπτυξη)</a:t>
            </a:r>
            <a:r>
              <a:rPr lang="en-US" altLang="el-GR" dirty="0" smtClean="0"/>
              <a:t>.</a:t>
            </a:r>
            <a:endParaRPr lang="el-GR" altLang="el-GR" dirty="0" smtClean="0"/>
          </a:p>
          <a:p>
            <a:pPr lvl="1"/>
            <a:r>
              <a:rPr lang="el-GR" altLang="el-GR" dirty="0" smtClean="0"/>
              <a:t>Λανθανίδες ή σπάνιες γαίες (Α.Α 5</a:t>
            </a:r>
            <a:r>
              <a:rPr lang="en-US" altLang="el-GR" dirty="0" smtClean="0"/>
              <a:t>8</a:t>
            </a:r>
            <a:r>
              <a:rPr lang="el-GR" altLang="el-GR" dirty="0" smtClean="0"/>
              <a:t>-7</a:t>
            </a:r>
            <a:r>
              <a:rPr lang="en-US" altLang="el-GR" dirty="0" smtClean="0"/>
              <a:t>1</a:t>
            </a:r>
            <a:r>
              <a:rPr lang="el-GR" altLang="el-GR" dirty="0" smtClean="0"/>
              <a:t>)</a:t>
            </a:r>
            <a:r>
              <a:rPr lang="en-US" altLang="el-GR" dirty="0" smtClean="0"/>
              <a:t>.</a:t>
            </a:r>
            <a:endParaRPr lang="el-GR" altLang="el-GR" dirty="0" smtClean="0"/>
          </a:p>
          <a:p>
            <a:pPr lvl="1"/>
            <a:r>
              <a:rPr lang="el-GR" altLang="el-GR" dirty="0" smtClean="0"/>
              <a:t>Ακτινίδες (Α.Α </a:t>
            </a:r>
            <a:r>
              <a:rPr lang="en-US" altLang="el-GR" dirty="0" smtClean="0"/>
              <a:t>90</a:t>
            </a:r>
            <a:r>
              <a:rPr lang="el-GR" altLang="el-GR" dirty="0" smtClean="0"/>
              <a:t>-10</a:t>
            </a:r>
            <a:r>
              <a:rPr lang="en-US" altLang="el-GR" dirty="0" smtClean="0"/>
              <a:t>3</a:t>
            </a:r>
            <a:r>
              <a:rPr lang="el-GR" altLang="el-GR" dirty="0" smtClean="0"/>
              <a:t>)</a:t>
            </a:r>
            <a:r>
              <a:rPr lang="en-US" altLang="el-GR" dirty="0" smtClean="0"/>
              <a:t>.</a:t>
            </a:r>
            <a:endParaRPr lang="el-GR" alt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a:t>
            </a:fld>
            <a:endParaRPr lang="el-GR" dirty="0"/>
          </a:p>
        </p:txBody>
      </p:sp>
    </p:spTree>
    <p:extLst>
      <p:ext uri="{BB962C8B-B14F-4D97-AF65-F5344CB8AC3E}">
        <p14:creationId xmlns:p14="http://schemas.microsoft.com/office/powerpoint/2010/main" val="604902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Σπύρος Παπαγεωργίου</a:t>
            </a:r>
            <a:r>
              <a:rPr lang="el-GR" sz="2000" dirty="0"/>
              <a:t>. Σπύρος Παπαγεωργίου. «Ανόργανη και Οργανική Χημεία (Θ). </a:t>
            </a:r>
            <a:r>
              <a:rPr lang="el-GR" sz="2000" dirty="0" smtClean="0"/>
              <a:t>Ενότητα </a:t>
            </a:r>
            <a:r>
              <a:rPr lang="en-US" sz="2000" dirty="0" smtClean="0"/>
              <a:t>2:</a:t>
            </a:r>
            <a:r>
              <a:rPr lang="el-GR" sz="2000" dirty="0" smtClean="0"/>
              <a:t> </a:t>
            </a:r>
            <a:r>
              <a:rPr lang="el-GR" sz="2000" dirty="0"/>
              <a:t>Περιοδικός Πίνακας και Περιοδικές Ιδιότητες των </a:t>
            </a:r>
            <a:r>
              <a:rPr lang="el-GR" sz="2000" dirty="0" smtClean="0"/>
              <a:t>Στοιχείων».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και δοθεί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αδειοδόχο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11809098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a:solidFill>
                  <a:prstClr val="black">
                    <a:lumMod val="75000"/>
                    <a:lumOff val="25000"/>
                  </a:prstClr>
                </a:solidFill>
                <a:latin typeface="Calibri"/>
              </a:rPr>
              <a:t>και διάθεση του έργου ή του παράγωγου αυτού με την ίδια άδεια</a:t>
            </a: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6249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karam2\Desktop\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893401"/>
            <a:ext cx="7344816" cy="5908016"/>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title"/>
          </p:nvPr>
        </p:nvSpPr>
        <p:spPr/>
        <p:txBody>
          <a:bodyPr/>
          <a:lstStyle/>
          <a:p>
            <a:r>
              <a:rPr lang="el-GR" altLang="el-GR" dirty="0"/>
              <a:t>Περιοδικός Πίνακας</a:t>
            </a:r>
            <a:r>
              <a:rPr lang="en-US" altLang="el-GR" dirty="0"/>
              <a:t> </a:t>
            </a:r>
            <a:r>
              <a:rPr lang="en-US" altLang="el-GR" sz="3000" b="0" dirty="0" smtClean="0"/>
              <a:t>2/7</a:t>
            </a:r>
            <a:r>
              <a:rPr lang="el-GR" altLang="el-GR" dirty="0" smtClean="0"/>
              <a:t> </a:t>
            </a:r>
          </a:p>
        </p:txBody>
      </p:sp>
      <p:sp>
        <p:nvSpPr>
          <p:cNvPr id="5125" name="Text Box 5"/>
          <p:cNvSpPr txBox="1">
            <a:spLocks noChangeArrowheads="1"/>
          </p:cNvSpPr>
          <p:nvPr/>
        </p:nvSpPr>
        <p:spPr bwMode="auto">
          <a:xfrm>
            <a:off x="6767736" y="387195"/>
            <a:ext cx="2376264"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r" eaLnBrk="1" hangingPunct="1">
              <a:spcBef>
                <a:spcPct val="50000"/>
              </a:spcBef>
              <a:buFontTx/>
              <a:buNone/>
            </a:pPr>
            <a:r>
              <a:rPr lang="el-GR" altLang="el-GR" sz="1800" dirty="0" smtClean="0">
                <a:solidFill>
                  <a:srgbClr val="FFC000"/>
                </a:solidFill>
                <a:hlinkClick r:id="rId4"/>
              </a:rPr>
              <a:t>www.ptable.com</a:t>
            </a:r>
            <a:endParaRPr lang="el-GR" altLang="el-GR" sz="1800" dirty="0">
              <a:solidFill>
                <a:srgbClr val="FFC000"/>
              </a:solidFill>
            </a:endParaRPr>
          </a:p>
        </p:txBody>
      </p:sp>
      <p:cxnSp>
        <p:nvCxnSpPr>
          <p:cNvPr id="7" name="Straight Arrow Connector 6"/>
          <p:cNvCxnSpPr/>
          <p:nvPr/>
        </p:nvCxnSpPr>
        <p:spPr>
          <a:xfrm flipV="1">
            <a:off x="1104598" y="4653137"/>
            <a:ext cx="3827442" cy="8077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7" name="Rectangle 8"/>
          <p:cNvSpPr>
            <a:spLocks noChangeArrowheads="1"/>
          </p:cNvSpPr>
          <p:nvPr/>
        </p:nvSpPr>
        <p:spPr bwMode="auto">
          <a:xfrm>
            <a:off x="0" y="5301208"/>
            <a:ext cx="1104598" cy="31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algn="ctr" eaLnBrk="1" hangingPunct="1">
              <a:lnSpc>
                <a:spcPct val="80000"/>
              </a:lnSpc>
              <a:spcBef>
                <a:spcPct val="0"/>
              </a:spcBef>
              <a:buFontTx/>
              <a:buNone/>
            </a:pPr>
            <a:r>
              <a:rPr lang="el-GR" altLang="el-GR" sz="1800" dirty="0">
                <a:latin typeface="+mn-lt"/>
              </a:rPr>
              <a:t>μαϊτνέριο</a:t>
            </a:r>
          </a:p>
        </p:txBody>
      </p:sp>
      <p:sp>
        <p:nvSpPr>
          <p:cNvPr id="2" name="Θέση αριθμού διαφάνειας 1"/>
          <p:cNvSpPr>
            <a:spLocks noGrp="1"/>
          </p:cNvSpPr>
          <p:nvPr>
            <p:ph type="sldNum" sz="quarter" idx="12"/>
          </p:nvPr>
        </p:nvSpPr>
        <p:spPr>
          <a:xfrm>
            <a:off x="6686872" y="6356350"/>
            <a:ext cx="2133600" cy="365125"/>
          </a:xfrm>
        </p:spPr>
        <p:txBody>
          <a:bodyPr/>
          <a:lstStyle/>
          <a:p>
            <a:pPr>
              <a:defRPr/>
            </a:pPr>
            <a:fld id="{7E55E3B3-0445-4CFC-BED8-763D4409E61F}" type="slidenum">
              <a:rPr lang="el-GR" smtClean="0"/>
              <a:pPr>
                <a:defRPr/>
              </a:pPr>
              <a:t>2</a:t>
            </a:fld>
            <a:endParaRPr lang="el-GR" dirty="0"/>
          </a:p>
        </p:txBody>
      </p:sp>
      <p:sp>
        <p:nvSpPr>
          <p:cNvPr id="9" name="Ορθογώνιο 8"/>
          <p:cNvSpPr/>
          <p:nvPr/>
        </p:nvSpPr>
        <p:spPr>
          <a:xfrm>
            <a:off x="147083" y="6524418"/>
            <a:ext cx="1040541" cy="276999"/>
          </a:xfrm>
          <a:prstGeom prst="rect">
            <a:avLst/>
          </a:prstGeom>
        </p:spPr>
        <p:txBody>
          <a:bodyPr wrap="none">
            <a:spAutoFit/>
          </a:bodyPr>
          <a:lstStyle/>
          <a:p>
            <a:r>
              <a:rPr lang="en-US" sz="1200" dirty="0">
                <a:latin typeface="+mn-lt"/>
                <a:hlinkClick r:id="rId5"/>
              </a:rPr>
              <a:t>Periodic table</a:t>
            </a:r>
            <a:endParaRPr lang="en-US" sz="1200" dirty="0">
              <a:latin typeface="+mn-lt"/>
            </a:endParaRPr>
          </a:p>
        </p:txBody>
      </p:sp>
    </p:spTree>
    <p:extLst>
      <p:ext uri="{BB962C8B-B14F-4D97-AF65-F5344CB8AC3E}">
        <p14:creationId xmlns:p14="http://schemas.microsoft.com/office/powerpoint/2010/main" val="2717540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l-GR" altLang="el-GR" dirty="0"/>
              <a:t>Περιοδικός Πίνακας</a:t>
            </a:r>
            <a:r>
              <a:rPr lang="en-US" altLang="el-GR" dirty="0"/>
              <a:t> </a:t>
            </a:r>
            <a:r>
              <a:rPr lang="el-GR" altLang="el-GR" sz="3000" b="0" dirty="0" smtClean="0"/>
              <a:t>3</a:t>
            </a:r>
            <a:r>
              <a:rPr lang="en-US" altLang="el-GR" sz="3000" b="0" dirty="0" smtClean="0"/>
              <a:t>/7</a:t>
            </a:r>
            <a:r>
              <a:rPr lang="el-GR" altLang="el-GR" dirty="0" smtClean="0"/>
              <a:t> </a:t>
            </a:r>
          </a:p>
        </p:txBody>
      </p:sp>
      <p:sp>
        <p:nvSpPr>
          <p:cNvPr id="2" name="Θέση περιεχομένου 1"/>
          <p:cNvSpPr>
            <a:spLocks noGrp="1"/>
          </p:cNvSpPr>
          <p:nvPr>
            <p:ph idx="1"/>
          </p:nvPr>
        </p:nvSpPr>
        <p:spPr/>
        <p:txBody>
          <a:bodyPr/>
          <a:lstStyle/>
          <a:p>
            <a:r>
              <a:rPr lang="el-GR" dirty="0"/>
              <a:t>Το </a:t>
            </a:r>
            <a:r>
              <a:rPr lang="el-GR" b="1" dirty="0"/>
              <a:t>νταρμστάντιο (Ds) </a:t>
            </a:r>
            <a:r>
              <a:rPr lang="el-GR" dirty="0"/>
              <a:t>είναι ένα συνθετικό χημικό στοιχείο στον περιοδικό πίνακα με ατομικό αριθμό 110 και ατομικό βάρος 281 g/mol. </a:t>
            </a:r>
            <a:br>
              <a:rPr lang="el-GR" dirty="0"/>
            </a:br>
            <a:r>
              <a:rPr lang="el-GR" dirty="0"/>
              <a:t>Δημιουργήθηκε από διεθνή ομάδα ερευνητών στην πόλη Ντάρμσταντ της Γερμανίας. Το νταρμστάντιο δεν υπάρχει καθόλου στο περιβάλλον και η σύντομη ζωή του δε διαρκεί περισσότερο από ένα χιλιοστό του δευτερολέπτου αφού τα άτομα του στοιχείου διασπώνται αμέσως με εκπομπή ακτινοβολίας άλφα. Οι επιστήμονες προβλέπουν ότι, αν απομονωθεί, θα είναι στερεό με μεταλλική λάμψη ίσως γκρίζα ή ασημένια.</a:t>
            </a:r>
          </a:p>
          <a:p>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a:t>
            </a:fld>
            <a:endParaRPr lang="el-GR" dirty="0"/>
          </a:p>
        </p:txBody>
      </p:sp>
    </p:spTree>
    <p:extLst>
      <p:ext uri="{BB962C8B-B14F-4D97-AF65-F5344CB8AC3E}">
        <p14:creationId xmlns:p14="http://schemas.microsoft.com/office/powerpoint/2010/main" val="39543849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l-GR" altLang="el-GR" dirty="0"/>
              <a:t>Περιοδικός Πίνακας</a:t>
            </a:r>
            <a:r>
              <a:rPr lang="en-US" altLang="el-GR" dirty="0"/>
              <a:t> </a:t>
            </a:r>
            <a:r>
              <a:rPr lang="el-GR" altLang="el-GR" sz="3000" b="0" dirty="0" smtClean="0"/>
              <a:t>4</a:t>
            </a:r>
            <a:r>
              <a:rPr lang="en-US" altLang="el-GR" sz="3000" b="0" dirty="0" smtClean="0"/>
              <a:t>/7</a:t>
            </a:r>
            <a:r>
              <a:rPr lang="el-GR" altLang="el-GR" dirty="0" smtClean="0"/>
              <a:t> </a:t>
            </a:r>
          </a:p>
        </p:txBody>
      </p:sp>
      <p:sp>
        <p:nvSpPr>
          <p:cNvPr id="2" name="Θέση περιεχομένου 1"/>
          <p:cNvSpPr>
            <a:spLocks noGrp="1"/>
          </p:cNvSpPr>
          <p:nvPr>
            <p:ph idx="1"/>
          </p:nvPr>
        </p:nvSpPr>
        <p:spPr/>
        <p:txBody>
          <a:bodyPr>
            <a:normAutofit lnSpcReduction="10000"/>
          </a:bodyPr>
          <a:lstStyle/>
          <a:p>
            <a:r>
              <a:rPr lang="el-GR" altLang="el-GR" dirty="0"/>
              <a:t>Το </a:t>
            </a:r>
            <a:r>
              <a:rPr lang="el-GR" altLang="el-GR" b="1" dirty="0"/>
              <a:t>ρεντγκένιο (Rg) </a:t>
            </a:r>
            <a:r>
              <a:rPr lang="el-GR" altLang="el-GR" dirty="0"/>
              <a:t>έχει ατομικό αριθμό 111. Είναι συνθετικό στοιχείο και το πιο σταθερό ισότοπό του έχει διάρκεια ημιζωής 3,6 δευτερόλεπτα. Το όνομα του στοιχείου τιμά τον γερμανό φυσικό Βίλχελμ Κόνραντ Ρέντγκεν, «πατέρα» των ακτίνων Χ</a:t>
            </a:r>
            <a:r>
              <a:rPr lang="el-GR" altLang="el-GR" dirty="0" smtClean="0"/>
              <a:t>.</a:t>
            </a:r>
            <a:endParaRPr lang="en-US" altLang="el-GR" dirty="0" smtClean="0"/>
          </a:p>
          <a:p>
            <a:r>
              <a:rPr lang="el-GR" altLang="el-GR" dirty="0"/>
              <a:t>Το τρίτο στοιχείο ονομάστηκε </a:t>
            </a:r>
            <a:r>
              <a:rPr lang="el-GR" altLang="el-GR" b="1" dirty="0"/>
              <a:t>κοπερνίκιο (Cp) </a:t>
            </a:r>
            <a:r>
              <a:rPr lang="el-GR" altLang="el-GR" dirty="0"/>
              <a:t>προς τιμήν του μεγάλου αστρονόμου Νικόλαου Κοπέρνικου. Διαθέτει 112 πρωτόνια στον πυρήνα του και είναι ένα από τα βαρύτερα γνωστά στοιχεία, πολύ βαρύτερο από τον μόλυβδο ή το ουράνιο. Είναι εξαιρετικά ασταθές και δεν μπορεί να υπάρξει στη φύση για περισσότερο από μερικά χιλιοστά του δευτερολέπτου</a:t>
            </a:r>
            <a:r>
              <a:rPr lang="el-GR" altLang="el-GR" dirty="0" smtClean="0"/>
              <a:t>.</a:t>
            </a:r>
            <a:endParaRPr lang="el-GR" altLang="el-GR" dirty="0"/>
          </a:p>
          <a:p>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a:t>
            </a:fld>
            <a:endParaRPr lang="el-GR" dirty="0"/>
          </a:p>
        </p:txBody>
      </p:sp>
    </p:spTree>
    <p:extLst>
      <p:ext uri="{BB962C8B-B14F-4D97-AF65-F5344CB8AC3E}">
        <p14:creationId xmlns:p14="http://schemas.microsoft.com/office/powerpoint/2010/main" val="3363944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l-GR" altLang="el-GR" dirty="0"/>
              <a:t>Περιοδικός Πίνακας</a:t>
            </a:r>
            <a:r>
              <a:rPr lang="en-US" altLang="el-GR" dirty="0"/>
              <a:t> </a:t>
            </a:r>
            <a:r>
              <a:rPr lang="el-GR" altLang="el-GR" sz="3000" b="0" dirty="0" smtClean="0"/>
              <a:t>5</a:t>
            </a:r>
            <a:r>
              <a:rPr lang="en-US" altLang="el-GR" sz="3000" b="0" dirty="0" smtClean="0"/>
              <a:t>/7</a:t>
            </a:r>
            <a:r>
              <a:rPr lang="el-GR" altLang="el-GR" dirty="0" smtClean="0"/>
              <a:t> </a:t>
            </a:r>
          </a:p>
        </p:txBody>
      </p:sp>
      <p:sp>
        <p:nvSpPr>
          <p:cNvPr id="7171" name="Rectangle 7"/>
          <p:cNvSpPr>
            <a:spLocks noChangeArrowheads="1"/>
          </p:cNvSpPr>
          <p:nvPr/>
        </p:nvSpPr>
        <p:spPr bwMode="auto">
          <a:xfrm>
            <a:off x="395288" y="1268413"/>
            <a:ext cx="75612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l-GR" altLang="el-GR" sz="2400" dirty="0">
                <a:latin typeface="+mn-lt"/>
              </a:rPr>
              <a:t>Ίδια περίοδος </a:t>
            </a:r>
            <a:r>
              <a:rPr lang="en-US" altLang="el-GR" sz="2400" dirty="0" smtClean="0">
                <a:latin typeface="+mn-lt"/>
                <a:sym typeface="Wingdings" panose="05000000000000000000" pitchFamily="2" charset="2"/>
              </a:rPr>
              <a:t> </a:t>
            </a:r>
            <a:r>
              <a:rPr lang="el-GR" altLang="el-GR" sz="2400" dirty="0">
                <a:latin typeface="+mn-lt"/>
              </a:rPr>
              <a:t>ίδιο </a:t>
            </a:r>
            <a:r>
              <a:rPr lang="en-US" altLang="el-GR" sz="2400" dirty="0">
                <a:latin typeface="+mn-lt"/>
              </a:rPr>
              <a:t>n</a:t>
            </a:r>
            <a:endParaRPr lang="el-GR" altLang="el-GR" sz="2400" dirty="0">
              <a:latin typeface="+mn-lt"/>
            </a:endParaRPr>
          </a:p>
        </p:txBody>
      </p:sp>
      <p:sp>
        <p:nvSpPr>
          <p:cNvPr id="7172" name="Rectangle 8"/>
          <p:cNvSpPr>
            <a:spLocks noChangeArrowheads="1"/>
          </p:cNvSpPr>
          <p:nvPr/>
        </p:nvSpPr>
        <p:spPr bwMode="auto">
          <a:xfrm>
            <a:off x="395288" y="1844675"/>
            <a:ext cx="763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l-GR" altLang="el-GR" sz="2400" dirty="0">
                <a:latin typeface="+mn-lt"/>
              </a:rPr>
              <a:t>1</a:t>
            </a:r>
            <a:r>
              <a:rPr lang="el-GR" altLang="el-GR" sz="2400" baseline="30000" dirty="0">
                <a:latin typeface="+mn-lt"/>
              </a:rPr>
              <a:t>η</a:t>
            </a:r>
            <a:r>
              <a:rPr lang="el-GR" altLang="el-GR" sz="2400" dirty="0">
                <a:latin typeface="+mn-lt"/>
              </a:rPr>
              <a:t> περίοδος</a:t>
            </a:r>
            <a:r>
              <a:rPr lang="el-GR" altLang="el-GR" sz="2400" dirty="0">
                <a:latin typeface="+mn-lt"/>
                <a:sym typeface="Wingdings" pitchFamily="2" charset="2"/>
              </a:rPr>
              <a:t> </a:t>
            </a:r>
            <a:r>
              <a:rPr lang="en-US" altLang="el-GR" sz="2400" dirty="0" smtClean="0">
                <a:latin typeface="+mn-lt"/>
                <a:sym typeface="Wingdings" pitchFamily="2" charset="2"/>
              </a:rPr>
              <a:t> </a:t>
            </a:r>
            <a:r>
              <a:rPr lang="el-GR" altLang="el-GR" sz="2400" dirty="0">
                <a:latin typeface="+mn-lt"/>
                <a:sym typeface="Wingdings" pitchFamily="2" charset="2"/>
              </a:rPr>
              <a:t>δύο στοιχεία (1</a:t>
            </a:r>
            <a:r>
              <a:rPr lang="en-US" altLang="el-GR" sz="2400" dirty="0">
                <a:latin typeface="+mn-lt"/>
                <a:sym typeface="Wingdings" pitchFamily="2" charset="2"/>
              </a:rPr>
              <a:t>s</a:t>
            </a:r>
            <a:r>
              <a:rPr lang="en-US" altLang="el-GR" sz="2400" baseline="30000" dirty="0">
                <a:latin typeface="+mn-lt"/>
                <a:sym typeface="Wingdings" pitchFamily="2" charset="2"/>
              </a:rPr>
              <a:t>1</a:t>
            </a:r>
            <a:r>
              <a:rPr lang="en-US" altLang="el-GR" sz="2400" dirty="0">
                <a:latin typeface="+mn-lt"/>
                <a:sym typeface="Wingdings" pitchFamily="2" charset="2"/>
              </a:rPr>
              <a:t> </a:t>
            </a:r>
            <a:r>
              <a:rPr lang="el-GR" altLang="el-GR" sz="2400" dirty="0">
                <a:latin typeface="+mn-lt"/>
                <a:sym typeface="Wingdings" pitchFamily="2" charset="2"/>
              </a:rPr>
              <a:t>και </a:t>
            </a:r>
            <a:r>
              <a:rPr lang="en-US" altLang="el-GR" sz="2400" dirty="0">
                <a:latin typeface="+mn-lt"/>
                <a:sym typeface="Wingdings" pitchFamily="2" charset="2"/>
              </a:rPr>
              <a:t>1s</a:t>
            </a:r>
            <a:r>
              <a:rPr lang="en-US" altLang="el-GR" sz="2400" baseline="30000" dirty="0">
                <a:latin typeface="+mn-lt"/>
                <a:sym typeface="Wingdings" pitchFamily="2" charset="2"/>
              </a:rPr>
              <a:t>2</a:t>
            </a:r>
            <a:r>
              <a:rPr lang="el-GR" altLang="el-GR" sz="2400" dirty="0">
                <a:latin typeface="+mn-lt"/>
                <a:sym typeface="Wingdings" pitchFamily="2" charset="2"/>
              </a:rPr>
              <a:t>)</a:t>
            </a:r>
            <a:r>
              <a:rPr lang="el-GR" altLang="el-GR" sz="2400" dirty="0">
                <a:latin typeface="+mn-lt"/>
              </a:rPr>
              <a:t> </a:t>
            </a:r>
          </a:p>
        </p:txBody>
      </p:sp>
      <p:sp>
        <p:nvSpPr>
          <p:cNvPr id="7173" name="Rectangle 9"/>
          <p:cNvSpPr>
            <a:spLocks noChangeArrowheads="1"/>
          </p:cNvSpPr>
          <p:nvPr/>
        </p:nvSpPr>
        <p:spPr bwMode="auto">
          <a:xfrm>
            <a:off x="395288" y="2411413"/>
            <a:ext cx="763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l-GR" altLang="el-GR" sz="2400" dirty="0">
                <a:latin typeface="+mn-lt"/>
              </a:rPr>
              <a:t>1</a:t>
            </a:r>
            <a:r>
              <a:rPr lang="el-GR" altLang="el-GR" sz="2400" baseline="30000" dirty="0">
                <a:latin typeface="+mn-lt"/>
              </a:rPr>
              <a:t>ο</a:t>
            </a:r>
            <a:r>
              <a:rPr lang="el-GR" altLang="el-GR" sz="2400" dirty="0">
                <a:latin typeface="+mn-lt"/>
              </a:rPr>
              <a:t> στοιχείο κάθε περιόδου </a:t>
            </a:r>
            <a:r>
              <a:rPr lang="el-GR" altLang="el-GR" sz="2400" dirty="0">
                <a:latin typeface="+mn-lt"/>
                <a:sym typeface="Wingdings" pitchFamily="2" charset="2"/>
              </a:rPr>
              <a:t> </a:t>
            </a:r>
            <a:r>
              <a:rPr lang="en-US" altLang="el-GR" sz="2400" dirty="0" smtClean="0">
                <a:latin typeface="+mn-lt"/>
                <a:sym typeface="Wingdings" pitchFamily="2" charset="2"/>
              </a:rPr>
              <a:t> </a:t>
            </a:r>
            <a:r>
              <a:rPr lang="el-GR" altLang="el-GR" sz="2400" dirty="0">
                <a:latin typeface="+mn-lt"/>
                <a:sym typeface="Wingdings" pitchFamily="2" charset="2"/>
              </a:rPr>
              <a:t>δομή</a:t>
            </a:r>
            <a:r>
              <a:rPr lang="en-US" altLang="el-GR" sz="2400" dirty="0">
                <a:latin typeface="+mn-lt"/>
                <a:sym typeface="Wingdings" pitchFamily="2" charset="2"/>
              </a:rPr>
              <a:t>:</a:t>
            </a:r>
            <a:r>
              <a:rPr lang="el-GR" altLang="el-GR" sz="2400" dirty="0">
                <a:latin typeface="+mn-lt"/>
                <a:sym typeface="Wingdings" pitchFamily="2" charset="2"/>
              </a:rPr>
              <a:t> [ευγενές αέριο] </a:t>
            </a:r>
            <a:r>
              <a:rPr lang="en-US" altLang="el-GR" sz="2400" dirty="0">
                <a:latin typeface="+mn-lt"/>
                <a:sym typeface="Wingdings" pitchFamily="2" charset="2"/>
              </a:rPr>
              <a:t>ns</a:t>
            </a:r>
            <a:r>
              <a:rPr lang="en-US" altLang="el-GR" sz="2400" baseline="30000" dirty="0">
                <a:latin typeface="+mn-lt"/>
                <a:sym typeface="Wingdings" pitchFamily="2" charset="2"/>
              </a:rPr>
              <a:t>1</a:t>
            </a:r>
            <a:endParaRPr lang="el-GR" altLang="el-GR" sz="2400" dirty="0">
              <a:latin typeface="+mn-lt"/>
            </a:endParaRPr>
          </a:p>
        </p:txBody>
      </p:sp>
      <p:pic>
        <p:nvPicPr>
          <p:cNvPr id="7174" name="Picture 2" descr="The electron configuration table for the element g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2" y="4011935"/>
            <a:ext cx="19573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a:t>
            </a:fld>
            <a:endParaRPr lang="el-GR" dirty="0"/>
          </a:p>
        </p:txBody>
      </p:sp>
      <p:pic>
        <p:nvPicPr>
          <p:cNvPr id="19458" name="Picture 2" descr="File:Periodic table blocks spdf (32 column).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863485"/>
            <a:ext cx="7056784" cy="188122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7"/>
          <p:cNvSpPr/>
          <p:nvPr/>
        </p:nvSpPr>
        <p:spPr>
          <a:xfrm>
            <a:off x="6067399" y="5881885"/>
            <a:ext cx="3024336"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5"/>
              </a:rPr>
              <a:t>Periodic table blocks spdf (32 column</a:t>
            </a:r>
            <a:r>
              <a:rPr lang="en-US" sz="1200" dirty="0" smtClean="0">
                <a:latin typeface="+mn-lt"/>
                <a:hlinkClick r:id="rId5"/>
              </a:rPr>
              <a:t>)</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6" tooltip="User:DePiep"/>
              </a:rPr>
              <a:t>DePiep</a:t>
            </a:r>
            <a:r>
              <a:rPr lang="en-US"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7"/>
              </a:rPr>
              <a:t>CC BY-SA 3.0</a:t>
            </a:r>
            <a:endParaRPr lang="en-US" sz="1200" dirty="0">
              <a:solidFill>
                <a:prstClr val="black"/>
              </a:solidFill>
              <a:latin typeface="+mn-lt"/>
            </a:endParaRPr>
          </a:p>
        </p:txBody>
      </p:sp>
    </p:spTree>
    <p:extLst>
      <p:ext uri="{BB962C8B-B14F-4D97-AF65-F5344CB8AC3E}">
        <p14:creationId xmlns:p14="http://schemas.microsoft.com/office/powerpoint/2010/main" val="8430872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l-GR" altLang="el-GR" dirty="0"/>
              <a:t>Περιοδικός Πίνακας</a:t>
            </a:r>
            <a:r>
              <a:rPr lang="en-US" altLang="el-GR" dirty="0"/>
              <a:t> </a:t>
            </a:r>
            <a:r>
              <a:rPr lang="el-GR" altLang="el-GR" sz="3000" b="0" dirty="0" smtClean="0"/>
              <a:t>6</a:t>
            </a:r>
            <a:r>
              <a:rPr lang="en-US" altLang="el-GR" sz="3000" b="0" dirty="0" smtClean="0"/>
              <a:t>/7</a:t>
            </a:r>
            <a:r>
              <a:rPr lang="el-GR" altLang="el-GR" dirty="0" smtClean="0"/>
              <a:t> </a:t>
            </a:r>
          </a:p>
        </p:txBody>
      </p:sp>
      <p:pic>
        <p:nvPicPr>
          <p:cNvPr id="8195" name="Picture 3" descr="File:PTable structure.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6324" y="1052512"/>
            <a:ext cx="5611352" cy="352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1766324" y="4653136"/>
            <a:ext cx="511189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50000"/>
              </a:spcBef>
              <a:buFontTx/>
              <a:buNone/>
            </a:pPr>
            <a:r>
              <a:rPr lang="el-GR" altLang="el-GR" sz="2000" dirty="0">
                <a:latin typeface="+mn-lt"/>
              </a:rPr>
              <a:t>Τομέας </a:t>
            </a:r>
            <a:r>
              <a:rPr lang="en-US" altLang="el-GR" sz="2000" dirty="0">
                <a:latin typeface="+mn-lt"/>
              </a:rPr>
              <a:t>s:		ns</a:t>
            </a:r>
            <a:r>
              <a:rPr lang="en-US" altLang="el-GR" sz="2000" baseline="30000" dirty="0">
                <a:latin typeface="+mn-lt"/>
              </a:rPr>
              <a:t>x</a:t>
            </a:r>
          </a:p>
          <a:p>
            <a:pPr eaLnBrk="1" hangingPunct="1">
              <a:spcBef>
                <a:spcPct val="50000"/>
              </a:spcBef>
              <a:buFontTx/>
              <a:buNone/>
            </a:pPr>
            <a:r>
              <a:rPr lang="el-GR" altLang="el-GR" sz="2000" dirty="0">
                <a:latin typeface="+mn-lt"/>
              </a:rPr>
              <a:t>Τομέας </a:t>
            </a:r>
            <a:r>
              <a:rPr lang="en-US" altLang="el-GR" sz="2000" dirty="0">
                <a:latin typeface="+mn-lt"/>
              </a:rPr>
              <a:t>p:		ns</a:t>
            </a:r>
            <a:r>
              <a:rPr lang="en-US" altLang="el-GR" sz="2000" baseline="30000" dirty="0">
                <a:latin typeface="+mn-lt"/>
              </a:rPr>
              <a:t>2</a:t>
            </a:r>
            <a:r>
              <a:rPr lang="en-US" altLang="el-GR" sz="2000" dirty="0">
                <a:latin typeface="+mn-lt"/>
              </a:rPr>
              <a:t>np</a:t>
            </a:r>
            <a:r>
              <a:rPr lang="en-US" altLang="el-GR" sz="2000" baseline="30000" dirty="0">
                <a:latin typeface="+mn-lt"/>
              </a:rPr>
              <a:t>x</a:t>
            </a:r>
          </a:p>
          <a:p>
            <a:pPr eaLnBrk="1" hangingPunct="1">
              <a:spcBef>
                <a:spcPct val="50000"/>
              </a:spcBef>
              <a:buFontTx/>
              <a:buNone/>
            </a:pPr>
            <a:r>
              <a:rPr lang="el-GR" altLang="el-GR" sz="2000" dirty="0">
                <a:latin typeface="+mn-lt"/>
              </a:rPr>
              <a:t>Τομέας </a:t>
            </a:r>
            <a:r>
              <a:rPr lang="en-US" altLang="el-GR" sz="2000" dirty="0">
                <a:latin typeface="+mn-lt"/>
              </a:rPr>
              <a:t>d:		(n-1)d</a:t>
            </a:r>
            <a:r>
              <a:rPr lang="en-US" altLang="el-GR" sz="2000" baseline="30000" dirty="0">
                <a:latin typeface="+mn-lt"/>
              </a:rPr>
              <a:t>x</a:t>
            </a:r>
            <a:r>
              <a:rPr lang="en-US" altLang="el-GR" sz="2000" dirty="0">
                <a:latin typeface="+mn-lt"/>
              </a:rPr>
              <a:t>ns</a:t>
            </a:r>
            <a:r>
              <a:rPr lang="en-US" altLang="el-GR" sz="2000" baseline="30000" dirty="0">
                <a:latin typeface="+mn-lt"/>
              </a:rPr>
              <a:t>2</a:t>
            </a:r>
          </a:p>
          <a:p>
            <a:pPr eaLnBrk="1" hangingPunct="1">
              <a:spcBef>
                <a:spcPct val="50000"/>
              </a:spcBef>
              <a:buFontTx/>
              <a:buNone/>
            </a:pPr>
            <a:r>
              <a:rPr lang="el-GR" altLang="el-GR" sz="2000" dirty="0">
                <a:latin typeface="+mn-lt"/>
              </a:rPr>
              <a:t>Τομέας </a:t>
            </a:r>
            <a:r>
              <a:rPr lang="en-US" altLang="el-GR" sz="2000" dirty="0">
                <a:latin typeface="+mn-lt"/>
              </a:rPr>
              <a:t>f:	 	(</a:t>
            </a:r>
            <a:r>
              <a:rPr lang="en-US" altLang="el-GR" sz="2000" dirty="0" smtClean="0">
                <a:latin typeface="+mn-lt"/>
              </a:rPr>
              <a:t>n-2)f</a:t>
            </a:r>
            <a:r>
              <a:rPr lang="en-US" altLang="el-GR" sz="2000" baseline="30000" dirty="0" smtClean="0">
                <a:latin typeface="+mn-lt"/>
              </a:rPr>
              <a:t>x</a:t>
            </a:r>
            <a:r>
              <a:rPr lang="en-US" altLang="el-GR" sz="2000" dirty="0" smtClean="0">
                <a:latin typeface="+mn-lt"/>
              </a:rPr>
              <a:t>(n-1)d</a:t>
            </a:r>
            <a:r>
              <a:rPr lang="en-US" altLang="el-GR" sz="2000" baseline="30000" dirty="0" smtClean="0">
                <a:latin typeface="+mn-lt"/>
              </a:rPr>
              <a:t>10</a:t>
            </a:r>
            <a:r>
              <a:rPr lang="en-US" altLang="el-GR" sz="2000" dirty="0" smtClean="0">
                <a:latin typeface="+mn-lt"/>
              </a:rPr>
              <a:t>ns</a:t>
            </a:r>
            <a:r>
              <a:rPr lang="en-US" altLang="el-GR" sz="2000" baseline="30000" dirty="0" smtClean="0">
                <a:latin typeface="+mn-lt"/>
              </a:rPr>
              <a:t>2</a:t>
            </a:r>
            <a:endParaRPr lang="en-US" altLang="el-GR" sz="2000" baseline="30000" dirty="0">
              <a:latin typeface="+mn-lt"/>
            </a:endParaRPr>
          </a:p>
        </p:txBody>
      </p:sp>
      <p:sp>
        <p:nvSpPr>
          <p:cNvPr id="8197" name="Rectangle 4"/>
          <p:cNvSpPr>
            <a:spLocks noChangeArrowheads="1"/>
          </p:cNvSpPr>
          <p:nvPr/>
        </p:nvSpPr>
        <p:spPr bwMode="auto">
          <a:xfrm>
            <a:off x="7395442" y="1468392"/>
            <a:ext cx="15690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n-US" altLang="el-GR" sz="1800" dirty="0">
                <a:latin typeface="+mn-lt"/>
              </a:rPr>
              <a:t>* </a:t>
            </a:r>
            <a:r>
              <a:rPr lang="el-GR" altLang="el-GR" sz="1800" dirty="0">
                <a:latin typeface="+mn-lt"/>
              </a:rPr>
              <a:t>Η εξαίρεση του </a:t>
            </a:r>
            <a:r>
              <a:rPr lang="en-US" altLang="el-GR" sz="1800" dirty="0">
                <a:latin typeface="+mn-lt"/>
              </a:rPr>
              <a:t>He</a:t>
            </a:r>
            <a:endParaRPr lang="el-GR" altLang="el-GR" sz="1800" dirty="0">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a:t>
            </a:fld>
            <a:endParaRPr lang="el-GR" dirty="0"/>
          </a:p>
        </p:txBody>
      </p:sp>
      <p:sp>
        <p:nvSpPr>
          <p:cNvPr id="8" name="Rectangle 7"/>
          <p:cNvSpPr/>
          <p:nvPr/>
        </p:nvSpPr>
        <p:spPr>
          <a:xfrm>
            <a:off x="6766720" y="4581128"/>
            <a:ext cx="2377280"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5"/>
              </a:rPr>
              <a:t>PTable </a:t>
            </a:r>
            <a:r>
              <a:rPr lang="en-US" sz="1200" dirty="0" smtClean="0">
                <a:latin typeface="+mn-lt"/>
                <a:hlinkClick r:id="rId5"/>
              </a:rPr>
              <a:t>structure</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smtClean="0">
                <a:latin typeface="+mn-lt"/>
                <a:hlinkClick r:id="rId6" tooltip="User:Borgdylan"/>
              </a:rPr>
              <a:t>Borgdylan</a:t>
            </a:r>
            <a:r>
              <a:rPr lang="en-US"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7"/>
              </a:rPr>
              <a:t>CC BY-SA 3.0</a:t>
            </a:r>
            <a:endParaRPr lang="en-US" sz="1200" dirty="0">
              <a:solidFill>
                <a:prstClr val="black"/>
              </a:solidFill>
              <a:latin typeface="+mn-lt"/>
            </a:endParaRPr>
          </a:p>
        </p:txBody>
      </p:sp>
    </p:spTree>
    <p:extLst>
      <p:ext uri="{BB962C8B-B14F-4D97-AF65-F5344CB8AC3E}">
        <p14:creationId xmlns:p14="http://schemas.microsoft.com/office/powerpoint/2010/main" val="985060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le:Periodic Table of Elements showing Electron Shells.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688"/>
            <a:ext cx="8659813"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p>
            <a:r>
              <a:rPr lang="el-GR" altLang="el-GR" dirty="0"/>
              <a:t>Περιοδικός Πίνακας</a:t>
            </a:r>
            <a:r>
              <a:rPr lang="en-US" altLang="el-GR" dirty="0"/>
              <a:t> </a:t>
            </a:r>
            <a:r>
              <a:rPr lang="el-GR" altLang="el-GR" sz="3000" b="0" dirty="0" smtClean="0"/>
              <a:t>7</a:t>
            </a:r>
            <a:r>
              <a:rPr lang="en-US" altLang="el-GR" sz="3000" b="0" dirty="0" smtClean="0"/>
              <a:t>/7</a:t>
            </a:r>
            <a:r>
              <a:rPr lang="el-GR" altLang="el-GR" dirty="0" smtClean="0"/>
              <a:t> </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a:t>
            </a:fld>
            <a:endParaRPr lang="el-GR" dirty="0"/>
          </a:p>
        </p:txBody>
      </p:sp>
      <p:sp>
        <p:nvSpPr>
          <p:cNvPr id="6" name="Rectangle 7"/>
          <p:cNvSpPr/>
          <p:nvPr/>
        </p:nvSpPr>
        <p:spPr>
          <a:xfrm>
            <a:off x="710555" y="6469851"/>
            <a:ext cx="7740352"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Periodic Table of Elements showing Electron </a:t>
            </a:r>
            <a:r>
              <a:rPr lang="en-US" sz="1200" dirty="0" smtClean="0">
                <a:latin typeface="+mn-lt"/>
                <a:hlinkClick r:id="rId3"/>
              </a:rPr>
              <a:t>Shells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Dizzyzane (page does not exist)"/>
              </a:rPr>
              <a:t>Dizzyzane</a:t>
            </a:r>
            <a:r>
              <a:rPr lang="en-US"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latin typeface="+mn-lt"/>
                <a:hlinkClick r:id="rId5"/>
              </a:rPr>
              <a:t>CC BY-SA 2.0 UK</a:t>
            </a:r>
            <a:endParaRPr lang="en-US" sz="1200" dirty="0">
              <a:latin typeface="+mn-lt"/>
            </a:endParaRPr>
          </a:p>
        </p:txBody>
      </p:sp>
    </p:spTree>
    <p:extLst>
      <p:ext uri="{BB962C8B-B14F-4D97-AF65-F5344CB8AC3E}">
        <p14:creationId xmlns:p14="http://schemas.microsoft.com/office/powerpoint/2010/main" val="2298111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7544" y="116632"/>
            <a:ext cx="8229600" cy="1008112"/>
          </a:xfrm>
        </p:spPr>
        <p:txBody>
          <a:bodyPr>
            <a:normAutofit fontScale="90000"/>
          </a:bodyPr>
          <a:lstStyle/>
          <a:p>
            <a:pPr eaLnBrk="1" hangingPunct="1"/>
            <a:r>
              <a:rPr lang="el-GR" altLang="el-GR" sz="4000" b="1" dirty="0" smtClean="0"/>
              <a:t>Περιοδικός Πίνακας</a:t>
            </a:r>
            <a:br>
              <a:rPr lang="el-GR" altLang="el-GR" sz="4000" b="1" dirty="0" smtClean="0"/>
            </a:br>
            <a:r>
              <a:rPr lang="el-GR" altLang="el-GR" sz="3300" b="0" dirty="0" smtClean="0"/>
              <a:t>Περιοδική τάση των ιδιοτήτων των στοιχείων 1/6 </a:t>
            </a:r>
          </a:p>
        </p:txBody>
      </p:sp>
      <p:sp>
        <p:nvSpPr>
          <p:cNvPr id="10243" name="Rectangle 3"/>
          <p:cNvSpPr>
            <a:spLocks noGrp="1" noChangeArrowheads="1"/>
          </p:cNvSpPr>
          <p:nvPr>
            <p:ph idx="1"/>
          </p:nvPr>
        </p:nvSpPr>
        <p:spPr>
          <a:xfrm>
            <a:off x="457200" y="1340768"/>
            <a:ext cx="8229600" cy="4896544"/>
          </a:xfrm>
        </p:spPr>
        <p:txBody>
          <a:bodyPr>
            <a:normAutofit/>
          </a:bodyPr>
          <a:lstStyle/>
          <a:p>
            <a:pPr eaLnBrk="1" hangingPunct="1"/>
            <a:r>
              <a:rPr lang="el-GR" altLang="el-GR" dirty="0" smtClean="0"/>
              <a:t>Ατομική ακτίνα (το μισό της απόστασης δύο γειτονικών πυρήνων του στοιχείου, όταν αυτό βρίσκεται σε στοιχειακή κατάσταση)</a:t>
            </a:r>
            <a:r>
              <a:rPr lang="en-US" altLang="el-GR" dirty="0" smtClean="0"/>
              <a:t>.</a:t>
            </a:r>
            <a:endParaRPr lang="el-GR" altLang="el-GR" dirty="0" smtClean="0"/>
          </a:p>
        </p:txBody>
      </p:sp>
      <p:sp>
        <p:nvSpPr>
          <p:cNvPr id="10244" name="Line 4"/>
          <p:cNvSpPr>
            <a:spLocks noChangeShapeType="1"/>
          </p:cNvSpPr>
          <p:nvPr/>
        </p:nvSpPr>
        <p:spPr bwMode="auto">
          <a:xfrm>
            <a:off x="1835150" y="2565400"/>
            <a:ext cx="0" cy="2808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45" name="Line 5"/>
          <p:cNvSpPr>
            <a:spLocks noChangeShapeType="1"/>
          </p:cNvSpPr>
          <p:nvPr/>
        </p:nvSpPr>
        <p:spPr bwMode="auto">
          <a:xfrm>
            <a:off x="1835150" y="2565400"/>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46" name="Line 6"/>
          <p:cNvSpPr>
            <a:spLocks noChangeShapeType="1"/>
          </p:cNvSpPr>
          <p:nvPr/>
        </p:nvSpPr>
        <p:spPr bwMode="auto">
          <a:xfrm>
            <a:off x="2124075" y="2565400"/>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47" name="Line 7"/>
          <p:cNvSpPr>
            <a:spLocks noChangeShapeType="1"/>
          </p:cNvSpPr>
          <p:nvPr/>
        </p:nvSpPr>
        <p:spPr bwMode="auto">
          <a:xfrm>
            <a:off x="2124075" y="2924175"/>
            <a:ext cx="287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48" name="Line 8"/>
          <p:cNvSpPr>
            <a:spLocks noChangeShapeType="1"/>
          </p:cNvSpPr>
          <p:nvPr/>
        </p:nvSpPr>
        <p:spPr bwMode="auto">
          <a:xfrm>
            <a:off x="2411413" y="2924175"/>
            <a:ext cx="0"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49" name="Line 9"/>
          <p:cNvSpPr>
            <a:spLocks noChangeShapeType="1"/>
          </p:cNvSpPr>
          <p:nvPr/>
        </p:nvSpPr>
        <p:spPr bwMode="auto">
          <a:xfrm>
            <a:off x="1835150" y="5373688"/>
            <a:ext cx="3673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50" name="Line 13"/>
          <p:cNvSpPr>
            <a:spLocks noChangeShapeType="1"/>
          </p:cNvSpPr>
          <p:nvPr/>
        </p:nvSpPr>
        <p:spPr bwMode="auto">
          <a:xfrm flipV="1">
            <a:off x="5508625" y="5084763"/>
            <a:ext cx="0" cy="288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51" name="Line 14"/>
          <p:cNvSpPr>
            <a:spLocks noChangeShapeType="1"/>
          </p:cNvSpPr>
          <p:nvPr/>
        </p:nvSpPr>
        <p:spPr bwMode="auto">
          <a:xfrm>
            <a:off x="2411413" y="3644900"/>
            <a:ext cx="30972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52" name="Line 15"/>
          <p:cNvSpPr>
            <a:spLocks noChangeShapeType="1"/>
          </p:cNvSpPr>
          <p:nvPr/>
        </p:nvSpPr>
        <p:spPr bwMode="auto">
          <a:xfrm>
            <a:off x="5508625" y="5084763"/>
            <a:ext cx="2376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53" name="Line 16"/>
          <p:cNvSpPr>
            <a:spLocks noChangeShapeType="1"/>
          </p:cNvSpPr>
          <p:nvPr/>
        </p:nvSpPr>
        <p:spPr bwMode="auto">
          <a:xfrm flipV="1">
            <a:off x="7885113" y="2924175"/>
            <a:ext cx="0" cy="2160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54" name="Line 17"/>
          <p:cNvSpPr>
            <a:spLocks noChangeShapeType="1"/>
          </p:cNvSpPr>
          <p:nvPr/>
        </p:nvSpPr>
        <p:spPr bwMode="auto">
          <a:xfrm flipV="1">
            <a:off x="5508625" y="2924175"/>
            <a:ext cx="0"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55" name="Line 18"/>
          <p:cNvSpPr>
            <a:spLocks noChangeShapeType="1"/>
          </p:cNvSpPr>
          <p:nvPr/>
        </p:nvSpPr>
        <p:spPr bwMode="auto">
          <a:xfrm>
            <a:off x="5508625" y="2924175"/>
            <a:ext cx="20875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56" name="Line 19"/>
          <p:cNvSpPr>
            <a:spLocks noChangeShapeType="1"/>
          </p:cNvSpPr>
          <p:nvPr/>
        </p:nvSpPr>
        <p:spPr bwMode="auto">
          <a:xfrm flipV="1">
            <a:off x="7596188" y="2565400"/>
            <a:ext cx="0"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57" name="Line 20"/>
          <p:cNvSpPr>
            <a:spLocks noChangeShapeType="1"/>
          </p:cNvSpPr>
          <p:nvPr/>
        </p:nvSpPr>
        <p:spPr bwMode="auto">
          <a:xfrm>
            <a:off x="7596188" y="2565400"/>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58" name="Line 21"/>
          <p:cNvSpPr>
            <a:spLocks noChangeShapeType="1"/>
          </p:cNvSpPr>
          <p:nvPr/>
        </p:nvSpPr>
        <p:spPr bwMode="auto">
          <a:xfrm>
            <a:off x="7885113" y="256540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l-GR" dirty="0"/>
          </a:p>
        </p:txBody>
      </p:sp>
      <p:sp>
        <p:nvSpPr>
          <p:cNvPr id="10259" name="Line 22"/>
          <p:cNvSpPr>
            <a:spLocks noChangeShapeType="1"/>
          </p:cNvSpPr>
          <p:nvPr/>
        </p:nvSpPr>
        <p:spPr bwMode="auto">
          <a:xfrm>
            <a:off x="1476375" y="2708275"/>
            <a:ext cx="0" cy="244951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dirty="0"/>
          </a:p>
        </p:txBody>
      </p:sp>
      <p:sp>
        <p:nvSpPr>
          <p:cNvPr id="10260" name="Line 23"/>
          <p:cNvSpPr>
            <a:spLocks noChangeShapeType="1"/>
          </p:cNvSpPr>
          <p:nvPr/>
        </p:nvSpPr>
        <p:spPr bwMode="auto">
          <a:xfrm flipH="1">
            <a:off x="2339975" y="5589588"/>
            <a:ext cx="4608513"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dirty="0"/>
          </a:p>
        </p:txBody>
      </p:sp>
      <p:sp>
        <p:nvSpPr>
          <p:cNvPr id="10261" name="Rectangle 20"/>
          <p:cNvSpPr>
            <a:spLocks noChangeArrowheads="1"/>
          </p:cNvSpPr>
          <p:nvPr/>
        </p:nvSpPr>
        <p:spPr bwMode="auto">
          <a:xfrm>
            <a:off x="1448760" y="5733256"/>
            <a:ext cx="58936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omic Sans MS" pitchFamily="66" charset="0"/>
              </a:defRPr>
            </a:lvl1pPr>
            <a:lvl2pPr marL="742950" indent="-285750" eaLnBrk="0" hangingPunct="0">
              <a:spcBef>
                <a:spcPct val="20000"/>
              </a:spcBef>
              <a:buChar char="–"/>
              <a:defRPr sz="28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000">
                <a:solidFill>
                  <a:schemeClr val="tx1"/>
                </a:solidFill>
                <a:latin typeface="Comic Sans MS" pitchFamily="66" charset="0"/>
              </a:defRPr>
            </a:lvl4pPr>
            <a:lvl5pPr marL="2057400" indent="-228600" eaLnBrk="0" hangingPunct="0">
              <a:spcBef>
                <a:spcPct val="20000"/>
              </a:spcBef>
              <a:buChar char="»"/>
              <a:defRPr sz="2000">
                <a:solidFill>
                  <a:schemeClr val="tx1"/>
                </a:solidFill>
                <a:latin typeface="Comic Sans MS" pitchFamily="66"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defRPr>
            </a:lvl9pPr>
          </a:lstStyle>
          <a:p>
            <a:pPr eaLnBrk="1" hangingPunct="1">
              <a:spcBef>
                <a:spcPct val="0"/>
              </a:spcBef>
              <a:buFontTx/>
              <a:buNone/>
            </a:pPr>
            <a:r>
              <a:rPr lang="el-GR" altLang="el-GR" sz="1800" dirty="0">
                <a:latin typeface="+mn-lt"/>
              </a:rPr>
              <a:t>Ατομική ακτίνα: εξάρτηση από</a:t>
            </a:r>
            <a:r>
              <a:rPr lang="en-US" altLang="el-GR" sz="1800" dirty="0">
                <a:latin typeface="+mn-lt"/>
              </a:rPr>
              <a:t>:</a:t>
            </a:r>
            <a:r>
              <a:rPr lang="el-GR" altLang="el-GR" sz="1800" dirty="0">
                <a:latin typeface="+mn-lt"/>
              </a:rPr>
              <a:t> </a:t>
            </a:r>
            <a:r>
              <a:rPr lang="el-GR" altLang="el-GR" sz="1800" dirty="0" smtClean="0">
                <a:latin typeface="+mn-lt"/>
              </a:rPr>
              <a:t>κύριο </a:t>
            </a:r>
            <a:r>
              <a:rPr lang="el-GR" altLang="el-GR" sz="1800" dirty="0">
                <a:latin typeface="+mn-lt"/>
              </a:rPr>
              <a:t>κβαντικό αριθμό</a:t>
            </a:r>
            <a:r>
              <a:rPr lang="en-US" altLang="el-GR" sz="1800" dirty="0">
                <a:latin typeface="+mn-lt"/>
              </a:rPr>
              <a:t>,</a:t>
            </a:r>
            <a:r>
              <a:rPr lang="el-GR" altLang="el-GR" sz="1800" dirty="0">
                <a:latin typeface="+mn-lt"/>
              </a:rPr>
              <a:t> </a:t>
            </a:r>
            <a:r>
              <a:rPr lang="en-US" altLang="el-GR" sz="1800" dirty="0" smtClean="0">
                <a:latin typeface="+mn-lt"/>
              </a:rPr>
              <a:t>n</a:t>
            </a:r>
          </a:p>
          <a:p>
            <a:pPr marL="2955925" eaLnBrk="1" hangingPunct="1">
              <a:spcBef>
                <a:spcPct val="0"/>
              </a:spcBef>
              <a:buFontTx/>
              <a:buNone/>
            </a:pPr>
            <a:r>
              <a:rPr lang="el-GR" altLang="el-GR" sz="1800" dirty="0" smtClean="0">
                <a:latin typeface="+mn-lt"/>
              </a:rPr>
              <a:t>δραστικό </a:t>
            </a:r>
            <a:r>
              <a:rPr lang="el-GR" altLang="el-GR" sz="1800" dirty="0">
                <a:latin typeface="+mn-lt"/>
              </a:rPr>
              <a:t>πυρηνικό φορτίο, </a:t>
            </a:r>
            <a:r>
              <a:rPr lang="en-US" altLang="el-GR" sz="1800" dirty="0">
                <a:latin typeface="+mn-lt"/>
              </a:rPr>
              <a:t>Z</a:t>
            </a:r>
            <a:endParaRPr lang="el-GR" altLang="el-GR" sz="1800" dirty="0">
              <a:latin typeface="+mn-lt"/>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spTree>
    <p:extLst>
      <p:ext uri="{BB962C8B-B14F-4D97-AF65-F5344CB8AC3E}">
        <p14:creationId xmlns:p14="http://schemas.microsoft.com/office/powerpoint/2010/main" val="11470895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ags/tag2.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heme/theme1.xml><?xml version="1.0" encoding="utf-8"?>
<a:theme xmlns:a="http://schemas.openxmlformats.org/drawingml/2006/main" name="exo-opistho_simeiomata">
  <a:themeElements>
    <a:clrScheme name="Προσαρμοσμένο 2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exo-opistho_simeiomata</Template>
  <TotalTime>86</TotalTime>
  <Words>1109</Words>
  <Application>Microsoft Office PowerPoint</Application>
  <PresentationFormat>Προβολή στην οθόνη (4:3)</PresentationFormat>
  <Paragraphs>161</Paragraphs>
  <Slides>24</Slides>
  <Notes>16</Notes>
  <HiddenSlides>0</HiddenSlides>
  <MMClips>0</MMClips>
  <ScaleCrop>false</ScaleCrop>
  <HeadingPairs>
    <vt:vector size="4" baseType="variant">
      <vt:variant>
        <vt:lpstr>Θέμα</vt:lpstr>
      </vt:variant>
      <vt:variant>
        <vt:i4>2</vt:i4>
      </vt:variant>
      <vt:variant>
        <vt:lpstr>Τίτλοι διαφανειών</vt:lpstr>
      </vt:variant>
      <vt:variant>
        <vt:i4>24</vt:i4>
      </vt:variant>
    </vt:vector>
  </HeadingPairs>
  <TitlesOfParts>
    <vt:vector size="26" baseType="lpstr">
      <vt:lpstr>exo-opistho_simeiomata</vt:lpstr>
      <vt:lpstr>OC_template_updated</vt:lpstr>
      <vt:lpstr>Ανόργανη και Οργανική Χημεία (Θ)</vt:lpstr>
      <vt:lpstr>Περιοδικός Πίνακας 1/7 </vt:lpstr>
      <vt:lpstr>Περιοδικός Πίνακας 2/7 </vt:lpstr>
      <vt:lpstr>Περιοδικός Πίνακας 3/7 </vt:lpstr>
      <vt:lpstr>Περιοδικός Πίνακας 4/7 </vt:lpstr>
      <vt:lpstr>Περιοδικός Πίνακας 5/7 </vt:lpstr>
      <vt:lpstr>Περιοδικός Πίνακας 6/7 </vt:lpstr>
      <vt:lpstr>Περιοδικός Πίνακας 7/7 </vt:lpstr>
      <vt:lpstr>Περιοδικός Πίνακας Περιοδική τάση των ιδιοτήτων των στοιχείων 1/6 </vt:lpstr>
      <vt:lpstr>Περιοδικός Πίνακας Σχέση μεταξύ ατομικών ακτίνων α. ατόμου- κατιόντος και β. ατόμου- ανιόντος</vt:lpstr>
      <vt:lpstr>Περιοδικός Πίνακας Περιοδική τάση των ιδιοτήτων των στοιχείων 2/6 </vt:lpstr>
      <vt:lpstr>Περιοδικός Πίνακας Περιοδική τάση των ιδιοτήτων των στοιχείων 3/6 </vt:lpstr>
      <vt:lpstr>Περιοδικός Πίνακας Περιοδική τάση των ιδιοτήτων των στοιχείων 4/6 </vt:lpstr>
      <vt:lpstr>Περιοδικός Πίνακας Περιοδική τάση των ιδιοτήτων των στοιχείων 5/6 </vt:lpstr>
      <vt:lpstr>Περιοδικός Πίνακας Περιοδική τάση των ιδιοτήτων των στοιχείων 6/6</vt:lpstr>
      <vt:lpstr>Περιοδικός Πίνακας Μέταλλα, Αμέταλλα και Μεταλλοειδή</vt:lpstr>
      <vt:lpstr>Περιοδικός Πίνακας</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Ανόργανη και Οργανική Χημεία (Θ)</dc:title>
  <dc:creator>opencourses@teiath.gr</dc:creator>
  <cp:lastModifiedBy>natasakar new</cp:lastModifiedBy>
  <cp:revision>14</cp:revision>
  <dcterms:created xsi:type="dcterms:W3CDTF">2015-05-14T12:51:37Z</dcterms:created>
  <dcterms:modified xsi:type="dcterms:W3CDTF">2015-07-21T10:41:00Z</dcterms:modified>
</cp:coreProperties>
</file>