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9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57" r:id="rId22"/>
    <p:sldId id="262" r:id="rId23"/>
    <p:sldId id="264" r:id="rId24"/>
    <p:sldId id="285" r:id="rId25"/>
    <p:sldId id="286" r:id="rId26"/>
    <p:sldId id="266" r:id="rId27"/>
    <p:sldId id="284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0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7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8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5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9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3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CE1"/>
          </a:solidFill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8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0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  <a:solidFill>
            <a:srgbClr val="EEECE1"/>
          </a:solidFill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5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1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4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3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3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4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7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4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4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82"/>
            <a:ext cx="9144000" cy="907200"/>
          </a:xfrm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5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8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2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744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3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0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0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9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557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8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4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5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3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6645-BF36-4645-B65A-F42A6A73837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27/2/2015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5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8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840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5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840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4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nhlbi.nih.gov/health/health-topics/topics/pace/howdoe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User:Smallbot" TargetMode="External"/><Relationship Id="rId4" Type="http://schemas.openxmlformats.org/officeDocument/2006/relationships/hyperlink" Target="https://commons.wikimedia.org/wiki/File:Chest_xray_pacemaker_(CardioNetworks_ECGpedia)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rc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rc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rc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efibrillator_(UOMZ)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Alex_Spad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7379096" cy="20682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8</a:t>
            </a:r>
            <a:r>
              <a:rPr lang="el-GR" sz="2800" b="1" dirty="0" smtClean="0"/>
              <a:t>: </a:t>
            </a:r>
            <a:r>
              <a:rPr lang="el-GR" sz="2800" dirty="0"/>
              <a:t>Συγχρονισμένη Απινίδωση – Βηματοδότηση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Θεοδώρα </a:t>
            </a:r>
            <a:r>
              <a:rPr lang="el-GR" sz="2400" dirty="0"/>
              <a:t>Στρουμπούκη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Νοσηλευτικής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Συγχρονισμένη εξωτερική απινίδωση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52736"/>
            <a:ext cx="8964488" cy="56886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sz="2400" dirty="0" smtClean="0"/>
              <a:t>Άρρωστος χωρίς σίτιση τουλάχιστον 8 ώρες πριν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sz="2400" dirty="0" smtClean="0"/>
              <a:t>Έλεγχος επιπέδων καλίου και διακοπή δακτυλίτιδας 24 ώρες πριν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sz="2400" dirty="0" smtClean="0"/>
              <a:t>Εξασφάλιση ενδοφλέβιας οδού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sz="2400" dirty="0" smtClean="0"/>
              <a:t>ΗΚΓ 12 απαγωγών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sz="2400" dirty="0" smtClean="0"/>
              <a:t>Ήπια καταστολή με μιδαζολάμη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sz="2400" dirty="0" smtClean="0"/>
              <a:t>Τοποθέτηση των ηλεκτροδίων καταγραφής του απινιδωτή στον άρρωστο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sz="2400" b="1" dirty="0" smtClean="0">
                <a:solidFill>
                  <a:srgbClr val="084077"/>
                </a:solidFill>
              </a:rPr>
              <a:t>Επιλογή συγχρονισμένης απινίδωσης και επιβεβαίωση ότι αναγνωρίζεται το έπαρμα </a:t>
            </a:r>
            <a:r>
              <a:rPr lang="en-US" sz="2400" b="1" dirty="0" smtClean="0">
                <a:solidFill>
                  <a:srgbClr val="084077"/>
                </a:solidFill>
              </a:rPr>
              <a:t>R,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sz="2400" dirty="0" smtClean="0"/>
              <a:t>Τοποθετούνται τα ηλεκτρόδια εκφόρτισης αφού επαληφθεί το θωρακικό τοίχωμα με </a:t>
            </a:r>
            <a:r>
              <a:rPr lang="en-US" sz="2400" dirty="0" smtClean="0"/>
              <a:t>gel,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sz="2400" dirty="0" smtClean="0"/>
              <a:t>Ρύθμιση του ποσού ενέργειας της ανάταξης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l-GR" sz="2400" dirty="0" smtClean="0"/>
              <a:t>Απινίδωση και έλεγχος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Ερώτηση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129614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Πότε κάνουμε συγχρονισμένη και πότε μη συγχρονισμένη απινίδωση</a:t>
            </a:r>
            <a:r>
              <a:rPr lang="en-US" dirty="0" smtClean="0"/>
              <a:t>;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Επιλογή ενέργειας</a:t>
            </a:r>
          </a:p>
        </p:txBody>
      </p:sp>
      <p:graphicFrame>
        <p:nvGraphicFramePr>
          <p:cNvPr id="43011" name="Group 3" title="Επιλογή ενέργειας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645831"/>
              </p:ext>
            </p:extLst>
          </p:nvPr>
        </p:nvGraphicFramePr>
        <p:xfrm>
          <a:off x="467544" y="1412776"/>
          <a:ext cx="8229600" cy="46863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0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Κολπικός πτερυγισμός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5-50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(συγχρονισμένη)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Κολπική μαρμαρυγή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50-200J (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συγχρονισμένη)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Υπερκοιλιακές ταχυκαρδίες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25-50J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(συγχρονισμένη)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Κοιλιακή ταχυκαρδία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50-200J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(συγχρονισμένη)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Κοιλιακή μαρμαρυγή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200-360J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(μη συγχρονισμένη)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Κίνδυνοι από την απινίδωση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/>
              <a:t>Εμφάνιση αρρυθμιών,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/>
              <a:t>Εμβολή συστηματική ή πνευμονική,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/>
              <a:t>Μυοκαρδιακή βλάβη,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/>
              <a:t>Ελάττωση συσταλτικότητας μυοκαρδίου (</a:t>
            </a:r>
            <a:r>
              <a:rPr lang="en-US" sz="2400" dirty="0" smtClean="0"/>
              <a:t>stunning)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/>
              <a:t>Πνευμονικό οίδημα,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/>
              <a:t>Υπόταση.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Βηματοδότηση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169905" cy="323242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l-GR" sz="2400" dirty="0" smtClean="0"/>
              <a:t>Ασύγχρονος (συνεχούς βηματοδότησης): παράγει παλμούς με επιλεγμένο ρυθμό ανεξάρτητα από το ΗΚΓ του αρρώστου,</a:t>
            </a:r>
          </a:p>
          <a:p>
            <a:pPr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l-GR" sz="2400" dirty="0" smtClean="0"/>
              <a:t>Κατ’ επίκληση: ο βηματοδότης αναστέλλεται όταν ο ασθενής έχει το δικό του ρυθμό.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Ενδείξεις: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/>
              <a:t>Ασυστολία,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/>
              <a:t>Πλήρης κολποκοιλιακός αποκλεισμός με βραδύ ρυθμό διαφυγής,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/>
              <a:t>Συμπτωματική φλεβοκομβική βραδυκαρδία,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/>
              <a:t>ΟΕΜ με πλήρη κολποκοιλιακό αποκλεισμό,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l-GR" sz="2400" dirty="0" smtClean="0"/>
              <a:t>Καταστολή ταχυαρρυθμιών.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Απεικόνιση εμφύτευσης βηματοδότη</a:t>
            </a:r>
            <a:endParaRPr lang="el-GR" dirty="0"/>
          </a:p>
        </p:txBody>
      </p:sp>
      <p:pic>
        <p:nvPicPr>
          <p:cNvPr id="1026" name="Picture 2" descr="The image shows a cross-section of a chest with a pacemaker. Figure A shows the location and general size of a double-lead, or dual-chamber, pacemaker in the upper chest. The wires with electrodes are inserted into the heart's right atrium and ventricle through a vein in the upper chest. Figure B shows an electrode electrically stimulating the heart muscle. Figure C shows the location and general size of a single-lead, or single-chamber, pacemaker in the upper ches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5"/>
            <a:ext cx="6480720" cy="5454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491880" y="6540987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nhlbi.nih.gov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εμφάνιση του βηματοδότη σε ακτινογραφία θώρακος</a:t>
            </a:r>
            <a:endParaRPr lang="el-GR" dirty="0"/>
          </a:p>
        </p:txBody>
      </p:sp>
      <p:pic>
        <p:nvPicPr>
          <p:cNvPr id="3074" name="Picture 2" descr="Chest xray pacemaker (CardioNetworks ECGpedia)" title="Η εμφάνιση του βηματοδότη σε ακτινογραφία θώρακο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556792"/>
            <a:ext cx="4162425" cy="433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73555" y="5989955"/>
            <a:ext cx="3596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Chest xray pacemaker (CardioNetworks ECGpedia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)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Smallbot</a:t>
            </a:r>
            <a:r>
              <a:rPr lang="el-GR" sz="1200" dirty="0">
                <a:solidFill>
                  <a:prstClr val="black"/>
                </a:solidFill>
                <a:latin typeface="Calibri"/>
                <a:hlinkClick r:id="rId5"/>
              </a:rPr>
              <a:t> </a:t>
            </a:r>
            <a:r>
              <a:rPr lang="el-G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9585"/>
            <a:ext cx="9144000" cy="1008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>
                <a:solidFill>
                  <a:srgbClr val="084077"/>
                </a:solidFill>
              </a:rPr>
              <a:t>Συγχρονισμένη Απινίδωση – </a:t>
            </a:r>
            <a:r>
              <a:rPr lang="el-GR" sz="3600" b="1" dirty="0" smtClean="0">
                <a:solidFill>
                  <a:srgbClr val="084077"/>
                </a:solidFill>
              </a:rPr>
              <a:t>Βηματοδότηση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8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Δ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΄ εξάμηνο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Μ.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Μπουζίκα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Σ.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Παρισσόπουλος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, Θ.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Στρουμπούκη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Θεοδώρα Στρουμπούκη 2014. Θεοδώρα Στρουμπούκη. «Παθολογική Νοσηλευτική ΙΙ (Ε). </a:t>
            </a:r>
            <a:r>
              <a:rPr lang="el-GR" sz="2000" dirty="0" smtClean="0"/>
              <a:t>Ενότητα </a:t>
            </a:r>
            <a:r>
              <a:rPr lang="el-GR" sz="2000" dirty="0"/>
              <a:t>8</a:t>
            </a:r>
            <a:r>
              <a:rPr lang="en-US" sz="2000" dirty="0" smtClean="0"/>
              <a:t>: </a:t>
            </a:r>
            <a:r>
              <a:rPr lang="el-GR" sz="2000" dirty="0"/>
              <a:t>Συγχρονισμένη Απινίδωση</a:t>
            </a:r>
            <a:r>
              <a:rPr lang="en-US" sz="2000" dirty="0"/>
              <a:t> – </a:t>
            </a:r>
            <a:r>
              <a:rPr lang="el-GR" sz="2000" dirty="0" smtClean="0"/>
              <a:t>Βηματοδότηση».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0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</a:t>
            </a:r>
            <a:r>
              <a:rPr lang="en-US" sz="2000" dirty="0"/>
              <a:t> </a:t>
            </a:r>
            <a:r>
              <a:rPr lang="el-GR" sz="2000" dirty="0"/>
              <a:t>Σημείωμα</a:t>
            </a:r>
            <a:r>
              <a:rPr lang="en-US" sz="2000" dirty="0"/>
              <a:t>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r>
              <a:rPr lang="el-GR" sz="2000" dirty="0" smtClean="0"/>
              <a:t>Ιστοσελίδα</a:t>
            </a:r>
            <a:r>
              <a:rPr lang="en-US" sz="2000" dirty="0" smtClean="0"/>
              <a:t> </a:t>
            </a:r>
            <a:r>
              <a:rPr lang="el-GR" sz="2000" dirty="0" smtClean="0"/>
              <a:t>του </a:t>
            </a:r>
            <a:r>
              <a:rPr lang="en-US" sz="2000" dirty="0"/>
              <a:t>European Resuscitation </a:t>
            </a:r>
            <a:r>
              <a:rPr lang="en-US" sz="2000" dirty="0" smtClean="0"/>
              <a:t>Council</a:t>
            </a:r>
            <a:r>
              <a:rPr lang="el-GR" sz="2000" dirty="0" smtClean="0"/>
              <a:t>, </a:t>
            </a:r>
            <a:r>
              <a:rPr lang="en-US" sz="2000" dirty="0" smtClean="0">
                <a:hlinkClick r:id="rId3"/>
              </a:rPr>
              <a:t>www.erc.edu</a:t>
            </a:r>
            <a:endParaRPr lang="en-US" sz="2000" dirty="0" smtClean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104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9585"/>
            <a:ext cx="9144000" cy="1008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solidFill>
                <a:prstClr val="black"/>
              </a:solidFill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l-GR" sz="3600" b="1" dirty="0" smtClean="0">
                <a:solidFill>
                  <a:srgbClr val="084077"/>
                </a:solidFill>
              </a:rPr>
              <a:t>«Συγχρονισμένη </a:t>
            </a:r>
            <a:r>
              <a:rPr lang="el-GR" sz="3600" b="1" dirty="0">
                <a:solidFill>
                  <a:srgbClr val="084077"/>
                </a:solidFill>
              </a:rPr>
              <a:t>Απινίδωση – </a:t>
            </a:r>
            <a:r>
              <a:rPr lang="el-GR" sz="3600" b="1" dirty="0" smtClean="0">
                <a:solidFill>
                  <a:srgbClr val="084077"/>
                </a:solidFill>
              </a:rPr>
              <a:t>Βηματοδότηση»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2261586" y="3501008"/>
            <a:ext cx="6750496" cy="1692771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Διδάσκοντες: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Στυλιανός Παρισσόπουλος, Μερόπη Μπουζίκα, Βασιλική Κουτσοπούλου, Γεωργία Τουλιά, Θεοδώρα  Στρουμπούκη, Θεόδωρος Κατσούλας.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Αλγόριθμος ενδονοσοκομειακής καρδιοαναπνευστικής αναζωογόνησης</a:t>
            </a:r>
            <a:endParaRPr lang="el-GR" dirty="0"/>
          </a:p>
        </p:txBody>
      </p:sp>
      <p:pic>
        <p:nvPicPr>
          <p:cNvPr id="39938" name="Picture 5" title="Αλγόριθμος ενδονοσοκομειακής καρδιοαναπνευστικής αναζωογόνησ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29" y="1204035"/>
            <a:ext cx="7218556" cy="5413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115617" y="6597352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 Copyright European Resuscitation Council -</a:t>
            </a:r>
            <a:r>
              <a:rPr lang="en-US" sz="1200" u="sng" dirty="0">
                <a:hlinkClick r:id="rId4"/>
              </a:rPr>
              <a:t>www.erc.edu</a:t>
            </a:r>
            <a:r>
              <a:rPr lang="en-US" sz="1200" dirty="0"/>
              <a:t>– </a:t>
            </a:r>
            <a:r>
              <a:rPr lang="en-US" sz="1200" dirty="0" smtClean="0"/>
              <a:t>2013/042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85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BLS </a:t>
            </a:r>
            <a:r>
              <a:rPr lang="el-GR" sz="4000" dirty="0" smtClean="0"/>
              <a:t>και </a:t>
            </a:r>
            <a:r>
              <a:rPr lang="el-GR" sz="4000" dirty="0" smtClean="0"/>
              <a:t>ΑΕΑ </a:t>
            </a:r>
            <a:r>
              <a:rPr lang="el-GR" b="0" dirty="0" smtClean="0"/>
              <a:t>(1 </a:t>
            </a:r>
            <a:r>
              <a:rPr lang="el-GR" b="0" dirty="0" smtClean="0"/>
              <a:t>από 2)</a:t>
            </a:r>
            <a:endParaRPr lang="el-GR" b="0" dirty="0"/>
          </a:p>
        </p:txBody>
      </p:sp>
      <p:pic>
        <p:nvPicPr>
          <p:cNvPr id="40962" name="Picture 4" title="BLS και ΑΕ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0" y="1030042"/>
            <a:ext cx="7506580" cy="5629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411760" y="6589367"/>
            <a:ext cx="52565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Copyright </a:t>
            </a:r>
            <a:r>
              <a:rPr lang="en-US" sz="1200" dirty="0"/>
              <a:t>European Resuscitation Council -</a:t>
            </a:r>
            <a:r>
              <a:rPr lang="en-US" sz="1200" u="sng" dirty="0">
                <a:hlinkClick r:id="rId4"/>
              </a:rPr>
              <a:t>www.erc.edu</a:t>
            </a:r>
            <a:r>
              <a:rPr lang="en-US" sz="1200" dirty="0"/>
              <a:t>– </a:t>
            </a:r>
            <a:r>
              <a:rPr lang="en-US" sz="1200" dirty="0" smtClean="0"/>
              <a:t>2013/042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BLS </a:t>
            </a:r>
            <a:r>
              <a:rPr lang="el-GR" sz="4000" dirty="0" smtClean="0"/>
              <a:t>και </a:t>
            </a:r>
            <a:r>
              <a:rPr lang="el-GR" sz="4000" dirty="0" smtClean="0"/>
              <a:t>ΑΕΑ </a:t>
            </a:r>
            <a:r>
              <a:rPr lang="el-GR" b="0" dirty="0" smtClean="0"/>
              <a:t>(2 </a:t>
            </a:r>
            <a:r>
              <a:rPr lang="el-GR" b="0" dirty="0" smtClean="0"/>
              <a:t>από 2)</a:t>
            </a:r>
            <a:endParaRPr lang="el-GR" b="0" dirty="0"/>
          </a:p>
        </p:txBody>
      </p:sp>
      <p:pic>
        <p:nvPicPr>
          <p:cNvPr id="41986" name="Picture 4" title="BLS και ΑΕ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r="3556"/>
          <a:stretch/>
        </p:blipFill>
        <p:spPr bwMode="auto">
          <a:xfrm>
            <a:off x="384048" y="1340768"/>
            <a:ext cx="8439912" cy="4941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81129" y="6315737"/>
            <a:ext cx="48457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 Copyright European Resuscitation Council -</a:t>
            </a:r>
            <a:r>
              <a:rPr lang="en-US" sz="1200" u="sng" dirty="0">
                <a:hlinkClick r:id="rId4"/>
              </a:rPr>
              <a:t>www.erc.edu</a:t>
            </a:r>
            <a:r>
              <a:rPr lang="en-US" sz="1200" dirty="0"/>
              <a:t>– </a:t>
            </a:r>
            <a:r>
              <a:rPr lang="en-US" sz="1200" dirty="0" smtClean="0"/>
              <a:t>2013/042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Απιν</a:t>
            </a: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ιδωτής</a:t>
            </a:r>
            <a:endParaRPr lang="el-GR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0" name="Picture 2" descr="Defibrillator (UOMZ)" title="Απινιδωτή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480720" cy="4163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91880" y="566124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Defibrillator (UOMZ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Alex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Spade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Διαδικασία εξωτερικής απινίδωσης</a:t>
            </a:r>
            <a:r>
              <a:rPr lang="en-US" dirty="0" smtClean="0"/>
              <a:t> </a:t>
            </a:r>
            <a:r>
              <a:rPr lang="el-GR" sz="2800" b="0" dirty="0"/>
              <a:t>(1 από 2)</a:t>
            </a:r>
            <a:endParaRPr lang="el-GR" sz="40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l-GR" sz="2400" dirty="0" smtClean="0"/>
              <a:t>Επιβεβαίωση αρρυθμίας που χρήζει ηλεκτρικής ανάταξης,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sz="2400" dirty="0" smtClean="0"/>
              <a:t>Επάλειψη ηλεκτροδίων με ηλεκτραγώγιμη αλοιφή ή ζελέ,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sz="2400" dirty="0" smtClean="0"/>
              <a:t>Τοποθετείται το αρνητικό ηλεκτρόδιο (</a:t>
            </a:r>
            <a:r>
              <a:rPr lang="en-US" sz="2400" dirty="0" smtClean="0"/>
              <a:t>sternum) </a:t>
            </a:r>
            <a:r>
              <a:rPr lang="el-GR" sz="2400" dirty="0" smtClean="0"/>
              <a:t>δεξιά κάτω από την κλείδα στο 2ο -3ο μεσοπλεύριο και το θετικό ηλεκτρόδιο (</a:t>
            </a:r>
            <a:r>
              <a:rPr lang="en-US" sz="2400" dirty="0" smtClean="0"/>
              <a:t>apex) </a:t>
            </a:r>
            <a:r>
              <a:rPr lang="el-GR" sz="2400" dirty="0" smtClean="0"/>
              <a:t>στο 4ο-5ο μεσοπλεύριο στην πρόσθια μασχαλιαία γραμμή,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sz="2400" dirty="0" smtClean="0"/>
              <a:t>Εάν χορηγείται οξυγόνο αποσυνδέεται και απομακρύνεται,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sz="2400" dirty="0" smtClean="0"/>
              <a:t>Απομακρύνονται τυχόν επικαρδιακά αυτοκόλλητα  νιτρογλυκερίνης από το στέρνο του αρρώστου,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l-GR" sz="2400" dirty="0" smtClean="0"/>
              <a:t>Φορτίζεται ο απινιδωτής στα 200</a:t>
            </a:r>
            <a:r>
              <a:rPr lang="en-US" sz="2400" dirty="0" smtClean="0"/>
              <a:t>J </a:t>
            </a:r>
            <a:r>
              <a:rPr lang="el-GR" sz="2400" dirty="0" smtClean="0"/>
              <a:t>και ακολουθείται ο αλγόριθμος.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Διαδικασία εξωτερικής απινίδωσης</a:t>
            </a:r>
            <a:r>
              <a:rPr lang="en-US" dirty="0" smtClean="0"/>
              <a:t> </a:t>
            </a: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</a:t>
            </a:r>
            <a:r>
              <a:rPr lang="el-GR" sz="2800" b="0" dirty="0"/>
              <a:t>από 2)</a:t>
            </a:r>
            <a:endParaRPr lang="el-GR" sz="40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Τοποθετούνται τα ηλεκτρόδια στο θωρακικό τοίχωμα και εφαρμόζεται πίεση περίπου 12</a:t>
            </a:r>
            <a:r>
              <a:rPr lang="en-US" sz="2400" dirty="0" smtClean="0"/>
              <a:t>Kg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Ελέγχεται το </a:t>
            </a:r>
            <a:r>
              <a:rPr lang="en-US" sz="2400" dirty="0" smtClean="0"/>
              <a:t>monitor </a:t>
            </a:r>
            <a:r>
              <a:rPr lang="el-GR" sz="2400" dirty="0" smtClean="0"/>
              <a:t>του απινιδωτή για ΗΚΓ,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Δίνεται εντολή να απομακρυνθούν όλοι από το κρεβάτι του αρρώστου,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Εκφορτίζεται ο απινιδωτής και ελέγχεται ο ρυθμός για να διαπιστωθεί ανάταξη ή όχι,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Εάν χρειαστεί νέα απινίδωση φορτίζεται ο απινιδωτής και ακολουθείται η διαδικασία,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Καταχωρούνται στο διάγραμμα του αρρώστου τα δεδομένα από τις απινιδώσεις και τις ΗΚΓ καταγραφές.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Προσαρμοσμένο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1160</Words>
  <Application>Microsoft Office PowerPoint</Application>
  <PresentationFormat>Προβολή στην οθόνη (4:3)</PresentationFormat>
  <Paragraphs>169</Paragraphs>
  <Slides>25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OC_template_updated</vt:lpstr>
      <vt:lpstr>1_OC_template_updated</vt:lpstr>
      <vt:lpstr>2_OC_template_updated</vt:lpstr>
      <vt:lpstr>3_OC_template_updated</vt:lpstr>
      <vt:lpstr>Παθολογική Νοσηλευτική ΙΙ (Ε)</vt:lpstr>
      <vt:lpstr>Εργαστήριο  Παθολογική Νοσηλευτική ΙΙ</vt:lpstr>
      <vt:lpstr>Εργαστήριο  Παθολογική Νοσηλευτική ΙΙ</vt:lpstr>
      <vt:lpstr>Αλγόριθμος ενδονοσοκομειακής καρδιοαναπνευστικής αναζωογόνησης</vt:lpstr>
      <vt:lpstr>BLS και ΑΕΑ (1 από 2)</vt:lpstr>
      <vt:lpstr>BLS και ΑΕΑ (2 από 2)</vt:lpstr>
      <vt:lpstr>Απινιδωτής</vt:lpstr>
      <vt:lpstr>Διαδικασία εξωτερικής απινίδωσης (1 από 2)</vt:lpstr>
      <vt:lpstr>Διαδικασία εξωτερικής απινίδωσης (2 από 2)</vt:lpstr>
      <vt:lpstr>Συγχρονισμένη εξωτερική απινίδωση</vt:lpstr>
      <vt:lpstr>Ερώτηση</vt:lpstr>
      <vt:lpstr>Επιλογή ενέργειας</vt:lpstr>
      <vt:lpstr>Κίνδυνοι από την απινίδωση</vt:lpstr>
      <vt:lpstr>Βηματοδότηση</vt:lpstr>
      <vt:lpstr>Ενδείξεις:</vt:lpstr>
      <vt:lpstr>Απεικόνιση εμφύτευσης βηματοδότη</vt:lpstr>
      <vt:lpstr>Η εμφάνιση του βηματοδότη σε ακτινογραφία θώρακος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55</cp:revision>
  <dcterms:created xsi:type="dcterms:W3CDTF">2013-03-04T13:35:19Z</dcterms:created>
  <dcterms:modified xsi:type="dcterms:W3CDTF">2015-02-27T09:01:16Z</dcterms:modified>
</cp:coreProperties>
</file>