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46"/>
  </p:notesMasterIdLst>
  <p:handoutMasterIdLst>
    <p:handoutMasterId r:id="rId47"/>
  </p:handoutMasterIdLst>
  <p:sldIdLst>
    <p:sldId id="256" r:id="rId2"/>
    <p:sldId id="268" r:id="rId3"/>
    <p:sldId id="269" r:id="rId4"/>
    <p:sldId id="270"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299" r:id="rId34"/>
    <p:sldId id="300" r:id="rId35"/>
    <p:sldId id="301" r:id="rId36"/>
    <p:sldId id="302" r:id="rId37"/>
    <p:sldId id="257" r:id="rId38"/>
    <p:sldId id="262" r:id="rId39"/>
    <p:sldId id="264" r:id="rId40"/>
    <p:sldId id="303" r:id="rId41"/>
    <p:sldId id="304" r:id="rId42"/>
    <p:sldId id="266" r:id="rId43"/>
    <p:sldId id="267" r:id="rId44"/>
    <p:sldId id="261" r:id="rId45"/>
  </p:sldIdLst>
  <p:sldSz cx="9144000" cy="6858000" type="screen4x3"/>
  <p:notesSz cx="7104063" cy="10234613"/>
  <p:custDataLst>
    <p:tags r:id="rId48"/>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554" autoAdjust="0"/>
  </p:normalViewPr>
  <p:slideViewPr>
    <p:cSldViewPr>
      <p:cViewPr>
        <p:scale>
          <a:sx n="80" d="100"/>
          <a:sy n="80" d="100"/>
        </p:scale>
        <p:origin x="-114" y="-7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24/4/2015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24/4/2015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43</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1</a:t>
            </a:fld>
            <a:endParaRPr lang="el-GR" dirty="0"/>
          </a:p>
        </p:txBody>
      </p:sp>
    </p:spTree>
    <p:extLst>
      <p:ext uri="{BB962C8B-B14F-4D97-AF65-F5344CB8AC3E}">
        <p14:creationId xmlns:p14="http://schemas.microsoft.com/office/powerpoint/2010/main" val="1662182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7</a:t>
            </a:fld>
            <a:endParaRPr lang="el-GR" dirty="0"/>
          </a:p>
        </p:txBody>
      </p:sp>
    </p:spTree>
    <p:extLst>
      <p:ext uri="{BB962C8B-B14F-4D97-AF65-F5344CB8AC3E}">
        <p14:creationId xmlns:p14="http://schemas.microsoft.com/office/powerpoint/2010/main" val="1096621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36</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37</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38</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39</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41</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42</a:t>
            </a:fld>
            <a:endParaRPr lang="el-GR" dirty="0"/>
          </a:p>
        </p:txBody>
      </p:sp>
    </p:spTree>
    <p:extLst>
      <p:ext uri="{BB962C8B-B14F-4D97-AF65-F5344CB8AC3E}">
        <p14:creationId xmlns:p14="http://schemas.microsoft.com/office/powerpoint/2010/main" val="2145123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med.auth.gr/db/histology/gr/" TargetMode="Externa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casweb.ou.edu/pbell/histology/Outline/contents.html"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casweb.ou.edu/pbell/histology/Outline/contents.html"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Ιστολογία ΙΙ – Κυτταρολογία (Θ)</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a:bodyPr>
          <a:lstStyle/>
          <a:p>
            <a:pPr>
              <a:spcBef>
                <a:spcPts val="0"/>
              </a:spcBef>
              <a:spcAft>
                <a:spcPts val="1200"/>
              </a:spcAft>
            </a:pPr>
            <a:r>
              <a:rPr lang="el-GR" sz="2800" b="1" dirty="0" smtClean="0"/>
              <a:t>Ενότητα </a:t>
            </a:r>
            <a:r>
              <a:rPr lang="en-US" sz="2800" b="1" dirty="0" smtClean="0"/>
              <a:t>7</a:t>
            </a:r>
            <a:r>
              <a:rPr lang="el-GR" sz="2800" dirty="0" smtClean="0"/>
              <a:t>:</a:t>
            </a:r>
            <a:r>
              <a:rPr lang="en-US" sz="2800" dirty="0" smtClean="0"/>
              <a:t> </a:t>
            </a:r>
            <a:r>
              <a:rPr lang="el-GR" sz="2800" dirty="0" smtClean="0"/>
              <a:t>Γεννητικό Σύστημα Γυναίκας</a:t>
            </a:r>
            <a:endParaRPr lang="en-US" sz="2800" dirty="0" smtClean="0"/>
          </a:p>
          <a:p>
            <a:pPr>
              <a:spcBef>
                <a:spcPts val="0"/>
              </a:spcBef>
            </a:pPr>
            <a:r>
              <a:rPr lang="el-GR" sz="2400" dirty="0" smtClean="0"/>
              <a:t>Φραγκίσκη Αναγνωστοπούλου Ανθούλη</a:t>
            </a:r>
            <a:endParaRPr lang="el-GR" sz="2400" dirty="0"/>
          </a:p>
          <a:p>
            <a:pPr>
              <a:spcBef>
                <a:spcPts val="0"/>
              </a:spcBef>
            </a:pPr>
            <a:r>
              <a:rPr lang="el-GR" sz="2400" dirty="0"/>
              <a:t>Τμήμα </a:t>
            </a:r>
            <a:r>
              <a:rPr lang="el-GR" sz="2400" dirty="0" smtClean="0"/>
              <a:t>Ιατρικών Εργαστηρίων</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p:txBody>
          <a:bodyPr>
            <a:noAutofit/>
          </a:bodyPr>
          <a:lstStyle/>
          <a:p>
            <a:r>
              <a:rPr lang="el-GR" altLang="el-GR" sz="3200" dirty="0"/>
              <a:t>Η ίδια ιστολογική εικόνα σε μεγάλη </a:t>
            </a:r>
            <a:r>
              <a:rPr lang="el-GR" altLang="el-GR" sz="3200" dirty="0" smtClean="0"/>
              <a:t>μεγέθυνση</a:t>
            </a:r>
            <a:br>
              <a:rPr lang="el-GR" altLang="el-GR" sz="3200" dirty="0" smtClean="0"/>
            </a:br>
            <a:r>
              <a:rPr lang="el-GR" altLang="el-GR" sz="3200" dirty="0" smtClean="0"/>
              <a:t>(40x) - Αρχέγονα</a:t>
            </a:r>
            <a:r>
              <a:rPr lang="en-GB" altLang="el-GR" sz="3200" dirty="0" smtClean="0"/>
              <a:t> </a:t>
            </a:r>
            <a:r>
              <a:rPr lang="el-GR" altLang="el-GR" sz="3200" dirty="0"/>
              <a:t>ωοθυλάκια</a:t>
            </a:r>
          </a:p>
        </p:txBody>
      </p:sp>
      <p:sp>
        <p:nvSpPr>
          <p:cNvPr id="284675" name="Rectangle 3"/>
          <p:cNvSpPr>
            <a:spLocks noGrp="1" noChangeArrowheads="1"/>
          </p:cNvSpPr>
          <p:nvPr>
            <p:ph idx="1"/>
          </p:nvPr>
        </p:nvSpPr>
        <p:spPr>
          <a:xfrm>
            <a:off x="457200" y="1196752"/>
            <a:ext cx="8229600" cy="1008112"/>
          </a:xfrm>
        </p:spPr>
        <p:txBody>
          <a:bodyPr>
            <a:normAutofit/>
          </a:bodyPr>
          <a:lstStyle/>
          <a:p>
            <a:pPr marL="0" indent="0">
              <a:buNone/>
            </a:pPr>
            <a:r>
              <a:rPr lang="el-GR" altLang="el-GR" sz="2000" dirty="0" smtClean="0"/>
              <a:t>Διακρίνονται </a:t>
            </a:r>
            <a:r>
              <a:rPr lang="el-GR" altLang="el-GR" sz="2000" dirty="0"/>
              <a:t>πολυάριθμα αρχέγονα ωοθυλάκια περιβαλλόμενα από το στρώμα </a:t>
            </a:r>
            <a:r>
              <a:rPr lang="el-GR" altLang="el-GR" sz="2000" dirty="0" smtClean="0"/>
              <a:t>από </a:t>
            </a:r>
            <a:r>
              <a:rPr lang="el-GR" altLang="el-GR" sz="2000" dirty="0"/>
              <a:t>συνδετικό ιστό. </a:t>
            </a:r>
            <a:endParaRPr lang="el-GR" altLang="el-GR" sz="2000" dirty="0" smtClean="0"/>
          </a:p>
        </p:txBody>
      </p:sp>
      <p:pic>
        <p:nvPicPr>
          <p:cNvPr id="284681" name="Picture 9"/>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712584" y="2204864"/>
            <a:ext cx="4826271" cy="3741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57200" y="2060848"/>
            <a:ext cx="3168352" cy="3477875"/>
          </a:xfrm>
          <a:prstGeom prst="rect">
            <a:avLst/>
          </a:prstGeom>
        </p:spPr>
        <p:txBody>
          <a:bodyPr wrap="square">
            <a:spAutoFit/>
          </a:bodyPr>
          <a:lstStyle/>
          <a:p>
            <a:pPr marL="0" indent="0">
              <a:buNone/>
            </a:pPr>
            <a:r>
              <a:rPr lang="el-GR" altLang="el-GR" sz="2000" dirty="0">
                <a:latin typeface="+mj-lt"/>
              </a:rPr>
              <a:t>Κάθε </a:t>
            </a:r>
            <a:r>
              <a:rPr lang="el-GR" altLang="el-GR" sz="2000" dirty="0" smtClean="0">
                <a:latin typeface="+mj-lt"/>
              </a:rPr>
              <a:t>αρχέγονα </a:t>
            </a:r>
            <a:r>
              <a:rPr lang="el-GR" altLang="el-GR" sz="2000" dirty="0">
                <a:latin typeface="+mj-lt"/>
              </a:rPr>
              <a:t>ωοθυλάκιο αποτελείται από το πρωτογενές ωοκύτταρο </a:t>
            </a:r>
            <a:r>
              <a:rPr lang="el-GR" altLang="el-GR" sz="2000" dirty="0" smtClean="0">
                <a:latin typeface="+mj-lt"/>
              </a:rPr>
              <a:t>περιβαλλόμενο </a:t>
            </a:r>
            <a:r>
              <a:rPr lang="el-GR" altLang="el-GR" sz="2000" dirty="0">
                <a:latin typeface="+mj-lt"/>
              </a:rPr>
              <a:t>από ένα στίχο πλακωδών κοκκιωδών κυττάρων. </a:t>
            </a:r>
            <a:endParaRPr lang="el-GR" altLang="el-GR" sz="2000" dirty="0" smtClean="0">
              <a:latin typeface="+mj-lt"/>
            </a:endParaRPr>
          </a:p>
          <a:p>
            <a:pPr marL="0" indent="0">
              <a:buNone/>
            </a:pPr>
            <a:endParaRPr lang="el-GR" altLang="el-GR" sz="2000" dirty="0" smtClean="0">
              <a:latin typeface="+mj-lt"/>
            </a:endParaRPr>
          </a:p>
          <a:p>
            <a:pPr marL="0" indent="0">
              <a:buNone/>
            </a:pPr>
            <a:r>
              <a:rPr lang="el-GR" altLang="el-GR" sz="2000" dirty="0" smtClean="0">
                <a:latin typeface="+mj-lt"/>
              </a:rPr>
              <a:t>Το </a:t>
            </a:r>
            <a:r>
              <a:rPr lang="el-GR" altLang="el-GR" sz="2000" dirty="0">
                <a:latin typeface="+mj-lt"/>
              </a:rPr>
              <a:t>βλαστικό επιθήλιο και ο υποκείμενος ινώδης χιτώνας είναι εμφανείς (δεξιό κάτω άκρο). </a:t>
            </a:r>
            <a:r>
              <a:rPr lang="en-GB" altLang="el-GR" sz="2000" dirty="0">
                <a:latin typeface="+mj-lt"/>
              </a:rPr>
              <a:t>  </a:t>
            </a:r>
            <a:r>
              <a:rPr lang="el-GR" altLang="el-GR" sz="2000" dirty="0">
                <a:latin typeface="+mj-lt"/>
              </a:rPr>
              <a:t>Χρώση</a:t>
            </a:r>
            <a:r>
              <a:rPr lang="en-GB" altLang="el-GR" sz="2000" dirty="0">
                <a:latin typeface="+mj-lt"/>
              </a:rPr>
              <a:t> = H&amp;E.</a:t>
            </a:r>
            <a:endParaRPr lang="el-GR" altLang="el-GR" sz="2000" dirty="0">
              <a:latin typeface="+mj-lt"/>
            </a:endParaRPr>
          </a:p>
        </p:txBody>
      </p:sp>
      <p:sp>
        <p:nvSpPr>
          <p:cNvPr id="6" name="Rectangle 5"/>
          <p:cNvSpPr/>
          <p:nvPr/>
        </p:nvSpPr>
        <p:spPr>
          <a:xfrm>
            <a:off x="3625552" y="5946403"/>
            <a:ext cx="4752528"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33497924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a:xfrm>
            <a:off x="0" y="116632"/>
            <a:ext cx="9144000" cy="908720"/>
          </a:xfrm>
        </p:spPr>
        <p:txBody>
          <a:bodyPr>
            <a:noAutofit/>
          </a:bodyPr>
          <a:lstStyle/>
          <a:p>
            <a:r>
              <a:rPr lang="el-GR" altLang="el-GR" sz="3200" dirty="0"/>
              <a:t>Ιστολογική εικόνα ωοθήκης σε μεγάλη </a:t>
            </a:r>
            <a:r>
              <a:rPr lang="el-GR" altLang="el-GR" sz="3200" dirty="0" smtClean="0"/>
              <a:t>μεγέθυνση (40</a:t>
            </a:r>
            <a:r>
              <a:rPr lang="en-US" altLang="el-GR" sz="3200" dirty="0"/>
              <a:t>x</a:t>
            </a:r>
            <a:r>
              <a:rPr lang="el-GR" altLang="el-GR" sz="3200" dirty="0"/>
              <a:t>) </a:t>
            </a:r>
            <a:r>
              <a:rPr lang="el-GR" altLang="el-GR" sz="3200" dirty="0" smtClean="0"/>
              <a:t>- Ωοθήκη </a:t>
            </a:r>
            <a:r>
              <a:rPr lang="en-GB" altLang="el-GR" sz="3200" dirty="0" smtClean="0"/>
              <a:t>-</a:t>
            </a:r>
            <a:r>
              <a:rPr lang="el-GR" altLang="el-GR" sz="3200" dirty="0" smtClean="0"/>
              <a:t> Πρωτογενές</a:t>
            </a:r>
            <a:r>
              <a:rPr lang="en-GB" altLang="el-GR" sz="3200" dirty="0" smtClean="0"/>
              <a:t> </a:t>
            </a:r>
            <a:r>
              <a:rPr lang="el-GR" altLang="el-GR" sz="3200" dirty="0" smtClean="0"/>
              <a:t>ωοθυλάκιο </a:t>
            </a:r>
            <a:r>
              <a:rPr lang="el-GR" altLang="el-GR" sz="2800" b="0" dirty="0">
                <a:solidFill>
                  <a:prstClr val="black"/>
                </a:solidFill>
              </a:rPr>
              <a:t>(1/2)</a:t>
            </a:r>
            <a:endParaRPr lang="el-GR" altLang="el-GR" sz="3200" dirty="0"/>
          </a:p>
        </p:txBody>
      </p:sp>
      <p:sp>
        <p:nvSpPr>
          <p:cNvPr id="283651" name="Rectangle 3"/>
          <p:cNvSpPr>
            <a:spLocks noGrp="1" noChangeArrowheads="1"/>
          </p:cNvSpPr>
          <p:nvPr>
            <p:ph idx="1"/>
          </p:nvPr>
        </p:nvSpPr>
        <p:spPr>
          <a:xfrm>
            <a:off x="457200" y="1196752"/>
            <a:ext cx="8229600" cy="1080120"/>
          </a:xfrm>
        </p:spPr>
        <p:txBody>
          <a:bodyPr>
            <a:normAutofit/>
          </a:bodyPr>
          <a:lstStyle/>
          <a:p>
            <a:pPr marL="0" indent="0">
              <a:buNone/>
            </a:pPr>
            <a:r>
              <a:rPr lang="el-GR" altLang="el-GR" sz="2000" dirty="0" smtClean="0"/>
              <a:t>Εμφανίζει ένα </a:t>
            </a:r>
            <a:r>
              <a:rPr lang="el-GR" altLang="el-GR" sz="2000" dirty="0"/>
              <a:t>πρωτογενές ωοθυλάκιο</a:t>
            </a:r>
            <a:r>
              <a:rPr lang="en-GB" altLang="el-GR" sz="2000" dirty="0"/>
              <a:t> </a:t>
            </a:r>
            <a:r>
              <a:rPr lang="el-GR" altLang="el-GR" sz="2000" dirty="0"/>
              <a:t>περιβαλλόμενο από το στρώμα από συνδετικό ιστό. Στο</a:t>
            </a:r>
            <a:r>
              <a:rPr lang="en-GB" altLang="el-GR" sz="2000" dirty="0"/>
              <a:t> </a:t>
            </a:r>
            <a:r>
              <a:rPr lang="el-GR" altLang="el-GR" sz="2000" dirty="0"/>
              <a:t>κέντρο</a:t>
            </a:r>
            <a:r>
              <a:rPr lang="en-GB" altLang="el-GR" sz="2000" dirty="0"/>
              <a:t> </a:t>
            </a:r>
            <a:r>
              <a:rPr lang="el-GR" altLang="el-GR" sz="2000" dirty="0"/>
              <a:t>του</a:t>
            </a:r>
            <a:r>
              <a:rPr lang="en-GB" altLang="el-GR" sz="2000" dirty="0"/>
              <a:t> </a:t>
            </a:r>
            <a:r>
              <a:rPr lang="el-GR" altLang="el-GR" sz="2000" dirty="0"/>
              <a:t>ωοθυλακίου</a:t>
            </a:r>
            <a:r>
              <a:rPr lang="en-GB" altLang="el-GR" sz="2000" dirty="0"/>
              <a:t> </a:t>
            </a:r>
            <a:r>
              <a:rPr lang="el-GR" altLang="el-GR" sz="2000" dirty="0"/>
              <a:t>είναι</a:t>
            </a:r>
            <a:r>
              <a:rPr lang="en-GB" altLang="el-GR" sz="2000" dirty="0"/>
              <a:t> </a:t>
            </a:r>
            <a:r>
              <a:rPr lang="el-GR" altLang="el-GR" sz="2000" dirty="0"/>
              <a:t>το</a:t>
            </a:r>
            <a:r>
              <a:rPr lang="en-GB" altLang="el-GR" sz="2000" dirty="0"/>
              <a:t> </a:t>
            </a:r>
            <a:r>
              <a:rPr lang="el-GR" altLang="el-GR" sz="2000" dirty="0"/>
              <a:t>πρωτογενές</a:t>
            </a:r>
            <a:r>
              <a:rPr lang="en-GB" altLang="el-GR" sz="2000" dirty="0"/>
              <a:t> </a:t>
            </a:r>
            <a:r>
              <a:rPr lang="el-GR" altLang="el-GR" sz="2000" dirty="0"/>
              <a:t>ωοκύτταρο</a:t>
            </a:r>
            <a:r>
              <a:rPr lang="en-GB" altLang="el-GR" sz="2000" dirty="0"/>
              <a:t>. </a:t>
            </a:r>
            <a:endParaRPr lang="el-GR" altLang="el-GR" sz="2000" dirty="0" smtClean="0"/>
          </a:p>
        </p:txBody>
      </p:sp>
      <p:sp>
        <p:nvSpPr>
          <p:cNvPr id="283655" name="Rectangle 7"/>
          <p:cNvSpPr>
            <a:spLocks noChangeArrowheads="1"/>
          </p:cNvSpPr>
          <p:nvPr/>
        </p:nvSpPr>
        <p:spPr bwMode="auto">
          <a:xfrm>
            <a:off x="0" y="11668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dirty="0"/>
          </a:p>
        </p:txBody>
      </p:sp>
      <p:pic>
        <p:nvPicPr>
          <p:cNvPr id="283657" name="Picture 9"/>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6327" y="1988840"/>
            <a:ext cx="4805156" cy="3715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508104" y="1915326"/>
            <a:ext cx="3500005" cy="3862596"/>
          </a:xfrm>
          <a:prstGeom prst="rect">
            <a:avLst/>
          </a:prstGeom>
        </p:spPr>
        <p:txBody>
          <a:bodyPr wrap="square">
            <a:spAutoFit/>
          </a:bodyPr>
          <a:lstStyle/>
          <a:p>
            <a:pPr marL="0" indent="0">
              <a:buNone/>
            </a:pPr>
            <a:r>
              <a:rPr lang="el-GR" altLang="el-GR" sz="2000" dirty="0">
                <a:latin typeface="+mj-lt"/>
              </a:rPr>
              <a:t>Αξιοσημείωτο είναι ότι το κύτταρο είναι τόσο μεγάλο που ο πυρήνας δεν είναι ορατός ακόμα και στη μεγάλη μεγέθυνση. Το ωοκύτταρο περιβάλλεται από μία στιβάδα κοκκιωδών κυττάρων. </a:t>
            </a:r>
          </a:p>
          <a:p>
            <a:pPr marL="0" indent="0">
              <a:spcBef>
                <a:spcPts val="600"/>
              </a:spcBef>
              <a:buNone/>
            </a:pPr>
            <a:r>
              <a:rPr lang="el-GR" altLang="el-GR" sz="2000" dirty="0">
                <a:latin typeface="+mj-lt"/>
              </a:rPr>
              <a:t>Μεταξύ του ωοκυττάρου και των κοκκιωδών κυττάρων υπάρχει μία λεπτή, ροδόχρους στιβάδα εξωκυττάριας ουσίας, η διαφανής ζώνη.  Χρώση=H&amp;E.</a:t>
            </a:r>
          </a:p>
        </p:txBody>
      </p:sp>
      <p:sp>
        <p:nvSpPr>
          <p:cNvPr id="7" name="Rectangle 6"/>
          <p:cNvSpPr/>
          <p:nvPr/>
        </p:nvSpPr>
        <p:spPr>
          <a:xfrm>
            <a:off x="486641" y="5683439"/>
            <a:ext cx="4752528"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25617872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a:xfrm>
            <a:off x="0" y="116632"/>
            <a:ext cx="9144000" cy="908720"/>
          </a:xfrm>
        </p:spPr>
        <p:txBody>
          <a:bodyPr>
            <a:noAutofit/>
          </a:bodyPr>
          <a:lstStyle/>
          <a:p>
            <a:r>
              <a:rPr lang="el-GR" altLang="el-GR" sz="3200" dirty="0"/>
              <a:t>Ιστολογική εικόνα ωοθήκης σε μεγάλη μεγέθυνση (40</a:t>
            </a:r>
            <a:r>
              <a:rPr lang="en-US" altLang="el-GR" sz="3200" dirty="0"/>
              <a:t>x</a:t>
            </a:r>
            <a:r>
              <a:rPr lang="el-GR" altLang="el-GR" sz="3200" dirty="0"/>
              <a:t>) - Ωοθήκη </a:t>
            </a:r>
            <a:r>
              <a:rPr lang="en-GB" altLang="el-GR" sz="3200" dirty="0"/>
              <a:t>-</a:t>
            </a:r>
            <a:r>
              <a:rPr lang="el-GR" altLang="el-GR" sz="3200" dirty="0"/>
              <a:t> Πρωτογενές</a:t>
            </a:r>
            <a:r>
              <a:rPr lang="en-GB" altLang="el-GR" sz="3200" dirty="0"/>
              <a:t> </a:t>
            </a:r>
            <a:r>
              <a:rPr lang="el-GR" altLang="el-GR" sz="3200" dirty="0" smtClean="0"/>
              <a:t>ωοθυλάκιο </a:t>
            </a:r>
            <a:r>
              <a:rPr lang="el-GR" altLang="el-GR" sz="2800" b="0" dirty="0" smtClean="0"/>
              <a:t>(2/2)</a:t>
            </a:r>
            <a:endParaRPr lang="el-GR" altLang="el-GR" sz="2800" b="0" dirty="0"/>
          </a:p>
        </p:txBody>
      </p:sp>
      <p:sp>
        <p:nvSpPr>
          <p:cNvPr id="282627" name="Rectangle 3"/>
          <p:cNvSpPr>
            <a:spLocks noGrp="1" noChangeArrowheads="1"/>
          </p:cNvSpPr>
          <p:nvPr>
            <p:ph idx="1"/>
          </p:nvPr>
        </p:nvSpPr>
        <p:spPr>
          <a:xfrm>
            <a:off x="457200" y="1196752"/>
            <a:ext cx="3106688" cy="5040560"/>
          </a:xfrm>
        </p:spPr>
        <p:txBody>
          <a:bodyPr>
            <a:normAutofit/>
          </a:bodyPr>
          <a:lstStyle/>
          <a:p>
            <a:pPr marL="0" indent="0">
              <a:buNone/>
            </a:pPr>
            <a:r>
              <a:rPr lang="en-US" altLang="el-GR" sz="2000" dirty="0" smtClean="0"/>
              <a:t>I</a:t>
            </a:r>
            <a:r>
              <a:rPr lang="el-GR" altLang="el-GR" sz="2000" dirty="0"/>
              <a:t>στολογική εικόνα πολυστίβου πρωτογενούς ωοθυλακίου περιβαλλομένου από το ωοθηκικό στρώμα από συνδετικό ιστό. </a:t>
            </a:r>
            <a:endParaRPr lang="el-GR" altLang="el-GR" sz="2000" dirty="0" smtClean="0"/>
          </a:p>
          <a:p>
            <a:pPr marL="0" indent="0">
              <a:buNone/>
            </a:pPr>
            <a:r>
              <a:rPr lang="el-GR" altLang="el-GR" sz="2000" dirty="0" smtClean="0"/>
              <a:t>Το </a:t>
            </a:r>
            <a:r>
              <a:rPr lang="el-GR" altLang="el-GR" sz="2000" dirty="0"/>
              <a:t>ωοθυλάκιο αποτελείται από το πρωτογενές ωοκύτταρο και λίγες στιβάδες (3-4) κυβοειδών κοκκιωδών κυττάρων. Χρώση</a:t>
            </a:r>
            <a:r>
              <a:rPr lang="en-GB" altLang="el-GR" sz="2000" dirty="0"/>
              <a:t>= H&amp;E.</a:t>
            </a:r>
            <a:endParaRPr lang="el-GR" altLang="el-GR" sz="2000" dirty="0"/>
          </a:p>
          <a:p>
            <a:pPr marL="0" indent="0">
              <a:buNone/>
            </a:pPr>
            <a:endParaRPr lang="el-GR" altLang="el-GR" sz="2000" dirty="0"/>
          </a:p>
        </p:txBody>
      </p:sp>
      <p:pic>
        <p:nvPicPr>
          <p:cNvPr id="282633" name="Picture 9"/>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962550" y="1305219"/>
            <a:ext cx="4692288" cy="3635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877269" y="4932848"/>
            <a:ext cx="4752528"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16942050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0" y="116632"/>
            <a:ext cx="9144000" cy="908720"/>
          </a:xfrm>
        </p:spPr>
        <p:txBody>
          <a:bodyPr/>
          <a:lstStyle/>
          <a:p>
            <a:pPr>
              <a:lnSpc>
                <a:spcPct val="80000"/>
              </a:lnSpc>
            </a:pPr>
            <a:r>
              <a:rPr lang="el-GR" altLang="el-GR" sz="3200" dirty="0"/>
              <a:t>Ιστολογική εικόνα σε μεσαία μεγέθυνση (20</a:t>
            </a:r>
            <a:r>
              <a:rPr lang="en-US" altLang="el-GR" sz="3200" dirty="0"/>
              <a:t>x</a:t>
            </a:r>
            <a:r>
              <a:rPr lang="el-GR" altLang="el-GR" sz="3200" dirty="0" smtClean="0"/>
              <a:t>) - Ωοθήκη - Πολύστιβο</a:t>
            </a:r>
            <a:r>
              <a:rPr lang="en-GB" altLang="el-GR" sz="3200" dirty="0" smtClean="0"/>
              <a:t> </a:t>
            </a:r>
            <a:r>
              <a:rPr lang="el-GR" altLang="el-GR" sz="3200" dirty="0"/>
              <a:t>πρωτογενές</a:t>
            </a:r>
            <a:r>
              <a:rPr lang="en-GB" altLang="el-GR" sz="3200" dirty="0"/>
              <a:t> </a:t>
            </a:r>
            <a:r>
              <a:rPr lang="el-GR" altLang="el-GR" sz="3200" dirty="0"/>
              <a:t>ωοθυλάκιο</a:t>
            </a:r>
          </a:p>
        </p:txBody>
      </p:sp>
      <p:sp>
        <p:nvSpPr>
          <p:cNvPr id="281603" name="Rectangle 3"/>
          <p:cNvSpPr>
            <a:spLocks noGrp="1" noChangeArrowheads="1"/>
          </p:cNvSpPr>
          <p:nvPr>
            <p:ph idx="1"/>
          </p:nvPr>
        </p:nvSpPr>
        <p:spPr>
          <a:xfrm>
            <a:off x="457200" y="1196752"/>
            <a:ext cx="8229600" cy="1748628"/>
          </a:xfrm>
        </p:spPr>
        <p:txBody>
          <a:bodyPr>
            <a:normAutofit/>
          </a:bodyPr>
          <a:lstStyle/>
          <a:p>
            <a:pPr marL="0" indent="0">
              <a:buNone/>
            </a:pPr>
            <a:r>
              <a:rPr lang="el-GR" altLang="el-GR" sz="2000" dirty="0" smtClean="0"/>
              <a:t>Εμφανίζει ένα </a:t>
            </a:r>
            <a:r>
              <a:rPr lang="el-GR" altLang="el-GR" sz="2000" dirty="0"/>
              <a:t>πολύστιβο πρωτογενές ωοθυλάκιο. </a:t>
            </a:r>
            <a:endParaRPr lang="el-GR" altLang="el-GR" sz="2000" dirty="0" smtClean="0"/>
          </a:p>
          <a:p>
            <a:pPr marL="0" indent="0">
              <a:buNone/>
            </a:pPr>
            <a:r>
              <a:rPr lang="el-GR" altLang="el-GR" sz="2000" dirty="0" smtClean="0"/>
              <a:t>Το </a:t>
            </a:r>
            <a:r>
              <a:rPr lang="el-GR" altLang="el-GR" sz="2000" dirty="0"/>
              <a:t>ωοκύτταρο περιέχει το πρωτογενές ωοκύτταρο, με ένα κεντρικά τοποθετημένο πυρήνα, περιβαλλόμενο από αρκετές στιβάδες θυλακικών κυττάρων, των κοκκιωδών κυττάρων. </a:t>
            </a:r>
            <a:endParaRPr lang="el-GR" altLang="el-GR" sz="2000" dirty="0" smtClean="0"/>
          </a:p>
        </p:txBody>
      </p:sp>
      <p:pic>
        <p:nvPicPr>
          <p:cNvPr id="281609" name="Picture 9"/>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6205" y="2708920"/>
            <a:ext cx="4320480" cy="3329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932040" y="2634947"/>
            <a:ext cx="4067944" cy="3477875"/>
          </a:xfrm>
          <a:prstGeom prst="rect">
            <a:avLst/>
          </a:prstGeom>
        </p:spPr>
        <p:txBody>
          <a:bodyPr wrap="square">
            <a:spAutoFit/>
          </a:bodyPr>
          <a:lstStyle/>
          <a:p>
            <a:pPr marL="0" indent="0">
              <a:buNone/>
            </a:pPr>
            <a:r>
              <a:rPr lang="el-GR" altLang="el-GR" sz="2000" dirty="0">
                <a:latin typeface="+mj-lt"/>
              </a:rPr>
              <a:t>Τα θυλακικά κύτταρα χωρίζονται από το πρωτογενές ωοκύτταρο από μία παχιά στιβάδα εξωκυττάριας ουσίας, την διαφανή ζώνη. </a:t>
            </a:r>
          </a:p>
          <a:p>
            <a:pPr marL="0" indent="0">
              <a:buNone/>
            </a:pPr>
            <a:r>
              <a:rPr lang="el-GR" altLang="el-GR" sz="2000" dirty="0">
                <a:latin typeface="+mj-lt"/>
              </a:rPr>
              <a:t>Τα κύτταρα του συνδετικού ιστού που περιβάλλουν το ωοθυλάκιο βρίσκονται στα αρχικά στάδια σχηματισμού της θήκης. Αρκετά αρχέγονα ωοθυλάκια είναι ορατά (πάνω αριστερή γωνία). Χρώση=H&amp;E.</a:t>
            </a:r>
          </a:p>
        </p:txBody>
      </p:sp>
      <p:sp>
        <p:nvSpPr>
          <p:cNvPr id="6" name="Rectangle 5"/>
          <p:cNvSpPr/>
          <p:nvPr/>
        </p:nvSpPr>
        <p:spPr>
          <a:xfrm>
            <a:off x="467544" y="6032336"/>
            <a:ext cx="4752528"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42358260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a:xfrm>
            <a:off x="0" y="116632"/>
            <a:ext cx="9144000" cy="908720"/>
          </a:xfrm>
        </p:spPr>
        <p:txBody>
          <a:bodyPr/>
          <a:lstStyle/>
          <a:p>
            <a:pPr>
              <a:lnSpc>
                <a:spcPct val="80000"/>
              </a:lnSpc>
            </a:pPr>
            <a:r>
              <a:rPr lang="el-GR" altLang="el-GR" sz="3200" dirty="0"/>
              <a:t>Ιστολογική εικόνα σε μεγάλη μεγέθυνση (40</a:t>
            </a:r>
            <a:r>
              <a:rPr lang="en-US" altLang="el-GR" sz="3200" dirty="0"/>
              <a:t>x</a:t>
            </a:r>
            <a:r>
              <a:rPr lang="el-GR" altLang="el-GR" sz="3200" dirty="0" smtClean="0"/>
              <a:t>) -  Ωοθήκη </a:t>
            </a:r>
            <a:r>
              <a:rPr lang="en-GB" altLang="el-GR" sz="3200" dirty="0" smtClean="0"/>
              <a:t>-</a:t>
            </a:r>
            <a:r>
              <a:rPr lang="el-GR" altLang="el-GR" sz="3200" dirty="0" smtClean="0"/>
              <a:t> Πολύστιβο</a:t>
            </a:r>
            <a:r>
              <a:rPr lang="en-GB" altLang="el-GR" sz="3200" dirty="0" smtClean="0"/>
              <a:t> </a:t>
            </a:r>
            <a:r>
              <a:rPr lang="el-GR" altLang="el-GR" sz="3200" dirty="0"/>
              <a:t>πρωτογενές</a:t>
            </a:r>
            <a:r>
              <a:rPr lang="en-GB" altLang="el-GR" sz="3200" dirty="0"/>
              <a:t> </a:t>
            </a:r>
            <a:r>
              <a:rPr lang="el-GR" altLang="el-GR" sz="3200" dirty="0"/>
              <a:t>ωοθυλάκιο</a:t>
            </a:r>
          </a:p>
        </p:txBody>
      </p:sp>
      <p:sp>
        <p:nvSpPr>
          <p:cNvPr id="280579" name="Rectangle 3"/>
          <p:cNvSpPr>
            <a:spLocks noGrp="1" noChangeArrowheads="1"/>
          </p:cNvSpPr>
          <p:nvPr>
            <p:ph idx="1"/>
          </p:nvPr>
        </p:nvSpPr>
        <p:spPr/>
        <p:txBody>
          <a:bodyPr>
            <a:normAutofit/>
          </a:bodyPr>
          <a:lstStyle/>
          <a:p>
            <a:pPr marL="0" indent="0">
              <a:buNone/>
            </a:pPr>
            <a:r>
              <a:rPr lang="el-GR" altLang="el-GR" sz="2000" dirty="0" smtClean="0"/>
              <a:t>Εμφανίζει ένα </a:t>
            </a:r>
            <a:r>
              <a:rPr lang="el-GR" altLang="el-GR" sz="2000" dirty="0"/>
              <a:t>πολύστιβο πρωτογενές ωοθυλάκιο. Το κεντρικά ευρισκόμενο ωοκύτταρο με τον κεντρικό του πυρήνα είναι διαχωρίζεται ευκρινώς από τις περιβάλλουσες αυτό στιβάδες των κοκκιωδών κυττάρων από τη </a:t>
            </a:r>
            <a:r>
              <a:rPr lang="el-GR" altLang="el-GR" sz="2000" dirty="0" smtClean="0"/>
              <a:t>ροδόχροη </a:t>
            </a:r>
            <a:r>
              <a:rPr lang="el-GR" altLang="el-GR" sz="2000" dirty="0"/>
              <a:t>διαυγή ζώνη. </a:t>
            </a:r>
            <a:endParaRPr lang="el-GR" altLang="el-GR" sz="2000" dirty="0" smtClean="0"/>
          </a:p>
        </p:txBody>
      </p:sp>
      <p:pic>
        <p:nvPicPr>
          <p:cNvPr id="280588" name="Picture 1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2289" y="2774649"/>
            <a:ext cx="4667783" cy="3620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292080" y="2665225"/>
            <a:ext cx="3647059" cy="3170099"/>
          </a:xfrm>
          <a:prstGeom prst="rect">
            <a:avLst/>
          </a:prstGeom>
        </p:spPr>
        <p:txBody>
          <a:bodyPr wrap="square">
            <a:spAutoFit/>
          </a:bodyPr>
          <a:lstStyle/>
          <a:p>
            <a:pPr marL="0" indent="0">
              <a:buNone/>
            </a:pPr>
            <a:r>
              <a:rPr lang="el-GR" altLang="el-GR" sz="2000" dirty="0">
                <a:latin typeface="+mj-lt"/>
              </a:rPr>
              <a:t>Η εξωτερική θήκη διακρίνεται και αποτελείται από δύο διαφορετικά είδη κυττάρων. </a:t>
            </a:r>
            <a:endParaRPr lang="el-GR" altLang="el-GR" sz="2000" dirty="0" smtClean="0">
              <a:latin typeface="+mj-lt"/>
            </a:endParaRPr>
          </a:p>
          <a:p>
            <a:pPr marL="0" indent="0">
              <a:buNone/>
            </a:pPr>
            <a:r>
              <a:rPr lang="el-GR" altLang="el-GR" sz="2000" dirty="0" smtClean="0">
                <a:latin typeface="+mj-lt"/>
              </a:rPr>
              <a:t>Τα </a:t>
            </a:r>
            <a:r>
              <a:rPr lang="el-GR" altLang="el-GR" sz="2000" dirty="0">
                <a:latin typeface="+mj-lt"/>
              </a:rPr>
              <a:t>κύτταρα κοντά στο ωοθυλάκιο, αποτελούν την έσω θήκη, είναι περισσότερο κυβοειδή, ενώ εκείνα που είναι μακρύτερα, και αποτελούν την έξω θήκη, είναι πιο επίπεδα. Χρώση=H&amp;E.</a:t>
            </a:r>
          </a:p>
        </p:txBody>
      </p:sp>
      <p:sp>
        <p:nvSpPr>
          <p:cNvPr id="6" name="Rectangle 5"/>
          <p:cNvSpPr/>
          <p:nvPr/>
        </p:nvSpPr>
        <p:spPr>
          <a:xfrm>
            <a:off x="467544" y="6350926"/>
            <a:ext cx="4752528"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11515071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p:txBody>
          <a:bodyPr>
            <a:noAutofit/>
          </a:bodyPr>
          <a:lstStyle/>
          <a:p>
            <a:r>
              <a:rPr lang="el-GR" altLang="el-GR" sz="3200" dirty="0" smtClean="0"/>
              <a:t>Ιστολογική εικόνα ωοθήκης σε μικρή μεγέθυνση</a:t>
            </a:r>
            <a:r>
              <a:rPr lang="en-US" altLang="el-GR" sz="3200" dirty="0" smtClean="0"/>
              <a:t> (10x)</a:t>
            </a:r>
            <a:r>
              <a:rPr lang="el-GR" altLang="el-GR" sz="3200" dirty="0" smtClean="0"/>
              <a:t> - Δευτερογενές</a:t>
            </a:r>
            <a:r>
              <a:rPr lang="en-GB" altLang="el-GR" sz="3200" dirty="0" smtClean="0"/>
              <a:t> </a:t>
            </a:r>
            <a:r>
              <a:rPr lang="el-GR" altLang="el-GR" sz="3200" dirty="0"/>
              <a:t>ωοθυλάκιο</a:t>
            </a:r>
          </a:p>
        </p:txBody>
      </p:sp>
      <p:sp>
        <p:nvSpPr>
          <p:cNvPr id="279555" name="Rectangle 3"/>
          <p:cNvSpPr>
            <a:spLocks noGrp="1" noChangeArrowheads="1"/>
          </p:cNvSpPr>
          <p:nvPr>
            <p:ph idx="1"/>
          </p:nvPr>
        </p:nvSpPr>
        <p:spPr>
          <a:xfrm>
            <a:off x="457200" y="1196752"/>
            <a:ext cx="8229600" cy="1512168"/>
          </a:xfrm>
        </p:spPr>
        <p:txBody>
          <a:bodyPr>
            <a:normAutofit/>
          </a:bodyPr>
          <a:lstStyle/>
          <a:p>
            <a:pPr marL="0" indent="0">
              <a:buNone/>
            </a:pPr>
            <a:r>
              <a:rPr lang="el-GR" altLang="el-GR" sz="2000" dirty="0" smtClean="0"/>
              <a:t>Εμφανίζει τρία </a:t>
            </a:r>
            <a:r>
              <a:rPr lang="el-GR" altLang="el-GR" sz="2000" dirty="0"/>
              <a:t>δευτερογενή ωοθυλάκια </a:t>
            </a:r>
            <a:r>
              <a:rPr lang="el-GR" altLang="el-GR" sz="2000" dirty="0" smtClean="0"/>
              <a:t>σε </a:t>
            </a:r>
            <a:r>
              <a:rPr lang="el-GR" altLang="el-GR" sz="2000" dirty="0"/>
              <a:t>διαφορετικά στάδια σχηματισμού (αντρικά ωοθυλάκια). Η χαρακτηριστική διαφορά των δευτερογενών ωοθυλακίων είναι η παρουσία υγρού καλύπτουσα ένα χώρο, το άντρο. </a:t>
            </a:r>
            <a:endParaRPr lang="el-GR" altLang="el-GR" sz="2000" dirty="0" smtClean="0"/>
          </a:p>
        </p:txBody>
      </p:sp>
      <p:pic>
        <p:nvPicPr>
          <p:cNvPr id="279560" name="Picture 8"/>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73744" y="2348880"/>
            <a:ext cx="4320480" cy="3351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056670" y="2291985"/>
            <a:ext cx="3528392" cy="3464795"/>
          </a:xfrm>
          <a:prstGeom prst="rect">
            <a:avLst/>
          </a:prstGeom>
        </p:spPr>
        <p:txBody>
          <a:bodyPr wrap="square">
            <a:spAutoFit/>
          </a:bodyPr>
          <a:lstStyle/>
          <a:p>
            <a:pPr marL="0" indent="0">
              <a:lnSpc>
                <a:spcPct val="105000"/>
              </a:lnSpc>
              <a:spcBef>
                <a:spcPts val="1200"/>
              </a:spcBef>
              <a:buNone/>
            </a:pPr>
            <a:r>
              <a:rPr lang="el-GR" altLang="el-GR" sz="2000" dirty="0">
                <a:latin typeface="+mj-lt"/>
              </a:rPr>
              <a:t>Το τοίχωμα του άντρου σχηματίζεται από πολλές στιβάδες κοκκιωδών κυττάρων.</a:t>
            </a:r>
            <a:r>
              <a:rPr lang="en-GB" altLang="el-GR" sz="2000" dirty="0">
                <a:latin typeface="+mj-lt"/>
              </a:rPr>
              <a:t> </a:t>
            </a:r>
            <a:endParaRPr lang="el-GR" altLang="el-GR" sz="2000" dirty="0" smtClean="0">
              <a:latin typeface="+mj-lt"/>
            </a:endParaRPr>
          </a:p>
          <a:p>
            <a:pPr marL="0" indent="0">
              <a:lnSpc>
                <a:spcPct val="105000"/>
              </a:lnSpc>
              <a:spcBef>
                <a:spcPts val="1200"/>
              </a:spcBef>
              <a:buNone/>
            </a:pPr>
            <a:r>
              <a:rPr lang="el-GR" altLang="el-GR" sz="2000" dirty="0" smtClean="0">
                <a:latin typeface="+mj-lt"/>
              </a:rPr>
              <a:t>Το </a:t>
            </a:r>
            <a:r>
              <a:rPr lang="el-GR" altLang="el-GR" sz="2000" dirty="0">
                <a:latin typeface="+mj-lt"/>
              </a:rPr>
              <a:t>πρωτογενές ωοκύτταρο περιβάλλεται από τη διαφανή του ζώνη, και βρίσκεται στο κέντρο ενός λοφίσκου κοκκιωδών κυττάρων, το ωοφόρο λοφίδιο, το οποίο εκτείνεται μέσα στο άντρο. </a:t>
            </a:r>
          </a:p>
        </p:txBody>
      </p:sp>
      <p:sp>
        <p:nvSpPr>
          <p:cNvPr id="3" name="Rectangle 2"/>
          <p:cNvSpPr/>
          <p:nvPr/>
        </p:nvSpPr>
        <p:spPr>
          <a:xfrm>
            <a:off x="418422" y="6036936"/>
            <a:ext cx="8044599" cy="707886"/>
          </a:xfrm>
          <a:prstGeom prst="rect">
            <a:avLst/>
          </a:prstGeom>
        </p:spPr>
        <p:txBody>
          <a:bodyPr wrap="square">
            <a:spAutoFit/>
          </a:bodyPr>
          <a:lstStyle/>
          <a:p>
            <a:pPr marL="0" indent="0">
              <a:buNone/>
            </a:pPr>
            <a:r>
              <a:rPr lang="el-GR" altLang="el-GR" sz="2000" dirty="0">
                <a:latin typeface="+mj-lt"/>
              </a:rPr>
              <a:t>Το ωοθυλάκιο περιβάλλεται από μία παχιά θήκη αποτελούμενη από την έσω θήκη και την έξω θήκη. </a:t>
            </a:r>
            <a:r>
              <a:rPr lang="en-US" altLang="el-GR" sz="2000" dirty="0">
                <a:latin typeface="+mj-lt"/>
              </a:rPr>
              <a:t>X</a:t>
            </a:r>
            <a:r>
              <a:rPr lang="el-GR" altLang="el-GR" sz="2000" dirty="0">
                <a:latin typeface="+mj-lt"/>
              </a:rPr>
              <a:t>ρώση=H&amp;E.</a:t>
            </a:r>
          </a:p>
        </p:txBody>
      </p:sp>
      <p:sp>
        <p:nvSpPr>
          <p:cNvPr id="7" name="Rectangle 6"/>
          <p:cNvSpPr/>
          <p:nvPr/>
        </p:nvSpPr>
        <p:spPr>
          <a:xfrm>
            <a:off x="477148" y="5699887"/>
            <a:ext cx="4752528"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263268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p:txBody>
          <a:bodyPr>
            <a:noAutofit/>
          </a:bodyPr>
          <a:lstStyle/>
          <a:p>
            <a:r>
              <a:rPr lang="el-GR" altLang="el-GR" sz="3200" dirty="0"/>
              <a:t>Ιστολογική εικόνα </a:t>
            </a:r>
            <a:r>
              <a:rPr lang="el-GR" altLang="el-GR" sz="3200" dirty="0" smtClean="0"/>
              <a:t>ωοθήκης σε μεσαία </a:t>
            </a:r>
            <a:r>
              <a:rPr lang="el-GR" altLang="el-GR" sz="3200" dirty="0"/>
              <a:t>μεγέθυνση </a:t>
            </a:r>
            <a:r>
              <a:rPr lang="el-GR" altLang="el-GR" sz="3200" dirty="0" smtClean="0"/>
              <a:t>(20</a:t>
            </a:r>
            <a:r>
              <a:rPr lang="en-US" altLang="el-GR" sz="3200" dirty="0" smtClean="0"/>
              <a:t>x) </a:t>
            </a:r>
            <a:r>
              <a:rPr lang="el-GR" altLang="el-GR" sz="3200" dirty="0" smtClean="0"/>
              <a:t>- Δευτερογενές</a:t>
            </a:r>
            <a:r>
              <a:rPr lang="en-GB" altLang="el-GR" sz="3200" dirty="0" smtClean="0"/>
              <a:t> </a:t>
            </a:r>
            <a:r>
              <a:rPr lang="el-GR" altLang="el-GR" sz="3200" dirty="0"/>
              <a:t>ωοθυλάκιο</a:t>
            </a:r>
          </a:p>
        </p:txBody>
      </p:sp>
      <p:sp>
        <p:nvSpPr>
          <p:cNvPr id="278531" name="Rectangle 3"/>
          <p:cNvSpPr>
            <a:spLocks noGrp="1" noChangeArrowheads="1"/>
          </p:cNvSpPr>
          <p:nvPr>
            <p:ph idx="1"/>
          </p:nvPr>
        </p:nvSpPr>
        <p:spPr>
          <a:xfrm>
            <a:off x="457200" y="1196752"/>
            <a:ext cx="8229600" cy="792088"/>
          </a:xfrm>
        </p:spPr>
        <p:txBody>
          <a:bodyPr>
            <a:normAutofit/>
          </a:bodyPr>
          <a:lstStyle/>
          <a:p>
            <a:pPr marL="0" indent="0">
              <a:buNone/>
            </a:pPr>
            <a:r>
              <a:rPr lang="el-GR" altLang="el-GR" sz="2000" dirty="0" smtClean="0">
                <a:latin typeface="+mj-lt"/>
              </a:rPr>
              <a:t>Η </a:t>
            </a:r>
            <a:r>
              <a:rPr lang="el-GR" altLang="el-GR" sz="2000" dirty="0">
                <a:latin typeface="+mj-lt"/>
              </a:rPr>
              <a:t>ίδια ιστολογική εικόνα σε μεσαία μεγέθυνση (20</a:t>
            </a:r>
            <a:r>
              <a:rPr lang="en-GB" altLang="el-GR" sz="2000" dirty="0">
                <a:latin typeface="+mj-lt"/>
              </a:rPr>
              <a:t>x</a:t>
            </a:r>
            <a:r>
              <a:rPr lang="el-GR" altLang="el-GR" sz="2000" dirty="0">
                <a:latin typeface="+mj-lt"/>
              </a:rPr>
              <a:t>) εμφανίζουσα τμήμα ενός δευτερογενούς ωοθυλακίου. </a:t>
            </a:r>
            <a:endParaRPr lang="el-GR" altLang="el-GR" sz="2000" dirty="0" smtClean="0">
              <a:latin typeface="+mj-lt"/>
            </a:endParaRPr>
          </a:p>
        </p:txBody>
      </p:sp>
      <p:pic>
        <p:nvPicPr>
          <p:cNvPr id="278536" name="Picture 8"/>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427984" y="1962456"/>
            <a:ext cx="4190376" cy="324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57200" y="2002571"/>
            <a:ext cx="3638216" cy="3631763"/>
          </a:xfrm>
          <a:prstGeom prst="rect">
            <a:avLst/>
          </a:prstGeom>
        </p:spPr>
        <p:txBody>
          <a:bodyPr wrap="square">
            <a:spAutoFit/>
          </a:bodyPr>
          <a:lstStyle/>
          <a:p>
            <a:pPr marL="0" indent="0">
              <a:buNone/>
            </a:pPr>
            <a:r>
              <a:rPr lang="el-GR" altLang="el-GR" sz="2000" dirty="0">
                <a:latin typeface="+mj-lt"/>
              </a:rPr>
              <a:t>Διακρίνονται: </a:t>
            </a:r>
          </a:p>
          <a:p>
            <a:pPr marL="457200" indent="-457200">
              <a:spcBef>
                <a:spcPts val="600"/>
              </a:spcBef>
              <a:buAutoNum type="arabicParenBoth"/>
            </a:pPr>
            <a:r>
              <a:rPr lang="el-GR" altLang="el-GR" sz="2000" dirty="0">
                <a:latin typeface="+mj-lt"/>
              </a:rPr>
              <a:t>το πληρούμενο με υγρό</a:t>
            </a:r>
            <a:r>
              <a:rPr lang="en-GB" altLang="el-GR" sz="2000" dirty="0">
                <a:latin typeface="+mj-lt"/>
              </a:rPr>
              <a:t> </a:t>
            </a:r>
            <a:r>
              <a:rPr lang="el-GR" altLang="el-GR" sz="2000" dirty="0">
                <a:latin typeface="+mj-lt"/>
              </a:rPr>
              <a:t>άντρο; </a:t>
            </a:r>
          </a:p>
          <a:p>
            <a:pPr marL="457200" indent="-457200">
              <a:spcBef>
                <a:spcPts val="600"/>
              </a:spcBef>
              <a:buAutoNum type="arabicParenBoth"/>
            </a:pPr>
            <a:r>
              <a:rPr lang="el-GR" altLang="el-GR" sz="2000" dirty="0">
                <a:latin typeface="+mj-lt"/>
              </a:rPr>
              <a:t>το παχύ τοίχωμα των κοκκιωδών κυττάρων; </a:t>
            </a:r>
          </a:p>
          <a:p>
            <a:pPr marL="457200" indent="-457200">
              <a:spcBef>
                <a:spcPts val="600"/>
              </a:spcBef>
              <a:buAutoNum type="arabicParenBoth"/>
            </a:pPr>
            <a:r>
              <a:rPr lang="el-GR" altLang="el-GR" sz="2000" dirty="0">
                <a:latin typeface="+mj-lt"/>
              </a:rPr>
              <a:t>το πρωτογενές ωοκύτταρο με τον πυρήνα του; </a:t>
            </a:r>
          </a:p>
          <a:p>
            <a:pPr marL="457200" indent="-457200">
              <a:spcBef>
                <a:spcPts val="600"/>
              </a:spcBef>
              <a:buAutoNum type="arabicParenBoth"/>
            </a:pPr>
            <a:r>
              <a:rPr lang="el-GR" altLang="el-GR" sz="2000" dirty="0">
                <a:latin typeface="+mj-lt"/>
              </a:rPr>
              <a:t>η παχιά διαφανής ζώνη; </a:t>
            </a:r>
          </a:p>
          <a:p>
            <a:pPr marL="457200" indent="-457200">
              <a:spcBef>
                <a:spcPts val="600"/>
              </a:spcBef>
              <a:buAutoNum type="arabicParenBoth"/>
            </a:pPr>
            <a:r>
              <a:rPr lang="el-GR" altLang="el-GR" sz="2000" dirty="0">
                <a:latin typeface="+mj-lt"/>
              </a:rPr>
              <a:t>το</a:t>
            </a:r>
            <a:r>
              <a:rPr lang="en-GB" altLang="el-GR" sz="2000" dirty="0">
                <a:latin typeface="+mj-lt"/>
              </a:rPr>
              <a:t> </a:t>
            </a:r>
            <a:r>
              <a:rPr lang="el-GR" altLang="el-GR" sz="2000" dirty="0">
                <a:latin typeface="+mj-lt"/>
              </a:rPr>
              <a:t>ωοφόρο</a:t>
            </a:r>
            <a:r>
              <a:rPr lang="en-GB" altLang="el-GR" sz="2000" dirty="0">
                <a:latin typeface="+mj-lt"/>
              </a:rPr>
              <a:t> </a:t>
            </a:r>
            <a:r>
              <a:rPr lang="el-GR" altLang="el-GR" sz="2000" dirty="0">
                <a:latin typeface="+mj-lt"/>
              </a:rPr>
              <a:t>λοφίδιο</a:t>
            </a:r>
            <a:r>
              <a:rPr lang="en-GB" altLang="el-GR" sz="2000" dirty="0">
                <a:latin typeface="+mj-lt"/>
              </a:rPr>
              <a:t>; </a:t>
            </a:r>
            <a:r>
              <a:rPr lang="el-GR" altLang="el-GR" sz="2000" dirty="0">
                <a:latin typeface="+mj-lt"/>
              </a:rPr>
              <a:t>και</a:t>
            </a:r>
            <a:r>
              <a:rPr lang="en-GB" altLang="el-GR" sz="2000" dirty="0">
                <a:latin typeface="+mj-lt"/>
              </a:rPr>
              <a:t> </a:t>
            </a:r>
            <a:endParaRPr lang="el-GR" altLang="el-GR" sz="2000" dirty="0">
              <a:latin typeface="+mj-lt"/>
            </a:endParaRPr>
          </a:p>
          <a:p>
            <a:pPr marL="457200" indent="-457200">
              <a:spcBef>
                <a:spcPts val="600"/>
              </a:spcBef>
              <a:buAutoNum type="arabicParenBoth"/>
            </a:pPr>
            <a:r>
              <a:rPr lang="el-GR" altLang="el-GR" sz="2000" dirty="0">
                <a:latin typeface="+mj-lt"/>
              </a:rPr>
              <a:t>η</a:t>
            </a:r>
            <a:r>
              <a:rPr lang="en-GB" altLang="el-GR" sz="2000" dirty="0">
                <a:latin typeface="+mj-lt"/>
              </a:rPr>
              <a:t> </a:t>
            </a:r>
            <a:r>
              <a:rPr lang="el-GR" altLang="el-GR" sz="2000" dirty="0">
                <a:latin typeface="+mj-lt"/>
              </a:rPr>
              <a:t>έσω</a:t>
            </a:r>
            <a:r>
              <a:rPr lang="en-GB" altLang="el-GR" sz="2000" dirty="0">
                <a:latin typeface="+mj-lt"/>
              </a:rPr>
              <a:t> </a:t>
            </a:r>
            <a:r>
              <a:rPr lang="el-GR" altLang="el-GR" sz="2000" dirty="0">
                <a:latin typeface="+mj-lt"/>
              </a:rPr>
              <a:t>θήκη</a:t>
            </a:r>
            <a:r>
              <a:rPr lang="en-GB" altLang="el-GR" sz="2000" dirty="0">
                <a:latin typeface="+mj-lt"/>
              </a:rPr>
              <a:t>. </a:t>
            </a:r>
            <a:endParaRPr lang="el-GR" altLang="el-GR" sz="2000" dirty="0">
              <a:latin typeface="+mj-lt"/>
            </a:endParaRPr>
          </a:p>
        </p:txBody>
      </p:sp>
      <p:sp>
        <p:nvSpPr>
          <p:cNvPr id="3" name="Rectangle 2"/>
          <p:cNvSpPr/>
          <p:nvPr/>
        </p:nvSpPr>
        <p:spPr>
          <a:xfrm>
            <a:off x="457200" y="5612993"/>
            <a:ext cx="8233168" cy="1015663"/>
          </a:xfrm>
          <a:prstGeom prst="rect">
            <a:avLst/>
          </a:prstGeom>
        </p:spPr>
        <p:txBody>
          <a:bodyPr wrap="square">
            <a:spAutoFit/>
          </a:bodyPr>
          <a:lstStyle/>
          <a:p>
            <a:pPr marL="0" indent="0">
              <a:buNone/>
            </a:pPr>
            <a:r>
              <a:rPr lang="el-GR" altLang="el-GR" sz="2000" dirty="0">
                <a:latin typeface="+mj-lt"/>
              </a:rPr>
              <a:t>Αξίζει να σημειωθεί ότι η εσωτερική στιβάδα από το ωοφόρο λοφίδιο παραμένει με το ωοκύτταρο μετά την ωορρηξία, σχηματίζοντας τον ακτινωτό στέφανο. Χρώση</a:t>
            </a:r>
            <a:r>
              <a:rPr lang="en-GB" altLang="el-GR" sz="2000" dirty="0">
                <a:latin typeface="+mj-lt"/>
              </a:rPr>
              <a:t>=H&amp;E.</a:t>
            </a:r>
            <a:endParaRPr lang="el-GR" altLang="el-GR" sz="2000" dirty="0">
              <a:latin typeface="+mj-lt"/>
            </a:endParaRPr>
          </a:p>
        </p:txBody>
      </p:sp>
      <p:sp>
        <p:nvSpPr>
          <p:cNvPr id="7" name="Rectangle 6"/>
          <p:cNvSpPr/>
          <p:nvPr/>
        </p:nvSpPr>
        <p:spPr>
          <a:xfrm>
            <a:off x="4318303" y="5151328"/>
            <a:ext cx="4502169"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15477898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0" y="116632"/>
            <a:ext cx="9144000" cy="908720"/>
          </a:xfrm>
        </p:spPr>
        <p:txBody>
          <a:bodyPr>
            <a:noAutofit/>
          </a:bodyPr>
          <a:lstStyle/>
          <a:p>
            <a:r>
              <a:rPr lang="el-GR" altLang="el-GR" sz="3200" dirty="0"/>
              <a:t>Ιστολογική εικόνα ωοθήκης σε μεγάλη μεγέθυνση (40</a:t>
            </a:r>
            <a:r>
              <a:rPr lang="en-US" altLang="el-GR" sz="3200" dirty="0"/>
              <a:t>x</a:t>
            </a:r>
            <a:r>
              <a:rPr lang="el-GR" altLang="el-GR" sz="3200" dirty="0" smtClean="0"/>
              <a:t>) - Δευτερογενές</a:t>
            </a:r>
            <a:r>
              <a:rPr lang="en-GB" altLang="el-GR" sz="3200" dirty="0" smtClean="0"/>
              <a:t> </a:t>
            </a:r>
            <a:r>
              <a:rPr lang="el-GR" altLang="el-GR" sz="3200" dirty="0" smtClean="0"/>
              <a:t>ωοθυλάκιο </a:t>
            </a:r>
            <a:r>
              <a:rPr lang="el-GR" altLang="el-GR" sz="2800" b="0" dirty="0" smtClean="0"/>
              <a:t>(1/2)</a:t>
            </a:r>
            <a:endParaRPr lang="el-GR" altLang="el-GR" sz="2800" b="0" dirty="0"/>
          </a:p>
        </p:txBody>
      </p:sp>
      <p:sp>
        <p:nvSpPr>
          <p:cNvPr id="277507" name="Rectangle 3"/>
          <p:cNvSpPr>
            <a:spLocks noGrp="1" noChangeArrowheads="1"/>
          </p:cNvSpPr>
          <p:nvPr>
            <p:ph idx="1"/>
          </p:nvPr>
        </p:nvSpPr>
        <p:spPr/>
        <p:txBody>
          <a:bodyPr>
            <a:normAutofit/>
          </a:bodyPr>
          <a:lstStyle/>
          <a:p>
            <a:pPr marL="0" indent="0">
              <a:buNone/>
            </a:pPr>
            <a:r>
              <a:rPr lang="el-GR" altLang="el-GR" sz="2000" dirty="0" smtClean="0"/>
              <a:t>Παρουσιάζει </a:t>
            </a:r>
            <a:r>
              <a:rPr lang="el-GR" altLang="el-GR" sz="2000" dirty="0" smtClean="0"/>
              <a:t>τμήμα </a:t>
            </a:r>
            <a:r>
              <a:rPr lang="el-GR" altLang="el-GR" sz="2000" dirty="0"/>
              <a:t>ενός δευτερογενούς ωοθυλακίου. Το ωοθυλάκιο αποτελείται από ένα πρωτογενές ωοκύτταρο, περιβαλλόμενο από τη ν διαφανή ζώνη (βέλος) και τον ακτινωτό στέφανο. Χρώση= H&amp;E.</a:t>
            </a:r>
          </a:p>
        </p:txBody>
      </p:sp>
      <p:pic>
        <p:nvPicPr>
          <p:cNvPr id="277512" name="Picture 8"/>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551" y="2348880"/>
            <a:ext cx="5009938" cy="388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47909" y="6198183"/>
            <a:ext cx="4752528"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37553399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a:xfrm>
            <a:off x="0" y="116632"/>
            <a:ext cx="9144000" cy="908720"/>
          </a:xfrm>
        </p:spPr>
        <p:txBody>
          <a:bodyPr>
            <a:noAutofit/>
          </a:bodyPr>
          <a:lstStyle/>
          <a:p>
            <a:r>
              <a:rPr lang="el-GR" altLang="el-GR" sz="3200" dirty="0"/>
              <a:t>Ιστολογική εικόνα ωοθήκης σε μεγάλη μεγέθυνση (40</a:t>
            </a:r>
            <a:r>
              <a:rPr lang="en-US" altLang="el-GR" sz="3200" dirty="0"/>
              <a:t>x</a:t>
            </a:r>
            <a:r>
              <a:rPr lang="el-GR" altLang="el-GR" sz="3200" dirty="0"/>
              <a:t>) - Δευτερογενές</a:t>
            </a:r>
            <a:r>
              <a:rPr lang="en-GB" altLang="el-GR" sz="3200" dirty="0"/>
              <a:t> </a:t>
            </a:r>
            <a:r>
              <a:rPr lang="el-GR" altLang="el-GR" sz="3200" dirty="0" smtClean="0"/>
              <a:t>ωοθυλάκιο </a:t>
            </a:r>
            <a:r>
              <a:rPr lang="el-GR" altLang="el-GR" sz="2800" b="0" dirty="0" smtClean="0">
                <a:solidFill>
                  <a:prstClr val="black"/>
                </a:solidFill>
              </a:rPr>
              <a:t>(2/2</a:t>
            </a:r>
            <a:r>
              <a:rPr lang="el-GR" altLang="el-GR" sz="2800" b="0" dirty="0">
                <a:solidFill>
                  <a:prstClr val="black"/>
                </a:solidFill>
              </a:rPr>
              <a:t>)</a:t>
            </a:r>
            <a:endParaRPr lang="el-GR" altLang="el-GR" sz="3200" dirty="0"/>
          </a:p>
        </p:txBody>
      </p:sp>
      <p:sp>
        <p:nvSpPr>
          <p:cNvPr id="276483" name="Rectangle 3"/>
          <p:cNvSpPr>
            <a:spLocks noGrp="1" noChangeArrowheads="1"/>
          </p:cNvSpPr>
          <p:nvPr>
            <p:ph idx="1"/>
          </p:nvPr>
        </p:nvSpPr>
        <p:spPr>
          <a:xfrm>
            <a:off x="457200" y="1196752"/>
            <a:ext cx="8229600" cy="1152128"/>
          </a:xfrm>
        </p:spPr>
        <p:txBody>
          <a:bodyPr>
            <a:normAutofit/>
          </a:bodyPr>
          <a:lstStyle/>
          <a:p>
            <a:pPr marL="0" indent="0">
              <a:buNone/>
            </a:pPr>
            <a:r>
              <a:rPr lang="el-GR" altLang="el-GR" sz="2000" dirty="0" smtClean="0">
                <a:latin typeface="+mj-lt"/>
              </a:rPr>
              <a:t>Εμφανίζει ένα </a:t>
            </a:r>
            <a:r>
              <a:rPr lang="el-GR" altLang="el-GR" sz="2000" dirty="0">
                <a:latin typeface="+mj-lt"/>
              </a:rPr>
              <a:t>δευτερογενές ωοθυλάκιο μέσα στο συνδετικό ιστό του ωοθηκικού στρώματος. </a:t>
            </a:r>
            <a:endParaRPr lang="el-GR" altLang="el-GR" sz="2000" dirty="0" smtClean="0">
              <a:latin typeface="+mj-lt"/>
            </a:endParaRPr>
          </a:p>
        </p:txBody>
      </p:sp>
      <p:pic>
        <p:nvPicPr>
          <p:cNvPr id="276488" name="Picture 8"/>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648115" y="1807445"/>
            <a:ext cx="4596293" cy="3542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57200" y="2034576"/>
            <a:ext cx="3063562" cy="3785652"/>
          </a:xfrm>
          <a:prstGeom prst="rect">
            <a:avLst/>
          </a:prstGeom>
        </p:spPr>
        <p:txBody>
          <a:bodyPr wrap="square">
            <a:spAutoFit/>
          </a:bodyPr>
          <a:lstStyle/>
          <a:p>
            <a:pPr marL="0" indent="0">
              <a:buNone/>
            </a:pPr>
            <a:r>
              <a:rPr lang="el-GR" altLang="el-GR" sz="2000" dirty="0">
                <a:latin typeface="+mj-lt"/>
              </a:rPr>
              <a:t>Το ωοθυλάκιο αποτελείται από το πρωτογενές ωοκύτταρο (περιβαλλόμενο από τη διαφανή ζώνη και τον ακτινωτό στέφανο), από τις πολλές στιβάδες κοκκιωδών κυττάρων και από την πληρούμενη με ωοθυλακικό υγρό κοιλότητα, γνωστή ως άντρο. </a:t>
            </a:r>
          </a:p>
        </p:txBody>
      </p:sp>
      <p:sp>
        <p:nvSpPr>
          <p:cNvPr id="3" name="Rectangle 2"/>
          <p:cNvSpPr/>
          <p:nvPr/>
        </p:nvSpPr>
        <p:spPr>
          <a:xfrm>
            <a:off x="469419" y="5863451"/>
            <a:ext cx="6982901" cy="400110"/>
          </a:xfrm>
          <a:prstGeom prst="rect">
            <a:avLst/>
          </a:prstGeom>
        </p:spPr>
        <p:txBody>
          <a:bodyPr wrap="square">
            <a:spAutoFit/>
          </a:bodyPr>
          <a:lstStyle/>
          <a:p>
            <a:pPr marL="0" indent="0">
              <a:buNone/>
            </a:pPr>
            <a:r>
              <a:rPr lang="el-GR" altLang="el-GR" sz="2000" dirty="0">
                <a:latin typeface="+mj-lt"/>
              </a:rPr>
              <a:t>Το ωοθυλάκιο περιβάλλεται από την έσω θήκη και την έξω θήκη.</a:t>
            </a:r>
          </a:p>
        </p:txBody>
      </p:sp>
      <p:sp>
        <p:nvSpPr>
          <p:cNvPr id="7" name="Rectangle 6"/>
          <p:cNvSpPr/>
          <p:nvPr/>
        </p:nvSpPr>
        <p:spPr>
          <a:xfrm>
            <a:off x="3569997" y="5346453"/>
            <a:ext cx="4752528"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val="22081400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p:txBody>
          <a:bodyPr>
            <a:noAutofit/>
          </a:bodyPr>
          <a:lstStyle/>
          <a:p>
            <a:r>
              <a:rPr lang="el-GR" altLang="el-GR" sz="3200" dirty="0"/>
              <a:t>Ιστολογική εικόνα ισθμού σάλπιγγας σε μικρή μεγέθυνση (4x</a:t>
            </a:r>
            <a:r>
              <a:rPr lang="el-GR" altLang="el-GR" sz="3200" dirty="0" smtClean="0"/>
              <a:t>)</a:t>
            </a:r>
            <a:endParaRPr lang="el-GR" altLang="el-GR" sz="3200" dirty="0"/>
          </a:p>
        </p:txBody>
      </p:sp>
      <p:sp>
        <p:nvSpPr>
          <p:cNvPr id="275459" name="Rectangle 3"/>
          <p:cNvSpPr>
            <a:spLocks noGrp="1" noChangeArrowheads="1"/>
          </p:cNvSpPr>
          <p:nvPr>
            <p:ph idx="1"/>
          </p:nvPr>
        </p:nvSpPr>
        <p:spPr>
          <a:xfrm>
            <a:off x="457200" y="1196752"/>
            <a:ext cx="3106641" cy="5040560"/>
          </a:xfrm>
        </p:spPr>
        <p:txBody>
          <a:bodyPr>
            <a:normAutofit/>
          </a:bodyPr>
          <a:lstStyle/>
          <a:p>
            <a:pPr marL="0" indent="0">
              <a:buNone/>
            </a:pPr>
            <a:r>
              <a:rPr lang="el-GR" altLang="el-GR" sz="2000" dirty="0" smtClean="0"/>
              <a:t>Παρατηρούνται</a:t>
            </a:r>
            <a:r>
              <a:rPr lang="el-GR" altLang="el-GR" sz="2000" dirty="0"/>
              <a:t>: </a:t>
            </a:r>
            <a:endParaRPr lang="el-GR" altLang="el-GR" sz="2000" dirty="0" smtClean="0"/>
          </a:p>
          <a:p>
            <a:pPr marL="457200" indent="-457200">
              <a:buAutoNum type="arabicParenR"/>
            </a:pPr>
            <a:r>
              <a:rPr lang="el-GR" altLang="el-GR" sz="2000" dirty="0" smtClean="0"/>
              <a:t>μυϊκός </a:t>
            </a:r>
            <a:r>
              <a:rPr lang="el-GR" altLang="el-GR" sz="2000" dirty="0"/>
              <a:t>χιτώνας, αποτελούμενος από μία έξω επιμήκη και μία έσω κυκλοτερή στιβάδα; </a:t>
            </a:r>
            <a:r>
              <a:rPr lang="el-GR" altLang="el-GR" sz="2000" dirty="0" smtClean="0"/>
              <a:t>και </a:t>
            </a:r>
          </a:p>
          <a:p>
            <a:pPr marL="457200" indent="-457200">
              <a:buAutoNum type="arabicParenR"/>
            </a:pPr>
            <a:r>
              <a:rPr lang="el-GR" altLang="el-GR" sz="2000" dirty="0" smtClean="0"/>
              <a:t>βλεννογόνος</a:t>
            </a:r>
            <a:r>
              <a:rPr lang="el-GR" altLang="el-GR" sz="2000" dirty="0"/>
              <a:t>, </a:t>
            </a:r>
            <a:r>
              <a:rPr lang="el-GR" altLang="el-GR" sz="2000" dirty="0" smtClean="0"/>
              <a:t>επενδυόμενος </a:t>
            </a:r>
            <a:r>
              <a:rPr lang="el-GR" altLang="el-GR" sz="2000" dirty="0"/>
              <a:t>από απλό κυλινδρικό επιθήλιο. </a:t>
            </a:r>
            <a:endParaRPr lang="el-GR" altLang="el-GR" sz="2000" dirty="0" smtClean="0"/>
          </a:p>
          <a:p>
            <a:pPr marL="0" indent="0">
              <a:buNone/>
            </a:pPr>
            <a:r>
              <a:rPr lang="el-GR" altLang="el-GR" sz="2000" dirty="0" smtClean="0"/>
              <a:t>Χρώση</a:t>
            </a:r>
            <a:r>
              <a:rPr lang="el-GR" altLang="el-GR" sz="2000" dirty="0"/>
              <a:t>= </a:t>
            </a:r>
            <a:r>
              <a:rPr lang="en-GB" altLang="el-GR" sz="2000" dirty="0"/>
              <a:t>H</a:t>
            </a:r>
            <a:r>
              <a:rPr lang="el-GR" altLang="el-GR" sz="2000" dirty="0"/>
              <a:t>&amp;</a:t>
            </a:r>
            <a:r>
              <a:rPr lang="en-GB" altLang="el-GR" sz="2000" dirty="0"/>
              <a:t>E</a:t>
            </a:r>
            <a:r>
              <a:rPr lang="el-GR" altLang="el-GR" sz="2000" dirty="0"/>
              <a:t>.</a:t>
            </a:r>
          </a:p>
        </p:txBody>
      </p:sp>
      <p:pic>
        <p:nvPicPr>
          <p:cNvPr id="7" name="Picture 9"/>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563841" y="1268760"/>
            <a:ext cx="4933212" cy="3826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445135" y="5095007"/>
            <a:ext cx="4752528"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Tree>
    <p:extLst>
      <p:ext uri="{BB962C8B-B14F-4D97-AF65-F5344CB8AC3E}">
        <p14:creationId xmlns:p14="http://schemas.microsoft.com/office/powerpoint/2010/main" val="29778321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noAutofit/>
          </a:bodyPr>
          <a:lstStyle/>
          <a:p>
            <a:r>
              <a:rPr lang="el-GR" altLang="el-GR" sz="3200" dirty="0" smtClean="0"/>
              <a:t>Ιστολογική εικόνα ωοθήκης - </a:t>
            </a:r>
            <a:r>
              <a:rPr lang="el-GR" altLang="el-GR" sz="3200" dirty="0"/>
              <a:t>ωχρινοποιημένα κύτταρα</a:t>
            </a:r>
          </a:p>
        </p:txBody>
      </p:sp>
      <p:sp>
        <p:nvSpPr>
          <p:cNvPr id="62475" name="Rectangle 11"/>
          <p:cNvSpPr>
            <a:spLocks noGrp="1" noChangeArrowheads="1"/>
          </p:cNvSpPr>
          <p:nvPr>
            <p:ph idx="1"/>
          </p:nvPr>
        </p:nvSpPr>
        <p:spPr>
          <a:xfrm>
            <a:off x="457200" y="1196752"/>
            <a:ext cx="8229600" cy="792088"/>
          </a:xfrm>
        </p:spPr>
        <p:txBody>
          <a:bodyPr>
            <a:normAutofit/>
          </a:bodyPr>
          <a:lstStyle/>
          <a:p>
            <a:pPr marL="0" indent="0">
              <a:buNone/>
            </a:pPr>
            <a:r>
              <a:rPr lang="el-GR" altLang="el-GR" sz="2000" dirty="0" smtClean="0"/>
              <a:t>Η </a:t>
            </a:r>
            <a:r>
              <a:rPr lang="el-GR" altLang="el-GR" sz="2000" dirty="0"/>
              <a:t>ωοθήκη εξωτερικά καλύπτεται από το επιφανειακό επιθήλιο που αποτελείται από ένα στίχο μικρών κυβοειδών κυττάρων (μαύρα βέλη). </a:t>
            </a:r>
            <a:endParaRPr lang="el-GR" altLang="el-GR" sz="2000" dirty="0" smtClean="0"/>
          </a:p>
        </p:txBody>
      </p:sp>
      <p:pic>
        <p:nvPicPr>
          <p:cNvPr id="62496" name="Picture 32" descr="fro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12115800"/>
            <a:ext cx="3263900" cy="5791200"/>
          </a:xfrm>
          <a:prstGeom prst="rect">
            <a:avLst/>
          </a:prstGeom>
          <a:noFill/>
          <a:extLst>
            <a:ext uri="{909E8E84-426E-40DD-AFC4-6F175D3DCCD1}">
              <a14:hiddenFill xmlns:a14="http://schemas.microsoft.com/office/drawing/2010/main">
                <a:solidFill>
                  <a:srgbClr val="FFFFFF"/>
                </a:solidFill>
              </a14:hiddenFill>
            </a:ext>
          </a:extLst>
        </p:spPr>
      </p:pic>
      <p:pic>
        <p:nvPicPr>
          <p:cNvPr id="62497" name="Picture 33" descr="fro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1000" y="-12115800"/>
            <a:ext cx="1338262" cy="2374900"/>
          </a:xfrm>
          <a:prstGeom prst="rect">
            <a:avLst/>
          </a:prstGeom>
          <a:noFill/>
          <a:extLst>
            <a:ext uri="{909E8E84-426E-40DD-AFC4-6F175D3DCCD1}">
              <a14:hiddenFill xmlns:a14="http://schemas.microsoft.com/office/drawing/2010/main">
                <a:solidFill>
                  <a:srgbClr val="FFFFFF"/>
                </a:solidFill>
              </a14:hiddenFill>
            </a:ext>
          </a:extLst>
        </p:spPr>
      </p:pic>
      <p:pic>
        <p:nvPicPr>
          <p:cNvPr id="62500" name="Picture 36"/>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39553" y="1964879"/>
            <a:ext cx="4896544" cy="3672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508104" y="1844824"/>
            <a:ext cx="3491879" cy="4247317"/>
          </a:xfrm>
          <a:prstGeom prst="rect">
            <a:avLst/>
          </a:prstGeom>
        </p:spPr>
        <p:txBody>
          <a:bodyPr wrap="square">
            <a:spAutoFit/>
          </a:bodyPr>
          <a:lstStyle/>
          <a:p>
            <a:pPr marL="0" indent="0">
              <a:buNone/>
            </a:pPr>
            <a:r>
              <a:rPr lang="el-GR" altLang="el-GR" sz="2000" dirty="0">
                <a:latin typeface="+mj-lt"/>
              </a:rPr>
              <a:t>Στη φλοιώδη μοίρα της ωοθήκης διακρίνονται ένα άωρο ωοθυλάκιο (κίτρινο βέλος), ένα πολύστιβο πρωτογενές ωοθυλάκιο (κόκκινο βέλος) και ένα δευτερογενές ωοθυλάκιο (μπλε βέλος). </a:t>
            </a:r>
          </a:p>
          <a:p>
            <a:pPr marL="0" indent="0">
              <a:spcBef>
                <a:spcPts val="1200"/>
              </a:spcBef>
              <a:buNone/>
            </a:pPr>
            <a:r>
              <a:rPr lang="el-GR" altLang="el-GR" sz="2000" dirty="0" smtClean="0">
                <a:latin typeface="+mj-lt"/>
              </a:rPr>
              <a:t>Στο </a:t>
            </a:r>
            <a:r>
              <a:rPr lang="el-GR" altLang="el-GR" sz="2000" dirty="0">
                <a:latin typeface="+mj-lt"/>
              </a:rPr>
              <a:t>άνω μέρος της εικόνας παρατηρούνται πολλά ωχρινοποιημένα κύτταρα. (χρώση αιματοξυλίνη-εωσίνη, μεγέθυνση Χ50)</a:t>
            </a:r>
            <a:endParaRPr lang="el-GR" altLang="el-GR" sz="1400" dirty="0">
              <a:latin typeface="+mj-lt"/>
            </a:endParaRPr>
          </a:p>
        </p:txBody>
      </p:sp>
      <p:sp>
        <p:nvSpPr>
          <p:cNvPr id="8" name="Rectangle 7"/>
          <p:cNvSpPr/>
          <p:nvPr/>
        </p:nvSpPr>
        <p:spPr>
          <a:xfrm>
            <a:off x="451309" y="5620296"/>
            <a:ext cx="3816424" cy="461665"/>
          </a:xfrm>
          <a:prstGeom prst="rect">
            <a:avLst/>
          </a:prstGeom>
        </p:spPr>
        <p:txBody>
          <a:bodyPr wrap="square">
            <a:spAutoFit/>
          </a:bodyPr>
          <a:lstStyle/>
          <a:p>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6"/>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19674733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p:txBody>
          <a:bodyPr>
            <a:noAutofit/>
          </a:bodyPr>
          <a:lstStyle/>
          <a:p>
            <a:pPr>
              <a:lnSpc>
                <a:spcPct val="90000"/>
              </a:lnSpc>
            </a:pPr>
            <a:r>
              <a:rPr lang="el-GR" altLang="el-GR" sz="3200" dirty="0"/>
              <a:t>Ιστολογική εικόνα σάλπιγγας σε μεγάλη μεγέθυνση (40</a:t>
            </a:r>
            <a:r>
              <a:rPr lang="en-GB" altLang="el-GR" sz="3200" dirty="0"/>
              <a:t>x</a:t>
            </a:r>
            <a:r>
              <a:rPr lang="el-GR" altLang="el-GR" sz="3200" dirty="0"/>
              <a:t>)</a:t>
            </a:r>
          </a:p>
        </p:txBody>
      </p:sp>
      <p:sp>
        <p:nvSpPr>
          <p:cNvPr id="274435" name="Rectangle 3"/>
          <p:cNvSpPr>
            <a:spLocks noGrp="1" noChangeArrowheads="1"/>
          </p:cNvSpPr>
          <p:nvPr>
            <p:ph idx="1"/>
          </p:nvPr>
        </p:nvSpPr>
        <p:spPr/>
        <p:txBody>
          <a:bodyPr/>
          <a:lstStyle/>
          <a:p>
            <a:pPr marL="0" indent="0">
              <a:buNone/>
            </a:pPr>
            <a:r>
              <a:rPr lang="el-GR" altLang="el-GR" sz="2000" dirty="0" smtClean="0"/>
              <a:t>Εμφανίζει την </a:t>
            </a:r>
            <a:r>
              <a:rPr lang="el-GR" altLang="el-GR" sz="2000" dirty="0"/>
              <a:t>επιθηλιακή επικάλυψη (αποτελούμενη από απλό κυλινδρικό επιθήλιο) και τον υποκείμενο συνδετικό ιστό. Χρώση</a:t>
            </a:r>
            <a:r>
              <a:rPr lang="en-GB" altLang="el-GR" sz="2000" dirty="0"/>
              <a:t>= H&amp;E.</a:t>
            </a:r>
            <a:endParaRPr lang="el-GR" altLang="el-GR" sz="2000" dirty="0"/>
          </a:p>
        </p:txBody>
      </p:sp>
      <p:pic>
        <p:nvPicPr>
          <p:cNvPr id="274441" name="Picture 9"/>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552" y="2276872"/>
            <a:ext cx="5100313" cy="3960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95628" y="6237311"/>
            <a:ext cx="4752528"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Tree>
    <p:extLst>
      <p:ext uri="{BB962C8B-B14F-4D97-AF65-F5344CB8AC3E}">
        <p14:creationId xmlns:p14="http://schemas.microsoft.com/office/powerpoint/2010/main" val="2047436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p:txBody>
          <a:bodyPr>
            <a:noAutofit/>
          </a:bodyPr>
          <a:lstStyle/>
          <a:p>
            <a:pPr>
              <a:lnSpc>
                <a:spcPct val="80000"/>
              </a:lnSpc>
            </a:pPr>
            <a:r>
              <a:rPr lang="el-GR" altLang="el-GR" sz="3200" dirty="0"/>
              <a:t>Ιστολογική εικόνα ληκύθου σάλπιγγας σε μικρή μεγέθυνση (4</a:t>
            </a:r>
            <a:r>
              <a:rPr lang="en-GB" altLang="el-GR" sz="3200" dirty="0"/>
              <a:t>x</a:t>
            </a:r>
            <a:r>
              <a:rPr lang="el-GR" altLang="el-GR" sz="3200" dirty="0"/>
              <a:t>)</a:t>
            </a:r>
          </a:p>
        </p:txBody>
      </p:sp>
      <p:sp>
        <p:nvSpPr>
          <p:cNvPr id="273411" name="Rectangle 3"/>
          <p:cNvSpPr>
            <a:spLocks noGrp="1" noChangeArrowheads="1"/>
          </p:cNvSpPr>
          <p:nvPr>
            <p:ph idx="1"/>
          </p:nvPr>
        </p:nvSpPr>
        <p:spPr>
          <a:xfrm>
            <a:off x="5796136" y="1196752"/>
            <a:ext cx="2890664" cy="5040560"/>
          </a:xfrm>
        </p:spPr>
        <p:txBody>
          <a:bodyPr>
            <a:normAutofit/>
          </a:bodyPr>
          <a:lstStyle/>
          <a:p>
            <a:pPr marL="0" indent="0">
              <a:buNone/>
            </a:pPr>
            <a:r>
              <a:rPr lang="el-GR" altLang="el-GR" sz="2000" dirty="0" smtClean="0"/>
              <a:t>Παρατηρούνται</a:t>
            </a:r>
            <a:r>
              <a:rPr lang="el-GR" altLang="el-GR" sz="2000" dirty="0"/>
              <a:t>: </a:t>
            </a:r>
            <a:endParaRPr lang="el-GR" altLang="el-GR" sz="2000" dirty="0" smtClean="0"/>
          </a:p>
          <a:p>
            <a:pPr marL="457200" indent="-457200">
              <a:buAutoNum type="arabicParenR"/>
            </a:pPr>
            <a:r>
              <a:rPr lang="el-GR" altLang="el-GR" sz="2000" dirty="0" smtClean="0"/>
              <a:t>μυϊκός </a:t>
            </a:r>
            <a:r>
              <a:rPr lang="el-GR" altLang="el-GR" sz="2000" dirty="0"/>
              <a:t>χιτώνας, αποτελούμενος από μία έξω επιμήκη και μία έσω κυκλοτερή στιβάδα; και </a:t>
            </a:r>
            <a:endParaRPr lang="el-GR" altLang="el-GR" sz="2000" dirty="0" smtClean="0"/>
          </a:p>
          <a:p>
            <a:pPr marL="457200" indent="-457200">
              <a:buAutoNum type="arabicParenR"/>
            </a:pPr>
            <a:r>
              <a:rPr lang="el-GR" altLang="el-GR" sz="2000" dirty="0" smtClean="0"/>
              <a:t>ένα </a:t>
            </a:r>
            <a:r>
              <a:rPr lang="el-GR" altLang="el-GR" sz="2000" dirty="0"/>
              <a:t>έντονα αναδιπλούμενος βλεννογόνος επενδυόμενος από κυλινδρικό επιθήλιο. </a:t>
            </a:r>
            <a:endParaRPr lang="el-GR" altLang="el-GR" sz="2000" dirty="0" smtClean="0"/>
          </a:p>
          <a:p>
            <a:pPr marL="0" indent="0">
              <a:buNone/>
            </a:pPr>
            <a:r>
              <a:rPr lang="el-GR" altLang="el-GR" sz="2000" dirty="0" smtClean="0"/>
              <a:t>Χρώση</a:t>
            </a:r>
            <a:r>
              <a:rPr lang="el-GR" altLang="el-GR" sz="2000" dirty="0"/>
              <a:t>= H&amp;E.</a:t>
            </a:r>
          </a:p>
        </p:txBody>
      </p:sp>
      <p:pic>
        <p:nvPicPr>
          <p:cNvPr id="273417" name="Picture 9"/>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552" y="1268760"/>
            <a:ext cx="5112568" cy="3948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38463" y="5217491"/>
            <a:ext cx="4752528"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p14="http://schemas.microsoft.com/office/powerpoint/2010/main" val="7884279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p:txBody>
          <a:bodyPr>
            <a:noAutofit/>
          </a:bodyPr>
          <a:lstStyle/>
          <a:p>
            <a:r>
              <a:rPr lang="el-GR" altLang="el-GR" sz="3200" dirty="0"/>
              <a:t>Ιστολογική εικόνα ληκύθου σάλπιγγας σε </a:t>
            </a:r>
            <a:r>
              <a:rPr lang="el-GR" altLang="el-GR" sz="3200" dirty="0" smtClean="0"/>
              <a:t>μεγάλη μεγέθυνση </a:t>
            </a:r>
            <a:r>
              <a:rPr lang="el-GR" altLang="el-GR" sz="3200" dirty="0"/>
              <a:t>(</a:t>
            </a:r>
            <a:r>
              <a:rPr lang="el-GR" altLang="el-GR" sz="3200" dirty="0" smtClean="0"/>
              <a:t>40</a:t>
            </a:r>
            <a:r>
              <a:rPr lang="en-GB" altLang="el-GR" sz="3200" dirty="0" smtClean="0"/>
              <a:t>x</a:t>
            </a:r>
            <a:r>
              <a:rPr lang="el-GR" altLang="el-GR" sz="3200" dirty="0"/>
              <a:t>)</a:t>
            </a:r>
          </a:p>
        </p:txBody>
      </p:sp>
      <p:sp>
        <p:nvSpPr>
          <p:cNvPr id="272387" name="Rectangle 3"/>
          <p:cNvSpPr>
            <a:spLocks noGrp="1" noChangeArrowheads="1"/>
          </p:cNvSpPr>
          <p:nvPr>
            <p:ph idx="1"/>
          </p:nvPr>
        </p:nvSpPr>
        <p:spPr>
          <a:xfrm>
            <a:off x="457200" y="1196752"/>
            <a:ext cx="3106688" cy="4248472"/>
          </a:xfrm>
        </p:spPr>
        <p:txBody>
          <a:bodyPr>
            <a:normAutofit lnSpcReduction="10000"/>
          </a:bodyPr>
          <a:lstStyle/>
          <a:p>
            <a:pPr marL="0" indent="0">
              <a:lnSpc>
                <a:spcPct val="110000"/>
              </a:lnSpc>
              <a:buNone/>
            </a:pPr>
            <a:r>
              <a:rPr lang="el-GR" altLang="el-GR" sz="2000" dirty="0" smtClean="0"/>
              <a:t>Παρατηρείται </a:t>
            </a:r>
            <a:r>
              <a:rPr lang="el-GR" altLang="el-GR" sz="2000" dirty="0"/>
              <a:t>τμήμα έντονα αναδιπλούμενου βλεννογόνου επενδυόμενου από απλό κυλινδρικό επιθήλιο αποτελούμενου από κροσσωτά και μη κροσσωτά κύτταρα. </a:t>
            </a:r>
            <a:endParaRPr lang="el-GR" altLang="el-GR" sz="2000" dirty="0" smtClean="0"/>
          </a:p>
          <a:p>
            <a:pPr marL="0" indent="0">
              <a:lnSpc>
                <a:spcPct val="110000"/>
              </a:lnSpc>
              <a:buNone/>
            </a:pPr>
            <a:r>
              <a:rPr lang="el-GR" altLang="el-GR" sz="2000" dirty="0"/>
              <a:t>Διακρίνονται πολυάριθμα αιμοφόρα αγγεία στον χαλαρό συνδετικό ιστό του υποκείμενου χορίου. Χρώση</a:t>
            </a:r>
            <a:r>
              <a:rPr lang="en-GB" altLang="el-GR" sz="2000" dirty="0"/>
              <a:t>=H&amp;E.</a:t>
            </a:r>
            <a:endParaRPr lang="el-GR" altLang="el-GR" sz="2000" dirty="0"/>
          </a:p>
          <a:p>
            <a:pPr marL="0" indent="0">
              <a:lnSpc>
                <a:spcPct val="110000"/>
              </a:lnSpc>
              <a:buNone/>
            </a:pPr>
            <a:endParaRPr lang="el-GR" altLang="el-GR" sz="2000" dirty="0" smtClean="0"/>
          </a:p>
          <a:p>
            <a:pPr marL="0" indent="0">
              <a:lnSpc>
                <a:spcPct val="110000"/>
              </a:lnSpc>
              <a:buNone/>
            </a:pPr>
            <a:endParaRPr lang="el-GR" altLang="el-GR" sz="2000" dirty="0"/>
          </a:p>
        </p:txBody>
      </p:sp>
      <p:pic>
        <p:nvPicPr>
          <p:cNvPr id="272397" name="Picture 1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688199" y="1373763"/>
            <a:ext cx="5027662" cy="3870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563888" y="5244329"/>
            <a:ext cx="4752528"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Tree>
    <p:extLst>
      <p:ext uri="{BB962C8B-B14F-4D97-AF65-F5344CB8AC3E}">
        <p14:creationId xmlns:p14="http://schemas.microsoft.com/office/powerpoint/2010/main" val="18666443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p:txBody>
          <a:bodyPr/>
          <a:lstStyle/>
          <a:p>
            <a:r>
              <a:rPr lang="el-GR" altLang="el-GR" sz="3600" dirty="0" smtClean="0"/>
              <a:t>Ωαγωγός </a:t>
            </a:r>
            <a:r>
              <a:rPr lang="el-GR" altLang="el-GR" sz="2800" b="0" dirty="0">
                <a:solidFill>
                  <a:prstClr val="black"/>
                </a:solidFill>
              </a:rPr>
              <a:t>(1/2)</a:t>
            </a:r>
            <a:endParaRPr lang="el-GR" altLang="el-GR" sz="3600" dirty="0">
              <a:solidFill>
                <a:srgbClr val="FF9900"/>
              </a:solidFill>
            </a:endParaRPr>
          </a:p>
        </p:txBody>
      </p:sp>
      <p:sp>
        <p:nvSpPr>
          <p:cNvPr id="2" name="Content Placeholder 1"/>
          <p:cNvSpPr>
            <a:spLocks noGrp="1"/>
          </p:cNvSpPr>
          <p:nvPr>
            <p:ph idx="1"/>
          </p:nvPr>
        </p:nvSpPr>
        <p:spPr>
          <a:xfrm>
            <a:off x="457200" y="1196752"/>
            <a:ext cx="2602632" cy="5040560"/>
          </a:xfrm>
        </p:spPr>
        <p:txBody>
          <a:bodyPr>
            <a:normAutofit/>
          </a:bodyPr>
          <a:lstStyle/>
          <a:p>
            <a:pPr marL="0" indent="0">
              <a:buNone/>
            </a:pPr>
            <a:r>
              <a:rPr lang="el-GR" altLang="el-GR" sz="2000" dirty="0"/>
              <a:t>Ο ωαγωγός έχει βλεννογόνο που σχηματίζει πολλές πτυχές (βέλη) και περιβάλλεται από παχύ μυϊκό χιτώνα. (χρώση Mallory, μεγέθυνση Χ50)</a:t>
            </a:r>
          </a:p>
          <a:p>
            <a:pPr marL="0" indent="0">
              <a:buNone/>
            </a:pPr>
            <a:endParaRPr lang="el-GR" sz="2000" dirty="0"/>
          </a:p>
        </p:txBody>
      </p:sp>
      <p:pic>
        <p:nvPicPr>
          <p:cNvPr id="271371" name="Picture 1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47864" y="1268760"/>
            <a:ext cx="5248325" cy="3936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217991" y="5205004"/>
            <a:ext cx="4752528"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Tree>
    <p:extLst>
      <p:ext uri="{BB962C8B-B14F-4D97-AF65-F5344CB8AC3E}">
        <p14:creationId xmlns:p14="http://schemas.microsoft.com/office/powerpoint/2010/main" val="35090892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p:txBody>
          <a:bodyPr>
            <a:normAutofit/>
          </a:bodyPr>
          <a:lstStyle/>
          <a:p>
            <a:r>
              <a:rPr lang="el-GR" altLang="el-GR" sz="3600" dirty="0" smtClean="0"/>
              <a:t>Ωαγωγός </a:t>
            </a:r>
            <a:r>
              <a:rPr lang="el-GR" altLang="el-GR" sz="2800" b="0" dirty="0" smtClean="0">
                <a:solidFill>
                  <a:prstClr val="black"/>
                </a:solidFill>
              </a:rPr>
              <a:t>(2/2</a:t>
            </a:r>
            <a:r>
              <a:rPr lang="el-GR" altLang="el-GR" sz="2800" b="0" dirty="0">
                <a:solidFill>
                  <a:prstClr val="black"/>
                </a:solidFill>
              </a:rPr>
              <a:t>)</a:t>
            </a:r>
            <a:endParaRPr lang="el-GR" altLang="el-GR" sz="3600" dirty="0">
              <a:solidFill>
                <a:srgbClr val="FF9900"/>
              </a:solidFill>
            </a:endParaRPr>
          </a:p>
        </p:txBody>
      </p:sp>
      <p:sp>
        <p:nvSpPr>
          <p:cNvPr id="270339" name="Rectangle 3"/>
          <p:cNvSpPr>
            <a:spLocks noGrp="1" noChangeArrowheads="1"/>
          </p:cNvSpPr>
          <p:nvPr>
            <p:ph idx="1"/>
          </p:nvPr>
        </p:nvSpPr>
        <p:spPr/>
        <p:txBody>
          <a:bodyPr>
            <a:normAutofit/>
          </a:bodyPr>
          <a:lstStyle/>
          <a:p>
            <a:pPr marL="0" indent="0">
              <a:buNone/>
            </a:pPr>
            <a:r>
              <a:rPr lang="el-GR" altLang="el-GR" sz="2000" dirty="0" smtClean="0"/>
              <a:t>Λεπτομέρεια </a:t>
            </a:r>
            <a:r>
              <a:rPr lang="el-GR" altLang="el-GR" sz="2000" dirty="0"/>
              <a:t>της προηγούμενης εικόνας σε μεγαλύτερη μεγέθυνση. Ο βλεννογόνος του ωαγωγού καλύπτεται από μονόστιβο κυλινδρικό κροσσωτό επιθήλιο (βέλη). (χρώση Mallory, μεγέθυνση Χ100)</a:t>
            </a:r>
          </a:p>
        </p:txBody>
      </p:sp>
      <p:pic>
        <p:nvPicPr>
          <p:cNvPr id="270344" name="Picture 8"/>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552" y="2360167"/>
            <a:ext cx="5328592" cy="3996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95536" y="6370322"/>
            <a:ext cx="4752528"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Tree>
    <p:extLst>
      <p:ext uri="{BB962C8B-B14F-4D97-AF65-F5344CB8AC3E}">
        <p14:creationId xmlns:p14="http://schemas.microsoft.com/office/powerpoint/2010/main" val="36612557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normAutofit/>
          </a:bodyPr>
          <a:lstStyle/>
          <a:p>
            <a:r>
              <a:rPr lang="el-GR" altLang="el-GR" sz="3600" dirty="0" smtClean="0"/>
              <a:t>Ενδομήτριο - Μυομήτριο </a:t>
            </a:r>
            <a:r>
              <a:rPr lang="el-GR" altLang="el-GR" sz="2800" b="0" dirty="0">
                <a:solidFill>
                  <a:prstClr val="black"/>
                </a:solidFill>
              </a:rPr>
              <a:t>(</a:t>
            </a:r>
            <a:r>
              <a:rPr lang="el-GR" altLang="el-GR" sz="2800" b="0" dirty="0" smtClean="0">
                <a:solidFill>
                  <a:prstClr val="black"/>
                </a:solidFill>
              </a:rPr>
              <a:t>1/3)</a:t>
            </a:r>
            <a:endParaRPr lang="el-GR" altLang="el-GR" sz="3600" dirty="0">
              <a:solidFill>
                <a:srgbClr val="FF9900"/>
              </a:solidFill>
            </a:endParaRPr>
          </a:p>
        </p:txBody>
      </p:sp>
      <p:sp>
        <p:nvSpPr>
          <p:cNvPr id="184323" name="Rectangle 3"/>
          <p:cNvSpPr>
            <a:spLocks noGrp="1" noChangeArrowheads="1"/>
          </p:cNvSpPr>
          <p:nvPr>
            <p:ph idx="1"/>
          </p:nvPr>
        </p:nvSpPr>
        <p:spPr>
          <a:xfrm>
            <a:off x="6012160" y="1167797"/>
            <a:ext cx="2818654" cy="4097407"/>
          </a:xfrm>
        </p:spPr>
        <p:txBody>
          <a:bodyPr>
            <a:normAutofit/>
          </a:bodyPr>
          <a:lstStyle/>
          <a:p>
            <a:pPr marL="0" indent="0">
              <a:lnSpc>
                <a:spcPct val="110000"/>
              </a:lnSpc>
              <a:buNone/>
            </a:pPr>
            <a:r>
              <a:rPr lang="el-GR" altLang="el-GR" sz="2000" dirty="0" smtClean="0"/>
              <a:t>Ο </a:t>
            </a:r>
            <a:r>
              <a:rPr lang="el-GR" altLang="el-GR" sz="2000" dirty="0"/>
              <a:t>βλεννογόνος της μήτρας λέγεται ενδομήτριο και επαλείφει εσωτερικά την κοιλότητα της. </a:t>
            </a:r>
            <a:endParaRPr lang="el-GR" altLang="el-GR" sz="2000" dirty="0" smtClean="0"/>
          </a:p>
          <a:p>
            <a:pPr marL="0" indent="0">
              <a:lnSpc>
                <a:spcPct val="110000"/>
              </a:lnSpc>
              <a:buNone/>
            </a:pPr>
            <a:r>
              <a:rPr lang="el-GR" altLang="el-GR" sz="2000" dirty="0" smtClean="0"/>
              <a:t>Στο </a:t>
            </a:r>
            <a:r>
              <a:rPr lang="el-GR" altLang="el-GR" sz="2000" dirty="0"/>
              <a:t>κάτω μέρος της εικόνας φαίνεται ο μυϊκός χιτώνας της μήτρας από λείες μυϊκές ίνες, που λέγεται μυομήτριο. </a:t>
            </a:r>
            <a:endParaRPr lang="el-GR" altLang="el-GR" sz="2000" dirty="0" smtClean="0"/>
          </a:p>
        </p:txBody>
      </p:sp>
      <p:pic>
        <p:nvPicPr>
          <p:cNvPr id="184330" name="Picture 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553" y="1268760"/>
            <a:ext cx="5328592" cy="3996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95536" y="5684424"/>
            <a:ext cx="8280920" cy="752514"/>
          </a:xfrm>
          <a:prstGeom prst="rect">
            <a:avLst/>
          </a:prstGeom>
        </p:spPr>
        <p:txBody>
          <a:bodyPr wrap="square">
            <a:spAutoFit/>
          </a:bodyPr>
          <a:lstStyle/>
          <a:p>
            <a:pPr marL="0" indent="0">
              <a:lnSpc>
                <a:spcPct val="110000"/>
              </a:lnSpc>
              <a:buNone/>
            </a:pPr>
            <a:r>
              <a:rPr lang="el-GR" altLang="el-GR" sz="2000" dirty="0">
                <a:latin typeface="+mj-lt"/>
              </a:rPr>
              <a:t>Σημειώστε την έλλειψη υποβλεννογονίου χιτώνα. (χρώση αιματοξυλίνη-εωσίνη, μεγέθυνση Χ50)</a:t>
            </a:r>
          </a:p>
        </p:txBody>
      </p:sp>
      <p:sp>
        <p:nvSpPr>
          <p:cNvPr id="7" name="Rectangle 6"/>
          <p:cNvSpPr/>
          <p:nvPr/>
        </p:nvSpPr>
        <p:spPr>
          <a:xfrm>
            <a:off x="408259" y="5222757"/>
            <a:ext cx="3816424" cy="461665"/>
          </a:xfrm>
          <a:prstGeom prst="rect">
            <a:avLst/>
          </a:prstGeom>
        </p:spPr>
        <p:txBody>
          <a:bodyPr wrap="square">
            <a:spAutoFit/>
          </a:bodyPr>
          <a:lstStyle/>
          <a:p>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Tree>
    <p:extLst>
      <p:ext uri="{BB962C8B-B14F-4D97-AF65-F5344CB8AC3E}">
        <p14:creationId xmlns:p14="http://schemas.microsoft.com/office/powerpoint/2010/main" val="30887309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p:txBody>
          <a:bodyPr>
            <a:normAutofit/>
          </a:bodyPr>
          <a:lstStyle/>
          <a:p>
            <a:r>
              <a:rPr lang="el-GR" altLang="el-GR" sz="3600" dirty="0"/>
              <a:t>Ενδομήτριο </a:t>
            </a:r>
            <a:r>
              <a:rPr lang="el-GR" altLang="el-GR" sz="3600" dirty="0" smtClean="0"/>
              <a:t>- Μυομήτριο </a:t>
            </a:r>
            <a:r>
              <a:rPr lang="el-GR" altLang="el-GR" sz="2800" b="0" dirty="0" smtClean="0">
                <a:solidFill>
                  <a:prstClr val="black"/>
                </a:solidFill>
              </a:rPr>
              <a:t>(2/3)</a:t>
            </a:r>
            <a:endParaRPr lang="el-GR" altLang="el-GR" sz="3600" b="0" dirty="0">
              <a:solidFill>
                <a:srgbClr val="FF9900"/>
              </a:solidFill>
            </a:endParaRPr>
          </a:p>
        </p:txBody>
      </p:sp>
      <p:sp>
        <p:nvSpPr>
          <p:cNvPr id="292867" name="Rectangle 3"/>
          <p:cNvSpPr>
            <a:spLocks noGrp="1" noChangeArrowheads="1"/>
          </p:cNvSpPr>
          <p:nvPr>
            <p:ph idx="1"/>
          </p:nvPr>
        </p:nvSpPr>
        <p:spPr/>
        <p:txBody>
          <a:bodyPr>
            <a:normAutofit/>
          </a:bodyPr>
          <a:lstStyle/>
          <a:p>
            <a:pPr marL="0" indent="0">
              <a:buNone/>
            </a:pPr>
            <a:r>
              <a:rPr lang="el-GR" altLang="el-GR" sz="2000" dirty="0" smtClean="0"/>
              <a:t>Λεπτομέρεια </a:t>
            </a:r>
            <a:r>
              <a:rPr lang="el-GR" altLang="el-GR" sz="2000" dirty="0"/>
              <a:t>της προηγούμενης εικόνας. Οι αδένες του ενδομητρίου κατά τη διάρκεια του καταμήνιου κύκλου προοδευτικά επιμηκύνονται και γίνονται περισσότερο ελικοειδείς. (χρώση αιματοξυλίνη-εωσίνη, μεγέθυνση Χ50)</a:t>
            </a:r>
          </a:p>
          <a:p>
            <a:endParaRPr lang="el-GR" altLang="el-GR" sz="2000" dirty="0"/>
          </a:p>
        </p:txBody>
      </p:sp>
      <p:pic>
        <p:nvPicPr>
          <p:cNvPr id="292874" name="Picture 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552" y="2276872"/>
            <a:ext cx="5056452" cy="3792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49726" y="6069210"/>
            <a:ext cx="3816424" cy="461665"/>
          </a:xfrm>
          <a:prstGeom prst="rect">
            <a:avLst/>
          </a:prstGeom>
        </p:spPr>
        <p:txBody>
          <a:bodyPr wrap="square">
            <a:spAutoFit/>
          </a:bodyPr>
          <a:lstStyle/>
          <a:p>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spTree>
    <p:extLst>
      <p:ext uri="{BB962C8B-B14F-4D97-AF65-F5344CB8AC3E}">
        <p14:creationId xmlns:p14="http://schemas.microsoft.com/office/powerpoint/2010/main" val="20931942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p:txBody>
          <a:bodyPr>
            <a:normAutofit/>
          </a:bodyPr>
          <a:lstStyle/>
          <a:p>
            <a:r>
              <a:rPr lang="el-GR" altLang="el-GR" sz="3600" dirty="0"/>
              <a:t>Ενδομήτριο </a:t>
            </a:r>
            <a:r>
              <a:rPr lang="el-GR" altLang="el-GR" sz="3600" dirty="0" smtClean="0"/>
              <a:t>- Μυομήτριο </a:t>
            </a:r>
            <a:r>
              <a:rPr lang="el-GR" altLang="el-GR" sz="2800" b="0" dirty="0" smtClean="0">
                <a:solidFill>
                  <a:prstClr val="black"/>
                </a:solidFill>
              </a:rPr>
              <a:t>(3/3)</a:t>
            </a:r>
            <a:endParaRPr lang="el-GR" altLang="el-GR" sz="3600" dirty="0">
              <a:solidFill>
                <a:srgbClr val="FF9900"/>
              </a:solidFill>
              <a:effectLst/>
            </a:endParaRPr>
          </a:p>
        </p:txBody>
      </p:sp>
      <p:sp>
        <p:nvSpPr>
          <p:cNvPr id="293891" name="Rectangle 3"/>
          <p:cNvSpPr>
            <a:spLocks noGrp="1" noChangeArrowheads="1"/>
          </p:cNvSpPr>
          <p:nvPr>
            <p:ph idx="1"/>
          </p:nvPr>
        </p:nvSpPr>
        <p:spPr/>
        <p:txBody>
          <a:bodyPr>
            <a:normAutofit/>
          </a:bodyPr>
          <a:lstStyle/>
          <a:p>
            <a:pPr marL="0" indent="0">
              <a:buNone/>
            </a:pPr>
            <a:r>
              <a:rPr lang="el-GR" altLang="el-GR" sz="2000" dirty="0" smtClean="0"/>
              <a:t>Η </a:t>
            </a:r>
            <a:r>
              <a:rPr lang="el-GR" altLang="el-GR" sz="2000" dirty="0"/>
              <a:t>ίδια ιστολογική εικόνα σε μεγάλη μεγέθυνση. Ο συνδετικός ιστός ανάμεσα από τους αδένες αποτελεί το ενδομητρικό στρώμα που είναι πλούσιο σε θεμέλια ουσία και δικτυωτές ίνες. (χρώση αιματοξυλίνη-εωσίνη, μεγέθυνση Χ100)</a:t>
            </a:r>
          </a:p>
        </p:txBody>
      </p:sp>
      <p:pic>
        <p:nvPicPr>
          <p:cNvPr id="293900" name="Picture 1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31840" y="2348880"/>
            <a:ext cx="5391200" cy="40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027323" y="6392280"/>
            <a:ext cx="3816424" cy="461665"/>
          </a:xfrm>
          <a:prstGeom prst="rect">
            <a:avLst/>
          </a:prstGeom>
        </p:spPr>
        <p:txBody>
          <a:bodyPr wrap="square">
            <a:spAutoFit/>
          </a:bodyPr>
          <a:lstStyle/>
          <a:p>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spTree>
    <p:extLst>
      <p:ext uri="{BB962C8B-B14F-4D97-AF65-F5344CB8AC3E}">
        <p14:creationId xmlns:p14="http://schemas.microsoft.com/office/powerpoint/2010/main" val="2680394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p:txBody>
          <a:bodyPr>
            <a:noAutofit/>
          </a:bodyPr>
          <a:lstStyle/>
          <a:p>
            <a:r>
              <a:rPr lang="el-GR" altLang="el-GR" sz="3200" dirty="0"/>
              <a:t>Ιστολογική εικόνα φυσιολογικού παραγωγικού ενδομήτριου του εμμηνορρυσιακού κύκλου</a:t>
            </a:r>
            <a:endParaRPr lang="el-GR" altLang="el-GR" sz="3200" dirty="0">
              <a:solidFill>
                <a:srgbClr val="FF9900"/>
              </a:solidFill>
            </a:endParaRPr>
          </a:p>
        </p:txBody>
      </p:sp>
      <p:sp>
        <p:nvSpPr>
          <p:cNvPr id="294915" name="Rectangle 3"/>
          <p:cNvSpPr>
            <a:spLocks noGrp="1" noChangeArrowheads="1"/>
          </p:cNvSpPr>
          <p:nvPr>
            <p:ph idx="1"/>
          </p:nvPr>
        </p:nvSpPr>
        <p:spPr/>
        <p:txBody>
          <a:bodyPr>
            <a:normAutofit/>
          </a:bodyPr>
          <a:lstStyle/>
          <a:p>
            <a:pPr marL="0" indent="0">
              <a:buNone/>
            </a:pPr>
            <a:r>
              <a:rPr lang="el-GR" altLang="el-GR" sz="2000" dirty="0" smtClean="0"/>
              <a:t>Παρουσία </a:t>
            </a:r>
            <a:r>
              <a:rPr lang="el-GR" altLang="el-GR" sz="2000" dirty="0"/>
              <a:t>σωληνωδών αδενίων με κυλινδρικά κύτταρα περιβαλλομένων από πυκνό ενδομητρικό στρώμα που πολλαπλασιάζεται για να ξανασχηματίσει τον αποπίπτοντα με την εμμηνορρυσία ενδομητρικό ιστό. </a:t>
            </a:r>
          </a:p>
        </p:txBody>
      </p:sp>
      <p:pic>
        <p:nvPicPr>
          <p:cNvPr id="294920" name="Picture 8"/>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552" y="2276873"/>
            <a:ext cx="5976664" cy="3913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95536" y="6190165"/>
            <a:ext cx="4752528"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spTree>
    <p:extLst>
      <p:ext uri="{BB962C8B-B14F-4D97-AF65-F5344CB8AC3E}">
        <p14:creationId xmlns:p14="http://schemas.microsoft.com/office/powerpoint/2010/main" val="42937981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p:txBody>
          <a:bodyPr>
            <a:noAutofit/>
          </a:bodyPr>
          <a:lstStyle/>
          <a:p>
            <a:r>
              <a:rPr lang="el-GR" altLang="el-GR" sz="3200" dirty="0"/>
              <a:t>Ιστολογική εικόνα αρχόμενου εκκριτικού ενδομήτριου</a:t>
            </a:r>
            <a:endParaRPr lang="el-GR" altLang="el-GR" sz="3200" dirty="0">
              <a:solidFill>
                <a:srgbClr val="FF9900"/>
              </a:solidFill>
            </a:endParaRPr>
          </a:p>
        </p:txBody>
      </p:sp>
      <p:sp>
        <p:nvSpPr>
          <p:cNvPr id="295939" name="Rectangle 3"/>
          <p:cNvSpPr>
            <a:spLocks noGrp="1" noChangeArrowheads="1"/>
          </p:cNvSpPr>
          <p:nvPr>
            <p:ph idx="1"/>
          </p:nvPr>
        </p:nvSpPr>
        <p:spPr/>
        <p:txBody>
          <a:bodyPr>
            <a:normAutofit/>
          </a:bodyPr>
          <a:lstStyle/>
          <a:p>
            <a:pPr marL="0" indent="0">
              <a:buNone/>
            </a:pPr>
            <a:r>
              <a:rPr lang="el-GR" altLang="el-GR" sz="2000" dirty="0" smtClean="0"/>
              <a:t>Η </a:t>
            </a:r>
            <a:r>
              <a:rPr lang="el-GR" altLang="el-GR" sz="2000" dirty="0"/>
              <a:t>παρουσία εμφανών υποπυρηνικών κενοτοπίων είναι συμβατή με την δεύτερη ημέρα μετά την ωοθυλακιορηξία (δηλαδή ενδομήτριο 16ης ημέρας του εμμηνορρυσιακού κύκλου).</a:t>
            </a:r>
          </a:p>
        </p:txBody>
      </p:sp>
      <p:pic>
        <p:nvPicPr>
          <p:cNvPr id="295945" name="Picture 9"/>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75856" y="2348880"/>
            <a:ext cx="5277932" cy="3455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203848" y="5787463"/>
            <a:ext cx="4752528"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spTree>
    <p:extLst>
      <p:ext uri="{BB962C8B-B14F-4D97-AF65-F5344CB8AC3E}">
        <p14:creationId xmlns:p14="http://schemas.microsoft.com/office/powerpoint/2010/main" val="178833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noAutofit/>
          </a:bodyPr>
          <a:lstStyle/>
          <a:p>
            <a:r>
              <a:rPr lang="el-GR" altLang="el-GR" sz="3200" dirty="0" smtClean="0"/>
              <a:t>Η ίδια ιστολογική εικόνα σε μεγαλύτερη μεγένθυση</a:t>
            </a:r>
            <a:endParaRPr lang="el-GR" altLang="el-GR" sz="3200" dirty="0"/>
          </a:p>
        </p:txBody>
      </p:sp>
      <p:sp>
        <p:nvSpPr>
          <p:cNvPr id="2" name="Content Placeholder 1"/>
          <p:cNvSpPr>
            <a:spLocks noGrp="1"/>
          </p:cNvSpPr>
          <p:nvPr>
            <p:ph idx="1"/>
          </p:nvPr>
        </p:nvSpPr>
        <p:spPr>
          <a:xfrm>
            <a:off x="457200" y="1196752"/>
            <a:ext cx="8229600" cy="1152128"/>
          </a:xfrm>
        </p:spPr>
        <p:txBody>
          <a:bodyPr>
            <a:noAutofit/>
          </a:bodyPr>
          <a:lstStyle/>
          <a:p>
            <a:pPr marL="0" indent="0">
              <a:buNone/>
            </a:pPr>
            <a:r>
              <a:rPr lang="el-GR" altLang="el-GR" sz="2000" dirty="0" smtClean="0"/>
              <a:t>Στο </a:t>
            </a:r>
            <a:r>
              <a:rPr lang="el-GR" altLang="el-GR" sz="2000" dirty="0"/>
              <a:t>αριστερό μέρος της εικόνας φαίνεται ένα πρωτογενές ωοθυλάκιο (1) με το ωοκύτταρο στο κέντρο του, που περιβάλλεται από την κοκκώδη στιβάδα. </a:t>
            </a:r>
            <a:endParaRPr lang="el-GR" altLang="el-GR" sz="2000" dirty="0" smtClean="0"/>
          </a:p>
        </p:txBody>
      </p:sp>
      <p:pic>
        <p:nvPicPr>
          <p:cNvPr id="183313" name="Picture 1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779912" y="2060848"/>
            <a:ext cx="4503811" cy="324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57200" y="2060848"/>
            <a:ext cx="3106688" cy="3708708"/>
          </a:xfrm>
          <a:prstGeom prst="rect">
            <a:avLst/>
          </a:prstGeom>
        </p:spPr>
        <p:txBody>
          <a:bodyPr wrap="square">
            <a:spAutoFit/>
          </a:bodyPr>
          <a:lstStyle/>
          <a:p>
            <a:pPr marL="0" indent="0">
              <a:spcBef>
                <a:spcPts val="1800"/>
              </a:spcBef>
              <a:buNone/>
            </a:pPr>
            <a:r>
              <a:rPr lang="el-GR" altLang="el-GR" sz="2000" dirty="0">
                <a:latin typeface="+mj-lt"/>
              </a:rPr>
              <a:t>Η άθροιση υγρού μεταξύ των κυττάρων της κοκκώδους στιβάδας σχηματίζει το άντρο (δεξιό μέρος της εικόνας) και έτσι προκύπτει το δευτερογενές ωοθυλάκιο. </a:t>
            </a:r>
            <a:endParaRPr lang="el-GR" altLang="el-GR" sz="2000" dirty="0" smtClean="0">
              <a:latin typeface="+mj-lt"/>
            </a:endParaRPr>
          </a:p>
          <a:p>
            <a:pPr marL="0" indent="0">
              <a:spcBef>
                <a:spcPts val="1800"/>
              </a:spcBef>
              <a:buNone/>
            </a:pPr>
            <a:r>
              <a:rPr lang="el-GR" altLang="el-GR" sz="2000" dirty="0" smtClean="0">
                <a:latin typeface="+mj-lt"/>
              </a:rPr>
              <a:t>Γύρω </a:t>
            </a:r>
            <a:r>
              <a:rPr lang="el-GR" altLang="el-GR" sz="2000" dirty="0">
                <a:latin typeface="+mj-lt"/>
              </a:rPr>
              <a:t>από την κοκκώδη στιβάδα υπάρχει η έσω θήκη του ωοθυλακίου. </a:t>
            </a:r>
          </a:p>
          <a:p>
            <a:pPr marL="0" indent="0">
              <a:buNone/>
            </a:pPr>
            <a:endParaRPr lang="el-GR" sz="2000" dirty="0">
              <a:latin typeface="+mj-lt"/>
            </a:endParaRPr>
          </a:p>
        </p:txBody>
      </p:sp>
      <p:sp>
        <p:nvSpPr>
          <p:cNvPr id="4" name="Rectangle 3"/>
          <p:cNvSpPr/>
          <p:nvPr/>
        </p:nvSpPr>
        <p:spPr>
          <a:xfrm>
            <a:off x="457200" y="5805264"/>
            <a:ext cx="8172942" cy="707886"/>
          </a:xfrm>
          <a:prstGeom prst="rect">
            <a:avLst/>
          </a:prstGeom>
        </p:spPr>
        <p:txBody>
          <a:bodyPr wrap="square">
            <a:spAutoFit/>
          </a:bodyPr>
          <a:lstStyle/>
          <a:p>
            <a:pPr marL="0" indent="0">
              <a:buNone/>
            </a:pPr>
            <a:r>
              <a:rPr lang="el-GR" altLang="el-GR" sz="2000" dirty="0">
                <a:latin typeface="+mj-lt"/>
              </a:rPr>
              <a:t>Ακόμη διακρίνονται ωχρινοποιημένα κύτταρα και το επιφανειακό επιθήλιο στο κάτω μέρος της εικόνας. (χρώση αιματοξυλίνη-εωσίνη, μεγέθυνση Χ100)</a:t>
            </a:r>
          </a:p>
        </p:txBody>
      </p:sp>
      <p:sp>
        <p:nvSpPr>
          <p:cNvPr id="7" name="Rectangle 6"/>
          <p:cNvSpPr/>
          <p:nvPr/>
        </p:nvSpPr>
        <p:spPr>
          <a:xfrm>
            <a:off x="3706849" y="5307891"/>
            <a:ext cx="3816424" cy="461665"/>
          </a:xfrm>
          <a:prstGeom prst="rect">
            <a:avLst/>
          </a:prstGeom>
        </p:spPr>
        <p:txBody>
          <a:bodyPr wrap="square">
            <a:spAutoFit/>
          </a:bodyPr>
          <a:lstStyle/>
          <a:p>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12360319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p:txBody>
          <a:bodyPr>
            <a:noAutofit/>
          </a:bodyPr>
          <a:lstStyle/>
          <a:p>
            <a:r>
              <a:rPr lang="el-GR" altLang="el-GR" sz="3200" dirty="0"/>
              <a:t>Ιστολογική εικόνα φυσιολογικής εκκριτικής φάσης του ενδομητρίου</a:t>
            </a:r>
            <a:endParaRPr lang="el-GR" altLang="el-GR" sz="3200" dirty="0">
              <a:solidFill>
                <a:srgbClr val="FF9900"/>
              </a:solidFill>
            </a:endParaRPr>
          </a:p>
        </p:txBody>
      </p:sp>
      <p:sp>
        <p:nvSpPr>
          <p:cNvPr id="296963" name="Rectangle 3"/>
          <p:cNvSpPr>
            <a:spLocks noGrp="1" noChangeArrowheads="1"/>
          </p:cNvSpPr>
          <p:nvPr>
            <p:ph idx="1"/>
          </p:nvPr>
        </p:nvSpPr>
        <p:spPr/>
        <p:txBody>
          <a:bodyPr/>
          <a:lstStyle/>
          <a:p>
            <a:pPr marL="0" indent="0">
              <a:buNone/>
            </a:pPr>
            <a:r>
              <a:rPr lang="el-GR" altLang="el-GR" sz="2000" dirty="0" smtClean="0"/>
              <a:t>Παρουσία </a:t>
            </a:r>
            <a:r>
              <a:rPr lang="el-GR" altLang="el-GR" sz="2000" dirty="0"/>
              <a:t>ευμεγέθων ελικοειδών αδενίων με ενδοαυλικές εκκρίσεις. </a:t>
            </a:r>
            <a:endParaRPr lang="el-GR" altLang="el-GR" sz="2000" dirty="0" smtClean="0"/>
          </a:p>
          <a:p>
            <a:pPr marL="0" indent="0">
              <a:buNone/>
            </a:pPr>
            <a:r>
              <a:rPr lang="el-GR" altLang="el-GR" sz="2000" dirty="0" smtClean="0"/>
              <a:t>Η </a:t>
            </a:r>
            <a:r>
              <a:rPr lang="el-GR" altLang="el-GR" sz="2000" dirty="0"/>
              <a:t>εκκριτική φάση ακολουθεί κύκλο 14 ημερών και οδηγεί, είτε στην εμφύτευση του γονιμοποιημένου ωαρίου, είτε στην εμμηνορρυσία.</a:t>
            </a:r>
          </a:p>
        </p:txBody>
      </p:sp>
      <p:pic>
        <p:nvPicPr>
          <p:cNvPr id="29696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3" y="2564903"/>
            <a:ext cx="5832648" cy="3511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22025" y="6076638"/>
            <a:ext cx="4752528"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spTree>
    <p:extLst>
      <p:ext uri="{BB962C8B-B14F-4D97-AF65-F5344CB8AC3E}">
        <p14:creationId xmlns:p14="http://schemas.microsoft.com/office/powerpoint/2010/main" val="4519130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a:xfrm>
            <a:off x="0" y="116632"/>
            <a:ext cx="9144000" cy="908720"/>
          </a:xfrm>
        </p:spPr>
        <p:txBody>
          <a:bodyPr>
            <a:noAutofit/>
          </a:bodyPr>
          <a:lstStyle/>
          <a:p>
            <a:r>
              <a:rPr lang="el-GR" altLang="el-GR" sz="3200" dirty="0"/>
              <a:t>Ιστολογική εικόνα φυσιολογικής εκκριτικής φάσης του </a:t>
            </a:r>
            <a:r>
              <a:rPr lang="el-GR" altLang="el-GR" sz="3200" dirty="0" smtClean="0"/>
              <a:t>ενδομητρίου σε </a:t>
            </a:r>
            <a:r>
              <a:rPr lang="el-GR" altLang="el-GR" sz="3200" dirty="0"/>
              <a:t>μεσαία μεγέθυνση (10</a:t>
            </a:r>
            <a:r>
              <a:rPr lang="en-GB" altLang="el-GR" sz="3200" dirty="0"/>
              <a:t>x</a:t>
            </a:r>
            <a:r>
              <a:rPr lang="el-GR" altLang="el-GR" sz="3200" dirty="0"/>
              <a:t>)</a:t>
            </a:r>
          </a:p>
        </p:txBody>
      </p:sp>
      <p:sp>
        <p:nvSpPr>
          <p:cNvPr id="297987" name="Rectangle 3"/>
          <p:cNvSpPr>
            <a:spLocks noGrp="1" noChangeArrowheads="1"/>
          </p:cNvSpPr>
          <p:nvPr>
            <p:ph idx="1"/>
          </p:nvPr>
        </p:nvSpPr>
        <p:spPr/>
        <p:txBody>
          <a:bodyPr>
            <a:normAutofit/>
          </a:bodyPr>
          <a:lstStyle/>
          <a:p>
            <a:pPr marL="0" indent="0">
              <a:buNone/>
            </a:pPr>
            <a:r>
              <a:rPr lang="el-GR" altLang="el-GR" sz="2000" dirty="0" smtClean="0"/>
              <a:t>Εμφανίζει τους </a:t>
            </a:r>
            <a:r>
              <a:rPr lang="el-GR" altLang="el-GR" sz="2000" dirty="0"/>
              <a:t>ενδομητρικούς αδένες και αρκετές εγκάρσιες διατομές των σπειροειδών (ελικοειδών) αρτηριών. Χρώση= H&amp;E.</a:t>
            </a:r>
          </a:p>
        </p:txBody>
      </p:sp>
      <p:pic>
        <p:nvPicPr>
          <p:cNvPr id="297993" name="Picture 9"/>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552" y="2060848"/>
            <a:ext cx="4943638"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21959" y="5877272"/>
            <a:ext cx="4752528"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spTree>
    <p:extLst>
      <p:ext uri="{BB962C8B-B14F-4D97-AF65-F5344CB8AC3E}">
        <p14:creationId xmlns:p14="http://schemas.microsoft.com/office/powerpoint/2010/main" val="27852416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a:xfrm>
            <a:off x="0" y="116632"/>
            <a:ext cx="9144000" cy="908720"/>
          </a:xfrm>
        </p:spPr>
        <p:txBody>
          <a:bodyPr>
            <a:noAutofit/>
          </a:bodyPr>
          <a:lstStyle/>
          <a:p>
            <a:r>
              <a:rPr lang="el-GR" altLang="el-GR" sz="3200" dirty="0"/>
              <a:t>Ιστολογική εικόνα φυσιολογικής εκκριτικής φάσης του ενδομητρίου σε </a:t>
            </a:r>
            <a:r>
              <a:rPr lang="el-GR" altLang="el-GR" sz="3200" dirty="0" smtClean="0"/>
              <a:t>μεγάλη </a:t>
            </a:r>
            <a:r>
              <a:rPr lang="el-GR" altLang="el-GR" sz="3200" dirty="0"/>
              <a:t>μεγέθυνση (40x)</a:t>
            </a:r>
          </a:p>
        </p:txBody>
      </p:sp>
      <p:sp>
        <p:nvSpPr>
          <p:cNvPr id="299011" name="Rectangle 3"/>
          <p:cNvSpPr>
            <a:spLocks noGrp="1" noChangeArrowheads="1"/>
          </p:cNvSpPr>
          <p:nvPr>
            <p:ph idx="1"/>
          </p:nvPr>
        </p:nvSpPr>
        <p:spPr/>
        <p:txBody>
          <a:bodyPr>
            <a:normAutofit/>
          </a:bodyPr>
          <a:lstStyle/>
          <a:p>
            <a:pPr marL="0" indent="0">
              <a:buNone/>
            </a:pPr>
            <a:r>
              <a:rPr lang="el-GR" altLang="el-GR" sz="2000" dirty="0" smtClean="0"/>
              <a:t>Παρατηρούνται </a:t>
            </a:r>
            <a:r>
              <a:rPr lang="el-GR" altLang="el-GR" sz="2000" dirty="0"/>
              <a:t>ενδομητρικοί αδένες αποτελούμενοι από απλό κυλινδρικό επιθήλιο. Διακρίνονται επίσης αρκετά λευκοκύτταρα στο ενδομητρικό στρώμα. Χρώση=</a:t>
            </a:r>
            <a:r>
              <a:rPr lang="en-GB" altLang="el-GR" sz="2000" dirty="0"/>
              <a:t>H</a:t>
            </a:r>
            <a:r>
              <a:rPr lang="el-GR" altLang="el-GR" sz="2000" dirty="0"/>
              <a:t>&amp;</a:t>
            </a:r>
            <a:r>
              <a:rPr lang="en-GB" altLang="el-GR" sz="2000" dirty="0"/>
              <a:t>E</a:t>
            </a:r>
            <a:r>
              <a:rPr lang="el-GR" altLang="el-GR" sz="2000" dirty="0"/>
              <a:t>.</a:t>
            </a:r>
          </a:p>
        </p:txBody>
      </p:sp>
      <p:pic>
        <p:nvPicPr>
          <p:cNvPr id="299018" name="Picture 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6206" y="2348880"/>
            <a:ext cx="4896544" cy="3789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67544" y="6097770"/>
            <a:ext cx="4752528"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31</a:t>
            </a:fld>
            <a:endParaRPr lang="el-GR" dirty="0"/>
          </a:p>
        </p:txBody>
      </p:sp>
    </p:spTree>
    <p:extLst>
      <p:ext uri="{BB962C8B-B14F-4D97-AF65-F5344CB8AC3E}">
        <p14:creationId xmlns:p14="http://schemas.microsoft.com/office/powerpoint/2010/main" val="12622889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p:txBody>
          <a:bodyPr>
            <a:noAutofit/>
          </a:bodyPr>
          <a:lstStyle/>
          <a:p>
            <a:r>
              <a:rPr lang="el-GR" altLang="el-GR" sz="3200" dirty="0"/>
              <a:t>Φυσιολογικό μη κερατινοποιημένο ακανθοκυτταρικό επιθήλιο εξωτραχήλου</a:t>
            </a:r>
            <a:endParaRPr lang="el-GR" altLang="el-GR" sz="3200" dirty="0">
              <a:solidFill>
                <a:srgbClr val="FF9900"/>
              </a:solidFill>
            </a:endParaRPr>
          </a:p>
        </p:txBody>
      </p:sp>
      <p:sp>
        <p:nvSpPr>
          <p:cNvPr id="300035" name="Rectangle 3"/>
          <p:cNvSpPr>
            <a:spLocks noGrp="1" noChangeArrowheads="1"/>
          </p:cNvSpPr>
          <p:nvPr>
            <p:ph idx="1"/>
          </p:nvPr>
        </p:nvSpPr>
        <p:spPr>
          <a:xfrm>
            <a:off x="3851920" y="1268760"/>
            <a:ext cx="2952328" cy="5040560"/>
          </a:xfrm>
        </p:spPr>
        <p:txBody>
          <a:bodyPr>
            <a:normAutofit/>
          </a:bodyPr>
          <a:lstStyle/>
          <a:p>
            <a:pPr marL="0" indent="0">
              <a:buNone/>
            </a:pPr>
            <a:r>
              <a:rPr lang="en-US" altLang="el-GR" sz="2000" dirty="0" smtClean="0"/>
              <a:t>T</a:t>
            </a:r>
            <a:r>
              <a:rPr lang="el-GR" altLang="el-GR" sz="2000" dirty="0"/>
              <a:t>α ακανθοκύτταρα παρουσιάζουν ωρίμανση από τη βασική στιβάδα προς την επιφάνεια.</a:t>
            </a:r>
          </a:p>
        </p:txBody>
      </p:sp>
      <p:pic>
        <p:nvPicPr>
          <p:cNvPr id="300042" name="Picture 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552" y="1268760"/>
            <a:ext cx="3168352" cy="483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95536" y="6121878"/>
            <a:ext cx="3888432"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32</a:t>
            </a:fld>
            <a:endParaRPr lang="el-GR" dirty="0"/>
          </a:p>
        </p:txBody>
      </p:sp>
    </p:spTree>
    <p:extLst>
      <p:ext uri="{BB962C8B-B14F-4D97-AF65-F5344CB8AC3E}">
        <p14:creationId xmlns:p14="http://schemas.microsoft.com/office/powerpoint/2010/main" val="42052914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p:txBody>
          <a:bodyPr>
            <a:noAutofit/>
          </a:bodyPr>
          <a:lstStyle/>
          <a:p>
            <a:r>
              <a:rPr lang="el-GR" altLang="el-GR" sz="3200" dirty="0"/>
              <a:t>Δυσπλασία τραχηλικού επιθηλίου επεκτεινόμενη από τα δεξιά</a:t>
            </a:r>
            <a:endParaRPr lang="el-GR" altLang="el-GR" sz="3200" dirty="0">
              <a:solidFill>
                <a:srgbClr val="FF9900"/>
              </a:solidFill>
            </a:endParaRPr>
          </a:p>
        </p:txBody>
      </p:sp>
      <p:sp>
        <p:nvSpPr>
          <p:cNvPr id="301059" name="Rectangle 3"/>
          <p:cNvSpPr>
            <a:spLocks noGrp="1" noChangeArrowheads="1"/>
          </p:cNvSpPr>
          <p:nvPr>
            <p:ph idx="1"/>
          </p:nvPr>
        </p:nvSpPr>
        <p:spPr/>
        <p:txBody>
          <a:bodyPr>
            <a:normAutofit/>
          </a:bodyPr>
          <a:lstStyle/>
          <a:p>
            <a:pPr marL="0" indent="0">
              <a:buNone/>
            </a:pPr>
            <a:r>
              <a:rPr lang="el-GR" altLang="el-GR" sz="2000" dirty="0" smtClean="0"/>
              <a:t>Το </a:t>
            </a:r>
            <a:r>
              <a:rPr lang="el-GR" altLang="el-GR" sz="2000" dirty="0"/>
              <a:t>επιθήλιο είναι φυσιολογικό στο αριστερό τμήμα της εικόνας. Τα δυσπλαστικά κύτταρα έχουν μεγάλους και βαθυχρωματικούς πυρήνες και διατάσσονται ακανόνιστα.</a:t>
            </a:r>
            <a:br>
              <a:rPr lang="el-GR" altLang="el-GR" sz="2000" dirty="0"/>
            </a:br>
            <a:endParaRPr lang="el-GR" altLang="el-GR" sz="2000" dirty="0"/>
          </a:p>
        </p:txBody>
      </p:sp>
      <p:pic>
        <p:nvPicPr>
          <p:cNvPr id="301066" name="Picture 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552" y="2348880"/>
            <a:ext cx="5608768" cy="3672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67544" y="6021288"/>
            <a:ext cx="4752528"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33</a:t>
            </a:fld>
            <a:endParaRPr lang="el-GR" dirty="0"/>
          </a:p>
        </p:txBody>
      </p:sp>
    </p:spTree>
    <p:extLst>
      <p:ext uri="{BB962C8B-B14F-4D97-AF65-F5344CB8AC3E}">
        <p14:creationId xmlns:p14="http://schemas.microsoft.com/office/powerpoint/2010/main" val="23099807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p:txBody>
          <a:bodyPr>
            <a:normAutofit/>
          </a:bodyPr>
          <a:lstStyle/>
          <a:p>
            <a:r>
              <a:rPr lang="el-GR" altLang="el-GR" sz="3600" dirty="0" smtClean="0"/>
              <a:t>Πλακώδες επιθήλιο - Χόριο</a:t>
            </a:r>
            <a:endParaRPr lang="el-GR" altLang="el-GR" sz="3600" dirty="0"/>
          </a:p>
        </p:txBody>
      </p:sp>
      <p:sp>
        <p:nvSpPr>
          <p:cNvPr id="302083" name="Rectangle 3"/>
          <p:cNvSpPr>
            <a:spLocks noGrp="1" noChangeArrowheads="1"/>
          </p:cNvSpPr>
          <p:nvPr>
            <p:ph idx="1"/>
          </p:nvPr>
        </p:nvSpPr>
        <p:spPr>
          <a:xfrm>
            <a:off x="457200" y="1196752"/>
            <a:ext cx="3538736" cy="5040560"/>
          </a:xfrm>
        </p:spPr>
        <p:txBody>
          <a:bodyPr>
            <a:normAutofit/>
          </a:bodyPr>
          <a:lstStyle/>
          <a:p>
            <a:pPr marL="0" indent="0">
              <a:buNone/>
            </a:pPr>
            <a:r>
              <a:rPr lang="el-GR" altLang="el-GR" sz="2000" dirty="0" smtClean="0"/>
              <a:t>Διακρίνονται </a:t>
            </a:r>
            <a:r>
              <a:rPr lang="el-GR" altLang="el-GR" sz="2000" dirty="0"/>
              <a:t>το καλυπτήριο πολύστιβο πλακώδες επιθήλιο και το υποκείμενο χόριο από χαλαρό συνδετικό ιστό με άφθονες ελαστικές ίνες. </a:t>
            </a:r>
            <a:endParaRPr lang="el-GR" altLang="el-GR" sz="2000" dirty="0" smtClean="0"/>
          </a:p>
          <a:p>
            <a:pPr marL="0" indent="0">
              <a:buNone/>
            </a:pPr>
            <a:r>
              <a:rPr lang="el-GR" altLang="el-GR" sz="2000" dirty="0" smtClean="0"/>
              <a:t>(</a:t>
            </a:r>
            <a:r>
              <a:rPr lang="el-GR" altLang="el-GR" sz="2000" dirty="0"/>
              <a:t>χρώση αιματοξυλίνη-εωσίνη, μεγέθυνση Χ100)</a:t>
            </a:r>
          </a:p>
        </p:txBody>
      </p:sp>
      <p:pic>
        <p:nvPicPr>
          <p:cNvPr id="302090" name="Picture 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77967" y="1308865"/>
            <a:ext cx="3557402" cy="4743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794132" y="6052067"/>
            <a:ext cx="3816424" cy="461665"/>
          </a:xfrm>
          <a:prstGeom prst="rect">
            <a:avLst/>
          </a:prstGeom>
        </p:spPr>
        <p:txBody>
          <a:bodyPr wrap="square">
            <a:spAutoFit/>
          </a:bodyPr>
          <a:lstStyle/>
          <a:p>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34</a:t>
            </a:fld>
            <a:endParaRPr lang="el-GR" dirty="0"/>
          </a:p>
        </p:txBody>
      </p:sp>
    </p:spTree>
    <p:extLst>
      <p:ext uri="{BB962C8B-B14F-4D97-AF65-F5344CB8AC3E}">
        <p14:creationId xmlns:p14="http://schemas.microsoft.com/office/powerpoint/2010/main" val="9732686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p:txBody>
          <a:bodyPr>
            <a:noAutofit/>
          </a:bodyPr>
          <a:lstStyle/>
          <a:p>
            <a:r>
              <a:rPr lang="el-GR" altLang="el-GR" sz="3200" dirty="0"/>
              <a:t>Ιστολογική εικόνα μαζικού αδένα κατά τη γαλουχία σε μικρή μεγέθυνση (4</a:t>
            </a:r>
            <a:r>
              <a:rPr lang="en-US" altLang="el-GR" sz="3200" dirty="0"/>
              <a:t>x</a:t>
            </a:r>
            <a:r>
              <a:rPr lang="el-GR" altLang="el-GR" sz="3200" dirty="0"/>
              <a:t>)</a:t>
            </a:r>
            <a:endParaRPr lang="el-GR" altLang="el-GR" sz="3200" dirty="0">
              <a:solidFill>
                <a:srgbClr val="FF9900"/>
              </a:solidFill>
            </a:endParaRPr>
          </a:p>
        </p:txBody>
      </p:sp>
      <p:sp>
        <p:nvSpPr>
          <p:cNvPr id="303107" name="Rectangle 3"/>
          <p:cNvSpPr>
            <a:spLocks noGrp="1" noChangeArrowheads="1"/>
          </p:cNvSpPr>
          <p:nvPr>
            <p:ph idx="1"/>
          </p:nvPr>
        </p:nvSpPr>
        <p:spPr>
          <a:xfrm>
            <a:off x="6084168" y="1196752"/>
            <a:ext cx="2602632" cy="5040560"/>
          </a:xfrm>
        </p:spPr>
        <p:txBody>
          <a:bodyPr>
            <a:normAutofit/>
          </a:bodyPr>
          <a:lstStyle/>
          <a:p>
            <a:pPr marL="0" indent="0">
              <a:buNone/>
            </a:pPr>
            <a:r>
              <a:rPr lang="el-GR" altLang="el-GR" sz="2000" dirty="0" smtClean="0"/>
              <a:t>Παρατηρούνται </a:t>
            </a:r>
            <a:r>
              <a:rPr lang="el-GR" altLang="el-GR" sz="2000" dirty="0"/>
              <a:t>λόβια αποτελούμενα από πολυάριθμες αδενοκυψέλες. </a:t>
            </a:r>
            <a:endParaRPr lang="el-GR" altLang="el-GR" sz="2000" dirty="0" smtClean="0"/>
          </a:p>
          <a:p>
            <a:pPr marL="0" indent="0">
              <a:buNone/>
            </a:pPr>
            <a:r>
              <a:rPr lang="el-GR" altLang="el-GR" sz="2000" dirty="0" smtClean="0"/>
              <a:t>Ο </a:t>
            </a:r>
            <a:r>
              <a:rPr lang="el-GR" altLang="el-GR" sz="2000" dirty="0"/>
              <a:t>ενδιάμεσος συνδετικός ιστός </a:t>
            </a:r>
            <a:r>
              <a:rPr lang="el-GR" altLang="el-GR" sz="2000" dirty="0"/>
              <a:t>ιστός</a:t>
            </a:r>
            <a:r>
              <a:rPr lang="el-GR" altLang="el-GR" sz="2000" dirty="0"/>
              <a:t> διαχωρίζει τα λοβίδια. Χρώση</a:t>
            </a:r>
            <a:r>
              <a:rPr lang="en-GB" altLang="el-GR" sz="2000" dirty="0"/>
              <a:t>=H&amp;E.</a:t>
            </a:r>
            <a:endParaRPr lang="el-GR" altLang="el-GR" sz="2000" dirty="0"/>
          </a:p>
        </p:txBody>
      </p:sp>
      <p:pic>
        <p:nvPicPr>
          <p:cNvPr id="303116" name="Picture 1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7545" y="1268760"/>
            <a:ext cx="5472608" cy="4259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86555" y="5508235"/>
            <a:ext cx="4752528"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35</a:t>
            </a:fld>
            <a:endParaRPr lang="el-GR" dirty="0"/>
          </a:p>
        </p:txBody>
      </p:sp>
    </p:spTree>
    <p:extLst>
      <p:ext uri="{BB962C8B-B14F-4D97-AF65-F5344CB8AC3E}">
        <p14:creationId xmlns:p14="http://schemas.microsoft.com/office/powerpoint/2010/main" val="35928291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Φραγκίσκη Αναγνωστοπούλου Ανθούλη </a:t>
            </a:r>
            <a:r>
              <a:rPr lang="el-GR" sz="2000" dirty="0"/>
              <a:t>2014. </a:t>
            </a:r>
            <a:r>
              <a:rPr lang="el-GR" sz="2000" dirty="0" smtClean="0"/>
              <a:t>Φραγκίσκη Αναγνωστοπούλου Ανθούλη. «Ιστολογία ΙΙ – Κυτταρολογία (Θ). </a:t>
            </a:r>
            <a:r>
              <a:rPr lang="el-GR" sz="2000" dirty="0"/>
              <a:t>Ενότητα </a:t>
            </a:r>
            <a:r>
              <a:rPr lang="en-US" sz="2000" dirty="0" smtClean="0"/>
              <a:t>7</a:t>
            </a:r>
            <a:r>
              <a:rPr lang="el-GR" sz="2000" dirty="0" smtClean="0"/>
              <a:t>: </a:t>
            </a:r>
            <a:r>
              <a:rPr lang="el-GR" sz="2000" dirty="0"/>
              <a:t>Γεννητικό Σύστημα </a:t>
            </a:r>
            <a:r>
              <a:rPr lang="el-GR" sz="2000" dirty="0" smtClean="0"/>
              <a:t>Γυναίκας».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38</a:t>
            </a:fld>
            <a:endParaRPr lang="el-GR"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p:txBody>
          <a:bodyPr>
            <a:noAutofit/>
          </a:bodyPr>
          <a:lstStyle/>
          <a:p>
            <a:r>
              <a:rPr lang="el-GR" altLang="el-GR" sz="3200" dirty="0" smtClean="0"/>
              <a:t>Ιστολογική εικόνα ωοθήκης - Ώριμο ωοθυλάκιο - Ακτινωτός στέφανος</a:t>
            </a:r>
            <a:endParaRPr lang="el-GR" altLang="el-GR" sz="3200" dirty="0"/>
          </a:p>
        </p:txBody>
      </p:sp>
      <p:sp>
        <p:nvSpPr>
          <p:cNvPr id="2" name="Content Placeholder 1"/>
          <p:cNvSpPr>
            <a:spLocks noGrp="1"/>
          </p:cNvSpPr>
          <p:nvPr>
            <p:ph idx="1"/>
          </p:nvPr>
        </p:nvSpPr>
        <p:spPr>
          <a:xfrm>
            <a:off x="457200" y="1196752"/>
            <a:ext cx="2746648" cy="5040560"/>
          </a:xfrm>
        </p:spPr>
        <p:txBody>
          <a:bodyPr>
            <a:normAutofit/>
          </a:bodyPr>
          <a:lstStyle/>
          <a:p>
            <a:pPr marL="0" indent="0">
              <a:lnSpc>
                <a:spcPct val="110000"/>
              </a:lnSpc>
              <a:buNone/>
            </a:pPr>
            <a:r>
              <a:rPr lang="el-GR" altLang="el-GR" sz="2000" dirty="0"/>
              <a:t>Το ώριμο ή «γραφιανό» ωοθυλάκιο, χαρακτηρίζεται από κοιλότητα (άντρο) μέσα στην οποία προβάλλει το ωάριο (1). </a:t>
            </a:r>
            <a:endParaRPr lang="el-GR" altLang="el-GR" sz="2000" dirty="0" smtClean="0"/>
          </a:p>
          <a:p>
            <a:pPr marL="0" indent="0">
              <a:lnSpc>
                <a:spcPct val="110000"/>
              </a:lnSpc>
              <a:buNone/>
            </a:pPr>
            <a:r>
              <a:rPr lang="el-GR" altLang="el-GR" sz="2000" dirty="0" smtClean="0"/>
              <a:t>Τα </a:t>
            </a:r>
            <a:r>
              <a:rPr lang="el-GR" altLang="el-GR" sz="2000" dirty="0"/>
              <a:t>κύτταρα της κοκκώδους στιβάδας (2) που περιβάλλουν το ωάριο (βέλη) αποτελούν τον ακτινωτό στέφανο. (χρώση αιματοξυλίνη-εωσίνη, μεγέθυνση Χ50)</a:t>
            </a:r>
          </a:p>
          <a:p>
            <a:pPr marL="0" indent="0">
              <a:lnSpc>
                <a:spcPct val="110000"/>
              </a:lnSpc>
              <a:buNone/>
            </a:pPr>
            <a:endParaRPr lang="el-GR" sz="2000" dirty="0"/>
          </a:p>
        </p:txBody>
      </p:sp>
      <p:pic>
        <p:nvPicPr>
          <p:cNvPr id="318469"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33090" y="1268759"/>
            <a:ext cx="5632516" cy="4320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131840" y="5585524"/>
            <a:ext cx="3816424" cy="461665"/>
          </a:xfrm>
          <a:prstGeom prst="rect">
            <a:avLst/>
          </a:prstGeom>
        </p:spPr>
        <p:txBody>
          <a:bodyPr wrap="square">
            <a:spAutoFit/>
          </a:bodyPr>
          <a:lstStyle/>
          <a:p>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10381566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39</a:t>
            </a:fld>
            <a:endParaRPr lang="el-GR" dirty="0"/>
          </a:p>
        </p:txBody>
      </p:sp>
    </p:spTree>
    <p:extLst>
      <p:ext uri="{BB962C8B-B14F-4D97-AF65-F5344CB8AC3E}">
        <p14:creationId xmlns:p14="http://schemas.microsoft.com/office/powerpoint/2010/main" val="4320047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40</a:t>
            </a:fld>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a:solidFill>
                  <a:schemeClr val="tx1">
                    <a:lumMod val="75000"/>
                    <a:lumOff val="25000"/>
                  </a:schemeClr>
                </a:solidFill>
                <a:latin typeface="+mn-lt"/>
              </a:rPr>
              <a:t>και διάθεση του έργου ή του παράγωγου αυτού με την ίδια άδεια</a:t>
            </a: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32566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41</a:t>
            </a:fld>
            <a:endParaRPr lang="el-GR"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a:t>
            </a:r>
            <a:r>
              <a:rPr lang="el-GR" sz="2000" dirty="0" smtClean="0"/>
              <a:t>περιεχομένου από τα ακόλουθα έργα</a:t>
            </a:r>
            <a:r>
              <a:rPr lang="en-US" sz="2000" dirty="0" smtClean="0"/>
              <a:t>:</a:t>
            </a:r>
            <a:endParaRPr lang="el-GR" sz="2000" dirty="0" smtClean="0"/>
          </a:p>
          <a:p>
            <a:pPr marL="457200" indent="-457200">
              <a:buFont typeface="+mj-lt"/>
              <a:buAutoNum type="arabicPeriod"/>
            </a:pPr>
            <a:r>
              <a:rPr lang="el-GR" sz="2000" dirty="0" smtClean="0">
                <a:solidFill>
                  <a:schemeClr val="tx1">
                    <a:lumMod val="75000"/>
                    <a:lumOff val="25000"/>
                  </a:schemeClr>
                </a:solidFill>
                <a:hlinkClick r:id="rId3"/>
              </a:rPr>
              <a:t>Εργαστήριο </a:t>
            </a:r>
            <a:r>
              <a:rPr lang="el-GR" sz="2000" dirty="0">
                <a:solidFill>
                  <a:schemeClr val="tx1">
                    <a:lumMod val="75000"/>
                    <a:lumOff val="25000"/>
                  </a:schemeClr>
                </a:solidFill>
                <a:hlinkClick r:id="rId3"/>
              </a:rPr>
              <a:t>Ιστολογίας, Εμβρυολογίας &amp; Ανθρωπολογίας</a:t>
            </a:r>
            <a:r>
              <a:rPr lang="el-GR" sz="2000" dirty="0">
                <a:solidFill>
                  <a:schemeClr val="tx1">
                    <a:lumMod val="75000"/>
                    <a:lumOff val="25000"/>
                  </a:schemeClr>
                </a:solidFill>
              </a:rPr>
              <a:t>, Ιατρικό Τμήμα, Α.Π.Θ</a:t>
            </a:r>
            <a:r>
              <a:rPr lang="el-GR" sz="2000" dirty="0" smtClean="0">
                <a:solidFill>
                  <a:schemeClr val="tx1">
                    <a:lumMod val="75000"/>
                    <a:lumOff val="25000"/>
                  </a:schemeClr>
                </a:solidFill>
              </a:rPr>
              <a:t>.</a:t>
            </a:r>
            <a:r>
              <a:rPr lang="en-US" sz="2000" dirty="0" smtClean="0">
                <a:solidFill>
                  <a:schemeClr val="tx1">
                    <a:lumMod val="75000"/>
                    <a:lumOff val="25000"/>
                  </a:schemeClr>
                </a:solidFill>
              </a:rPr>
              <a:t>, 2004</a:t>
            </a:r>
            <a:endParaRPr lang="el-GR" sz="2000" dirty="0">
              <a:solidFill>
                <a:schemeClr val="tx1">
                  <a:lumMod val="75000"/>
                  <a:lumOff val="25000"/>
                </a:schemeClr>
              </a:solidFill>
            </a:endParaRPr>
          </a:p>
          <a:p>
            <a:pPr marL="457200" indent="-457200">
              <a:buFont typeface="+mj-lt"/>
              <a:buAutoNum type="arabicPeriod"/>
            </a:pPr>
            <a:r>
              <a:rPr lang="en-US" sz="2000" dirty="0" smtClean="0">
                <a:solidFill>
                  <a:schemeClr val="tx1">
                    <a:lumMod val="75000"/>
                    <a:lumOff val="25000"/>
                  </a:schemeClr>
                </a:solidFill>
                <a:hlinkClick r:id="rId4"/>
              </a:rPr>
              <a:t>Paul </a:t>
            </a:r>
            <a:r>
              <a:rPr lang="en-US" sz="2000" dirty="0">
                <a:solidFill>
                  <a:schemeClr val="tx1">
                    <a:lumMod val="75000"/>
                    <a:lumOff val="25000"/>
                  </a:schemeClr>
                </a:solidFill>
                <a:hlinkClick r:id="rId4"/>
              </a:rPr>
              <a:t>Bell, Barbara Safiejko-Mroczka, Department of Zoology</a:t>
            </a:r>
            <a:r>
              <a:rPr lang="en-US" sz="2000" dirty="0">
                <a:solidFill>
                  <a:schemeClr val="tx1">
                    <a:lumMod val="75000"/>
                    <a:lumOff val="25000"/>
                  </a:schemeClr>
                </a:solidFill>
              </a:rPr>
              <a:t>, University of Oklahoma. All rights reserved</a:t>
            </a:r>
            <a:endParaRPr lang="el-GR" sz="2000" dirty="0">
              <a:solidFill>
                <a:schemeClr val="tx1">
                  <a:lumMod val="75000"/>
                  <a:lumOff val="25000"/>
                </a:schemeClr>
              </a:solidFill>
            </a:endParaRPr>
          </a:p>
          <a:p>
            <a:pPr marL="457200" indent="-457200">
              <a:buFont typeface="+mj-lt"/>
              <a:buAutoNum type="arabicPeriod"/>
            </a:pPr>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42</a:t>
            </a:fld>
            <a:endParaRPr lang="el-GR" dirty="0"/>
          </a:p>
        </p:txBody>
      </p:sp>
    </p:spTree>
    <p:extLst>
      <p:ext uri="{BB962C8B-B14F-4D97-AF65-F5344CB8AC3E}">
        <p14:creationId xmlns:p14="http://schemas.microsoft.com/office/powerpoint/2010/main" val="12926215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43</a:t>
            </a:fld>
            <a:endParaRPr lang="el-GR" dirty="0"/>
          </a:p>
        </p:txBody>
      </p:sp>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p:txBody>
          <a:bodyPr>
            <a:noAutofit/>
          </a:bodyPr>
          <a:lstStyle/>
          <a:p>
            <a:r>
              <a:rPr lang="el-GR" altLang="el-GR" sz="3200" dirty="0"/>
              <a:t>Η ίδια ιστολογική εικόνα σε μεγαλύτερη μεγέθυνση</a:t>
            </a:r>
            <a:endParaRPr lang="el-GR" altLang="el-GR" sz="3200" dirty="0">
              <a:solidFill>
                <a:srgbClr val="FF9900"/>
              </a:solidFill>
            </a:endParaRPr>
          </a:p>
        </p:txBody>
      </p:sp>
      <p:sp>
        <p:nvSpPr>
          <p:cNvPr id="289795" name="Rectangle 3"/>
          <p:cNvSpPr>
            <a:spLocks noGrp="1" noChangeArrowheads="1"/>
          </p:cNvSpPr>
          <p:nvPr>
            <p:ph idx="1"/>
          </p:nvPr>
        </p:nvSpPr>
        <p:spPr/>
        <p:txBody>
          <a:bodyPr>
            <a:normAutofit/>
          </a:bodyPr>
          <a:lstStyle/>
          <a:p>
            <a:pPr marL="0" indent="0">
              <a:buNone/>
            </a:pPr>
            <a:r>
              <a:rPr lang="el-GR" altLang="el-GR" sz="2000" dirty="0" smtClean="0"/>
              <a:t>Ανάμεσα </a:t>
            </a:r>
            <a:r>
              <a:rPr lang="el-GR" altLang="el-GR" sz="2000" dirty="0"/>
              <a:t>στο ωάριο και τα κύτταρα της κοκκώδους στιβάδας μεσολαβεί η διαφανής ζώνη (βέλη) που περιέχει γλυκοπρωτεΐνες. </a:t>
            </a:r>
            <a:endParaRPr lang="el-GR" altLang="el-GR" sz="2000" dirty="0" smtClean="0"/>
          </a:p>
        </p:txBody>
      </p:sp>
      <p:pic>
        <p:nvPicPr>
          <p:cNvPr id="289802" name="Picture 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4504" y="2076938"/>
            <a:ext cx="4959085" cy="371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665374" y="2043769"/>
            <a:ext cx="2664296" cy="3785652"/>
          </a:xfrm>
          <a:prstGeom prst="rect">
            <a:avLst/>
          </a:prstGeom>
        </p:spPr>
        <p:txBody>
          <a:bodyPr wrap="square">
            <a:spAutoFit/>
          </a:bodyPr>
          <a:lstStyle/>
          <a:p>
            <a:pPr marL="0" indent="0">
              <a:buNone/>
            </a:pPr>
            <a:r>
              <a:rPr lang="el-GR" altLang="el-GR" sz="2000" dirty="0">
                <a:latin typeface="+mj-lt"/>
              </a:rPr>
              <a:t>Καθώς το ωοθυλάκιο ωριμάζει τα κύτταρα της έσω θήκης του (1) διογκώνονται. </a:t>
            </a:r>
          </a:p>
          <a:p>
            <a:pPr marL="0" indent="0">
              <a:buNone/>
            </a:pPr>
            <a:endParaRPr lang="el-GR" altLang="el-GR" sz="2000" dirty="0" smtClean="0">
              <a:latin typeface="+mj-lt"/>
            </a:endParaRPr>
          </a:p>
          <a:p>
            <a:pPr marL="0" indent="0">
              <a:buNone/>
            </a:pPr>
            <a:r>
              <a:rPr lang="el-GR" altLang="el-GR" sz="2000" dirty="0" smtClean="0">
                <a:latin typeface="+mj-lt"/>
              </a:rPr>
              <a:t>Η </a:t>
            </a:r>
            <a:r>
              <a:rPr lang="el-GR" altLang="el-GR" sz="2000" dirty="0">
                <a:latin typeface="+mj-lt"/>
              </a:rPr>
              <a:t>έξω θήκη (2) που περιβάλλει την έσω θήκη αποτελείται από ατρακτόμορφα κύτταρα. (χρώση αιματοξυλίνη-εωσίνη, μεγέθυνση Χ100) </a:t>
            </a:r>
          </a:p>
        </p:txBody>
      </p:sp>
      <p:sp>
        <p:nvSpPr>
          <p:cNvPr id="6" name="Rectangle 5"/>
          <p:cNvSpPr/>
          <p:nvPr/>
        </p:nvSpPr>
        <p:spPr>
          <a:xfrm>
            <a:off x="461229" y="5778586"/>
            <a:ext cx="3816424" cy="461665"/>
          </a:xfrm>
          <a:prstGeom prst="rect">
            <a:avLst/>
          </a:prstGeom>
        </p:spPr>
        <p:txBody>
          <a:bodyPr wrap="square">
            <a:spAutoFit/>
          </a:bodyPr>
          <a:lstStyle/>
          <a:p>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39835543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p:txBody>
          <a:bodyPr>
            <a:normAutofit/>
          </a:bodyPr>
          <a:lstStyle/>
          <a:p>
            <a:r>
              <a:rPr lang="el-GR" altLang="el-GR" sz="3600" dirty="0" smtClean="0"/>
              <a:t>Ωχρό σωμάτιο </a:t>
            </a:r>
            <a:r>
              <a:rPr lang="el-GR" altLang="el-GR" sz="2800" b="0" dirty="0" smtClean="0"/>
              <a:t>(1/2)</a:t>
            </a:r>
            <a:endParaRPr lang="el-GR" altLang="el-GR" sz="2800" b="0" dirty="0"/>
          </a:p>
        </p:txBody>
      </p:sp>
      <p:sp>
        <p:nvSpPr>
          <p:cNvPr id="2" name="Content Placeholder 1"/>
          <p:cNvSpPr>
            <a:spLocks noGrp="1"/>
          </p:cNvSpPr>
          <p:nvPr>
            <p:ph idx="1"/>
          </p:nvPr>
        </p:nvSpPr>
        <p:spPr/>
        <p:txBody>
          <a:bodyPr>
            <a:normAutofit/>
          </a:bodyPr>
          <a:lstStyle/>
          <a:p>
            <a:pPr marL="0" indent="0">
              <a:buNone/>
            </a:pPr>
            <a:r>
              <a:rPr lang="el-GR" altLang="el-GR" sz="2000" dirty="0"/>
              <a:t>Μετά την ωορρηξία και υπό την επίδραση της ωχρινοτρόπου ορμόνης της υπόφυσης, τα κύτταρα της κοκκώδους στιβάδας και της έσω θήκης του ωοθυλακίου σχηματίζουν το ωχρό σωμάτιο (βέλη). (χρώση αιματοξυλίνη-εωσίνη, μεγέθυνση Χ50)</a:t>
            </a:r>
          </a:p>
          <a:p>
            <a:pPr marL="0" indent="0">
              <a:buNone/>
            </a:pPr>
            <a:endParaRPr lang="el-GR" sz="2000" dirty="0"/>
          </a:p>
        </p:txBody>
      </p:sp>
      <p:sp>
        <p:nvSpPr>
          <p:cNvPr id="288775" name="Rectangle 7"/>
          <p:cNvSpPr>
            <a:spLocks noChangeArrowheads="1"/>
          </p:cNvSpPr>
          <p:nvPr/>
        </p:nvSpPr>
        <p:spPr bwMode="auto">
          <a:xfrm>
            <a:off x="0" y="11572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dirty="0"/>
          </a:p>
        </p:txBody>
      </p:sp>
      <p:pic>
        <p:nvPicPr>
          <p:cNvPr id="288782" name="Picture 1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551" y="2564904"/>
            <a:ext cx="4896544" cy="3672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51309" y="6215356"/>
            <a:ext cx="3816424" cy="461665"/>
          </a:xfrm>
          <a:prstGeom prst="rect">
            <a:avLst/>
          </a:prstGeom>
        </p:spPr>
        <p:txBody>
          <a:bodyPr wrap="square">
            <a:spAutoFit/>
          </a:bodyPr>
          <a:lstStyle/>
          <a:p>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16908362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p:txBody>
          <a:bodyPr>
            <a:normAutofit/>
          </a:bodyPr>
          <a:lstStyle/>
          <a:p>
            <a:r>
              <a:rPr lang="el-GR" altLang="el-GR" sz="3600" dirty="0" smtClean="0"/>
              <a:t>Ωχρό σωμάτιο </a:t>
            </a:r>
            <a:r>
              <a:rPr lang="el-GR" altLang="el-GR" sz="2800" b="0" dirty="0" smtClean="0">
                <a:solidFill>
                  <a:prstClr val="black"/>
                </a:solidFill>
              </a:rPr>
              <a:t>(2/2</a:t>
            </a:r>
            <a:r>
              <a:rPr lang="el-GR" altLang="el-GR" sz="2800" b="0" dirty="0">
                <a:solidFill>
                  <a:prstClr val="black"/>
                </a:solidFill>
              </a:rPr>
              <a:t>)</a:t>
            </a:r>
            <a:endParaRPr lang="el-GR" altLang="el-GR" sz="3600" dirty="0"/>
          </a:p>
        </p:txBody>
      </p:sp>
      <p:sp>
        <p:nvSpPr>
          <p:cNvPr id="287747" name="Rectangle 3"/>
          <p:cNvSpPr>
            <a:spLocks noGrp="1" noChangeArrowheads="1"/>
          </p:cNvSpPr>
          <p:nvPr>
            <p:ph idx="1"/>
          </p:nvPr>
        </p:nvSpPr>
        <p:spPr/>
        <p:txBody>
          <a:bodyPr>
            <a:normAutofit/>
          </a:bodyPr>
          <a:lstStyle/>
          <a:p>
            <a:pPr marL="0" indent="0">
              <a:buNone/>
            </a:pPr>
            <a:r>
              <a:rPr lang="el-GR" altLang="el-GR" sz="2000" dirty="0" smtClean="0"/>
              <a:t>Η </a:t>
            </a:r>
            <a:r>
              <a:rPr lang="el-GR" altLang="el-GR" sz="2000" dirty="0"/>
              <a:t>ίδια ιστολογική εικόνα σε μεγάλη μεγέθυνση. Τα κύτταρα του ωχρού σωματίου παράγουν προγεστερόνη.  Έχουν άφθονο κυτταρόπλασμα και μικρούς στρογγυλούς πυρήνες. (χρώση αιματοξυλίνη-εωσίνη, μεγέθυνση Χ400) </a:t>
            </a:r>
          </a:p>
        </p:txBody>
      </p:sp>
      <p:pic>
        <p:nvPicPr>
          <p:cNvPr id="287753" name="Picture 9"/>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91879" y="2405579"/>
            <a:ext cx="4668011" cy="350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3404347" y="5878611"/>
            <a:ext cx="3816424" cy="461665"/>
          </a:xfrm>
          <a:prstGeom prst="rect">
            <a:avLst/>
          </a:prstGeom>
        </p:spPr>
        <p:txBody>
          <a:bodyPr wrap="square">
            <a:spAutoFit/>
          </a:bodyPr>
          <a:lstStyle/>
          <a:p>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35478306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p:txBody>
          <a:bodyPr/>
          <a:lstStyle/>
          <a:p>
            <a:pPr>
              <a:lnSpc>
                <a:spcPct val="80000"/>
              </a:lnSpc>
            </a:pPr>
            <a:r>
              <a:rPr lang="el-GR" altLang="el-GR" sz="3200" dirty="0"/>
              <a:t>Ιστολογική εικόνα ωοθήκης σε </a:t>
            </a:r>
            <a:r>
              <a:rPr lang="el-GR" altLang="el-GR" sz="3200" dirty="0" smtClean="0"/>
              <a:t>μικρή</a:t>
            </a:r>
            <a:br>
              <a:rPr lang="el-GR" altLang="el-GR" sz="3200" dirty="0" smtClean="0"/>
            </a:br>
            <a:r>
              <a:rPr lang="el-GR" altLang="el-GR" sz="3200" dirty="0" smtClean="0"/>
              <a:t>μεγέθυνση </a:t>
            </a:r>
            <a:r>
              <a:rPr lang="el-GR" altLang="el-GR" sz="3200" dirty="0"/>
              <a:t>(4</a:t>
            </a:r>
            <a:r>
              <a:rPr lang="en-GB" altLang="el-GR" sz="3200" dirty="0"/>
              <a:t>x</a:t>
            </a:r>
            <a:r>
              <a:rPr lang="el-GR" altLang="el-GR" sz="3200" dirty="0" smtClean="0"/>
              <a:t>) - Βλαστικό </a:t>
            </a:r>
            <a:r>
              <a:rPr lang="el-GR" altLang="el-GR" sz="3200" dirty="0"/>
              <a:t>επιθήλιο</a:t>
            </a:r>
          </a:p>
        </p:txBody>
      </p:sp>
      <p:sp>
        <p:nvSpPr>
          <p:cNvPr id="286723" name="Rectangle 3"/>
          <p:cNvSpPr>
            <a:spLocks noGrp="1" noChangeArrowheads="1"/>
          </p:cNvSpPr>
          <p:nvPr>
            <p:ph idx="1"/>
          </p:nvPr>
        </p:nvSpPr>
        <p:spPr/>
        <p:txBody>
          <a:bodyPr>
            <a:normAutofit/>
          </a:bodyPr>
          <a:lstStyle/>
          <a:p>
            <a:pPr marL="0" indent="0">
              <a:buNone/>
            </a:pPr>
            <a:r>
              <a:rPr lang="el-GR" altLang="el-GR" sz="2000" dirty="0" smtClean="0"/>
              <a:t>Παρατηρούνται </a:t>
            </a:r>
            <a:r>
              <a:rPr lang="el-GR" altLang="el-GR" sz="2000" dirty="0"/>
              <a:t>πολυάριθμα ωοθυλάκια</a:t>
            </a:r>
            <a:r>
              <a:rPr lang="en-GB" altLang="el-GR" sz="2000" dirty="0"/>
              <a:t> </a:t>
            </a:r>
            <a:r>
              <a:rPr lang="el-GR" altLang="el-GR" sz="2000" dirty="0"/>
              <a:t>σε διάφορα στάδια ανάπτυξης περιβαλλόμενα από ένα στρώμα συνδετικού ιστού. </a:t>
            </a:r>
            <a:endParaRPr lang="el-GR" altLang="el-GR" sz="2000" dirty="0" smtClean="0"/>
          </a:p>
        </p:txBody>
      </p:sp>
      <p:pic>
        <p:nvPicPr>
          <p:cNvPr id="286732" name="Picture 1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995936" y="2080372"/>
            <a:ext cx="4803823" cy="3712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67544" y="2060848"/>
            <a:ext cx="3528392" cy="3785652"/>
          </a:xfrm>
          <a:prstGeom prst="rect">
            <a:avLst/>
          </a:prstGeom>
        </p:spPr>
        <p:txBody>
          <a:bodyPr wrap="square">
            <a:spAutoFit/>
          </a:bodyPr>
          <a:lstStyle/>
          <a:p>
            <a:pPr marL="0" indent="0">
              <a:buNone/>
            </a:pPr>
            <a:r>
              <a:rPr lang="el-GR" altLang="el-GR" sz="2000" dirty="0">
                <a:latin typeface="+mj-lt"/>
              </a:rPr>
              <a:t>Η επιφάνεια της ωοθήκης καλύπτεται από μία στιβάδα κυβοειδών κυττάρων, γνωστό ως  βλαστικό επιθήλιο, αν και δεν έχει σχέση με τα πραγματικά βλαστικά κύτταρα. </a:t>
            </a:r>
          </a:p>
          <a:p>
            <a:pPr marL="0" indent="0">
              <a:buNone/>
            </a:pPr>
            <a:r>
              <a:rPr lang="el-GR" altLang="el-GR" sz="2000" dirty="0">
                <a:latin typeface="+mj-lt"/>
              </a:rPr>
              <a:t>Μεταξύ του βλαστικού επιθηλίου και της εξωτερικής ομάδος από μικρά ωοθυλάκια (αρχέγονα) υπάρχει μία παχιά στιβάδα συνδετικού ιστού, ο ινώδης χιτώνας. Χρώση= </a:t>
            </a:r>
            <a:r>
              <a:rPr lang="en-GB" altLang="el-GR" sz="2000" dirty="0">
                <a:latin typeface="+mj-lt"/>
              </a:rPr>
              <a:t>H</a:t>
            </a:r>
            <a:r>
              <a:rPr lang="el-GR" altLang="el-GR" sz="2000" dirty="0">
                <a:latin typeface="+mj-lt"/>
              </a:rPr>
              <a:t>&amp;</a:t>
            </a:r>
            <a:r>
              <a:rPr lang="en-GB" altLang="el-GR" sz="2000" dirty="0">
                <a:latin typeface="+mj-lt"/>
              </a:rPr>
              <a:t>E</a:t>
            </a:r>
            <a:r>
              <a:rPr lang="el-GR" altLang="el-GR" sz="2000" dirty="0">
                <a:latin typeface="+mj-lt"/>
              </a:rPr>
              <a:t>. </a:t>
            </a:r>
          </a:p>
        </p:txBody>
      </p:sp>
      <p:sp>
        <p:nvSpPr>
          <p:cNvPr id="6" name="Rectangle 5"/>
          <p:cNvSpPr/>
          <p:nvPr/>
        </p:nvSpPr>
        <p:spPr>
          <a:xfrm>
            <a:off x="3909693" y="5793130"/>
            <a:ext cx="4752528"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4"/>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15203189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p:txBody>
          <a:bodyPr>
            <a:noAutofit/>
          </a:bodyPr>
          <a:lstStyle/>
          <a:p>
            <a:r>
              <a:rPr lang="el-GR" altLang="el-GR" sz="3200" dirty="0"/>
              <a:t>Ιστολογική εικόνα ωοθήκης σε μεσαία μεγέθυνση (</a:t>
            </a:r>
            <a:r>
              <a:rPr lang="en-GB" altLang="el-GR" sz="3200" dirty="0"/>
              <a:t>x</a:t>
            </a:r>
            <a:r>
              <a:rPr lang="el-GR" altLang="el-GR" sz="3200" dirty="0"/>
              <a:t>20)</a:t>
            </a:r>
          </a:p>
        </p:txBody>
      </p:sp>
      <p:sp>
        <p:nvSpPr>
          <p:cNvPr id="285699" name="Rectangle 3"/>
          <p:cNvSpPr>
            <a:spLocks noGrp="1" noChangeArrowheads="1"/>
          </p:cNvSpPr>
          <p:nvPr>
            <p:ph idx="1"/>
          </p:nvPr>
        </p:nvSpPr>
        <p:spPr/>
        <p:txBody>
          <a:bodyPr>
            <a:normAutofit/>
          </a:bodyPr>
          <a:lstStyle/>
          <a:p>
            <a:pPr marL="0" indent="0">
              <a:buNone/>
            </a:pPr>
            <a:r>
              <a:rPr lang="el-GR" altLang="el-GR" sz="2000" dirty="0" smtClean="0"/>
              <a:t>Εμφανίζει πολυάριθμα </a:t>
            </a:r>
            <a:r>
              <a:rPr lang="el-GR" altLang="el-GR" sz="2000" dirty="0"/>
              <a:t>αρχέγονα ωοθυλάκια</a:t>
            </a:r>
            <a:r>
              <a:rPr lang="en-GB" altLang="el-GR" sz="2000" dirty="0"/>
              <a:t> </a:t>
            </a:r>
            <a:r>
              <a:rPr lang="el-GR" altLang="el-GR" sz="2000" dirty="0"/>
              <a:t>και ένα πρωτογενές ωοθυλάκιο</a:t>
            </a:r>
            <a:r>
              <a:rPr lang="en-GB" altLang="el-GR" sz="2000" dirty="0"/>
              <a:t>  </a:t>
            </a:r>
            <a:r>
              <a:rPr lang="el-GR" altLang="el-GR" sz="2000" dirty="0"/>
              <a:t>(κάτω αριστερά) περιβαλλόμενο από το στρώμα, αποτελούμενο από συνδετικό ιστό. </a:t>
            </a:r>
          </a:p>
        </p:txBody>
      </p:sp>
      <p:pic>
        <p:nvPicPr>
          <p:cNvPr id="285705" name="Picture 9"/>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0462" y="2334046"/>
            <a:ext cx="4562431" cy="352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244633" y="2218617"/>
            <a:ext cx="3574474" cy="3170099"/>
          </a:xfrm>
          <a:prstGeom prst="rect">
            <a:avLst/>
          </a:prstGeom>
        </p:spPr>
        <p:txBody>
          <a:bodyPr wrap="square">
            <a:spAutoFit/>
          </a:bodyPr>
          <a:lstStyle/>
          <a:p>
            <a:pPr marL="0" indent="0">
              <a:buNone/>
            </a:pPr>
            <a:r>
              <a:rPr lang="el-GR" altLang="el-GR" sz="2000" dirty="0">
                <a:latin typeface="+mj-lt"/>
              </a:rPr>
              <a:t>Η ωοθήκη καλύπτεται από ένα τροποποιημένο μεσοθήλιο, το βλαστικό επιθήλιο, αν και δεν έχει καμμία σχέση με τα πραγματικά βλαστικά κύτταρα. </a:t>
            </a:r>
          </a:p>
          <a:p>
            <a:pPr marL="0" indent="0">
              <a:buNone/>
            </a:pPr>
            <a:endParaRPr lang="el-GR" altLang="el-GR" sz="2000" dirty="0" smtClean="0">
              <a:latin typeface="+mj-lt"/>
            </a:endParaRPr>
          </a:p>
          <a:p>
            <a:pPr marL="0" indent="0">
              <a:buNone/>
            </a:pPr>
            <a:r>
              <a:rPr lang="el-GR" altLang="el-GR" sz="2000" dirty="0" smtClean="0">
                <a:latin typeface="+mj-lt"/>
              </a:rPr>
              <a:t>Το </a:t>
            </a:r>
            <a:r>
              <a:rPr lang="el-GR" altLang="el-GR" sz="2000" dirty="0">
                <a:latin typeface="+mj-lt"/>
              </a:rPr>
              <a:t>βλαστικό επιθήλιο βρίσκεται πάνω στην κάψα ινώδους συνδετικού ιστού, τον ινώδη χιτώνα. Χρώση= H&amp;E.</a:t>
            </a:r>
          </a:p>
        </p:txBody>
      </p:sp>
      <p:sp>
        <p:nvSpPr>
          <p:cNvPr id="6" name="Rectangle 5"/>
          <p:cNvSpPr/>
          <p:nvPr/>
        </p:nvSpPr>
        <p:spPr>
          <a:xfrm>
            <a:off x="445413" y="5859561"/>
            <a:ext cx="4752528"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335826613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b0539ed341a30a1c099b5a3f47182e2e031a7b8"/>
</p:tagLst>
</file>

<file path=ppt/theme/theme1.xml><?xml version="1.0" encoding="utf-8"?>
<a:theme xmlns:a="http://schemas.openxmlformats.org/drawingml/2006/main" name="OC_template_updated">
  <a:themeElements>
    <a:clrScheme name="Custom 6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1422</TotalTime>
  <Words>3005</Words>
  <Application>Microsoft Office PowerPoint</Application>
  <PresentationFormat>Προβολή στην οθόνη (4:3)</PresentationFormat>
  <Paragraphs>268</Paragraphs>
  <Slides>44</Slides>
  <Notes>10</Notes>
  <HiddenSlides>0</HiddenSlides>
  <MMClips>0</MMClips>
  <ScaleCrop>false</ScaleCrop>
  <HeadingPairs>
    <vt:vector size="4" baseType="variant">
      <vt:variant>
        <vt:lpstr>Θέμα</vt:lpstr>
      </vt:variant>
      <vt:variant>
        <vt:i4>1</vt:i4>
      </vt:variant>
      <vt:variant>
        <vt:lpstr>Τίτλοι διαφανειών</vt:lpstr>
      </vt:variant>
      <vt:variant>
        <vt:i4>44</vt:i4>
      </vt:variant>
    </vt:vector>
  </HeadingPairs>
  <TitlesOfParts>
    <vt:vector size="45" baseType="lpstr">
      <vt:lpstr>OC_template_updated</vt:lpstr>
      <vt:lpstr>Ιστολογία ΙΙ – Κυτταρολογία (Θ)</vt:lpstr>
      <vt:lpstr>Ιστολογική εικόνα ωοθήκης - ωχρινοποιημένα κύτταρα</vt:lpstr>
      <vt:lpstr>Η ίδια ιστολογική εικόνα σε μεγαλύτερη μεγένθυση</vt:lpstr>
      <vt:lpstr>Ιστολογική εικόνα ωοθήκης - Ώριμο ωοθυλάκιο - Ακτινωτός στέφανος</vt:lpstr>
      <vt:lpstr>Η ίδια ιστολογική εικόνα σε μεγαλύτερη μεγέθυνση</vt:lpstr>
      <vt:lpstr>Ωχρό σωμάτιο (1/2)</vt:lpstr>
      <vt:lpstr>Ωχρό σωμάτιο (2/2)</vt:lpstr>
      <vt:lpstr>Ιστολογική εικόνα ωοθήκης σε μικρή μεγέθυνση (4x) - Βλαστικό επιθήλιο</vt:lpstr>
      <vt:lpstr>Ιστολογική εικόνα ωοθήκης σε μεσαία μεγέθυνση (x20)</vt:lpstr>
      <vt:lpstr>Η ίδια ιστολογική εικόνα σε μεγάλη μεγέθυνση (40x) - Αρχέγονα ωοθυλάκια</vt:lpstr>
      <vt:lpstr>Ιστολογική εικόνα ωοθήκης σε μεγάλη μεγέθυνση (40x) - Ωοθήκη - Πρωτογενές ωοθυλάκιο (1/2)</vt:lpstr>
      <vt:lpstr>Ιστολογική εικόνα ωοθήκης σε μεγάλη μεγέθυνση (40x) - Ωοθήκη - Πρωτογενές ωοθυλάκιο (2/2)</vt:lpstr>
      <vt:lpstr>Ιστολογική εικόνα σε μεσαία μεγέθυνση (20x) - Ωοθήκη - Πολύστιβο πρωτογενές ωοθυλάκιο</vt:lpstr>
      <vt:lpstr>Ιστολογική εικόνα σε μεγάλη μεγέθυνση (40x) -  Ωοθήκη - Πολύστιβο πρωτογενές ωοθυλάκιο</vt:lpstr>
      <vt:lpstr>Ιστολογική εικόνα ωοθήκης σε μικρή μεγέθυνση (10x) - Δευτερογενές ωοθυλάκιο</vt:lpstr>
      <vt:lpstr>Ιστολογική εικόνα ωοθήκης σε μεσαία μεγέθυνση (20x) - Δευτερογενές ωοθυλάκιο</vt:lpstr>
      <vt:lpstr>Ιστολογική εικόνα ωοθήκης σε μεγάλη μεγέθυνση (40x) - Δευτερογενές ωοθυλάκιο (1/2)</vt:lpstr>
      <vt:lpstr>Ιστολογική εικόνα ωοθήκης σε μεγάλη μεγέθυνση (40x) - Δευτερογενές ωοθυλάκιο (2/2)</vt:lpstr>
      <vt:lpstr>Ιστολογική εικόνα ισθμού σάλπιγγας σε μικρή μεγέθυνση (4x)</vt:lpstr>
      <vt:lpstr>Ιστολογική εικόνα σάλπιγγας σε μεγάλη μεγέθυνση (40x)</vt:lpstr>
      <vt:lpstr>Ιστολογική εικόνα ληκύθου σάλπιγγας σε μικρή μεγέθυνση (4x)</vt:lpstr>
      <vt:lpstr>Ιστολογική εικόνα ληκύθου σάλπιγγας σε μεγάλη μεγέθυνση (40x)</vt:lpstr>
      <vt:lpstr>Ωαγωγός (1/2)</vt:lpstr>
      <vt:lpstr>Ωαγωγός (2/2)</vt:lpstr>
      <vt:lpstr>Ενδομήτριο - Μυομήτριο (1/3)</vt:lpstr>
      <vt:lpstr>Ενδομήτριο - Μυομήτριο (2/3)</vt:lpstr>
      <vt:lpstr>Ενδομήτριο - Μυομήτριο (3/3)</vt:lpstr>
      <vt:lpstr>Ιστολογική εικόνα φυσιολογικού παραγωγικού ενδομήτριου του εμμηνορρυσιακού κύκλου</vt:lpstr>
      <vt:lpstr>Ιστολογική εικόνα αρχόμενου εκκριτικού ενδομήτριου</vt:lpstr>
      <vt:lpstr>Ιστολογική εικόνα φυσιολογικής εκκριτικής φάσης του ενδομητρίου</vt:lpstr>
      <vt:lpstr>Ιστολογική εικόνα φυσιολογικής εκκριτικής φάσης του ενδομητρίου σε μεσαία μεγέθυνση (10x)</vt:lpstr>
      <vt:lpstr>Ιστολογική εικόνα φυσιολογικής εκκριτικής φάσης του ενδομητρίου σε μεγάλη μεγέθυνση (40x)</vt:lpstr>
      <vt:lpstr>Φυσιολογικό μη κερατινοποιημένο ακανθοκυτταρικό επιθήλιο εξωτραχήλου</vt:lpstr>
      <vt:lpstr>Δυσπλασία τραχηλικού επιθηλίου επεκτεινόμενη από τα δεξιά</vt:lpstr>
      <vt:lpstr>Πλακώδες επιθήλιο - Χόριο</vt:lpstr>
      <vt:lpstr>Ιστολογική εικόνα μαζικού αδένα κατά τη γαλουχία σε μικρή μεγέθυνση (4x)</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Σημείωμα Χρήσης Έργων Τρίτων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natasakar new</cp:lastModifiedBy>
  <cp:revision>323</cp:revision>
  <dcterms:created xsi:type="dcterms:W3CDTF">2013-03-04T13:35:19Z</dcterms:created>
  <dcterms:modified xsi:type="dcterms:W3CDTF">2015-04-24T10:37:26Z</dcterms:modified>
</cp:coreProperties>
</file>