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Lst>
  <p:notesMasterIdLst>
    <p:notesMasterId r:id="rId18"/>
  </p:notesMasterIdLst>
  <p:handoutMasterIdLst>
    <p:handoutMasterId r:id="rId19"/>
  </p:handoutMasterIdLst>
  <p:sldIdLst>
    <p:sldId id="293" r:id="rId3"/>
    <p:sldId id="301" r:id="rId4"/>
    <p:sldId id="302" r:id="rId5"/>
    <p:sldId id="303" r:id="rId6"/>
    <p:sldId id="304" r:id="rId7"/>
    <p:sldId id="305" r:id="rId8"/>
    <p:sldId id="306" r:id="rId9"/>
    <p:sldId id="307" r:id="rId10"/>
    <p:sldId id="294" r:id="rId11"/>
    <p:sldId id="295" r:id="rId12"/>
    <p:sldId id="296" r:id="rId13"/>
    <p:sldId id="297" r:id="rId14"/>
    <p:sldId id="298" r:id="rId15"/>
    <p:sldId id="299" r:id="rId16"/>
    <p:sldId id="300" r:id="rId17"/>
  </p:sldIdLst>
  <p:sldSz cx="9144000" cy="6858000" type="screen4x3"/>
  <p:notesSz cx="7104063" cy="10234613"/>
  <p:custDataLst>
    <p:tags r:id="rId20"/>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C82"/>
    <a:srgbClr val="F3A14F"/>
    <a:srgbClr val="E8C0B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7" d="100"/>
          <a:sy n="107" d="100"/>
        </p:scale>
        <p:origin x="-182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8/12/2015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8/12/2015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8</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9</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10</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11</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13</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14</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85075689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300062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912845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5912014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630758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9517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212186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2581474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5364960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457200" y="1412776"/>
            <a:ext cx="8229600" cy="4824536"/>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Rectangle 5"/>
          <p:cNvSpPr/>
          <p:nvPr userDrawn="1"/>
        </p:nvSpPr>
        <p:spPr>
          <a:xfrm>
            <a:off x="0" y="1114044"/>
            <a:ext cx="9144000" cy="228600"/>
          </a:xfrm>
          <a:prstGeom prst="rect">
            <a:avLst/>
          </a:prstGeom>
          <a:solidFill>
            <a:schemeClr val="tx2">
              <a:lumMod val="40000"/>
              <a:lumOff val="6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933927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a:noFill/>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546447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fontScale="90000"/>
          </a:bodyPr>
          <a:lstStyle/>
          <a:p>
            <a:pPr lvl="1" algn="ctr"/>
            <a:r>
              <a:rPr lang="el-GR" sz="3600" b="1" dirty="0" smtClean="0">
                <a:solidFill>
                  <a:schemeClr val="tx1"/>
                </a:solidFill>
                <a:latin typeface="+mn-lt"/>
              </a:rPr>
              <a:t>Eιδικά θέματα βάσεων χωρικών δεδομένων και θεωρία συστημάτων - Θ</a:t>
            </a:r>
            <a:endParaRPr lang="el-GR" sz="3600" b="1" dirty="0">
              <a:solidFill>
                <a:schemeClr val="tx1"/>
              </a:solidFill>
              <a:latin typeface="+mn-lt"/>
            </a:endParaRPr>
          </a:p>
        </p:txBody>
      </p:sp>
      <p:sp>
        <p:nvSpPr>
          <p:cNvPr id="3" name="Υπότιτλος 2"/>
          <p:cNvSpPr>
            <a:spLocks noGrp="1"/>
          </p:cNvSpPr>
          <p:nvPr>
            <p:ph type="subTitle" idx="1"/>
          </p:nvPr>
        </p:nvSpPr>
        <p:spPr>
          <a:xfrm>
            <a:off x="179512" y="3096542"/>
            <a:ext cx="8712968" cy="2132657"/>
          </a:xfrm>
        </p:spPr>
        <p:txBody>
          <a:bodyPr>
            <a:noAutofit/>
          </a:bodyPr>
          <a:lstStyle/>
          <a:p>
            <a:pPr>
              <a:spcBef>
                <a:spcPts val="0"/>
              </a:spcBef>
              <a:spcAft>
                <a:spcPts val="1200"/>
              </a:spcAft>
            </a:pPr>
            <a:r>
              <a:rPr lang="el-GR" sz="2000" b="1" dirty="0" smtClean="0"/>
              <a:t>Ενότητα </a:t>
            </a:r>
            <a:r>
              <a:rPr lang="en-US" sz="2000" b="1" dirty="0" smtClean="0"/>
              <a:t> </a:t>
            </a:r>
            <a:r>
              <a:rPr lang="el-GR" sz="2000" b="1" dirty="0" smtClean="0"/>
              <a:t>7</a:t>
            </a:r>
            <a:r>
              <a:rPr lang="el-GR" sz="2000" dirty="0" smtClean="0"/>
              <a:t>:</a:t>
            </a:r>
            <a:r>
              <a:rPr lang="en-US" sz="2000" dirty="0" smtClean="0"/>
              <a:t> </a:t>
            </a:r>
            <a:r>
              <a:rPr lang="el-GR" sz="2000" dirty="0" smtClean="0"/>
              <a:t>Βάσεις </a:t>
            </a:r>
            <a:r>
              <a:rPr lang="el-GR" sz="2000" dirty="0"/>
              <a:t>Χωρικών Δεδομένων και Συστήματα Διαχείρισης Βάσεων Χωρικών </a:t>
            </a:r>
            <a:r>
              <a:rPr lang="el-GR" sz="2000" dirty="0" smtClean="0"/>
              <a:t>Δεδομένων (ΒΧΔ-ΣΔΒΧΔ) - Κανονικοποίηση</a:t>
            </a:r>
            <a:r>
              <a:rPr lang="el-GR" sz="2000" dirty="0"/>
              <a:t> </a:t>
            </a:r>
            <a:endParaRPr lang="en-US" sz="2000" dirty="0" smtClean="0"/>
          </a:p>
          <a:p>
            <a:pPr>
              <a:spcBef>
                <a:spcPts val="0"/>
              </a:spcBef>
              <a:spcAft>
                <a:spcPts val="1200"/>
              </a:spcAft>
            </a:pPr>
            <a:r>
              <a:rPr lang="el-GR" sz="2000"/>
              <a:t>Δήμος Πανταζής </a:t>
            </a:r>
            <a:r>
              <a:rPr lang="el-GR" sz="2000" dirty="0"/>
              <a:t>Dr, MSc, Αγρ.Τοπ.Μηχ. ΑΠΘ - Καθηγητής ΤΕΙ Αθήνας</a:t>
            </a:r>
            <a:endParaRPr lang="en-US" sz="2000" dirty="0"/>
          </a:p>
          <a:p>
            <a:pPr>
              <a:spcBef>
                <a:spcPts val="0"/>
              </a:spcBef>
            </a:pPr>
            <a:r>
              <a:rPr lang="el-GR" sz="2000" dirty="0"/>
              <a:t>Τμήμα </a:t>
            </a:r>
            <a:r>
              <a:rPr lang="el-GR" sz="2000" dirty="0" smtClean="0"/>
              <a:t>πολιτικών Μηχανικών ΤΕ και Μηχανικών Τοπογραφίας &amp; Γεωπληροφορικής ΤΕ</a:t>
            </a:r>
          </a:p>
          <a:p>
            <a:pPr>
              <a:spcBef>
                <a:spcPts val="0"/>
              </a:spcBef>
            </a:pPr>
            <a:r>
              <a:rPr lang="el-GR" sz="2000" dirty="0" smtClean="0"/>
              <a:t>Κατεύθυνση Μηχανικών Τοπογραφίας και Γεωπληροφορικής ΤΕ</a:t>
            </a:r>
            <a:endParaRPr lang="en-US" sz="20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341875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a16="http://schemas.microsoft.com/office/drawing/2014/main" xmlns="" val="20000"/>
                    </a:ext>
                  </a:extLst>
                </a:gridCol>
                <a:gridCol w="3557112">
                  <a:extLst>
                    <a:ext uri="{9D8B030D-6E8A-4147-A177-3AD203B41FA5}">
                      <a16:colId xmlns:a16="http://schemas.microsoft.com/office/drawing/2014/main" xmlns=""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a16="http://schemas.microsoft.com/office/drawing/2014/main" xmlns="" val="10000"/>
                  </a:ext>
                </a:extLst>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5625"/>
          <a:stretch/>
        </p:blipFill>
        <p:spPr bwMode="auto">
          <a:xfrm>
            <a:off x="4044034" y="5367126"/>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376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8848540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Τεχνολογικό Εκπαιδευτικό Ίδρυμα Αθήνας</a:t>
            </a:r>
            <a:r>
              <a:rPr lang="en-US" sz="2000" dirty="0" smtClean="0"/>
              <a:t>, </a:t>
            </a:r>
            <a:r>
              <a:rPr lang="el-GR" sz="2000" dirty="0" smtClean="0"/>
              <a:t>Δήμος Πανταζής 2014</a:t>
            </a:r>
            <a:r>
              <a:rPr lang="el-GR" sz="2000" dirty="0"/>
              <a:t>. </a:t>
            </a:r>
            <a:r>
              <a:rPr lang="el-GR" sz="2000" dirty="0" smtClean="0"/>
              <a:t>Δήμος Πανταζής</a:t>
            </a:r>
            <a:r>
              <a:rPr lang="el-GR" sz="2000" dirty="0"/>
              <a:t>. «Eιδικά θέματα βάσεων χωρικών δεδομένων και θεωρία </a:t>
            </a:r>
            <a:r>
              <a:rPr lang="el-GR" sz="2000" dirty="0" smtClean="0"/>
              <a:t>συστημάτων -Θ. </a:t>
            </a:r>
            <a:r>
              <a:rPr lang="el-GR" sz="2000" dirty="0"/>
              <a:t>Ενότητα </a:t>
            </a:r>
            <a:r>
              <a:rPr lang="el-GR" sz="2000" dirty="0" smtClean="0"/>
              <a:t>7: </a:t>
            </a:r>
            <a:r>
              <a:rPr lang="el-GR" sz="2000" dirty="0"/>
              <a:t>Βάσεις Χωρικών Δεδομένων και Συστήματα Διαχείρισης Βάσεων Χωρικών Δεδομένων </a:t>
            </a:r>
            <a:r>
              <a:rPr lang="el-GR" sz="2000" dirty="0" smtClean="0"/>
              <a:t>(ΒΧΔ-ΣΔΒΧΔ) - Κανονικοποίηση».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1585390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3021587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12</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397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3850924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058840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l-GR" altLang="el-GR" dirty="0" smtClean="0"/>
              <a:t>Κανονικοποίηση</a:t>
            </a:r>
            <a:endParaRPr lang="el-GR" altLang="el-GR" dirty="0"/>
          </a:p>
        </p:txBody>
      </p:sp>
      <p:sp>
        <p:nvSpPr>
          <p:cNvPr id="2051" name="Rectangle 3"/>
          <p:cNvSpPr>
            <a:spLocks noGrp="1" noChangeArrowheads="1"/>
          </p:cNvSpPr>
          <p:nvPr>
            <p:ph idx="1"/>
          </p:nvPr>
        </p:nvSpPr>
        <p:spPr/>
        <p:txBody>
          <a:bodyPr>
            <a:normAutofit/>
          </a:bodyPr>
          <a:lstStyle/>
          <a:p>
            <a:r>
              <a:rPr lang="el-GR" altLang="el-GR" dirty="0" smtClean="0"/>
              <a:t>ΤΙ ΕΙΝΑΙ ;</a:t>
            </a:r>
          </a:p>
          <a:p>
            <a:r>
              <a:rPr lang="el-GR" altLang="el-GR" dirty="0" smtClean="0"/>
              <a:t>Τεχνική</a:t>
            </a:r>
          </a:p>
          <a:p>
            <a:r>
              <a:rPr lang="el-GR" altLang="el-GR" dirty="0" smtClean="0"/>
              <a:t>Διαδικασία</a:t>
            </a:r>
          </a:p>
          <a:p>
            <a:endParaRPr lang="el-GR" altLang="el-GR" dirty="0" smtClean="0"/>
          </a:p>
          <a:p>
            <a:r>
              <a:rPr lang="el-GR" altLang="el-GR" dirty="0" smtClean="0"/>
              <a:t>- Εφαρμογή ενός αριθμού κανόνων στο σχεσιακό μοντέλο (?++) που θα απλοποιεί τις σχέσεις = πίνακες (μεταξύ πινάκων)</a:t>
            </a:r>
          </a:p>
          <a:p>
            <a:endParaRPr lang="el-GR" altLang="el-GR" dirty="0" smtClean="0"/>
          </a:p>
          <a:p>
            <a:endParaRPr lang="el-GR" altLang="el-GR" dirty="0" smtClean="0"/>
          </a:p>
          <a:p>
            <a:endParaRPr lang="el-GR" altLang="el-GR" dirty="0"/>
          </a:p>
        </p:txBody>
      </p:sp>
    </p:spTree>
    <p:extLst>
      <p:ext uri="{BB962C8B-B14F-4D97-AF65-F5344CB8AC3E}">
        <p14:creationId xmlns:p14="http://schemas.microsoft.com/office/powerpoint/2010/main" val="398398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altLang="el-GR" dirty="0" smtClean="0"/>
              <a:t>Τι κάνει ; Που χρησιμοποιείται ;</a:t>
            </a:r>
            <a:endParaRPr lang="el-GR" altLang="el-GR" dirty="0"/>
          </a:p>
        </p:txBody>
      </p:sp>
      <p:sp>
        <p:nvSpPr>
          <p:cNvPr id="6147" name="Rectangle 3"/>
          <p:cNvSpPr>
            <a:spLocks noGrp="1" noChangeArrowheads="1"/>
          </p:cNvSpPr>
          <p:nvPr>
            <p:ph idx="1"/>
          </p:nvPr>
        </p:nvSpPr>
        <p:spPr/>
        <p:txBody>
          <a:bodyPr>
            <a:normAutofit lnSpcReduction="10000"/>
          </a:bodyPr>
          <a:lstStyle/>
          <a:p>
            <a:endParaRPr lang="el-GR" altLang="el-GR" dirty="0" smtClean="0"/>
          </a:p>
          <a:p>
            <a:pPr lvl="1"/>
            <a:r>
              <a:rPr lang="el-GR" altLang="el-GR" dirty="0" smtClean="0"/>
              <a:t>Απλοποιεί τις σχέσεις</a:t>
            </a:r>
          </a:p>
          <a:p>
            <a:pPr lvl="1"/>
            <a:endParaRPr lang="el-GR" altLang="el-GR" dirty="0" smtClean="0"/>
          </a:p>
          <a:p>
            <a:pPr lvl="1"/>
            <a:r>
              <a:rPr lang="el-GR" altLang="el-GR" dirty="0" smtClean="0"/>
              <a:t>Χρησιμοποιείται συχνά από μόνη της (και όχι στο πλαίσιο μιας μεθοδολογίας) δεδομένου ότι είναι μια τεχνική ανάλυσης για την δόμηση δεδομένων</a:t>
            </a:r>
          </a:p>
          <a:p>
            <a:pPr lvl="1"/>
            <a:endParaRPr lang="el-GR" altLang="el-GR" dirty="0" smtClean="0"/>
          </a:p>
          <a:p>
            <a:pPr lvl="1"/>
            <a:r>
              <a:rPr lang="el-GR" altLang="el-GR" dirty="0" smtClean="0"/>
              <a:t>Μπορεί να χρησιμοποιηθεί και ως μέσο επαλήθευσης ή επικύρωσης άλλων μοντέλων, ιδιαίτερα του μοντέλου οντότητας - σχέσης</a:t>
            </a:r>
            <a:endParaRPr lang="el-GR" altLang="el-GR" dirty="0"/>
          </a:p>
        </p:txBody>
      </p:sp>
    </p:spTree>
    <p:extLst>
      <p:ext uri="{BB962C8B-B14F-4D97-AF65-F5344CB8AC3E}">
        <p14:creationId xmlns:p14="http://schemas.microsoft.com/office/powerpoint/2010/main" val="2880102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l-GR" dirty="0" smtClean="0"/>
              <a:t>Αρχές – Έννοιες</a:t>
            </a:r>
            <a:endParaRPr lang="el-GR" altLang="el-GR" dirty="0"/>
          </a:p>
        </p:txBody>
      </p:sp>
      <p:sp>
        <p:nvSpPr>
          <p:cNvPr id="7171" name="Rectangle 3"/>
          <p:cNvSpPr>
            <a:spLocks noGrp="1" noChangeArrowheads="1"/>
          </p:cNvSpPr>
          <p:nvPr>
            <p:ph idx="1"/>
          </p:nvPr>
        </p:nvSpPr>
        <p:spPr/>
        <p:txBody>
          <a:bodyPr/>
          <a:lstStyle/>
          <a:p>
            <a:endParaRPr lang="el-GR" altLang="el-GR" dirty="0" smtClean="0"/>
          </a:p>
          <a:p>
            <a:pPr lvl="1"/>
            <a:r>
              <a:rPr lang="el-GR" altLang="el-GR" dirty="0" smtClean="0"/>
              <a:t>Η τεχνική της κανονικοποίησης ισχύει ανεξάρτητα από εάν μια ΒΔ είναι σχεσιακή ή όχι</a:t>
            </a:r>
            <a:endParaRPr lang="el-GR" altLang="el-GR" dirty="0"/>
          </a:p>
        </p:txBody>
      </p:sp>
    </p:spTree>
    <p:extLst>
      <p:ext uri="{BB962C8B-B14F-4D97-AF65-F5344CB8AC3E}">
        <p14:creationId xmlns:p14="http://schemas.microsoft.com/office/powerpoint/2010/main" val="4593654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l-GR" altLang="el-GR" dirty="0" smtClean="0"/>
              <a:t>Γιατί;</a:t>
            </a:r>
            <a:endParaRPr lang="el-GR" altLang="el-GR" dirty="0"/>
          </a:p>
        </p:txBody>
      </p:sp>
      <p:sp>
        <p:nvSpPr>
          <p:cNvPr id="8195" name="Rectangle 3"/>
          <p:cNvSpPr>
            <a:spLocks noGrp="1" noChangeArrowheads="1"/>
          </p:cNvSpPr>
          <p:nvPr>
            <p:ph idx="1"/>
          </p:nvPr>
        </p:nvSpPr>
        <p:spPr/>
        <p:txBody>
          <a:bodyPr>
            <a:normAutofit fontScale="92500"/>
          </a:bodyPr>
          <a:lstStyle/>
          <a:p>
            <a:pPr lvl="1"/>
            <a:r>
              <a:rPr lang="el-GR" altLang="el-GR" dirty="0" smtClean="0"/>
              <a:t>Οι σχέσεις που διαμορφώνονται με την διαδικασία κανονικοποίησης θα καταστήσουν τα δεδομένα ευκολότερα στην κατανόηση, στον χειρισμό και την διαχείριση τους</a:t>
            </a:r>
          </a:p>
          <a:p>
            <a:pPr lvl="1"/>
            <a:endParaRPr lang="el-GR" altLang="el-GR" dirty="0" smtClean="0"/>
          </a:p>
          <a:p>
            <a:pPr lvl="1"/>
            <a:r>
              <a:rPr lang="el-GR" altLang="el-GR" dirty="0" smtClean="0"/>
              <a:t>Το μοντέλο που διαμορφώνεται έτσι είναι κατάλληλο για τα περαιτέρω στάδια στις περισσότερες μεθοδολογίες ΒΔ </a:t>
            </a:r>
          </a:p>
          <a:p>
            <a:pPr lvl="1"/>
            <a:endParaRPr lang="el-GR" altLang="el-GR" dirty="0" smtClean="0"/>
          </a:p>
          <a:p>
            <a:pPr lvl="1"/>
            <a:r>
              <a:rPr lang="el-GR" altLang="el-GR" dirty="0" smtClean="0"/>
              <a:t>Μετά την κανονικοποιήση δημιουργούνται διαμοιράσιμες ΒΔ, μια θεμελιώδη επιδίωξη των ΒΔ </a:t>
            </a:r>
            <a:endParaRPr lang="el-GR" altLang="el-GR" dirty="0"/>
          </a:p>
        </p:txBody>
      </p:sp>
    </p:spTree>
    <p:extLst>
      <p:ext uri="{BB962C8B-B14F-4D97-AF65-F5344CB8AC3E}">
        <p14:creationId xmlns:p14="http://schemas.microsoft.com/office/powerpoint/2010/main" val="3400793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altLang="el-GR" dirty="0" smtClean="0"/>
              <a:t>Πρώτη κανονική μορφή</a:t>
            </a:r>
            <a:endParaRPr lang="el-GR" altLang="el-GR" dirty="0"/>
          </a:p>
        </p:txBody>
      </p:sp>
      <p:sp>
        <p:nvSpPr>
          <p:cNvPr id="9219" name="Rectangle 3"/>
          <p:cNvSpPr>
            <a:spLocks noGrp="1" noChangeArrowheads="1"/>
          </p:cNvSpPr>
          <p:nvPr>
            <p:ph idx="1"/>
          </p:nvPr>
        </p:nvSpPr>
        <p:spPr/>
        <p:txBody>
          <a:bodyPr>
            <a:normAutofit fontScale="70000" lnSpcReduction="20000"/>
          </a:bodyPr>
          <a:lstStyle/>
          <a:p>
            <a:pPr lvl="1"/>
            <a:r>
              <a:rPr lang="el-GR" altLang="el-GR" dirty="0" smtClean="0"/>
              <a:t>Ουσιαστικά μετατρέπει μη κανονικά δεδομένα ή παραδοσιακά δομημένα σε πλήρως ολοκληρωμένες σχέσεις / πίνακες</a:t>
            </a:r>
          </a:p>
          <a:p>
            <a:pPr lvl="1"/>
            <a:endParaRPr lang="el-GR" altLang="el-GR" dirty="0" smtClean="0"/>
          </a:p>
          <a:p>
            <a:pPr lvl="1"/>
            <a:r>
              <a:rPr lang="el-GR" altLang="el-GR" dirty="0" smtClean="0"/>
              <a:t>Απαγορεύει τις ομαδοποιήσεις στα πεδία των πινάκων Δηλαδή απαγορεύονται :</a:t>
            </a:r>
          </a:p>
          <a:p>
            <a:pPr lvl="2"/>
            <a:r>
              <a:rPr lang="el-GR" altLang="el-GR" dirty="0" smtClean="0"/>
              <a:t>Πολυδιάστατα πεδία (</a:t>
            </a:r>
            <a:r>
              <a:rPr lang="en-US" altLang="el-GR" dirty="0" smtClean="0"/>
              <a:t>arrays)</a:t>
            </a:r>
            <a:r>
              <a:rPr lang="el-GR" altLang="el-GR" dirty="0" smtClean="0"/>
              <a:t>, δηλαδή απαγορεύονται τα πεδία της μορφής (α, ν, μ,…). Έτσι αντί του πεδίου Α(12) που χρησιμεύει για να αποθηκεύει τις μηνιαίες τιμές έστω των πωλήσεων στα πεδία Α(1), Α(2), …χρησιμοποιούνται ξεχωριστά πεδία Α1, Α2, Α3, …</a:t>
            </a:r>
          </a:p>
          <a:p>
            <a:pPr lvl="2"/>
            <a:endParaRPr lang="el-GR" altLang="el-GR" dirty="0" smtClean="0"/>
          </a:p>
          <a:p>
            <a:pPr lvl="2"/>
            <a:r>
              <a:rPr lang="el-GR" altLang="el-GR" dirty="0" smtClean="0"/>
              <a:t>Πεδία που μπορούν να αναλυθούν σε άλλα πεδία. Δηλαδή απαγορεύονται σύνθετα πεδία. Με άλλα λόγια  εξασφαλίζει ότι όλες οι ιδιότητες είναι ατομικές (δηλαδή έχουν αναλυθεί στα μικρότερα πιθανά συστατικά)</a:t>
            </a:r>
          </a:p>
          <a:p>
            <a:pPr lvl="2"/>
            <a:endParaRPr lang="el-GR" altLang="el-GR" dirty="0" smtClean="0"/>
          </a:p>
          <a:p>
            <a:pPr lvl="2"/>
            <a:r>
              <a:rPr lang="el-GR" altLang="el-GR" dirty="0" smtClean="0"/>
              <a:t>Επαναλαμβανόμενα πρωτεύοντα κλειδιά. Πρέπει να υπάρχει ΈΝΑ ΤΟΥΛΑΧΙΣΤΟΝ  ΜΟΝΑΔΙΚΟ ΠΡΩΤΕΥΟΝ ΚΛΕΙΔΙ (δηλαδή μοναδική τιμή πρωτεύοντος κλειδιού), ανά λογική έγγραφη.</a:t>
            </a:r>
          </a:p>
          <a:p>
            <a:pPr lvl="2"/>
            <a:endParaRPr lang="el-GR" altLang="el-GR" dirty="0"/>
          </a:p>
        </p:txBody>
      </p:sp>
    </p:spTree>
    <p:extLst>
      <p:ext uri="{BB962C8B-B14F-4D97-AF65-F5344CB8AC3E}">
        <p14:creationId xmlns:p14="http://schemas.microsoft.com/office/powerpoint/2010/main" val="1575421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dirty="0" smtClean="0"/>
              <a:t>Δεύτερη κανονική μορφή</a:t>
            </a:r>
            <a:endParaRPr lang="el-GR" altLang="el-GR" dirty="0"/>
          </a:p>
        </p:txBody>
      </p:sp>
      <p:sp>
        <p:nvSpPr>
          <p:cNvPr id="10243" name="Rectangle 3"/>
          <p:cNvSpPr>
            <a:spLocks noGrp="1" noChangeArrowheads="1"/>
          </p:cNvSpPr>
          <p:nvPr>
            <p:ph idx="1"/>
          </p:nvPr>
        </p:nvSpPr>
        <p:spPr/>
        <p:txBody>
          <a:bodyPr/>
          <a:lstStyle/>
          <a:p>
            <a:pPr lvl="1"/>
            <a:r>
              <a:rPr lang="el-GR" altLang="el-GR" dirty="0" smtClean="0"/>
              <a:t>Επιτυγχάνεται εάν οι σχέσεις είναι σε πρώτη κανονική μορφή ΚΑΙ ΟΛΕΣ ΟΙ ΙΔΙΟΤΗΤΕΣ  των μη κλειδιών είναι λειτουργικά πλήρως αλληλεξαρτώμενες από όλες τις ιδιότητες του κλειδιού</a:t>
            </a:r>
          </a:p>
          <a:p>
            <a:pPr lvl="1"/>
            <a:r>
              <a:rPr lang="el-GR" altLang="el-GR" dirty="0" smtClean="0"/>
              <a:t>Ή διαφορετικά…Κάθε κλειδί πρέπει να καθορίζει πλήρως κάθε πεδίο που δεν συμμετέχει στο κλειδί</a:t>
            </a:r>
          </a:p>
          <a:p>
            <a:pPr lvl="4"/>
            <a:r>
              <a:rPr lang="el-GR" altLang="el-GR" dirty="0" smtClean="0"/>
              <a:t>Αν οι ιδιότητες των μη κλειδιών είναι αλληλεξαρτώμενες από μερικές ιδιότητες του κλειδιού τότε μιλάμε για «μερική « εξάρτηση».</a:t>
            </a:r>
            <a:endParaRPr lang="el-GR" altLang="el-GR" dirty="0"/>
          </a:p>
        </p:txBody>
      </p:sp>
    </p:spTree>
    <p:extLst>
      <p:ext uri="{BB962C8B-B14F-4D97-AF65-F5344CB8AC3E}">
        <p14:creationId xmlns:p14="http://schemas.microsoft.com/office/powerpoint/2010/main" val="3860008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altLang="el-GR" dirty="0" smtClean="0"/>
              <a:t>Τρίτη κανονική μορφή</a:t>
            </a:r>
            <a:endParaRPr lang="el-GR" altLang="el-GR" dirty="0"/>
          </a:p>
        </p:txBody>
      </p:sp>
      <p:sp>
        <p:nvSpPr>
          <p:cNvPr id="11267" name="Rectangle 3"/>
          <p:cNvSpPr>
            <a:spLocks noGrp="1" noChangeArrowheads="1"/>
          </p:cNvSpPr>
          <p:nvPr>
            <p:ph idx="1"/>
          </p:nvPr>
        </p:nvSpPr>
        <p:spPr/>
        <p:txBody>
          <a:bodyPr/>
          <a:lstStyle/>
          <a:p>
            <a:pPr lvl="1"/>
            <a:r>
              <a:rPr lang="el-GR" altLang="el-GR" dirty="0" smtClean="0"/>
              <a:t>Επιτυγχάνεται εάν </a:t>
            </a:r>
          </a:p>
          <a:p>
            <a:pPr lvl="1"/>
            <a:r>
              <a:rPr lang="el-GR" altLang="el-GR" dirty="0" smtClean="0"/>
              <a:t>οι σχέσεις (πίνακες) είναι σε δεύτερη κανονική μορφή και </a:t>
            </a:r>
          </a:p>
          <a:p>
            <a:pPr lvl="1"/>
            <a:r>
              <a:rPr lang="el-GR" altLang="el-GR" dirty="0" smtClean="0"/>
              <a:t>όλες οι ιδιότητες των μη κλειδιών είναι λειτουργικά πλήρως αλληλεξαρτώμενες από όλες τις ιδιότητες του κλειδιού ΚΑΙ ΜΟΝΟ. </a:t>
            </a:r>
          </a:p>
          <a:p>
            <a:pPr lvl="2"/>
            <a:r>
              <a:rPr lang="el-GR" altLang="el-GR" dirty="0" smtClean="0"/>
              <a:t>Δηλαδή δεν υπάρχουν ιδιότητες ενός μη κλειδιού εξαρτημένες από τις ιδιότητες ενός άλλου μη κλειδιού.</a:t>
            </a:r>
            <a:endParaRPr lang="el-GR" altLang="el-GR" dirty="0"/>
          </a:p>
        </p:txBody>
      </p:sp>
    </p:spTree>
    <p:extLst>
      <p:ext uri="{BB962C8B-B14F-4D97-AF65-F5344CB8AC3E}">
        <p14:creationId xmlns:p14="http://schemas.microsoft.com/office/powerpoint/2010/main" val="30361362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839641"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5625"/>
          <a:stretch/>
        </p:blipFill>
        <p:spPr bwMode="auto">
          <a:xfrm>
            <a:off x="3995936" y="5931169"/>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202766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877</TotalTime>
  <Words>1014</Words>
  <Application>Microsoft Office PowerPoint</Application>
  <PresentationFormat>Προβολή στην οθόνη (4:3)</PresentationFormat>
  <Paragraphs>108</Paragraphs>
  <Slides>15</Slides>
  <Notes>7</Notes>
  <HiddenSlides>0</HiddenSlides>
  <MMClips>0</MMClips>
  <ScaleCrop>false</ScaleCrop>
  <HeadingPairs>
    <vt:vector size="4" baseType="variant">
      <vt:variant>
        <vt:lpstr>Θέμα</vt:lpstr>
      </vt:variant>
      <vt:variant>
        <vt:i4>2</vt:i4>
      </vt:variant>
      <vt:variant>
        <vt:lpstr>Τίτλοι διαφανειών</vt:lpstr>
      </vt:variant>
      <vt:variant>
        <vt:i4>15</vt:i4>
      </vt:variant>
    </vt:vector>
  </HeadingPairs>
  <TitlesOfParts>
    <vt:vector size="17" baseType="lpstr">
      <vt:lpstr>OC_template_updated</vt:lpstr>
      <vt:lpstr>1_OC_template_updated</vt:lpstr>
      <vt:lpstr>Eιδικά θέματα βάσεων χωρικών δεδομένων και θεωρία συστημάτων - Θ</vt:lpstr>
      <vt:lpstr>Κανονικοποίηση</vt:lpstr>
      <vt:lpstr>Τι κάνει ; Που χρησιμοποιείται ;</vt:lpstr>
      <vt:lpstr>Αρχές – Έννοιες</vt:lpstr>
      <vt:lpstr>Γιατί;</vt:lpstr>
      <vt:lpstr>Πρώτη κανονική μορφή</vt:lpstr>
      <vt:lpstr>Δεύτερη κανονική μορφή</vt:lpstr>
      <vt:lpstr>Τρίτη κανονική μορφή</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opencourses@teiath.gr</dc:creator>
  <cp:lastModifiedBy>natasakar new</cp:lastModifiedBy>
  <cp:revision>58</cp:revision>
  <dcterms:created xsi:type="dcterms:W3CDTF">2013-05-20T07:14:41Z</dcterms:created>
  <dcterms:modified xsi:type="dcterms:W3CDTF">2015-12-08T11:14:37Z</dcterms:modified>
</cp:coreProperties>
</file>