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7" r:id="rId1"/>
    <p:sldMasterId id="2147483684" r:id="rId2"/>
    <p:sldMasterId id="2147483696" r:id="rId3"/>
  </p:sldMasterIdLst>
  <p:notesMasterIdLst>
    <p:notesMasterId r:id="rId111"/>
  </p:notesMasterIdLst>
  <p:handoutMasterIdLst>
    <p:handoutMasterId r:id="rId112"/>
  </p:handoutMasterIdLst>
  <p:sldIdLst>
    <p:sldId id="256"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5" r:id="rId38"/>
    <p:sldId id="306" r:id="rId39"/>
    <p:sldId id="307" r:id="rId40"/>
    <p:sldId id="308" r:id="rId41"/>
    <p:sldId id="309" r:id="rId42"/>
    <p:sldId id="310" r:id="rId43"/>
    <p:sldId id="311" r:id="rId44"/>
    <p:sldId id="312" r:id="rId45"/>
    <p:sldId id="313" r:id="rId46"/>
    <p:sldId id="314" r:id="rId47"/>
    <p:sldId id="315" r:id="rId48"/>
    <p:sldId id="316" r:id="rId49"/>
    <p:sldId id="317" r:id="rId50"/>
    <p:sldId id="318" r:id="rId51"/>
    <p:sldId id="319" r:id="rId52"/>
    <p:sldId id="320" r:id="rId53"/>
    <p:sldId id="321" r:id="rId54"/>
    <p:sldId id="322" r:id="rId55"/>
    <p:sldId id="323" r:id="rId56"/>
    <p:sldId id="324" r:id="rId57"/>
    <p:sldId id="325" r:id="rId58"/>
    <p:sldId id="326" r:id="rId59"/>
    <p:sldId id="327" r:id="rId60"/>
    <p:sldId id="328" r:id="rId61"/>
    <p:sldId id="329" r:id="rId62"/>
    <p:sldId id="330" r:id="rId63"/>
    <p:sldId id="331" r:id="rId64"/>
    <p:sldId id="332" r:id="rId65"/>
    <p:sldId id="333" r:id="rId66"/>
    <p:sldId id="334" r:id="rId67"/>
    <p:sldId id="335" r:id="rId68"/>
    <p:sldId id="336" r:id="rId69"/>
    <p:sldId id="337" r:id="rId70"/>
    <p:sldId id="338" r:id="rId71"/>
    <p:sldId id="339" r:id="rId72"/>
    <p:sldId id="340" r:id="rId73"/>
    <p:sldId id="341" r:id="rId74"/>
    <p:sldId id="342" r:id="rId75"/>
    <p:sldId id="343" r:id="rId76"/>
    <p:sldId id="344" r:id="rId77"/>
    <p:sldId id="345" r:id="rId78"/>
    <p:sldId id="346" r:id="rId79"/>
    <p:sldId id="347" r:id="rId80"/>
    <p:sldId id="348" r:id="rId81"/>
    <p:sldId id="349" r:id="rId82"/>
    <p:sldId id="350" r:id="rId83"/>
    <p:sldId id="351" r:id="rId84"/>
    <p:sldId id="352" r:id="rId85"/>
    <p:sldId id="353" r:id="rId86"/>
    <p:sldId id="354" r:id="rId87"/>
    <p:sldId id="355" r:id="rId88"/>
    <p:sldId id="356" r:id="rId89"/>
    <p:sldId id="357" r:id="rId90"/>
    <p:sldId id="358" r:id="rId91"/>
    <p:sldId id="359" r:id="rId92"/>
    <p:sldId id="360" r:id="rId93"/>
    <p:sldId id="361" r:id="rId94"/>
    <p:sldId id="362" r:id="rId95"/>
    <p:sldId id="363" r:id="rId96"/>
    <p:sldId id="364" r:id="rId97"/>
    <p:sldId id="365" r:id="rId98"/>
    <p:sldId id="366" r:id="rId99"/>
    <p:sldId id="367" r:id="rId100"/>
    <p:sldId id="368" r:id="rId101"/>
    <p:sldId id="369" r:id="rId102"/>
    <p:sldId id="370" r:id="rId103"/>
    <p:sldId id="257" r:id="rId104"/>
    <p:sldId id="262" r:id="rId105"/>
    <p:sldId id="264" r:id="rId106"/>
    <p:sldId id="269" r:id="rId107"/>
    <p:sldId id="270" r:id="rId108"/>
    <p:sldId id="266" r:id="rId109"/>
    <p:sldId id="261" r:id="rId110"/>
  </p:sldIdLst>
  <p:sldSz cx="9144000" cy="6858000" type="screen4x3"/>
  <p:notesSz cx="7104063" cy="10234613"/>
  <p:custDataLst>
    <p:tags r:id="rId113"/>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107" d="100"/>
          <a:sy n="107" d="100"/>
        </p:scale>
        <p:origin x="-182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117" Type="http://schemas.openxmlformats.org/officeDocument/2006/relationships/tableStyles" Target="tableStyles.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slide" Target="slides/slide86.xml"/><Relationship Id="rId112" Type="http://schemas.openxmlformats.org/officeDocument/2006/relationships/handoutMaster" Target="handoutMasters/handoutMaster1.xml"/><Relationship Id="rId16" Type="http://schemas.openxmlformats.org/officeDocument/2006/relationships/slide" Target="slides/slide13.xml"/><Relationship Id="rId107" Type="http://schemas.openxmlformats.org/officeDocument/2006/relationships/slide" Target="slides/slide104.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102" Type="http://schemas.openxmlformats.org/officeDocument/2006/relationships/slide" Target="slides/slide99.xml"/><Relationship Id="rId5" Type="http://schemas.openxmlformats.org/officeDocument/2006/relationships/slide" Target="slides/slide2.xml"/><Relationship Id="rId90" Type="http://schemas.openxmlformats.org/officeDocument/2006/relationships/slide" Target="slides/slide87.xml"/><Relationship Id="rId95" Type="http://schemas.openxmlformats.org/officeDocument/2006/relationships/slide" Target="slides/slide92.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slide" Target="slides/slide40.xml"/><Relationship Id="rId48" Type="http://schemas.openxmlformats.org/officeDocument/2006/relationships/slide" Target="slides/slide45.xml"/><Relationship Id="rId64" Type="http://schemas.openxmlformats.org/officeDocument/2006/relationships/slide" Target="slides/slide61.xml"/><Relationship Id="rId69" Type="http://schemas.openxmlformats.org/officeDocument/2006/relationships/slide" Target="slides/slide66.xml"/><Relationship Id="rId113" Type="http://schemas.openxmlformats.org/officeDocument/2006/relationships/tags" Target="tags/tag1.xml"/><Relationship Id="rId80" Type="http://schemas.openxmlformats.org/officeDocument/2006/relationships/slide" Target="slides/slide77.xml"/><Relationship Id="rId85" Type="http://schemas.openxmlformats.org/officeDocument/2006/relationships/slide" Target="slides/slide82.xml"/><Relationship Id="rId12" Type="http://schemas.openxmlformats.org/officeDocument/2006/relationships/slide" Target="slides/slide9.xml"/><Relationship Id="rId17" Type="http://schemas.openxmlformats.org/officeDocument/2006/relationships/slide" Target="slides/slide14.xml"/><Relationship Id="rId33" Type="http://schemas.openxmlformats.org/officeDocument/2006/relationships/slide" Target="slides/slide30.xml"/><Relationship Id="rId38" Type="http://schemas.openxmlformats.org/officeDocument/2006/relationships/slide" Target="slides/slide35.xml"/><Relationship Id="rId59" Type="http://schemas.openxmlformats.org/officeDocument/2006/relationships/slide" Target="slides/slide56.xml"/><Relationship Id="rId103" Type="http://schemas.openxmlformats.org/officeDocument/2006/relationships/slide" Target="slides/slide100.xml"/><Relationship Id="rId108" Type="http://schemas.openxmlformats.org/officeDocument/2006/relationships/slide" Target="slides/slide105.xml"/><Relationship Id="rId54" Type="http://schemas.openxmlformats.org/officeDocument/2006/relationships/slide" Target="slides/slide51.xml"/><Relationship Id="rId70" Type="http://schemas.openxmlformats.org/officeDocument/2006/relationships/slide" Target="slides/slide67.xml"/><Relationship Id="rId75" Type="http://schemas.openxmlformats.org/officeDocument/2006/relationships/slide" Target="slides/slide72.xml"/><Relationship Id="rId91" Type="http://schemas.openxmlformats.org/officeDocument/2006/relationships/slide" Target="slides/slide88.xml"/><Relationship Id="rId96" Type="http://schemas.openxmlformats.org/officeDocument/2006/relationships/slide" Target="slides/slide93.xml"/><Relationship Id="rId1" Type="http://schemas.openxmlformats.org/officeDocument/2006/relationships/slideMaster" Target="slideMasters/slideMaster1.xml"/><Relationship Id="rId6" Type="http://schemas.openxmlformats.org/officeDocument/2006/relationships/slide" Target="slides/slide3.xml"/><Relationship Id="rId23" Type="http://schemas.openxmlformats.org/officeDocument/2006/relationships/slide" Target="slides/slide20.xml"/><Relationship Id="rId28" Type="http://schemas.openxmlformats.org/officeDocument/2006/relationships/slide" Target="slides/slide25.xml"/><Relationship Id="rId49" Type="http://schemas.openxmlformats.org/officeDocument/2006/relationships/slide" Target="slides/slide46.xml"/><Relationship Id="rId114" Type="http://schemas.openxmlformats.org/officeDocument/2006/relationships/presProps" Target="presProps.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slide" Target="slides/slide98.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109" Type="http://schemas.openxmlformats.org/officeDocument/2006/relationships/slide" Target="slides/slide10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04" Type="http://schemas.openxmlformats.org/officeDocument/2006/relationships/slide" Target="slides/slide101.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110" Type="http://schemas.openxmlformats.org/officeDocument/2006/relationships/slide" Target="slides/slide107.xml"/><Relationship Id="rId115" Type="http://schemas.openxmlformats.org/officeDocument/2006/relationships/viewProps" Target="viewProps.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slide" Target="slides/slide102.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93" Type="http://schemas.openxmlformats.org/officeDocument/2006/relationships/slide" Target="slides/slide90.xml"/><Relationship Id="rId98" Type="http://schemas.openxmlformats.org/officeDocument/2006/relationships/slide" Target="slides/slide95.xml"/><Relationship Id="rId3" Type="http://schemas.openxmlformats.org/officeDocument/2006/relationships/slideMaster" Target="slideMasters/slideMaster3.xml"/><Relationship Id="rId25" Type="http://schemas.openxmlformats.org/officeDocument/2006/relationships/slide" Target="slides/slide22.xml"/><Relationship Id="rId46" Type="http://schemas.openxmlformats.org/officeDocument/2006/relationships/slide" Target="slides/slide43.xml"/><Relationship Id="rId67" Type="http://schemas.openxmlformats.org/officeDocument/2006/relationships/slide" Target="slides/slide64.xml"/><Relationship Id="rId116" Type="http://schemas.openxmlformats.org/officeDocument/2006/relationships/theme" Target="theme/theme1.xml"/><Relationship Id="rId20" Type="http://schemas.openxmlformats.org/officeDocument/2006/relationships/slide" Target="slides/slide17.xml"/><Relationship Id="rId41" Type="http://schemas.openxmlformats.org/officeDocument/2006/relationships/slide" Target="slides/slide38.xml"/><Relationship Id="rId62" Type="http://schemas.openxmlformats.org/officeDocument/2006/relationships/slide" Target="slides/slide59.xml"/><Relationship Id="rId83" Type="http://schemas.openxmlformats.org/officeDocument/2006/relationships/slide" Target="slides/slide80.xml"/><Relationship Id="rId88" Type="http://schemas.openxmlformats.org/officeDocument/2006/relationships/slide" Target="slides/slide85.xml"/><Relationship Id="rId111" Type="http://schemas.openxmlformats.org/officeDocument/2006/relationships/notesMaster" Target="notesMasters/notesMaster1.xml"/><Relationship Id="rId15" Type="http://schemas.openxmlformats.org/officeDocument/2006/relationships/slide" Target="slides/slide12.xml"/><Relationship Id="rId36" Type="http://schemas.openxmlformats.org/officeDocument/2006/relationships/slide" Target="slides/slide33.xml"/><Relationship Id="rId57" Type="http://schemas.openxmlformats.org/officeDocument/2006/relationships/slide" Target="slides/slide54.xml"/><Relationship Id="rId106" Type="http://schemas.openxmlformats.org/officeDocument/2006/relationships/slide" Target="slides/slide10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27/8/2015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27/8/2015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13668"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804986" indent="-309610" eaLnBrk="0" hangingPunct="0">
              <a:spcBef>
                <a:spcPct val="30000"/>
              </a:spcBef>
              <a:defRPr sz="1300">
                <a:solidFill>
                  <a:schemeClr val="tx1"/>
                </a:solidFill>
                <a:latin typeface="Calibri" pitchFamily="34" charset="0"/>
              </a:defRPr>
            </a:lvl2pPr>
            <a:lvl3pPr marL="1238441" indent="-247688" eaLnBrk="0" hangingPunct="0">
              <a:spcBef>
                <a:spcPct val="30000"/>
              </a:spcBef>
              <a:defRPr sz="1300">
                <a:solidFill>
                  <a:schemeClr val="tx1"/>
                </a:solidFill>
                <a:latin typeface="Calibri" pitchFamily="34" charset="0"/>
              </a:defRPr>
            </a:lvl3pPr>
            <a:lvl4pPr marL="1733817" indent="-247688" eaLnBrk="0" hangingPunct="0">
              <a:spcBef>
                <a:spcPct val="30000"/>
              </a:spcBef>
              <a:defRPr sz="1300">
                <a:solidFill>
                  <a:schemeClr val="tx1"/>
                </a:solidFill>
                <a:latin typeface="Calibri" pitchFamily="34" charset="0"/>
              </a:defRPr>
            </a:lvl4pPr>
            <a:lvl5pPr marL="2229193" indent="-247688" eaLnBrk="0" hangingPunct="0">
              <a:spcBef>
                <a:spcPct val="30000"/>
              </a:spcBef>
              <a:defRPr sz="1300">
                <a:solidFill>
                  <a:schemeClr val="tx1"/>
                </a:solidFill>
                <a:latin typeface="Calibri" pitchFamily="34" charset="0"/>
              </a:defRPr>
            </a:lvl5pPr>
            <a:lvl6pPr marL="2724569" indent="-247688" eaLnBrk="0" fontAlgn="base" hangingPunct="0">
              <a:spcBef>
                <a:spcPct val="30000"/>
              </a:spcBef>
              <a:spcAft>
                <a:spcPct val="0"/>
              </a:spcAft>
              <a:defRPr sz="1300">
                <a:solidFill>
                  <a:schemeClr val="tx1"/>
                </a:solidFill>
                <a:latin typeface="Calibri" pitchFamily="34" charset="0"/>
              </a:defRPr>
            </a:lvl6pPr>
            <a:lvl7pPr marL="3219945" indent="-247688" eaLnBrk="0" fontAlgn="base" hangingPunct="0">
              <a:spcBef>
                <a:spcPct val="30000"/>
              </a:spcBef>
              <a:spcAft>
                <a:spcPct val="0"/>
              </a:spcAft>
              <a:defRPr sz="1300">
                <a:solidFill>
                  <a:schemeClr val="tx1"/>
                </a:solidFill>
                <a:latin typeface="Calibri" pitchFamily="34" charset="0"/>
              </a:defRPr>
            </a:lvl7pPr>
            <a:lvl8pPr marL="3715322" indent="-247688" eaLnBrk="0" fontAlgn="base" hangingPunct="0">
              <a:spcBef>
                <a:spcPct val="30000"/>
              </a:spcBef>
              <a:spcAft>
                <a:spcPct val="0"/>
              </a:spcAft>
              <a:defRPr sz="1300">
                <a:solidFill>
                  <a:schemeClr val="tx1"/>
                </a:solidFill>
                <a:latin typeface="Calibri" pitchFamily="34" charset="0"/>
              </a:defRPr>
            </a:lvl8pPr>
            <a:lvl9pPr marL="4210698" indent="-247688"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1D76FA0C-E4E2-45F4-A9F3-1F6574558C81}" type="slidenum">
              <a:rPr lang="el-GR" altLang="el-GR">
                <a:solidFill>
                  <a:prstClr val="black"/>
                </a:solidFill>
                <a:latin typeface="Arial" charset="0"/>
              </a:rPr>
              <a:pPr eaLnBrk="1" hangingPunct="1">
                <a:spcBef>
                  <a:spcPct val="0"/>
                </a:spcBef>
              </a:pPr>
              <a:t>26</a:t>
            </a:fld>
            <a:endParaRPr lang="el-GR" altLang="el-GR">
              <a:solidFill>
                <a:prstClr val="black"/>
              </a:solidFill>
              <a:latin typeface="Arial" charset="0"/>
            </a:endParaRPr>
          </a:p>
        </p:txBody>
      </p:sp>
    </p:spTree>
    <p:extLst>
      <p:ext uri="{BB962C8B-B14F-4D97-AF65-F5344CB8AC3E}">
        <p14:creationId xmlns:p14="http://schemas.microsoft.com/office/powerpoint/2010/main" val="3598555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100</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101</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102</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103</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105</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106</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7161750-61CC-46CB-954E-92ECF767B249}" type="datetime1">
              <a:rPr lang="el-GR" smtClean="0"/>
              <a:t>27/8/2015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solidFill>
                <a:srgbClr val="EBDDC3"/>
              </a:solidFill>
            </a:endParaRP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2DF384C6-F399-438E-BA89-7BE1FC33607B}" type="slidenum">
              <a:rPr lang="el-GR" smtClean="0">
                <a:solidFill>
                  <a:srgbClr val="EBDDC3"/>
                </a:solidFill>
              </a:rPr>
              <a:pPr/>
              <a:t>‹#›</a:t>
            </a:fld>
            <a:endParaRPr lang="el-GR">
              <a:solidFill>
                <a:srgbClr val="EBDDC3"/>
              </a:solidFill>
            </a:endParaRPr>
          </a:p>
        </p:txBody>
      </p:sp>
    </p:spTree>
    <p:extLst>
      <p:ext uri="{BB962C8B-B14F-4D97-AF65-F5344CB8AC3E}">
        <p14:creationId xmlns:p14="http://schemas.microsoft.com/office/powerpoint/2010/main" val="363610380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FC69CE3-461C-4E7C-AAB4-3D9702307C4A}"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227936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C0D77D5F-26B7-4365-81E9-A8F8058F4A8E}"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solidFill>
                <a:srgbClr val="775F55"/>
              </a:solidFill>
            </a:endParaRP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331388915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fld id="{B9043684-CBA3-433B-BCB7-F9D8DD31D45B}"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9001237A-5A48-4548-A771-4DD430B39C72}"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78E9196E-76FC-4318-9DE1-BC38CD1A602B}"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fld id="{233CA8C1-62CB-430F-9CF9-4136377FC87E}"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fld id="{557844D4-2C32-406A-8028-716BBF98BF71}" type="datetime1">
              <a:rPr lang="el-GR" smtClean="0"/>
              <a:t>27/8/2015</a:t>
            </a:fld>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fld id="{DCB81C9F-F5A3-4CD9-9FE6-E6EB5F7DD1D2}" type="datetime1">
              <a:rPr lang="el-GR" smtClean="0"/>
              <a:t>27/8/2015</a:t>
            </a:fld>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C23B10EC-8B63-443E-8CCB-55EDED2A31D5}"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BCD4FBD6-98CE-40E9-8F76-0344A861D23D}"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normAutofit/>
          </a:bodyPr>
          <a:lstStyle>
            <a:lvl1pPr>
              <a:defRPr sz="3200" b="1">
                <a:solidFill>
                  <a:schemeClr val="tx2">
                    <a:lumMod val="75000"/>
                  </a:schemeClr>
                </a:solidFill>
              </a:defRPr>
            </a:lvl1pPr>
          </a:lstStyle>
          <a:p>
            <a:r>
              <a:rPr kumimoji="0" lang="el-GR" dirty="0" smtClean="0"/>
              <a:t>Στυλ κύριου τίτλου</a:t>
            </a:r>
            <a:endParaRPr kumimoji="0" lang="en-US" dirty="0"/>
          </a:p>
        </p:txBody>
      </p:sp>
      <p:sp>
        <p:nvSpPr>
          <p:cNvPr id="4" name="3 - Θέση ημερομηνίας"/>
          <p:cNvSpPr>
            <a:spLocks noGrp="1"/>
          </p:cNvSpPr>
          <p:nvPr>
            <p:ph type="dt" sz="half" idx="10"/>
          </p:nvPr>
        </p:nvSpPr>
        <p:spPr/>
        <p:txBody>
          <a:bodyPr/>
          <a:lstStyle/>
          <a:p>
            <a:fld id="{F6685781-807E-455A-98BC-DC5525C1D343}"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normAutofit/>
          </a:bodyPr>
          <a:lstStyle>
            <a:lvl1pPr>
              <a:lnSpc>
                <a:spcPct val="110000"/>
              </a:lnSpc>
              <a:spcBef>
                <a:spcPts val="1200"/>
              </a:spcBef>
              <a:defRPr sz="2400"/>
            </a:lvl1pPr>
            <a:lvl2pPr>
              <a:lnSpc>
                <a:spcPct val="110000"/>
              </a:lnSpc>
              <a:spcBef>
                <a:spcPts val="1200"/>
              </a:spcBef>
              <a:defRPr sz="2400"/>
            </a:lvl2pPr>
            <a:lvl3pPr>
              <a:lnSpc>
                <a:spcPct val="110000"/>
              </a:lnSpc>
              <a:spcBef>
                <a:spcPts val="1200"/>
              </a:spcBef>
              <a:defRPr sz="2400"/>
            </a:lvl3pPr>
            <a:lvl4pPr>
              <a:lnSpc>
                <a:spcPct val="110000"/>
              </a:lnSpc>
              <a:spcBef>
                <a:spcPts val="1200"/>
              </a:spcBef>
              <a:defRPr sz="2400"/>
            </a:lvl4pPr>
            <a:lvl5pPr>
              <a:lnSpc>
                <a:spcPct val="110000"/>
              </a:lnSpc>
              <a:spcBef>
                <a:spcPts val="1200"/>
              </a:spcBef>
              <a:defRPr sz="24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dirty="0"/>
          </a:p>
        </p:txBody>
      </p:sp>
    </p:spTree>
    <p:extLst>
      <p:ext uri="{BB962C8B-B14F-4D97-AF65-F5344CB8AC3E}">
        <p14:creationId xmlns:p14="http://schemas.microsoft.com/office/powerpoint/2010/main" val="9519995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2F3D296C-79B8-41BE-B1CC-2E2241C784FB}"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4C1D9AD9-D457-43B1-9A87-062C0F9F5497}"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fld id="{59BB093D-CD48-446F-ABFD-0489D3BFA7CD}"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24058775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7E471F18-7320-444E-A43F-469A51AD2B3B}"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0875194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28E222A1-448C-4EFC-9B21-7F2B1A4E704A}"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4193979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fld id="{CD778121-6178-4407-9756-6508BBB971CD}"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4392425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fld id="{FFA09E88-0DF1-49CC-ADEA-21405E237DB3}" type="datetime1">
              <a:rPr lang="el-GR" smtClean="0">
                <a:solidFill>
                  <a:prstClr val="black">
                    <a:tint val="75000"/>
                  </a:prstClr>
                </a:solidFill>
              </a:rPr>
              <a:t>27/8/2015</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3789712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fld id="{54E76109-BBCB-476D-84A2-DDD3BB0D2ECA}" type="datetime1">
              <a:rPr lang="el-GR" smtClean="0">
                <a:solidFill>
                  <a:prstClr val="black">
                    <a:tint val="75000"/>
                  </a:prstClr>
                </a:solidFill>
              </a:rPr>
              <a:t>27/8/2015</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6021857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D5217328-1301-48C0-80A7-901AA7CED512}"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23635562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739BE3DD-7C5C-4AE2-ABC1-71171E8257EF}"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371660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11 - Θέση ημερομηνίας"/>
          <p:cNvSpPr>
            <a:spLocks noGrp="1"/>
          </p:cNvSpPr>
          <p:nvPr>
            <p:ph type="dt" sz="half" idx="10"/>
          </p:nvPr>
        </p:nvSpPr>
        <p:spPr/>
        <p:txBody>
          <a:bodyPr/>
          <a:lstStyle/>
          <a:p>
            <a:fld id="{8A7FFEE1-5090-4755-9DD1-138EFC6B1474}"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solidFill>
                <a:srgbClr val="775F55"/>
              </a:solidFill>
            </a:endParaRPr>
          </a:p>
        </p:txBody>
      </p:sp>
    </p:spTree>
    <p:extLst>
      <p:ext uri="{BB962C8B-B14F-4D97-AF65-F5344CB8AC3E}">
        <p14:creationId xmlns:p14="http://schemas.microsoft.com/office/powerpoint/2010/main" val="363331853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C69A8981-E482-4D49-8BC1-39BCEDB73EB5}"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41574417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2243654C-CE0C-42EE-A274-8F52BA6470D9}"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0209546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7AE98DF5-93ED-4395-9369-B360C382CFEC}" type="datetime1">
              <a:rPr lang="el-GR" smtClean="0">
                <a:solidFill>
                  <a:srgbClr val="775F55"/>
                </a:solidFill>
              </a:rPr>
              <a:t>27/8/2015</a:t>
            </a:fld>
            <a:endParaRPr lang="el-GR">
              <a:solidFill>
                <a:srgbClr val="775F55"/>
              </a:solidFill>
            </a:endParaRPr>
          </a:p>
        </p:txBody>
      </p:sp>
      <p:sp>
        <p:nvSpPr>
          <p:cNvPr id="10" name="9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solidFill>
                <a:srgbClr val="775F55"/>
              </a:solidFill>
            </a:endParaRPr>
          </a:p>
        </p:txBody>
      </p:sp>
    </p:spTree>
    <p:extLst>
      <p:ext uri="{BB962C8B-B14F-4D97-AF65-F5344CB8AC3E}">
        <p14:creationId xmlns:p14="http://schemas.microsoft.com/office/powerpoint/2010/main" val="2254911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7EE232A1-DFAD-40DC-B943-6E6290BAC3F8}" type="datetime1">
              <a:rPr lang="el-GR" smtClean="0">
                <a:solidFill>
                  <a:srgbClr val="775F55"/>
                </a:solidFill>
              </a:rPr>
              <a:t>27/8/2015</a:t>
            </a:fld>
            <a:endParaRPr lang="el-GR">
              <a:solidFill>
                <a:srgbClr val="775F55"/>
              </a:solidFill>
            </a:endParaRPr>
          </a:p>
        </p:txBody>
      </p:sp>
      <p:sp>
        <p:nvSpPr>
          <p:cNvPr id="12" name="11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solidFill>
                <a:srgbClr val="775F55"/>
              </a:solidFill>
            </a:endParaRP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extLst>
      <p:ext uri="{BB962C8B-B14F-4D97-AF65-F5344CB8AC3E}">
        <p14:creationId xmlns:p14="http://schemas.microsoft.com/office/powerpoint/2010/main" val="311800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ABF64527-B9E8-4927-9BF8-43B0B456B1E5}" type="datetime1">
              <a:rPr lang="el-GR" smtClean="0">
                <a:solidFill>
                  <a:srgbClr val="775F55"/>
                </a:solidFill>
              </a:rPr>
              <a:t>27/8/2015</a:t>
            </a:fld>
            <a:endParaRPr lang="el-GR">
              <a:solidFill>
                <a:srgbClr val="775F55"/>
              </a:solidFill>
            </a:endParaRPr>
          </a:p>
        </p:txBody>
      </p:sp>
      <p:sp>
        <p:nvSpPr>
          <p:cNvPr id="4" name="3 - Θέση υποσέλιδου"/>
          <p:cNvSpPr>
            <a:spLocks noGrp="1"/>
          </p:cNvSpPr>
          <p:nvPr>
            <p:ph type="ftr" sz="quarter" idx="11"/>
          </p:nvPr>
        </p:nvSpPr>
        <p:spPr/>
        <p:txBody>
          <a:bodyPr/>
          <a:lstStyle/>
          <a:p>
            <a:endParaRPr lang="el-GR">
              <a:solidFill>
                <a:srgbClr val="775F55"/>
              </a:solidFill>
            </a:endParaRP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Tree>
    <p:extLst>
      <p:ext uri="{BB962C8B-B14F-4D97-AF65-F5344CB8AC3E}">
        <p14:creationId xmlns:p14="http://schemas.microsoft.com/office/powerpoint/2010/main" val="276337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10A1561-6BF1-48D6-B114-3BDD7CD752B4}" type="datetime1">
              <a:rPr lang="el-GR" smtClean="0">
                <a:solidFill>
                  <a:srgbClr val="775F55"/>
                </a:solidFill>
              </a:rPr>
              <a:t>27/8/2015</a:t>
            </a:fld>
            <a:endParaRPr lang="el-GR">
              <a:solidFill>
                <a:srgbClr val="775F55"/>
              </a:solidFill>
            </a:endParaRPr>
          </a:p>
        </p:txBody>
      </p:sp>
      <p:sp>
        <p:nvSpPr>
          <p:cNvPr id="3" name="2 - Θέση υποσέλιδου"/>
          <p:cNvSpPr>
            <a:spLocks noGrp="1"/>
          </p:cNvSpPr>
          <p:nvPr>
            <p:ph type="ftr" sz="quarter" idx="11"/>
          </p:nvPr>
        </p:nvSpPr>
        <p:spPr/>
        <p:txBody>
          <a:bodyPr/>
          <a:lstStyle/>
          <a:p>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2DF384C6-F399-438E-BA89-7BE1FC33607B}" type="slidenum">
              <a:rPr lang="el-GR" smtClean="0">
                <a:solidFill>
                  <a:srgbClr val="775F55"/>
                </a:solidFill>
              </a:rPr>
              <a:pPr/>
              <a:t>‹#›</a:t>
            </a:fld>
            <a:endParaRPr lang="el-GR">
              <a:solidFill>
                <a:srgbClr val="775F55"/>
              </a:solidFill>
            </a:endParaRPr>
          </a:p>
        </p:txBody>
      </p:sp>
    </p:spTree>
    <p:extLst>
      <p:ext uri="{BB962C8B-B14F-4D97-AF65-F5344CB8AC3E}">
        <p14:creationId xmlns:p14="http://schemas.microsoft.com/office/powerpoint/2010/main" val="199621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p:txBody>
          <a:bodyPr/>
          <a:lstStyle/>
          <a:p>
            <a:fld id="{8C0EBBBA-353C-4459-8957-FA8B689FF7EA}" type="datetime1">
              <a:rPr lang="el-GR" smtClean="0">
                <a:solidFill>
                  <a:srgbClr val="775F55"/>
                </a:solidFill>
              </a:rPr>
              <a:t>27/8/2015</a:t>
            </a:fld>
            <a:endParaRPr lang="el-GR">
              <a:solidFill>
                <a:srgbClr val="775F55"/>
              </a:solidFill>
            </a:endParaRPr>
          </a:p>
        </p:txBody>
      </p:sp>
      <p:sp>
        <p:nvSpPr>
          <p:cNvPr id="6" name="5 - Θέση υποσέλιδου"/>
          <p:cNvSpPr>
            <a:spLocks noGrp="1"/>
          </p:cNvSpPr>
          <p:nvPr>
            <p:ph type="ftr" sz="quarter" idx="11"/>
          </p:nvPr>
        </p:nvSpPr>
        <p:spPr/>
        <p:txBody>
          <a:bodyPr/>
          <a:lstStyle/>
          <a:p>
            <a:endParaRPr lang="el-GR">
              <a:solidFill>
                <a:srgbClr val="775F55"/>
              </a:solidFill>
            </a:endParaRP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38996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Θέση ημερομηνίας"/>
          <p:cNvSpPr>
            <a:spLocks noGrp="1"/>
          </p:cNvSpPr>
          <p:nvPr>
            <p:ph type="dt" sz="half" idx="10"/>
          </p:nvPr>
        </p:nvSpPr>
        <p:spPr>
          <a:xfrm>
            <a:off x="6248400" y="6248400"/>
            <a:ext cx="2667000" cy="365125"/>
          </a:xfrm>
        </p:spPr>
        <p:txBody>
          <a:bodyPr rtlCol="0"/>
          <a:lstStyle/>
          <a:p>
            <a:fld id="{E145A793-F712-4818-8DB2-84FCA4AB09EC}"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solidFill>
                <a:srgbClr val="775F55"/>
              </a:solidFill>
            </a:endParaRP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179373903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fld id="{5AF94791-897A-46E8-93EC-35D36A8284A1}" type="datetime1">
              <a:rPr lang="el-GR" smtClean="0">
                <a:solidFill>
                  <a:srgbClr val="775F55"/>
                </a:solidFill>
                <a:latin typeface="Calibri"/>
              </a:rPr>
              <a:t>27/8/2015</a:t>
            </a:fld>
            <a:endParaRPr lang="el-GR">
              <a:solidFill>
                <a:srgbClr val="775F55"/>
              </a:solidFill>
              <a:latin typeface="Calibri"/>
            </a:endParaRP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2DF384C6-F399-438E-BA89-7BE1FC33607B}" type="slidenum">
              <a:rPr lang="el-GR" smtClean="0">
                <a:latin typeface="Calibri"/>
              </a:rPr>
              <a:pPr fontAlgn="auto">
                <a:spcBef>
                  <a:spcPts val="0"/>
                </a:spcBef>
                <a:spcAft>
                  <a:spcPts val="0"/>
                </a:spcAft>
              </a:pPr>
              <a:t>‹#›</a:t>
            </a:fld>
            <a:endParaRPr lang="el-GR">
              <a:latin typeface="Calibri"/>
            </a:endParaRPr>
          </a:p>
        </p:txBody>
      </p:sp>
    </p:spTree>
    <p:extLst>
      <p:ext uri="{BB962C8B-B14F-4D97-AF65-F5344CB8AC3E}">
        <p14:creationId xmlns:p14="http://schemas.microsoft.com/office/powerpoint/2010/main" val="32934349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925C48E-D750-4B74-8B2C-7C9C223DB9F2}" type="datetime1">
              <a:rPr lang="el-GR" smtClean="0"/>
              <a:t>27/8/2015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FB17969-1B51-41E3-A208-F9E1159ABF51}"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5821719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03.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144000" cy="1470025"/>
          </a:xfrm>
        </p:spPr>
        <p:txBody>
          <a:bodyPr>
            <a:normAutofit/>
          </a:bodyPr>
          <a:lstStyle/>
          <a:p>
            <a:pPr lvl="1" algn="ctr"/>
            <a:r>
              <a:rPr lang="el-GR" sz="3600" b="1" dirty="0" smtClean="0">
                <a:solidFill>
                  <a:schemeClr val="tx1"/>
                </a:solidFill>
                <a:latin typeface="+mn-lt"/>
              </a:rPr>
              <a:t>Κοινωνική Εργασία στην υγεία και </a:t>
            </a:r>
            <a:br>
              <a:rPr lang="el-GR" sz="3600" b="1" dirty="0" smtClean="0">
                <a:solidFill>
                  <a:schemeClr val="tx1"/>
                </a:solidFill>
                <a:latin typeface="+mn-lt"/>
              </a:rPr>
            </a:br>
            <a:r>
              <a:rPr lang="el-GR" sz="3600" b="1" dirty="0" smtClean="0">
                <a:solidFill>
                  <a:schemeClr val="tx1"/>
                </a:solidFill>
                <a:latin typeface="+mn-lt"/>
              </a:rPr>
              <a:t>ψυχική υγεία</a:t>
            </a:r>
            <a:endParaRPr lang="el-GR" sz="3600" b="1" dirty="0">
              <a:solidFill>
                <a:schemeClr val="tx1"/>
              </a:solidFill>
              <a:latin typeface="+mn-lt"/>
            </a:endParaRPr>
          </a:p>
        </p:txBody>
      </p:sp>
      <p:sp>
        <p:nvSpPr>
          <p:cNvPr id="3" name="Υπότιτλος 2"/>
          <p:cNvSpPr>
            <a:spLocks noGrp="1"/>
          </p:cNvSpPr>
          <p:nvPr>
            <p:ph type="subTitle" idx="1"/>
          </p:nvPr>
        </p:nvSpPr>
        <p:spPr>
          <a:xfrm>
            <a:off x="0" y="2996952"/>
            <a:ext cx="9144000" cy="1852191"/>
          </a:xfrm>
        </p:spPr>
        <p:txBody>
          <a:bodyPr>
            <a:normAutofit/>
          </a:bodyPr>
          <a:lstStyle/>
          <a:p>
            <a:pPr>
              <a:spcBef>
                <a:spcPts val="0"/>
              </a:spcBef>
              <a:spcAft>
                <a:spcPts val="1200"/>
              </a:spcAft>
            </a:pPr>
            <a:r>
              <a:rPr lang="el-GR" sz="2600" b="1" dirty="0" smtClean="0"/>
              <a:t>Ενότητα </a:t>
            </a:r>
            <a:r>
              <a:rPr lang="en-US" sz="2600" b="1" dirty="0" smtClean="0"/>
              <a:t>5</a:t>
            </a:r>
            <a:r>
              <a:rPr lang="el-GR" sz="2600" dirty="0" smtClean="0"/>
              <a:t>:</a:t>
            </a:r>
            <a:r>
              <a:rPr lang="en-US" sz="2600" dirty="0" smtClean="0"/>
              <a:t> </a:t>
            </a:r>
            <a:r>
              <a:rPr lang="el-GR" sz="2600" dirty="0"/>
              <a:t>Αξιολόγηση στη Ψυχική Υγεία και Κοινωνική </a:t>
            </a:r>
            <a:r>
              <a:rPr lang="el-GR" sz="2600" dirty="0" smtClean="0"/>
              <a:t>Εργασία</a:t>
            </a:r>
            <a:endParaRPr lang="en-US" sz="2600" dirty="0" smtClean="0"/>
          </a:p>
          <a:p>
            <a:pPr>
              <a:spcBef>
                <a:spcPts val="0"/>
              </a:spcBef>
            </a:pPr>
            <a:r>
              <a:rPr lang="el-GR" sz="2200" dirty="0" smtClean="0"/>
              <a:t>Χάρης</a:t>
            </a:r>
            <a:r>
              <a:rPr lang="en-US" sz="2200" smtClean="0"/>
              <a:t> </a:t>
            </a:r>
            <a:r>
              <a:rPr lang="el-GR" sz="2200" smtClean="0"/>
              <a:t>Ασημόπουλος</a:t>
            </a:r>
            <a:r>
              <a:rPr lang="el-GR" sz="2200" dirty="0"/>
              <a:t>, </a:t>
            </a:r>
            <a:r>
              <a:rPr lang="el-GR" sz="2200" dirty="0" err="1" smtClean="0"/>
              <a:t>Ph.D</a:t>
            </a:r>
            <a:r>
              <a:rPr lang="el-GR" sz="2200" dirty="0" smtClean="0"/>
              <a:t>., Επίκουρος Καθηγητής</a:t>
            </a:r>
          </a:p>
          <a:p>
            <a:pPr>
              <a:spcBef>
                <a:spcPts val="0"/>
              </a:spcBef>
            </a:pPr>
            <a:r>
              <a:rPr lang="el-GR" sz="2200" dirty="0" smtClean="0"/>
              <a:t>Τμήμα Κοινωνικής Εργασίας</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9</a:t>
            </a:fld>
            <a:endParaRPr lang="el-GR"/>
          </a:p>
        </p:txBody>
      </p:sp>
      <p:sp>
        <p:nvSpPr>
          <p:cNvPr id="18435" name="2 - Θέση περιεχομένου"/>
          <p:cNvSpPr>
            <a:spLocks noGrp="1"/>
          </p:cNvSpPr>
          <p:nvPr>
            <p:ph sz="quarter" idx="1"/>
          </p:nvPr>
        </p:nvSpPr>
        <p:spPr/>
        <p:txBody>
          <a:bodyPr>
            <a:normAutofit/>
          </a:bodyPr>
          <a:lstStyle/>
          <a:p>
            <a:pPr eaLnBrk="1" hangingPunct="1"/>
            <a:r>
              <a:rPr lang="el-GR" altLang="el-GR" dirty="0" smtClean="0"/>
              <a:t>Δηλαδή, πρόκειται για μια προοπτική που τείνει: </a:t>
            </a:r>
          </a:p>
          <a:p>
            <a:pPr eaLnBrk="1" hangingPunct="1">
              <a:buFont typeface="Wingdings" pitchFamily="2" charset="2"/>
              <a:buChar char="ü"/>
            </a:pPr>
            <a:r>
              <a:rPr lang="el-GR" altLang="el-GR" b="1" dirty="0" smtClean="0"/>
              <a:t>να αντιμετωπίζει τα άτομα </a:t>
            </a:r>
          </a:p>
          <a:p>
            <a:pPr eaLnBrk="1" hangingPunct="1">
              <a:buFont typeface="Wingdings" pitchFamily="2" charset="2"/>
              <a:buChar char="ü"/>
            </a:pPr>
            <a:r>
              <a:rPr lang="el-GR" altLang="el-GR" b="1" dirty="0" smtClean="0"/>
              <a:t>ως περίπλοκα κοινωνικά όντα. </a:t>
            </a:r>
          </a:p>
          <a:p>
            <a:pPr eaLnBrk="1" hangingPunct="1"/>
            <a:r>
              <a:rPr lang="el-GR" altLang="el-GR" dirty="0" smtClean="0"/>
              <a:t>Συνεπώς, η ‘</a:t>
            </a:r>
            <a:r>
              <a:rPr lang="el-GR" altLang="el-GR" b="1" dirty="0" smtClean="0"/>
              <a:t>μονάδα προσοχής</a:t>
            </a:r>
            <a:r>
              <a:rPr lang="el-GR" altLang="el-GR" dirty="0" smtClean="0"/>
              <a:t>’ για την αξιολόγηση της κοινωνικής εργασίας στην ψυχική υγεία είναι </a:t>
            </a:r>
            <a:r>
              <a:rPr lang="el-GR" altLang="el-GR" b="1" dirty="0" smtClean="0"/>
              <a:t>ευρεία </a:t>
            </a:r>
            <a:r>
              <a:rPr lang="el-GR" altLang="el-GR" dirty="0" smtClean="0"/>
              <a:t>και ‘η </a:t>
            </a:r>
            <a:r>
              <a:rPr lang="el-GR" altLang="el-GR" b="1" dirty="0" smtClean="0"/>
              <a:t>προσέγγιση’ ολιστική</a:t>
            </a:r>
            <a:r>
              <a:rPr lang="el-GR" altLang="el-GR" dirty="0" smtClean="0"/>
              <a:t>.</a:t>
            </a:r>
          </a:p>
        </p:txBody>
      </p:sp>
      <p:sp>
        <p:nvSpPr>
          <p:cNvPr id="6" name="Τίτλος 3"/>
          <p:cNvSpPr>
            <a:spLocks noGrp="1"/>
          </p:cNvSpPr>
          <p:nvPr>
            <p:ph type="title"/>
          </p:nvPr>
        </p:nvSpPr>
        <p:spPr>
          <a:xfrm>
            <a:off x="612648" y="228600"/>
            <a:ext cx="8153400" cy="990600"/>
          </a:xfrm>
        </p:spPr>
        <p:txBody>
          <a:bodyPr>
            <a:noAutofit/>
          </a:bodyPr>
          <a:lstStyle/>
          <a:p>
            <a:r>
              <a:rPr lang="el-GR" dirty="0"/>
              <a:t>Η προοπτική της </a:t>
            </a:r>
            <a:r>
              <a:rPr lang="el-GR" dirty="0" smtClean="0"/>
              <a:t>Κοινωνικής Εργασίας στην </a:t>
            </a:r>
            <a:r>
              <a:rPr lang="el-GR" dirty="0"/>
              <a:t>αξιολόγηση της ψυχικής </a:t>
            </a:r>
            <a:r>
              <a:rPr lang="el-GR" dirty="0" smtClean="0"/>
              <a:t>υγείας </a:t>
            </a:r>
            <a:r>
              <a:rPr lang="el-GR" sz="2800" b="0" dirty="0"/>
              <a:t>2</a:t>
            </a:r>
            <a:r>
              <a:rPr lang="el-GR" sz="2800" b="0" dirty="0" smtClean="0"/>
              <a:t>/2</a:t>
            </a:r>
            <a:endParaRPr lang="el-GR" sz="2800" b="0" dirty="0"/>
          </a:p>
        </p:txBody>
      </p:sp>
    </p:spTree>
    <p:extLst>
      <p:ext uri="{BB962C8B-B14F-4D97-AF65-F5344CB8AC3E}">
        <p14:creationId xmlns:p14="http://schemas.microsoft.com/office/powerpoint/2010/main" val="353997591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solidFill>
                  <a:srgbClr val="775F55">
                    <a:lumMod val="75000"/>
                  </a:srgbClr>
                </a:solidFill>
              </a:rPr>
              <a:t>Το προϊόν της αξιολόγησης </a:t>
            </a:r>
            <a:r>
              <a:rPr lang="el-GR" sz="2800" b="0" dirty="0" smtClean="0">
                <a:solidFill>
                  <a:srgbClr val="775F55">
                    <a:lumMod val="75000"/>
                  </a:srgbClr>
                </a:solidFill>
              </a:rPr>
              <a:t>4/4</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99</a:t>
            </a:fld>
            <a:endParaRPr lang="el-GR"/>
          </a:p>
        </p:txBody>
      </p:sp>
      <p:sp>
        <p:nvSpPr>
          <p:cNvPr id="110595" name="2 - Θέση περιεχομένου"/>
          <p:cNvSpPr>
            <a:spLocks noGrp="1"/>
          </p:cNvSpPr>
          <p:nvPr>
            <p:ph sz="quarter" idx="1"/>
          </p:nvPr>
        </p:nvSpPr>
        <p:spPr/>
        <p:txBody>
          <a:bodyPr>
            <a:normAutofit/>
          </a:bodyPr>
          <a:lstStyle/>
          <a:p>
            <a:pPr eaLnBrk="1" hangingPunct="1"/>
            <a:r>
              <a:rPr lang="el-GR" altLang="el-GR" dirty="0" smtClean="0"/>
              <a:t>Τέλος, οι αξιολογήσεις πρέπει να συντάσσονται με τρόπο ώστε να μεγιστοποιούν την κατανόηση και τη συμβολή του χρήστη στα αποτελέσματα της αξιολόγησης. </a:t>
            </a:r>
          </a:p>
          <a:p>
            <a:pPr eaLnBrk="1" hangingPunct="1"/>
            <a:r>
              <a:rPr lang="el-GR" altLang="el-GR" dirty="0" smtClean="0"/>
              <a:t>Η τακτική αναθεώρηση της αξιολόγησης επιβάλλεται, προκειμένου: </a:t>
            </a:r>
          </a:p>
          <a:p>
            <a:pPr eaLnBrk="1" hangingPunct="1">
              <a:buFont typeface="Wingdings" pitchFamily="2" charset="2"/>
              <a:buChar char="ü"/>
            </a:pPr>
            <a:r>
              <a:rPr lang="el-GR" altLang="el-GR" dirty="0" smtClean="0"/>
              <a:t>να ενσωματώνονται καινούργιες πληροφορίες και προοπτικές, αλλά και </a:t>
            </a:r>
          </a:p>
          <a:p>
            <a:pPr eaLnBrk="1" hangingPunct="1">
              <a:buFont typeface="Wingdings" pitchFamily="2" charset="2"/>
              <a:buChar char="ü"/>
            </a:pPr>
            <a:r>
              <a:rPr lang="el-GR" altLang="el-GR" dirty="0" smtClean="0"/>
              <a:t>να διατηρείται η εστίαση στην κοινή κατανόηση των αδυναμιών και των δυνατών σημείων.</a:t>
            </a:r>
          </a:p>
        </p:txBody>
      </p:sp>
    </p:spTree>
    <p:extLst>
      <p:ext uri="{BB962C8B-B14F-4D97-AF65-F5344CB8AC3E}">
        <p14:creationId xmlns:p14="http://schemas.microsoft.com/office/powerpoint/2010/main" val="290812335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Χάρης </a:t>
            </a:r>
            <a:r>
              <a:rPr lang="el-GR" sz="2000" dirty="0" err="1" smtClean="0"/>
              <a:t>Ασημόπουλος</a:t>
            </a:r>
            <a:r>
              <a:rPr lang="el-GR" sz="2000" dirty="0" smtClean="0"/>
              <a:t> 2014. </a:t>
            </a:r>
            <a:r>
              <a:rPr lang="el-GR" sz="2000" dirty="0"/>
              <a:t>Χάρης </a:t>
            </a:r>
            <a:r>
              <a:rPr lang="el-GR" sz="2000" dirty="0" err="1"/>
              <a:t>Ασημόπουλος</a:t>
            </a:r>
            <a:r>
              <a:rPr lang="el-GR" sz="2000" dirty="0"/>
              <a:t>. «Κοινωνική Εργασία στην υγεία και </a:t>
            </a:r>
            <a:br>
              <a:rPr lang="el-GR" sz="2000" dirty="0"/>
            </a:br>
            <a:r>
              <a:rPr lang="el-GR" sz="2000" dirty="0"/>
              <a:t>ψυχική υγεία. </a:t>
            </a:r>
            <a:r>
              <a:rPr lang="el-GR" sz="2000" dirty="0" smtClean="0"/>
              <a:t>Ενότητα </a:t>
            </a:r>
            <a:r>
              <a:rPr lang="en-US" sz="2000" dirty="0" smtClean="0"/>
              <a:t>5:</a:t>
            </a:r>
            <a:r>
              <a:rPr lang="el-GR" sz="2000" dirty="0"/>
              <a:t> Αξιολόγηση στη Ψυχική Υγεία και Κοινωνική </a:t>
            </a:r>
            <a:r>
              <a:rPr lang="el-GR" sz="2000" dirty="0" smtClean="0"/>
              <a:t>Εργασία». 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και δοθεί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1180909839"/>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a:solidFill>
                  <a:prstClr val="black">
                    <a:lumMod val="75000"/>
                    <a:lumOff val="25000"/>
                  </a:prstClr>
                </a:solidFill>
                <a:latin typeface="Calibri"/>
              </a:rPr>
              <a:t>και διάθεση του έργου ή του παράγωγου αυτού με την ίδια άδεια</a:t>
            </a: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624906"/>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Αθηνών</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Τίτλος"/>
          <p:cNvSpPr>
            <a:spLocks noGrp="1"/>
          </p:cNvSpPr>
          <p:nvPr>
            <p:ph type="title"/>
          </p:nvPr>
        </p:nvSpPr>
        <p:spPr/>
        <p:txBody>
          <a:bodyPr/>
          <a:lstStyle/>
          <a:p>
            <a:pPr eaLnBrk="1" hangingPunct="1"/>
            <a:r>
              <a:rPr lang="el-GR" altLang="el-GR" sz="3200" dirty="0" smtClean="0"/>
              <a:t>Η </a:t>
            </a:r>
            <a:r>
              <a:rPr lang="el-GR" altLang="el-GR" sz="3200" dirty="0" err="1" smtClean="0"/>
              <a:t>βιοψυχοκοινωνική</a:t>
            </a:r>
            <a:r>
              <a:rPr lang="el-GR" altLang="el-GR" sz="3200" dirty="0" smtClean="0"/>
              <a:t> </a:t>
            </a:r>
            <a:r>
              <a:rPr lang="el-GR" altLang="el-GR" sz="3200" dirty="0" smtClean="0"/>
              <a:t>προσέγγιση </a:t>
            </a:r>
            <a:r>
              <a:rPr lang="el-GR" altLang="el-GR" sz="2800" b="0" dirty="0" smtClean="0"/>
              <a:t>1/3</a:t>
            </a:r>
            <a:endParaRPr lang="el-GR" altLang="el-GR" sz="2800" b="0"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10</a:t>
            </a:fld>
            <a:endParaRPr lang="el-GR"/>
          </a:p>
        </p:txBody>
      </p:sp>
      <p:sp>
        <p:nvSpPr>
          <p:cNvPr id="19459" name="2 - Θέση περιεχομένου"/>
          <p:cNvSpPr>
            <a:spLocks noGrp="1"/>
          </p:cNvSpPr>
          <p:nvPr>
            <p:ph sz="quarter" idx="1"/>
          </p:nvPr>
        </p:nvSpPr>
        <p:spPr/>
        <p:txBody>
          <a:bodyPr>
            <a:normAutofit/>
          </a:bodyPr>
          <a:lstStyle/>
          <a:p>
            <a:pPr eaLnBrk="1" hangingPunct="1"/>
            <a:r>
              <a:rPr lang="el-GR" altLang="el-GR" dirty="0" smtClean="0"/>
              <a:t>Αυτή </a:t>
            </a:r>
            <a:r>
              <a:rPr lang="el-GR" altLang="el-GR" b="1" dirty="0" smtClean="0"/>
              <a:t>η ευρύτερη μονάδα προσοχής </a:t>
            </a:r>
            <a:r>
              <a:rPr lang="el-GR" altLang="el-GR" dirty="0" smtClean="0"/>
              <a:t>για την αξιολόγηση της ψυχικής υγείας </a:t>
            </a:r>
            <a:r>
              <a:rPr lang="el-GR" altLang="el-GR" b="1" dirty="0" smtClean="0"/>
              <a:t>έχει σχέση με σύγχρονες προσεγγίσεις </a:t>
            </a:r>
            <a:r>
              <a:rPr lang="el-GR" altLang="el-GR" dirty="0" smtClean="0"/>
              <a:t>της ψυχιατρικής. </a:t>
            </a:r>
          </a:p>
          <a:p>
            <a:pPr eaLnBrk="1" hangingPunct="1"/>
            <a:r>
              <a:rPr lang="el-GR" altLang="el-GR" dirty="0" smtClean="0"/>
              <a:t>Σύμφωνα με τις οποίες η γενική προσέγγιση περιγράφεται συνήθως ως «</a:t>
            </a:r>
            <a:r>
              <a:rPr lang="el-GR" altLang="el-GR" dirty="0" err="1" smtClean="0"/>
              <a:t>βιοψυχοκοινωνική</a:t>
            </a:r>
            <a:r>
              <a:rPr lang="el-GR" altLang="el-GR" dirty="0" smtClean="0"/>
              <a:t>», για να επιστήσει την προσοχή στην ιδέα ότι όλα τα επίπεδα ενός συστήματος αλληλοσυνδέονται. </a:t>
            </a:r>
          </a:p>
          <a:p>
            <a:pPr eaLnBrk="1" hangingPunct="1"/>
            <a:r>
              <a:rPr lang="el-GR" altLang="el-GR" b="1" dirty="0" smtClean="0"/>
              <a:t>Πρόκειται για μια ευρεία </a:t>
            </a:r>
            <a:r>
              <a:rPr lang="el-GR" altLang="el-GR" b="1" dirty="0" err="1" smtClean="0"/>
              <a:t>συστημική</a:t>
            </a:r>
            <a:r>
              <a:rPr lang="el-GR" altLang="el-GR" b="1" dirty="0" smtClean="0"/>
              <a:t> προσέγγιση</a:t>
            </a:r>
            <a:r>
              <a:rPr lang="el-GR" altLang="el-GR" dirty="0" smtClean="0"/>
              <a:t>, στόχος της οποίας είναι να αντιπαρατεθεί στον ‘</a:t>
            </a:r>
            <a:r>
              <a:rPr lang="el-GR" altLang="el-GR" dirty="0" err="1" smtClean="0"/>
              <a:t>βιοϊατρικό</a:t>
            </a:r>
            <a:r>
              <a:rPr lang="el-GR" altLang="el-GR" dirty="0" smtClean="0"/>
              <a:t> μοντέλο’.</a:t>
            </a:r>
          </a:p>
        </p:txBody>
      </p:sp>
    </p:spTree>
    <p:extLst>
      <p:ext uri="{BB962C8B-B14F-4D97-AF65-F5344CB8AC3E}">
        <p14:creationId xmlns:p14="http://schemas.microsoft.com/office/powerpoint/2010/main" val="36123759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a:solidFill>
                  <a:srgbClr val="775F55">
                    <a:lumMod val="75000"/>
                  </a:srgbClr>
                </a:solidFill>
              </a:rPr>
              <a:t>Η </a:t>
            </a:r>
            <a:r>
              <a:rPr lang="el-GR" altLang="el-GR" dirty="0" err="1">
                <a:solidFill>
                  <a:srgbClr val="775F55">
                    <a:lumMod val="75000"/>
                  </a:srgbClr>
                </a:solidFill>
              </a:rPr>
              <a:t>βιοψυχοκοινωνική</a:t>
            </a:r>
            <a:r>
              <a:rPr lang="el-GR" altLang="el-GR" dirty="0">
                <a:solidFill>
                  <a:srgbClr val="775F55">
                    <a:lumMod val="75000"/>
                  </a:srgbClr>
                </a:solidFill>
              </a:rPr>
              <a:t> προσέγγιση </a:t>
            </a:r>
            <a:r>
              <a:rPr lang="el-GR" altLang="el-GR" sz="2800" b="0" dirty="0" smtClean="0">
                <a:solidFill>
                  <a:srgbClr val="775F55">
                    <a:lumMod val="75000"/>
                  </a:srgbClr>
                </a:solidFill>
              </a:rPr>
              <a:t>2/3</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11</a:t>
            </a:fld>
            <a:endParaRPr lang="el-GR"/>
          </a:p>
        </p:txBody>
      </p:sp>
      <p:sp>
        <p:nvSpPr>
          <p:cNvPr id="20483" name="2 - Θέση περιεχομένου"/>
          <p:cNvSpPr>
            <a:spLocks noGrp="1"/>
          </p:cNvSpPr>
          <p:nvPr>
            <p:ph sz="quarter" idx="1"/>
          </p:nvPr>
        </p:nvSpPr>
        <p:spPr>
          <a:xfrm>
            <a:off x="612648" y="1600200"/>
            <a:ext cx="8153400" cy="5257800"/>
          </a:xfrm>
        </p:spPr>
        <p:txBody>
          <a:bodyPr>
            <a:normAutofit/>
          </a:bodyPr>
          <a:lstStyle/>
          <a:p>
            <a:pPr eaLnBrk="1" hangingPunct="1"/>
            <a:r>
              <a:rPr lang="el-GR" altLang="el-GR" dirty="0" smtClean="0"/>
              <a:t>Η </a:t>
            </a:r>
            <a:r>
              <a:rPr lang="el-GR" altLang="el-GR" dirty="0" err="1" smtClean="0"/>
              <a:t>βιοψυχοκοινωνική</a:t>
            </a:r>
            <a:r>
              <a:rPr lang="el-GR" altLang="el-GR" dirty="0" smtClean="0"/>
              <a:t> προσέγγιση αφορά την εστίαση της προσοχής στη διαταραχή με </a:t>
            </a:r>
            <a:r>
              <a:rPr lang="el-GR" altLang="el-GR" b="1" dirty="0" smtClean="0"/>
              <a:t>αξιολόγηση όμως σε </a:t>
            </a:r>
            <a:r>
              <a:rPr lang="el-GR" altLang="el-GR" dirty="0" smtClean="0"/>
              <a:t>όλα τα επίπεδα: </a:t>
            </a:r>
          </a:p>
          <a:p>
            <a:pPr lvl="1" eaLnBrk="1" hangingPunct="1">
              <a:buFont typeface="Wingdings" pitchFamily="2" charset="2"/>
              <a:buChar char="ü"/>
            </a:pPr>
            <a:r>
              <a:rPr lang="el-GR" altLang="el-GR" b="1" dirty="0" smtClean="0"/>
              <a:t>βιολογικό, </a:t>
            </a:r>
          </a:p>
          <a:p>
            <a:pPr lvl="1" eaLnBrk="1" hangingPunct="1">
              <a:buFont typeface="Wingdings" pitchFamily="2" charset="2"/>
              <a:buChar char="ü"/>
            </a:pPr>
            <a:r>
              <a:rPr lang="el-GR" altLang="el-GR" b="1" dirty="0" err="1" smtClean="0"/>
              <a:t>συμπεριφορικό</a:t>
            </a:r>
            <a:r>
              <a:rPr lang="el-GR" altLang="el-GR" b="1" dirty="0" smtClean="0"/>
              <a:t>, </a:t>
            </a:r>
          </a:p>
          <a:p>
            <a:pPr lvl="1" eaLnBrk="1" hangingPunct="1">
              <a:buFont typeface="Wingdings" pitchFamily="2" charset="2"/>
              <a:buChar char="ü"/>
            </a:pPr>
            <a:r>
              <a:rPr lang="el-GR" altLang="el-GR" b="1" dirty="0" smtClean="0"/>
              <a:t>ατομικό, </a:t>
            </a:r>
          </a:p>
          <a:p>
            <a:pPr lvl="1" eaLnBrk="1" hangingPunct="1">
              <a:buFont typeface="Wingdings" pitchFamily="2" charset="2"/>
              <a:buChar char="ü"/>
            </a:pPr>
            <a:r>
              <a:rPr lang="el-GR" altLang="el-GR" b="1" dirty="0" smtClean="0"/>
              <a:t>ομαδικό, </a:t>
            </a:r>
          </a:p>
          <a:p>
            <a:pPr lvl="1" eaLnBrk="1" hangingPunct="1">
              <a:buFont typeface="Wingdings" pitchFamily="2" charset="2"/>
              <a:buChar char="ü"/>
            </a:pPr>
            <a:r>
              <a:rPr lang="el-GR" altLang="el-GR" b="1" dirty="0" smtClean="0"/>
              <a:t>κοινοτικό.</a:t>
            </a:r>
          </a:p>
          <a:p>
            <a:pPr eaLnBrk="1" hangingPunct="1"/>
            <a:r>
              <a:rPr lang="el-GR" altLang="el-GR" dirty="0" smtClean="0"/>
              <a:t>Κυρίως όμως βασίζεται στον συλλογισμό ότι καθένα από τα εν λόγω επίπεδα επηρεάζει τα άλλα.</a:t>
            </a:r>
          </a:p>
        </p:txBody>
      </p:sp>
    </p:spTree>
    <p:extLst>
      <p:ext uri="{BB962C8B-B14F-4D97-AF65-F5344CB8AC3E}">
        <p14:creationId xmlns:p14="http://schemas.microsoft.com/office/powerpoint/2010/main" val="38898158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a:solidFill>
                  <a:srgbClr val="775F55">
                    <a:lumMod val="75000"/>
                  </a:srgbClr>
                </a:solidFill>
              </a:rPr>
              <a:t>Η </a:t>
            </a:r>
            <a:r>
              <a:rPr lang="el-GR" altLang="el-GR" dirty="0" err="1">
                <a:solidFill>
                  <a:srgbClr val="775F55">
                    <a:lumMod val="75000"/>
                  </a:srgbClr>
                </a:solidFill>
              </a:rPr>
              <a:t>βιοψυχοκοινωνική</a:t>
            </a:r>
            <a:r>
              <a:rPr lang="el-GR" altLang="el-GR" dirty="0">
                <a:solidFill>
                  <a:srgbClr val="775F55">
                    <a:lumMod val="75000"/>
                  </a:srgbClr>
                </a:solidFill>
              </a:rPr>
              <a:t> προσέγγιση </a:t>
            </a:r>
            <a:r>
              <a:rPr lang="el-GR" altLang="el-GR" sz="2800" b="0" dirty="0" smtClean="0">
                <a:solidFill>
                  <a:srgbClr val="775F55">
                    <a:lumMod val="75000"/>
                  </a:srgbClr>
                </a:solidFill>
              </a:rPr>
              <a:t>3/3</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12</a:t>
            </a:fld>
            <a:endParaRPr lang="el-GR"/>
          </a:p>
        </p:txBody>
      </p:sp>
      <p:sp>
        <p:nvSpPr>
          <p:cNvPr id="21507" name="2 - Θέση περιεχομένου"/>
          <p:cNvSpPr>
            <a:spLocks noGrp="1"/>
          </p:cNvSpPr>
          <p:nvPr>
            <p:ph sz="quarter" idx="1"/>
          </p:nvPr>
        </p:nvSpPr>
        <p:spPr/>
        <p:txBody>
          <a:bodyPr>
            <a:normAutofit/>
          </a:bodyPr>
          <a:lstStyle/>
          <a:p>
            <a:pPr eaLnBrk="1" hangingPunct="1"/>
            <a:r>
              <a:rPr lang="el-GR" altLang="el-GR" dirty="0" smtClean="0"/>
              <a:t>Στην πράξη, είναι συνήθως ευκολότερο να εστιάζουμε σε κάθε σύνολο παραγόντων ξεχωριστά – βιολογικό, ψυχολογικό και κοινωνικό – και όχι στη μεταξύ τους σχέση. </a:t>
            </a:r>
          </a:p>
          <a:p>
            <a:pPr eaLnBrk="1" hangingPunct="1"/>
            <a:r>
              <a:rPr lang="el-GR" altLang="el-GR" dirty="0" smtClean="0"/>
              <a:t>Ωστόσο, </a:t>
            </a:r>
            <a:r>
              <a:rPr lang="el-GR" altLang="el-GR" b="1" dirty="0" smtClean="0"/>
              <a:t>στόχος </a:t>
            </a:r>
            <a:r>
              <a:rPr lang="el-GR" altLang="el-GR" dirty="0" smtClean="0"/>
              <a:t>μιας σωστής </a:t>
            </a:r>
            <a:r>
              <a:rPr lang="el-GR" altLang="el-GR" dirty="0" err="1" smtClean="0"/>
              <a:t>βιοψυχοκοινωνικής</a:t>
            </a:r>
            <a:r>
              <a:rPr lang="el-GR" altLang="el-GR" dirty="0" smtClean="0"/>
              <a:t> αξιολόγησης είναι</a:t>
            </a:r>
            <a:r>
              <a:rPr lang="el-GR" altLang="el-GR" b="1" dirty="0" smtClean="0"/>
              <a:t> η σύνδεση όλων αυτών των παραγόντων </a:t>
            </a:r>
            <a:r>
              <a:rPr lang="el-GR" altLang="el-GR" dirty="0" smtClean="0"/>
              <a:t>ώστε να μας δίνουν μια όσο το δυνατόν πληρέστερη εικόνα. </a:t>
            </a:r>
          </a:p>
        </p:txBody>
      </p:sp>
    </p:spTree>
    <p:extLst>
      <p:ext uri="{BB962C8B-B14F-4D97-AF65-F5344CB8AC3E}">
        <p14:creationId xmlns:p14="http://schemas.microsoft.com/office/powerpoint/2010/main" val="10090504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Autofit/>
          </a:bodyPr>
          <a:lstStyle/>
          <a:p>
            <a:r>
              <a:rPr lang="el-GR" altLang="el-GR" dirty="0"/>
              <a:t>Στόχος της κοινωνικής </a:t>
            </a:r>
            <a:r>
              <a:rPr lang="el-GR" altLang="el-GR" dirty="0" smtClean="0"/>
              <a:t>εργασίας στην αξιολόγηση της ψυχικής </a:t>
            </a:r>
            <a:r>
              <a:rPr lang="el-GR" altLang="el-GR" dirty="0" smtClean="0"/>
              <a:t>υγείας </a:t>
            </a:r>
            <a:r>
              <a:rPr lang="el-GR" altLang="el-GR" sz="2800" b="0" dirty="0" smtClean="0"/>
              <a:t>1/2</a:t>
            </a:r>
            <a:endParaRPr lang="el-GR" sz="2800" b="0"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13</a:t>
            </a:fld>
            <a:endParaRPr lang="el-GR"/>
          </a:p>
        </p:txBody>
      </p:sp>
      <p:sp>
        <p:nvSpPr>
          <p:cNvPr id="22531" name="2 - Θέση περιεχομένου"/>
          <p:cNvSpPr>
            <a:spLocks noGrp="1"/>
          </p:cNvSpPr>
          <p:nvPr>
            <p:ph sz="quarter" idx="1"/>
          </p:nvPr>
        </p:nvSpPr>
        <p:spPr/>
        <p:txBody>
          <a:bodyPr>
            <a:normAutofit/>
          </a:bodyPr>
          <a:lstStyle/>
          <a:p>
            <a:pPr eaLnBrk="1" hangingPunct="1"/>
            <a:r>
              <a:rPr lang="el-GR" altLang="el-GR" dirty="0" smtClean="0"/>
              <a:t>«Οι άνθρωποι επηρεάζονται από το περιβάλλον τους, όπως άλλοι στο περιβάλλον τους επηρεάζονται από αυτούς», </a:t>
            </a:r>
          </a:p>
          <a:p>
            <a:pPr eaLnBrk="1" hangingPunct="1">
              <a:buFont typeface="Wingdings" pitchFamily="2" charset="2"/>
              <a:buChar char="ü"/>
            </a:pPr>
            <a:r>
              <a:rPr lang="el-GR" altLang="el-GR" dirty="0" smtClean="0"/>
              <a:t>και είναι </a:t>
            </a:r>
            <a:r>
              <a:rPr lang="el-GR" altLang="el-GR" b="1" dirty="0" smtClean="0"/>
              <a:t>σε αυτό </a:t>
            </a:r>
            <a:r>
              <a:rPr lang="el-GR" altLang="el-GR" dirty="0" smtClean="0"/>
              <a:t>που </a:t>
            </a:r>
            <a:r>
              <a:rPr lang="el-GR" altLang="el-GR" b="1" dirty="0" smtClean="0"/>
              <a:t>οι κοινωνικοί λειτουργοί </a:t>
            </a:r>
            <a:r>
              <a:rPr lang="el-GR" altLang="el-GR" dirty="0" smtClean="0"/>
              <a:t>της ψυχικής υγείας </a:t>
            </a:r>
            <a:r>
              <a:rPr lang="el-GR" altLang="el-GR" b="1" dirty="0" smtClean="0"/>
              <a:t>εστιάζουν</a:t>
            </a:r>
            <a:r>
              <a:rPr lang="el-GR" altLang="el-GR" dirty="0" smtClean="0"/>
              <a:t> την προσοχή τους. </a:t>
            </a:r>
          </a:p>
          <a:p>
            <a:pPr eaLnBrk="1" hangingPunct="1"/>
            <a:r>
              <a:rPr lang="el-GR" altLang="el-GR" dirty="0" smtClean="0"/>
              <a:t>Στόχος της κοινωνικής εργασίας είναι να παρατηρούμε τους ανθρώπους στο πλαίσιο της οικογένειας, των υλικών συνθηκών, των πολιτισμικών και των κοινωνικών δικτύων τους – αλλά και όταν αλληλεπιδρούν με αυτούς τους παράγοντες.</a:t>
            </a:r>
          </a:p>
        </p:txBody>
      </p:sp>
    </p:spTree>
    <p:extLst>
      <p:ext uri="{BB962C8B-B14F-4D97-AF65-F5344CB8AC3E}">
        <p14:creationId xmlns:p14="http://schemas.microsoft.com/office/powerpoint/2010/main" val="9034391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14</a:t>
            </a:fld>
            <a:endParaRPr lang="el-GR"/>
          </a:p>
        </p:txBody>
      </p:sp>
      <p:sp>
        <p:nvSpPr>
          <p:cNvPr id="23555" name="2 - Θέση περιεχομένου"/>
          <p:cNvSpPr>
            <a:spLocks noGrp="1"/>
          </p:cNvSpPr>
          <p:nvPr>
            <p:ph sz="quarter" idx="1"/>
          </p:nvPr>
        </p:nvSpPr>
        <p:spPr/>
        <p:txBody>
          <a:bodyPr>
            <a:noAutofit/>
          </a:bodyPr>
          <a:lstStyle/>
          <a:p>
            <a:r>
              <a:rPr lang="el-GR" altLang="el-GR" dirty="0" smtClean="0"/>
              <a:t>Εάν εστιάζουμε στις σχέσεις μεταξύ των ανθρώπων και του περιβάλλοντός τους (</a:t>
            </a:r>
            <a:r>
              <a:rPr lang="el-GR" altLang="el-GR" dirty="0"/>
              <a:t>1. στους παράγοντες που προκαλούν στρες και δυσκολίες, και 2. στους παράγοντες που βοηθούν και υποστηρίζουν τους ανθρώπους</a:t>
            </a:r>
            <a:r>
              <a:rPr lang="el-GR" altLang="el-GR" dirty="0" smtClean="0"/>
              <a:t>): </a:t>
            </a:r>
          </a:p>
          <a:p>
            <a:pPr eaLnBrk="1" hangingPunct="1">
              <a:buFont typeface="Wingdings" pitchFamily="2" charset="2"/>
              <a:buChar char="ü"/>
            </a:pPr>
            <a:r>
              <a:rPr lang="el-GR" altLang="el-GR" dirty="0" smtClean="0"/>
              <a:t>διαπιστώνουμε ότι εστιάζουμε την προσοχή μας τόσο στις αδυναμίες όσο και στα δυνατά σημεία. </a:t>
            </a:r>
          </a:p>
          <a:p>
            <a:pPr eaLnBrk="1" hangingPunct="1"/>
            <a:r>
              <a:rPr lang="el-GR" altLang="el-GR" dirty="0" smtClean="0"/>
              <a:t>Από την άποψη αυτή, </a:t>
            </a:r>
            <a:r>
              <a:rPr lang="el-GR" altLang="el-GR" b="1" dirty="0" smtClean="0"/>
              <a:t>οι αξιολογήσεις μας τείνουν να διαφέρουν από κάποιες άλλες </a:t>
            </a:r>
            <a:r>
              <a:rPr lang="el-GR" altLang="el-GR" dirty="0" smtClean="0"/>
              <a:t>στον τομέα της ψυχικής υγείας, οι οποίες εστιάζουν περισσότερο στην ίδια την ψυχική ασθένεια.</a:t>
            </a:r>
          </a:p>
        </p:txBody>
      </p:sp>
      <p:sp>
        <p:nvSpPr>
          <p:cNvPr id="5" name="Τίτλος 2"/>
          <p:cNvSpPr>
            <a:spLocks noGrp="1"/>
          </p:cNvSpPr>
          <p:nvPr>
            <p:ph type="title"/>
          </p:nvPr>
        </p:nvSpPr>
        <p:spPr>
          <a:xfrm>
            <a:off x="612648" y="228600"/>
            <a:ext cx="8153400" cy="990600"/>
          </a:xfrm>
        </p:spPr>
        <p:txBody>
          <a:bodyPr>
            <a:noAutofit/>
          </a:bodyPr>
          <a:lstStyle/>
          <a:p>
            <a:r>
              <a:rPr lang="el-GR" altLang="el-GR" dirty="0"/>
              <a:t>Στόχος της κοινωνικής </a:t>
            </a:r>
            <a:r>
              <a:rPr lang="el-GR" altLang="el-GR" dirty="0" smtClean="0"/>
              <a:t>εργασίας στην αξιολόγηση της ψυχικής </a:t>
            </a:r>
            <a:r>
              <a:rPr lang="el-GR" altLang="el-GR" dirty="0" smtClean="0"/>
              <a:t>υγείας </a:t>
            </a:r>
            <a:r>
              <a:rPr lang="el-GR" altLang="el-GR" sz="2800" b="0" dirty="0"/>
              <a:t>2</a:t>
            </a:r>
            <a:r>
              <a:rPr lang="el-GR" altLang="el-GR" sz="2800" b="0" dirty="0" smtClean="0"/>
              <a:t>/2</a:t>
            </a:r>
            <a:endParaRPr lang="el-GR" sz="2800" b="0" dirty="0"/>
          </a:p>
        </p:txBody>
      </p:sp>
    </p:spTree>
    <p:extLst>
      <p:ext uri="{BB962C8B-B14F-4D97-AF65-F5344CB8AC3E}">
        <p14:creationId xmlns:p14="http://schemas.microsoft.com/office/powerpoint/2010/main" val="6929694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dirty="0" smtClean="0"/>
              <a:t>Τα </a:t>
            </a:r>
            <a:r>
              <a:rPr lang="el-GR" dirty="0"/>
              <a:t>βασικά στοιχεία μιας αξιολόγησης κοινωνικής εργασίας</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15</a:t>
            </a:fld>
            <a:endParaRPr lang="el-GR"/>
          </a:p>
        </p:txBody>
      </p:sp>
      <p:sp>
        <p:nvSpPr>
          <p:cNvPr id="3" name="2 - Θέση περιεχομένου"/>
          <p:cNvSpPr>
            <a:spLocks noGrp="1"/>
          </p:cNvSpPr>
          <p:nvPr>
            <p:ph sz="quarter" idx="1"/>
          </p:nvPr>
        </p:nvSpPr>
        <p:spPr>
          <a:xfrm>
            <a:off x="612648" y="1600200"/>
            <a:ext cx="8153400" cy="5141168"/>
          </a:xfrm>
        </p:spPr>
        <p:txBody>
          <a:bodyPr rtlCol="0">
            <a:normAutofit/>
          </a:bodyPr>
          <a:lstStyle/>
          <a:p>
            <a:pPr marL="320040" indent="-320040" eaLnBrk="1" fontAlgn="auto" hangingPunct="1">
              <a:spcAft>
                <a:spcPts val="0"/>
              </a:spcAft>
              <a:defRPr/>
            </a:pPr>
            <a:r>
              <a:rPr lang="el-GR" dirty="0" smtClean="0"/>
              <a:t>Ένας άνθρωπος που θα σχετιστεί με ένα κοινωνικό λειτουργό έχει σχεδόν πάντα κάποιο πρόβλημα. Σε ένα πλαίσιο ψυχικής υγείας η ακριβής διάγνωση του προβλήματος είναι πολύ σημαντική. </a:t>
            </a:r>
          </a:p>
          <a:p>
            <a:pPr marL="320040" indent="-320040" eaLnBrk="1" fontAlgn="auto" hangingPunct="1">
              <a:spcAft>
                <a:spcPts val="0"/>
              </a:spcAft>
              <a:buFont typeface="Wingdings" pitchFamily="2" charset="2"/>
              <a:buChar char="ü"/>
              <a:defRPr/>
            </a:pPr>
            <a:r>
              <a:rPr lang="el-GR" dirty="0" smtClean="0"/>
              <a:t>Εάν αντιμετωπίζουμε το πρόβλημα ως «άξονα» της αξιολόγησης, κινδυνεύουμε να αναπτύξουμε μια υπερβολικά στενή αντίληψη της κατάστασης και να περιορίσουμε τις δυνατότητες αποκατάστασης.</a:t>
            </a:r>
          </a:p>
          <a:p>
            <a:pPr marL="320040" indent="-320040" eaLnBrk="1" fontAlgn="auto" hangingPunct="1">
              <a:spcAft>
                <a:spcPts val="0"/>
              </a:spcAft>
              <a:buFont typeface="Wingdings" pitchFamily="2" charset="2"/>
              <a:buChar char="ü"/>
              <a:defRPr/>
            </a:pPr>
            <a:r>
              <a:rPr lang="el-GR" dirty="0" smtClean="0"/>
              <a:t>Συνεπώς, ένα από τα βασικά στοιχεία μιας αξιολόγησης κοινωνικής εργασίας στον τομέα της ψυχικής υγείας είναι η εξέταση τόσο των αδυναμιών όσο και των δυνατών σημείων.</a:t>
            </a:r>
          </a:p>
        </p:txBody>
      </p:sp>
    </p:spTree>
    <p:extLst>
      <p:ext uri="{BB962C8B-B14F-4D97-AF65-F5344CB8AC3E}">
        <p14:creationId xmlns:p14="http://schemas.microsoft.com/office/powerpoint/2010/main" val="6610679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Τίτλος"/>
          <p:cNvSpPr>
            <a:spLocks noGrp="1"/>
          </p:cNvSpPr>
          <p:nvPr>
            <p:ph type="title"/>
          </p:nvPr>
        </p:nvSpPr>
        <p:spPr/>
        <p:txBody>
          <a:bodyPr/>
          <a:lstStyle/>
          <a:p>
            <a:pPr eaLnBrk="1" hangingPunct="1"/>
            <a:r>
              <a:rPr lang="el-GR" altLang="el-GR" sz="3200" dirty="0" smtClean="0"/>
              <a:t>Τα δυνατά σημεία περιλαμβάνουν</a:t>
            </a:r>
            <a:r>
              <a:rPr lang="en-US" altLang="el-GR" sz="3200" dirty="0" smtClean="0"/>
              <a:t> </a:t>
            </a:r>
            <a:r>
              <a:rPr lang="en-US" altLang="el-GR" sz="2800" b="0" dirty="0" smtClean="0">
                <a:latin typeface="Calibri" panose="020F0502020204030204" pitchFamily="34" charset="0"/>
              </a:rPr>
              <a:t>1/2</a:t>
            </a:r>
            <a:r>
              <a:rPr lang="el-GR" altLang="el-GR" sz="3200" dirty="0" smtClean="0"/>
              <a:t>: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16</a:t>
            </a:fld>
            <a:endParaRPr lang="el-GR"/>
          </a:p>
        </p:txBody>
      </p:sp>
      <p:sp>
        <p:nvSpPr>
          <p:cNvPr id="25603" name="2 - Θέση περιεχομένου"/>
          <p:cNvSpPr>
            <a:spLocks noGrp="1"/>
          </p:cNvSpPr>
          <p:nvPr>
            <p:ph sz="quarter" idx="1"/>
          </p:nvPr>
        </p:nvSpPr>
        <p:spPr/>
        <p:txBody>
          <a:bodyPr>
            <a:normAutofit/>
          </a:bodyPr>
          <a:lstStyle/>
          <a:p>
            <a:pPr marL="514350" indent="-514350" eaLnBrk="1" hangingPunct="1">
              <a:buFont typeface="Wingdings" pitchFamily="2" charset="2"/>
              <a:buChar char="ü"/>
            </a:pPr>
            <a:r>
              <a:rPr lang="el-GR" altLang="el-GR" dirty="0" smtClean="0"/>
              <a:t>την ικανότητα αντιμετώπισης των δυσκολιών, </a:t>
            </a:r>
          </a:p>
          <a:p>
            <a:pPr marL="514350" indent="-514350" eaLnBrk="1" hangingPunct="1">
              <a:buFont typeface="Wingdings" pitchFamily="2" charset="2"/>
              <a:buChar char="ü"/>
            </a:pPr>
            <a:r>
              <a:rPr lang="el-GR" altLang="el-GR" dirty="0" smtClean="0"/>
              <a:t>την ικανότητα διατήρησης της λειτουργίας απέναντι στην </a:t>
            </a:r>
            <a:r>
              <a:rPr lang="el-GR" altLang="el-GR" dirty="0" err="1" smtClean="0"/>
              <a:t>ψυχοπίεση</a:t>
            </a:r>
            <a:r>
              <a:rPr lang="el-GR" altLang="el-GR" dirty="0" smtClean="0"/>
              <a:t>, </a:t>
            </a:r>
          </a:p>
          <a:p>
            <a:pPr marL="514350" indent="-514350" eaLnBrk="1" hangingPunct="1">
              <a:buFont typeface="Wingdings" pitchFamily="2" charset="2"/>
              <a:buChar char="ü"/>
            </a:pPr>
            <a:r>
              <a:rPr lang="el-GR" altLang="el-GR" dirty="0" smtClean="0"/>
              <a:t>την ικανότητα ανάκαμψης από κάποιο σημαντικό τραύμα, </a:t>
            </a:r>
          </a:p>
          <a:p>
            <a:pPr marL="514350" indent="-514350" eaLnBrk="1" hangingPunct="1">
              <a:buFont typeface="Wingdings" pitchFamily="2" charset="2"/>
              <a:buChar char="ü"/>
            </a:pPr>
            <a:r>
              <a:rPr lang="el-GR" altLang="el-GR" dirty="0" smtClean="0"/>
              <a:t>την ικανότητα αξιοποίησης των εξωτερικών προκλήσεων για την ενίσχυση της ανάπτυξης, και χρήσης των κοινωνικών στηριγμάτων ως πηγή προσαρμοστικότητας,</a:t>
            </a:r>
          </a:p>
        </p:txBody>
      </p:sp>
    </p:spTree>
    <p:extLst>
      <p:ext uri="{BB962C8B-B14F-4D97-AF65-F5344CB8AC3E}">
        <p14:creationId xmlns:p14="http://schemas.microsoft.com/office/powerpoint/2010/main" val="38065361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solidFill>
                  <a:srgbClr val="775F55">
                    <a:lumMod val="75000"/>
                  </a:srgbClr>
                </a:solidFill>
              </a:rPr>
              <a:t>Τα δυνατά σημεία περιλαμβάνουν</a:t>
            </a:r>
            <a:r>
              <a:rPr lang="en-US" altLang="el-GR" dirty="0">
                <a:solidFill>
                  <a:srgbClr val="775F55">
                    <a:lumMod val="75000"/>
                  </a:srgbClr>
                </a:solidFill>
              </a:rPr>
              <a:t> </a:t>
            </a:r>
            <a:r>
              <a:rPr lang="en-US" altLang="el-GR" sz="2800" b="0" dirty="0" smtClean="0">
                <a:solidFill>
                  <a:srgbClr val="775F55">
                    <a:lumMod val="75000"/>
                  </a:srgbClr>
                </a:solidFill>
                <a:latin typeface="Calibri" panose="020F0502020204030204" pitchFamily="34" charset="0"/>
              </a:rPr>
              <a:t>2/2</a:t>
            </a:r>
            <a:r>
              <a:rPr lang="el-GR" altLang="el-GR" dirty="0">
                <a:solidFill>
                  <a:srgbClr val="775F55">
                    <a:lumMod val="75000"/>
                  </a:srgbClr>
                </a:solidFill>
              </a:rPr>
              <a:t>: </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17</a:t>
            </a:fld>
            <a:endParaRPr lang="el-GR"/>
          </a:p>
        </p:txBody>
      </p:sp>
      <p:sp>
        <p:nvSpPr>
          <p:cNvPr id="3" name="2 - Θέση περιεχομένου"/>
          <p:cNvSpPr>
            <a:spLocks noGrp="1"/>
          </p:cNvSpPr>
          <p:nvPr>
            <p:ph sz="quarter" idx="1"/>
          </p:nvPr>
        </p:nvSpPr>
        <p:spPr/>
        <p:txBody>
          <a:bodyPr rtlCol="0">
            <a:normAutofit/>
          </a:bodyPr>
          <a:lstStyle/>
          <a:p>
            <a:pPr marL="514350" indent="-514350" eaLnBrk="1" fontAlgn="auto" hangingPunct="1">
              <a:spcAft>
                <a:spcPts val="0"/>
              </a:spcAft>
              <a:buFont typeface="Wingdings" pitchFamily="2" charset="2"/>
              <a:buChar char="ü"/>
              <a:defRPr/>
            </a:pPr>
            <a:r>
              <a:rPr lang="el-GR" dirty="0" smtClean="0"/>
              <a:t>τις ατομικές ιδιότητες (γνωρίσματα, ταλέντα και δεξιότητες, ενδιαφέροντα και προσδοκίες, και διαπροσωπικές ικανότητες), </a:t>
            </a:r>
          </a:p>
          <a:p>
            <a:pPr marL="514350" indent="-514350" eaLnBrk="1" fontAlgn="auto" hangingPunct="1">
              <a:spcAft>
                <a:spcPts val="0"/>
              </a:spcAft>
              <a:buFont typeface="Wingdings" pitchFamily="2" charset="2"/>
              <a:buChar char="ü"/>
              <a:defRPr/>
            </a:pPr>
            <a:r>
              <a:rPr lang="el-GR" dirty="0" smtClean="0"/>
              <a:t>τις ισχυρές στενές σχέσεις, </a:t>
            </a:r>
          </a:p>
          <a:p>
            <a:pPr marL="514350" indent="-514350" eaLnBrk="1" fontAlgn="auto" hangingPunct="1">
              <a:spcAft>
                <a:spcPts val="0"/>
              </a:spcAft>
              <a:buFont typeface="Wingdings" pitchFamily="2" charset="2"/>
              <a:buChar char="ü"/>
              <a:defRPr/>
            </a:pPr>
            <a:r>
              <a:rPr lang="el-GR" dirty="0" smtClean="0"/>
              <a:t>την ευρύτερη οικογένεια, </a:t>
            </a:r>
          </a:p>
          <a:p>
            <a:pPr marL="514350" indent="-514350" eaLnBrk="1" fontAlgn="auto" hangingPunct="1">
              <a:spcAft>
                <a:spcPts val="0"/>
              </a:spcAft>
              <a:buFont typeface="Wingdings" pitchFamily="2" charset="2"/>
              <a:buChar char="ü"/>
              <a:defRPr/>
            </a:pPr>
            <a:r>
              <a:rPr lang="el-GR" dirty="0" smtClean="0"/>
              <a:t>τους καλούς γείτονες , </a:t>
            </a:r>
          </a:p>
          <a:p>
            <a:pPr marL="514350" indent="-514350" eaLnBrk="1" fontAlgn="auto" hangingPunct="1">
              <a:spcAft>
                <a:spcPts val="0"/>
              </a:spcAft>
              <a:buFont typeface="Wingdings" pitchFamily="2" charset="2"/>
              <a:buChar char="ü"/>
              <a:defRPr/>
            </a:pPr>
            <a:r>
              <a:rPr lang="el-GR" dirty="0" smtClean="0"/>
              <a:t>τις ιδιότητες των μελών της οικογένειας και άλλων υποστηρικτικών ατόμων,  και </a:t>
            </a:r>
          </a:p>
          <a:p>
            <a:pPr marL="514350" indent="-514350" eaLnBrk="1" fontAlgn="auto" hangingPunct="1">
              <a:spcAft>
                <a:spcPts val="0"/>
              </a:spcAft>
              <a:buFont typeface="Wingdings" pitchFamily="2" charset="2"/>
              <a:buChar char="ü"/>
              <a:defRPr/>
            </a:pPr>
            <a:r>
              <a:rPr lang="el-GR" dirty="0" smtClean="0"/>
              <a:t>τα γνωρίσματα του διαθέσιμου περιβάλλοντος.</a:t>
            </a:r>
          </a:p>
          <a:p>
            <a:pPr marL="320040" indent="-320040" eaLnBrk="1" fontAlgn="auto" hangingPunct="1">
              <a:spcAft>
                <a:spcPts val="0"/>
              </a:spcAft>
              <a:buFont typeface="Arial" pitchFamily="34" charset="0"/>
              <a:buChar char="•"/>
              <a:defRPr/>
            </a:pPr>
            <a:endParaRPr lang="el-GR" dirty="0" smtClean="0"/>
          </a:p>
        </p:txBody>
      </p:sp>
    </p:spTree>
    <p:extLst>
      <p:ext uri="{BB962C8B-B14F-4D97-AF65-F5344CB8AC3E}">
        <p14:creationId xmlns:p14="http://schemas.microsoft.com/office/powerpoint/2010/main" val="33150700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sz="3600" b="1" dirty="0" smtClean="0"/>
              <a:t/>
            </a:r>
            <a:br>
              <a:rPr lang="el-GR" sz="3600" b="1" dirty="0" smtClean="0"/>
            </a:br>
            <a:r>
              <a:rPr lang="el-GR" sz="3600" b="1" dirty="0" smtClean="0"/>
              <a:t>Η μέθοδος της αξιολόγησης: </a:t>
            </a:r>
            <a:br>
              <a:rPr lang="el-GR" sz="3600" b="1" dirty="0" smtClean="0"/>
            </a:br>
            <a:r>
              <a:rPr lang="el-GR" sz="3600" b="1" dirty="0" smtClean="0"/>
              <a:t>Εστίαση στις σχέσεις</a:t>
            </a:r>
            <a:r>
              <a:rPr lang="el-GR" dirty="0" smtClean="0"/>
              <a:t/>
            </a:r>
            <a:br>
              <a:rPr lang="el-GR" dirty="0" smtClean="0"/>
            </a:br>
            <a:endParaRPr 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18</a:t>
            </a:fld>
            <a:endParaRPr lang="el-GR"/>
          </a:p>
        </p:txBody>
      </p:sp>
      <p:sp>
        <p:nvSpPr>
          <p:cNvPr id="27651" name="2 - Θέση περιεχομένου"/>
          <p:cNvSpPr>
            <a:spLocks noGrp="1"/>
          </p:cNvSpPr>
          <p:nvPr>
            <p:ph sz="quarter" idx="1"/>
          </p:nvPr>
        </p:nvSpPr>
        <p:spPr/>
        <p:txBody>
          <a:bodyPr>
            <a:normAutofit/>
          </a:bodyPr>
          <a:lstStyle/>
          <a:p>
            <a:pPr eaLnBrk="1" hangingPunct="1"/>
            <a:r>
              <a:rPr lang="el-GR" altLang="el-GR" dirty="0" smtClean="0"/>
              <a:t>Οι αξιολογήσεις που περιλαμβάνουν ατομικούς και κοινωνικούς παράγοντες, αδυναμίες και δυνατά σημεία, απαιτούν προσεκτική και λεπτομερή ακρόαση σε συνδυασμό με μια ροή πληροφοριών και συζήτηση σε διαρκή βάση. </a:t>
            </a:r>
          </a:p>
          <a:p>
            <a:pPr eaLnBrk="1" hangingPunct="1"/>
            <a:r>
              <a:rPr lang="el-GR" altLang="el-GR" b="1" i="1" dirty="0" smtClean="0"/>
              <a:t>Στόχος</a:t>
            </a:r>
            <a:r>
              <a:rPr lang="el-GR" altLang="el-GR" dirty="0" smtClean="0"/>
              <a:t> των κοινωνικών λειτουργών είναι να εδραιώσουν μια ‘</a:t>
            </a:r>
            <a:r>
              <a:rPr lang="el-GR" altLang="el-GR" b="1" dirty="0" smtClean="0"/>
              <a:t>κοινή κατανόηση</a:t>
            </a:r>
            <a:r>
              <a:rPr lang="el-GR" altLang="el-GR" dirty="0" smtClean="0"/>
              <a:t>’ στο πλαίσιο της διαδικασίας αξιολόγησης. </a:t>
            </a:r>
          </a:p>
          <a:p>
            <a:pPr eaLnBrk="1" hangingPunct="1">
              <a:buFont typeface="Wingdings" pitchFamily="2" charset="2"/>
              <a:buChar char="ü"/>
            </a:pPr>
            <a:r>
              <a:rPr lang="el-GR" altLang="el-GR" dirty="0" smtClean="0"/>
              <a:t>Αυτή περιλαμβάνει τη </a:t>
            </a:r>
            <a:r>
              <a:rPr lang="el-GR" altLang="el-GR" b="1" dirty="0" smtClean="0"/>
              <a:t>συνεργατική εφαρμογή της εμπειρογνωμοσύνης όλων των μερών </a:t>
            </a:r>
            <a:r>
              <a:rPr lang="el-GR" altLang="el-GR" dirty="0" smtClean="0"/>
              <a:t>(και του χρήστη). </a:t>
            </a:r>
          </a:p>
        </p:txBody>
      </p:sp>
    </p:spTree>
    <p:extLst>
      <p:ext uri="{BB962C8B-B14F-4D97-AF65-F5344CB8AC3E}">
        <p14:creationId xmlns:p14="http://schemas.microsoft.com/office/powerpoint/2010/main" val="2233544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altLang="el-GR" dirty="0"/>
              <a:t>Η αξιολόγηση της ψυχικής </a:t>
            </a:r>
            <a:r>
              <a:rPr lang="el-GR" altLang="el-GR" dirty="0" smtClean="0"/>
              <a:t>υγείας </a:t>
            </a:r>
            <a:r>
              <a:rPr lang="el-GR" altLang="el-GR" sz="2800" b="0" dirty="0" smtClean="0"/>
              <a:t>1/2</a:t>
            </a:r>
            <a:endParaRPr lang="el-GR" sz="2800" b="0"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1</a:t>
            </a:fld>
            <a:endParaRPr lang="el-GR"/>
          </a:p>
        </p:txBody>
      </p:sp>
      <p:sp>
        <p:nvSpPr>
          <p:cNvPr id="10243" name="2 - Θέση περιεχομένου"/>
          <p:cNvSpPr>
            <a:spLocks noGrp="1"/>
          </p:cNvSpPr>
          <p:nvPr>
            <p:ph sz="quarter" idx="1"/>
          </p:nvPr>
        </p:nvSpPr>
        <p:spPr/>
        <p:txBody>
          <a:bodyPr>
            <a:normAutofit/>
          </a:bodyPr>
          <a:lstStyle/>
          <a:p>
            <a:pPr eaLnBrk="1" hangingPunct="1"/>
            <a:r>
              <a:rPr lang="el-GR" altLang="el-GR" dirty="0" smtClean="0"/>
              <a:t>Η αξιολόγηση της ψυχικής υγείας αποτελεί  εξειδικευμένο σύνολο διαδικασιών που</a:t>
            </a:r>
            <a:r>
              <a:rPr lang="el-GR" altLang="el-GR" b="1" i="1" dirty="0" smtClean="0"/>
              <a:t> </a:t>
            </a:r>
            <a:r>
              <a:rPr lang="el-GR" altLang="el-GR" b="1" dirty="0" smtClean="0"/>
              <a:t>απορρέουν κυρίως από τον κλάδο της ψυχιατρικής</a:t>
            </a:r>
            <a:r>
              <a:rPr lang="el-GR" altLang="el-GR" dirty="0" smtClean="0"/>
              <a:t>. </a:t>
            </a:r>
          </a:p>
          <a:p>
            <a:pPr eaLnBrk="1" hangingPunct="1"/>
            <a:r>
              <a:rPr lang="el-GR" altLang="el-GR" dirty="0" smtClean="0"/>
              <a:t>Προϋποθέτει πλήρη γνώση για να εφαρμοστεί από έναν επαγγελματία της ψυχικής υγείας. </a:t>
            </a:r>
          </a:p>
          <a:p>
            <a:pPr eaLnBrk="1" hangingPunct="1"/>
            <a:r>
              <a:rPr lang="el-GR" altLang="el-GR" dirty="0" smtClean="0"/>
              <a:t>Για τον κοινωνικό λειτουργό που η κατάρτιση δεν περιλαμβάνει λεπτομερή διδασκαλία στις ψυχιατρικές μορφές γνώσης, αυτή η προοπτική μπορεί να φαντάζει αποκαρδιωτική. </a:t>
            </a:r>
          </a:p>
        </p:txBody>
      </p:sp>
    </p:spTree>
    <p:extLst>
      <p:ext uri="{BB962C8B-B14F-4D97-AF65-F5344CB8AC3E}">
        <p14:creationId xmlns:p14="http://schemas.microsoft.com/office/powerpoint/2010/main" val="5593619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Τίτλος"/>
          <p:cNvSpPr>
            <a:spLocks noGrp="1"/>
          </p:cNvSpPr>
          <p:nvPr>
            <p:ph type="title"/>
          </p:nvPr>
        </p:nvSpPr>
        <p:spPr/>
        <p:txBody>
          <a:bodyPr>
            <a:noAutofit/>
          </a:bodyPr>
          <a:lstStyle/>
          <a:p>
            <a:pPr eaLnBrk="1" hangingPunct="1"/>
            <a:r>
              <a:rPr lang="el-GR" altLang="el-GR" b="1" dirty="0" smtClean="0"/>
              <a:t>Μοντέλα αξιολόγησης της Κοινωνικής Εργασίας στην ψυχική υγεία</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19</a:t>
            </a:fld>
            <a:endParaRPr lang="el-GR"/>
          </a:p>
        </p:txBody>
      </p:sp>
      <p:sp>
        <p:nvSpPr>
          <p:cNvPr id="28675" name="2 - Θέση περιεχομένου"/>
          <p:cNvSpPr>
            <a:spLocks noGrp="1"/>
          </p:cNvSpPr>
          <p:nvPr>
            <p:ph sz="quarter" idx="1"/>
          </p:nvPr>
        </p:nvSpPr>
        <p:spPr>
          <a:xfrm>
            <a:off x="612648" y="1600200"/>
            <a:ext cx="8153400" cy="5213176"/>
          </a:xfrm>
        </p:spPr>
        <p:txBody>
          <a:bodyPr>
            <a:noAutofit/>
          </a:bodyPr>
          <a:lstStyle/>
          <a:p>
            <a:pPr eaLnBrk="1" hangingPunct="1"/>
            <a:r>
              <a:rPr lang="el-GR" altLang="el-GR" dirty="0" smtClean="0"/>
              <a:t>Πολλά εξαρτώνται από τον τρόπο προσέγγισης του κοινωνικού λειτουργού  της διαδικασίας της αξιολόγησης. </a:t>
            </a:r>
          </a:p>
          <a:p>
            <a:pPr eaLnBrk="1" hangingPunct="1"/>
            <a:r>
              <a:rPr lang="el-GR" altLang="el-GR" dirty="0" smtClean="0"/>
              <a:t>Έχουν εντοπιστεί τρία μοντέλα:</a:t>
            </a:r>
          </a:p>
          <a:p>
            <a:pPr eaLnBrk="1" hangingPunct="1">
              <a:buFont typeface="Wingdings" pitchFamily="2" charset="2"/>
              <a:buChar char="ü"/>
            </a:pPr>
            <a:r>
              <a:rPr lang="el-GR" altLang="el-GR" b="1" dirty="0" smtClean="0"/>
              <a:t>διαδικαστικό</a:t>
            </a:r>
            <a:r>
              <a:rPr lang="el-GR" altLang="el-GR" dirty="0" smtClean="0"/>
              <a:t> μοντέλο, </a:t>
            </a:r>
          </a:p>
          <a:p>
            <a:pPr eaLnBrk="1" hangingPunct="1">
              <a:buFont typeface="Wingdings" pitchFamily="2" charset="2"/>
              <a:buChar char="ü"/>
            </a:pPr>
            <a:r>
              <a:rPr lang="el-GR" altLang="el-GR" dirty="0" smtClean="0"/>
              <a:t>μοντέλο </a:t>
            </a:r>
            <a:r>
              <a:rPr lang="el-GR" altLang="el-GR" b="1" dirty="0" smtClean="0"/>
              <a:t>ερωτήσεων</a:t>
            </a:r>
            <a:r>
              <a:rPr lang="el-GR" altLang="el-GR" dirty="0" smtClean="0"/>
              <a:t> και </a:t>
            </a:r>
          </a:p>
          <a:p>
            <a:pPr eaLnBrk="1" hangingPunct="1">
              <a:buFont typeface="Wingdings" pitchFamily="2" charset="2"/>
              <a:buChar char="ü"/>
            </a:pPr>
            <a:r>
              <a:rPr lang="el-GR" altLang="el-GR" dirty="0" smtClean="0"/>
              <a:t>μοντέλο </a:t>
            </a:r>
            <a:r>
              <a:rPr lang="el-GR" altLang="el-GR" b="1" dirty="0" smtClean="0"/>
              <a:t>ανταλλαγής</a:t>
            </a:r>
            <a:r>
              <a:rPr lang="el-GR" altLang="el-GR" dirty="0" smtClean="0"/>
              <a:t>. </a:t>
            </a:r>
          </a:p>
          <a:p>
            <a:pPr eaLnBrk="1" hangingPunct="1"/>
            <a:r>
              <a:rPr lang="el-GR" altLang="el-GR" dirty="0" smtClean="0"/>
              <a:t>Ο βαθμός των αλληλεπιδράσεων ανάμεσα στον ασθενή και στον λειτουργό έχει επιπτώσεις στη διαδικασία, καθώς και στην ποιότητα της σχέσης που εγκαθιδρύεται κατά τη διάρκεια της αξιολόγησης.</a:t>
            </a:r>
          </a:p>
        </p:txBody>
      </p:sp>
    </p:spTree>
    <p:extLst>
      <p:ext uri="{BB962C8B-B14F-4D97-AF65-F5344CB8AC3E}">
        <p14:creationId xmlns:p14="http://schemas.microsoft.com/office/powerpoint/2010/main" val="5767434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Τίτλος"/>
          <p:cNvSpPr>
            <a:spLocks noGrp="1"/>
          </p:cNvSpPr>
          <p:nvPr>
            <p:ph type="title"/>
          </p:nvPr>
        </p:nvSpPr>
        <p:spPr/>
        <p:txBody>
          <a:bodyPr/>
          <a:lstStyle/>
          <a:p>
            <a:pPr eaLnBrk="1" hangingPunct="1"/>
            <a:r>
              <a:rPr lang="el-GR" altLang="el-GR" sz="3200" smtClean="0"/>
              <a:t>1. </a:t>
            </a:r>
            <a:r>
              <a:rPr lang="el-GR" altLang="el-GR" sz="3200" b="1" smtClean="0"/>
              <a:t>Διαδικαστικό μοντέλο</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20</a:t>
            </a:fld>
            <a:endParaRPr lang="el-GR"/>
          </a:p>
        </p:txBody>
      </p:sp>
      <p:sp>
        <p:nvSpPr>
          <p:cNvPr id="3" name="2 - Θέση περιεχομένου"/>
          <p:cNvSpPr>
            <a:spLocks noGrp="1"/>
          </p:cNvSpPr>
          <p:nvPr>
            <p:ph sz="quarter" idx="1"/>
          </p:nvPr>
        </p:nvSpPr>
        <p:spPr/>
        <p:txBody>
          <a:bodyPr rtlCol="0">
            <a:noAutofit/>
          </a:bodyPr>
          <a:lstStyle/>
          <a:p>
            <a:pPr marL="320040" indent="-320040" eaLnBrk="1" fontAlgn="auto" hangingPunct="1">
              <a:spcAft>
                <a:spcPts val="0"/>
              </a:spcAft>
              <a:buFont typeface="Wingdings"/>
              <a:buChar char=""/>
              <a:defRPr/>
            </a:pPr>
            <a:r>
              <a:rPr lang="el-GR" dirty="0" smtClean="0"/>
              <a:t>Σύμφωνα με το διαδικαστικό μοντέλο, ο κοινωνικός λειτουργός συμπληρώνει ένα έντυπο (ή ενεργεί σαν να συμπληρώνει κάποιο έντυπο) με ή χωρίς τον χρήστη ή κάποιο άλλο σημαντικό άτομο. </a:t>
            </a:r>
          </a:p>
          <a:p>
            <a:pPr marL="320040" indent="-320040" eaLnBrk="1" fontAlgn="auto" hangingPunct="1">
              <a:spcAft>
                <a:spcPts val="0"/>
              </a:spcAft>
              <a:buFont typeface="Wingdings"/>
              <a:buChar char=""/>
              <a:defRPr/>
            </a:pPr>
            <a:r>
              <a:rPr lang="el-GR" dirty="0" smtClean="0"/>
              <a:t>Η διαδικασία ή το έντυπο καθορίζει το πρόγραμμα της αξιολόγησης. </a:t>
            </a:r>
          </a:p>
          <a:p>
            <a:pPr marL="320040" indent="-320040" eaLnBrk="1" fontAlgn="auto" hangingPunct="1">
              <a:spcAft>
                <a:spcPts val="0"/>
              </a:spcAft>
              <a:buFont typeface="Wingdings"/>
              <a:buChar char=""/>
              <a:defRPr/>
            </a:pPr>
            <a:r>
              <a:rPr lang="el-GR" dirty="0" smtClean="0"/>
              <a:t>Πρόκειται για μια απλή, πρακτική και σχετικά εύκολη προσέγγιση – ωστόσο δεν συμβάλλει κατ’ ανάγκη στην κάλυψη των πραγματικών ή εκφρασμένων επιθυμιών και αναγκών των χρηστών. </a:t>
            </a:r>
          </a:p>
          <a:p>
            <a:pPr marL="320040" indent="-320040" eaLnBrk="1" fontAlgn="auto" hangingPunct="1">
              <a:spcAft>
                <a:spcPts val="0"/>
              </a:spcAft>
              <a:buFont typeface="Wingdings"/>
              <a:buChar char=""/>
              <a:defRPr/>
            </a:pPr>
            <a:r>
              <a:rPr lang="el-GR" dirty="0" smtClean="0"/>
              <a:t>Συνήθως είναι στερεότυπη και άκριτη.</a:t>
            </a:r>
          </a:p>
          <a:p>
            <a:pPr marL="320040" indent="-320040" eaLnBrk="1" fontAlgn="auto" hangingPunct="1">
              <a:spcAft>
                <a:spcPts val="0"/>
              </a:spcAft>
              <a:buFont typeface="Arial" pitchFamily="34" charset="0"/>
              <a:buChar char="•"/>
              <a:defRPr/>
            </a:pPr>
            <a:endParaRPr lang="el-GR" dirty="0" smtClean="0"/>
          </a:p>
        </p:txBody>
      </p:sp>
    </p:spTree>
    <p:extLst>
      <p:ext uri="{BB962C8B-B14F-4D97-AF65-F5344CB8AC3E}">
        <p14:creationId xmlns:p14="http://schemas.microsoft.com/office/powerpoint/2010/main" val="7730335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Τίτλος"/>
          <p:cNvSpPr>
            <a:spLocks noGrp="1"/>
          </p:cNvSpPr>
          <p:nvPr>
            <p:ph type="title"/>
          </p:nvPr>
        </p:nvSpPr>
        <p:spPr/>
        <p:txBody>
          <a:bodyPr/>
          <a:lstStyle/>
          <a:p>
            <a:pPr eaLnBrk="1" hangingPunct="1"/>
            <a:r>
              <a:rPr lang="el-GR" altLang="el-GR" sz="3200" b="1" smtClean="0"/>
              <a:t>2. Μοντέλο των ερωτήσεων</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21</a:t>
            </a:fld>
            <a:endParaRPr lang="el-GR"/>
          </a:p>
        </p:txBody>
      </p:sp>
      <p:sp>
        <p:nvSpPr>
          <p:cNvPr id="3" name="2 - Θέση περιεχομένου"/>
          <p:cNvSpPr>
            <a:spLocks noGrp="1"/>
          </p:cNvSpPr>
          <p:nvPr>
            <p:ph sz="quarter" idx="1"/>
          </p:nvPr>
        </p:nvSpPr>
        <p:spPr/>
        <p:txBody>
          <a:bodyPr rtlCol="0">
            <a:noAutofit/>
          </a:bodyPr>
          <a:lstStyle/>
          <a:p>
            <a:pPr marL="320040" indent="-320040" eaLnBrk="1" fontAlgn="auto" hangingPunct="1">
              <a:spcAft>
                <a:spcPts val="0"/>
              </a:spcAft>
              <a:buFont typeface="Wingdings"/>
              <a:buChar char=""/>
              <a:defRPr/>
            </a:pPr>
            <a:r>
              <a:rPr lang="el-GR" dirty="0" smtClean="0"/>
              <a:t>Στο μοντέλο των ερωτήσεων, ο κοινωνικός λειτουργός ακολουθεί μια συγκεκριμένη διάταξη ερωτήσεων, ακούει τις απαντήσεις και τις επεξεργάζεται. </a:t>
            </a:r>
          </a:p>
          <a:p>
            <a:pPr marL="320040" indent="-320040" eaLnBrk="1" fontAlgn="auto" hangingPunct="1">
              <a:spcAft>
                <a:spcPts val="0"/>
              </a:spcAft>
              <a:buFont typeface="Wingdings"/>
              <a:buChar char=""/>
              <a:defRPr/>
            </a:pPr>
            <a:r>
              <a:rPr lang="el-GR" dirty="0" smtClean="0"/>
              <a:t>Επιπλέον, συμπεριφέρεται σαν να είναι αυτός ο κάτοχος της εμπειρογνωμοσύνης, ενώ η αλληλεπίδραση ακολουθεί το πρόγραμμά του. </a:t>
            </a:r>
          </a:p>
          <a:p>
            <a:pPr marL="320040" indent="-320040" eaLnBrk="1" fontAlgn="auto" hangingPunct="1">
              <a:spcAft>
                <a:spcPts val="0"/>
              </a:spcAft>
              <a:buFont typeface="Wingdings"/>
              <a:buChar char=""/>
              <a:defRPr/>
            </a:pPr>
            <a:r>
              <a:rPr lang="el-GR" dirty="0" smtClean="0"/>
              <a:t>Χρησιμοποιείται συχνά όταν πρέπει να καθορίσουμε κάτι με σαφήνεια (π.χ. καταστάσεις κατά τις οποίες πρέπει να προσδιοριστεί η </a:t>
            </a:r>
            <a:r>
              <a:rPr lang="el-GR" dirty="0" err="1" smtClean="0"/>
              <a:t>επιλεξιμότητα</a:t>
            </a:r>
            <a:r>
              <a:rPr lang="el-GR" dirty="0" smtClean="0"/>
              <a:t> για μια υπηρεσία ή καταστάσεις κατά τις οποίες ο κίνδυνος αποτελεί σημαντικό ζήτημα).</a:t>
            </a:r>
          </a:p>
          <a:p>
            <a:pPr marL="320040" indent="-320040" eaLnBrk="1" fontAlgn="auto" hangingPunct="1">
              <a:spcAft>
                <a:spcPts val="0"/>
              </a:spcAft>
              <a:buFont typeface="Arial" pitchFamily="34" charset="0"/>
              <a:buChar char="•"/>
              <a:defRPr/>
            </a:pPr>
            <a:endParaRPr lang="el-GR" dirty="0" smtClean="0"/>
          </a:p>
        </p:txBody>
      </p:sp>
    </p:spTree>
    <p:extLst>
      <p:ext uri="{BB962C8B-B14F-4D97-AF65-F5344CB8AC3E}">
        <p14:creationId xmlns:p14="http://schemas.microsoft.com/office/powerpoint/2010/main" val="13068290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 Τίτλος"/>
          <p:cNvSpPr>
            <a:spLocks noGrp="1"/>
          </p:cNvSpPr>
          <p:nvPr>
            <p:ph type="title"/>
          </p:nvPr>
        </p:nvSpPr>
        <p:spPr/>
        <p:txBody>
          <a:bodyPr/>
          <a:lstStyle/>
          <a:p>
            <a:pPr eaLnBrk="1" hangingPunct="1"/>
            <a:r>
              <a:rPr lang="el-GR" altLang="el-GR" sz="3200" b="1" dirty="0" smtClean="0"/>
              <a:t>3. Μοντέλο </a:t>
            </a:r>
            <a:r>
              <a:rPr lang="el-GR" altLang="el-GR" sz="3200" b="1" dirty="0" smtClean="0"/>
              <a:t>ανταλλαγής </a:t>
            </a:r>
            <a:r>
              <a:rPr lang="el-GR" altLang="el-GR" sz="2800" b="0" dirty="0" smtClean="0"/>
              <a:t>1/3</a:t>
            </a:r>
            <a:endParaRPr lang="el-GR" altLang="el-GR" sz="2800" b="0"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22</a:t>
            </a:fld>
            <a:endParaRPr lang="el-GR"/>
          </a:p>
        </p:txBody>
      </p:sp>
      <p:sp>
        <p:nvSpPr>
          <p:cNvPr id="31747" name="2 - Θέση περιεχομένου"/>
          <p:cNvSpPr>
            <a:spLocks noGrp="1"/>
          </p:cNvSpPr>
          <p:nvPr>
            <p:ph sz="quarter" idx="1"/>
          </p:nvPr>
        </p:nvSpPr>
        <p:spPr/>
        <p:txBody>
          <a:bodyPr>
            <a:normAutofit/>
          </a:bodyPr>
          <a:lstStyle/>
          <a:p>
            <a:pPr eaLnBrk="1" hangingPunct="1"/>
            <a:r>
              <a:rPr lang="el-GR" altLang="el-GR" dirty="0" smtClean="0"/>
              <a:t>Το μοντέλο ανταλλαγής περιλαμβάνει περισσότερη συζήτηση και μπορεί να γίνει πιο δύσχρηστο, </a:t>
            </a:r>
          </a:p>
          <a:p>
            <a:pPr eaLnBrk="1" hangingPunct="1">
              <a:buFont typeface="Wingdings" pitchFamily="2" charset="2"/>
              <a:buChar char="ü"/>
            </a:pPr>
            <a:r>
              <a:rPr lang="el-GR" altLang="el-GR" dirty="0" smtClean="0"/>
              <a:t>ιδίως στην αρχή, όταν υπάρχει πίεση για να προσδιοριστούν κάποια στοιχεία. </a:t>
            </a:r>
          </a:p>
          <a:p>
            <a:pPr eaLnBrk="1" hangingPunct="1"/>
            <a:r>
              <a:rPr lang="el-GR" altLang="el-GR" dirty="0" smtClean="0"/>
              <a:t>Συνήθως περιλαμβάνει περισσότερους ανθρώπους και έχει μεγαλύτερη διάρκεια. </a:t>
            </a:r>
          </a:p>
          <a:p>
            <a:pPr eaLnBrk="1" hangingPunct="1"/>
            <a:r>
              <a:rPr lang="el-GR" altLang="el-GR" dirty="0" smtClean="0"/>
              <a:t>Οι ασθενείς πιστώνονται με ‘εμπειρογνωμοσύνη βάσει εμπειριών’, η δε συμβολή τους θεωρείται πολύτιμη. </a:t>
            </a:r>
          </a:p>
        </p:txBody>
      </p:sp>
    </p:spTree>
    <p:extLst>
      <p:ext uri="{BB962C8B-B14F-4D97-AF65-F5344CB8AC3E}">
        <p14:creationId xmlns:p14="http://schemas.microsoft.com/office/powerpoint/2010/main" val="11560524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a:solidFill>
                  <a:srgbClr val="775F55">
                    <a:lumMod val="75000"/>
                  </a:srgbClr>
                </a:solidFill>
              </a:rPr>
              <a:t>3. Μοντέλο ανταλλαγής </a:t>
            </a:r>
            <a:r>
              <a:rPr lang="el-GR" altLang="el-GR" sz="2800" b="0" dirty="0">
                <a:solidFill>
                  <a:srgbClr val="775F55">
                    <a:lumMod val="75000"/>
                  </a:srgbClr>
                </a:solidFill>
              </a:rPr>
              <a:t>2</a:t>
            </a:r>
            <a:r>
              <a:rPr lang="el-GR" altLang="el-GR" sz="2800" b="0" dirty="0" smtClean="0">
                <a:solidFill>
                  <a:srgbClr val="775F55">
                    <a:lumMod val="75000"/>
                  </a:srgbClr>
                </a:solidFill>
              </a:rPr>
              <a:t>/3</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23</a:t>
            </a:fld>
            <a:endParaRPr lang="el-GR"/>
          </a:p>
        </p:txBody>
      </p:sp>
      <p:sp>
        <p:nvSpPr>
          <p:cNvPr id="25603" name="2 - Θέση περιεχομένου"/>
          <p:cNvSpPr>
            <a:spLocks noGrp="1"/>
          </p:cNvSpPr>
          <p:nvPr>
            <p:ph sz="quarter" idx="1"/>
          </p:nvPr>
        </p:nvSpPr>
        <p:spPr/>
        <p:txBody>
          <a:bodyPr>
            <a:noAutofit/>
          </a:bodyPr>
          <a:lstStyle/>
          <a:p>
            <a:pPr marL="320040" indent="-320040" eaLnBrk="1" fontAlgn="auto" hangingPunct="1">
              <a:spcAft>
                <a:spcPts val="0"/>
              </a:spcAft>
              <a:buFont typeface="Wingdings"/>
              <a:buChar char=""/>
              <a:defRPr/>
            </a:pPr>
            <a:r>
              <a:rPr lang="el-GR" dirty="0" smtClean="0"/>
              <a:t>Σε αυτό το μοντέλο, η υποτιθέμενη εμπειρογνωμοσύνη του κοινωνικού λειτουργού δεν αφορά τόσο αυτούς καθαυτούς τους ασθενείς, τα προβλήματα και τις ανάγκες τους. </a:t>
            </a:r>
          </a:p>
          <a:p>
            <a:pPr marL="320040" indent="-320040" eaLnBrk="1" fontAlgn="auto" hangingPunct="1">
              <a:spcAft>
                <a:spcPts val="0"/>
              </a:spcAft>
              <a:buFont typeface="Wingdings"/>
              <a:buChar char=""/>
              <a:defRPr/>
            </a:pPr>
            <a:r>
              <a:rPr lang="el-GR" dirty="0" smtClean="0"/>
              <a:t>Πρόκειται βασικά για μια εμπειρογνωμοσύνη που αφορά τη διαδικασία επίλυσης προβλημάτων από κοινού με άλλους. </a:t>
            </a:r>
          </a:p>
          <a:p>
            <a:pPr marL="320040" indent="-320040" eaLnBrk="1" fontAlgn="auto" hangingPunct="1">
              <a:spcAft>
                <a:spcPts val="0"/>
              </a:spcAft>
              <a:buFont typeface="Wingdings"/>
              <a:buChar char=""/>
              <a:defRPr/>
            </a:pPr>
            <a:r>
              <a:rPr lang="el-GR" dirty="0" smtClean="0"/>
              <a:t>Οι πραγματικές δεξιότητες ώστε να επιτυγχάνεται η μεγαλύτερη κατά το δυνατόν συμμετοχή αφορούν: </a:t>
            </a:r>
          </a:p>
          <a:p>
            <a:pPr marL="320040" indent="-320040" eaLnBrk="1" fontAlgn="auto" hangingPunct="1">
              <a:spcAft>
                <a:spcPts val="0"/>
              </a:spcAft>
              <a:buFont typeface="Wingdings" pitchFamily="2" charset="2"/>
              <a:buChar char="ü"/>
              <a:defRPr/>
            </a:pPr>
            <a:r>
              <a:rPr lang="el-GR" dirty="0" smtClean="0"/>
              <a:t>την ενεργό εμπλοκή του ασθενή, και </a:t>
            </a:r>
          </a:p>
          <a:p>
            <a:pPr marL="320040" indent="-320040" eaLnBrk="1" fontAlgn="auto" hangingPunct="1">
              <a:spcAft>
                <a:spcPts val="0"/>
              </a:spcAft>
              <a:buFont typeface="Wingdings" pitchFamily="2" charset="2"/>
              <a:buChar char="ü"/>
              <a:defRPr/>
            </a:pPr>
            <a:r>
              <a:rPr lang="el-GR" dirty="0" smtClean="0"/>
              <a:t>τη σκόπιμη διάρθρωση των διαδικασιών αξιολόγησης (συμμετοχή άλλων, κ.α.).</a:t>
            </a:r>
          </a:p>
        </p:txBody>
      </p:sp>
    </p:spTree>
    <p:extLst>
      <p:ext uri="{BB962C8B-B14F-4D97-AF65-F5344CB8AC3E}">
        <p14:creationId xmlns:p14="http://schemas.microsoft.com/office/powerpoint/2010/main" val="4963497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solidFill>
                  <a:srgbClr val="775F55">
                    <a:lumMod val="75000"/>
                  </a:srgbClr>
                </a:solidFill>
              </a:rPr>
              <a:t>3. Μοντέλο ανταλλαγής </a:t>
            </a:r>
            <a:r>
              <a:rPr lang="el-GR" altLang="el-GR" sz="2800" b="0" dirty="0" smtClean="0">
                <a:solidFill>
                  <a:srgbClr val="775F55">
                    <a:lumMod val="75000"/>
                  </a:srgbClr>
                </a:solidFill>
              </a:rPr>
              <a:t>3/3</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24</a:t>
            </a:fld>
            <a:endParaRPr lang="el-GR"/>
          </a:p>
        </p:txBody>
      </p:sp>
      <p:sp>
        <p:nvSpPr>
          <p:cNvPr id="3" name="2 - Θέση περιεχομένου"/>
          <p:cNvSpPr>
            <a:spLocks noGrp="1"/>
          </p:cNvSpPr>
          <p:nvPr>
            <p:ph sz="quarter" idx="1"/>
          </p:nvPr>
        </p:nvSpPr>
        <p:spPr>
          <a:xfrm>
            <a:off x="612648" y="1600200"/>
            <a:ext cx="8153400" cy="4781128"/>
          </a:xfrm>
        </p:spPr>
        <p:txBody>
          <a:bodyPr>
            <a:normAutofit/>
          </a:bodyPr>
          <a:lstStyle/>
          <a:p>
            <a:pPr marL="320040" indent="-320040" eaLnBrk="1" fontAlgn="auto" hangingPunct="1">
              <a:spcAft>
                <a:spcPts val="0"/>
              </a:spcAft>
              <a:buFont typeface="Wingdings"/>
              <a:buChar char=""/>
              <a:defRPr/>
            </a:pPr>
            <a:r>
              <a:rPr lang="el-GR" dirty="0" smtClean="0"/>
              <a:t>Με αυτό το τρόπο, η διαδικασία αξιολόγησης μπορεί να αποτελεί μέρος της δημιουργίας μιας διαρκούς σχέσης – και να συνιστά βάση για αυτή.</a:t>
            </a:r>
          </a:p>
          <a:p>
            <a:pPr marL="320040" indent="-320040" eaLnBrk="1" fontAlgn="auto" hangingPunct="1">
              <a:spcAft>
                <a:spcPts val="0"/>
              </a:spcAft>
              <a:buFont typeface="Wingdings"/>
              <a:buChar char=""/>
              <a:defRPr/>
            </a:pPr>
            <a:r>
              <a:rPr lang="el-GR" dirty="0" smtClean="0"/>
              <a:t>Αυτό έχει επιπτώσεις στον τρόπο που διενεργείται η αξιολόγηση:</a:t>
            </a:r>
          </a:p>
          <a:p>
            <a:pPr marL="514350" indent="-514350" eaLnBrk="1" fontAlgn="auto" hangingPunct="1">
              <a:spcAft>
                <a:spcPts val="0"/>
              </a:spcAft>
              <a:buFont typeface="+mj-lt"/>
              <a:buAutoNum type="arabicPeriod"/>
              <a:defRPr/>
            </a:pPr>
            <a:r>
              <a:rPr lang="el-GR" dirty="0" smtClean="0"/>
              <a:t>πρέπει να διενεργείται με μορφή συζήτησης, </a:t>
            </a:r>
          </a:p>
          <a:p>
            <a:pPr marL="514350" indent="-514350" eaLnBrk="1" fontAlgn="auto" hangingPunct="1">
              <a:spcAft>
                <a:spcPts val="0"/>
              </a:spcAft>
              <a:buFont typeface="+mj-lt"/>
              <a:buAutoNum type="arabicPeriod"/>
              <a:defRPr/>
            </a:pPr>
            <a:r>
              <a:rPr lang="el-GR" dirty="0" smtClean="0"/>
              <a:t>να χρησιμοποιείται η γλώσσα του ασθενή, </a:t>
            </a:r>
          </a:p>
          <a:p>
            <a:pPr marL="514350" indent="-514350" eaLnBrk="1" fontAlgn="auto" hangingPunct="1">
              <a:spcAft>
                <a:spcPts val="0"/>
              </a:spcAft>
              <a:buFont typeface="+mj-lt"/>
              <a:buAutoNum type="arabicPeriod"/>
              <a:defRPr/>
            </a:pPr>
            <a:r>
              <a:rPr lang="el-GR" dirty="0" smtClean="0"/>
              <a:t>να καταγράφεται με τα λόγια του ίδιου του ασθενή, </a:t>
            </a:r>
          </a:p>
          <a:p>
            <a:pPr marL="514350" indent="-514350" eaLnBrk="1" fontAlgn="auto" hangingPunct="1">
              <a:spcAft>
                <a:spcPts val="0"/>
              </a:spcAft>
              <a:buFont typeface="+mj-lt"/>
              <a:buAutoNum type="arabicPeriod"/>
              <a:defRPr/>
            </a:pPr>
            <a:r>
              <a:rPr lang="el-GR" dirty="0" smtClean="0"/>
              <a:t>πρέπει να ακολουθεί τον ρυθμό του.</a:t>
            </a:r>
            <a:endParaRPr lang="el-GR" dirty="0"/>
          </a:p>
        </p:txBody>
      </p:sp>
    </p:spTree>
    <p:extLst>
      <p:ext uri="{BB962C8B-B14F-4D97-AF65-F5344CB8AC3E}">
        <p14:creationId xmlns:p14="http://schemas.microsoft.com/office/powerpoint/2010/main" val="6145028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Τίτλος"/>
          <p:cNvSpPr>
            <a:spLocks noGrp="1"/>
          </p:cNvSpPr>
          <p:nvPr>
            <p:ph type="title"/>
          </p:nvPr>
        </p:nvSpPr>
        <p:spPr/>
        <p:txBody>
          <a:bodyPr>
            <a:normAutofit fontScale="90000"/>
          </a:bodyPr>
          <a:lstStyle/>
          <a:p>
            <a:pPr eaLnBrk="1" fontAlgn="auto" hangingPunct="1">
              <a:spcAft>
                <a:spcPts val="0"/>
              </a:spcAft>
              <a:defRPr/>
            </a:pPr>
            <a:r>
              <a:rPr lang="el-GR" sz="3200" b="1" dirty="0" smtClean="0"/>
              <a:t/>
            </a:r>
            <a:br>
              <a:rPr lang="el-GR" sz="3200" b="1" dirty="0" smtClean="0"/>
            </a:br>
            <a:r>
              <a:rPr lang="el-GR" sz="3600" b="1" dirty="0" smtClean="0"/>
              <a:t>Η διαδικασία της αξιολόγησης της Κοινωνικής εργασίας στην ψυχική </a:t>
            </a:r>
            <a:r>
              <a:rPr lang="el-GR" sz="3600" b="1" dirty="0" smtClean="0"/>
              <a:t>υγεία </a:t>
            </a:r>
            <a:r>
              <a:rPr lang="el-GR" sz="3100" b="0" dirty="0" smtClean="0"/>
              <a:t>1/2</a:t>
            </a:r>
            <a:r>
              <a:rPr lang="el-GR" sz="3200" dirty="0" smtClean="0"/>
              <a:t/>
            </a:r>
            <a:br>
              <a:rPr lang="el-GR" sz="3200" dirty="0" smtClean="0"/>
            </a:br>
            <a:endParaRPr lang="el-GR" sz="3200"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25</a:t>
            </a:fld>
            <a:endParaRPr lang="el-GR"/>
          </a:p>
        </p:txBody>
      </p:sp>
      <p:sp>
        <p:nvSpPr>
          <p:cNvPr id="34819" name="2 - Θέση περιεχομένου"/>
          <p:cNvSpPr>
            <a:spLocks noGrp="1"/>
          </p:cNvSpPr>
          <p:nvPr>
            <p:ph sz="quarter" idx="1"/>
          </p:nvPr>
        </p:nvSpPr>
        <p:spPr/>
        <p:txBody>
          <a:bodyPr>
            <a:normAutofit/>
          </a:bodyPr>
          <a:lstStyle/>
          <a:p>
            <a:pPr eaLnBrk="1" hangingPunct="1"/>
            <a:r>
              <a:rPr lang="el-GR" altLang="el-GR" dirty="0" smtClean="0"/>
              <a:t>Η αξιολόγηση είναι μια συστηματική συνεχής διαδικασία. </a:t>
            </a:r>
          </a:p>
          <a:p>
            <a:pPr eaLnBrk="1" hangingPunct="1"/>
            <a:r>
              <a:rPr lang="el-GR" altLang="el-GR" dirty="0" smtClean="0"/>
              <a:t>Στις περισσότερες περιπτώσεις, ξεκινά τη στιγμή που ο κοινωνικός λειτουργός συναντά τον ασθενή. </a:t>
            </a:r>
          </a:p>
          <a:p>
            <a:pPr eaLnBrk="1" hangingPunct="1"/>
            <a:r>
              <a:rPr lang="el-GR" altLang="el-GR" dirty="0" smtClean="0"/>
              <a:t>Συνήθως, οι πληροφορίες που περιέχει η παραπομπή είναι χρήσιμες και σημαντικές, ανεξαρτήτως πηγής. </a:t>
            </a:r>
          </a:p>
          <a:p>
            <a:pPr eaLnBrk="1" hangingPunct="1"/>
            <a:r>
              <a:rPr lang="el-GR" altLang="el-GR" dirty="0" smtClean="0"/>
              <a:t>Μερικές φορές διατίθεται κάποιο αρχείο, ενώ συχνά διεξάγεται συζήτηση, είτε με τον επαγγελματία που ζητεί την παραπομπή είτε με τα μέλη της οικογένειας ή με τρίτους.</a:t>
            </a:r>
          </a:p>
        </p:txBody>
      </p:sp>
    </p:spTree>
    <p:extLst>
      <p:ext uri="{BB962C8B-B14F-4D97-AF65-F5344CB8AC3E}">
        <p14:creationId xmlns:p14="http://schemas.microsoft.com/office/powerpoint/2010/main" val="26870602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26</a:t>
            </a:fld>
            <a:endParaRPr lang="el-GR"/>
          </a:p>
        </p:txBody>
      </p:sp>
      <p:sp>
        <p:nvSpPr>
          <p:cNvPr id="35843" name="2 - Θέση περιεχομένου"/>
          <p:cNvSpPr>
            <a:spLocks noGrp="1"/>
          </p:cNvSpPr>
          <p:nvPr>
            <p:ph sz="quarter" idx="1"/>
          </p:nvPr>
        </p:nvSpPr>
        <p:spPr/>
        <p:txBody>
          <a:bodyPr>
            <a:normAutofit/>
          </a:bodyPr>
          <a:lstStyle/>
          <a:p>
            <a:pPr eaLnBrk="1" hangingPunct="1"/>
            <a:r>
              <a:rPr lang="el-GR" altLang="el-GR" dirty="0" smtClean="0"/>
              <a:t>Ορισμένοι κοινωνικοί λειτουργοί συναντούν τον ασθενή και έπειτα λαμβάνουν γνώση αυτών των πληροφοριών. </a:t>
            </a:r>
          </a:p>
          <a:p>
            <a:pPr eaLnBrk="1" hangingPunct="1"/>
            <a:r>
              <a:rPr lang="el-GR" altLang="el-GR" dirty="0" smtClean="0"/>
              <a:t>Ωστόσο, είναι πιο υπεύθυνο να είναι ανοιχτοί σε όσο το δυνατόν περισσότερες πληροφορίες, ανεξαρτήτως πηγής. </a:t>
            </a:r>
          </a:p>
        </p:txBody>
      </p:sp>
      <p:sp>
        <p:nvSpPr>
          <p:cNvPr id="5" name="1 - Τίτλος"/>
          <p:cNvSpPr>
            <a:spLocks noGrp="1"/>
          </p:cNvSpPr>
          <p:nvPr>
            <p:ph type="title"/>
          </p:nvPr>
        </p:nvSpPr>
        <p:spPr>
          <a:xfrm>
            <a:off x="612648" y="228600"/>
            <a:ext cx="8153400" cy="990600"/>
          </a:xfrm>
        </p:spPr>
        <p:txBody>
          <a:bodyPr>
            <a:normAutofit fontScale="90000"/>
          </a:bodyPr>
          <a:lstStyle/>
          <a:p>
            <a:pPr eaLnBrk="1" fontAlgn="auto" hangingPunct="1">
              <a:spcAft>
                <a:spcPts val="0"/>
              </a:spcAft>
              <a:defRPr/>
            </a:pPr>
            <a:r>
              <a:rPr lang="el-GR" sz="3200" b="1" dirty="0" smtClean="0"/>
              <a:t/>
            </a:r>
            <a:br>
              <a:rPr lang="el-GR" sz="3200" b="1" dirty="0" smtClean="0"/>
            </a:br>
            <a:r>
              <a:rPr lang="el-GR" sz="3600" b="1" dirty="0" smtClean="0"/>
              <a:t>Η διαδικασία της αξιολόγησης της Κοινωνικής εργασίας στην ψυχική </a:t>
            </a:r>
            <a:r>
              <a:rPr lang="el-GR" sz="3600" b="1" dirty="0" smtClean="0"/>
              <a:t>υγεία </a:t>
            </a:r>
            <a:r>
              <a:rPr lang="el-GR" sz="3100" b="0" dirty="0"/>
              <a:t>2</a:t>
            </a:r>
            <a:r>
              <a:rPr lang="el-GR" sz="3100" b="0" dirty="0" smtClean="0"/>
              <a:t>/2</a:t>
            </a:r>
            <a:r>
              <a:rPr lang="el-GR" sz="3200" dirty="0" smtClean="0"/>
              <a:t/>
            </a:r>
            <a:br>
              <a:rPr lang="el-GR" sz="3200" dirty="0" smtClean="0"/>
            </a:br>
            <a:endParaRPr lang="el-GR" sz="3200" dirty="0" smtClean="0"/>
          </a:p>
        </p:txBody>
      </p:sp>
    </p:spTree>
    <p:extLst>
      <p:ext uri="{BB962C8B-B14F-4D97-AF65-F5344CB8AC3E}">
        <p14:creationId xmlns:p14="http://schemas.microsoft.com/office/powerpoint/2010/main" val="30591974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Τίτλος"/>
          <p:cNvSpPr>
            <a:spLocks noGrp="1"/>
          </p:cNvSpPr>
          <p:nvPr>
            <p:ph type="title"/>
          </p:nvPr>
        </p:nvSpPr>
        <p:spPr/>
        <p:txBody>
          <a:bodyPr/>
          <a:lstStyle/>
          <a:p>
            <a:pPr eaLnBrk="1" hangingPunct="1"/>
            <a:r>
              <a:rPr lang="el-GR" altLang="el-GR" sz="3200" b="1" smtClean="0"/>
              <a:t>Πλήρης εικόνα – πολλές πηγές</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27</a:t>
            </a:fld>
            <a:endParaRPr lang="el-GR"/>
          </a:p>
        </p:txBody>
      </p:sp>
      <p:sp>
        <p:nvSpPr>
          <p:cNvPr id="36867" name="2 - Θέση περιεχομένου"/>
          <p:cNvSpPr>
            <a:spLocks noGrp="1"/>
          </p:cNvSpPr>
          <p:nvPr>
            <p:ph sz="quarter" idx="1"/>
          </p:nvPr>
        </p:nvSpPr>
        <p:spPr/>
        <p:txBody>
          <a:bodyPr>
            <a:normAutofit/>
          </a:bodyPr>
          <a:lstStyle/>
          <a:p>
            <a:pPr eaLnBrk="1" hangingPunct="1"/>
            <a:r>
              <a:rPr lang="el-GR" altLang="el-GR" dirty="0" smtClean="0"/>
              <a:t>Η πλήρης εικόνα προκύπτει μόνο από διάφορες πηγές: </a:t>
            </a:r>
          </a:p>
          <a:p>
            <a:pPr eaLnBrk="1" hangingPunct="1">
              <a:buFont typeface="Wingdings" pitchFamily="2" charset="2"/>
              <a:buChar char="ü"/>
            </a:pPr>
            <a:r>
              <a:rPr lang="el-GR" altLang="el-GR" dirty="0" smtClean="0"/>
              <a:t>από τα άτομα που πλήττονται περισσότερο, </a:t>
            </a:r>
          </a:p>
          <a:p>
            <a:pPr eaLnBrk="1" hangingPunct="1">
              <a:buFont typeface="Wingdings" pitchFamily="2" charset="2"/>
              <a:buChar char="ü"/>
            </a:pPr>
            <a:r>
              <a:rPr lang="el-GR" altLang="el-GR" dirty="0" smtClean="0"/>
              <a:t>από μέλη της οικογένειας και ενδεχομένως φίλους,</a:t>
            </a:r>
          </a:p>
          <a:p>
            <a:pPr eaLnBrk="1" hangingPunct="1">
              <a:buFont typeface="Wingdings" pitchFamily="2" charset="2"/>
              <a:buChar char="ü"/>
            </a:pPr>
            <a:r>
              <a:rPr lang="el-GR" altLang="el-GR" dirty="0" smtClean="0"/>
              <a:t>από </a:t>
            </a:r>
            <a:r>
              <a:rPr lang="el-GR" altLang="el-GR" dirty="0" err="1" smtClean="0"/>
              <a:t>πάροχους</a:t>
            </a:r>
            <a:r>
              <a:rPr lang="el-GR" altLang="el-GR" dirty="0" smtClean="0"/>
              <a:t> υπηρεσιών και άλλα μέλη της κοινότητας, καθώς και </a:t>
            </a:r>
          </a:p>
          <a:p>
            <a:pPr eaLnBrk="1" hangingPunct="1">
              <a:buFont typeface="Wingdings" pitchFamily="2" charset="2"/>
              <a:buChar char="ü"/>
            </a:pPr>
            <a:r>
              <a:rPr lang="el-GR" altLang="el-GR" dirty="0" smtClean="0"/>
              <a:t>από συνεργαζόμενα άτομα που παρέχουν πληροφορίες σε σημαντικά θέματα, όπως οι σχετικές </a:t>
            </a:r>
            <a:r>
              <a:rPr lang="el-GR" altLang="el-GR" dirty="0" err="1" smtClean="0"/>
              <a:t>εθνοτικές</a:t>
            </a:r>
            <a:r>
              <a:rPr lang="el-GR" altLang="el-GR" dirty="0" smtClean="0"/>
              <a:t>, πολιτισμικές και νομικές παράμετροι.</a:t>
            </a:r>
          </a:p>
          <a:p>
            <a:pPr eaLnBrk="1" hangingPunct="1"/>
            <a:endParaRPr lang="el-GR" altLang="el-GR" dirty="0" smtClean="0"/>
          </a:p>
        </p:txBody>
      </p:sp>
    </p:spTree>
    <p:extLst>
      <p:ext uri="{BB962C8B-B14F-4D97-AF65-F5344CB8AC3E}">
        <p14:creationId xmlns:p14="http://schemas.microsoft.com/office/powerpoint/2010/main" val="18442242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 Τίτλος"/>
          <p:cNvSpPr>
            <a:spLocks noGrp="1"/>
          </p:cNvSpPr>
          <p:nvPr>
            <p:ph type="title"/>
          </p:nvPr>
        </p:nvSpPr>
        <p:spPr/>
        <p:txBody>
          <a:bodyPr/>
          <a:lstStyle/>
          <a:p>
            <a:pPr eaLnBrk="1" hangingPunct="1"/>
            <a:r>
              <a:rPr lang="el-GR" altLang="el-GR" sz="3200" b="1" smtClean="0"/>
              <a:t>Παραπομπή</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28</a:t>
            </a:fld>
            <a:endParaRPr lang="el-GR"/>
          </a:p>
        </p:txBody>
      </p:sp>
      <p:sp>
        <p:nvSpPr>
          <p:cNvPr id="37891" name="2 - Θέση περιεχομένου"/>
          <p:cNvSpPr>
            <a:spLocks noGrp="1"/>
          </p:cNvSpPr>
          <p:nvPr>
            <p:ph sz="quarter" idx="1"/>
          </p:nvPr>
        </p:nvSpPr>
        <p:spPr>
          <a:xfrm>
            <a:off x="612648" y="1600200"/>
            <a:ext cx="8153400" cy="5213176"/>
          </a:xfrm>
        </p:spPr>
        <p:txBody>
          <a:bodyPr>
            <a:noAutofit/>
          </a:bodyPr>
          <a:lstStyle/>
          <a:p>
            <a:pPr eaLnBrk="1" hangingPunct="1"/>
            <a:r>
              <a:rPr lang="el-GR" altLang="el-GR" sz="2300" dirty="0" smtClean="0"/>
              <a:t>Μέρος αυτής της στάσης είναι η ευαισθησία ως προς την ‘πολιτική’ της παραπομπής: </a:t>
            </a:r>
          </a:p>
          <a:p>
            <a:pPr marL="857250" lvl="1" indent="-457200" eaLnBrk="1" hangingPunct="1">
              <a:buFont typeface="Calibri" pitchFamily="34" charset="0"/>
              <a:buAutoNum type="arabicPeriod"/>
            </a:pPr>
            <a:r>
              <a:rPr lang="el-GR" altLang="el-GR" sz="2300" dirty="0" smtClean="0"/>
              <a:t>Αφορά κάποιον που διαφωνεί με αυτές τις προσδοκίες ή τις αγνοεί; </a:t>
            </a:r>
          </a:p>
          <a:p>
            <a:pPr marL="857250" lvl="1" indent="-457200" eaLnBrk="1" hangingPunct="1">
              <a:buFont typeface="Calibri" pitchFamily="34" charset="0"/>
              <a:buAutoNum type="arabicPeriod"/>
            </a:pPr>
            <a:r>
              <a:rPr lang="el-GR" altLang="el-GR" sz="2300" dirty="0" smtClean="0"/>
              <a:t>Το άτομο της παραπομπής πώς αντιλαμβάνεται όσα συμβαίνουν; </a:t>
            </a:r>
          </a:p>
          <a:p>
            <a:pPr marL="857250" lvl="1" indent="-457200" eaLnBrk="1" hangingPunct="1">
              <a:buFont typeface="Calibri" pitchFamily="34" charset="0"/>
              <a:buAutoNum type="arabicPeriod"/>
            </a:pPr>
            <a:r>
              <a:rPr lang="el-GR" altLang="el-GR" sz="2300" dirty="0" smtClean="0"/>
              <a:t>Υπάρχουν άλλες εμπλεκόμενες υπηρεσίες, και εάν ναι πώς εμπλέκονται; </a:t>
            </a:r>
          </a:p>
          <a:p>
            <a:pPr marL="857250" lvl="1" indent="-457200" eaLnBrk="1" hangingPunct="1">
              <a:buFont typeface="Calibri" pitchFamily="34" charset="0"/>
              <a:buAutoNum type="arabicPeriod"/>
            </a:pPr>
            <a:r>
              <a:rPr lang="el-GR" altLang="el-GR" sz="2300" dirty="0" smtClean="0"/>
              <a:t>Στις περιπτώσεις που ενέχουν κίνδυνο για τον ασθενή ή τρίτους, πως οι υποχρεώσεις μας επηρεάζουν τόσο τον τρόπο όσο και τον σκοπό της αξιολόγησης.</a:t>
            </a:r>
          </a:p>
          <a:p>
            <a:pPr eaLnBrk="1" hangingPunct="1"/>
            <a:endParaRPr lang="el-GR" altLang="el-GR" sz="2300" dirty="0" smtClean="0"/>
          </a:p>
        </p:txBody>
      </p:sp>
    </p:spTree>
    <p:extLst>
      <p:ext uri="{BB962C8B-B14F-4D97-AF65-F5344CB8AC3E}">
        <p14:creationId xmlns:p14="http://schemas.microsoft.com/office/powerpoint/2010/main" val="12651865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a:solidFill>
                  <a:srgbClr val="775F55">
                    <a:lumMod val="75000"/>
                  </a:srgbClr>
                </a:solidFill>
              </a:rPr>
              <a:t>Η αξιολόγηση της ψυχικής υγείας </a:t>
            </a:r>
            <a:r>
              <a:rPr lang="el-GR" altLang="el-GR" sz="2800" b="0" dirty="0" smtClean="0">
                <a:solidFill>
                  <a:srgbClr val="775F55">
                    <a:lumMod val="75000"/>
                  </a:srgbClr>
                </a:solidFill>
              </a:rPr>
              <a:t>2/2</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2</a:t>
            </a:fld>
            <a:endParaRPr lang="el-GR"/>
          </a:p>
        </p:txBody>
      </p:sp>
      <p:sp>
        <p:nvSpPr>
          <p:cNvPr id="11267" name="2 - Θέση περιεχομένου"/>
          <p:cNvSpPr>
            <a:spLocks noGrp="1"/>
          </p:cNvSpPr>
          <p:nvPr>
            <p:ph sz="quarter" idx="1"/>
          </p:nvPr>
        </p:nvSpPr>
        <p:spPr/>
        <p:txBody>
          <a:bodyPr>
            <a:normAutofit/>
          </a:bodyPr>
          <a:lstStyle/>
          <a:p>
            <a:pPr eaLnBrk="1" hangingPunct="1"/>
            <a:r>
              <a:rPr lang="el-GR" altLang="el-GR" dirty="0" smtClean="0"/>
              <a:t>Τα διάφορα εργαλεία αξιολόγησης που έχει στη διάθεσή της η ψυχιατρική είναι ατελή. </a:t>
            </a:r>
          </a:p>
          <a:p>
            <a:pPr eaLnBrk="1" hangingPunct="1"/>
            <a:r>
              <a:rPr lang="el-GR" altLang="el-GR" dirty="0" smtClean="0"/>
              <a:t>Για παράδειγμα: </a:t>
            </a:r>
          </a:p>
          <a:p>
            <a:pPr eaLnBrk="1" hangingPunct="1">
              <a:buFont typeface="Wingdings" pitchFamily="2" charset="2"/>
              <a:buChar char="ü"/>
            </a:pPr>
            <a:r>
              <a:rPr lang="el-GR" altLang="el-GR" dirty="0" smtClean="0"/>
              <a:t>η εκμάθηση των κατηγοριών της εξέτασης της ψυχικής κατάστασης – ακόμη και η εκμάθηση της ικανότητας εκμαίευσης όλων των σχετικών πληροφοριών, </a:t>
            </a:r>
          </a:p>
          <a:p>
            <a:pPr eaLnBrk="1" hangingPunct="1">
              <a:buFont typeface="Wingdings" pitchFamily="2" charset="2"/>
              <a:buChar char="ü"/>
            </a:pPr>
            <a:r>
              <a:rPr lang="el-GR" altLang="el-GR" dirty="0" smtClean="0"/>
              <a:t>δεν έχει καμία σχέση με την πραγματοποίηση μιας καλής αξιολόγησης.</a:t>
            </a:r>
          </a:p>
          <a:p>
            <a:pPr eaLnBrk="1" hangingPunct="1"/>
            <a:endParaRPr lang="el-GR" altLang="el-GR" dirty="0" smtClean="0"/>
          </a:p>
        </p:txBody>
      </p:sp>
    </p:spTree>
    <p:extLst>
      <p:ext uri="{BB962C8B-B14F-4D97-AF65-F5344CB8AC3E}">
        <p14:creationId xmlns:p14="http://schemas.microsoft.com/office/powerpoint/2010/main" val="17923114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 Τίτλος"/>
          <p:cNvSpPr>
            <a:spLocks noGrp="1"/>
          </p:cNvSpPr>
          <p:nvPr>
            <p:ph type="title"/>
          </p:nvPr>
        </p:nvSpPr>
        <p:spPr/>
        <p:txBody>
          <a:bodyPr/>
          <a:lstStyle/>
          <a:p>
            <a:pPr eaLnBrk="1" hangingPunct="1"/>
            <a:r>
              <a:rPr lang="el-GR" altLang="el-GR" sz="3200" b="1" dirty="0" smtClean="0"/>
              <a:t>Στάδια διαδικασίας </a:t>
            </a:r>
            <a:r>
              <a:rPr lang="el-GR" altLang="el-GR" sz="3200" b="1" dirty="0" smtClean="0"/>
              <a:t>αξιολόγησης </a:t>
            </a:r>
            <a:r>
              <a:rPr lang="el-GR" altLang="el-GR" sz="2800" b="0" dirty="0" smtClean="0"/>
              <a:t>1/3</a:t>
            </a:r>
            <a:endParaRPr lang="el-GR" altLang="el-GR" sz="2800" b="0"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29</a:t>
            </a:fld>
            <a:endParaRPr lang="el-GR"/>
          </a:p>
        </p:txBody>
      </p:sp>
      <p:sp>
        <p:nvSpPr>
          <p:cNvPr id="38915" name="2 - Θέση περιεχομένου"/>
          <p:cNvSpPr>
            <a:spLocks noGrp="1"/>
          </p:cNvSpPr>
          <p:nvPr>
            <p:ph sz="quarter" idx="1"/>
          </p:nvPr>
        </p:nvSpPr>
        <p:spPr>
          <a:xfrm>
            <a:off x="612648" y="1600200"/>
            <a:ext cx="8153400" cy="5257800"/>
          </a:xfrm>
        </p:spPr>
        <p:txBody>
          <a:bodyPr>
            <a:noAutofit/>
          </a:bodyPr>
          <a:lstStyle/>
          <a:p>
            <a:pPr eaLnBrk="1" hangingPunct="1">
              <a:lnSpc>
                <a:spcPct val="105000"/>
              </a:lnSpc>
              <a:spcBef>
                <a:spcPts val="900"/>
              </a:spcBef>
            </a:pPr>
            <a:r>
              <a:rPr lang="el-GR" altLang="el-GR" b="1" dirty="0" smtClean="0"/>
              <a:t>Προετοιμασία: </a:t>
            </a:r>
            <a:r>
              <a:rPr lang="el-GR" altLang="el-GR" dirty="0" smtClean="0"/>
              <a:t>καθορίζουμε ποιον θα δούμε, ποια τα στοιχεία, ποιος ο σκοπός και ποιοι οι περιορισμοί των καθηκόντων μας.</a:t>
            </a:r>
          </a:p>
          <a:p>
            <a:pPr eaLnBrk="1" hangingPunct="1">
              <a:lnSpc>
                <a:spcPct val="105000"/>
              </a:lnSpc>
              <a:spcBef>
                <a:spcPts val="900"/>
              </a:spcBef>
            </a:pPr>
            <a:r>
              <a:rPr lang="el-GR" altLang="el-GR" b="1" dirty="0" smtClean="0"/>
              <a:t>Συλλογή πληροφοριών: </a:t>
            </a:r>
            <a:r>
              <a:rPr lang="el-GR" altLang="el-GR" dirty="0" smtClean="0"/>
              <a:t>με αβεβαιότητα, σεβασμό και νοοτροπία ερευνητή’.</a:t>
            </a:r>
          </a:p>
          <a:p>
            <a:pPr eaLnBrk="1" hangingPunct="1">
              <a:lnSpc>
                <a:spcPct val="105000"/>
              </a:lnSpc>
              <a:spcBef>
                <a:spcPts val="900"/>
              </a:spcBef>
            </a:pPr>
            <a:r>
              <a:rPr lang="el-GR" altLang="el-GR" b="1" dirty="0" smtClean="0"/>
              <a:t>Στάθμιση των δεδομένων: </a:t>
            </a:r>
            <a:r>
              <a:rPr lang="el-GR" altLang="el-GR" dirty="0" smtClean="0"/>
              <a:t>εντοπίζουμε εάν υπάρχει μια κατάσταση που αιτιολογεί και απαιτεί την προσοχή μας.</a:t>
            </a:r>
          </a:p>
          <a:p>
            <a:pPr eaLnBrk="1" hangingPunct="1">
              <a:lnSpc>
                <a:spcPct val="105000"/>
              </a:lnSpc>
              <a:spcBef>
                <a:spcPts val="900"/>
              </a:spcBef>
            </a:pPr>
            <a:r>
              <a:rPr lang="el-GR" altLang="el-GR" b="1" dirty="0" smtClean="0"/>
              <a:t>Ανάλυση των δεδομένων: </a:t>
            </a:r>
            <a:r>
              <a:rPr lang="el-GR" altLang="el-GR" dirty="0" smtClean="0"/>
              <a:t>ερμηνεία με τρόπο ώστε να διαμορφωθεί κατανόηση της κατάστασης και να αναπτυχθούν ιδέες για παρέμβαση.</a:t>
            </a:r>
          </a:p>
          <a:p>
            <a:pPr eaLnBrk="1" hangingPunct="1">
              <a:lnSpc>
                <a:spcPct val="105000"/>
              </a:lnSpc>
              <a:spcBef>
                <a:spcPts val="900"/>
              </a:spcBef>
            </a:pPr>
            <a:r>
              <a:rPr lang="el-GR" altLang="el-GR" b="1" dirty="0" smtClean="0"/>
              <a:t>Αξιοποίηση των δεδομένων: </a:t>
            </a:r>
            <a:r>
              <a:rPr lang="el-GR" altLang="el-GR" dirty="0" smtClean="0"/>
              <a:t>παγίωση της κατανόησης.</a:t>
            </a:r>
          </a:p>
        </p:txBody>
      </p:sp>
    </p:spTree>
    <p:extLst>
      <p:ext uri="{BB962C8B-B14F-4D97-AF65-F5344CB8AC3E}">
        <p14:creationId xmlns:p14="http://schemas.microsoft.com/office/powerpoint/2010/main" val="23881402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a:solidFill>
                  <a:srgbClr val="775F55">
                    <a:lumMod val="75000"/>
                  </a:srgbClr>
                </a:solidFill>
              </a:rPr>
              <a:t>Στάδια διαδικασίας αξιολόγησης </a:t>
            </a:r>
            <a:r>
              <a:rPr lang="el-GR" altLang="el-GR" sz="2800" b="0" dirty="0" smtClean="0">
                <a:solidFill>
                  <a:srgbClr val="775F55">
                    <a:lumMod val="75000"/>
                  </a:srgbClr>
                </a:solidFill>
              </a:rPr>
              <a:t>2/3</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30</a:t>
            </a:fld>
            <a:endParaRPr lang="el-GR"/>
          </a:p>
        </p:txBody>
      </p:sp>
      <p:sp>
        <p:nvSpPr>
          <p:cNvPr id="31747" name="2 - Θέση περιεχομένου"/>
          <p:cNvSpPr>
            <a:spLocks noGrp="1"/>
          </p:cNvSpPr>
          <p:nvPr>
            <p:ph sz="quarter" idx="1"/>
          </p:nvPr>
        </p:nvSpPr>
        <p:spPr>
          <a:xfrm>
            <a:off x="612648" y="1600200"/>
            <a:ext cx="8153400" cy="4997152"/>
          </a:xfrm>
        </p:spPr>
        <p:txBody>
          <a:bodyPr>
            <a:noAutofit/>
          </a:bodyPr>
          <a:lstStyle/>
          <a:p>
            <a:pPr marL="320040" indent="-320040" eaLnBrk="1" fontAlgn="auto" hangingPunct="1">
              <a:spcAft>
                <a:spcPts val="0"/>
              </a:spcAft>
              <a:buFont typeface="Wingdings"/>
              <a:buChar char=""/>
              <a:defRPr/>
            </a:pPr>
            <a:r>
              <a:rPr lang="el-GR" dirty="0" smtClean="0"/>
              <a:t>Η </a:t>
            </a:r>
            <a:r>
              <a:rPr lang="el-GR" b="1" dirty="0" smtClean="0"/>
              <a:t>αξιολόγηση </a:t>
            </a:r>
            <a:r>
              <a:rPr lang="el-GR" dirty="0" smtClean="0"/>
              <a:t>πρέπει να αποτελεί μια</a:t>
            </a:r>
            <a:r>
              <a:rPr lang="el-GR" b="1" dirty="0" smtClean="0"/>
              <a:t> διαρκή διαδικασία </a:t>
            </a:r>
            <a:r>
              <a:rPr lang="el-GR" dirty="0" smtClean="0"/>
              <a:t>έρευνας, και </a:t>
            </a:r>
            <a:r>
              <a:rPr lang="el-GR" b="1" dirty="0" smtClean="0"/>
              <a:t>οι πληροφορίες πρέπει να </a:t>
            </a:r>
            <a:r>
              <a:rPr lang="el-GR" b="1" dirty="0" err="1" smtClean="0"/>
              <a:t>επικαιροποιούνται</a:t>
            </a:r>
            <a:r>
              <a:rPr lang="el-GR" b="1" dirty="0" smtClean="0"/>
              <a:t> τακτικά. </a:t>
            </a:r>
          </a:p>
          <a:p>
            <a:pPr marL="320040" indent="-320040" eaLnBrk="1" fontAlgn="auto" hangingPunct="1">
              <a:spcAft>
                <a:spcPts val="0"/>
              </a:spcAft>
              <a:buFont typeface="Wingdings"/>
              <a:buChar char=""/>
              <a:defRPr/>
            </a:pPr>
            <a:r>
              <a:rPr lang="el-GR" dirty="0" smtClean="0"/>
              <a:t>Είναι χρήσιμο για τον λειτουργό να πηγαίνει εφοδιασμένος με έναν σαφή νοερό χάρτη της διαδικασίας αξιολόγησης, αλλά με ευελιξία. </a:t>
            </a:r>
          </a:p>
          <a:p>
            <a:pPr marL="320040" indent="-320040" eaLnBrk="1" fontAlgn="auto" hangingPunct="1">
              <a:spcAft>
                <a:spcPts val="0"/>
              </a:spcAft>
              <a:buFont typeface="Wingdings"/>
              <a:buChar char=""/>
              <a:defRPr/>
            </a:pPr>
            <a:r>
              <a:rPr lang="el-GR" b="1" dirty="0" smtClean="0"/>
              <a:t>Οι κρίσεις</a:t>
            </a:r>
            <a:r>
              <a:rPr lang="el-GR" dirty="0" smtClean="0"/>
              <a:t>, όταν προκύπτουν, </a:t>
            </a:r>
            <a:r>
              <a:rPr lang="el-GR" b="1" dirty="0" smtClean="0"/>
              <a:t>απαιτούν άμεση απάντηση, </a:t>
            </a:r>
            <a:r>
              <a:rPr lang="el-GR" dirty="0" smtClean="0"/>
              <a:t>και δεν είναι απαραίτητο να γνωρίζουμε </a:t>
            </a:r>
            <a:r>
              <a:rPr lang="el-GR" i="1" dirty="0" smtClean="0"/>
              <a:t>τα πάντα</a:t>
            </a:r>
            <a:r>
              <a:rPr lang="el-GR" dirty="0" smtClean="0"/>
              <a:t> πριν από την αντιμετώπιση πιεστικών αναγκών, όπως η ανάγκη για ασφάλεια, για περιστολή, ή για εισοδηματική ή στεγαστική στήριξη.</a:t>
            </a:r>
          </a:p>
        </p:txBody>
      </p:sp>
    </p:spTree>
    <p:extLst>
      <p:ext uri="{BB962C8B-B14F-4D97-AF65-F5344CB8AC3E}">
        <p14:creationId xmlns:p14="http://schemas.microsoft.com/office/powerpoint/2010/main" val="30427593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a:solidFill>
                  <a:srgbClr val="775F55">
                    <a:lumMod val="75000"/>
                  </a:srgbClr>
                </a:solidFill>
              </a:rPr>
              <a:t>Στάδια διαδικασίας αξιολόγησης </a:t>
            </a:r>
            <a:r>
              <a:rPr lang="el-GR" altLang="el-GR" sz="2800" b="0" dirty="0" smtClean="0">
                <a:solidFill>
                  <a:srgbClr val="775F55">
                    <a:lumMod val="75000"/>
                  </a:srgbClr>
                </a:solidFill>
              </a:rPr>
              <a:t>3/3</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31</a:t>
            </a:fld>
            <a:endParaRPr lang="el-GR"/>
          </a:p>
        </p:txBody>
      </p:sp>
      <p:sp>
        <p:nvSpPr>
          <p:cNvPr id="40963" name="2 - Θέση περιεχομένου"/>
          <p:cNvSpPr>
            <a:spLocks noGrp="1"/>
          </p:cNvSpPr>
          <p:nvPr>
            <p:ph sz="quarter" idx="1"/>
          </p:nvPr>
        </p:nvSpPr>
        <p:spPr/>
        <p:txBody>
          <a:bodyPr>
            <a:normAutofit/>
          </a:bodyPr>
          <a:lstStyle/>
          <a:p>
            <a:pPr eaLnBrk="1" hangingPunct="1"/>
            <a:r>
              <a:rPr lang="el-GR" altLang="el-GR" dirty="0" smtClean="0"/>
              <a:t>Ξεκινάμε με βάση την αρχή : </a:t>
            </a:r>
          </a:p>
          <a:p>
            <a:pPr eaLnBrk="1" hangingPunct="1">
              <a:buFont typeface="Wingdings" pitchFamily="2" charset="2"/>
              <a:buNone/>
            </a:pPr>
            <a:r>
              <a:rPr lang="el-GR" altLang="el-GR" dirty="0" smtClean="0"/>
              <a:t>   - ότι, πριν καταλήξουμε σε ένα συμπέρασμα, η αξιολόγηση πρέπει να είναι ενδελεχής, λεπτομερής και σαφής, και </a:t>
            </a:r>
          </a:p>
          <a:p>
            <a:pPr eaLnBrk="1" hangingPunct="1">
              <a:buFont typeface="Wingdings" pitchFamily="2" charset="2"/>
              <a:buNone/>
            </a:pPr>
            <a:r>
              <a:rPr lang="el-GR" altLang="el-GR" dirty="0" smtClean="0"/>
              <a:t>    - ότι πρέπει να αφιερώνεται χρόνος και να καταβάλλεται προσπάθεια ώστε να συλλέγονται πληροφορίες από ένα ευρύ φάσμα πηγών προκειμένου η κατανόηση να είναι όσο το δυνατόν πληρέστερη. </a:t>
            </a:r>
          </a:p>
        </p:txBody>
      </p:sp>
    </p:spTree>
    <p:extLst>
      <p:ext uri="{BB962C8B-B14F-4D97-AF65-F5344CB8AC3E}">
        <p14:creationId xmlns:p14="http://schemas.microsoft.com/office/powerpoint/2010/main" val="40085158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 Τίτλος"/>
          <p:cNvSpPr>
            <a:spLocks noGrp="1"/>
          </p:cNvSpPr>
          <p:nvPr>
            <p:ph type="title"/>
          </p:nvPr>
        </p:nvSpPr>
        <p:spPr/>
        <p:txBody>
          <a:bodyPr>
            <a:noAutofit/>
          </a:bodyPr>
          <a:lstStyle/>
          <a:p>
            <a:pPr eaLnBrk="1" fontAlgn="auto" hangingPunct="1">
              <a:spcAft>
                <a:spcPts val="0"/>
              </a:spcAft>
              <a:defRPr/>
            </a:pPr>
            <a:r>
              <a:rPr lang="el-GR" dirty="0" smtClean="0"/>
              <a:t>Για ευρεία προσέγγιση αναζητάμε πληροφορίες: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32</a:t>
            </a:fld>
            <a:endParaRPr lang="el-GR"/>
          </a:p>
        </p:txBody>
      </p:sp>
      <p:sp>
        <p:nvSpPr>
          <p:cNvPr id="41987" name="2 - Θέση περιεχομένου"/>
          <p:cNvSpPr>
            <a:spLocks noGrp="1"/>
          </p:cNvSpPr>
          <p:nvPr>
            <p:ph sz="quarter" idx="1"/>
          </p:nvPr>
        </p:nvSpPr>
        <p:spPr>
          <a:xfrm>
            <a:off x="612648" y="1600200"/>
            <a:ext cx="8207824" cy="4925144"/>
          </a:xfrm>
        </p:spPr>
        <p:txBody>
          <a:bodyPr>
            <a:noAutofit/>
          </a:bodyPr>
          <a:lstStyle/>
          <a:p>
            <a:pPr eaLnBrk="1" hangingPunct="1">
              <a:buFont typeface="Wingdings" panose="05000000000000000000" pitchFamily="2" charset="2"/>
              <a:buChar char="ü"/>
            </a:pPr>
            <a:r>
              <a:rPr lang="el-GR" altLang="el-GR" sz="2300" b="1" dirty="0" smtClean="0"/>
              <a:t>από το άτομο, την οικογένεια και άλλους σημαντικούς ανθρώπους στη ζωή </a:t>
            </a:r>
            <a:r>
              <a:rPr lang="el-GR" altLang="el-GR" sz="2300" b="1" dirty="0" err="1" smtClean="0"/>
              <a:t>τους</a:t>
            </a:r>
            <a:r>
              <a:rPr lang="el-GR" altLang="el-GR" sz="2300" dirty="0" err="1" smtClean="0"/>
              <a:t>∙</a:t>
            </a:r>
            <a:r>
              <a:rPr lang="el-GR" altLang="el-GR" sz="2300" dirty="0" smtClean="0"/>
              <a:t> </a:t>
            </a:r>
          </a:p>
          <a:p>
            <a:pPr eaLnBrk="1" hangingPunct="1">
              <a:buFont typeface="Wingdings" panose="05000000000000000000" pitchFamily="2" charset="2"/>
              <a:buChar char="ü"/>
            </a:pPr>
            <a:r>
              <a:rPr lang="el-GR" altLang="el-GR" sz="2300" b="1" dirty="0" smtClean="0"/>
              <a:t>από επαγγελματίες των υπηρεσιών ψυχικής υγείας </a:t>
            </a:r>
            <a:r>
              <a:rPr lang="el-GR" altLang="el-GR" sz="2300" dirty="0" smtClean="0"/>
              <a:t>(συνοδούς ψυχικά ασθενών, νοσοκόμες, ψυχολόγους, </a:t>
            </a:r>
            <a:r>
              <a:rPr lang="el-GR" altLang="el-GR" sz="2300" dirty="0" err="1" smtClean="0"/>
              <a:t>εργοθεραπευτές</a:t>
            </a:r>
            <a:r>
              <a:rPr lang="el-GR" altLang="el-GR" sz="2300" dirty="0" smtClean="0"/>
              <a:t>, ψυχίατρους κα.) καθώς και </a:t>
            </a:r>
            <a:r>
              <a:rPr lang="el-GR" altLang="el-GR" sz="2300" b="1" dirty="0" smtClean="0"/>
              <a:t>από τα αρχεία </a:t>
            </a:r>
            <a:r>
              <a:rPr lang="el-GR" altLang="el-GR" sz="2300" dirty="0" err="1" smtClean="0"/>
              <a:t>τους∙</a:t>
            </a:r>
            <a:r>
              <a:rPr lang="el-GR" altLang="el-GR" sz="2300" dirty="0" smtClean="0"/>
              <a:t> </a:t>
            </a:r>
          </a:p>
          <a:p>
            <a:pPr eaLnBrk="1" hangingPunct="1">
              <a:buFont typeface="Wingdings" panose="05000000000000000000" pitchFamily="2" charset="2"/>
              <a:buChar char="ü"/>
            </a:pPr>
            <a:r>
              <a:rPr lang="el-GR" altLang="el-GR" sz="2300" b="1" dirty="0" smtClean="0"/>
              <a:t>από άλλους </a:t>
            </a:r>
            <a:r>
              <a:rPr lang="el-GR" altLang="el-GR" sz="2300" b="1" dirty="0" err="1" smtClean="0"/>
              <a:t>πάροχους</a:t>
            </a:r>
            <a:r>
              <a:rPr lang="el-GR" altLang="el-GR" sz="2300" b="1" dirty="0" smtClean="0"/>
              <a:t> υπηρεσιών </a:t>
            </a:r>
            <a:r>
              <a:rPr lang="el-GR" altLang="el-GR" sz="2300" dirty="0" smtClean="0"/>
              <a:t>(υγεία, πρόνοια παιδιών και οικογένειας, δικαιοσύνη, υπηρεσίες για την αναπηρία, στεγαστικές υπηρεσίες </a:t>
            </a:r>
            <a:r>
              <a:rPr lang="el-GR" altLang="el-GR" sz="2300" dirty="0" err="1" smtClean="0"/>
              <a:t>κλπ.)∙</a:t>
            </a:r>
            <a:r>
              <a:rPr lang="el-GR" altLang="el-GR" sz="2300" dirty="0" smtClean="0"/>
              <a:t> και </a:t>
            </a:r>
          </a:p>
          <a:p>
            <a:pPr eaLnBrk="1" hangingPunct="1">
              <a:buFont typeface="Wingdings" panose="05000000000000000000" pitchFamily="2" charset="2"/>
              <a:buChar char="ü"/>
            </a:pPr>
            <a:r>
              <a:rPr lang="el-GR" altLang="el-GR" sz="2300" b="1" dirty="0" smtClean="0"/>
              <a:t>από άλλα μέλη της κοινότητας </a:t>
            </a:r>
            <a:r>
              <a:rPr lang="el-GR" altLang="el-GR" sz="2300" dirty="0" smtClean="0"/>
              <a:t>που εμπλέκονται στην υπόθεση (εργοδότες) ή από σχετικούς εμπειρογνώμονες (πνευματικούς ή πολιτιστικούς ηγέτες). </a:t>
            </a:r>
          </a:p>
        </p:txBody>
      </p:sp>
    </p:spTree>
    <p:extLst>
      <p:ext uri="{BB962C8B-B14F-4D97-AF65-F5344CB8AC3E}">
        <p14:creationId xmlns:p14="http://schemas.microsoft.com/office/powerpoint/2010/main" val="21483530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a:t>Μια κατ’ </a:t>
            </a:r>
            <a:r>
              <a:rPr lang="el-GR" altLang="el-GR" dirty="0" err="1"/>
              <a:t>οίκον</a:t>
            </a:r>
            <a:r>
              <a:rPr lang="el-GR" altLang="el-GR" dirty="0"/>
              <a:t> επίσκεψη</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33</a:t>
            </a:fld>
            <a:endParaRPr lang="el-GR"/>
          </a:p>
        </p:txBody>
      </p:sp>
      <p:sp>
        <p:nvSpPr>
          <p:cNvPr id="43011" name="2 - Θέση περιεχομένου"/>
          <p:cNvSpPr>
            <a:spLocks noGrp="1"/>
          </p:cNvSpPr>
          <p:nvPr>
            <p:ph sz="quarter" idx="1"/>
          </p:nvPr>
        </p:nvSpPr>
        <p:spPr/>
        <p:txBody>
          <a:bodyPr>
            <a:normAutofit/>
          </a:bodyPr>
          <a:lstStyle/>
          <a:p>
            <a:pPr eaLnBrk="1" hangingPunct="1"/>
            <a:r>
              <a:rPr lang="el-GR" altLang="el-GR" dirty="0" smtClean="0"/>
              <a:t>Όταν είναι δυνατόν, η αξιολόγηση πρέπει να διενεργείται μέσα στο φυσικό πλαίσιο της κοινότητας. </a:t>
            </a:r>
          </a:p>
          <a:p>
            <a:pPr eaLnBrk="1" hangingPunct="1"/>
            <a:r>
              <a:rPr lang="el-GR" altLang="el-GR" dirty="0" smtClean="0"/>
              <a:t>Μια κατ’ οίκον επίσκεψη, για παράδειγμα, οδηγεί συνήθως σε μια πιο βαθειά κατανόηση της κοινωνικής ζωής ενός ατόμου από ότι μια συνέντευξη στο γραφείο. </a:t>
            </a:r>
          </a:p>
          <a:p>
            <a:pPr eaLnBrk="1" hangingPunct="1"/>
            <a:r>
              <a:rPr lang="el-GR" altLang="el-GR" dirty="0" smtClean="0"/>
              <a:t>Συχνά απαιτείται προσεκτική διαπραγμάτευση προκειμένου να εξασφαλίζεται ο σεβασμός της </a:t>
            </a:r>
            <a:r>
              <a:rPr lang="el-GR" altLang="el-GR" dirty="0" err="1" smtClean="0"/>
              <a:t>ιδιωτικότητας</a:t>
            </a:r>
            <a:r>
              <a:rPr lang="el-GR" altLang="el-GR" dirty="0" smtClean="0"/>
              <a:t> και της εμπιστευτικότητας.</a:t>
            </a:r>
          </a:p>
        </p:txBody>
      </p:sp>
    </p:spTree>
    <p:extLst>
      <p:ext uri="{BB962C8B-B14F-4D97-AF65-F5344CB8AC3E}">
        <p14:creationId xmlns:p14="http://schemas.microsoft.com/office/powerpoint/2010/main" val="30531667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 Τίτλος"/>
          <p:cNvSpPr>
            <a:spLocks noGrp="1"/>
          </p:cNvSpPr>
          <p:nvPr>
            <p:ph type="title"/>
          </p:nvPr>
        </p:nvSpPr>
        <p:spPr/>
        <p:txBody>
          <a:bodyPr>
            <a:noAutofit/>
          </a:bodyPr>
          <a:lstStyle/>
          <a:p>
            <a:pPr eaLnBrk="1" fontAlgn="auto" hangingPunct="1">
              <a:spcAft>
                <a:spcPts val="0"/>
              </a:spcAft>
              <a:defRPr/>
            </a:pPr>
            <a:r>
              <a:rPr lang="el-GR" b="1" dirty="0" smtClean="0"/>
              <a:t>Η ψυχιατρική διάγνωση και η θέση της </a:t>
            </a:r>
            <a:r>
              <a:rPr lang="el-GR" b="1" dirty="0" smtClean="0"/>
              <a:t/>
            </a:r>
            <a:br>
              <a:rPr lang="el-GR" b="1" dirty="0" smtClean="0"/>
            </a:br>
            <a:r>
              <a:rPr lang="el-GR" b="1" dirty="0" smtClean="0"/>
              <a:t>στην </a:t>
            </a:r>
            <a:r>
              <a:rPr lang="el-GR" b="1" dirty="0" smtClean="0"/>
              <a:t>αξιολόγηση</a:t>
            </a:r>
            <a:endParaRPr 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34</a:t>
            </a:fld>
            <a:endParaRPr lang="el-GR"/>
          </a:p>
        </p:txBody>
      </p:sp>
      <p:sp>
        <p:nvSpPr>
          <p:cNvPr id="44035" name="2 - Θέση περιεχομένου"/>
          <p:cNvSpPr>
            <a:spLocks noGrp="1"/>
          </p:cNvSpPr>
          <p:nvPr>
            <p:ph sz="quarter" idx="1"/>
          </p:nvPr>
        </p:nvSpPr>
        <p:spPr>
          <a:xfrm>
            <a:off x="612648" y="1600200"/>
            <a:ext cx="8153400" cy="4925144"/>
          </a:xfrm>
        </p:spPr>
        <p:txBody>
          <a:bodyPr>
            <a:noAutofit/>
          </a:bodyPr>
          <a:lstStyle/>
          <a:p>
            <a:pPr eaLnBrk="1" hangingPunct="1"/>
            <a:r>
              <a:rPr lang="el-GR" altLang="el-GR" dirty="0" smtClean="0"/>
              <a:t>Μια ψυχιατρική διάγνωση είναι ‘η εφαρμογή μιας ιατρικής ετικέτας σε μια ψυχολογική ανωμαλία’, με βάση ένα αποδεκτό </a:t>
            </a:r>
            <a:r>
              <a:rPr lang="el-GR" altLang="el-GR" b="1" dirty="0" smtClean="0"/>
              <a:t>σύστημα ψυχιατρικής ταξινόμησης </a:t>
            </a:r>
            <a:r>
              <a:rPr lang="el-GR" altLang="el-GR" dirty="0" smtClean="0"/>
              <a:t>όπως: </a:t>
            </a:r>
          </a:p>
          <a:p>
            <a:pPr eaLnBrk="1" hangingPunct="1">
              <a:buFont typeface="Wingdings" pitchFamily="2" charset="2"/>
              <a:buChar char="ü"/>
            </a:pPr>
            <a:r>
              <a:rPr lang="el-GR" altLang="el-GR" b="1" dirty="0" smtClean="0"/>
              <a:t>η Διεθνής Ταξινόμηση των Νόσων (</a:t>
            </a:r>
            <a:r>
              <a:rPr lang="en-US" altLang="el-GR" b="1" dirty="0" smtClean="0"/>
              <a:t>ICD</a:t>
            </a:r>
            <a:r>
              <a:rPr lang="el-GR" altLang="el-GR" b="1" dirty="0" smtClean="0"/>
              <a:t>) ή </a:t>
            </a:r>
          </a:p>
          <a:p>
            <a:pPr eaLnBrk="1" hangingPunct="1">
              <a:buFont typeface="Wingdings" pitchFamily="2" charset="2"/>
              <a:buChar char="ü"/>
            </a:pPr>
            <a:r>
              <a:rPr lang="el-GR" altLang="el-GR" b="1" dirty="0" smtClean="0"/>
              <a:t>το Διαγνωστικό και Στατιστικό Εγχειρίδιο Ψυχικών Διαταραχών (</a:t>
            </a:r>
            <a:r>
              <a:rPr lang="en-US" altLang="el-GR" b="1" dirty="0" smtClean="0"/>
              <a:t>DSM</a:t>
            </a:r>
            <a:r>
              <a:rPr lang="el-GR" altLang="el-GR" b="1" dirty="0" smtClean="0"/>
              <a:t>). </a:t>
            </a:r>
          </a:p>
          <a:p>
            <a:pPr eaLnBrk="1" hangingPunct="1"/>
            <a:r>
              <a:rPr lang="el-GR" altLang="el-GR" b="1" dirty="0" smtClean="0"/>
              <a:t>Στόχος των συστημάτων ψυχιατρικής ταξινόμησης είναι η περιγραφή και ο προσδιορισμός όλων των διαταραχών </a:t>
            </a:r>
            <a:r>
              <a:rPr lang="el-GR" altLang="el-GR" dirty="0" smtClean="0"/>
              <a:t>που εμπίπτουν στον τομέα της ιατρικής ειδικότητας της ψυχιατρικής. </a:t>
            </a:r>
          </a:p>
        </p:txBody>
      </p:sp>
    </p:spTree>
    <p:extLst>
      <p:ext uri="{BB962C8B-B14F-4D97-AF65-F5344CB8AC3E}">
        <p14:creationId xmlns:p14="http://schemas.microsoft.com/office/powerpoint/2010/main" val="38457543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dirty="0" smtClean="0"/>
              <a:t>Διαταραχές </a:t>
            </a:r>
            <a:r>
              <a:rPr lang="el-GR" altLang="el-GR" dirty="0"/>
              <a:t>που εμπίπτουν στον τομέα </a:t>
            </a:r>
            <a:r>
              <a:rPr lang="el-GR" altLang="el-GR" dirty="0" smtClean="0"/>
              <a:t/>
            </a:r>
            <a:br>
              <a:rPr lang="el-GR" altLang="el-GR" dirty="0" smtClean="0"/>
            </a:br>
            <a:r>
              <a:rPr lang="el-GR" altLang="el-GR" dirty="0" smtClean="0"/>
              <a:t>της </a:t>
            </a:r>
            <a:r>
              <a:rPr lang="el-GR" altLang="el-GR" dirty="0"/>
              <a:t>ψυχιατρικής</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35</a:t>
            </a:fld>
            <a:endParaRPr lang="el-GR"/>
          </a:p>
        </p:txBody>
      </p:sp>
      <p:sp>
        <p:nvSpPr>
          <p:cNvPr id="3" name="2 - Θέση περιεχομένου"/>
          <p:cNvSpPr>
            <a:spLocks noGrp="1"/>
          </p:cNvSpPr>
          <p:nvPr>
            <p:ph sz="quarter" idx="1"/>
          </p:nvPr>
        </p:nvSpPr>
        <p:spPr/>
        <p:txBody>
          <a:bodyPr>
            <a:normAutofit/>
          </a:bodyPr>
          <a:lstStyle/>
          <a:p>
            <a:pPr marL="320040" indent="-320040" eaLnBrk="1" fontAlgn="auto" hangingPunct="1">
              <a:spcAft>
                <a:spcPts val="0"/>
              </a:spcAft>
              <a:buFont typeface="Wingdings"/>
              <a:buChar char=""/>
              <a:defRPr/>
            </a:pPr>
            <a:r>
              <a:rPr lang="el-GR" dirty="0" smtClean="0"/>
              <a:t>Πρόκειται δηλαδή για τις σημαντικές κλινικές δέσμες ή αυτές που αποκαλούνται οι ‘μεγάλες πέντε’:</a:t>
            </a:r>
          </a:p>
          <a:p>
            <a:pPr marL="514350" indent="-514350" eaLnBrk="1" fontAlgn="auto" hangingPunct="1">
              <a:spcAft>
                <a:spcPts val="0"/>
              </a:spcAft>
              <a:buFont typeface="+mj-lt"/>
              <a:buAutoNum type="arabicPeriod"/>
              <a:defRPr/>
            </a:pPr>
            <a:r>
              <a:rPr lang="el-GR" dirty="0" smtClean="0"/>
              <a:t>οργανικές ψυχικές </a:t>
            </a:r>
            <a:r>
              <a:rPr lang="el-GR" dirty="0" err="1" smtClean="0"/>
              <a:t>διαταραχές∙</a:t>
            </a:r>
            <a:endParaRPr lang="el-GR" dirty="0" smtClean="0"/>
          </a:p>
          <a:p>
            <a:pPr marL="514350" indent="-514350" eaLnBrk="1" fontAlgn="auto" hangingPunct="1">
              <a:spcAft>
                <a:spcPts val="0"/>
              </a:spcAft>
              <a:buFont typeface="+mj-lt"/>
              <a:buAutoNum type="arabicPeriod"/>
              <a:defRPr/>
            </a:pPr>
            <a:r>
              <a:rPr lang="el-GR" dirty="0" smtClean="0"/>
              <a:t>σύνδρομα σχιζοφρένειας και σχετικές διαταραχές, διαταραχές διάθεσης και οξείες παροδικές </a:t>
            </a:r>
            <a:r>
              <a:rPr lang="el-GR" dirty="0" err="1" smtClean="0"/>
              <a:t>ψυχώσεις∙</a:t>
            </a:r>
            <a:endParaRPr lang="el-GR" dirty="0" smtClean="0"/>
          </a:p>
          <a:p>
            <a:pPr marL="514350" indent="-514350" eaLnBrk="1" fontAlgn="auto" hangingPunct="1">
              <a:spcAft>
                <a:spcPts val="0"/>
              </a:spcAft>
              <a:buFont typeface="+mj-lt"/>
              <a:buAutoNum type="arabicPeriod"/>
              <a:defRPr/>
            </a:pPr>
            <a:r>
              <a:rPr lang="el-GR" dirty="0" smtClean="0"/>
              <a:t>διαταραχές της </a:t>
            </a:r>
            <a:r>
              <a:rPr lang="el-GR" dirty="0" err="1" smtClean="0"/>
              <a:t>ανάπτυξης∙</a:t>
            </a:r>
            <a:endParaRPr lang="el-GR" dirty="0" smtClean="0"/>
          </a:p>
          <a:p>
            <a:pPr marL="514350" indent="-514350" eaLnBrk="1" fontAlgn="auto" hangingPunct="1">
              <a:spcAft>
                <a:spcPts val="0"/>
              </a:spcAft>
              <a:buFont typeface="+mj-lt"/>
              <a:buAutoNum type="arabicPeriod"/>
              <a:defRPr/>
            </a:pPr>
            <a:r>
              <a:rPr lang="el-GR" dirty="0" smtClean="0"/>
              <a:t>μη ψυχωτικές (νευρωτικές) </a:t>
            </a:r>
            <a:r>
              <a:rPr lang="el-GR" dirty="0" err="1" smtClean="0"/>
              <a:t>διαταραχές∙</a:t>
            </a:r>
            <a:r>
              <a:rPr lang="el-GR" dirty="0" smtClean="0"/>
              <a:t> και</a:t>
            </a:r>
          </a:p>
          <a:p>
            <a:pPr marL="514350" indent="-514350" eaLnBrk="1" fontAlgn="auto" hangingPunct="1">
              <a:spcAft>
                <a:spcPts val="0"/>
              </a:spcAft>
              <a:buFont typeface="+mj-lt"/>
              <a:buAutoNum type="arabicPeriod"/>
              <a:defRPr/>
            </a:pPr>
            <a:r>
              <a:rPr lang="el-GR" dirty="0" smtClean="0"/>
              <a:t>διαταραχές προσωπικότητας.</a:t>
            </a:r>
            <a:endParaRPr lang="el-GR" dirty="0"/>
          </a:p>
        </p:txBody>
      </p:sp>
    </p:spTree>
    <p:extLst>
      <p:ext uri="{BB962C8B-B14F-4D97-AF65-F5344CB8AC3E}">
        <p14:creationId xmlns:p14="http://schemas.microsoft.com/office/powerpoint/2010/main" val="32708570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smtClean="0"/>
              <a:t>Ο κυρίαρχος ρόλος της ψυχιατρικής</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36</a:t>
            </a:fld>
            <a:endParaRPr lang="el-GR"/>
          </a:p>
        </p:txBody>
      </p:sp>
      <p:sp>
        <p:nvSpPr>
          <p:cNvPr id="46083" name="2 - Θέση περιεχομένου"/>
          <p:cNvSpPr>
            <a:spLocks noGrp="1"/>
          </p:cNvSpPr>
          <p:nvPr>
            <p:ph sz="quarter" idx="1"/>
          </p:nvPr>
        </p:nvSpPr>
        <p:spPr>
          <a:xfrm>
            <a:off x="612648" y="1600200"/>
            <a:ext cx="8153400" cy="4781128"/>
          </a:xfrm>
        </p:spPr>
        <p:txBody>
          <a:bodyPr>
            <a:normAutofit/>
          </a:bodyPr>
          <a:lstStyle/>
          <a:p>
            <a:pPr eaLnBrk="1" hangingPunct="1"/>
            <a:r>
              <a:rPr lang="el-GR" altLang="el-GR" b="1" dirty="0" smtClean="0"/>
              <a:t>Το ιατρικό επάγγελμα κυριαρχεί </a:t>
            </a:r>
            <a:r>
              <a:rPr lang="el-GR" altLang="el-GR" dirty="0" smtClean="0"/>
              <a:t>στον τρόπο με τον οποίο κατανοούνται και αντιμετωπίζονται τα προβλήματα υγείας, </a:t>
            </a:r>
          </a:p>
          <a:p>
            <a:pPr eaLnBrk="1" hangingPunct="1">
              <a:buFont typeface="Wingdings" pitchFamily="2" charset="2"/>
              <a:buChar char="ü"/>
            </a:pPr>
            <a:r>
              <a:rPr lang="el-GR" altLang="el-GR" b="1" dirty="0" smtClean="0"/>
              <a:t>επομένως αυτό το μοντέλο διάγνωσης είναι βασικό </a:t>
            </a:r>
            <a:r>
              <a:rPr lang="el-GR" altLang="el-GR" dirty="0" smtClean="0"/>
              <a:t>συστατικό της αξιολόγησης της ψυχικής υγείας. </a:t>
            </a:r>
          </a:p>
          <a:p>
            <a:pPr eaLnBrk="1" hangingPunct="1"/>
            <a:r>
              <a:rPr lang="el-GR" altLang="el-GR" dirty="0" smtClean="0"/>
              <a:t>Η επίσημη διαδικασία διάγνωσης αναλαμβάνεται σχεδόν πάντα από ψυχίατρο, </a:t>
            </a:r>
          </a:p>
          <a:p>
            <a:pPr eaLnBrk="1" hangingPunct="1">
              <a:buFont typeface="Wingdings" pitchFamily="2" charset="2"/>
              <a:buChar char="ü"/>
            </a:pPr>
            <a:r>
              <a:rPr lang="el-GR" altLang="el-GR" dirty="0" smtClean="0"/>
              <a:t>επειδή στο πλαίσιο του κυρίαρχου μοντέλου φροντίδας της ψυχικής υγείας, η διάγνωση είναι αυτή που διευκολύνει τη λήψη αποφάσεων σχετικά με τη θεραπεία.</a:t>
            </a:r>
          </a:p>
        </p:txBody>
      </p:sp>
    </p:spTree>
    <p:extLst>
      <p:ext uri="{BB962C8B-B14F-4D97-AF65-F5344CB8AC3E}">
        <p14:creationId xmlns:p14="http://schemas.microsoft.com/office/powerpoint/2010/main" val="22214138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Autofit/>
          </a:bodyPr>
          <a:lstStyle/>
          <a:p>
            <a:r>
              <a:rPr lang="el-GR" dirty="0" smtClean="0"/>
              <a:t>Αξιολόγηση - διάγνωση και οι άλλοι επαγγελματίες ψυχικής υγείας</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37</a:t>
            </a:fld>
            <a:endParaRPr lang="el-GR"/>
          </a:p>
        </p:txBody>
      </p:sp>
      <p:sp>
        <p:nvSpPr>
          <p:cNvPr id="47107" name="2 - Θέση περιεχομένου"/>
          <p:cNvSpPr>
            <a:spLocks noGrp="1"/>
          </p:cNvSpPr>
          <p:nvPr>
            <p:ph sz="quarter" idx="1"/>
          </p:nvPr>
        </p:nvSpPr>
        <p:spPr>
          <a:xfrm>
            <a:off x="612648" y="1600200"/>
            <a:ext cx="8153400" cy="4925144"/>
          </a:xfrm>
        </p:spPr>
        <p:txBody>
          <a:bodyPr>
            <a:noAutofit/>
          </a:bodyPr>
          <a:lstStyle/>
          <a:p>
            <a:pPr eaLnBrk="1" hangingPunct="1"/>
            <a:r>
              <a:rPr lang="el-GR" altLang="el-GR" dirty="0" smtClean="0"/>
              <a:t>Οι μη ιατρικοί εργαζόμενοι στον τομέα της ψυχικής υγείας πρέπει να κατανοούν την ψυχιατρική διάγνωση, τις διαδικασίες και τις κατηγορίες της. </a:t>
            </a:r>
          </a:p>
          <a:p>
            <a:pPr eaLnBrk="1" hangingPunct="1"/>
            <a:r>
              <a:rPr lang="el-GR" altLang="el-GR" dirty="0" smtClean="0"/>
              <a:t>Στο πλαίσιο της δικής τους διαδικασίας αξιολόγησης, συλλέγουν πληροφορίες που θα συμβάλλουν στη διάγνωση, όπως ακριβώς για τις δικές τους αξιολογήσεις, με τη σειρά τους, θα αντλήσουν πληροφορίες από την ψυχιατρική διάγνωση. </a:t>
            </a:r>
          </a:p>
          <a:p>
            <a:pPr eaLnBrk="1" hangingPunct="1"/>
            <a:r>
              <a:rPr lang="el-GR" altLang="el-GR" b="1" dirty="0" smtClean="0"/>
              <a:t>Η ψυχιατρική διάγνωση αποτελεί σημαντικό στοιχείο </a:t>
            </a:r>
            <a:r>
              <a:rPr lang="el-GR" altLang="el-GR" dirty="0" smtClean="0"/>
              <a:t>μιας ολοκληρωμένης </a:t>
            </a:r>
            <a:r>
              <a:rPr lang="el-GR" altLang="el-GR" b="1" dirty="0" smtClean="0"/>
              <a:t>αξιολόγησης</a:t>
            </a:r>
            <a:r>
              <a:rPr lang="el-GR" altLang="el-GR" dirty="0" smtClean="0"/>
              <a:t> της ψυχικής υγείας, </a:t>
            </a:r>
            <a:r>
              <a:rPr lang="el-GR" altLang="el-GR" b="1" dirty="0" smtClean="0"/>
              <a:t>όχι όμως το μοναδικό</a:t>
            </a:r>
            <a:r>
              <a:rPr lang="el-GR" altLang="el-GR" dirty="0" smtClean="0"/>
              <a:t>.</a:t>
            </a:r>
          </a:p>
        </p:txBody>
      </p:sp>
    </p:spTree>
    <p:extLst>
      <p:ext uri="{BB962C8B-B14F-4D97-AF65-F5344CB8AC3E}">
        <p14:creationId xmlns:p14="http://schemas.microsoft.com/office/powerpoint/2010/main" val="37049949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a:t>Η αξιολόγηση του κοινωνικού λειτουργού</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38</a:t>
            </a:fld>
            <a:endParaRPr lang="el-GR"/>
          </a:p>
        </p:txBody>
      </p:sp>
      <p:sp>
        <p:nvSpPr>
          <p:cNvPr id="48131" name="2 - Θέση περιεχομένου"/>
          <p:cNvSpPr>
            <a:spLocks noGrp="1"/>
          </p:cNvSpPr>
          <p:nvPr>
            <p:ph sz="quarter" idx="1"/>
          </p:nvPr>
        </p:nvSpPr>
        <p:spPr/>
        <p:txBody>
          <a:bodyPr>
            <a:normAutofit/>
          </a:bodyPr>
          <a:lstStyle/>
          <a:p>
            <a:pPr eaLnBrk="1" hangingPunct="1"/>
            <a:r>
              <a:rPr lang="el-GR" altLang="el-GR" b="1" dirty="0" smtClean="0"/>
              <a:t>Η αξιολόγηση του κοινωνικού λειτουργού: </a:t>
            </a:r>
          </a:p>
          <a:p>
            <a:pPr eaLnBrk="1" hangingPunct="1">
              <a:buFont typeface="Wingdings" pitchFamily="2" charset="2"/>
              <a:buChar char="ü"/>
            </a:pPr>
            <a:r>
              <a:rPr lang="el-GR" altLang="el-GR" b="1" dirty="0" smtClean="0"/>
              <a:t>‘περιβάλλει τη διάγνωση</a:t>
            </a:r>
          </a:p>
          <a:p>
            <a:pPr eaLnBrk="1" hangingPunct="1">
              <a:buFont typeface="Wingdings" pitchFamily="2" charset="2"/>
              <a:buChar char="ü"/>
            </a:pPr>
            <a:r>
              <a:rPr lang="el-GR" altLang="el-GR" b="1" dirty="0" smtClean="0"/>
              <a:t> και την ενημερώνει </a:t>
            </a:r>
          </a:p>
          <a:p>
            <a:pPr eaLnBrk="1" hangingPunct="1">
              <a:buFont typeface="Wingdings" pitchFamily="2" charset="2"/>
              <a:buChar char="ü"/>
            </a:pPr>
            <a:r>
              <a:rPr lang="el-GR" altLang="el-GR" b="1" dirty="0" smtClean="0"/>
              <a:t>παρέχοντας διαρκή ανατροφοδότηση </a:t>
            </a:r>
          </a:p>
          <a:p>
            <a:pPr eaLnBrk="1" hangingPunct="1">
              <a:buFont typeface="Wingdings" pitchFamily="2" charset="2"/>
              <a:buChar char="ü"/>
            </a:pPr>
            <a:r>
              <a:rPr lang="el-GR" altLang="el-GR" b="1" dirty="0" smtClean="0"/>
              <a:t>σχετικά με την ακρίβεια, τη χρησιμότητα και τη συνάφεια της διάγνωσης’. </a:t>
            </a:r>
          </a:p>
          <a:p>
            <a:pPr eaLnBrk="1" hangingPunct="1"/>
            <a:r>
              <a:rPr lang="el-GR" altLang="el-GR" dirty="0" smtClean="0"/>
              <a:t>Η αξιολόγηση είναι μια πολύ ευρύτερη διαδικασία από τη διάγνωση.</a:t>
            </a:r>
          </a:p>
        </p:txBody>
      </p:sp>
    </p:spTree>
    <p:extLst>
      <p:ext uri="{BB962C8B-B14F-4D97-AF65-F5344CB8AC3E}">
        <p14:creationId xmlns:p14="http://schemas.microsoft.com/office/powerpoint/2010/main" val="707129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p:cNvSpPr>
            <a:spLocks noGrp="1"/>
          </p:cNvSpPr>
          <p:nvPr>
            <p:ph type="title"/>
          </p:nvPr>
        </p:nvSpPr>
        <p:spPr/>
        <p:txBody>
          <a:bodyPr/>
          <a:lstStyle/>
          <a:p>
            <a:pPr eaLnBrk="1" hangingPunct="1"/>
            <a:r>
              <a:rPr lang="el-GR" altLang="el-GR" sz="3200" smtClean="0"/>
              <a:t>Ορισμός</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3</a:t>
            </a:fld>
            <a:endParaRPr lang="el-GR"/>
          </a:p>
        </p:txBody>
      </p:sp>
      <p:sp>
        <p:nvSpPr>
          <p:cNvPr id="3" name="2 - Θέση περιεχομένου"/>
          <p:cNvSpPr>
            <a:spLocks noGrp="1"/>
          </p:cNvSpPr>
          <p:nvPr>
            <p:ph sz="quarter" idx="1"/>
          </p:nvPr>
        </p:nvSpPr>
        <p:spPr/>
        <p:txBody>
          <a:bodyPr rtlCol="0">
            <a:normAutofit/>
          </a:bodyPr>
          <a:lstStyle/>
          <a:p>
            <a:pPr marL="320040" indent="-320040" eaLnBrk="1" fontAlgn="auto" hangingPunct="1">
              <a:spcAft>
                <a:spcPts val="0"/>
              </a:spcAft>
              <a:defRPr/>
            </a:pPr>
            <a:r>
              <a:rPr lang="el-GR" dirty="0" smtClean="0"/>
              <a:t>Η αξιολόγηση είναι: </a:t>
            </a:r>
          </a:p>
          <a:p>
            <a:pPr marL="514350" indent="-514350" eaLnBrk="1" fontAlgn="auto" hangingPunct="1">
              <a:spcAft>
                <a:spcPts val="0"/>
              </a:spcAft>
              <a:buFont typeface="Wingdings" pitchFamily="2" charset="2"/>
              <a:buChar char="ü"/>
              <a:defRPr/>
            </a:pPr>
            <a:r>
              <a:rPr lang="el-GR" dirty="0" smtClean="0"/>
              <a:t>μια διαρκής διαδικασία που περιλαμβάνει την εκτίμηση των αδυναμιών και των δυνατών σημείων του ασθενή, </a:t>
            </a:r>
          </a:p>
          <a:p>
            <a:pPr marL="514350" indent="-514350" eaLnBrk="1" fontAlgn="auto" hangingPunct="1">
              <a:spcAft>
                <a:spcPts val="0"/>
              </a:spcAft>
              <a:buFont typeface="Wingdings" pitchFamily="2" charset="2"/>
              <a:buChar char="ü"/>
              <a:defRPr/>
            </a:pPr>
            <a:r>
              <a:rPr lang="el-GR" dirty="0" smtClean="0"/>
              <a:t>καθώς και των αδυναμιών και των δυνατών σημείων στο περιβάλλον του ασθενή, </a:t>
            </a:r>
          </a:p>
          <a:p>
            <a:pPr marL="514350" indent="-514350" eaLnBrk="1" fontAlgn="auto" hangingPunct="1">
              <a:spcAft>
                <a:spcPts val="0"/>
              </a:spcAft>
              <a:buFont typeface="Wingdings" pitchFamily="2" charset="2"/>
              <a:buChar char="ü"/>
              <a:defRPr/>
            </a:pPr>
            <a:r>
              <a:rPr lang="el-GR" dirty="0" smtClean="0"/>
              <a:t>με στόχο τη λήψη αποφάσεων για δράση ή παρέμβαση. </a:t>
            </a:r>
          </a:p>
        </p:txBody>
      </p:sp>
    </p:spTree>
    <p:extLst>
      <p:ext uri="{BB962C8B-B14F-4D97-AF65-F5344CB8AC3E}">
        <p14:creationId xmlns:p14="http://schemas.microsoft.com/office/powerpoint/2010/main" val="386480344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 Τίτλος"/>
          <p:cNvSpPr>
            <a:spLocks noGrp="1"/>
          </p:cNvSpPr>
          <p:nvPr>
            <p:ph type="title"/>
          </p:nvPr>
        </p:nvSpPr>
        <p:spPr/>
        <p:txBody>
          <a:bodyPr>
            <a:noAutofit/>
          </a:bodyPr>
          <a:lstStyle/>
          <a:p>
            <a:pPr eaLnBrk="1" fontAlgn="auto" hangingPunct="1">
              <a:spcAft>
                <a:spcPts val="0"/>
              </a:spcAft>
              <a:defRPr/>
            </a:pPr>
            <a:r>
              <a:rPr lang="el-GR" b="1" dirty="0" smtClean="0"/>
              <a:t>Όρια στη χρησιμότητα της </a:t>
            </a:r>
            <a:r>
              <a:rPr lang="en-US" b="1" dirty="0" smtClean="0"/>
              <a:t/>
            </a:r>
            <a:br>
              <a:rPr lang="en-US" b="1" dirty="0" smtClean="0"/>
            </a:br>
            <a:r>
              <a:rPr lang="el-GR" b="1" dirty="0" smtClean="0"/>
              <a:t>ψυχιατρικής διάγνωσης</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39</a:t>
            </a:fld>
            <a:endParaRPr lang="el-GR"/>
          </a:p>
        </p:txBody>
      </p:sp>
      <p:sp>
        <p:nvSpPr>
          <p:cNvPr id="3" name="2 - Θέση περιεχομένου"/>
          <p:cNvSpPr>
            <a:spLocks noGrp="1"/>
          </p:cNvSpPr>
          <p:nvPr>
            <p:ph sz="quarter" idx="1"/>
          </p:nvPr>
        </p:nvSpPr>
        <p:spPr/>
        <p:txBody>
          <a:bodyPr>
            <a:normAutofit/>
          </a:bodyPr>
          <a:lstStyle/>
          <a:p>
            <a:pPr marL="457200" indent="-457200" eaLnBrk="1" fontAlgn="auto" hangingPunct="1">
              <a:spcAft>
                <a:spcPts val="0"/>
              </a:spcAft>
              <a:buFont typeface="+mj-lt"/>
              <a:buAutoNum type="arabicPeriod"/>
              <a:defRPr/>
            </a:pPr>
            <a:r>
              <a:rPr lang="el-GR" dirty="0" smtClean="0"/>
              <a:t>Η ψυχιατρική διάγνωση αποδεικνύεται ανακριβής σε βάθος χρόνου, με αποτέλεσμα τα ειδικά συμπτώματα (και όχι η διάγνωση) να είναι πιο σημαντικά για τον καθορισμό της θεραπείας. </a:t>
            </a:r>
          </a:p>
          <a:p>
            <a:pPr marL="457200" indent="-457200" eaLnBrk="1" fontAlgn="auto" hangingPunct="1">
              <a:spcAft>
                <a:spcPts val="0"/>
              </a:spcAft>
              <a:buFont typeface="+mj-lt"/>
              <a:buAutoNum type="arabicPeriod"/>
              <a:defRPr/>
            </a:pPr>
            <a:r>
              <a:rPr lang="el-GR" dirty="0" smtClean="0"/>
              <a:t>Οι </a:t>
            </a:r>
            <a:r>
              <a:rPr lang="el-GR" dirty="0" err="1" smtClean="0"/>
              <a:t>κοινωνικοψυχολογικές</a:t>
            </a:r>
            <a:r>
              <a:rPr lang="el-GR" dirty="0" smtClean="0"/>
              <a:t> πτυχές είναι συχνά εξίσου σημαντικές με τη διάγνωση. </a:t>
            </a:r>
          </a:p>
          <a:p>
            <a:pPr marL="457200" indent="-457200" eaLnBrk="1" fontAlgn="auto" hangingPunct="1">
              <a:spcAft>
                <a:spcPts val="0"/>
              </a:spcAft>
              <a:buFont typeface="+mj-lt"/>
              <a:buAutoNum type="arabicPeriod"/>
              <a:defRPr/>
            </a:pPr>
            <a:r>
              <a:rPr lang="el-GR" dirty="0" smtClean="0"/>
              <a:t>Η ίδια η διάγνωση μερικές φορές έχει αρνητικές επιπτώσεις λόγω των προβλημάτων του στιγματισμού και του κοινωνικού αποκλεισμού. </a:t>
            </a:r>
          </a:p>
          <a:p>
            <a:pPr marL="320040" indent="-320040" eaLnBrk="1" fontAlgn="auto" hangingPunct="1">
              <a:spcAft>
                <a:spcPts val="0"/>
              </a:spcAft>
              <a:buFont typeface="Wingdings"/>
              <a:buChar char=""/>
              <a:defRPr/>
            </a:pPr>
            <a:endParaRPr lang="el-GR" dirty="0"/>
          </a:p>
        </p:txBody>
      </p:sp>
    </p:spTree>
    <p:extLst>
      <p:ext uri="{BB962C8B-B14F-4D97-AF65-F5344CB8AC3E}">
        <p14:creationId xmlns:p14="http://schemas.microsoft.com/office/powerpoint/2010/main" val="21538991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 Τίτλος"/>
          <p:cNvSpPr>
            <a:spLocks noGrp="1"/>
          </p:cNvSpPr>
          <p:nvPr>
            <p:ph type="title"/>
          </p:nvPr>
        </p:nvSpPr>
        <p:spPr/>
        <p:txBody>
          <a:bodyPr>
            <a:normAutofit fontScale="90000"/>
          </a:bodyPr>
          <a:lstStyle/>
          <a:p>
            <a:pPr eaLnBrk="1" fontAlgn="auto" hangingPunct="1">
              <a:spcAft>
                <a:spcPts val="0"/>
              </a:spcAft>
              <a:defRPr/>
            </a:pPr>
            <a:r>
              <a:rPr lang="el-GR" sz="3200" dirty="0" smtClean="0"/>
              <a:t/>
            </a:r>
            <a:br>
              <a:rPr lang="el-GR" sz="3200" dirty="0" smtClean="0"/>
            </a:br>
            <a:r>
              <a:rPr lang="el-GR" sz="3600" b="1" dirty="0" smtClean="0"/>
              <a:t>Η εξέταση της ψυχικής κατάστασης</a:t>
            </a:r>
            <a:r>
              <a:rPr lang="el-GR" dirty="0" smtClean="0"/>
              <a:t/>
            </a:r>
            <a:br>
              <a:rPr lang="el-GR" dirty="0" smtClean="0"/>
            </a:br>
            <a:endParaRPr 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40</a:t>
            </a:fld>
            <a:endParaRPr lang="el-GR"/>
          </a:p>
        </p:txBody>
      </p:sp>
      <p:sp>
        <p:nvSpPr>
          <p:cNvPr id="41987" name="2 - Θέση περιεχομένου"/>
          <p:cNvSpPr>
            <a:spLocks noGrp="1"/>
          </p:cNvSpPr>
          <p:nvPr>
            <p:ph sz="quarter" idx="1"/>
          </p:nvPr>
        </p:nvSpPr>
        <p:spPr>
          <a:xfrm>
            <a:off x="612648" y="1600200"/>
            <a:ext cx="8153400" cy="5141168"/>
          </a:xfrm>
        </p:spPr>
        <p:txBody>
          <a:bodyPr>
            <a:normAutofit/>
          </a:bodyPr>
          <a:lstStyle/>
          <a:p>
            <a:pPr marL="320040" indent="-320040" eaLnBrk="1" fontAlgn="auto" hangingPunct="1">
              <a:spcAft>
                <a:spcPts val="0"/>
              </a:spcAft>
              <a:buFont typeface="Wingdings"/>
              <a:buChar char=""/>
              <a:defRPr/>
            </a:pPr>
            <a:r>
              <a:rPr lang="el-GR" dirty="0" smtClean="0"/>
              <a:t>Η εξέταση της ψυχικής κατάστασης αποτελεί ένα ειδικό εργαλείο, ‘μια συστηματική διερεύνηση των συμπτωμάτων και των σημείων κατά τη διάρκεια της συνέντευξης, σε συνδυασμό με μια δομημένη καταγραφή των σχετικών παρατηρήσεων’. </a:t>
            </a:r>
          </a:p>
          <a:p>
            <a:pPr marL="320040" indent="-320040" eaLnBrk="1" fontAlgn="auto" hangingPunct="1">
              <a:spcAft>
                <a:spcPts val="0"/>
              </a:spcAft>
              <a:buFont typeface="Wingdings"/>
              <a:buChar char=""/>
              <a:defRPr/>
            </a:pPr>
            <a:r>
              <a:rPr lang="el-GR" dirty="0" smtClean="0"/>
              <a:t>Αποτελεί σημαντικό μέρος της αξιολόγησης της ψυχικής υγείας. </a:t>
            </a:r>
          </a:p>
          <a:p>
            <a:pPr marL="320040" indent="-320040" eaLnBrk="1" fontAlgn="auto" hangingPunct="1">
              <a:spcAft>
                <a:spcPts val="0"/>
              </a:spcAft>
              <a:buFont typeface="Wingdings"/>
              <a:buChar char=""/>
              <a:defRPr/>
            </a:pPr>
            <a:r>
              <a:rPr lang="el-GR" dirty="0" smtClean="0"/>
              <a:t>Οι αξιολογήσεις της ψυχικής κατάστασης πραγματοποιούνται συνήθως από ψυχιάτρους. Όμως, όλοι θα πρέπει να γνωρίζουν την εφαρμογή αυτού του εργαλείου, το οποίο είναι παρόν στην πρακτική της ψυχικής υγείας. </a:t>
            </a:r>
          </a:p>
          <a:p>
            <a:pPr marL="320040" indent="-320040" eaLnBrk="1" fontAlgn="auto" hangingPunct="1">
              <a:spcAft>
                <a:spcPts val="0"/>
              </a:spcAft>
              <a:buFont typeface="Wingdings"/>
              <a:buChar char=""/>
              <a:defRPr/>
            </a:pPr>
            <a:endParaRPr lang="el-GR" dirty="0" smtClean="0"/>
          </a:p>
        </p:txBody>
      </p:sp>
    </p:spTree>
    <p:extLst>
      <p:ext uri="{BB962C8B-B14F-4D97-AF65-F5344CB8AC3E}">
        <p14:creationId xmlns:p14="http://schemas.microsoft.com/office/powerpoint/2010/main" val="18938485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rmAutofit/>
          </a:bodyPr>
          <a:lstStyle/>
          <a:p>
            <a:r>
              <a:rPr lang="el-GR" altLang="el-GR" dirty="0" smtClean="0"/>
              <a:t>1. Γενική </a:t>
            </a:r>
            <a:r>
              <a:rPr lang="el-GR" altLang="el-GR" dirty="0"/>
              <a:t>εμφάνιση και </a:t>
            </a:r>
            <a:r>
              <a:rPr lang="el-GR" altLang="el-GR" dirty="0" smtClean="0"/>
              <a:t>στάση</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41</a:t>
            </a:fld>
            <a:endParaRPr lang="el-GR"/>
          </a:p>
        </p:txBody>
      </p:sp>
      <p:sp>
        <p:nvSpPr>
          <p:cNvPr id="51203" name="2 - Θέση περιεχομένου"/>
          <p:cNvSpPr>
            <a:spLocks noGrp="1"/>
          </p:cNvSpPr>
          <p:nvPr>
            <p:ph sz="quarter" idx="1"/>
          </p:nvPr>
        </p:nvSpPr>
        <p:spPr/>
        <p:txBody>
          <a:bodyPr>
            <a:normAutofit/>
          </a:bodyPr>
          <a:lstStyle/>
          <a:p>
            <a:pPr eaLnBrk="1" hangingPunct="1"/>
            <a:r>
              <a:rPr lang="el-GR" altLang="el-GR" dirty="0" smtClean="0"/>
              <a:t>Η εμφάνιση περιλαμβάνει τα σωματικά χαρακτηριστικά, την έκφραση του προσώπου, την αμφίεση και την περιποίηση. </a:t>
            </a:r>
          </a:p>
          <a:p>
            <a:pPr eaLnBrk="1" hangingPunct="1"/>
            <a:r>
              <a:rPr lang="el-GR" altLang="el-GR" dirty="0" smtClean="0"/>
              <a:t>Η στάση αναφέρεται στον τρόπο με τον οποίο ο χρήστης έρχεται σε επαφή και σχετίζεται με τον θεραπευτή.</a:t>
            </a:r>
          </a:p>
          <a:p>
            <a:pPr eaLnBrk="1" hangingPunct="1"/>
            <a:endParaRPr lang="el-GR" altLang="el-GR" dirty="0" smtClean="0"/>
          </a:p>
        </p:txBody>
      </p:sp>
    </p:spTree>
    <p:extLst>
      <p:ext uri="{BB962C8B-B14F-4D97-AF65-F5344CB8AC3E}">
        <p14:creationId xmlns:p14="http://schemas.microsoft.com/office/powerpoint/2010/main" val="16222030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rmAutofit fontScale="90000"/>
          </a:bodyPr>
          <a:lstStyle/>
          <a:p>
            <a:r>
              <a:rPr lang="el-GR" altLang="el-GR" sz="3600" dirty="0" smtClean="0"/>
              <a:t>2. Συμπεριφορά </a:t>
            </a:r>
            <a:r>
              <a:rPr lang="el-GR" altLang="el-GR" sz="3600" dirty="0"/>
              <a:t>και κινητική </a:t>
            </a:r>
            <a:r>
              <a:rPr lang="el-GR" altLang="el-GR" sz="3600" dirty="0" smtClean="0"/>
              <a:t>δραστηριότητα</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42</a:t>
            </a:fld>
            <a:endParaRPr lang="el-GR"/>
          </a:p>
        </p:txBody>
      </p:sp>
      <p:sp>
        <p:nvSpPr>
          <p:cNvPr id="52227" name="2 - Θέση περιεχομένου"/>
          <p:cNvSpPr>
            <a:spLocks noGrp="1"/>
          </p:cNvSpPr>
          <p:nvPr>
            <p:ph sz="quarter" idx="1"/>
          </p:nvPr>
        </p:nvSpPr>
        <p:spPr/>
        <p:txBody>
          <a:bodyPr>
            <a:normAutofit/>
          </a:bodyPr>
          <a:lstStyle/>
          <a:p>
            <a:pPr eaLnBrk="1" hangingPunct="1"/>
            <a:r>
              <a:rPr lang="el-GR" altLang="el-GR" dirty="0" smtClean="0"/>
              <a:t>Αυτή η κατηγορία αναφέρεται τόσο στην ποσότητα όσο και στην ποιότητα της σωματικής δραστηριότητας, στις κινήσεις του σώματος, στις χειρονομίες, στη στάση του σώματος και στη βάδιση. </a:t>
            </a:r>
          </a:p>
          <a:p>
            <a:pPr eaLnBrk="1" hangingPunct="1"/>
            <a:endParaRPr lang="el-GR" altLang="el-GR" dirty="0" smtClean="0"/>
          </a:p>
        </p:txBody>
      </p:sp>
    </p:spTree>
    <p:extLst>
      <p:ext uri="{BB962C8B-B14F-4D97-AF65-F5344CB8AC3E}">
        <p14:creationId xmlns:p14="http://schemas.microsoft.com/office/powerpoint/2010/main" val="388553166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rmAutofit/>
          </a:bodyPr>
          <a:lstStyle/>
          <a:p>
            <a:r>
              <a:rPr lang="el-GR" dirty="0" smtClean="0"/>
              <a:t>3. Χαρακτηριστικά </a:t>
            </a:r>
            <a:r>
              <a:rPr lang="el-GR" dirty="0" smtClean="0"/>
              <a:t>λόγου</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43</a:t>
            </a:fld>
            <a:endParaRPr lang="el-GR"/>
          </a:p>
        </p:txBody>
      </p:sp>
      <p:sp>
        <p:nvSpPr>
          <p:cNvPr id="45059" name="2 - Θέση περιεχομένου"/>
          <p:cNvSpPr>
            <a:spLocks noGrp="1"/>
          </p:cNvSpPr>
          <p:nvPr>
            <p:ph sz="quarter" idx="1"/>
          </p:nvPr>
        </p:nvSpPr>
        <p:spPr>
          <a:xfrm>
            <a:off x="612648" y="1600200"/>
            <a:ext cx="8153400" cy="5069160"/>
          </a:xfrm>
        </p:spPr>
        <p:txBody>
          <a:bodyPr>
            <a:noAutofit/>
          </a:bodyPr>
          <a:lstStyle/>
          <a:p>
            <a:pPr marL="320040" indent="-320040" eaLnBrk="1" fontAlgn="auto" hangingPunct="1">
              <a:lnSpc>
                <a:spcPct val="105000"/>
              </a:lnSpc>
              <a:spcBef>
                <a:spcPts val="900"/>
              </a:spcBef>
              <a:spcAft>
                <a:spcPts val="0"/>
              </a:spcAft>
              <a:buFont typeface="Wingdings"/>
              <a:buChar char=""/>
              <a:defRPr/>
            </a:pPr>
            <a:r>
              <a:rPr lang="el-GR" sz="2300" dirty="0" smtClean="0"/>
              <a:t>Ο λόγος περιλαμβάνει τόσο την ποσότητα και τον ρυθμό παραγωγής όσο και την ποιότητα. </a:t>
            </a:r>
          </a:p>
          <a:p>
            <a:pPr marL="320040" indent="-320040" eaLnBrk="1" fontAlgn="auto" hangingPunct="1">
              <a:lnSpc>
                <a:spcPct val="105000"/>
              </a:lnSpc>
              <a:spcBef>
                <a:spcPts val="900"/>
              </a:spcBef>
              <a:spcAft>
                <a:spcPts val="0"/>
              </a:spcAft>
              <a:buFont typeface="Wingdings"/>
              <a:buChar char=""/>
              <a:defRPr/>
            </a:pPr>
            <a:r>
              <a:rPr lang="el-GR" sz="2300" dirty="0" smtClean="0"/>
              <a:t>Για παράδειγμα, παρατηρούμε: </a:t>
            </a:r>
            <a:endParaRPr lang="en-US" sz="2300" dirty="0" smtClean="0"/>
          </a:p>
          <a:p>
            <a:pPr marL="320040" indent="-320040" eaLnBrk="1" fontAlgn="auto" hangingPunct="1">
              <a:lnSpc>
                <a:spcPct val="105000"/>
              </a:lnSpc>
              <a:spcBef>
                <a:spcPts val="900"/>
              </a:spcBef>
              <a:spcAft>
                <a:spcPts val="0"/>
              </a:spcAft>
              <a:buFont typeface="Wingdings" pitchFamily="2" charset="2"/>
              <a:buChar char="ü"/>
              <a:defRPr/>
            </a:pPr>
            <a:r>
              <a:rPr lang="el-GR" sz="2300" dirty="0" smtClean="0"/>
              <a:t>πόσο ομιλητικό είναι ένα άτομο, </a:t>
            </a:r>
            <a:endParaRPr lang="en-US" sz="2300" dirty="0" smtClean="0"/>
          </a:p>
          <a:p>
            <a:pPr marL="320040" indent="-320040" eaLnBrk="1" fontAlgn="auto" hangingPunct="1">
              <a:lnSpc>
                <a:spcPct val="105000"/>
              </a:lnSpc>
              <a:spcBef>
                <a:spcPts val="900"/>
              </a:spcBef>
              <a:spcAft>
                <a:spcPts val="0"/>
              </a:spcAft>
              <a:buFont typeface="Wingdings" pitchFamily="2" charset="2"/>
              <a:buChar char="ü"/>
              <a:defRPr/>
            </a:pPr>
            <a:r>
              <a:rPr lang="el-GR" sz="2300" dirty="0" smtClean="0"/>
              <a:t>τον ρυθμό, την ένταση και τον τόνο της ομιλίας, </a:t>
            </a:r>
            <a:endParaRPr lang="en-US" sz="2300" dirty="0" smtClean="0"/>
          </a:p>
          <a:p>
            <a:pPr marL="320040" indent="-320040" eaLnBrk="1" fontAlgn="auto" hangingPunct="1">
              <a:lnSpc>
                <a:spcPct val="105000"/>
              </a:lnSpc>
              <a:spcBef>
                <a:spcPts val="900"/>
              </a:spcBef>
              <a:spcAft>
                <a:spcPts val="0"/>
              </a:spcAft>
              <a:buFont typeface="Wingdings" pitchFamily="2" charset="2"/>
              <a:buChar char="ü"/>
              <a:defRPr/>
            </a:pPr>
            <a:r>
              <a:rPr lang="el-GR" sz="2300" dirty="0" smtClean="0"/>
              <a:t>οποιαδήποτε ασυνήθιστα μοτίβα ομιλίας, </a:t>
            </a:r>
            <a:endParaRPr lang="en-US" sz="2300" dirty="0" smtClean="0"/>
          </a:p>
          <a:p>
            <a:pPr marL="320040" indent="-320040" eaLnBrk="1" fontAlgn="auto" hangingPunct="1">
              <a:lnSpc>
                <a:spcPct val="105000"/>
              </a:lnSpc>
              <a:spcBef>
                <a:spcPts val="900"/>
              </a:spcBef>
              <a:spcAft>
                <a:spcPts val="0"/>
              </a:spcAft>
              <a:buFont typeface="Wingdings" pitchFamily="2" charset="2"/>
              <a:buChar char="ü"/>
              <a:defRPr/>
            </a:pPr>
            <a:r>
              <a:rPr lang="el-GR" sz="2300" dirty="0" smtClean="0"/>
              <a:t>και κατά πόσον τα χαρακτηριστικά του λόγου είναι κατάλληλα σε πολιτισμικό επίπεδο, </a:t>
            </a:r>
            <a:endParaRPr lang="en-US" sz="2300" dirty="0" smtClean="0"/>
          </a:p>
          <a:p>
            <a:pPr marL="320040" indent="-320040" eaLnBrk="1" fontAlgn="auto" hangingPunct="1">
              <a:lnSpc>
                <a:spcPct val="105000"/>
              </a:lnSpc>
              <a:spcBef>
                <a:spcPts val="900"/>
              </a:spcBef>
              <a:spcAft>
                <a:spcPts val="0"/>
              </a:spcAft>
              <a:buFont typeface="Wingdings" pitchFamily="2" charset="2"/>
              <a:buChar char="ü"/>
              <a:defRPr/>
            </a:pPr>
            <a:r>
              <a:rPr lang="el-GR" sz="2300" dirty="0" smtClean="0"/>
              <a:t>ενώ γίνεται προσεκτική συνεκτίμηση της γλώσσας και των γλωσσικών δεξιοτήτων του χρήστη. </a:t>
            </a:r>
          </a:p>
          <a:p>
            <a:pPr marL="320040" indent="-320040" eaLnBrk="1" fontAlgn="auto" hangingPunct="1">
              <a:lnSpc>
                <a:spcPct val="105000"/>
              </a:lnSpc>
              <a:spcBef>
                <a:spcPts val="900"/>
              </a:spcBef>
              <a:spcAft>
                <a:spcPts val="0"/>
              </a:spcAft>
              <a:buFont typeface="Wingdings"/>
              <a:buChar char=""/>
              <a:defRPr/>
            </a:pPr>
            <a:endParaRPr lang="el-GR" sz="2300" dirty="0" smtClean="0"/>
          </a:p>
        </p:txBody>
      </p:sp>
    </p:spTree>
    <p:extLst>
      <p:ext uri="{BB962C8B-B14F-4D97-AF65-F5344CB8AC3E}">
        <p14:creationId xmlns:p14="http://schemas.microsoft.com/office/powerpoint/2010/main" val="412787682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rmAutofit/>
          </a:bodyPr>
          <a:lstStyle/>
          <a:p>
            <a:r>
              <a:rPr lang="el-GR" dirty="0"/>
              <a:t>4</a:t>
            </a:r>
            <a:r>
              <a:rPr lang="el-GR" dirty="0" smtClean="0"/>
              <a:t>. </a:t>
            </a:r>
            <a:r>
              <a:rPr lang="el-GR" dirty="0" smtClean="0"/>
              <a:t>Διάθεση</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44</a:t>
            </a:fld>
            <a:endParaRPr lang="el-GR"/>
          </a:p>
        </p:txBody>
      </p:sp>
      <p:sp>
        <p:nvSpPr>
          <p:cNvPr id="46083" name="2 - Θέση περιεχομένου"/>
          <p:cNvSpPr>
            <a:spLocks noGrp="1"/>
          </p:cNvSpPr>
          <p:nvPr>
            <p:ph sz="quarter" idx="1"/>
          </p:nvPr>
        </p:nvSpPr>
        <p:spPr>
          <a:xfrm>
            <a:off x="612648" y="1600200"/>
            <a:ext cx="8153400" cy="5141168"/>
          </a:xfrm>
        </p:spPr>
        <p:txBody>
          <a:bodyPr>
            <a:noAutofit/>
          </a:bodyPr>
          <a:lstStyle/>
          <a:p>
            <a:pPr marL="320040" indent="-320040" eaLnBrk="1" fontAlgn="auto" hangingPunct="1">
              <a:spcAft>
                <a:spcPts val="0"/>
              </a:spcAft>
              <a:buFont typeface="Wingdings"/>
              <a:buChar char=""/>
              <a:defRPr/>
            </a:pPr>
            <a:r>
              <a:rPr lang="el-GR" dirty="0" smtClean="0"/>
              <a:t>Τα συναισθήματα και η διάθεση περιγράφονται με βάση όσα λέει ο χρήστης, αλλά και με βάση όσα παρατηρεί ο λειτουργός. </a:t>
            </a:r>
          </a:p>
          <a:p>
            <a:pPr marL="320040" indent="-320040" eaLnBrk="1" fontAlgn="auto" hangingPunct="1">
              <a:spcAft>
                <a:spcPts val="0"/>
              </a:spcAft>
              <a:buFont typeface="Wingdings"/>
              <a:buChar char=""/>
              <a:defRPr/>
            </a:pPr>
            <a:r>
              <a:rPr lang="el-GR" dirty="0" smtClean="0"/>
              <a:t>Τα </a:t>
            </a:r>
            <a:r>
              <a:rPr lang="el-GR" b="1" dirty="0" smtClean="0"/>
              <a:t>συναισθήματα </a:t>
            </a:r>
            <a:r>
              <a:rPr lang="el-GR" dirty="0" smtClean="0"/>
              <a:t>είναι η ορατή εκδήλωση των αισθημάτων, σε αντιδιαστολή με τη </a:t>
            </a:r>
            <a:r>
              <a:rPr lang="el-GR" b="1" dirty="0" smtClean="0"/>
              <a:t>διάθεση </a:t>
            </a:r>
            <a:r>
              <a:rPr lang="el-GR" dirty="0" smtClean="0"/>
              <a:t>που αναφέρεται κυρίως σε μια πιο παρατεταμένη συναισθηματική κατάσταση. </a:t>
            </a:r>
          </a:p>
          <a:p>
            <a:pPr marL="320040" indent="-320040" eaLnBrk="1" fontAlgn="auto" hangingPunct="1">
              <a:spcAft>
                <a:spcPts val="0"/>
              </a:spcAft>
              <a:buFont typeface="Wingdings"/>
              <a:buChar char=""/>
              <a:defRPr/>
            </a:pPr>
            <a:r>
              <a:rPr lang="el-GR" dirty="0" smtClean="0"/>
              <a:t>Είναι σημαντικό να προσδιορίζουμε εάν τα συναισθήματα του ατόμου συνάδουν με αυτά που αναφέρει, και εάν ο χρήστης μεταπίπτει γρήγορα από τη μια συναισθηματική κατάσταση στην άλλη (συναισθηματική </a:t>
            </a:r>
            <a:r>
              <a:rPr lang="el-GR" dirty="0" err="1" smtClean="0"/>
              <a:t>ευμεταβλητότητα</a:t>
            </a:r>
            <a:r>
              <a:rPr lang="el-GR" dirty="0" smtClean="0"/>
              <a:t>).</a:t>
            </a:r>
          </a:p>
        </p:txBody>
      </p:sp>
    </p:spTree>
    <p:extLst>
      <p:ext uri="{BB962C8B-B14F-4D97-AF65-F5344CB8AC3E}">
        <p14:creationId xmlns:p14="http://schemas.microsoft.com/office/powerpoint/2010/main" val="246245268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rmAutofit/>
          </a:bodyPr>
          <a:lstStyle/>
          <a:p>
            <a:r>
              <a:rPr lang="el-GR" altLang="el-GR" dirty="0" smtClean="0"/>
              <a:t>5. Διαδικασία </a:t>
            </a:r>
            <a:r>
              <a:rPr lang="el-GR" altLang="el-GR" dirty="0"/>
              <a:t>και περιεχόμενο της </a:t>
            </a:r>
            <a:r>
              <a:rPr lang="el-GR" altLang="el-GR" dirty="0" smtClean="0"/>
              <a:t>σκέψης </a:t>
            </a:r>
            <a:r>
              <a:rPr lang="el-GR" altLang="el-GR" sz="2800" b="0" dirty="0" smtClean="0"/>
              <a:t>1/3</a:t>
            </a:r>
            <a:endParaRPr lang="el-GR" sz="2800" b="0"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45</a:t>
            </a:fld>
            <a:endParaRPr lang="el-GR"/>
          </a:p>
        </p:txBody>
      </p:sp>
      <p:sp>
        <p:nvSpPr>
          <p:cNvPr id="55299" name="2 - Θέση περιεχομένου"/>
          <p:cNvSpPr>
            <a:spLocks noGrp="1"/>
          </p:cNvSpPr>
          <p:nvPr>
            <p:ph sz="quarter" idx="1"/>
          </p:nvPr>
        </p:nvSpPr>
        <p:spPr/>
        <p:txBody>
          <a:bodyPr>
            <a:normAutofit/>
          </a:bodyPr>
          <a:lstStyle/>
          <a:p>
            <a:pPr eaLnBrk="1" hangingPunct="1"/>
            <a:r>
              <a:rPr lang="el-GR" altLang="el-GR" dirty="0" smtClean="0"/>
              <a:t>Στόχος είναι να αντλήσουμε πληροφορίες σχετικά με τη σκέψη, μέσα από την ομιλία και τη συμπεριφορά του ατόμου.</a:t>
            </a:r>
          </a:p>
          <a:p>
            <a:pPr eaLnBrk="1" hangingPunct="1"/>
            <a:endParaRPr lang="el-GR" altLang="el-GR" dirty="0" smtClean="0"/>
          </a:p>
        </p:txBody>
      </p:sp>
    </p:spTree>
    <p:extLst>
      <p:ext uri="{BB962C8B-B14F-4D97-AF65-F5344CB8AC3E}">
        <p14:creationId xmlns:p14="http://schemas.microsoft.com/office/powerpoint/2010/main" val="168561432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a:solidFill>
                  <a:srgbClr val="775F55">
                    <a:lumMod val="75000"/>
                  </a:srgbClr>
                </a:solidFill>
              </a:rPr>
              <a:t>5. Διαδικασία και περιεχόμενο της σκέψης </a:t>
            </a:r>
            <a:r>
              <a:rPr lang="el-GR" altLang="el-GR" sz="2800" b="0" dirty="0" smtClean="0">
                <a:solidFill>
                  <a:srgbClr val="775F55">
                    <a:lumMod val="75000"/>
                  </a:srgbClr>
                </a:solidFill>
              </a:rPr>
              <a:t>2/3</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46</a:t>
            </a:fld>
            <a:endParaRPr lang="el-GR"/>
          </a:p>
        </p:txBody>
      </p:sp>
      <p:sp>
        <p:nvSpPr>
          <p:cNvPr id="56323" name="2 - Θέση περιεχομένου"/>
          <p:cNvSpPr>
            <a:spLocks noGrp="1"/>
          </p:cNvSpPr>
          <p:nvPr>
            <p:ph sz="quarter" idx="1"/>
          </p:nvPr>
        </p:nvSpPr>
        <p:spPr/>
        <p:txBody>
          <a:bodyPr>
            <a:normAutofit/>
          </a:bodyPr>
          <a:lstStyle/>
          <a:p>
            <a:pPr eaLnBrk="1" hangingPunct="1"/>
            <a:r>
              <a:rPr lang="el-GR" altLang="el-GR" dirty="0" smtClean="0"/>
              <a:t>1. Η </a:t>
            </a:r>
            <a:r>
              <a:rPr lang="el-GR" altLang="el-GR" b="1" dirty="0" smtClean="0"/>
              <a:t>διαδικασία της σκέψης </a:t>
            </a:r>
            <a:r>
              <a:rPr lang="el-GR" altLang="el-GR" dirty="0" smtClean="0"/>
              <a:t>αφορά στην ποιότητα της σκέψης ενός ατόμου όπως αυτή εκφράζεται μέσω του λόγου. </a:t>
            </a:r>
          </a:p>
          <a:p>
            <a:pPr eaLnBrk="1" hangingPunct="1">
              <a:buFont typeface="Wingdings" pitchFamily="2" charset="2"/>
              <a:buChar char="ü"/>
            </a:pPr>
            <a:r>
              <a:rPr lang="el-GR" altLang="el-GR" dirty="0" smtClean="0"/>
              <a:t>Για παράδειγμα, το άτομο μπορεί να εκφράσει άφθονες ή ελάχιστες </a:t>
            </a:r>
            <a:r>
              <a:rPr lang="el-GR" altLang="el-GR" dirty="0" err="1" smtClean="0"/>
              <a:t>ιδέες∙</a:t>
            </a:r>
            <a:r>
              <a:rPr lang="el-GR" altLang="el-GR" dirty="0" smtClean="0"/>
              <a:t> μπορεί να είναι αργό ή διστακτικό στη σκέψη </a:t>
            </a:r>
            <a:r>
              <a:rPr lang="el-GR" altLang="el-GR" dirty="0" err="1" smtClean="0"/>
              <a:t>του∙</a:t>
            </a:r>
            <a:r>
              <a:rPr lang="el-GR" altLang="el-GR" dirty="0" smtClean="0"/>
              <a:t> ή οι σκέψεις του μπορεί να μοιάζουν αόριστες. </a:t>
            </a:r>
          </a:p>
          <a:p>
            <a:pPr eaLnBrk="1" hangingPunct="1">
              <a:buFont typeface="Wingdings" pitchFamily="2" charset="2"/>
              <a:buChar char="ü"/>
            </a:pPr>
            <a:r>
              <a:rPr lang="el-GR" altLang="el-GR" dirty="0" smtClean="0"/>
              <a:t>Οι ιδέες που εκφράζει ένα άτομο μπορεί να μην σχετίζονται μεταξύ τους φαινομενικά ή η σκέψη μπορεί να ανακόπτεται.</a:t>
            </a:r>
          </a:p>
          <a:p>
            <a:pPr eaLnBrk="1" hangingPunct="1"/>
            <a:endParaRPr lang="el-GR" altLang="el-GR" dirty="0" smtClean="0"/>
          </a:p>
        </p:txBody>
      </p:sp>
    </p:spTree>
    <p:extLst>
      <p:ext uri="{BB962C8B-B14F-4D97-AF65-F5344CB8AC3E}">
        <p14:creationId xmlns:p14="http://schemas.microsoft.com/office/powerpoint/2010/main" val="49043548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a:solidFill>
                  <a:srgbClr val="775F55">
                    <a:lumMod val="75000"/>
                  </a:srgbClr>
                </a:solidFill>
              </a:rPr>
              <a:t>5. Διαδικασία και περιεχόμενο της σκέψης </a:t>
            </a:r>
            <a:r>
              <a:rPr lang="el-GR" altLang="el-GR" sz="2800" b="0" dirty="0" smtClean="0">
                <a:solidFill>
                  <a:srgbClr val="775F55">
                    <a:lumMod val="75000"/>
                  </a:srgbClr>
                </a:solidFill>
              </a:rPr>
              <a:t>3/3</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47</a:t>
            </a:fld>
            <a:endParaRPr lang="el-GR"/>
          </a:p>
        </p:txBody>
      </p:sp>
      <p:sp>
        <p:nvSpPr>
          <p:cNvPr id="49155" name="2 - Θέση περιεχομένου"/>
          <p:cNvSpPr>
            <a:spLocks noGrp="1"/>
          </p:cNvSpPr>
          <p:nvPr>
            <p:ph sz="quarter" idx="1"/>
          </p:nvPr>
        </p:nvSpPr>
        <p:spPr/>
        <p:txBody>
          <a:bodyPr>
            <a:noAutofit/>
          </a:bodyPr>
          <a:lstStyle/>
          <a:p>
            <a:pPr marL="320040" indent="-320040" eaLnBrk="1" fontAlgn="auto" hangingPunct="1">
              <a:spcAft>
                <a:spcPts val="0"/>
              </a:spcAft>
              <a:buFont typeface="Wingdings"/>
              <a:buChar char=""/>
              <a:defRPr/>
            </a:pPr>
            <a:r>
              <a:rPr lang="el-GR" sz="2300" dirty="0" smtClean="0"/>
              <a:t>2. Το </a:t>
            </a:r>
            <a:r>
              <a:rPr lang="el-GR" sz="2300" b="1" dirty="0" smtClean="0"/>
              <a:t>περιεχόμενο της σκέψης </a:t>
            </a:r>
            <a:r>
              <a:rPr lang="el-GR" sz="2300" dirty="0" smtClean="0"/>
              <a:t>αναφέρεται στα θέματα και στις έγνοιες που γίνονται εμφανείς στον λόγο του ατόμου, όπως οι ασυνήθιστες ή μη ρεαλιστικές ιδέες, οι ενασχολήσεις, οι εμμονές, οι </a:t>
            </a:r>
            <a:r>
              <a:rPr lang="el-GR" sz="2300" dirty="0" err="1" smtClean="0"/>
              <a:t>ψυχαναγκασμοί</a:t>
            </a:r>
            <a:r>
              <a:rPr lang="el-GR" sz="2300" dirty="0" smtClean="0"/>
              <a:t>, </a:t>
            </a:r>
            <a:r>
              <a:rPr lang="el-GR" sz="2300" b="1" dirty="0" smtClean="0"/>
              <a:t>οι παραληρηματικές ιδέες </a:t>
            </a:r>
            <a:r>
              <a:rPr lang="el-GR" sz="2300" dirty="0" smtClean="0"/>
              <a:t>ή οι </a:t>
            </a:r>
            <a:r>
              <a:rPr lang="el-GR" sz="2300" b="1" dirty="0" smtClean="0"/>
              <a:t>ιδέες αναφοράς</a:t>
            </a:r>
            <a:r>
              <a:rPr lang="el-GR" sz="2300" dirty="0" smtClean="0"/>
              <a:t>. </a:t>
            </a:r>
          </a:p>
          <a:p>
            <a:pPr marL="320040" indent="-320040" eaLnBrk="1" fontAlgn="auto" hangingPunct="1">
              <a:spcAft>
                <a:spcPts val="0"/>
              </a:spcAft>
              <a:buFont typeface="Wingdings" pitchFamily="2" charset="2"/>
              <a:buChar char="ü"/>
              <a:defRPr/>
            </a:pPr>
            <a:r>
              <a:rPr lang="el-GR" sz="2300" dirty="0" smtClean="0"/>
              <a:t>Οι </a:t>
            </a:r>
            <a:r>
              <a:rPr lang="el-GR" sz="2300" b="1" dirty="0" smtClean="0"/>
              <a:t>παραληρηματικές ιδέες </a:t>
            </a:r>
            <a:r>
              <a:rPr lang="el-GR" sz="2300" dirty="0" smtClean="0"/>
              <a:t>είναι ακλόνητες εσφαλμένες απόψεις που δεν συνάδουν με το πολιτισμικό υπόβαθρο του ατόμου. </a:t>
            </a:r>
          </a:p>
          <a:p>
            <a:pPr marL="320040" indent="-320040" eaLnBrk="1" fontAlgn="auto" hangingPunct="1">
              <a:spcAft>
                <a:spcPts val="0"/>
              </a:spcAft>
              <a:buFont typeface="Wingdings" pitchFamily="2" charset="2"/>
              <a:buChar char="ü"/>
              <a:defRPr/>
            </a:pPr>
            <a:r>
              <a:rPr lang="el-GR" sz="2300" dirty="0" smtClean="0"/>
              <a:t>Οι </a:t>
            </a:r>
            <a:r>
              <a:rPr lang="el-GR" sz="2300" b="1" dirty="0" smtClean="0"/>
              <a:t>ιδέες αναφοράς </a:t>
            </a:r>
            <a:r>
              <a:rPr lang="el-GR" sz="2300" dirty="0" smtClean="0"/>
              <a:t>είναι ιδέες σχετικά με την ιδιαίτερη σημασία των γεγονότων για το άτομο, όπως η άποψη ότι η τηλεόραση ή το ραδιόφωνο απευθύνεται ή μιλά σε αυτόν τον ίδιο. </a:t>
            </a:r>
          </a:p>
        </p:txBody>
      </p:sp>
    </p:spTree>
    <p:extLst>
      <p:ext uri="{BB962C8B-B14F-4D97-AF65-F5344CB8AC3E}">
        <p14:creationId xmlns:p14="http://schemas.microsoft.com/office/powerpoint/2010/main" val="9032718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rmAutofit/>
          </a:bodyPr>
          <a:lstStyle/>
          <a:p>
            <a:r>
              <a:rPr lang="el-GR" altLang="el-GR" dirty="0" smtClean="0"/>
              <a:t>6. Αντίληψη </a:t>
            </a:r>
            <a:r>
              <a:rPr lang="el-GR" altLang="el-GR" dirty="0"/>
              <a:t>και αισθητηριακές </a:t>
            </a:r>
            <a:r>
              <a:rPr lang="el-GR" altLang="el-GR" dirty="0" smtClean="0"/>
              <a:t>εμπειρίες </a:t>
            </a:r>
            <a:r>
              <a:rPr lang="el-GR" altLang="el-GR" sz="2800" b="0" dirty="0" smtClean="0"/>
              <a:t>1/2</a:t>
            </a:r>
            <a:endParaRPr lang="el-GR" sz="2800" b="0"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48</a:t>
            </a:fld>
            <a:endParaRPr lang="el-GR"/>
          </a:p>
        </p:txBody>
      </p:sp>
      <p:sp>
        <p:nvSpPr>
          <p:cNvPr id="58371" name="2 - Θέση περιεχομένου"/>
          <p:cNvSpPr>
            <a:spLocks noGrp="1"/>
          </p:cNvSpPr>
          <p:nvPr>
            <p:ph sz="quarter" idx="1"/>
          </p:nvPr>
        </p:nvSpPr>
        <p:spPr/>
        <p:txBody>
          <a:bodyPr>
            <a:normAutofit/>
          </a:bodyPr>
          <a:lstStyle/>
          <a:p>
            <a:pPr eaLnBrk="1" hangingPunct="1"/>
            <a:r>
              <a:rPr lang="el-GR" altLang="el-GR" dirty="0" smtClean="0"/>
              <a:t>Αναφέρονται στην ικανότητα του ατόμου να αντιλαμβάνεται και να επεξεργάζεται σωστά τα ερεθίσματα του περιβάλλοντος.</a:t>
            </a:r>
          </a:p>
        </p:txBody>
      </p:sp>
    </p:spTree>
    <p:extLst>
      <p:ext uri="{BB962C8B-B14F-4D97-AF65-F5344CB8AC3E}">
        <p14:creationId xmlns:p14="http://schemas.microsoft.com/office/powerpoint/2010/main" val="8188181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p:txBody>
          <a:bodyPr/>
          <a:lstStyle/>
          <a:p>
            <a:pPr eaLnBrk="1" hangingPunct="1"/>
            <a:r>
              <a:rPr lang="el-GR" altLang="el-GR" sz="3200" dirty="0" smtClean="0"/>
              <a:t>Σκοπός της </a:t>
            </a:r>
            <a:r>
              <a:rPr lang="el-GR" altLang="el-GR" sz="3200" dirty="0" smtClean="0"/>
              <a:t>αξιολόγησης </a:t>
            </a:r>
            <a:r>
              <a:rPr lang="el-GR" altLang="el-GR" sz="2800" b="0" dirty="0" smtClean="0"/>
              <a:t>1/2</a:t>
            </a:r>
            <a:endParaRPr lang="el-GR" altLang="el-GR" sz="2800" b="0"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4</a:t>
            </a:fld>
            <a:endParaRPr lang="el-GR"/>
          </a:p>
        </p:txBody>
      </p:sp>
      <p:sp>
        <p:nvSpPr>
          <p:cNvPr id="13315" name="2 - Θέση περιεχομένου"/>
          <p:cNvSpPr>
            <a:spLocks noGrp="1"/>
          </p:cNvSpPr>
          <p:nvPr>
            <p:ph sz="quarter" idx="1"/>
          </p:nvPr>
        </p:nvSpPr>
        <p:spPr/>
        <p:txBody>
          <a:bodyPr>
            <a:normAutofit/>
          </a:bodyPr>
          <a:lstStyle/>
          <a:p>
            <a:pPr eaLnBrk="1" hangingPunct="1"/>
            <a:r>
              <a:rPr lang="el-GR" altLang="el-GR" dirty="0" smtClean="0"/>
              <a:t>Σκοπός: Να διαφωτίσει και να διαμορφώσει την κοινωνική εργασία. </a:t>
            </a:r>
          </a:p>
          <a:p>
            <a:pPr eaLnBrk="1" hangingPunct="1"/>
            <a:r>
              <a:rPr lang="el-GR" altLang="el-GR" dirty="0" smtClean="0"/>
              <a:t>Μια ολοκληρωμένη αξιολόγηση πρέπει: </a:t>
            </a:r>
          </a:p>
          <a:p>
            <a:pPr eaLnBrk="1" hangingPunct="1">
              <a:buFont typeface="Wingdings" pitchFamily="2" charset="2"/>
              <a:buChar char="ü"/>
            </a:pPr>
            <a:r>
              <a:rPr lang="el-GR" altLang="el-GR" dirty="0" smtClean="0"/>
              <a:t>να συνεκτιμά όλες τις παραμέτρους που σχετίζονται με τον σκοπό της εργασίας, </a:t>
            </a:r>
          </a:p>
          <a:p>
            <a:pPr eaLnBrk="1" hangingPunct="1">
              <a:buFont typeface="Wingdings" pitchFamily="2" charset="2"/>
              <a:buChar char="ü"/>
            </a:pPr>
            <a:r>
              <a:rPr lang="el-GR" altLang="el-GR" dirty="0" smtClean="0"/>
              <a:t>ενώ ο τρόπος που προσεγγίζουμε την αξιολόγηση αντανακλά (και επηρεάζει) το είδος της εργασίας που θέλουμε να κάνουμε.</a:t>
            </a:r>
          </a:p>
        </p:txBody>
      </p:sp>
    </p:spTree>
    <p:extLst>
      <p:ext uri="{BB962C8B-B14F-4D97-AF65-F5344CB8AC3E}">
        <p14:creationId xmlns:p14="http://schemas.microsoft.com/office/powerpoint/2010/main" val="298940686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solidFill>
                  <a:srgbClr val="775F55">
                    <a:lumMod val="75000"/>
                  </a:srgbClr>
                </a:solidFill>
              </a:rPr>
              <a:t>6. Αντίληψη και αισθητηριακές εμπειρίες </a:t>
            </a:r>
            <a:r>
              <a:rPr lang="el-GR" altLang="el-GR" sz="2800" b="0" dirty="0" smtClean="0">
                <a:solidFill>
                  <a:srgbClr val="775F55">
                    <a:lumMod val="75000"/>
                  </a:srgbClr>
                </a:solidFill>
              </a:rPr>
              <a:t>2/2</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49</a:t>
            </a:fld>
            <a:endParaRPr lang="el-GR"/>
          </a:p>
        </p:txBody>
      </p:sp>
      <p:sp>
        <p:nvSpPr>
          <p:cNvPr id="3" name="2 - Θέση περιεχομένου"/>
          <p:cNvSpPr>
            <a:spLocks noGrp="1"/>
          </p:cNvSpPr>
          <p:nvPr>
            <p:ph sz="quarter" idx="1"/>
          </p:nvPr>
        </p:nvSpPr>
        <p:spPr>
          <a:xfrm>
            <a:off x="612648" y="1600200"/>
            <a:ext cx="8207824" cy="5069160"/>
          </a:xfrm>
        </p:spPr>
        <p:txBody>
          <a:bodyPr>
            <a:noAutofit/>
          </a:bodyPr>
          <a:lstStyle/>
          <a:p>
            <a:pPr marL="320040" indent="-320040" eaLnBrk="1" fontAlgn="auto" hangingPunct="1">
              <a:spcAft>
                <a:spcPts val="0"/>
              </a:spcAft>
              <a:buFont typeface="Wingdings"/>
              <a:buChar char=""/>
              <a:defRPr/>
            </a:pPr>
            <a:r>
              <a:rPr lang="el-GR" sz="2300" dirty="0" smtClean="0"/>
              <a:t>Περιλαμβάνουν την παρουσία : </a:t>
            </a:r>
          </a:p>
          <a:p>
            <a:pPr marL="514350" indent="-514350" eaLnBrk="1" fontAlgn="auto" hangingPunct="1">
              <a:spcAft>
                <a:spcPts val="0"/>
              </a:spcAft>
              <a:buFont typeface="+mj-lt"/>
              <a:buAutoNum type="arabicPeriod"/>
              <a:defRPr/>
            </a:pPr>
            <a:r>
              <a:rPr lang="el-GR" sz="2300" b="1" dirty="0" smtClean="0"/>
              <a:t>παραισθήσεων </a:t>
            </a:r>
            <a:r>
              <a:rPr lang="el-GR" sz="2300" dirty="0" smtClean="0"/>
              <a:t>(διαστρεβλωμένες αντιλήψεις των πραγματικών εξωτερικών ερεθισμάτων), </a:t>
            </a:r>
          </a:p>
          <a:p>
            <a:pPr marL="514350" indent="-514350" eaLnBrk="1" fontAlgn="auto" hangingPunct="1">
              <a:spcAft>
                <a:spcPts val="0"/>
              </a:spcAft>
              <a:buFont typeface="+mj-lt"/>
              <a:buAutoNum type="arabicPeriod"/>
              <a:defRPr/>
            </a:pPr>
            <a:r>
              <a:rPr lang="el-GR" sz="2300" b="1" dirty="0" smtClean="0"/>
              <a:t>ψευδαισθήσεων</a:t>
            </a:r>
            <a:r>
              <a:rPr lang="el-GR" sz="2300" b="1" i="1" dirty="0" smtClean="0"/>
              <a:t> </a:t>
            </a:r>
            <a:r>
              <a:rPr lang="el-GR" sz="2300" dirty="0" smtClean="0"/>
              <a:t>(εσφαλμένη αντίληψη του ήχου, της εικόνας, της οσμής, της αφής ή της γεύσης απουσία αντίστοιχου ερεθίσματος), </a:t>
            </a:r>
          </a:p>
          <a:p>
            <a:pPr marL="514350" indent="-514350" eaLnBrk="1" fontAlgn="auto" hangingPunct="1">
              <a:spcAft>
                <a:spcPts val="0"/>
              </a:spcAft>
              <a:buFont typeface="+mj-lt"/>
              <a:buAutoNum type="arabicPeriod"/>
              <a:defRPr/>
            </a:pPr>
            <a:r>
              <a:rPr lang="el-GR" sz="2300" dirty="0" smtClean="0"/>
              <a:t>την </a:t>
            </a:r>
            <a:r>
              <a:rPr lang="el-GR" sz="2300" b="1" dirty="0" smtClean="0"/>
              <a:t>αποπροσωποποίηση </a:t>
            </a:r>
            <a:r>
              <a:rPr lang="el-GR" sz="2300" dirty="0" smtClean="0"/>
              <a:t>(το αίσθημα του ατόμου ότι δεν υπάρχει, ότι είναι αποκομμένο ή μουδιασμένο) </a:t>
            </a:r>
          </a:p>
          <a:p>
            <a:pPr marL="514350" indent="-514350" eaLnBrk="1" fontAlgn="auto" hangingPunct="1">
              <a:spcAft>
                <a:spcPts val="0"/>
              </a:spcAft>
              <a:buFont typeface="+mj-lt"/>
              <a:buAutoNum type="arabicPeriod"/>
              <a:defRPr/>
            </a:pPr>
            <a:r>
              <a:rPr lang="el-GR" sz="2300" dirty="0" smtClean="0"/>
              <a:t>την </a:t>
            </a:r>
            <a:r>
              <a:rPr lang="el-GR" sz="2300" b="1" dirty="0" err="1" smtClean="0"/>
              <a:t>αποπραγματοποίηση</a:t>
            </a:r>
            <a:r>
              <a:rPr lang="el-GR" sz="2300" b="1" i="1" dirty="0" smtClean="0"/>
              <a:t> </a:t>
            </a:r>
            <a:r>
              <a:rPr lang="el-GR" sz="2300" dirty="0" smtClean="0"/>
              <a:t>(η εμπειρία ότι ο εξωτερικός κόσμος είναι μη πραγματικός, διαστρεβλωμένος ή παραμορφωμένος).</a:t>
            </a:r>
            <a:endParaRPr lang="el-GR" sz="2300" dirty="0"/>
          </a:p>
        </p:txBody>
      </p:sp>
    </p:spTree>
    <p:extLst>
      <p:ext uri="{BB962C8B-B14F-4D97-AF65-F5344CB8AC3E}">
        <p14:creationId xmlns:p14="http://schemas.microsoft.com/office/powerpoint/2010/main" val="22237558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rmAutofit/>
          </a:bodyPr>
          <a:lstStyle/>
          <a:p>
            <a:r>
              <a:rPr lang="el-GR" dirty="0" smtClean="0"/>
              <a:t>7. </a:t>
            </a:r>
            <a:r>
              <a:rPr lang="el-GR" dirty="0" smtClean="0"/>
              <a:t>Παρορμητικότητα</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50</a:t>
            </a:fld>
            <a:endParaRPr lang="el-GR"/>
          </a:p>
        </p:txBody>
      </p:sp>
      <p:sp>
        <p:nvSpPr>
          <p:cNvPr id="60419" name="2 - Θέση περιεχομένου"/>
          <p:cNvSpPr>
            <a:spLocks noGrp="1"/>
          </p:cNvSpPr>
          <p:nvPr>
            <p:ph sz="quarter" idx="1"/>
          </p:nvPr>
        </p:nvSpPr>
        <p:spPr/>
        <p:txBody>
          <a:bodyPr>
            <a:normAutofit/>
          </a:bodyPr>
          <a:lstStyle/>
          <a:p>
            <a:pPr eaLnBrk="1" hangingPunct="1">
              <a:defRPr/>
            </a:pPr>
            <a:r>
              <a:rPr lang="el-GR" dirty="0" smtClean="0"/>
              <a:t>Πρόκειται για την ικανότητα του ατόμου να ελέγχει την επιθετική, τη σεξουαλική παρόρμηση ή άλλες παρορμήσεις.</a:t>
            </a:r>
          </a:p>
          <a:p>
            <a:pPr eaLnBrk="1" hangingPunct="1">
              <a:defRPr/>
            </a:pPr>
            <a:r>
              <a:rPr lang="el-GR" dirty="0" smtClean="0"/>
              <a:t>Μπορεί να εκτιμάται βάσει των παρατηρήσεων κατά τη διάρκεια της συνέντευξης, καθώς και όσων γνωρίζουμε για το πρόσφατο ιστορικό και τη συμπεριφορά του ατόμου.</a:t>
            </a:r>
          </a:p>
          <a:p>
            <a:pPr eaLnBrk="1" hangingPunct="1">
              <a:defRPr/>
            </a:pPr>
            <a:endParaRPr lang="el-GR" dirty="0" smtClean="0"/>
          </a:p>
        </p:txBody>
      </p:sp>
    </p:spTree>
    <p:extLst>
      <p:ext uri="{BB962C8B-B14F-4D97-AF65-F5344CB8AC3E}">
        <p14:creationId xmlns:p14="http://schemas.microsoft.com/office/powerpoint/2010/main" val="34096935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rmAutofit/>
          </a:bodyPr>
          <a:lstStyle/>
          <a:p>
            <a:r>
              <a:rPr lang="el-GR" altLang="el-GR" dirty="0" smtClean="0"/>
              <a:t>8. Κρίση </a:t>
            </a:r>
            <a:r>
              <a:rPr lang="el-GR" altLang="el-GR" dirty="0"/>
              <a:t>και </a:t>
            </a:r>
            <a:r>
              <a:rPr lang="el-GR" altLang="el-GR" dirty="0" err="1" smtClean="0"/>
              <a:t>εναισθησία</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51</a:t>
            </a:fld>
            <a:endParaRPr lang="el-GR"/>
          </a:p>
        </p:txBody>
      </p:sp>
      <p:sp>
        <p:nvSpPr>
          <p:cNvPr id="61443" name="2 - Θέση περιεχομένου"/>
          <p:cNvSpPr>
            <a:spLocks noGrp="1"/>
          </p:cNvSpPr>
          <p:nvPr>
            <p:ph sz="quarter" idx="1"/>
          </p:nvPr>
        </p:nvSpPr>
        <p:spPr>
          <a:xfrm>
            <a:off x="612648" y="1600200"/>
            <a:ext cx="8351840" cy="5141168"/>
          </a:xfrm>
        </p:spPr>
        <p:txBody>
          <a:bodyPr>
            <a:noAutofit/>
          </a:bodyPr>
          <a:lstStyle/>
          <a:p>
            <a:pPr eaLnBrk="1" hangingPunct="1"/>
            <a:r>
              <a:rPr lang="el-GR" altLang="el-GR" dirty="0" smtClean="0"/>
              <a:t>Η </a:t>
            </a:r>
            <a:r>
              <a:rPr lang="el-GR" altLang="el-GR" b="1" dirty="0" smtClean="0"/>
              <a:t>κρίση</a:t>
            </a:r>
            <a:r>
              <a:rPr lang="el-GR" altLang="el-GR" i="1" dirty="0" smtClean="0"/>
              <a:t> </a:t>
            </a:r>
            <a:r>
              <a:rPr lang="el-GR" altLang="el-GR" dirty="0" smtClean="0"/>
              <a:t>αναφέρεται στην ικανότητα ενός ατόμου: </a:t>
            </a:r>
          </a:p>
          <a:p>
            <a:pPr eaLnBrk="1" hangingPunct="1">
              <a:buFont typeface="Wingdings" pitchFamily="2" charset="2"/>
              <a:buChar char="ü"/>
            </a:pPr>
            <a:r>
              <a:rPr lang="el-GR" altLang="el-GR" dirty="0" smtClean="0"/>
              <a:t>να διακρίνει τις σκέψεις, τα συναισθήματα και τις πράξεις </a:t>
            </a:r>
            <a:r>
              <a:rPr lang="el-GR" altLang="el-GR" dirty="0" err="1" smtClean="0"/>
              <a:t>του∙</a:t>
            </a:r>
            <a:r>
              <a:rPr lang="el-GR" altLang="el-GR" dirty="0" smtClean="0"/>
              <a:t> </a:t>
            </a:r>
          </a:p>
          <a:p>
            <a:pPr eaLnBrk="1" hangingPunct="1">
              <a:buFont typeface="Wingdings" pitchFamily="2" charset="2"/>
              <a:buChar char="ü"/>
            </a:pPr>
            <a:r>
              <a:rPr lang="el-GR" altLang="el-GR" dirty="0" smtClean="0"/>
              <a:t>να εξετάζει τις εναλλακτικές λύσεις στα προβλήματά </a:t>
            </a:r>
            <a:r>
              <a:rPr lang="el-GR" altLang="el-GR" dirty="0" err="1" smtClean="0"/>
              <a:t>του∙</a:t>
            </a:r>
            <a:r>
              <a:rPr lang="el-GR" altLang="el-GR" dirty="0" smtClean="0"/>
              <a:t> και </a:t>
            </a:r>
          </a:p>
          <a:p>
            <a:pPr eaLnBrk="1" hangingPunct="1">
              <a:buFont typeface="Wingdings" pitchFamily="2" charset="2"/>
              <a:buChar char="ü"/>
            </a:pPr>
            <a:r>
              <a:rPr lang="el-GR" altLang="el-GR" dirty="0" smtClean="0"/>
              <a:t>να αναλαμβάνει την ευθύνη και να κατανοεί τις συνέπειες της συμπεριφοράς του. </a:t>
            </a:r>
          </a:p>
          <a:p>
            <a:pPr eaLnBrk="1" hangingPunct="1"/>
            <a:r>
              <a:rPr lang="el-GR" altLang="el-GR" dirty="0" smtClean="0"/>
              <a:t>Η</a:t>
            </a:r>
            <a:r>
              <a:rPr lang="el-GR" altLang="el-GR" b="1" dirty="0" smtClean="0"/>
              <a:t> </a:t>
            </a:r>
            <a:r>
              <a:rPr lang="el-GR" altLang="el-GR" b="1" dirty="0" err="1" smtClean="0"/>
              <a:t>εναισθησία</a:t>
            </a:r>
            <a:r>
              <a:rPr lang="el-GR" altLang="el-GR" b="1" dirty="0" smtClean="0"/>
              <a:t> </a:t>
            </a:r>
            <a:r>
              <a:rPr lang="el-GR" altLang="el-GR" dirty="0" smtClean="0"/>
              <a:t>αναφέρεται στον βαθμό που ένα άτομο συνειδητοποιεί την παρουσία προβλημάτων και τον ρόλο που έχει ο ίδιος στην εξέλιξή τους.</a:t>
            </a:r>
          </a:p>
        </p:txBody>
      </p:sp>
    </p:spTree>
    <p:extLst>
      <p:ext uri="{BB962C8B-B14F-4D97-AF65-F5344CB8AC3E}">
        <p14:creationId xmlns:p14="http://schemas.microsoft.com/office/powerpoint/2010/main" val="235508473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Autofit/>
          </a:bodyPr>
          <a:lstStyle/>
          <a:p>
            <a:r>
              <a:rPr lang="el-GR" altLang="el-GR" dirty="0" smtClean="0"/>
              <a:t>Δεξιότητες αξιολόγησης του </a:t>
            </a:r>
            <a:r>
              <a:rPr lang="el-GR" altLang="el-GR" dirty="0" smtClean="0"/>
              <a:t/>
            </a:r>
            <a:br>
              <a:rPr lang="el-GR" altLang="el-GR" dirty="0" smtClean="0"/>
            </a:br>
            <a:r>
              <a:rPr lang="el-GR" altLang="el-GR" dirty="0" smtClean="0"/>
              <a:t>Κοινωνικού Λειτουργού </a:t>
            </a:r>
            <a:r>
              <a:rPr lang="el-GR" altLang="el-GR" sz="2800" b="0" dirty="0" smtClean="0"/>
              <a:t>1/3</a:t>
            </a:r>
            <a:endParaRPr lang="el-GR" sz="2800" b="0"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52</a:t>
            </a:fld>
            <a:endParaRPr lang="el-GR"/>
          </a:p>
        </p:txBody>
      </p:sp>
      <p:sp>
        <p:nvSpPr>
          <p:cNvPr id="62467" name="2 - Θέση περιεχομένου"/>
          <p:cNvSpPr>
            <a:spLocks noGrp="1"/>
          </p:cNvSpPr>
          <p:nvPr>
            <p:ph sz="quarter" idx="1"/>
          </p:nvPr>
        </p:nvSpPr>
        <p:spPr>
          <a:xfrm>
            <a:off x="612648" y="1600200"/>
            <a:ext cx="8153400" cy="5069160"/>
          </a:xfrm>
        </p:spPr>
        <p:txBody>
          <a:bodyPr>
            <a:normAutofit/>
          </a:bodyPr>
          <a:lstStyle/>
          <a:p>
            <a:pPr eaLnBrk="1" hangingPunct="1"/>
            <a:r>
              <a:rPr lang="el-GR" altLang="el-GR" dirty="0" smtClean="0"/>
              <a:t>Η εξέταση της ψυχικής κατάστασης δεν είναι απλώς διαδικασία εφαρμογής ενός καταλόγου ελέγχου. </a:t>
            </a:r>
          </a:p>
          <a:p>
            <a:pPr eaLnBrk="1" hangingPunct="1"/>
            <a:r>
              <a:rPr lang="el-GR" altLang="el-GR" dirty="0" smtClean="0"/>
              <a:t>Απαιτεί δεξιότητες αξιολόγησης: </a:t>
            </a:r>
          </a:p>
          <a:p>
            <a:pPr eaLnBrk="1" hangingPunct="1">
              <a:buFont typeface="Wingdings" pitchFamily="2" charset="2"/>
              <a:buChar char="ü"/>
            </a:pPr>
            <a:r>
              <a:rPr lang="el-GR" altLang="el-GR" b="1" dirty="0" smtClean="0"/>
              <a:t>εδραίωση μιας σχέσης, </a:t>
            </a:r>
          </a:p>
          <a:p>
            <a:pPr eaLnBrk="1" hangingPunct="1">
              <a:buFont typeface="Wingdings" pitchFamily="2" charset="2"/>
              <a:buChar char="ü"/>
            </a:pPr>
            <a:r>
              <a:rPr lang="el-GR" altLang="el-GR" b="1" dirty="0" smtClean="0"/>
              <a:t>προσεκτική και αποτελεσματική διατύπωση ερωτήσεων, </a:t>
            </a:r>
          </a:p>
          <a:p>
            <a:pPr eaLnBrk="1" hangingPunct="1">
              <a:buFont typeface="Wingdings" pitchFamily="2" charset="2"/>
              <a:buChar char="ü"/>
            </a:pPr>
            <a:r>
              <a:rPr lang="el-GR" altLang="el-GR" b="1" dirty="0" smtClean="0"/>
              <a:t>περιέργεια, </a:t>
            </a:r>
          </a:p>
          <a:p>
            <a:pPr eaLnBrk="1" hangingPunct="1">
              <a:buFont typeface="Wingdings" pitchFamily="2" charset="2"/>
              <a:buChar char="ü"/>
            </a:pPr>
            <a:r>
              <a:rPr lang="el-GR" altLang="el-GR" b="1" dirty="0" smtClean="0"/>
              <a:t>προσεκτική ακρόαση</a:t>
            </a:r>
            <a:r>
              <a:rPr lang="en-US" altLang="el-GR" b="1" dirty="0" smtClean="0"/>
              <a:t>,</a:t>
            </a:r>
            <a:r>
              <a:rPr lang="el-GR" altLang="el-GR" b="1" dirty="0" smtClean="0"/>
              <a:t> και </a:t>
            </a:r>
            <a:endParaRPr lang="en-US" altLang="el-GR" b="1" dirty="0" smtClean="0"/>
          </a:p>
          <a:p>
            <a:pPr eaLnBrk="1" hangingPunct="1">
              <a:buFont typeface="Wingdings" pitchFamily="2" charset="2"/>
              <a:buChar char="ü"/>
            </a:pPr>
            <a:r>
              <a:rPr lang="el-GR" altLang="el-GR" b="1" dirty="0" smtClean="0"/>
              <a:t>παρατήρηση</a:t>
            </a:r>
            <a:r>
              <a:rPr lang="el-GR" altLang="el-GR" dirty="0" smtClean="0"/>
              <a:t>.</a:t>
            </a:r>
          </a:p>
        </p:txBody>
      </p:sp>
    </p:spTree>
    <p:extLst>
      <p:ext uri="{BB962C8B-B14F-4D97-AF65-F5344CB8AC3E}">
        <p14:creationId xmlns:p14="http://schemas.microsoft.com/office/powerpoint/2010/main" val="20763084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53</a:t>
            </a:fld>
            <a:endParaRPr lang="el-GR"/>
          </a:p>
        </p:txBody>
      </p:sp>
      <p:sp>
        <p:nvSpPr>
          <p:cNvPr id="63491" name="2 - Θέση περιεχομένου"/>
          <p:cNvSpPr>
            <a:spLocks noGrp="1"/>
          </p:cNvSpPr>
          <p:nvPr>
            <p:ph sz="quarter" idx="1"/>
          </p:nvPr>
        </p:nvSpPr>
        <p:spPr/>
        <p:txBody>
          <a:bodyPr>
            <a:normAutofit/>
          </a:bodyPr>
          <a:lstStyle/>
          <a:p>
            <a:r>
              <a:rPr lang="el-GR" altLang="el-GR" dirty="0" smtClean="0"/>
              <a:t>Συνήθως οι κοινωνικοί λειτουργοί είναι καλά καταρτισμένοι και εξασκημένοι σε αυτές τις γενικές δεξιότητες. </a:t>
            </a:r>
            <a:endParaRPr lang="en-US" altLang="el-GR" dirty="0" smtClean="0"/>
          </a:p>
          <a:p>
            <a:r>
              <a:rPr lang="el-GR" altLang="el-GR" dirty="0" smtClean="0"/>
              <a:t>Ωστόσο, οι κατηγορίες της εξέτασης βασίζονται στη γλώσσα της ψυχιατρικής, με αποτέλεσμα να μοιάζουν ξένες και εξειδικευμένες.</a:t>
            </a:r>
          </a:p>
          <a:p>
            <a:endParaRPr lang="el-GR" altLang="el-GR" dirty="0" smtClean="0"/>
          </a:p>
        </p:txBody>
      </p:sp>
      <p:sp>
        <p:nvSpPr>
          <p:cNvPr id="5" name="Τίτλος 2"/>
          <p:cNvSpPr>
            <a:spLocks noGrp="1"/>
          </p:cNvSpPr>
          <p:nvPr>
            <p:ph type="title"/>
          </p:nvPr>
        </p:nvSpPr>
        <p:spPr>
          <a:xfrm>
            <a:off x="612648" y="228600"/>
            <a:ext cx="8153400" cy="990600"/>
          </a:xfrm>
        </p:spPr>
        <p:txBody>
          <a:bodyPr>
            <a:noAutofit/>
          </a:bodyPr>
          <a:lstStyle/>
          <a:p>
            <a:r>
              <a:rPr lang="el-GR" altLang="el-GR" dirty="0" smtClean="0"/>
              <a:t>Δεξιότητες αξιολόγησης του </a:t>
            </a:r>
            <a:r>
              <a:rPr lang="el-GR" altLang="el-GR" dirty="0" smtClean="0"/>
              <a:t/>
            </a:r>
            <a:br>
              <a:rPr lang="el-GR" altLang="el-GR" dirty="0" smtClean="0"/>
            </a:br>
            <a:r>
              <a:rPr lang="el-GR" altLang="el-GR" dirty="0" smtClean="0"/>
              <a:t>Κοινωνικού Λειτουργού </a:t>
            </a:r>
            <a:r>
              <a:rPr lang="el-GR" altLang="el-GR" sz="2800" b="0" dirty="0"/>
              <a:t>2</a:t>
            </a:r>
            <a:r>
              <a:rPr lang="el-GR" altLang="el-GR" sz="2800" b="0" dirty="0" smtClean="0"/>
              <a:t>/3</a:t>
            </a:r>
            <a:endParaRPr lang="el-GR" sz="2800" b="0" dirty="0"/>
          </a:p>
        </p:txBody>
      </p:sp>
    </p:spTree>
    <p:extLst>
      <p:ext uri="{BB962C8B-B14F-4D97-AF65-F5344CB8AC3E}">
        <p14:creationId xmlns:p14="http://schemas.microsoft.com/office/powerpoint/2010/main" val="155995179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54</a:t>
            </a:fld>
            <a:endParaRPr lang="el-GR"/>
          </a:p>
        </p:txBody>
      </p:sp>
      <p:sp>
        <p:nvSpPr>
          <p:cNvPr id="64515" name="2 - Θέση περιεχομένου"/>
          <p:cNvSpPr>
            <a:spLocks noGrp="1"/>
          </p:cNvSpPr>
          <p:nvPr>
            <p:ph sz="quarter" idx="1"/>
          </p:nvPr>
        </p:nvSpPr>
        <p:spPr/>
        <p:txBody>
          <a:bodyPr>
            <a:normAutofit/>
          </a:bodyPr>
          <a:lstStyle/>
          <a:p>
            <a:pPr eaLnBrk="1" hangingPunct="1"/>
            <a:r>
              <a:rPr lang="el-GR" altLang="el-GR" dirty="0" smtClean="0"/>
              <a:t>Είναι σημαντικό να γίνεται διάκριση ανάμεσα στις υποκειμενικές και στις αντικειμενικές κρίσεις, και να συνεκτιμώνται οι πολιτισμικές διαφορές. </a:t>
            </a:r>
          </a:p>
          <a:p>
            <a:pPr eaLnBrk="1" hangingPunct="1"/>
            <a:r>
              <a:rPr lang="el-GR" altLang="el-GR" dirty="0" smtClean="0"/>
              <a:t>Ο θεραπευτής πρέπει να υιοθετεί μια ανοιχτή και φιλοπερίεργη στάση, μακριά από κατηγοριοποιήσεις και κρίσεις. </a:t>
            </a:r>
          </a:p>
          <a:p>
            <a:pPr eaLnBrk="1" hangingPunct="1"/>
            <a:r>
              <a:rPr lang="el-GR" altLang="el-GR" dirty="0" smtClean="0"/>
              <a:t>Οι κοινωνικοί λειτουργοί του τομέα της ψυχικής υγείας μαθαίνουν συνήθως στην πράξη να διενεργούν εξετάσεις, και για αυτό είναι σημαντικό να μην ξεχνούν τις δεξιότητες ακρόασης, συνέντευξης και αξιολόγησης.</a:t>
            </a:r>
          </a:p>
        </p:txBody>
      </p:sp>
      <p:sp>
        <p:nvSpPr>
          <p:cNvPr id="5" name="Τίτλος 2"/>
          <p:cNvSpPr>
            <a:spLocks noGrp="1"/>
          </p:cNvSpPr>
          <p:nvPr>
            <p:ph type="title"/>
          </p:nvPr>
        </p:nvSpPr>
        <p:spPr>
          <a:xfrm>
            <a:off x="612648" y="228600"/>
            <a:ext cx="8153400" cy="990600"/>
          </a:xfrm>
        </p:spPr>
        <p:txBody>
          <a:bodyPr>
            <a:noAutofit/>
          </a:bodyPr>
          <a:lstStyle/>
          <a:p>
            <a:r>
              <a:rPr lang="el-GR" altLang="el-GR" dirty="0" smtClean="0"/>
              <a:t>Δεξιότητες αξιολόγησης του </a:t>
            </a:r>
            <a:r>
              <a:rPr lang="el-GR" altLang="el-GR" dirty="0" smtClean="0"/>
              <a:t/>
            </a:r>
            <a:br>
              <a:rPr lang="el-GR" altLang="el-GR" dirty="0" smtClean="0"/>
            </a:br>
            <a:r>
              <a:rPr lang="el-GR" altLang="el-GR" dirty="0" smtClean="0"/>
              <a:t>Κοινωνικού Λειτουργού </a:t>
            </a:r>
            <a:r>
              <a:rPr lang="el-GR" altLang="el-GR" sz="2800" b="0" dirty="0"/>
              <a:t>3</a:t>
            </a:r>
            <a:r>
              <a:rPr lang="el-GR" altLang="el-GR" sz="2800" b="0" dirty="0" smtClean="0"/>
              <a:t>/3</a:t>
            </a:r>
            <a:endParaRPr lang="el-GR" sz="2800" b="0" dirty="0"/>
          </a:p>
        </p:txBody>
      </p:sp>
    </p:spTree>
    <p:extLst>
      <p:ext uri="{BB962C8B-B14F-4D97-AF65-F5344CB8AC3E}">
        <p14:creationId xmlns:p14="http://schemas.microsoft.com/office/powerpoint/2010/main" val="95294209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 Τίτλος"/>
          <p:cNvSpPr>
            <a:spLocks noGrp="1"/>
          </p:cNvSpPr>
          <p:nvPr>
            <p:ph type="title"/>
          </p:nvPr>
        </p:nvSpPr>
        <p:spPr/>
        <p:txBody>
          <a:bodyPr>
            <a:noAutofit/>
          </a:bodyPr>
          <a:lstStyle/>
          <a:p>
            <a:pPr eaLnBrk="1" fontAlgn="auto" hangingPunct="1">
              <a:spcAft>
                <a:spcPts val="0"/>
              </a:spcAft>
              <a:defRPr/>
            </a:pPr>
            <a:r>
              <a:rPr lang="el-GR" dirty="0" smtClean="0"/>
              <a:t>Αξιολόγηση των αναγκών του ατόμου για υπηρεσίες: Σχετικά πεδία ζωής</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55</a:t>
            </a:fld>
            <a:endParaRPr lang="el-GR"/>
          </a:p>
        </p:txBody>
      </p:sp>
      <p:sp>
        <p:nvSpPr>
          <p:cNvPr id="56323" name="2 - Θέση περιεχομένου"/>
          <p:cNvSpPr>
            <a:spLocks noGrp="1"/>
          </p:cNvSpPr>
          <p:nvPr>
            <p:ph sz="quarter" idx="1"/>
          </p:nvPr>
        </p:nvSpPr>
        <p:spPr>
          <a:xfrm>
            <a:off x="612648" y="1600200"/>
            <a:ext cx="8153400" cy="5213176"/>
          </a:xfrm>
        </p:spPr>
        <p:txBody>
          <a:bodyPr>
            <a:noAutofit/>
          </a:bodyPr>
          <a:lstStyle/>
          <a:p>
            <a:pPr marL="320040" indent="-320040" eaLnBrk="1" fontAlgn="auto" hangingPunct="1">
              <a:spcAft>
                <a:spcPts val="0"/>
              </a:spcAft>
              <a:buFont typeface="Wingdings"/>
              <a:buChar char=""/>
              <a:defRPr/>
            </a:pPr>
            <a:r>
              <a:rPr lang="el-GR" dirty="0" smtClean="0"/>
              <a:t>Εάν πρόκειται να συνεργαστούμε με έναν χρήστη για την επίτευξη των στόχων και την αποκατάστασή του, οι αξιολογήσεις μας πρέπει να επικεντρώνονται: </a:t>
            </a:r>
          </a:p>
          <a:p>
            <a:pPr marL="320040" indent="-320040" eaLnBrk="1" fontAlgn="auto" hangingPunct="1">
              <a:spcAft>
                <a:spcPts val="0"/>
              </a:spcAft>
              <a:buFont typeface="Wingdings" pitchFamily="2" charset="2"/>
              <a:buChar char="ü"/>
              <a:defRPr/>
            </a:pPr>
            <a:r>
              <a:rPr lang="el-GR" b="1" dirty="0" smtClean="0"/>
              <a:t>στα σχετικά πεδία ζωής, </a:t>
            </a:r>
          </a:p>
          <a:p>
            <a:pPr marL="320040" indent="-320040" eaLnBrk="1" fontAlgn="auto" hangingPunct="1">
              <a:spcAft>
                <a:spcPts val="0"/>
              </a:spcAft>
              <a:buFont typeface="Wingdings" pitchFamily="2" charset="2"/>
              <a:buChar char="ü"/>
              <a:defRPr/>
            </a:pPr>
            <a:r>
              <a:rPr lang="el-GR" b="1" dirty="0" smtClean="0"/>
              <a:t>να προσδιορίζουν τις αδυναμίες και τα δυνατά σημεία στα εν λόγω πεδία, καθώς και  </a:t>
            </a:r>
          </a:p>
          <a:p>
            <a:pPr marL="320040" indent="-320040" eaLnBrk="1" fontAlgn="auto" hangingPunct="1">
              <a:spcAft>
                <a:spcPts val="0"/>
              </a:spcAft>
              <a:buFont typeface="Wingdings" pitchFamily="2" charset="2"/>
              <a:buChar char="ü"/>
              <a:defRPr/>
            </a:pPr>
            <a:r>
              <a:rPr lang="el-GR" b="1" dirty="0" smtClean="0"/>
              <a:t>στις επιθυμίες και τις ανάγκες του ατόμου.</a:t>
            </a:r>
          </a:p>
          <a:p>
            <a:pPr marL="320040" indent="-320040" eaLnBrk="1" fontAlgn="auto" hangingPunct="1">
              <a:spcAft>
                <a:spcPts val="0"/>
              </a:spcAft>
              <a:buFont typeface="Wingdings"/>
              <a:buChar char=""/>
              <a:defRPr/>
            </a:pPr>
            <a:r>
              <a:rPr lang="el-GR" dirty="0" smtClean="0"/>
              <a:t>Οι αξιολογήσεις αυτού του τύπου είναι σημαντικές, είτε για το αποτέλεσμα στο πλαίσιο της διαχείρισης περιστατικών και σε άλλα κοινοτικά πλαίσια, είτε για το αποτέλεσμα μιας περιόδου νοσηλείας.</a:t>
            </a:r>
          </a:p>
        </p:txBody>
      </p:sp>
    </p:spTree>
    <p:extLst>
      <p:ext uri="{BB962C8B-B14F-4D97-AF65-F5344CB8AC3E}">
        <p14:creationId xmlns:p14="http://schemas.microsoft.com/office/powerpoint/2010/main" val="255480820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 Τίτλος"/>
          <p:cNvSpPr>
            <a:spLocks noGrp="1"/>
          </p:cNvSpPr>
          <p:nvPr>
            <p:ph type="title"/>
          </p:nvPr>
        </p:nvSpPr>
        <p:spPr/>
        <p:txBody>
          <a:bodyPr>
            <a:noAutofit/>
          </a:bodyPr>
          <a:lstStyle/>
          <a:p>
            <a:pPr eaLnBrk="1" fontAlgn="auto" hangingPunct="1">
              <a:spcAft>
                <a:spcPts val="0"/>
              </a:spcAft>
              <a:defRPr/>
            </a:pPr>
            <a:r>
              <a:rPr lang="el-GR" dirty="0" smtClean="0"/>
              <a:t>1. Συναισθηματική και ψυχική ευεξία:</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56</a:t>
            </a:fld>
            <a:endParaRPr lang="el-GR"/>
          </a:p>
        </p:txBody>
      </p:sp>
      <p:sp>
        <p:nvSpPr>
          <p:cNvPr id="66563" name="2 - Θέση περιεχομένου"/>
          <p:cNvSpPr>
            <a:spLocks noGrp="1"/>
          </p:cNvSpPr>
          <p:nvPr>
            <p:ph sz="quarter" idx="1"/>
          </p:nvPr>
        </p:nvSpPr>
        <p:spPr>
          <a:xfrm>
            <a:off x="612648" y="1600200"/>
            <a:ext cx="8351840" cy="5257800"/>
          </a:xfrm>
        </p:spPr>
        <p:txBody>
          <a:bodyPr>
            <a:noAutofit/>
          </a:bodyPr>
          <a:lstStyle/>
          <a:p>
            <a:pPr eaLnBrk="1" hangingPunct="1">
              <a:lnSpc>
                <a:spcPct val="105000"/>
              </a:lnSpc>
              <a:spcBef>
                <a:spcPts val="800"/>
              </a:spcBef>
              <a:buFont typeface="Wingdings" panose="05000000000000000000" pitchFamily="2" charset="2"/>
              <a:buChar char="ü"/>
            </a:pPr>
            <a:r>
              <a:rPr lang="el-GR" altLang="el-GR" sz="2300" dirty="0" smtClean="0">
                <a:latin typeface="Calibri" panose="020F0502020204030204" pitchFamily="34" charset="0"/>
              </a:rPr>
              <a:t>εξέταση νοητικής κατάστασης</a:t>
            </a:r>
            <a:r>
              <a:rPr lang="en-US" altLang="el-GR" sz="2300" dirty="0" smtClean="0">
                <a:latin typeface="Calibri" panose="020F0502020204030204" pitchFamily="34" charset="0"/>
              </a:rPr>
              <a:t>,</a:t>
            </a:r>
            <a:endParaRPr lang="el-GR" altLang="el-GR" sz="2300" dirty="0" smtClean="0">
              <a:latin typeface="Calibri" panose="020F0502020204030204" pitchFamily="34" charset="0"/>
            </a:endParaRPr>
          </a:p>
          <a:p>
            <a:pPr eaLnBrk="1" hangingPunct="1">
              <a:lnSpc>
                <a:spcPct val="105000"/>
              </a:lnSpc>
              <a:spcBef>
                <a:spcPts val="800"/>
              </a:spcBef>
              <a:buFont typeface="Wingdings" panose="05000000000000000000" pitchFamily="2" charset="2"/>
              <a:buChar char="ü"/>
            </a:pPr>
            <a:r>
              <a:rPr lang="el-GR" altLang="el-GR" sz="2300" dirty="0" smtClean="0">
                <a:latin typeface="Calibri" panose="020F0502020204030204" pitchFamily="34" charset="0"/>
              </a:rPr>
              <a:t>ιατρικές εξετάσεις</a:t>
            </a:r>
            <a:r>
              <a:rPr lang="en-US" altLang="el-GR" sz="2300" dirty="0" smtClean="0">
                <a:latin typeface="Calibri" panose="020F0502020204030204" pitchFamily="34" charset="0"/>
              </a:rPr>
              <a:t>,</a:t>
            </a:r>
            <a:endParaRPr lang="el-GR" altLang="el-GR" sz="2300" dirty="0" smtClean="0">
              <a:latin typeface="Calibri" panose="020F0502020204030204" pitchFamily="34" charset="0"/>
            </a:endParaRPr>
          </a:p>
          <a:p>
            <a:pPr eaLnBrk="1" hangingPunct="1">
              <a:lnSpc>
                <a:spcPct val="105000"/>
              </a:lnSpc>
              <a:spcBef>
                <a:spcPts val="800"/>
              </a:spcBef>
              <a:buFont typeface="Wingdings" panose="05000000000000000000" pitchFamily="2" charset="2"/>
              <a:buChar char="ü"/>
            </a:pPr>
            <a:r>
              <a:rPr lang="el-GR" altLang="el-GR" sz="2300" dirty="0" smtClean="0">
                <a:latin typeface="Calibri" panose="020F0502020204030204" pitchFamily="34" charset="0"/>
              </a:rPr>
              <a:t>ιδιαίτερη προσοχή στον κίνδυνο αυτοκτονίας</a:t>
            </a:r>
            <a:r>
              <a:rPr lang="en-US" altLang="el-GR" sz="2300" dirty="0" smtClean="0">
                <a:latin typeface="Calibri" panose="020F0502020204030204" pitchFamily="34" charset="0"/>
              </a:rPr>
              <a:t>,</a:t>
            </a:r>
            <a:endParaRPr lang="el-GR" altLang="el-GR" sz="2300" dirty="0" smtClean="0">
              <a:latin typeface="Calibri" panose="020F0502020204030204" pitchFamily="34" charset="0"/>
            </a:endParaRPr>
          </a:p>
          <a:p>
            <a:pPr eaLnBrk="1" hangingPunct="1">
              <a:lnSpc>
                <a:spcPct val="105000"/>
              </a:lnSpc>
              <a:spcBef>
                <a:spcPts val="800"/>
              </a:spcBef>
              <a:buFont typeface="Wingdings" panose="05000000000000000000" pitchFamily="2" charset="2"/>
              <a:buChar char="ü"/>
            </a:pPr>
            <a:r>
              <a:rPr lang="el-GR" altLang="el-GR" sz="2300" dirty="0" smtClean="0">
                <a:latin typeface="Calibri" panose="020F0502020204030204" pitchFamily="34" charset="0"/>
              </a:rPr>
              <a:t>επιπτώσεις των θετικών συμπτωμάτων, όπως: ενοχλητικές σκέψεις, μανία, παραισθήσεις</a:t>
            </a:r>
            <a:r>
              <a:rPr lang="en-US" altLang="el-GR" sz="2300" dirty="0" smtClean="0">
                <a:latin typeface="Calibri" panose="020F0502020204030204" pitchFamily="34" charset="0"/>
              </a:rPr>
              <a:t>,</a:t>
            </a:r>
            <a:endParaRPr lang="el-GR" altLang="el-GR" sz="2300" dirty="0" smtClean="0">
              <a:latin typeface="Calibri" panose="020F0502020204030204" pitchFamily="34" charset="0"/>
            </a:endParaRPr>
          </a:p>
          <a:p>
            <a:pPr eaLnBrk="1" hangingPunct="1">
              <a:lnSpc>
                <a:spcPct val="105000"/>
              </a:lnSpc>
              <a:spcBef>
                <a:spcPts val="800"/>
              </a:spcBef>
              <a:buFont typeface="Wingdings" panose="05000000000000000000" pitchFamily="2" charset="2"/>
              <a:buChar char="ü"/>
            </a:pPr>
            <a:r>
              <a:rPr lang="el-GR" altLang="el-GR" sz="2300" dirty="0" smtClean="0">
                <a:latin typeface="Calibri" panose="020F0502020204030204" pitchFamily="34" charset="0"/>
              </a:rPr>
              <a:t>επιπτώσεις των αρνητικών συμπτωμάτων, όπως: συναισθηματική αμβλύτητα, απουσία απολαυστικών εμπειριών και ελεύθερης βούλησης, γνωστικές δυσκολίες και σχετική αναπηρία</a:t>
            </a:r>
            <a:r>
              <a:rPr lang="en-US" altLang="el-GR" sz="2300" dirty="0" smtClean="0">
                <a:latin typeface="Calibri" panose="020F0502020204030204" pitchFamily="34" charset="0"/>
              </a:rPr>
              <a:t>,</a:t>
            </a:r>
            <a:endParaRPr lang="el-GR" altLang="el-GR" sz="2300" dirty="0" smtClean="0">
              <a:latin typeface="Calibri" panose="020F0502020204030204" pitchFamily="34" charset="0"/>
            </a:endParaRPr>
          </a:p>
          <a:p>
            <a:pPr eaLnBrk="1" hangingPunct="1">
              <a:lnSpc>
                <a:spcPct val="105000"/>
              </a:lnSpc>
              <a:spcBef>
                <a:spcPts val="800"/>
              </a:spcBef>
              <a:buFont typeface="Wingdings" panose="05000000000000000000" pitchFamily="2" charset="2"/>
              <a:buChar char="ü"/>
            </a:pPr>
            <a:r>
              <a:rPr lang="el-GR" altLang="el-GR" sz="2300" dirty="0" smtClean="0">
                <a:latin typeface="Calibri" panose="020F0502020204030204" pitchFamily="34" charset="0"/>
              </a:rPr>
              <a:t>επιπτώσεις της συναισθηματικής και ψυχικής ευεξίας ενός ατόμου στους οικείους, όπως: παιδιά ή σύντροφοι και, αντιστρόφως, επιπτώσεις των σχέσεων των άλλων μελών της οικογένειας στη συναισθηματική ευεξία του ατόμου</a:t>
            </a:r>
            <a:r>
              <a:rPr lang="en-US" altLang="el-GR" sz="2300" dirty="0" smtClean="0">
                <a:latin typeface="Calibri" panose="020F0502020204030204" pitchFamily="34" charset="0"/>
              </a:rPr>
              <a:t>.</a:t>
            </a:r>
            <a:endParaRPr lang="el-GR" altLang="el-GR" sz="2300" dirty="0" smtClean="0">
              <a:latin typeface="Calibri" panose="020F0502020204030204" pitchFamily="34" charset="0"/>
            </a:endParaRPr>
          </a:p>
        </p:txBody>
      </p:sp>
    </p:spTree>
    <p:extLst>
      <p:ext uri="{BB962C8B-B14F-4D97-AF65-F5344CB8AC3E}">
        <p14:creationId xmlns:p14="http://schemas.microsoft.com/office/powerpoint/2010/main" val="401586411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 Τίτλος"/>
          <p:cNvSpPr>
            <a:spLocks noGrp="1"/>
          </p:cNvSpPr>
          <p:nvPr>
            <p:ph type="title"/>
          </p:nvPr>
        </p:nvSpPr>
        <p:spPr/>
        <p:txBody>
          <a:bodyPr>
            <a:normAutofit/>
          </a:bodyPr>
          <a:lstStyle/>
          <a:p>
            <a:pPr eaLnBrk="1" fontAlgn="auto" hangingPunct="1">
              <a:spcAft>
                <a:spcPts val="0"/>
              </a:spcAft>
              <a:defRPr/>
            </a:pPr>
            <a:r>
              <a:rPr lang="el-GR" sz="3200" dirty="0" smtClean="0"/>
              <a:t>2. Αντιμετώπιση του στρες:</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57</a:t>
            </a:fld>
            <a:endParaRPr lang="el-GR"/>
          </a:p>
        </p:txBody>
      </p:sp>
      <p:sp>
        <p:nvSpPr>
          <p:cNvPr id="58371" name="2 - Θέση περιεχομένου"/>
          <p:cNvSpPr>
            <a:spLocks noGrp="1"/>
          </p:cNvSpPr>
          <p:nvPr>
            <p:ph sz="quarter" idx="1"/>
          </p:nvPr>
        </p:nvSpPr>
        <p:spPr>
          <a:xfrm>
            <a:off x="612648" y="1600200"/>
            <a:ext cx="8351840" cy="5257800"/>
          </a:xfrm>
        </p:spPr>
        <p:txBody>
          <a:bodyPr>
            <a:noAutofit/>
          </a:bodyPr>
          <a:lstStyle/>
          <a:p>
            <a:pPr eaLnBrk="1" fontAlgn="auto" hangingPunct="1">
              <a:lnSpc>
                <a:spcPct val="105000"/>
              </a:lnSpc>
              <a:spcBef>
                <a:spcPts val="900"/>
              </a:spcBef>
              <a:spcAft>
                <a:spcPts val="0"/>
              </a:spcAft>
              <a:buFont typeface="Wingdings" panose="05000000000000000000" pitchFamily="2" charset="2"/>
              <a:buChar char="ü"/>
              <a:defRPr/>
            </a:pPr>
            <a:r>
              <a:rPr lang="el-GR" sz="2200" dirty="0" smtClean="0">
                <a:latin typeface="Calibri" panose="020F0502020204030204" pitchFamily="34" charset="0"/>
              </a:rPr>
              <a:t>προσωπικές στρατηγικές για την αντιμετώπιση των συμπτωμάτων και αναγνώριση των σημείων έγκαιρης προειδοποίησης</a:t>
            </a:r>
            <a:r>
              <a:rPr lang="en-US" sz="2200" dirty="0" smtClean="0">
                <a:latin typeface="Calibri" panose="020F0502020204030204" pitchFamily="34" charset="0"/>
              </a:rPr>
              <a:t>,</a:t>
            </a:r>
            <a:endParaRPr lang="el-GR" sz="2200" dirty="0" smtClean="0">
              <a:latin typeface="Calibri" panose="020F0502020204030204" pitchFamily="34" charset="0"/>
            </a:endParaRPr>
          </a:p>
          <a:p>
            <a:pPr eaLnBrk="1" fontAlgn="auto" hangingPunct="1">
              <a:lnSpc>
                <a:spcPct val="105000"/>
              </a:lnSpc>
              <a:spcBef>
                <a:spcPts val="900"/>
              </a:spcBef>
              <a:spcAft>
                <a:spcPts val="0"/>
              </a:spcAft>
              <a:buFont typeface="Wingdings" panose="05000000000000000000" pitchFamily="2" charset="2"/>
              <a:buChar char="ü"/>
              <a:defRPr/>
            </a:pPr>
            <a:r>
              <a:rPr lang="el-GR" sz="2200" dirty="0" smtClean="0">
                <a:latin typeface="Calibri" panose="020F0502020204030204" pitchFamily="34" charset="0"/>
              </a:rPr>
              <a:t>καθορισμός των στρατηγικών αντιμετώπισης του στρες</a:t>
            </a:r>
            <a:r>
              <a:rPr lang="en-US" sz="2200" dirty="0" smtClean="0">
                <a:latin typeface="Calibri" panose="020F0502020204030204" pitchFamily="34" charset="0"/>
              </a:rPr>
              <a:t>,</a:t>
            </a:r>
            <a:endParaRPr lang="el-GR" sz="2200" dirty="0" smtClean="0">
              <a:latin typeface="Calibri" panose="020F0502020204030204" pitchFamily="34" charset="0"/>
            </a:endParaRPr>
          </a:p>
          <a:p>
            <a:pPr eaLnBrk="1" fontAlgn="auto" hangingPunct="1">
              <a:lnSpc>
                <a:spcPct val="105000"/>
              </a:lnSpc>
              <a:spcBef>
                <a:spcPts val="900"/>
              </a:spcBef>
              <a:spcAft>
                <a:spcPts val="0"/>
              </a:spcAft>
              <a:buFont typeface="Wingdings" panose="05000000000000000000" pitchFamily="2" charset="2"/>
              <a:buChar char="ü"/>
              <a:defRPr/>
            </a:pPr>
            <a:r>
              <a:rPr lang="el-GR" sz="2200" dirty="0" err="1" smtClean="0">
                <a:latin typeface="Calibri" panose="020F0502020204030204" pitchFamily="34" charset="0"/>
              </a:rPr>
              <a:t>στρεσογόνοι</a:t>
            </a:r>
            <a:r>
              <a:rPr lang="el-GR" sz="2200" dirty="0" smtClean="0">
                <a:latin typeface="Calibri" panose="020F0502020204030204" pitchFamily="34" charset="0"/>
              </a:rPr>
              <a:t> παράγοντες στο περιβάλλον – πρακτικοί και συναισθηματικοί</a:t>
            </a:r>
            <a:r>
              <a:rPr lang="en-US" sz="2200" dirty="0">
                <a:latin typeface="Calibri" panose="020F0502020204030204" pitchFamily="34" charset="0"/>
              </a:rPr>
              <a:t>,</a:t>
            </a:r>
            <a:endParaRPr lang="el-GR" sz="2200" dirty="0" smtClean="0">
              <a:latin typeface="Calibri" panose="020F0502020204030204" pitchFamily="34" charset="0"/>
            </a:endParaRPr>
          </a:p>
          <a:p>
            <a:pPr eaLnBrk="1" fontAlgn="auto" hangingPunct="1">
              <a:lnSpc>
                <a:spcPct val="105000"/>
              </a:lnSpc>
              <a:spcBef>
                <a:spcPts val="900"/>
              </a:spcBef>
              <a:spcAft>
                <a:spcPts val="0"/>
              </a:spcAft>
              <a:buFont typeface="Wingdings" panose="05000000000000000000" pitchFamily="2" charset="2"/>
              <a:buChar char="ü"/>
              <a:defRPr/>
            </a:pPr>
            <a:r>
              <a:rPr lang="el-GR" sz="2200" dirty="0" smtClean="0">
                <a:latin typeface="Calibri" panose="020F0502020204030204" pitchFamily="34" charset="0"/>
              </a:rPr>
              <a:t>προστατευτικές και υποστηρικτικές εμπειρίες</a:t>
            </a:r>
            <a:r>
              <a:rPr lang="en-US" sz="2200" dirty="0" smtClean="0">
                <a:latin typeface="Calibri" panose="020F0502020204030204" pitchFamily="34" charset="0"/>
              </a:rPr>
              <a:t>,</a:t>
            </a:r>
            <a:endParaRPr lang="el-GR" sz="2200" dirty="0" smtClean="0">
              <a:latin typeface="Calibri" panose="020F0502020204030204" pitchFamily="34" charset="0"/>
            </a:endParaRPr>
          </a:p>
          <a:p>
            <a:pPr eaLnBrk="1" fontAlgn="auto" hangingPunct="1">
              <a:lnSpc>
                <a:spcPct val="105000"/>
              </a:lnSpc>
              <a:spcBef>
                <a:spcPts val="900"/>
              </a:spcBef>
              <a:spcAft>
                <a:spcPts val="0"/>
              </a:spcAft>
              <a:buFont typeface="Wingdings" panose="05000000000000000000" pitchFamily="2" charset="2"/>
              <a:buChar char="ü"/>
              <a:defRPr/>
            </a:pPr>
            <a:r>
              <a:rPr lang="el-GR" sz="2200" dirty="0" smtClean="0">
                <a:latin typeface="Calibri" panose="020F0502020204030204" pitchFamily="34" charset="0"/>
              </a:rPr>
              <a:t>στάσεις όσον αφορά την αναζήτηση βοήθειας</a:t>
            </a:r>
            <a:r>
              <a:rPr lang="en-US" sz="2200" dirty="0" smtClean="0">
                <a:latin typeface="Calibri" panose="020F0502020204030204" pitchFamily="34" charset="0"/>
              </a:rPr>
              <a:t>,</a:t>
            </a:r>
            <a:endParaRPr lang="el-GR" sz="2200" dirty="0" smtClean="0">
              <a:latin typeface="Calibri" panose="020F0502020204030204" pitchFamily="34" charset="0"/>
            </a:endParaRPr>
          </a:p>
          <a:p>
            <a:pPr eaLnBrk="1" fontAlgn="auto" hangingPunct="1">
              <a:lnSpc>
                <a:spcPct val="105000"/>
              </a:lnSpc>
              <a:spcBef>
                <a:spcPts val="900"/>
              </a:spcBef>
              <a:spcAft>
                <a:spcPts val="0"/>
              </a:spcAft>
              <a:buFont typeface="Wingdings" panose="05000000000000000000" pitchFamily="2" charset="2"/>
              <a:buChar char="ü"/>
              <a:defRPr/>
            </a:pPr>
            <a:r>
              <a:rPr lang="el-GR" sz="2200" dirty="0" smtClean="0">
                <a:latin typeface="Calibri" panose="020F0502020204030204" pitchFamily="34" charset="0"/>
              </a:rPr>
              <a:t>κρίση και λήψη αποφάσεων</a:t>
            </a:r>
            <a:r>
              <a:rPr lang="en-US" sz="2200" dirty="0" smtClean="0">
                <a:latin typeface="Calibri" panose="020F0502020204030204" pitchFamily="34" charset="0"/>
              </a:rPr>
              <a:t>,</a:t>
            </a:r>
            <a:endParaRPr lang="el-GR" sz="2200" dirty="0" smtClean="0">
              <a:latin typeface="Calibri" panose="020F0502020204030204" pitchFamily="34" charset="0"/>
            </a:endParaRPr>
          </a:p>
          <a:p>
            <a:pPr eaLnBrk="1" fontAlgn="auto" hangingPunct="1">
              <a:lnSpc>
                <a:spcPct val="105000"/>
              </a:lnSpc>
              <a:spcBef>
                <a:spcPts val="900"/>
              </a:spcBef>
              <a:spcAft>
                <a:spcPts val="0"/>
              </a:spcAft>
              <a:buFont typeface="Wingdings" panose="05000000000000000000" pitchFamily="2" charset="2"/>
              <a:buChar char="ü"/>
              <a:defRPr/>
            </a:pPr>
            <a:r>
              <a:rPr lang="el-GR" sz="2200" dirty="0" smtClean="0">
                <a:latin typeface="Calibri" panose="020F0502020204030204" pitchFamily="34" charset="0"/>
              </a:rPr>
              <a:t>εξισορρόπηση χρήσιμων και προβληματικών εμπειριών αντιμετώπισης (πχ. χρήση αλκοόλ)</a:t>
            </a:r>
            <a:r>
              <a:rPr lang="en-US" sz="2200" dirty="0" smtClean="0">
                <a:latin typeface="Calibri" panose="020F0502020204030204" pitchFamily="34" charset="0"/>
              </a:rPr>
              <a:t>,</a:t>
            </a:r>
            <a:endParaRPr lang="el-GR" sz="2200" dirty="0" smtClean="0">
              <a:latin typeface="Calibri" panose="020F0502020204030204" pitchFamily="34" charset="0"/>
            </a:endParaRPr>
          </a:p>
          <a:p>
            <a:pPr eaLnBrk="1" fontAlgn="auto" hangingPunct="1">
              <a:lnSpc>
                <a:spcPct val="105000"/>
              </a:lnSpc>
              <a:spcBef>
                <a:spcPts val="900"/>
              </a:spcBef>
              <a:spcAft>
                <a:spcPts val="0"/>
              </a:spcAft>
              <a:buFont typeface="Wingdings" panose="05000000000000000000" pitchFamily="2" charset="2"/>
              <a:buChar char="ü"/>
              <a:defRPr/>
            </a:pPr>
            <a:r>
              <a:rPr lang="el-GR" sz="2200" dirty="0" smtClean="0">
                <a:latin typeface="Calibri" panose="020F0502020204030204" pitchFamily="34" charset="0"/>
              </a:rPr>
              <a:t>εμπειρίες των πρώτων χρόνων ζωής που συμβάλλουν στο στρες</a:t>
            </a:r>
            <a:r>
              <a:rPr lang="en-US" sz="2200" dirty="0" smtClean="0">
                <a:latin typeface="Calibri" panose="020F0502020204030204" pitchFamily="34" charset="0"/>
              </a:rPr>
              <a:t>.</a:t>
            </a:r>
            <a:endParaRPr lang="el-GR" sz="2200" dirty="0" smtClean="0">
              <a:latin typeface="Calibri" panose="020F0502020204030204" pitchFamily="34" charset="0"/>
            </a:endParaRPr>
          </a:p>
        </p:txBody>
      </p:sp>
    </p:spTree>
    <p:extLst>
      <p:ext uri="{BB962C8B-B14F-4D97-AF65-F5344CB8AC3E}">
        <p14:creationId xmlns:p14="http://schemas.microsoft.com/office/powerpoint/2010/main" val="310343303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 Τίτλος"/>
          <p:cNvSpPr>
            <a:spLocks noGrp="1"/>
          </p:cNvSpPr>
          <p:nvPr>
            <p:ph type="title"/>
          </p:nvPr>
        </p:nvSpPr>
        <p:spPr/>
        <p:txBody>
          <a:bodyPr>
            <a:normAutofit/>
          </a:bodyPr>
          <a:lstStyle/>
          <a:p>
            <a:pPr eaLnBrk="1" fontAlgn="auto" hangingPunct="1">
              <a:spcAft>
                <a:spcPts val="0"/>
              </a:spcAft>
              <a:defRPr/>
            </a:pPr>
            <a:r>
              <a:rPr lang="el-GR" sz="3200" dirty="0" smtClean="0"/>
              <a:t>3. Προσωπική αντίδραση στην ασθένεια</a:t>
            </a:r>
            <a:r>
              <a:rPr lang="en-US" sz="3200" dirty="0" smtClean="0"/>
              <a:t> </a:t>
            </a:r>
            <a:r>
              <a:rPr lang="en-US" sz="2800" b="0" dirty="0" smtClean="0">
                <a:latin typeface="Calibri" panose="020F0502020204030204" pitchFamily="34" charset="0"/>
              </a:rPr>
              <a:t>1/2</a:t>
            </a:r>
            <a:r>
              <a:rPr lang="el-GR" sz="3200" dirty="0" smtClean="0"/>
              <a:t>:</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58</a:t>
            </a:fld>
            <a:endParaRPr lang="el-GR"/>
          </a:p>
        </p:txBody>
      </p:sp>
      <p:sp>
        <p:nvSpPr>
          <p:cNvPr id="68611" name="2 - Θέση περιεχομένου"/>
          <p:cNvSpPr>
            <a:spLocks noGrp="1"/>
          </p:cNvSpPr>
          <p:nvPr>
            <p:ph sz="quarter" idx="1"/>
          </p:nvPr>
        </p:nvSpPr>
        <p:spPr>
          <a:xfrm>
            <a:off x="612648" y="1600200"/>
            <a:ext cx="8153400" cy="4853136"/>
          </a:xfrm>
        </p:spPr>
        <p:txBody>
          <a:bodyPr>
            <a:normAutofit/>
          </a:bodyPr>
          <a:lstStyle/>
          <a:p>
            <a:pPr eaLnBrk="1" hangingPunct="1">
              <a:buFont typeface="Wingdings" panose="05000000000000000000" pitchFamily="2" charset="2"/>
              <a:buChar char="ü"/>
            </a:pPr>
            <a:r>
              <a:rPr lang="el-GR" altLang="el-GR" dirty="0" smtClean="0">
                <a:latin typeface="Calibri" panose="020F0502020204030204" pitchFamily="34" charset="0"/>
              </a:rPr>
              <a:t>εμπιστοσύνη, και σύγχυση, για την ταυτότητα</a:t>
            </a:r>
            <a:r>
              <a:rPr lang="en-US" altLang="el-GR" dirty="0" smtClean="0">
                <a:latin typeface="Calibri" panose="020F0502020204030204" pitchFamily="34" charset="0"/>
              </a:rPr>
              <a:t>,</a:t>
            </a:r>
            <a:endParaRPr lang="el-GR" altLang="el-GR" dirty="0" smtClean="0">
              <a:latin typeface="Calibri" panose="020F0502020204030204" pitchFamily="34" charset="0"/>
            </a:endParaRPr>
          </a:p>
          <a:p>
            <a:pPr eaLnBrk="1" hangingPunct="1">
              <a:buFont typeface="Wingdings" panose="05000000000000000000" pitchFamily="2" charset="2"/>
              <a:buChar char="ü"/>
            </a:pPr>
            <a:r>
              <a:rPr lang="el-GR" altLang="el-GR" dirty="0" smtClean="0">
                <a:latin typeface="Calibri" panose="020F0502020204030204" pitchFamily="34" charset="0"/>
              </a:rPr>
              <a:t>προσωπικός αναβρασμός και </a:t>
            </a:r>
            <a:r>
              <a:rPr lang="el-GR" altLang="el-GR" dirty="0" err="1" smtClean="0">
                <a:latin typeface="Calibri" panose="020F0502020204030204" pitchFamily="34" charset="0"/>
              </a:rPr>
              <a:t>ψυχοπίεση</a:t>
            </a:r>
            <a:r>
              <a:rPr lang="el-GR" altLang="el-GR" dirty="0" smtClean="0">
                <a:latin typeface="Calibri" panose="020F0502020204030204" pitchFamily="34" charset="0"/>
              </a:rPr>
              <a:t> που σχετίζονται με την ασθένεια</a:t>
            </a:r>
            <a:r>
              <a:rPr lang="en-US" altLang="el-GR" dirty="0" smtClean="0">
                <a:latin typeface="Calibri" panose="020F0502020204030204" pitchFamily="34" charset="0"/>
              </a:rPr>
              <a:t>,</a:t>
            </a:r>
            <a:endParaRPr lang="el-GR" altLang="el-GR" dirty="0" smtClean="0">
              <a:latin typeface="Calibri" panose="020F0502020204030204" pitchFamily="34" charset="0"/>
            </a:endParaRPr>
          </a:p>
          <a:p>
            <a:pPr eaLnBrk="1" hangingPunct="1">
              <a:buFont typeface="Wingdings" panose="05000000000000000000" pitchFamily="2" charset="2"/>
              <a:buChar char="ü"/>
            </a:pPr>
            <a:r>
              <a:rPr lang="el-GR" altLang="el-GR" dirty="0" smtClean="0">
                <a:latin typeface="Calibri" panose="020F0502020204030204" pitchFamily="34" charset="0"/>
              </a:rPr>
              <a:t>θλίψη για την απώλεια του παλιού εαυτού ή των ονείρων για το μέλλον</a:t>
            </a:r>
            <a:r>
              <a:rPr lang="en-US" altLang="el-GR" dirty="0" smtClean="0">
                <a:latin typeface="Calibri" panose="020F0502020204030204" pitchFamily="34" charset="0"/>
              </a:rPr>
              <a:t>,</a:t>
            </a:r>
            <a:endParaRPr lang="el-GR" altLang="el-GR" dirty="0" smtClean="0">
              <a:latin typeface="Calibri" panose="020F0502020204030204" pitchFamily="34" charset="0"/>
            </a:endParaRPr>
          </a:p>
          <a:p>
            <a:pPr eaLnBrk="1" hangingPunct="1">
              <a:buFont typeface="Wingdings" panose="05000000000000000000" pitchFamily="2" charset="2"/>
              <a:buChar char="ü"/>
            </a:pPr>
            <a:r>
              <a:rPr lang="el-GR" altLang="el-GR" dirty="0" smtClean="0">
                <a:latin typeface="Calibri" panose="020F0502020204030204" pitchFamily="34" charset="0"/>
              </a:rPr>
              <a:t>επίλυση του τραύματος που σχετίζεται με την ασθένεια και τις εμπειρίες θεραπείας</a:t>
            </a:r>
            <a:r>
              <a:rPr lang="en-US" altLang="el-GR" dirty="0" smtClean="0">
                <a:latin typeface="Calibri" panose="020F0502020204030204" pitchFamily="34" charset="0"/>
              </a:rPr>
              <a:t>,</a:t>
            </a:r>
            <a:endParaRPr lang="el-GR" altLang="el-GR" dirty="0" smtClean="0">
              <a:latin typeface="Calibri" panose="020F0502020204030204" pitchFamily="34" charset="0"/>
            </a:endParaRPr>
          </a:p>
          <a:p>
            <a:pPr eaLnBrk="1" hangingPunct="1">
              <a:buFont typeface="Wingdings" panose="05000000000000000000" pitchFamily="2" charset="2"/>
              <a:buChar char="ü"/>
            </a:pPr>
            <a:r>
              <a:rPr lang="el-GR" altLang="el-GR" dirty="0" smtClean="0">
                <a:latin typeface="Calibri" panose="020F0502020204030204" pitchFamily="34" charset="0"/>
              </a:rPr>
              <a:t>σύνδεση ανάμεσα στο παρόν και σε παλαιότερα τραύματα</a:t>
            </a:r>
            <a:r>
              <a:rPr lang="en-US" altLang="el-GR" dirty="0" smtClean="0">
                <a:latin typeface="Calibri" panose="020F0502020204030204" pitchFamily="34" charset="0"/>
              </a:rPr>
              <a:t>,</a:t>
            </a:r>
            <a:endParaRPr lang="el-GR" altLang="el-GR" dirty="0" smtClean="0">
              <a:latin typeface="Calibri" panose="020F0502020204030204" pitchFamily="34" charset="0"/>
            </a:endParaRPr>
          </a:p>
          <a:p>
            <a:pPr eaLnBrk="1" hangingPunct="1">
              <a:buFont typeface="Wingdings" panose="05000000000000000000" pitchFamily="2" charset="2"/>
              <a:buChar char="ü"/>
            </a:pPr>
            <a:r>
              <a:rPr lang="el-GR" altLang="el-GR" dirty="0" smtClean="0">
                <a:latin typeface="Calibri" panose="020F0502020204030204" pitchFamily="34" charset="0"/>
              </a:rPr>
              <a:t>ελπίδα και σιγουριά για το μέλλον</a:t>
            </a:r>
            <a:r>
              <a:rPr lang="en-US" altLang="el-GR" dirty="0">
                <a:latin typeface="Calibri" panose="020F0502020204030204" pitchFamily="34" charset="0"/>
              </a:rPr>
              <a:t>.</a:t>
            </a:r>
            <a:endParaRPr lang="el-GR" altLang="el-GR" dirty="0" smtClean="0">
              <a:latin typeface="Calibri" panose="020F0502020204030204" pitchFamily="34" charset="0"/>
            </a:endParaRPr>
          </a:p>
          <a:p>
            <a:pPr eaLnBrk="1" hangingPunct="1"/>
            <a:endParaRPr lang="el-GR" altLang="el-GR" dirty="0" smtClean="0">
              <a:latin typeface="Calibri" panose="020F0502020204030204" pitchFamily="34" charset="0"/>
            </a:endParaRPr>
          </a:p>
        </p:txBody>
      </p:sp>
    </p:spTree>
    <p:extLst>
      <p:ext uri="{BB962C8B-B14F-4D97-AF65-F5344CB8AC3E}">
        <p14:creationId xmlns:p14="http://schemas.microsoft.com/office/powerpoint/2010/main" val="275588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a:solidFill>
                  <a:srgbClr val="775F55">
                    <a:lumMod val="75000"/>
                  </a:srgbClr>
                </a:solidFill>
              </a:rPr>
              <a:t>Σκοπός της αξιολόγησης </a:t>
            </a:r>
            <a:r>
              <a:rPr lang="el-GR" altLang="el-GR" sz="2800" b="0" dirty="0" smtClean="0">
                <a:solidFill>
                  <a:srgbClr val="775F55">
                    <a:lumMod val="75000"/>
                  </a:srgbClr>
                </a:solidFill>
              </a:rPr>
              <a:t>2/2</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5</a:t>
            </a:fld>
            <a:endParaRPr lang="el-GR"/>
          </a:p>
        </p:txBody>
      </p:sp>
      <p:sp>
        <p:nvSpPr>
          <p:cNvPr id="14339" name="2 - Θέση περιεχομένου"/>
          <p:cNvSpPr>
            <a:spLocks noGrp="1"/>
          </p:cNvSpPr>
          <p:nvPr>
            <p:ph sz="quarter" idx="1"/>
          </p:nvPr>
        </p:nvSpPr>
        <p:spPr/>
        <p:txBody>
          <a:bodyPr>
            <a:normAutofit/>
          </a:bodyPr>
          <a:lstStyle/>
          <a:p>
            <a:pPr eaLnBrk="1" hangingPunct="1"/>
            <a:r>
              <a:rPr lang="el-GR" altLang="el-GR" dirty="0" smtClean="0"/>
              <a:t>Η αξιολόγηση αφορά κάτι πολύ περισσότερο από μια έκτακτη εκτίμηση, από τη συμπλήρωση ενός εντύπου ή τη διατύπωση μιας διάγνωσης. </a:t>
            </a:r>
          </a:p>
          <a:p>
            <a:pPr eaLnBrk="1" hangingPunct="1"/>
            <a:r>
              <a:rPr lang="el-GR" altLang="el-GR" dirty="0" smtClean="0"/>
              <a:t>Πρόκειται για </a:t>
            </a:r>
            <a:r>
              <a:rPr lang="el-GR" altLang="el-GR" b="1" dirty="0" smtClean="0"/>
              <a:t>συνεχή δραστηριότητα</a:t>
            </a:r>
            <a:r>
              <a:rPr lang="el-GR" altLang="el-GR" dirty="0" smtClean="0"/>
              <a:t>. </a:t>
            </a:r>
          </a:p>
          <a:p>
            <a:pPr eaLnBrk="1" hangingPunct="1"/>
            <a:r>
              <a:rPr lang="el-GR" altLang="el-GR" dirty="0" smtClean="0"/>
              <a:t>Συχνά ξεκινά πριν ακόμη από την πρώτη επαφή μεταξύ κοινωνικού λειτουργού και ασθενή, και συνεχίζεται μέχρι το πέρας της εργασίας ή ακόμη και μετά από αυτό.</a:t>
            </a:r>
          </a:p>
          <a:p>
            <a:pPr eaLnBrk="1" hangingPunct="1"/>
            <a:r>
              <a:rPr lang="el-GR" altLang="el-GR" b="1" dirty="0" smtClean="0"/>
              <a:t>Ο τρόπος που ξεκινάμε πρέπει να σχετίζεται με τη συνέχεια. </a:t>
            </a:r>
          </a:p>
          <a:p>
            <a:pPr eaLnBrk="1" hangingPunct="1">
              <a:buFont typeface="Arial" charset="0"/>
              <a:buChar char="•"/>
            </a:pPr>
            <a:endParaRPr lang="el-GR" altLang="el-GR" dirty="0" smtClean="0"/>
          </a:p>
        </p:txBody>
      </p:sp>
    </p:spTree>
    <p:extLst>
      <p:ext uri="{BB962C8B-B14F-4D97-AF65-F5344CB8AC3E}">
        <p14:creationId xmlns:p14="http://schemas.microsoft.com/office/powerpoint/2010/main" val="373690988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 Τίτλος"/>
          <p:cNvSpPr>
            <a:spLocks noGrp="1"/>
          </p:cNvSpPr>
          <p:nvPr>
            <p:ph type="title"/>
          </p:nvPr>
        </p:nvSpPr>
        <p:spPr/>
        <p:txBody>
          <a:bodyPr/>
          <a:lstStyle/>
          <a:p>
            <a:r>
              <a:rPr lang="el-GR" dirty="0" smtClean="0">
                <a:solidFill>
                  <a:srgbClr val="775F55">
                    <a:lumMod val="75000"/>
                  </a:srgbClr>
                </a:solidFill>
              </a:rPr>
              <a:t>3. Προσωπική </a:t>
            </a:r>
            <a:r>
              <a:rPr lang="el-GR" dirty="0">
                <a:solidFill>
                  <a:srgbClr val="775F55">
                    <a:lumMod val="75000"/>
                  </a:srgbClr>
                </a:solidFill>
              </a:rPr>
              <a:t>αντίδραση στην ασθένεια</a:t>
            </a:r>
            <a:r>
              <a:rPr lang="en-US" dirty="0">
                <a:solidFill>
                  <a:srgbClr val="775F55">
                    <a:lumMod val="75000"/>
                  </a:srgbClr>
                </a:solidFill>
              </a:rPr>
              <a:t> </a:t>
            </a:r>
            <a:r>
              <a:rPr lang="en-US" sz="2800" b="0" dirty="0" smtClean="0">
                <a:solidFill>
                  <a:srgbClr val="775F55">
                    <a:lumMod val="75000"/>
                  </a:srgbClr>
                </a:solidFill>
                <a:latin typeface="Calibri" panose="020F0502020204030204" pitchFamily="34" charset="0"/>
              </a:rPr>
              <a:t>2/2</a:t>
            </a:r>
            <a:r>
              <a:rPr lang="el-GR" dirty="0">
                <a:solidFill>
                  <a:srgbClr val="775F55">
                    <a:lumMod val="75000"/>
                  </a:srgbClr>
                </a:solidFill>
              </a:rPr>
              <a:t>:</a:t>
            </a:r>
            <a:endParaRPr lang="el-GR" altLang="el-GR" sz="2800"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59</a:t>
            </a:fld>
            <a:endParaRPr lang="el-GR"/>
          </a:p>
        </p:txBody>
      </p:sp>
      <p:sp>
        <p:nvSpPr>
          <p:cNvPr id="69635" name="2 - Θέση περιεχομένου"/>
          <p:cNvSpPr>
            <a:spLocks noGrp="1"/>
          </p:cNvSpPr>
          <p:nvPr>
            <p:ph sz="quarter" idx="1"/>
          </p:nvPr>
        </p:nvSpPr>
        <p:spPr>
          <a:xfrm>
            <a:off x="612648" y="1600200"/>
            <a:ext cx="8153400" cy="4997152"/>
          </a:xfrm>
        </p:spPr>
        <p:txBody>
          <a:bodyPr/>
          <a:lstStyle/>
          <a:p>
            <a:pPr eaLnBrk="1" hangingPunct="1">
              <a:buFont typeface="Wingdings" panose="05000000000000000000" pitchFamily="2" charset="2"/>
              <a:buChar char="ü"/>
            </a:pPr>
            <a:r>
              <a:rPr lang="el-GR" altLang="el-GR" sz="2400" dirty="0" smtClean="0">
                <a:latin typeface="Calibri" panose="020F0502020204030204" pitchFamily="34" charset="0"/>
              </a:rPr>
              <a:t>αυτοεκτίμηση σε ισορροπία με το επίπεδο </a:t>
            </a:r>
            <a:r>
              <a:rPr lang="el-GR" altLang="el-GR" sz="2400" dirty="0" err="1" smtClean="0">
                <a:latin typeface="Calibri" panose="020F0502020204030204" pitchFamily="34" charset="0"/>
              </a:rPr>
              <a:t>ψυχοπίεσης</a:t>
            </a:r>
            <a:r>
              <a:rPr lang="el-GR" altLang="el-GR" sz="2400" dirty="0" smtClean="0">
                <a:latin typeface="Calibri" panose="020F0502020204030204" pitchFamily="34" charset="0"/>
              </a:rPr>
              <a:t>, άγχους και θλίψης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Βαθμός διαθεσιμότητας της κατάλληλης υποστήριξης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γνωστικές στρατηγικές αντιμετώπισης, χιούμορ, αισιόδοξη στάση</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ισχυρή αίσθηση εαυτού</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προσωπικό επεξηγηματικό μοντέλο της ψυχικής ασθένειας και συνάφειά του με την κουλτούρα των υπηρεσιών και της οικογένειας</a:t>
            </a:r>
            <a:r>
              <a:rPr lang="en-US" altLang="el-GR" dirty="0">
                <a:latin typeface="Calibri" panose="020F0502020204030204" pitchFamily="34" charset="0"/>
              </a:rPr>
              <a:t>.</a:t>
            </a:r>
            <a:endParaRPr lang="el-GR" altLang="el-GR" sz="2400" dirty="0" smtClean="0">
              <a:latin typeface="Calibri" panose="020F0502020204030204" pitchFamily="34" charset="0"/>
            </a:endParaRPr>
          </a:p>
          <a:p>
            <a:pPr eaLnBrk="1" hangingPunct="1"/>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408420831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1 - Τίτλος"/>
          <p:cNvSpPr>
            <a:spLocks noGrp="1"/>
          </p:cNvSpPr>
          <p:nvPr>
            <p:ph type="title"/>
          </p:nvPr>
        </p:nvSpPr>
        <p:spPr/>
        <p:txBody>
          <a:bodyPr>
            <a:normAutofit/>
          </a:bodyPr>
          <a:lstStyle/>
          <a:p>
            <a:pPr eaLnBrk="1" fontAlgn="auto" hangingPunct="1">
              <a:spcAft>
                <a:spcPts val="0"/>
              </a:spcAft>
              <a:defRPr/>
            </a:pPr>
            <a:r>
              <a:rPr lang="el-GR" dirty="0" smtClean="0"/>
              <a:t>4. Προσωπική ασφάλεια και ασφάλεια άλλων:</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60</a:t>
            </a:fld>
            <a:endParaRPr lang="el-GR"/>
          </a:p>
        </p:txBody>
      </p:sp>
      <p:sp>
        <p:nvSpPr>
          <p:cNvPr id="70659" name="2 - Θέση περιεχομένου"/>
          <p:cNvSpPr>
            <a:spLocks noGrp="1"/>
          </p:cNvSpPr>
          <p:nvPr>
            <p:ph sz="quarter" idx="1"/>
          </p:nvPr>
        </p:nvSpPr>
        <p:spPr>
          <a:xfrm>
            <a:off x="612648" y="1600200"/>
            <a:ext cx="8153400" cy="5141168"/>
          </a:xfrm>
        </p:spPr>
        <p:txBody>
          <a:bodyPr>
            <a:normAutofit/>
          </a:bodyPr>
          <a:lstStyle/>
          <a:p>
            <a:pPr eaLnBrk="1" hangingPunct="1">
              <a:buFont typeface="Wingdings" panose="05000000000000000000" pitchFamily="2" charset="2"/>
              <a:buChar char="ü"/>
            </a:pPr>
            <a:r>
              <a:rPr lang="el-GR" altLang="el-GR" sz="2400" dirty="0" smtClean="0">
                <a:latin typeface="Calibri" panose="020F0502020204030204" pitchFamily="34" charset="0"/>
              </a:rPr>
              <a:t>ασφάλεια του φυσικού και συναισθηματικού περιβάλλοντος, κίνδυνος ή/και προηγούμενη εμπειρία σωματικής, συναισθηματικής ή σεξουαλικής κακοποίησης από άλλους</a:t>
            </a:r>
            <a:r>
              <a:rPr lang="en-US" altLang="el-GR" dirty="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συμπεριφορά υψηλού κινδύνου, όπως: περιπλάνηση ανάμεσα σε αυτοκίνητα, σκόπιμη πρόκληση βλάβης στον εαυτό ή/και τάσεις αυτοκτονίας, κίνδυνος βίαιης συμπεριφοράς προς τους άλλους, και τυχόν σχέδια έκτακτης ανάγκης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σωματική ακεραιότητα και συναισθηματική ασφάλεια των παιδιών των γονέων που πάσχουν από ψυχική ασθένεια</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προσωπικό επίπεδο αυτονομίας έναντι εξάρτησης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186976303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 Τίτλος"/>
          <p:cNvSpPr>
            <a:spLocks noGrp="1"/>
          </p:cNvSpPr>
          <p:nvPr>
            <p:ph type="title"/>
          </p:nvPr>
        </p:nvSpPr>
        <p:spPr/>
        <p:txBody>
          <a:bodyPr>
            <a:normAutofit/>
          </a:bodyPr>
          <a:lstStyle/>
          <a:p>
            <a:pPr eaLnBrk="1" fontAlgn="auto" hangingPunct="1">
              <a:spcAft>
                <a:spcPts val="0"/>
              </a:spcAft>
              <a:defRPr/>
            </a:pPr>
            <a:r>
              <a:rPr lang="el-GR" sz="3200" dirty="0" smtClean="0"/>
              <a:t>5. Φιλίες και κοινωνικές σχέσεις:</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61</a:t>
            </a:fld>
            <a:endParaRPr lang="el-GR"/>
          </a:p>
        </p:txBody>
      </p:sp>
      <p:sp>
        <p:nvSpPr>
          <p:cNvPr id="71683" name="2 - Θέση περιεχομένου"/>
          <p:cNvSpPr>
            <a:spLocks noGrp="1"/>
          </p:cNvSpPr>
          <p:nvPr>
            <p:ph sz="quarter" idx="1"/>
          </p:nvPr>
        </p:nvSpPr>
        <p:spPr>
          <a:xfrm>
            <a:off x="612648" y="1600200"/>
            <a:ext cx="8153400" cy="4997152"/>
          </a:xfrm>
        </p:spPr>
        <p:txBody>
          <a:bodyPr/>
          <a:lstStyle/>
          <a:p>
            <a:pPr eaLnBrk="1" hangingPunct="1">
              <a:buFont typeface="Wingdings" panose="05000000000000000000" pitchFamily="2" charset="2"/>
              <a:buChar char="ü"/>
            </a:pPr>
            <a:r>
              <a:rPr lang="el-GR" altLang="el-GR" sz="2400" dirty="0" smtClean="0">
                <a:latin typeface="Calibri" panose="020F0502020204030204" pitchFamily="34" charset="0"/>
              </a:rPr>
              <a:t>μέγεθος και ποιότητα του δικτύου φιλικών σχέσεων</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βαθμός απόλαυσης και ικανοποίησης από τις σχέσεις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αξία που αποδίδεται στις σχέσεις με τους ομοίους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επίπεδο άνεσης ή άγχους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ποιότητα ερωτικών ή σεξουαλικών σχέσεων</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εμπόδια στη φιλία, όπως: προηγούμενη τραυματική εμπειρία στις σχέσεις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επίπεδο υποστήριξης στις οικογενειακές σχέσεις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290936428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 Τίτλος"/>
          <p:cNvSpPr>
            <a:spLocks noGrp="1"/>
          </p:cNvSpPr>
          <p:nvPr>
            <p:ph type="title"/>
          </p:nvPr>
        </p:nvSpPr>
        <p:spPr/>
        <p:txBody>
          <a:bodyPr>
            <a:noAutofit/>
          </a:bodyPr>
          <a:lstStyle/>
          <a:p>
            <a:pPr eaLnBrk="1" fontAlgn="auto" hangingPunct="1">
              <a:spcAft>
                <a:spcPts val="0"/>
              </a:spcAft>
              <a:defRPr/>
            </a:pPr>
            <a:r>
              <a:rPr lang="el-GR" dirty="0" smtClean="0"/>
              <a:t>6. Εργασία, ελεύθερος χρόνος και εκπαίδευση:</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62</a:t>
            </a:fld>
            <a:endParaRPr lang="el-GR"/>
          </a:p>
        </p:txBody>
      </p:sp>
      <p:sp>
        <p:nvSpPr>
          <p:cNvPr id="72707" name="2 - Θέση περιεχομένου"/>
          <p:cNvSpPr>
            <a:spLocks noGrp="1"/>
          </p:cNvSpPr>
          <p:nvPr>
            <p:ph sz="quarter" idx="1"/>
          </p:nvPr>
        </p:nvSpPr>
        <p:spPr/>
        <p:txBody>
          <a:bodyPr/>
          <a:lstStyle/>
          <a:p>
            <a:pPr eaLnBrk="1" hangingPunct="1">
              <a:buFont typeface="Wingdings" panose="05000000000000000000" pitchFamily="2" charset="2"/>
              <a:buChar char="ü"/>
            </a:pPr>
            <a:r>
              <a:rPr lang="el-GR" altLang="el-GR" sz="2400" dirty="0" smtClean="0">
                <a:latin typeface="Calibri" panose="020F0502020204030204" pitchFamily="34" charset="0"/>
              </a:rPr>
              <a:t>ατομικά ενδιαφέροντα</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κίνητρα</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δεξιότητες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γνωστικές ικανότητες, όπως: ικανότητα για απόκτηση νέων γνώσεων, επίλυση προβλημάτων, συγκέντρωση, μνήμη</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πιθανότητες συμμετοχής σε ουσιαστικές δραστηριότητες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επιτυχημένες εμπειρίες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365591984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 Τίτλος"/>
          <p:cNvSpPr>
            <a:spLocks noGrp="1"/>
          </p:cNvSpPr>
          <p:nvPr>
            <p:ph type="title"/>
          </p:nvPr>
        </p:nvSpPr>
        <p:spPr/>
        <p:txBody>
          <a:bodyPr>
            <a:normAutofit/>
          </a:bodyPr>
          <a:lstStyle/>
          <a:p>
            <a:pPr eaLnBrk="1" fontAlgn="auto" hangingPunct="1">
              <a:spcAft>
                <a:spcPts val="0"/>
              </a:spcAft>
              <a:defRPr/>
            </a:pPr>
            <a:r>
              <a:rPr lang="el-GR" sz="3200" dirty="0" smtClean="0"/>
              <a:t>7. Δεξιότητες καθημερινής διαβίωσης:</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63</a:t>
            </a:fld>
            <a:endParaRPr lang="el-GR"/>
          </a:p>
        </p:txBody>
      </p:sp>
      <p:sp>
        <p:nvSpPr>
          <p:cNvPr id="73731" name="2 - Θέση περιεχομένου"/>
          <p:cNvSpPr>
            <a:spLocks noGrp="1"/>
          </p:cNvSpPr>
          <p:nvPr>
            <p:ph sz="quarter" idx="1"/>
          </p:nvPr>
        </p:nvSpPr>
        <p:spPr>
          <a:xfrm>
            <a:off x="612648" y="1600200"/>
            <a:ext cx="8153400" cy="5069160"/>
          </a:xfrm>
        </p:spPr>
        <p:txBody>
          <a:bodyPr/>
          <a:lstStyle/>
          <a:p>
            <a:pPr eaLnBrk="1" hangingPunct="1">
              <a:buFont typeface="Wingdings" panose="05000000000000000000" pitchFamily="2" charset="2"/>
              <a:buChar char="ü"/>
            </a:pPr>
            <a:r>
              <a:rPr lang="el-GR" altLang="el-GR" sz="2400" dirty="0" smtClean="0">
                <a:latin typeface="Calibri" panose="020F0502020204030204" pitchFamily="34" charset="0"/>
              </a:rPr>
              <a:t>βαθμός ανησυχίας ή κόπωσης για τις επιδόσεις των δεξιοτήτων καθημερινής διαβίωσης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απαιτήσεις άλλων ατόμων που εξαρτώνται από τον χρήστη για την ατομική φροντίδα τους (πχ. παιδιά)</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διαθεσιμότητα υποστηρικτικών λύσεων στο επίσημο και ανεπίσημο δίκτυο</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γνωστικές ικανότητες, όπως: ικανότητα για απόκτηση νέων γνώσεων, συγκέντρωση, μνήμη</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αντίκτυπος σε άλλα άτομα που φροντίζουν τον χρήστη</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364048231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 - Τίτλος"/>
          <p:cNvSpPr>
            <a:spLocks noGrp="1"/>
          </p:cNvSpPr>
          <p:nvPr>
            <p:ph type="title"/>
          </p:nvPr>
        </p:nvSpPr>
        <p:spPr/>
        <p:txBody>
          <a:bodyPr>
            <a:noAutofit/>
          </a:bodyPr>
          <a:lstStyle/>
          <a:p>
            <a:pPr eaLnBrk="1" fontAlgn="auto" hangingPunct="1">
              <a:spcAft>
                <a:spcPts val="0"/>
              </a:spcAft>
              <a:defRPr/>
            </a:pPr>
            <a:r>
              <a:rPr lang="el-GR" dirty="0" smtClean="0"/>
              <a:t>8. Ανταπόκριση της οικογένειας στην ασθένεια:</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64</a:t>
            </a:fld>
            <a:endParaRPr lang="el-GR"/>
          </a:p>
        </p:txBody>
      </p:sp>
      <p:sp>
        <p:nvSpPr>
          <p:cNvPr id="74755" name="2 - Θέση περιεχομένου"/>
          <p:cNvSpPr>
            <a:spLocks noGrp="1"/>
          </p:cNvSpPr>
          <p:nvPr>
            <p:ph sz="quarter" idx="1"/>
          </p:nvPr>
        </p:nvSpPr>
        <p:spPr>
          <a:xfrm>
            <a:off x="539552" y="1600200"/>
            <a:ext cx="8604448" cy="5257800"/>
          </a:xfrm>
        </p:spPr>
        <p:txBody>
          <a:bodyPr>
            <a:noAutofit/>
          </a:bodyPr>
          <a:lstStyle/>
          <a:p>
            <a:pPr eaLnBrk="1" hangingPunct="1">
              <a:buFont typeface="Wingdings" panose="05000000000000000000" pitchFamily="2" charset="2"/>
              <a:buChar char="ü"/>
            </a:pPr>
            <a:r>
              <a:rPr lang="el-GR" altLang="el-GR" sz="2200" dirty="0" smtClean="0">
                <a:latin typeface="Calibri" panose="020F0502020204030204" pitchFamily="34" charset="0"/>
              </a:rPr>
              <a:t>στάση προς την ασθένεια και επεξηγηματικά μοντέλα της ασθένειας, πολιτισμικές προοπτικές σχετικά με την αναζήτηση βοήθειας και την ανταπόκριση στον χρήστη</a:t>
            </a:r>
            <a:r>
              <a:rPr lang="en-US" altLang="el-GR" sz="2200" dirty="0" smtClean="0">
                <a:latin typeface="Calibri" panose="020F0502020204030204" pitchFamily="34" charset="0"/>
              </a:rPr>
              <a:t>,</a:t>
            </a:r>
            <a:endParaRPr lang="el-GR" altLang="el-GR" sz="2200" dirty="0" smtClean="0">
              <a:latin typeface="Calibri" panose="020F0502020204030204" pitchFamily="34" charset="0"/>
            </a:endParaRPr>
          </a:p>
          <a:p>
            <a:pPr eaLnBrk="1" hangingPunct="1">
              <a:buFont typeface="Wingdings" panose="05000000000000000000" pitchFamily="2" charset="2"/>
              <a:buChar char="ü"/>
            </a:pPr>
            <a:r>
              <a:rPr lang="el-GR" altLang="el-GR" sz="2200" dirty="0" smtClean="0">
                <a:latin typeface="Calibri" panose="020F0502020204030204" pitchFamily="34" charset="0"/>
              </a:rPr>
              <a:t>ένταση στις οικογενειακές σχέσεις, ανάγκη για πληροφορίες και ανταπόκριση στις πληροφορίες σχετικά με τη νόσο και τη θεραπεία της, πόροι και δυνατά σημεία της οικογένειας και των λοιπών ατόμων που φροντίζουν τον χρήστη</a:t>
            </a:r>
            <a:r>
              <a:rPr lang="en-US" altLang="el-GR" sz="2200" dirty="0" smtClean="0">
                <a:latin typeface="Calibri" panose="020F0502020204030204" pitchFamily="34" charset="0"/>
              </a:rPr>
              <a:t>,</a:t>
            </a:r>
            <a:endParaRPr lang="el-GR" altLang="el-GR" sz="2200" dirty="0" smtClean="0">
              <a:latin typeface="Calibri" panose="020F0502020204030204" pitchFamily="34" charset="0"/>
            </a:endParaRPr>
          </a:p>
          <a:p>
            <a:pPr eaLnBrk="1" hangingPunct="1">
              <a:buFont typeface="Wingdings" panose="05000000000000000000" pitchFamily="2" charset="2"/>
              <a:buChar char="ü"/>
            </a:pPr>
            <a:r>
              <a:rPr lang="el-GR" altLang="el-GR" sz="2200" dirty="0" smtClean="0">
                <a:latin typeface="Calibri" panose="020F0502020204030204" pitchFamily="34" charset="0"/>
              </a:rPr>
              <a:t>οικονομικά προβλήματα ή προβλήματα υγείας</a:t>
            </a:r>
            <a:r>
              <a:rPr lang="en-US" altLang="el-GR" sz="2200" dirty="0" smtClean="0">
                <a:latin typeface="Calibri" panose="020F0502020204030204" pitchFamily="34" charset="0"/>
              </a:rPr>
              <a:t>,</a:t>
            </a:r>
            <a:endParaRPr lang="el-GR" altLang="el-GR" sz="2200" dirty="0" smtClean="0">
              <a:latin typeface="Calibri" panose="020F0502020204030204" pitchFamily="34" charset="0"/>
            </a:endParaRPr>
          </a:p>
          <a:p>
            <a:pPr eaLnBrk="1" hangingPunct="1">
              <a:buFont typeface="Wingdings" panose="05000000000000000000" pitchFamily="2" charset="2"/>
              <a:buChar char="ü"/>
            </a:pPr>
            <a:r>
              <a:rPr lang="el-GR" altLang="el-GR" sz="2200" dirty="0" smtClean="0">
                <a:latin typeface="Calibri" panose="020F0502020204030204" pitchFamily="34" charset="0"/>
              </a:rPr>
              <a:t>βαθμός υποστήριξης που βιώνει ένα άτομο με ψυχική ασθένεια, ενοχές και ευθύνες για όλα τα μέλη της οικογένειας, βαθμός απομόνωσης ή συνοχής της οικογένειας και της τοπικής κοινωνίας, ειδικές ανάγκες παιδιών με γονείς που πάσχουν από ψυχική ασθένεια</a:t>
            </a:r>
            <a:r>
              <a:rPr lang="en-US" altLang="el-GR" sz="2200" dirty="0" smtClean="0">
                <a:latin typeface="Calibri" panose="020F0502020204030204" pitchFamily="34" charset="0"/>
              </a:rPr>
              <a:t>.</a:t>
            </a:r>
            <a:endParaRPr lang="el-GR" altLang="el-GR" sz="2200" dirty="0" smtClean="0">
              <a:latin typeface="Calibri" panose="020F0502020204030204" pitchFamily="34" charset="0"/>
            </a:endParaRPr>
          </a:p>
          <a:p>
            <a:pPr eaLnBrk="1" hangingPunct="1"/>
            <a:endParaRPr lang="el-GR" altLang="el-GR" sz="2200" dirty="0" smtClean="0">
              <a:latin typeface="Calibri" panose="020F0502020204030204" pitchFamily="34" charset="0"/>
            </a:endParaRPr>
          </a:p>
        </p:txBody>
      </p:sp>
    </p:spTree>
    <p:extLst>
      <p:ext uri="{BB962C8B-B14F-4D97-AF65-F5344CB8AC3E}">
        <p14:creationId xmlns:p14="http://schemas.microsoft.com/office/powerpoint/2010/main" val="45510542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 Τίτλος"/>
          <p:cNvSpPr>
            <a:spLocks noGrp="1"/>
          </p:cNvSpPr>
          <p:nvPr>
            <p:ph type="title"/>
          </p:nvPr>
        </p:nvSpPr>
        <p:spPr/>
        <p:txBody>
          <a:bodyPr>
            <a:normAutofit/>
          </a:bodyPr>
          <a:lstStyle/>
          <a:p>
            <a:pPr eaLnBrk="1" fontAlgn="auto" hangingPunct="1">
              <a:spcAft>
                <a:spcPts val="0"/>
              </a:spcAft>
              <a:defRPr/>
            </a:pPr>
            <a:r>
              <a:rPr lang="el-GR" sz="3200" dirty="0" smtClean="0"/>
              <a:t>9. Εισόδημα:</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65</a:t>
            </a:fld>
            <a:endParaRPr lang="el-GR"/>
          </a:p>
        </p:txBody>
      </p:sp>
      <p:sp>
        <p:nvSpPr>
          <p:cNvPr id="75779" name="2 - Θέση περιεχομένου"/>
          <p:cNvSpPr>
            <a:spLocks noGrp="1"/>
          </p:cNvSpPr>
          <p:nvPr>
            <p:ph sz="quarter" idx="1"/>
          </p:nvPr>
        </p:nvSpPr>
        <p:spPr>
          <a:xfrm>
            <a:off x="612648" y="1600200"/>
            <a:ext cx="8153400" cy="5069160"/>
          </a:xfrm>
        </p:spPr>
        <p:txBody>
          <a:bodyPr>
            <a:normAutofit/>
          </a:bodyPr>
          <a:lstStyle/>
          <a:p>
            <a:pPr eaLnBrk="1" hangingPunct="1">
              <a:buFont typeface="Wingdings" panose="05000000000000000000" pitchFamily="2" charset="2"/>
              <a:buChar char="ü"/>
            </a:pPr>
            <a:r>
              <a:rPr lang="el-GR" altLang="el-GR" sz="2400" dirty="0" smtClean="0">
                <a:latin typeface="Calibri" panose="020F0502020204030204" pitchFamily="34" charset="0"/>
              </a:rPr>
              <a:t>οικονομικές απαιτήσεις για την κάλυψη των απαιτήσεων της ζωής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βαθμός αυτονομίας στα οικονομικά, για σημαντικά ζητήματα και για την καθημερινή επιβίωση</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πιθανότητα εκμετάλλευσης από άλλα άτομα</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πιθανές πηγές επιπρόσθετου εισοδήματος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απαιτήσεις υπεράσπισης για την ασφάλεια του εισοδήματος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προβληματικές δαπάνες – πχ. κατά τη διάρκεια μανιακών επεισοδίων</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στρατηγικές αντιμετώπισης ή σχέδια έκτακτης ανάγκης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266674775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 Τίτλος"/>
          <p:cNvSpPr>
            <a:spLocks noGrp="1"/>
          </p:cNvSpPr>
          <p:nvPr>
            <p:ph type="title"/>
          </p:nvPr>
        </p:nvSpPr>
        <p:spPr/>
        <p:txBody>
          <a:bodyPr>
            <a:normAutofit/>
          </a:bodyPr>
          <a:lstStyle/>
          <a:p>
            <a:pPr eaLnBrk="1" fontAlgn="auto" hangingPunct="1">
              <a:spcAft>
                <a:spcPts val="0"/>
              </a:spcAft>
              <a:defRPr/>
            </a:pPr>
            <a:r>
              <a:rPr lang="el-GR" sz="3200" dirty="0" smtClean="0"/>
              <a:t>10. Σωματική υγεία:</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66</a:t>
            </a:fld>
            <a:endParaRPr lang="el-GR"/>
          </a:p>
        </p:txBody>
      </p:sp>
      <p:sp>
        <p:nvSpPr>
          <p:cNvPr id="67587" name="2 - Θέση περιεχομένου"/>
          <p:cNvSpPr>
            <a:spLocks noGrp="1"/>
          </p:cNvSpPr>
          <p:nvPr>
            <p:ph sz="quarter" idx="1"/>
          </p:nvPr>
        </p:nvSpPr>
        <p:spPr>
          <a:xfrm>
            <a:off x="612648" y="1600200"/>
            <a:ext cx="8351840" cy="5213176"/>
          </a:xfrm>
        </p:spPr>
        <p:txBody>
          <a:bodyPr>
            <a:noAutofit/>
          </a:bodyPr>
          <a:lstStyle/>
          <a:p>
            <a:pPr eaLnBrk="1" fontAlgn="auto" hangingPunct="1">
              <a:lnSpc>
                <a:spcPct val="105000"/>
              </a:lnSpc>
              <a:spcBef>
                <a:spcPts val="900"/>
              </a:spcBef>
              <a:spcAft>
                <a:spcPts val="0"/>
              </a:spcAft>
              <a:buFont typeface="Wingdings" panose="05000000000000000000" pitchFamily="2" charset="2"/>
              <a:buChar char="ü"/>
              <a:defRPr/>
            </a:pPr>
            <a:r>
              <a:rPr lang="el-GR" sz="2300" dirty="0" smtClean="0">
                <a:latin typeface="Calibri" panose="020F0502020204030204" pitchFamily="34" charset="0"/>
              </a:rPr>
              <a:t>αποτέλεσμα των γενικών ιατρικών εξετάσεων</a:t>
            </a:r>
            <a:r>
              <a:rPr lang="en-US" sz="2300" dirty="0" smtClean="0">
                <a:latin typeface="Calibri" panose="020F0502020204030204" pitchFamily="34" charset="0"/>
              </a:rPr>
              <a:t>,</a:t>
            </a:r>
            <a:endParaRPr lang="el-GR" sz="2300" dirty="0" smtClean="0">
              <a:latin typeface="Calibri" panose="020F0502020204030204" pitchFamily="34" charset="0"/>
            </a:endParaRPr>
          </a:p>
          <a:p>
            <a:pPr eaLnBrk="1" fontAlgn="auto" hangingPunct="1">
              <a:lnSpc>
                <a:spcPct val="105000"/>
              </a:lnSpc>
              <a:spcBef>
                <a:spcPts val="900"/>
              </a:spcBef>
              <a:spcAft>
                <a:spcPts val="0"/>
              </a:spcAft>
              <a:buFont typeface="Wingdings" panose="05000000000000000000" pitchFamily="2" charset="2"/>
              <a:buChar char="ü"/>
              <a:defRPr/>
            </a:pPr>
            <a:r>
              <a:rPr lang="el-GR" sz="2300" dirty="0" smtClean="0">
                <a:latin typeface="Calibri" panose="020F0502020204030204" pitchFamily="34" charset="0"/>
              </a:rPr>
              <a:t>στάση στη φροντίδα υγείας</a:t>
            </a:r>
            <a:r>
              <a:rPr lang="en-US" sz="2300" dirty="0" smtClean="0">
                <a:latin typeface="Calibri" panose="020F0502020204030204" pitchFamily="34" charset="0"/>
              </a:rPr>
              <a:t>,</a:t>
            </a:r>
            <a:endParaRPr lang="el-GR" sz="2300" dirty="0" smtClean="0">
              <a:latin typeface="Calibri" panose="020F0502020204030204" pitchFamily="34" charset="0"/>
            </a:endParaRPr>
          </a:p>
          <a:p>
            <a:pPr eaLnBrk="1" fontAlgn="auto" hangingPunct="1">
              <a:lnSpc>
                <a:spcPct val="105000"/>
              </a:lnSpc>
              <a:spcBef>
                <a:spcPts val="900"/>
              </a:spcBef>
              <a:spcAft>
                <a:spcPts val="0"/>
              </a:spcAft>
              <a:buFont typeface="Wingdings" panose="05000000000000000000" pitchFamily="2" charset="2"/>
              <a:buChar char="ü"/>
              <a:defRPr/>
            </a:pPr>
            <a:r>
              <a:rPr lang="el-GR" sz="2300" dirty="0" smtClean="0">
                <a:latin typeface="Calibri" panose="020F0502020204030204" pitchFamily="34" charset="0"/>
              </a:rPr>
              <a:t>αυτονομία όσον αφορά την πρόσβαση στις υπηρεσίες</a:t>
            </a:r>
            <a:r>
              <a:rPr lang="en-US" sz="2300" dirty="0" smtClean="0">
                <a:latin typeface="Calibri" panose="020F0502020204030204" pitchFamily="34" charset="0"/>
              </a:rPr>
              <a:t>,</a:t>
            </a:r>
            <a:endParaRPr lang="el-GR" sz="2300" dirty="0" smtClean="0">
              <a:latin typeface="Calibri" panose="020F0502020204030204" pitchFamily="34" charset="0"/>
            </a:endParaRPr>
          </a:p>
          <a:p>
            <a:pPr eaLnBrk="1" fontAlgn="auto" hangingPunct="1">
              <a:lnSpc>
                <a:spcPct val="105000"/>
              </a:lnSpc>
              <a:spcBef>
                <a:spcPts val="900"/>
              </a:spcBef>
              <a:spcAft>
                <a:spcPts val="0"/>
              </a:spcAft>
              <a:buFont typeface="Wingdings" panose="05000000000000000000" pitchFamily="2" charset="2"/>
              <a:buChar char="ü"/>
              <a:defRPr/>
            </a:pPr>
            <a:r>
              <a:rPr lang="el-GR" sz="2300" dirty="0" smtClean="0">
                <a:latin typeface="Calibri" panose="020F0502020204030204" pitchFamily="34" charset="0"/>
              </a:rPr>
              <a:t>πληροφορίες για κινδύνους που συνδέονται με τη σεξουαλικότητα και τη χρήση ουσιών</a:t>
            </a:r>
            <a:r>
              <a:rPr lang="en-US" sz="2300" dirty="0" smtClean="0">
                <a:latin typeface="Calibri" panose="020F0502020204030204" pitchFamily="34" charset="0"/>
              </a:rPr>
              <a:t>,</a:t>
            </a:r>
            <a:endParaRPr lang="el-GR" sz="2300" dirty="0" smtClean="0">
              <a:latin typeface="Calibri" panose="020F0502020204030204" pitchFamily="34" charset="0"/>
            </a:endParaRPr>
          </a:p>
          <a:p>
            <a:pPr eaLnBrk="1" fontAlgn="auto" hangingPunct="1">
              <a:lnSpc>
                <a:spcPct val="105000"/>
              </a:lnSpc>
              <a:spcBef>
                <a:spcPts val="900"/>
              </a:spcBef>
              <a:spcAft>
                <a:spcPts val="0"/>
              </a:spcAft>
              <a:buFont typeface="Wingdings" panose="05000000000000000000" pitchFamily="2" charset="2"/>
              <a:buChar char="ü"/>
              <a:defRPr/>
            </a:pPr>
            <a:r>
              <a:rPr lang="el-GR" sz="2300" dirty="0" smtClean="0">
                <a:latin typeface="Calibri" panose="020F0502020204030204" pitchFamily="34" charset="0"/>
              </a:rPr>
              <a:t>ζητήματα που σχετίζονται με τις αισθήσεις, τη διατροφή και την κινητικότητα</a:t>
            </a:r>
            <a:r>
              <a:rPr lang="en-US" sz="2300" dirty="0" smtClean="0">
                <a:latin typeface="Calibri" panose="020F0502020204030204" pitchFamily="34" charset="0"/>
              </a:rPr>
              <a:t>,</a:t>
            </a:r>
            <a:endParaRPr lang="el-GR" sz="2300" dirty="0" smtClean="0">
              <a:latin typeface="Calibri" panose="020F0502020204030204" pitchFamily="34" charset="0"/>
            </a:endParaRPr>
          </a:p>
          <a:p>
            <a:pPr eaLnBrk="1" fontAlgn="auto" hangingPunct="1">
              <a:lnSpc>
                <a:spcPct val="105000"/>
              </a:lnSpc>
              <a:spcBef>
                <a:spcPts val="900"/>
              </a:spcBef>
              <a:spcAft>
                <a:spcPts val="0"/>
              </a:spcAft>
              <a:buFont typeface="Wingdings" panose="05000000000000000000" pitchFamily="2" charset="2"/>
              <a:buChar char="ü"/>
              <a:defRPr/>
            </a:pPr>
            <a:r>
              <a:rPr lang="el-GR" sz="2300" dirty="0" smtClean="0">
                <a:latin typeface="Calibri" panose="020F0502020204030204" pitchFamily="34" charset="0"/>
              </a:rPr>
              <a:t>παρενέργειες των ψυχοτρόπων και άλλων φαρμάκων</a:t>
            </a:r>
            <a:r>
              <a:rPr lang="en-US" sz="2300" dirty="0" smtClean="0">
                <a:latin typeface="Calibri" panose="020F0502020204030204" pitchFamily="34" charset="0"/>
              </a:rPr>
              <a:t>,</a:t>
            </a:r>
            <a:endParaRPr lang="el-GR" sz="2300" dirty="0" smtClean="0">
              <a:latin typeface="Calibri" panose="020F0502020204030204" pitchFamily="34" charset="0"/>
            </a:endParaRPr>
          </a:p>
          <a:p>
            <a:pPr eaLnBrk="1" fontAlgn="auto" hangingPunct="1">
              <a:lnSpc>
                <a:spcPct val="105000"/>
              </a:lnSpc>
              <a:spcBef>
                <a:spcPts val="900"/>
              </a:spcBef>
              <a:spcAft>
                <a:spcPts val="0"/>
              </a:spcAft>
              <a:buFont typeface="Wingdings" panose="05000000000000000000" pitchFamily="2" charset="2"/>
              <a:buChar char="ü"/>
              <a:defRPr/>
            </a:pPr>
            <a:r>
              <a:rPr lang="el-GR" sz="2300" dirty="0" smtClean="0">
                <a:latin typeface="Calibri" panose="020F0502020204030204" pitchFamily="34" charset="0"/>
              </a:rPr>
              <a:t>εξάρτηση από ουσίες</a:t>
            </a:r>
            <a:r>
              <a:rPr lang="en-US" sz="2300" dirty="0" smtClean="0">
                <a:latin typeface="Calibri" panose="020F0502020204030204" pitchFamily="34" charset="0"/>
              </a:rPr>
              <a:t>,</a:t>
            </a:r>
            <a:endParaRPr lang="el-GR" sz="2300" dirty="0" smtClean="0">
              <a:latin typeface="Calibri" panose="020F0502020204030204" pitchFamily="34" charset="0"/>
            </a:endParaRPr>
          </a:p>
          <a:p>
            <a:pPr eaLnBrk="1" fontAlgn="auto" hangingPunct="1">
              <a:lnSpc>
                <a:spcPct val="105000"/>
              </a:lnSpc>
              <a:spcBef>
                <a:spcPts val="900"/>
              </a:spcBef>
              <a:spcAft>
                <a:spcPts val="0"/>
              </a:spcAft>
              <a:buFont typeface="Wingdings" panose="05000000000000000000" pitchFamily="2" charset="2"/>
              <a:buChar char="ü"/>
              <a:defRPr/>
            </a:pPr>
            <a:r>
              <a:rPr lang="el-GR" sz="2300" dirty="0" smtClean="0">
                <a:latin typeface="Calibri" panose="020F0502020204030204" pitchFamily="34" charset="0"/>
              </a:rPr>
              <a:t>άλλοι σοβαροί τραυματισμοί ή ασθένειες, όπως κρανιακές κακώσεις ή διαβήτης</a:t>
            </a:r>
            <a:r>
              <a:rPr lang="en-US" sz="2300" dirty="0" smtClean="0">
                <a:latin typeface="Calibri" panose="020F0502020204030204" pitchFamily="34" charset="0"/>
              </a:rPr>
              <a:t>.</a:t>
            </a:r>
            <a:endParaRPr lang="el-GR" sz="2300" dirty="0" smtClean="0">
              <a:latin typeface="Calibri" panose="020F0502020204030204" pitchFamily="34" charset="0"/>
            </a:endParaRPr>
          </a:p>
        </p:txBody>
      </p:sp>
    </p:spTree>
    <p:extLst>
      <p:ext uri="{BB962C8B-B14F-4D97-AF65-F5344CB8AC3E}">
        <p14:creationId xmlns:p14="http://schemas.microsoft.com/office/powerpoint/2010/main" val="48107035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 Τίτλος"/>
          <p:cNvSpPr>
            <a:spLocks noGrp="1"/>
          </p:cNvSpPr>
          <p:nvPr>
            <p:ph type="title"/>
          </p:nvPr>
        </p:nvSpPr>
        <p:spPr/>
        <p:txBody>
          <a:bodyPr>
            <a:normAutofit/>
          </a:bodyPr>
          <a:lstStyle/>
          <a:p>
            <a:pPr eaLnBrk="1" fontAlgn="auto" hangingPunct="1">
              <a:spcAft>
                <a:spcPts val="0"/>
              </a:spcAft>
              <a:defRPr/>
            </a:pPr>
            <a:r>
              <a:rPr lang="el-GR" sz="3200" dirty="0" smtClean="0"/>
              <a:t>11. Στέγαση:</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67</a:t>
            </a:fld>
            <a:endParaRPr lang="el-GR"/>
          </a:p>
        </p:txBody>
      </p:sp>
      <p:sp>
        <p:nvSpPr>
          <p:cNvPr id="77827" name="2 - Θέση περιεχομένου"/>
          <p:cNvSpPr>
            <a:spLocks noGrp="1"/>
          </p:cNvSpPr>
          <p:nvPr>
            <p:ph sz="quarter" idx="1"/>
          </p:nvPr>
        </p:nvSpPr>
        <p:spPr>
          <a:xfrm>
            <a:off x="612648" y="1600200"/>
            <a:ext cx="8153400" cy="5257800"/>
          </a:xfrm>
        </p:spPr>
        <p:txBody>
          <a:bodyPr>
            <a:normAutofit/>
          </a:bodyPr>
          <a:lstStyle/>
          <a:p>
            <a:pPr eaLnBrk="1" hangingPunct="1">
              <a:buFont typeface="Wingdings" panose="05000000000000000000" pitchFamily="2" charset="2"/>
              <a:buChar char="ü"/>
            </a:pPr>
            <a:r>
              <a:rPr lang="el-GR" altLang="el-GR" sz="2400" dirty="0" smtClean="0">
                <a:latin typeface="Calibri" panose="020F0502020204030204" pitchFamily="34" charset="0"/>
              </a:rPr>
              <a:t>διαθεσιμότητα επιλογών στέγασης που ταυτίζονται με τις επιθυμίες και τις ανάγκες του χρήστη</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ιδιαίτερες ανάγκες υποστήριξης, που επηρεάζονται από τα συμπτώματα, την αναπηρία, ή από θέματα που άπτονται του φύλου ή πολιτιστικά ζητήματα</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ζητήματα εισοδήματος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κοινωνικά ζητήματα που επηρεάζουν τη συμβίωση με άλλα άτομα</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οικογενειακά ζητήματα, σε περίπτωση συμβίωσης με την οικογένεια</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296289316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 Τίτλος"/>
          <p:cNvSpPr>
            <a:spLocks noGrp="1"/>
          </p:cNvSpPr>
          <p:nvPr>
            <p:ph type="title"/>
          </p:nvPr>
        </p:nvSpPr>
        <p:spPr/>
        <p:txBody>
          <a:bodyPr>
            <a:normAutofit/>
          </a:bodyPr>
          <a:lstStyle/>
          <a:p>
            <a:pPr eaLnBrk="1" fontAlgn="auto" hangingPunct="1">
              <a:spcAft>
                <a:spcPts val="0"/>
              </a:spcAft>
              <a:defRPr/>
            </a:pPr>
            <a:r>
              <a:rPr lang="el-GR" sz="3200" dirty="0" smtClean="0"/>
              <a:t>12. Δικαιώματα και υπεράσπιση:</a:t>
            </a:r>
            <a:endParaRPr 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68</a:t>
            </a:fld>
            <a:endParaRPr lang="el-GR"/>
          </a:p>
        </p:txBody>
      </p:sp>
      <p:sp>
        <p:nvSpPr>
          <p:cNvPr id="78851" name="2 - Θέση περιεχομένου"/>
          <p:cNvSpPr>
            <a:spLocks noGrp="1"/>
          </p:cNvSpPr>
          <p:nvPr>
            <p:ph sz="quarter" idx="1"/>
          </p:nvPr>
        </p:nvSpPr>
        <p:spPr>
          <a:xfrm>
            <a:off x="612648" y="1600200"/>
            <a:ext cx="8153400" cy="4997152"/>
          </a:xfrm>
        </p:spPr>
        <p:txBody>
          <a:bodyPr>
            <a:normAutofit/>
          </a:bodyPr>
          <a:lstStyle/>
          <a:p>
            <a:pPr eaLnBrk="1" hangingPunct="1">
              <a:buFont typeface="Wingdings" panose="05000000000000000000" pitchFamily="2" charset="2"/>
              <a:buChar char="ü"/>
            </a:pPr>
            <a:r>
              <a:rPr lang="el-GR" altLang="el-GR" sz="2400" dirty="0" smtClean="0">
                <a:latin typeface="Calibri" panose="020F0502020204030204" pitchFamily="34" charset="0"/>
              </a:rPr>
              <a:t>απαιτήσεις για πληροφορίες σχετικά με τις υπηρεσίες υπεράσπισης</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δικαιώματα σχετικά με τη φροντίδα και τη θεραπεία στον τομέα της ψυχικής υγείας, την περίθαλψη και την εισοδηματική ασφάλεια</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ικανότητα κατανόησης των δικαιωμάτων και των πληροφοριών για τις υπηρεσίες, και υπεράσπισης του εαυτού</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επιλογή του ατόμου που θα παράσχει υποστήριξη</a:t>
            </a:r>
            <a:r>
              <a:rPr lang="en-US" altLang="el-GR" sz="2400" dirty="0" smtClean="0">
                <a:latin typeface="Calibri" panose="020F0502020204030204" pitchFamily="34" charset="0"/>
              </a:rPr>
              <a:t>,</a:t>
            </a:r>
            <a:endParaRPr lang="el-GR" altLang="el-GR" sz="2400" dirty="0" smtClean="0">
              <a:latin typeface="Calibri" panose="020F0502020204030204" pitchFamily="34" charset="0"/>
            </a:endParaRPr>
          </a:p>
          <a:p>
            <a:pPr eaLnBrk="1" hangingPunct="1">
              <a:buFont typeface="Wingdings" panose="05000000000000000000" pitchFamily="2" charset="2"/>
              <a:buChar char="ü"/>
            </a:pPr>
            <a:r>
              <a:rPr lang="el-GR" altLang="el-GR" sz="2400" dirty="0" smtClean="0">
                <a:latin typeface="Calibri" panose="020F0502020204030204" pitchFamily="34" charset="0"/>
              </a:rPr>
              <a:t>νομικές απαιτήσεις κηδεμονίας.</a:t>
            </a:r>
          </a:p>
          <a:p>
            <a:pPr eaLnBrk="1" hangingPunct="1"/>
            <a:endParaRPr lang="el-GR" altLang="el-GR" sz="2400" dirty="0" smtClean="0">
              <a:latin typeface="Calibri" panose="020F0502020204030204" pitchFamily="34" charset="0"/>
            </a:endParaRPr>
          </a:p>
        </p:txBody>
      </p:sp>
    </p:spTree>
    <p:extLst>
      <p:ext uri="{BB962C8B-B14F-4D97-AF65-F5344CB8AC3E}">
        <p14:creationId xmlns:p14="http://schemas.microsoft.com/office/powerpoint/2010/main" val="38825469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Η προσέγγιση στην αξιολόγηση</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6</a:t>
            </a:fld>
            <a:endParaRPr lang="el-GR"/>
          </a:p>
        </p:txBody>
      </p:sp>
      <p:sp>
        <p:nvSpPr>
          <p:cNvPr id="3" name="2 - Θέση περιεχομένου"/>
          <p:cNvSpPr>
            <a:spLocks noGrp="1"/>
          </p:cNvSpPr>
          <p:nvPr>
            <p:ph sz="quarter" idx="1"/>
          </p:nvPr>
        </p:nvSpPr>
        <p:spPr/>
        <p:txBody>
          <a:bodyPr rtlCol="0">
            <a:normAutofit/>
          </a:bodyPr>
          <a:lstStyle/>
          <a:p>
            <a:pPr marL="320040" indent="-320040" eaLnBrk="1" fontAlgn="auto" hangingPunct="1">
              <a:spcAft>
                <a:spcPts val="0"/>
              </a:spcAft>
              <a:defRPr/>
            </a:pPr>
            <a:r>
              <a:rPr lang="el-GR" dirty="0" smtClean="0"/>
              <a:t>Η προσέγγιση στην αξιολόγηση πρέπει να αντανακλά μία από τις δύο βασικές θεματικές:</a:t>
            </a:r>
          </a:p>
          <a:p>
            <a:pPr marL="514350" indent="-514350" eaLnBrk="1" fontAlgn="auto" hangingPunct="1">
              <a:spcAft>
                <a:spcPts val="0"/>
              </a:spcAft>
              <a:buFont typeface="+mj-lt"/>
              <a:buAutoNum type="arabicPeriod"/>
              <a:defRPr/>
            </a:pPr>
            <a:r>
              <a:rPr lang="el-GR" b="1" dirty="0" smtClean="0"/>
              <a:t>εστίαση </a:t>
            </a:r>
            <a:r>
              <a:rPr lang="el-GR" dirty="0" smtClean="0"/>
              <a:t>της κοινωνικής εργασίας </a:t>
            </a:r>
            <a:r>
              <a:rPr lang="el-GR" b="1" dirty="0" smtClean="0"/>
              <a:t>στο κοινωνικό πλαίσιο </a:t>
            </a:r>
            <a:r>
              <a:rPr lang="el-GR" dirty="0" smtClean="0"/>
              <a:t>και στις κοινωνικές επιπτώσεις της ψυχικής ασθένειας, και</a:t>
            </a:r>
          </a:p>
          <a:p>
            <a:pPr marL="514350" indent="-514350" eaLnBrk="1" fontAlgn="auto" hangingPunct="1">
              <a:spcAft>
                <a:spcPts val="0"/>
              </a:spcAft>
              <a:buFont typeface="+mj-lt"/>
              <a:buAutoNum type="arabicPeriod"/>
              <a:defRPr/>
            </a:pPr>
            <a:r>
              <a:rPr lang="el-GR" b="1" dirty="0" smtClean="0"/>
              <a:t>εστίαση στις σχέσεις </a:t>
            </a:r>
            <a:r>
              <a:rPr lang="el-GR" dirty="0" smtClean="0"/>
              <a:t>στη ζωή των ασθενών, και στις σχέσεις ως κεντρικό στοιχείο της συνεργασίας μαζί τους.</a:t>
            </a:r>
          </a:p>
          <a:p>
            <a:pPr marL="320040" indent="-320040" eaLnBrk="1" fontAlgn="auto" hangingPunct="1">
              <a:spcAft>
                <a:spcPts val="0"/>
              </a:spcAft>
              <a:buFont typeface="Arial" pitchFamily="34" charset="0"/>
              <a:buChar char="•"/>
              <a:defRPr/>
            </a:pPr>
            <a:endParaRPr lang="el-GR" dirty="0" smtClean="0"/>
          </a:p>
        </p:txBody>
      </p:sp>
    </p:spTree>
    <p:extLst>
      <p:ext uri="{BB962C8B-B14F-4D97-AF65-F5344CB8AC3E}">
        <p14:creationId xmlns:p14="http://schemas.microsoft.com/office/powerpoint/2010/main" val="42020954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smtClean="0"/>
              <a:t>Αξιολόγηση και ατομικός </a:t>
            </a:r>
            <a:r>
              <a:rPr lang="el-GR" dirty="0" smtClean="0"/>
              <a:t>σχεδιασμός </a:t>
            </a:r>
            <a:r>
              <a:rPr lang="el-GR" sz="2800" b="0" dirty="0" smtClean="0"/>
              <a:t>1/2</a:t>
            </a:r>
            <a:endParaRPr lang="el-GR" sz="2800" b="0"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69</a:t>
            </a:fld>
            <a:endParaRPr lang="el-GR"/>
          </a:p>
        </p:txBody>
      </p:sp>
      <p:sp>
        <p:nvSpPr>
          <p:cNvPr id="70659" name="2 - Θέση περιεχομένου"/>
          <p:cNvSpPr>
            <a:spLocks noGrp="1"/>
          </p:cNvSpPr>
          <p:nvPr>
            <p:ph sz="quarter" idx="1"/>
          </p:nvPr>
        </p:nvSpPr>
        <p:spPr>
          <a:xfrm>
            <a:off x="612648" y="1600200"/>
            <a:ext cx="8153400" cy="5141168"/>
          </a:xfrm>
        </p:spPr>
        <p:txBody>
          <a:bodyPr>
            <a:normAutofit/>
          </a:bodyPr>
          <a:lstStyle/>
          <a:p>
            <a:pPr marL="320040" indent="-320040" eaLnBrk="1" fontAlgn="auto" hangingPunct="1">
              <a:spcAft>
                <a:spcPts val="0"/>
              </a:spcAft>
              <a:buFont typeface="Wingdings"/>
              <a:buChar char=""/>
              <a:defRPr/>
            </a:pPr>
            <a:r>
              <a:rPr lang="el-GR" dirty="0" smtClean="0"/>
              <a:t>Οι κατηγορίες αυτές αντικατοπτρίζουν τους ευρείς τομείς δραστηριοτήτων της ζωής που συνήθως περιλαμβάνονται στην αξιολόγηση και στον ατομικό σχεδιασμό. </a:t>
            </a:r>
          </a:p>
          <a:p>
            <a:pPr marL="320040" indent="-320040" eaLnBrk="1" fontAlgn="auto" hangingPunct="1">
              <a:spcAft>
                <a:spcPts val="0"/>
              </a:spcAft>
              <a:buFont typeface="Wingdings"/>
              <a:buChar char=""/>
              <a:defRPr/>
            </a:pPr>
            <a:r>
              <a:rPr lang="el-GR" dirty="0" smtClean="0"/>
              <a:t>Στις υπηρεσίες ψυχικής υγείας δίνουμε έμφαση στην αντιμετώπιση του στρες και στην ατομική και οικογενειακή αντίδραση στην ασθένεια, λόγω της σημασίας τους στην αποφυγή των υποτροπών και στην επίτευξη της αποκατάστασης. </a:t>
            </a:r>
          </a:p>
          <a:p>
            <a:pPr marL="320040" indent="-320040" eaLnBrk="1" fontAlgn="auto" hangingPunct="1">
              <a:spcAft>
                <a:spcPts val="0"/>
              </a:spcAft>
              <a:buFont typeface="Wingdings"/>
              <a:buChar char=""/>
              <a:defRPr/>
            </a:pPr>
            <a:r>
              <a:rPr lang="el-GR" dirty="0" smtClean="0"/>
              <a:t>Φυσικά, δεν συνάδουν όλες οι κατηγορίες με κάθε χρήστη, ενώ η αξιολόγηση στους εν λόγω τομείς μεταλλάσσεται και μεταβάλλεται με το χρόνο.</a:t>
            </a:r>
          </a:p>
          <a:p>
            <a:pPr marL="320040" indent="-320040" eaLnBrk="1" fontAlgn="auto" hangingPunct="1">
              <a:spcAft>
                <a:spcPts val="0"/>
              </a:spcAft>
              <a:buFont typeface="Wingdings"/>
              <a:buChar char=""/>
              <a:defRPr/>
            </a:pPr>
            <a:endParaRPr lang="el-GR" dirty="0" smtClean="0"/>
          </a:p>
        </p:txBody>
      </p:sp>
    </p:spTree>
    <p:extLst>
      <p:ext uri="{BB962C8B-B14F-4D97-AF65-F5344CB8AC3E}">
        <p14:creationId xmlns:p14="http://schemas.microsoft.com/office/powerpoint/2010/main" val="193268443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solidFill>
                  <a:srgbClr val="775F55">
                    <a:lumMod val="75000"/>
                  </a:srgbClr>
                </a:solidFill>
              </a:rPr>
              <a:t>Αξιολόγηση και ατομικός σχεδιασμός </a:t>
            </a:r>
            <a:r>
              <a:rPr lang="el-GR" sz="2800" b="0" dirty="0" smtClean="0">
                <a:solidFill>
                  <a:srgbClr val="775F55">
                    <a:lumMod val="75000"/>
                  </a:srgbClr>
                </a:solidFill>
              </a:rPr>
              <a:t>2/2</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70</a:t>
            </a:fld>
            <a:endParaRPr lang="el-GR"/>
          </a:p>
        </p:txBody>
      </p:sp>
      <p:sp>
        <p:nvSpPr>
          <p:cNvPr id="80899" name="2 - Θέση περιεχομένου"/>
          <p:cNvSpPr>
            <a:spLocks noGrp="1"/>
          </p:cNvSpPr>
          <p:nvPr>
            <p:ph sz="quarter" idx="1"/>
          </p:nvPr>
        </p:nvSpPr>
        <p:spPr/>
        <p:txBody>
          <a:bodyPr>
            <a:normAutofit/>
          </a:bodyPr>
          <a:lstStyle/>
          <a:p>
            <a:pPr eaLnBrk="1" hangingPunct="1"/>
            <a:r>
              <a:rPr lang="el-GR" altLang="el-GR" dirty="0" smtClean="0"/>
              <a:t>Η αξιολόγηση των </a:t>
            </a:r>
            <a:r>
              <a:rPr lang="el-GR" altLang="el-GR" i="1" dirty="0" smtClean="0"/>
              <a:t>αναγκών</a:t>
            </a:r>
            <a:r>
              <a:rPr lang="el-GR" altLang="el-GR" dirty="0" smtClean="0"/>
              <a:t> για υπηρεσίες πρέπει να συνεκτιμά τη διαθεσιμότητα των υπηρεσιών. </a:t>
            </a:r>
          </a:p>
          <a:p>
            <a:pPr eaLnBrk="1" hangingPunct="1"/>
            <a:r>
              <a:rPr lang="el-GR" altLang="el-GR" dirty="0" smtClean="0"/>
              <a:t>Οι κοινωνικοί λειτουργοί καθώς εργάζονται σε οργανισμούς, φέρουν μέρος της ευθύνης προκειμένου να διασφαλίζουν ότι οι πόροι των υπηρεσιών χρησιμοποιούνται κατάλληλα, σε συνάφεια με τις διαφορετικές αντίστοιχες ανάγκες των χρηστών. </a:t>
            </a:r>
          </a:p>
          <a:p>
            <a:pPr eaLnBrk="1" hangingPunct="1"/>
            <a:endParaRPr lang="el-GR" altLang="el-GR" dirty="0" smtClean="0"/>
          </a:p>
        </p:txBody>
      </p:sp>
    </p:spTree>
    <p:extLst>
      <p:ext uri="{BB962C8B-B14F-4D97-AF65-F5344CB8AC3E}">
        <p14:creationId xmlns:p14="http://schemas.microsoft.com/office/powerpoint/2010/main" val="266800163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1 - Τίτλος"/>
          <p:cNvSpPr>
            <a:spLocks noGrp="1"/>
          </p:cNvSpPr>
          <p:nvPr>
            <p:ph type="title"/>
          </p:nvPr>
        </p:nvSpPr>
        <p:spPr/>
        <p:txBody>
          <a:bodyPr/>
          <a:lstStyle/>
          <a:p>
            <a:pPr eaLnBrk="1" hangingPunct="1"/>
            <a:r>
              <a:rPr lang="el-GR" altLang="el-GR" sz="3200" b="1" smtClean="0"/>
              <a:t>Αξιολόγηση των κινδύνων</a:t>
            </a:r>
            <a:endParaRPr lang="el-GR" altLang="el-GR" sz="320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71</a:t>
            </a:fld>
            <a:endParaRPr lang="el-GR"/>
          </a:p>
        </p:txBody>
      </p:sp>
      <p:sp>
        <p:nvSpPr>
          <p:cNvPr id="81923" name="2 - Θέση περιεχομένου"/>
          <p:cNvSpPr>
            <a:spLocks noGrp="1"/>
          </p:cNvSpPr>
          <p:nvPr>
            <p:ph sz="quarter" idx="1"/>
          </p:nvPr>
        </p:nvSpPr>
        <p:spPr/>
        <p:txBody>
          <a:bodyPr>
            <a:normAutofit/>
          </a:bodyPr>
          <a:lstStyle/>
          <a:p>
            <a:pPr eaLnBrk="1" hangingPunct="1"/>
            <a:r>
              <a:rPr lang="el-GR" altLang="el-GR" dirty="0" smtClean="0"/>
              <a:t> Στα πλαίσια ψυχικής υγείας, ο κίνδυνος συνήθως αφορά επιβλαβή ή ανεπιθύμητα γεγονότα, όπως στον ακόλουθο ορισμό:</a:t>
            </a:r>
          </a:p>
          <a:p>
            <a:pPr eaLnBrk="1" hangingPunct="1">
              <a:buFont typeface="Arial" charset="0"/>
              <a:buNone/>
            </a:pPr>
            <a:r>
              <a:rPr lang="el-GR" altLang="el-GR" dirty="0" smtClean="0"/>
              <a:t>    «</a:t>
            </a:r>
            <a:r>
              <a:rPr lang="el-GR" altLang="el-GR" i="1" dirty="0" smtClean="0"/>
              <a:t>Αξιολόγηση κινδύνου είναι η διαδικασία αξιολόγησης της πιθανότητας επέλευσης ενός επιβλαβούς γεγονότος και εκτίμησης του πιθανού αντίκτυπού του στον χρήστη, στα άτομα που τον φροντίζουν, στο προσωπικό και σε άλλα άτομα (ευρύ κοινό, οργανισμός παροχής φροντίδας κλπ.), σε περίπτωση επέλευσης αυτού του γεγονότος</a:t>
            </a:r>
            <a:r>
              <a:rPr lang="el-GR" altLang="el-GR" dirty="0" smtClean="0"/>
              <a:t>». </a:t>
            </a:r>
          </a:p>
          <a:p>
            <a:pPr eaLnBrk="1" hangingPunct="1"/>
            <a:endParaRPr lang="el-GR" altLang="el-GR" dirty="0" smtClean="0"/>
          </a:p>
        </p:txBody>
      </p:sp>
    </p:spTree>
    <p:extLst>
      <p:ext uri="{BB962C8B-B14F-4D97-AF65-F5344CB8AC3E}">
        <p14:creationId xmlns:p14="http://schemas.microsoft.com/office/powerpoint/2010/main" val="238407135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1 - Τίτλος"/>
          <p:cNvSpPr>
            <a:spLocks noGrp="1"/>
          </p:cNvSpPr>
          <p:nvPr>
            <p:ph type="title"/>
          </p:nvPr>
        </p:nvSpPr>
        <p:spPr/>
        <p:txBody>
          <a:bodyPr>
            <a:noAutofit/>
          </a:bodyPr>
          <a:lstStyle/>
          <a:p>
            <a:pPr eaLnBrk="1" fontAlgn="auto" hangingPunct="1">
              <a:spcAft>
                <a:spcPts val="0"/>
              </a:spcAft>
              <a:defRPr/>
            </a:pPr>
            <a:r>
              <a:rPr lang="el-GR" dirty="0" smtClean="0"/>
              <a:t>Κίνδυνοι προσωπικής ασφάλειας και ασφάλειας άλλων ατόμων</a:t>
            </a:r>
            <a:r>
              <a:rPr lang="en-US" dirty="0" smtClean="0"/>
              <a:t> </a:t>
            </a:r>
            <a:r>
              <a:rPr lang="el-GR" sz="2800" b="0" dirty="0" smtClean="0">
                <a:latin typeface="Calibri" panose="020F0502020204030204" pitchFamily="34" charset="0"/>
              </a:rPr>
              <a:t>1/2:</a:t>
            </a:r>
            <a:endParaRPr lang="el-GR" sz="2800" b="0" dirty="0" smtClean="0">
              <a:latin typeface="Calibri" panose="020F0502020204030204" pitchFamily="34" charset="0"/>
            </a:endParaRP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72</a:t>
            </a:fld>
            <a:endParaRPr lang="el-GR"/>
          </a:p>
        </p:txBody>
      </p:sp>
      <p:sp>
        <p:nvSpPr>
          <p:cNvPr id="82947" name="2 - Θέση περιεχομένου"/>
          <p:cNvSpPr>
            <a:spLocks noGrp="1"/>
          </p:cNvSpPr>
          <p:nvPr>
            <p:ph sz="quarter" idx="1"/>
          </p:nvPr>
        </p:nvSpPr>
        <p:spPr/>
        <p:txBody>
          <a:bodyPr>
            <a:normAutofit/>
          </a:bodyPr>
          <a:lstStyle/>
          <a:p>
            <a:pPr eaLnBrk="1" hangingPunct="1">
              <a:buFont typeface="Wingdings" panose="05000000000000000000" pitchFamily="2" charset="2"/>
              <a:buChar char="ü"/>
            </a:pPr>
            <a:r>
              <a:rPr lang="el-GR" altLang="el-GR" dirty="0" smtClean="0">
                <a:latin typeface="Calibri" panose="020F0502020204030204" pitchFamily="34" charset="0"/>
              </a:rPr>
              <a:t>κίνδυνος για τον εαυτό λόγω πρόκλησης βλάβης στον εαυτό ή απόπειρας αυτοκτονίας</a:t>
            </a:r>
            <a:r>
              <a:rPr lang="en-US" altLang="el-GR" dirty="0" smtClean="0">
                <a:latin typeface="Calibri" panose="020F0502020204030204" pitchFamily="34" charset="0"/>
              </a:rPr>
              <a:t>,</a:t>
            </a:r>
            <a:endParaRPr lang="el-GR" altLang="el-GR" dirty="0" smtClean="0">
              <a:latin typeface="Calibri" panose="020F0502020204030204" pitchFamily="34" charset="0"/>
            </a:endParaRPr>
          </a:p>
          <a:p>
            <a:pPr eaLnBrk="1" hangingPunct="1">
              <a:buFont typeface="Wingdings" panose="05000000000000000000" pitchFamily="2" charset="2"/>
              <a:buChar char="ü"/>
            </a:pPr>
            <a:r>
              <a:rPr lang="el-GR" altLang="el-GR" dirty="0" smtClean="0">
                <a:latin typeface="Calibri" panose="020F0502020204030204" pitchFamily="34" charset="0"/>
              </a:rPr>
              <a:t>κίνδυνος για τον εαυτό λόγω παραμέλησης του εαυτού</a:t>
            </a:r>
            <a:r>
              <a:rPr lang="en-US" altLang="el-GR" dirty="0" smtClean="0">
                <a:latin typeface="Calibri" panose="020F0502020204030204" pitchFamily="34" charset="0"/>
              </a:rPr>
              <a:t>,</a:t>
            </a:r>
            <a:endParaRPr lang="el-GR" altLang="el-GR" dirty="0" smtClean="0">
              <a:latin typeface="Calibri" panose="020F0502020204030204" pitchFamily="34" charset="0"/>
            </a:endParaRPr>
          </a:p>
          <a:p>
            <a:pPr eaLnBrk="1" hangingPunct="1">
              <a:buFont typeface="Wingdings" panose="05000000000000000000" pitchFamily="2" charset="2"/>
              <a:buChar char="ü"/>
            </a:pPr>
            <a:r>
              <a:rPr lang="el-GR" altLang="el-GR" dirty="0" smtClean="0">
                <a:latin typeface="Calibri" panose="020F0502020204030204" pitchFamily="34" charset="0"/>
              </a:rPr>
              <a:t>κίνδυνοι που προκύπτουν από την απουσία θεραπείας, την ανεπαρκή θεραπεία ή την περιορισμένη συμμόρφωση με τη θεραπεία</a:t>
            </a:r>
            <a:r>
              <a:rPr lang="en-US" altLang="el-GR" dirty="0" smtClean="0">
                <a:latin typeface="Calibri" panose="020F0502020204030204" pitchFamily="34" charset="0"/>
              </a:rPr>
              <a:t>.</a:t>
            </a:r>
            <a:endParaRPr lang="el-GR" altLang="el-GR" dirty="0" smtClean="0">
              <a:latin typeface="Calibri" panose="020F0502020204030204" pitchFamily="34" charset="0"/>
            </a:endParaRPr>
          </a:p>
          <a:p>
            <a:pPr eaLnBrk="1" hangingPunct="1"/>
            <a:endParaRPr lang="el-GR" altLang="el-GR" dirty="0" smtClean="0">
              <a:latin typeface="Calibri" panose="020F0502020204030204" pitchFamily="34" charset="0"/>
            </a:endParaRPr>
          </a:p>
        </p:txBody>
      </p:sp>
    </p:spTree>
    <p:extLst>
      <p:ext uri="{BB962C8B-B14F-4D97-AF65-F5344CB8AC3E}">
        <p14:creationId xmlns:p14="http://schemas.microsoft.com/office/powerpoint/2010/main" val="102178778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73</a:t>
            </a:fld>
            <a:endParaRPr lang="el-GR"/>
          </a:p>
        </p:txBody>
      </p:sp>
      <p:sp>
        <p:nvSpPr>
          <p:cNvPr id="83971" name="2 - Θέση περιεχομένου"/>
          <p:cNvSpPr>
            <a:spLocks noGrp="1"/>
          </p:cNvSpPr>
          <p:nvPr>
            <p:ph sz="quarter" idx="1"/>
          </p:nvPr>
        </p:nvSpPr>
        <p:spPr/>
        <p:txBody>
          <a:bodyPr>
            <a:normAutofit/>
          </a:bodyPr>
          <a:lstStyle/>
          <a:p>
            <a:pPr eaLnBrk="1" hangingPunct="1">
              <a:buFont typeface="Wingdings" panose="05000000000000000000" pitchFamily="2" charset="2"/>
              <a:buChar char="ü"/>
            </a:pPr>
            <a:r>
              <a:rPr lang="el-GR" altLang="el-GR" dirty="0" smtClean="0">
                <a:latin typeface="Calibri" panose="020F0502020204030204" pitchFamily="34" charset="0"/>
              </a:rPr>
              <a:t>κίνδυνοι που απορρέουν από επιθετική ή προκλητική συμπεριφορά</a:t>
            </a:r>
            <a:r>
              <a:rPr lang="en-US" altLang="el-GR" dirty="0" smtClean="0">
                <a:latin typeface="Calibri" panose="020F0502020204030204" pitchFamily="34" charset="0"/>
              </a:rPr>
              <a:t>,</a:t>
            </a:r>
            <a:endParaRPr lang="el-GR" altLang="el-GR" dirty="0" smtClean="0">
              <a:latin typeface="Calibri" panose="020F0502020204030204" pitchFamily="34" charset="0"/>
            </a:endParaRPr>
          </a:p>
          <a:p>
            <a:pPr eaLnBrk="1" hangingPunct="1">
              <a:buFont typeface="Wingdings" panose="05000000000000000000" pitchFamily="2" charset="2"/>
              <a:buChar char="ü"/>
            </a:pPr>
            <a:r>
              <a:rPr lang="el-GR" altLang="el-GR" dirty="0" smtClean="0">
                <a:latin typeface="Calibri" panose="020F0502020204030204" pitchFamily="34" charset="0"/>
              </a:rPr>
              <a:t>κίνδυνος εκμετάλλευσης (συναισθηματικής, σεξουαλικής, οικονομικής) από άλλα άτομα</a:t>
            </a:r>
            <a:r>
              <a:rPr lang="en-US" altLang="el-GR" dirty="0" smtClean="0">
                <a:latin typeface="Calibri" panose="020F0502020204030204" pitchFamily="34" charset="0"/>
              </a:rPr>
              <a:t>,</a:t>
            </a:r>
            <a:endParaRPr lang="el-GR" altLang="el-GR" dirty="0" smtClean="0">
              <a:latin typeface="Calibri" panose="020F0502020204030204" pitchFamily="34" charset="0"/>
            </a:endParaRPr>
          </a:p>
          <a:p>
            <a:pPr eaLnBrk="1" hangingPunct="1">
              <a:buFont typeface="Wingdings" panose="05000000000000000000" pitchFamily="2" charset="2"/>
              <a:buChar char="ü"/>
            </a:pPr>
            <a:r>
              <a:rPr lang="el-GR" altLang="el-GR" dirty="0" smtClean="0">
                <a:latin typeface="Calibri" panose="020F0502020204030204" pitchFamily="34" charset="0"/>
              </a:rPr>
              <a:t>κίνδυνος για άλλα άτομα λόγω επίθεσης (λεκτικής, σωματικής, σεξουαλικής), εκμετάλλευσης (και πάλι, συναισθηματικής, σεξουαλικής, οικονομικής), ή η κακοποίηση ή παραμέληση παιδιών ή εξαρτώμενων ενηλίκων.</a:t>
            </a:r>
          </a:p>
        </p:txBody>
      </p:sp>
      <p:sp>
        <p:nvSpPr>
          <p:cNvPr id="6" name="1 - Τίτλος"/>
          <p:cNvSpPr>
            <a:spLocks noGrp="1"/>
          </p:cNvSpPr>
          <p:nvPr>
            <p:ph type="title"/>
          </p:nvPr>
        </p:nvSpPr>
        <p:spPr>
          <a:xfrm>
            <a:off x="612648" y="228600"/>
            <a:ext cx="8153400" cy="990600"/>
          </a:xfrm>
        </p:spPr>
        <p:txBody>
          <a:bodyPr>
            <a:noAutofit/>
          </a:bodyPr>
          <a:lstStyle/>
          <a:p>
            <a:pPr eaLnBrk="1" fontAlgn="auto" hangingPunct="1">
              <a:spcAft>
                <a:spcPts val="0"/>
              </a:spcAft>
              <a:defRPr/>
            </a:pPr>
            <a:r>
              <a:rPr lang="el-GR" dirty="0" smtClean="0"/>
              <a:t>Κίνδυνοι προσωπικής ασφάλειας και ασφάλειας άλλων ατόμων</a:t>
            </a:r>
            <a:r>
              <a:rPr lang="en-US" dirty="0" smtClean="0"/>
              <a:t> </a:t>
            </a:r>
            <a:r>
              <a:rPr lang="en-US" sz="2800" b="0" dirty="0" smtClean="0">
                <a:latin typeface="Calibri" panose="020F0502020204030204" pitchFamily="34" charset="0"/>
              </a:rPr>
              <a:t>2/2</a:t>
            </a:r>
            <a:r>
              <a:rPr lang="el-GR" sz="2800" b="0" dirty="0" smtClean="0">
                <a:latin typeface="Calibri" panose="020F0502020204030204" pitchFamily="34" charset="0"/>
              </a:rPr>
              <a:t>:</a:t>
            </a:r>
          </a:p>
        </p:txBody>
      </p:sp>
    </p:spTree>
    <p:extLst>
      <p:ext uri="{BB962C8B-B14F-4D97-AF65-F5344CB8AC3E}">
        <p14:creationId xmlns:p14="http://schemas.microsoft.com/office/powerpoint/2010/main" val="337715780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smtClean="0"/>
              <a:t>Η διαχείριση των </a:t>
            </a:r>
            <a:r>
              <a:rPr lang="el-GR" dirty="0" smtClean="0"/>
              <a:t>κινδύνων </a:t>
            </a:r>
            <a:r>
              <a:rPr lang="el-GR" sz="2800" b="0" dirty="0" smtClean="0"/>
              <a:t>1/3</a:t>
            </a:r>
            <a:endParaRPr lang="el-GR" sz="2800" b="0"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74</a:t>
            </a:fld>
            <a:endParaRPr lang="el-GR"/>
          </a:p>
        </p:txBody>
      </p:sp>
      <p:sp>
        <p:nvSpPr>
          <p:cNvPr id="84995" name="2 - Θέση περιεχομένου"/>
          <p:cNvSpPr>
            <a:spLocks noGrp="1"/>
          </p:cNvSpPr>
          <p:nvPr>
            <p:ph sz="quarter" idx="1"/>
          </p:nvPr>
        </p:nvSpPr>
        <p:spPr/>
        <p:txBody>
          <a:bodyPr>
            <a:normAutofit/>
          </a:bodyPr>
          <a:lstStyle/>
          <a:p>
            <a:pPr eaLnBrk="1" hangingPunct="1"/>
            <a:r>
              <a:rPr lang="el-GR" altLang="el-GR" dirty="0" smtClean="0"/>
              <a:t>Ένα πρόβλημα είναι ότι γενικά θεωρείται ότι τα συστήματα υπηρεσιών είναι υπεύθυνα για τη ‘διαχείριση’ των κινδύνων και πρέπει να αποσκοπούν στην ελαχιστοποίηση ή στην εξάλειψή τους. </a:t>
            </a:r>
          </a:p>
          <a:p>
            <a:pPr eaLnBrk="1" hangingPunct="1"/>
            <a:r>
              <a:rPr lang="el-GR" altLang="el-GR" dirty="0" smtClean="0"/>
              <a:t>Υπάρχει εστίαση στην αποφυγή των κινδύνων και όχι στη θετική ανάληψη κινδύνων. </a:t>
            </a:r>
          </a:p>
          <a:p>
            <a:pPr eaLnBrk="1" hangingPunct="1"/>
            <a:r>
              <a:rPr lang="el-GR" altLang="el-GR" dirty="0" smtClean="0"/>
              <a:t>Αυτή η προσέγγιση τείνει να αποσπά την προσοχή από τα θετικά οφέλη του κινδύνου για τους χρήστες και τις οικογένειές τους. </a:t>
            </a:r>
          </a:p>
        </p:txBody>
      </p:sp>
    </p:spTree>
    <p:extLst>
      <p:ext uri="{BB962C8B-B14F-4D97-AF65-F5344CB8AC3E}">
        <p14:creationId xmlns:p14="http://schemas.microsoft.com/office/powerpoint/2010/main" val="361262427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solidFill>
                  <a:srgbClr val="775F55">
                    <a:lumMod val="75000"/>
                  </a:srgbClr>
                </a:solidFill>
              </a:rPr>
              <a:t>Η διαχείριση των κινδύνων </a:t>
            </a:r>
            <a:r>
              <a:rPr lang="el-GR" sz="2800" b="0" dirty="0" smtClean="0">
                <a:solidFill>
                  <a:srgbClr val="775F55">
                    <a:lumMod val="75000"/>
                  </a:srgbClr>
                </a:solidFill>
              </a:rPr>
              <a:t>2/3</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75</a:t>
            </a:fld>
            <a:endParaRPr lang="el-GR"/>
          </a:p>
        </p:txBody>
      </p:sp>
      <p:sp>
        <p:nvSpPr>
          <p:cNvPr id="76803" name="2 - Θέση περιεχομένου"/>
          <p:cNvSpPr>
            <a:spLocks noGrp="1"/>
          </p:cNvSpPr>
          <p:nvPr>
            <p:ph sz="quarter" idx="1"/>
          </p:nvPr>
        </p:nvSpPr>
        <p:spPr>
          <a:xfrm>
            <a:off x="612648" y="1600200"/>
            <a:ext cx="8153400" cy="5069160"/>
          </a:xfrm>
        </p:spPr>
        <p:txBody>
          <a:bodyPr>
            <a:noAutofit/>
          </a:bodyPr>
          <a:lstStyle/>
          <a:p>
            <a:pPr marL="320040" indent="-320040" eaLnBrk="1" fontAlgn="auto" hangingPunct="1">
              <a:spcAft>
                <a:spcPts val="0"/>
              </a:spcAft>
              <a:buFont typeface="Wingdings"/>
              <a:buChar char=""/>
              <a:defRPr/>
            </a:pPr>
            <a:r>
              <a:rPr lang="el-GR" dirty="0" smtClean="0"/>
              <a:t>Η αποφυγή των κινδύνων, μέσω της μη ανάληψης κινδύνων, δεν συνιστά αποτελεσματική στρατηγική για την ανθρώπινη αλλαγή. </a:t>
            </a:r>
          </a:p>
          <a:p>
            <a:pPr marL="320040" indent="-320040" eaLnBrk="1" fontAlgn="auto" hangingPunct="1">
              <a:spcAft>
                <a:spcPts val="0"/>
              </a:spcAft>
              <a:buFont typeface="Wingdings"/>
              <a:buChar char=""/>
              <a:defRPr/>
            </a:pPr>
            <a:r>
              <a:rPr lang="el-GR" dirty="0" smtClean="0"/>
              <a:t>Η ικανότητα ανάληψης κινδύνων με στόχο τη βελτίωση συνιστούν δείγμα κοινωνικής ένταξης. Συνεπώς ο κίνδυνος δεν είναι κάτι που πρέπει να αποφεύγεται. </a:t>
            </a:r>
          </a:p>
          <a:p>
            <a:pPr marL="320040" indent="-320040" eaLnBrk="1" fontAlgn="auto" hangingPunct="1">
              <a:spcAft>
                <a:spcPts val="0"/>
              </a:spcAft>
              <a:buFont typeface="Wingdings"/>
              <a:buChar char=""/>
              <a:defRPr/>
            </a:pPr>
            <a:r>
              <a:rPr lang="el-GR" dirty="0" smtClean="0"/>
              <a:t>Αντίθετα, αυτό που απαιτείται είναι μια λογική προσέγγιση στην ανάληψη κινδύνων, με τη σωστή αναλογία κινδύνων και προστατευτικών παραγόντων – ένας στόχος που διαφέρει ανάλογα με τα διαφορετικά άτομα και τις διαφορετικές καταστάσεις.</a:t>
            </a:r>
          </a:p>
        </p:txBody>
      </p:sp>
    </p:spTree>
    <p:extLst>
      <p:ext uri="{BB962C8B-B14F-4D97-AF65-F5344CB8AC3E}">
        <p14:creationId xmlns:p14="http://schemas.microsoft.com/office/powerpoint/2010/main" val="188928562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solidFill>
                  <a:srgbClr val="775F55">
                    <a:lumMod val="75000"/>
                  </a:srgbClr>
                </a:solidFill>
              </a:rPr>
              <a:t>Η διαχείριση των κινδύνων </a:t>
            </a:r>
            <a:r>
              <a:rPr lang="el-GR" sz="2800" b="0" dirty="0" smtClean="0">
                <a:solidFill>
                  <a:srgbClr val="775F55">
                    <a:lumMod val="75000"/>
                  </a:srgbClr>
                </a:solidFill>
              </a:rPr>
              <a:t>3/3</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76</a:t>
            </a:fld>
            <a:endParaRPr lang="el-GR"/>
          </a:p>
        </p:txBody>
      </p:sp>
      <p:sp>
        <p:nvSpPr>
          <p:cNvPr id="77827" name="2 - Θέση περιεχομένου"/>
          <p:cNvSpPr>
            <a:spLocks noGrp="1"/>
          </p:cNvSpPr>
          <p:nvPr>
            <p:ph sz="quarter" idx="1"/>
          </p:nvPr>
        </p:nvSpPr>
        <p:spPr>
          <a:xfrm>
            <a:off x="612648" y="1600200"/>
            <a:ext cx="8153400" cy="5069160"/>
          </a:xfrm>
        </p:spPr>
        <p:txBody>
          <a:bodyPr>
            <a:normAutofit/>
          </a:bodyPr>
          <a:lstStyle/>
          <a:p>
            <a:pPr marL="320040" indent="-320040" eaLnBrk="1" fontAlgn="auto" hangingPunct="1">
              <a:spcAft>
                <a:spcPts val="0"/>
              </a:spcAft>
              <a:buFont typeface="Wingdings"/>
              <a:buChar char=""/>
              <a:defRPr/>
            </a:pPr>
            <a:r>
              <a:rPr lang="el-GR" dirty="0" smtClean="0"/>
              <a:t>Μια καλή αρχή είναι οι ευθύνες για την αξιολόγηση κινδύνων να αναλαμβάνονται από κοινού με την κλινική ομάδα εφόσον είναι δυνατόν, και να μην βασιζόμαστε στην κρίση ενός μεμονωμένου θεραπευτή. </a:t>
            </a:r>
          </a:p>
          <a:p>
            <a:pPr marL="320040" indent="-320040" eaLnBrk="1" fontAlgn="auto" hangingPunct="1">
              <a:spcAft>
                <a:spcPts val="0"/>
              </a:spcAft>
              <a:buFont typeface="Wingdings"/>
              <a:buChar char=""/>
              <a:defRPr/>
            </a:pPr>
            <a:r>
              <a:rPr lang="el-GR" dirty="0" smtClean="0"/>
              <a:t>Ο κίνδυνος αλλάζει διαρκώς, και επομένως χρειάζεται συνεχή αξιολόγηση. </a:t>
            </a:r>
          </a:p>
          <a:p>
            <a:pPr marL="320040" indent="-320040" eaLnBrk="1" fontAlgn="auto" hangingPunct="1">
              <a:spcAft>
                <a:spcPts val="0"/>
              </a:spcAft>
              <a:buFont typeface="Wingdings"/>
              <a:buChar char=""/>
              <a:defRPr/>
            </a:pPr>
            <a:r>
              <a:rPr lang="el-GR" dirty="0" smtClean="0"/>
              <a:t>Φυσικά, η ποιότητα της αξιολόγησης κινδύνων εξαρτάται από την ποιότητα των διαθέσιμων πληροφοριών. </a:t>
            </a:r>
          </a:p>
          <a:p>
            <a:pPr marL="320040" indent="-320040" eaLnBrk="1" fontAlgn="auto" hangingPunct="1">
              <a:spcAft>
                <a:spcPts val="0"/>
              </a:spcAft>
              <a:buFont typeface="Wingdings"/>
              <a:buChar char=""/>
              <a:defRPr/>
            </a:pPr>
            <a:r>
              <a:rPr lang="el-GR" dirty="0" smtClean="0"/>
              <a:t>Μερικές φορές η κατάσταση του χρήστη απαιτεί επείγουσα δράση, και η πλήρης αξιολόγηση είναι ανέφικτη. </a:t>
            </a:r>
          </a:p>
        </p:txBody>
      </p:sp>
    </p:spTree>
    <p:extLst>
      <p:ext uri="{BB962C8B-B14F-4D97-AF65-F5344CB8AC3E}">
        <p14:creationId xmlns:p14="http://schemas.microsoft.com/office/powerpoint/2010/main" val="118606323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1 - Τίτλος"/>
          <p:cNvSpPr>
            <a:spLocks noGrp="1"/>
          </p:cNvSpPr>
          <p:nvPr>
            <p:ph type="title"/>
          </p:nvPr>
        </p:nvSpPr>
        <p:spPr/>
        <p:txBody>
          <a:bodyPr>
            <a:normAutofit/>
          </a:bodyPr>
          <a:lstStyle/>
          <a:p>
            <a:pPr eaLnBrk="1" hangingPunct="1"/>
            <a:r>
              <a:rPr lang="el-GR" altLang="el-GR" sz="3200" dirty="0" smtClean="0"/>
              <a:t>Αξιολόγηση του κινδύνου </a:t>
            </a:r>
            <a:r>
              <a:rPr lang="el-GR" altLang="el-GR" sz="3200" dirty="0" smtClean="0"/>
              <a:t>αυτοκτονίας </a:t>
            </a:r>
            <a:r>
              <a:rPr lang="el-GR" altLang="el-GR" sz="2800" b="0" dirty="0" smtClean="0"/>
              <a:t>1/2</a:t>
            </a:r>
            <a:endParaRPr lang="el-GR" altLang="el-GR" sz="2800" b="0"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77</a:t>
            </a:fld>
            <a:endParaRPr lang="el-GR"/>
          </a:p>
        </p:txBody>
      </p:sp>
      <p:sp>
        <p:nvSpPr>
          <p:cNvPr id="88067" name="2 - Θέση περιεχομένου"/>
          <p:cNvSpPr>
            <a:spLocks noGrp="1"/>
          </p:cNvSpPr>
          <p:nvPr>
            <p:ph sz="quarter" idx="1"/>
          </p:nvPr>
        </p:nvSpPr>
        <p:spPr/>
        <p:txBody>
          <a:bodyPr>
            <a:normAutofit/>
          </a:bodyPr>
          <a:lstStyle/>
          <a:p>
            <a:pPr eaLnBrk="1" hangingPunct="1"/>
            <a:r>
              <a:rPr lang="el-GR" altLang="el-GR" dirty="0" smtClean="0"/>
              <a:t>Οι περισσότεροι άνθρωποι που αυτοκτονούν – έως και το 90%– πάσχουν από κάποια ψυχική νόσο, αν και σε πολλές περιπτώσεις αυτή δεν έχει διαγνωστεί ή αντιμετωπιστεί.</a:t>
            </a:r>
          </a:p>
          <a:p>
            <a:pPr eaLnBrk="1" hangingPunct="1"/>
            <a:r>
              <a:rPr lang="el-GR" altLang="el-GR" dirty="0" smtClean="0"/>
              <a:t>Υπάρχουν παράγοντες κινδύνου, σε σχέση με δημογραφικούς, που προβλέπουν υψηλό κίνδυνο αυτοκτονιών για ορισμένες ομάδες ανθρώπων </a:t>
            </a:r>
          </a:p>
          <a:p>
            <a:pPr eaLnBrk="1" hangingPunct="1">
              <a:buFont typeface="Wingdings" pitchFamily="2" charset="2"/>
              <a:buChar char="ü"/>
            </a:pPr>
            <a:r>
              <a:rPr lang="el-GR" altLang="el-GR" dirty="0" smtClean="0"/>
              <a:t>(π.χ. άνδρες με προηγούμενο ιστορικό βίας, κάτω των 30, σε συνδυασμό με κατάχρηση οινοπνεύματος και ναρκωτικών, και ενεργά ψυχωτικά συμπτώματα). </a:t>
            </a:r>
          </a:p>
        </p:txBody>
      </p:sp>
    </p:spTree>
    <p:extLst>
      <p:ext uri="{BB962C8B-B14F-4D97-AF65-F5344CB8AC3E}">
        <p14:creationId xmlns:p14="http://schemas.microsoft.com/office/powerpoint/2010/main" val="384072353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a:solidFill>
                  <a:srgbClr val="775F55">
                    <a:lumMod val="75000"/>
                  </a:srgbClr>
                </a:solidFill>
              </a:rPr>
              <a:t>Αξιολόγηση του κινδύνου αυτοκτονίας </a:t>
            </a:r>
            <a:r>
              <a:rPr lang="el-GR" altLang="el-GR" sz="2800" b="0" dirty="0" smtClean="0">
                <a:solidFill>
                  <a:srgbClr val="775F55">
                    <a:lumMod val="75000"/>
                  </a:srgbClr>
                </a:solidFill>
              </a:rPr>
              <a:t>2/2</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78</a:t>
            </a:fld>
            <a:endParaRPr lang="el-GR"/>
          </a:p>
        </p:txBody>
      </p:sp>
      <p:sp>
        <p:nvSpPr>
          <p:cNvPr id="89091" name="2 - Θέση περιεχομένου"/>
          <p:cNvSpPr>
            <a:spLocks noGrp="1"/>
          </p:cNvSpPr>
          <p:nvPr>
            <p:ph sz="quarter" idx="1"/>
          </p:nvPr>
        </p:nvSpPr>
        <p:spPr/>
        <p:txBody>
          <a:bodyPr>
            <a:normAutofit/>
          </a:bodyPr>
          <a:lstStyle/>
          <a:p>
            <a:pPr eaLnBrk="1" hangingPunct="1"/>
            <a:r>
              <a:rPr lang="el-GR" altLang="el-GR" dirty="0" smtClean="0"/>
              <a:t>Ένα ιστορικό που περιλαμβάνει προηγούμενες απόπειρες αυτοκτονίας είναι ο καλύτερος παράγοντας πρόβλεψης. </a:t>
            </a:r>
          </a:p>
          <a:p>
            <a:pPr eaLnBrk="1" hangingPunct="1"/>
            <a:r>
              <a:rPr lang="el-GR" altLang="el-GR" dirty="0" smtClean="0"/>
              <a:t>Ωστόσο </a:t>
            </a:r>
            <a:r>
              <a:rPr lang="el-GR" altLang="el-GR" b="1" dirty="0" smtClean="0"/>
              <a:t>τέτοιοι παράγοντες δεν συμβάλλουν σημαντικά στην απόφαση διαπίστωσης ενός κινδύνου για ένα συγκεκριμένο άτομο σε μια συγκεκριμένη χρονική στιγμή υπό συγκεκριμένες συνθήκες. </a:t>
            </a:r>
          </a:p>
          <a:p>
            <a:pPr eaLnBrk="1" hangingPunct="1">
              <a:buFont typeface="Wingdings" pitchFamily="2" charset="2"/>
              <a:buNone/>
            </a:pPr>
            <a:endParaRPr lang="el-GR" altLang="el-GR" dirty="0" smtClean="0"/>
          </a:p>
        </p:txBody>
      </p:sp>
    </p:spTree>
    <p:extLst>
      <p:ext uri="{BB962C8B-B14F-4D97-AF65-F5344CB8AC3E}">
        <p14:creationId xmlns:p14="http://schemas.microsoft.com/office/powerpoint/2010/main" val="801168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normAutofit/>
          </a:bodyPr>
          <a:lstStyle/>
          <a:p>
            <a:pPr eaLnBrk="1" fontAlgn="auto" hangingPunct="1">
              <a:spcAft>
                <a:spcPts val="0"/>
              </a:spcAft>
              <a:defRPr/>
            </a:pPr>
            <a:r>
              <a:rPr lang="el-GR" b="1" dirty="0" smtClean="0"/>
              <a:t>Το αντικείμενο της αξιολόγησης </a:t>
            </a:r>
            <a:endParaRPr 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7</a:t>
            </a:fld>
            <a:endParaRPr lang="el-GR"/>
          </a:p>
        </p:txBody>
      </p:sp>
      <p:sp>
        <p:nvSpPr>
          <p:cNvPr id="16387" name="2 - Θέση περιεχομένου"/>
          <p:cNvSpPr>
            <a:spLocks noGrp="1"/>
          </p:cNvSpPr>
          <p:nvPr>
            <p:ph sz="quarter" idx="1"/>
          </p:nvPr>
        </p:nvSpPr>
        <p:spPr/>
        <p:txBody>
          <a:bodyPr>
            <a:normAutofit/>
          </a:bodyPr>
          <a:lstStyle/>
          <a:p>
            <a:pPr eaLnBrk="1" hangingPunct="1"/>
            <a:r>
              <a:rPr lang="el-GR" altLang="el-GR" b="1" dirty="0" smtClean="0"/>
              <a:t>Εστίαση στους κοινωνικούς παράγοντες, στις αδυναμίες και στα δυνατά σημεία.</a:t>
            </a:r>
          </a:p>
          <a:p>
            <a:pPr eaLnBrk="1" hangingPunct="1"/>
            <a:r>
              <a:rPr lang="el-GR" altLang="el-GR" dirty="0" smtClean="0"/>
              <a:t>Στην </a:t>
            </a:r>
            <a:r>
              <a:rPr lang="el-GR" altLang="el-GR" b="1" dirty="0" smtClean="0"/>
              <a:t>κοινωνική εργασία, η προσοχή μας εστιάζεται συνήθως στο άτομο </a:t>
            </a:r>
            <a:r>
              <a:rPr lang="el-GR" altLang="el-GR" dirty="0" smtClean="0"/>
              <a:t>μέσα σε μια κατάσταση ή ‘στο άτομο μέσα στον συνολικό χώρο της ζωής του στη διάρκεια του χρόνου’. </a:t>
            </a:r>
          </a:p>
          <a:p>
            <a:pPr eaLnBrk="1" hangingPunct="1"/>
            <a:r>
              <a:rPr lang="el-GR" altLang="el-GR" dirty="0" smtClean="0"/>
              <a:t>Στην </a:t>
            </a:r>
            <a:r>
              <a:rPr lang="el-GR" altLang="el-GR" b="1" dirty="0" smtClean="0"/>
              <a:t>ψυχιατρική, η προσοχή εστιάζεται συνήθως στο ατομικό επίπεδο. </a:t>
            </a:r>
          </a:p>
          <a:p>
            <a:pPr eaLnBrk="1" hangingPunct="1"/>
            <a:endParaRPr lang="el-GR" altLang="el-GR" dirty="0" smtClean="0"/>
          </a:p>
        </p:txBody>
      </p:sp>
    </p:spTree>
    <p:extLst>
      <p:ext uri="{BB962C8B-B14F-4D97-AF65-F5344CB8AC3E}">
        <p14:creationId xmlns:p14="http://schemas.microsoft.com/office/powerpoint/2010/main" val="400722562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1 - Τίτλος"/>
          <p:cNvSpPr>
            <a:spLocks noGrp="1"/>
          </p:cNvSpPr>
          <p:nvPr>
            <p:ph type="title"/>
          </p:nvPr>
        </p:nvSpPr>
        <p:spPr/>
        <p:txBody>
          <a:bodyPr/>
          <a:lstStyle/>
          <a:p>
            <a:pPr eaLnBrk="1" hangingPunct="1"/>
            <a:r>
              <a:rPr lang="el-GR" altLang="el-GR" sz="3200" dirty="0" smtClean="0"/>
              <a:t>Προειδοποιητικά σημεία </a:t>
            </a:r>
            <a:r>
              <a:rPr lang="el-GR" altLang="el-GR" sz="2800" b="0" dirty="0" smtClean="0"/>
              <a:t>1/3</a:t>
            </a:r>
            <a:r>
              <a:rPr lang="el-GR" altLang="el-GR" sz="3200" dirty="0" smtClean="0"/>
              <a:t>: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79</a:t>
            </a:fld>
            <a:endParaRPr lang="el-GR"/>
          </a:p>
        </p:txBody>
      </p:sp>
      <p:sp>
        <p:nvSpPr>
          <p:cNvPr id="90115" name="2 - Θέση περιεχομένου"/>
          <p:cNvSpPr>
            <a:spLocks noGrp="1"/>
          </p:cNvSpPr>
          <p:nvPr>
            <p:ph sz="quarter" idx="1"/>
          </p:nvPr>
        </p:nvSpPr>
        <p:spPr/>
        <p:txBody>
          <a:bodyPr>
            <a:normAutofit/>
          </a:bodyPr>
          <a:lstStyle/>
          <a:p>
            <a:pPr eaLnBrk="1" hangingPunct="1">
              <a:buFont typeface="Wingdings" panose="05000000000000000000" pitchFamily="2" charset="2"/>
              <a:buChar char="ü"/>
            </a:pPr>
            <a:r>
              <a:rPr lang="el-GR" altLang="el-GR" dirty="0" smtClean="0">
                <a:latin typeface="Calibri" panose="020F0502020204030204" pitchFamily="34" charset="0"/>
              </a:rPr>
              <a:t>(τα άτομα) απειλούν να βλάψουν τον εαυτό τους ή να αυτοκτονήσουν</a:t>
            </a:r>
            <a:r>
              <a:rPr lang="en-US" altLang="el-GR" dirty="0" smtClean="0">
                <a:latin typeface="Calibri" panose="020F0502020204030204" pitchFamily="34" charset="0"/>
              </a:rPr>
              <a:t>,</a:t>
            </a:r>
            <a:endParaRPr lang="el-GR" altLang="el-GR" dirty="0" smtClean="0">
              <a:latin typeface="Calibri" panose="020F0502020204030204" pitchFamily="34" charset="0"/>
            </a:endParaRPr>
          </a:p>
          <a:p>
            <a:pPr eaLnBrk="1" hangingPunct="1">
              <a:buFont typeface="Wingdings" panose="05000000000000000000" pitchFamily="2" charset="2"/>
              <a:buChar char="ü"/>
            </a:pPr>
            <a:r>
              <a:rPr lang="el-GR" altLang="el-GR" dirty="0" smtClean="0">
                <a:latin typeface="Calibri" panose="020F0502020204030204" pitchFamily="34" charset="0"/>
              </a:rPr>
              <a:t>αναζητούν τρόπους να αυτοκτονήσουν ή αναφέρονται στα σχέδια αυτοκτονίας τους</a:t>
            </a:r>
            <a:r>
              <a:rPr lang="en-US" altLang="el-GR" dirty="0" smtClean="0">
                <a:latin typeface="Calibri" panose="020F0502020204030204" pitchFamily="34" charset="0"/>
              </a:rPr>
              <a:t>,</a:t>
            </a:r>
            <a:endParaRPr lang="el-GR" altLang="el-GR" dirty="0" smtClean="0">
              <a:latin typeface="Calibri" panose="020F0502020204030204" pitchFamily="34" charset="0"/>
            </a:endParaRPr>
          </a:p>
          <a:p>
            <a:pPr eaLnBrk="1" hangingPunct="1">
              <a:buFont typeface="Wingdings" panose="05000000000000000000" pitchFamily="2" charset="2"/>
              <a:buChar char="ü"/>
            </a:pPr>
            <a:r>
              <a:rPr lang="el-GR" altLang="el-GR" dirty="0" smtClean="0">
                <a:latin typeface="Calibri" panose="020F0502020204030204" pitchFamily="34" charset="0"/>
              </a:rPr>
              <a:t>μιλούν ή γράφουν για τον θάνατο γενικά, τον δικό τους θάνατο ή την αυτοκτονία (ιδίως όταν κάτι τέτοιο δεν ταιριάζει στον χαρακτήρα του ατόμου ή είναι ασυνήθιστο για αυτό)</a:t>
            </a:r>
            <a:r>
              <a:rPr lang="el-GR" altLang="el-GR" dirty="0">
                <a:latin typeface="Calibri" panose="020F0502020204030204" pitchFamily="34" charset="0"/>
              </a:rPr>
              <a:t>,</a:t>
            </a:r>
            <a:endParaRPr lang="el-GR" altLang="el-GR" dirty="0" smtClean="0">
              <a:latin typeface="Calibri" panose="020F0502020204030204" pitchFamily="34" charset="0"/>
            </a:endParaRPr>
          </a:p>
          <a:p>
            <a:pPr eaLnBrk="1" hangingPunct="1"/>
            <a:endParaRPr lang="el-GR" altLang="el-GR" dirty="0" smtClean="0">
              <a:latin typeface="Calibri" panose="020F0502020204030204" pitchFamily="34" charset="0"/>
            </a:endParaRPr>
          </a:p>
        </p:txBody>
      </p:sp>
    </p:spTree>
    <p:extLst>
      <p:ext uri="{BB962C8B-B14F-4D97-AF65-F5344CB8AC3E}">
        <p14:creationId xmlns:p14="http://schemas.microsoft.com/office/powerpoint/2010/main" val="28420312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a:t>Προειδοποιητικά σημεία </a:t>
            </a:r>
            <a:r>
              <a:rPr lang="el-GR" altLang="el-GR" sz="2800" b="0" dirty="0" smtClean="0"/>
              <a:t>2/3</a:t>
            </a:r>
            <a:r>
              <a:rPr lang="el-GR" altLang="el-GR" dirty="0" smtClean="0"/>
              <a:t>: </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80</a:t>
            </a:fld>
            <a:endParaRPr lang="el-GR"/>
          </a:p>
        </p:txBody>
      </p:sp>
      <p:sp>
        <p:nvSpPr>
          <p:cNvPr id="91139" name="2 - Θέση περιεχομένου"/>
          <p:cNvSpPr>
            <a:spLocks noGrp="1"/>
          </p:cNvSpPr>
          <p:nvPr>
            <p:ph sz="quarter" idx="1"/>
          </p:nvPr>
        </p:nvSpPr>
        <p:spPr/>
        <p:txBody>
          <a:bodyPr>
            <a:normAutofit/>
          </a:bodyPr>
          <a:lstStyle/>
          <a:p>
            <a:pPr eaLnBrk="1" hangingPunct="1">
              <a:buFont typeface="Wingdings" panose="05000000000000000000" pitchFamily="2" charset="2"/>
              <a:buChar char="ü"/>
            </a:pPr>
            <a:r>
              <a:rPr lang="el-GR" altLang="el-GR" dirty="0" smtClean="0">
                <a:latin typeface="Calibri" panose="020F0502020204030204" pitchFamily="34" charset="0"/>
              </a:rPr>
              <a:t>εκφράζουν αισθήματα απελπισίας</a:t>
            </a:r>
            <a:r>
              <a:rPr lang="en-US" altLang="el-GR" dirty="0" smtClean="0">
                <a:latin typeface="Calibri" panose="020F0502020204030204" pitchFamily="34" charset="0"/>
              </a:rPr>
              <a:t>,</a:t>
            </a:r>
            <a:endParaRPr lang="el-GR" altLang="el-GR" dirty="0" smtClean="0">
              <a:latin typeface="Calibri" panose="020F0502020204030204" pitchFamily="34" charset="0"/>
            </a:endParaRPr>
          </a:p>
          <a:p>
            <a:pPr eaLnBrk="1" hangingPunct="1">
              <a:buFont typeface="Wingdings" panose="05000000000000000000" pitchFamily="2" charset="2"/>
              <a:buChar char="ü"/>
            </a:pPr>
            <a:r>
              <a:rPr lang="el-GR" altLang="el-GR" dirty="0" smtClean="0">
                <a:latin typeface="Calibri" panose="020F0502020204030204" pitchFamily="34" charset="0"/>
              </a:rPr>
              <a:t>εκφράζουν οργή, θυμό ή ζητούν εκδίκηση</a:t>
            </a:r>
            <a:r>
              <a:rPr lang="en-US" altLang="el-GR" dirty="0" smtClean="0">
                <a:latin typeface="Calibri" panose="020F0502020204030204" pitchFamily="34" charset="0"/>
              </a:rPr>
              <a:t>,</a:t>
            </a:r>
            <a:endParaRPr lang="el-GR" altLang="el-GR" dirty="0" smtClean="0">
              <a:latin typeface="Calibri" panose="020F0502020204030204" pitchFamily="34" charset="0"/>
            </a:endParaRPr>
          </a:p>
          <a:p>
            <a:pPr eaLnBrk="1" hangingPunct="1">
              <a:buFont typeface="Wingdings" panose="05000000000000000000" pitchFamily="2" charset="2"/>
              <a:buChar char="ü"/>
            </a:pPr>
            <a:r>
              <a:rPr lang="el-GR" altLang="el-GR" dirty="0" smtClean="0">
                <a:latin typeface="Calibri" panose="020F0502020204030204" pitchFamily="34" charset="0"/>
              </a:rPr>
              <a:t>εμπλέκονται σε επικίνδυνες ή απερίσκεπτες συμπεριφορές, φαινομενικά χωρίς να σκέφτονται</a:t>
            </a:r>
            <a:r>
              <a:rPr lang="en-US" altLang="el-GR" dirty="0" smtClean="0">
                <a:latin typeface="Calibri" panose="020F0502020204030204" pitchFamily="34" charset="0"/>
              </a:rPr>
              <a:t>,</a:t>
            </a:r>
            <a:endParaRPr lang="el-GR" altLang="el-GR" dirty="0" smtClean="0">
              <a:latin typeface="Calibri" panose="020F0502020204030204" pitchFamily="34" charset="0"/>
            </a:endParaRPr>
          </a:p>
          <a:p>
            <a:pPr eaLnBrk="1" hangingPunct="1">
              <a:buFont typeface="Wingdings" panose="05000000000000000000" pitchFamily="2" charset="2"/>
              <a:buChar char="ü"/>
            </a:pPr>
            <a:r>
              <a:rPr lang="el-GR" altLang="el-GR" dirty="0" smtClean="0">
                <a:latin typeface="Calibri" panose="020F0502020204030204" pitchFamily="34" charset="0"/>
              </a:rPr>
              <a:t>αισθάνονται παγιδευμένα, ότι δεν υπάρχει διέξοδος</a:t>
            </a:r>
            <a:r>
              <a:rPr lang="en-US" altLang="el-GR" dirty="0" smtClean="0">
                <a:latin typeface="Calibri" panose="020F0502020204030204" pitchFamily="34" charset="0"/>
              </a:rPr>
              <a:t>,</a:t>
            </a:r>
            <a:endParaRPr lang="el-GR" altLang="el-GR" dirty="0" smtClean="0">
              <a:latin typeface="Calibri" panose="020F0502020204030204" pitchFamily="34" charset="0"/>
            </a:endParaRPr>
          </a:p>
          <a:p>
            <a:pPr eaLnBrk="1" hangingPunct="1">
              <a:buFont typeface="Wingdings" panose="05000000000000000000" pitchFamily="2" charset="2"/>
              <a:buChar char="ü"/>
            </a:pPr>
            <a:r>
              <a:rPr lang="el-GR" altLang="el-GR" dirty="0" smtClean="0">
                <a:latin typeface="Calibri" panose="020F0502020204030204" pitchFamily="34" charset="0"/>
              </a:rPr>
              <a:t>κάνουν αυξημένη χρήση οινοπνεύματος ή άλλων ουσιών</a:t>
            </a:r>
            <a:r>
              <a:rPr lang="en-US" altLang="el-GR" dirty="0" smtClean="0">
                <a:latin typeface="Calibri" panose="020F0502020204030204" pitchFamily="34" charset="0"/>
              </a:rPr>
              <a:t>,</a:t>
            </a:r>
            <a:endParaRPr lang="el-GR" altLang="el-GR" dirty="0" smtClean="0">
              <a:latin typeface="Calibri" panose="020F0502020204030204" pitchFamily="34" charset="0"/>
            </a:endParaRPr>
          </a:p>
          <a:p>
            <a:pPr eaLnBrk="1" hangingPunct="1">
              <a:buFont typeface="Wingdings" panose="05000000000000000000" pitchFamily="2" charset="2"/>
              <a:buChar char="ü"/>
            </a:pPr>
            <a:r>
              <a:rPr lang="el-GR" altLang="el-GR" dirty="0" smtClean="0">
                <a:latin typeface="Calibri" panose="020F0502020204030204" pitchFamily="34" charset="0"/>
              </a:rPr>
              <a:t>απομακρύνονται από τους φίλους, την οικογένεια ή τον κοινωνικό περίγυρο</a:t>
            </a:r>
            <a:r>
              <a:rPr lang="el-GR" altLang="el-GR" dirty="0">
                <a:latin typeface="Calibri" panose="020F0502020204030204" pitchFamily="34" charset="0"/>
              </a:rPr>
              <a:t>,</a:t>
            </a:r>
            <a:endParaRPr lang="el-GR" altLang="el-GR" dirty="0" smtClean="0">
              <a:latin typeface="Calibri" panose="020F0502020204030204" pitchFamily="34" charset="0"/>
            </a:endParaRPr>
          </a:p>
          <a:p>
            <a:pPr eaLnBrk="1" hangingPunct="1"/>
            <a:endParaRPr lang="el-GR" altLang="el-GR" dirty="0" smtClean="0">
              <a:latin typeface="Calibri" panose="020F0502020204030204" pitchFamily="34" charset="0"/>
            </a:endParaRPr>
          </a:p>
        </p:txBody>
      </p:sp>
    </p:spTree>
    <p:extLst>
      <p:ext uri="{BB962C8B-B14F-4D97-AF65-F5344CB8AC3E}">
        <p14:creationId xmlns:p14="http://schemas.microsoft.com/office/powerpoint/2010/main" val="208668461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a:t>Προειδοποιητικά σημεία </a:t>
            </a:r>
            <a:r>
              <a:rPr lang="el-GR" altLang="el-GR" sz="2800" b="0" dirty="0" smtClean="0"/>
              <a:t>3/3</a:t>
            </a:r>
            <a:r>
              <a:rPr lang="el-GR" altLang="el-GR" dirty="0"/>
              <a:t>: </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81</a:t>
            </a:fld>
            <a:endParaRPr lang="el-GR"/>
          </a:p>
        </p:txBody>
      </p:sp>
      <p:sp>
        <p:nvSpPr>
          <p:cNvPr id="92163" name="2 - Θέση περιεχομένου"/>
          <p:cNvSpPr>
            <a:spLocks noGrp="1"/>
          </p:cNvSpPr>
          <p:nvPr>
            <p:ph sz="quarter" idx="1"/>
          </p:nvPr>
        </p:nvSpPr>
        <p:spPr>
          <a:xfrm>
            <a:off x="612648" y="1600200"/>
            <a:ext cx="8153400" cy="4997152"/>
          </a:xfrm>
        </p:spPr>
        <p:txBody>
          <a:bodyPr>
            <a:noAutofit/>
          </a:bodyPr>
          <a:lstStyle/>
          <a:p>
            <a:pPr eaLnBrk="1" hangingPunct="1">
              <a:buFont typeface="Wingdings" panose="05000000000000000000" pitchFamily="2" charset="2"/>
              <a:buChar char="ü"/>
            </a:pPr>
            <a:r>
              <a:rPr lang="el-GR" altLang="el-GR" dirty="0" smtClean="0"/>
              <a:t>αισθάνονται άγχος ή αναστάτωση</a:t>
            </a:r>
            <a:r>
              <a:rPr lang="en-US" altLang="el-GR" dirty="0" smtClean="0"/>
              <a:t>,</a:t>
            </a:r>
            <a:endParaRPr lang="el-GR" altLang="el-GR" dirty="0" smtClean="0"/>
          </a:p>
          <a:p>
            <a:pPr eaLnBrk="1" hangingPunct="1">
              <a:buFont typeface="Wingdings" panose="05000000000000000000" pitchFamily="2" charset="2"/>
              <a:buChar char="ü"/>
            </a:pPr>
            <a:r>
              <a:rPr lang="el-GR" altLang="el-GR" dirty="0" smtClean="0"/>
              <a:t>εμφανίζουν διαταραχές ύπνου – αϋπνία ή υπερβολική υπνηλία</a:t>
            </a:r>
            <a:r>
              <a:rPr lang="en-US" altLang="el-GR" dirty="0" smtClean="0"/>
              <a:t>,</a:t>
            </a:r>
            <a:endParaRPr lang="el-GR" altLang="el-GR" dirty="0" smtClean="0"/>
          </a:p>
          <a:p>
            <a:pPr eaLnBrk="1" hangingPunct="1">
              <a:buFont typeface="Wingdings" panose="05000000000000000000" pitchFamily="2" charset="2"/>
              <a:buChar char="ü"/>
            </a:pPr>
            <a:r>
              <a:rPr lang="el-GR" altLang="el-GR" dirty="0" smtClean="0"/>
              <a:t>εμφανίζουν δραματικές αλλαγές στη διάθεση, όπως αιφνίδια συναισθήματα ευτυχίας μετά από μακρά περίοδο θλίψης ή κατάθλιψης</a:t>
            </a:r>
            <a:r>
              <a:rPr lang="en-US" altLang="el-GR" dirty="0" smtClean="0"/>
              <a:t>,</a:t>
            </a:r>
            <a:endParaRPr lang="el-GR" altLang="el-GR" dirty="0" smtClean="0"/>
          </a:p>
          <a:p>
            <a:pPr eaLnBrk="1" hangingPunct="1">
              <a:buFont typeface="Wingdings" panose="05000000000000000000" pitchFamily="2" charset="2"/>
              <a:buChar char="ü"/>
            </a:pPr>
            <a:r>
              <a:rPr lang="el-GR" altLang="el-GR" dirty="0" smtClean="0"/>
              <a:t>χαρίζουν τα υπάρχοντά τους ή αποχαιρετούν οικογένεια ή/και φίλους</a:t>
            </a:r>
            <a:r>
              <a:rPr lang="en-US" altLang="el-GR" dirty="0" smtClean="0"/>
              <a:t>,</a:t>
            </a:r>
            <a:endParaRPr lang="el-GR" altLang="el-GR" dirty="0" smtClean="0"/>
          </a:p>
          <a:p>
            <a:pPr eaLnBrk="1" hangingPunct="1">
              <a:buFont typeface="Wingdings" panose="05000000000000000000" pitchFamily="2" charset="2"/>
              <a:buChar char="ü"/>
            </a:pPr>
            <a:r>
              <a:rPr lang="el-GR" altLang="el-GR" dirty="0" smtClean="0"/>
              <a:t>δηλώνουν πως δεν έχουν λόγο να ζήσουν ή δεν βρίσκουν νόημα στη ζωή.</a:t>
            </a:r>
          </a:p>
        </p:txBody>
      </p:sp>
    </p:spTree>
    <p:extLst>
      <p:ext uri="{BB962C8B-B14F-4D97-AF65-F5344CB8AC3E}">
        <p14:creationId xmlns:p14="http://schemas.microsoft.com/office/powerpoint/2010/main" val="203998135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smtClean="0"/>
              <a:t>Η ποιότητα της </a:t>
            </a:r>
            <a:r>
              <a:rPr lang="el-GR" dirty="0" smtClean="0"/>
              <a:t>σχέσης </a:t>
            </a:r>
            <a:r>
              <a:rPr lang="el-GR" sz="2800" b="0" dirty="0" smtClean="0"/>
              <a:t>1/2</a:t>
            </a:r>
            <a:endParaRPr lang="el-GR" sz="2800" b="0"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82</a:t>
            </a:fld>
            <a:endParaRPr lang="el-GR"/>
          </a:p>
        </p:txBody>
      </p:sp>
      <p:sp>
        <p:nvSpPr>
          <p:cNvPr id="93187" name="2 - Θέση περιεχομένου"/>
          <p:cNvSpPr>
            <a:spLocks noGrp="1"/>
          </p:cNvSpPr>
          <p:nvPr>
            <p:ph sz="quarter" idx="1"/>
          </p:nvPr>
        </p:nvSpPr>
        <p:spPr/>
        <p:txBody>
          <a:bodyPr>
            <a:normAutofit/>
          </a:bodyPr>
          <a:lstStyle/>
          <a:p>
            <a:pPr eaLnBrk="1" hangingPunct="1"/>
            <a:r>
              <a:rPr lang="el-GR" altLang="el-GR" dirty="0" smtClean="0"/>
              <a:t>Η ποιότητα της σχέσης ανάμεσα στον κοινωνικό λειτουργό και στον χρήστη αποτελεί σημαντική παράμετρο που καθορίζει την ποιότητα της αξιολόγησης, και την εμπιστοσύνη που μπορεί να έχει ο λειτουργός στην αξιολόγηση. </a:t>
            </a:r>
          </a:p>
          <a:p>
            <a:pPr eaLnBrk="1" hangingPunct="1"/>
            <a:r>
              <a:rPr lang="el-GR" altLang="el-GR" dirty="0" smtClean="0"/>
              <a:t>Δεν αρκεί να θέτει ερωτήσεις που οδηγούν σε καθησυχαστικές απαντήσεις – ο λειτουργός πρέπει να αισθάνεται σίγουρος για την ακρίβεια της αξιολόγησης. </a:t>
            </a:r>
          </a:p>
        </p:txBody>
      </p:sp>
    </p:spTree>
    <p:extLst>
      <p:ext uri="{BB962C8B-B14F-4D97-AF65-F5344CB8AC3E}">
        <p14:creationId xmlns:p14="http://schemas.microsoft.com/office/powerpoint/2010/main" val="173824414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solidFill>
                  <a:srgbClr val="775F55">
                    <a:lumMod val="75000"/>
                  </a:srgbClr>
                </a:solidFill>
              </a:rPr>
              <a:t>Η ποιότητα της σχέσης </a:t>
            </a:r>
            <a:r>
              <a:rPr lang="el-GR" sz="2800" b="0" dirty="0" smtClean="0">
                <a:solidFill>
                  <a:srgbClr val="775F55">
                    <a:lumMod val="75000"/>
                  </a:srgbClr>
                </a:solidFill>
              </a:rPr>
              <a:t>2/2</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83</a:t>
            </a:fld>
            <a:endParaRPr lang="el-GR"/>
          </a:p>
        </p:txBody>
      </p:sp>
      <p:sp>
        <p:nvSpPr>
          <p:cNvPr id="94211" name="2 - Θέση περιεχομένου"/>
          <p:cNvSpPr>
            <a:spLocks noGrp="1"/>
          </p:cNvSpPr>
          <p:nvPr>
            <p:ph sz="quarter" idx="1"/>
          </p:nvPr>
        </p:nvSpPr>
        <p:spPr>
          <a:xfrm>
            <a:off x="612648" y="1600200"/>
            <a:ext cx="8153400" cy="4925144"/>
          </a:xfrm>
        </p:spPr>
        <p:txBody>
          <a:bodyPr>
            <a:normAutofit/>
          </a:bodyPr>
          <a:lstStyle/>
          <a:p>
            <a:pPr eaLnBrk="1" hangingPunct="1"/>
            <a:r>
              <a:rPr lang="el-GR" altLang="el-GR" dirty="0" smtClean="0"/>
              <a:t>Επομένως, υπάρχουν τουλάχιστον δύο αξιολογήσεις που πρέπει να γίνονται παράλληλα: </a:t>
            </a:r>
          </a:p>
          <a:p>
            <a:pPr marL="914400" lvl="1" indent="-514350" eaLnBrk="1" hangingPunct="1">
              <a:buFont typeface="Calibri" pitchFamily="34" charset="0"/>
              <a:buAutoNum type="arabicPeriod"/>
            </a:pPr>
            <a:r>
              <a:rPr lang="el-GR" altLang="el-GR" dirty="0" smtClean="0"/>
              <a:t>αξιολογείται τόσο ο βαθμός του κινδύνου </a:t>
            </a:r>
          </a:p>
          <a:p>
            <a:pPr marL="914400" lvl="1" indent="-514350" eaLnBrk="1" hangingPunct="1">
              <a:buFont typeface="Calibri" pitchFamily="34" charset="0"/>
              <a:buAutoNum type="arabicPeriod"/>
            </a:pPr>
            <a:r>
              <a:rPr lang="el-GR" altLang="el-GR" dirty="0" smtClean="0"/>
              <a:t>όσο και ο βαθμός εμπιστοσύνης στην αξιολόγηση. </a:t>
            </a:r>
          </a:p>
          <a:p>
            <a:pPr eaLnBrk="1" hangingPunct="1"/>
            <a:r>
              <a:rPr lang="el-GR" altLang="el-GR" dirty="0" smtClean="0"/>
              <a:t>Κρίση χρειάζεται επίσης σχετικά με την </a:t>
            </a:r>
            <a:r>
              <a:rPr lang="el-GR" altLang="el-GR" dirty="0" err="1" smtClean="0"/>
              <a:t>ευμεταβλητότητα</a:t>
            </a:r>
            <a:r>
              <a:rPr lang="el-GR" altLang="el-GR" dirty="0" smtClean="0"/>
              <a:t> της κατάστασης, καθώς και σχετικά με το πότε χρειάζεται επαναξιολόγηση, αλλά και το εάν υπάρχουν συναφείς κίνδυνοι για άλλα άτομα, συμπεριλαμβανομένων των παιδιών – όπως ο κίνδυνος φόνου-αυτοκτονίας.</a:t>
            </a:r>
          </a:p>
        </p:txBody>
      </p:sp>
    </p:spTree>
    <p:extLst>
      <p:ext uri="{BB962C8B-B14F-4D97-AF65-F5344CB8AC3E}">
        <p14:creationId xmlns:p14="http://schemas.microsoft.com/office/powerpoint/2010/main" val="395725339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1 - Τίτλος"/>
          <p:cNvSpPr>
            <a:spLocks noGrp="1"/>
          </p:cNvSpPr>
          <p:nvPr>
            <p:ph type="title"/>
          </p:nvPr>
        </p:nvSpPr>
        <p:spPr>
          <a:xfrm>
            <a:off x="395536" y="228600"/>
            <a:ext cx="8640960" cy="990600"/>
          </a:xfrm>
        </p:spPr>
        <p:txBody>
          <a:bodyPr>
            <a:noAutofit/>
          </a:bodyPr>
          <a:lstStyle/>
          <a:p>
            <a:pPr eaLnBrk="1" fontAlgn="auto" hangingPunct="1">
              <a:spcAft>
                <a:spcPts val="0"/>
              </a:spcAft>
              <a:defRPr/>
            </a:pPr>
            <a:r>
              <a:rPr lang="el-GR" dirty="0" smtClean="0"/>
              <a:t>Ερωτήσεις σχετικά με την </a:t>
            </a:r>
            <a:r>
              <a:rPr lang="el-GR" dirty="0" smtClean="0"/>
              <a:t>αυτοκτονία εάν </a:t>
            </a:r>
            <a:r>
              <a:rPr lang="el-GR" dirty="0" smtClean="0"/>
              <a:t>πιστεύετε ότι πρόκειται να κάνει απόπειρα </a:t>
            </a:r>
            <a:r>
              <a:rPr lang="el-GR" sz="2800" b="0" dirty="0" smtClean="0"/>
              <a:t>1/2</a:t>
            </a:r>
            <a:endParaRPr lang="el-GR" sz="2800" b="0"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84</a:t>
            </a:fld>
            <a:endParaRPr lang="el-GR"/>
          </a:p>
        </p:txBody>
      </p:sp>
      <p:sp>
        <p:nvSpPr>
          <p:cNvPr id="95235" name="2 - Θέση περιεχομένου"/>
          <p:cNvSpPr>
            <a:spLocks noGrp="1"/>
          </p:cNvSpPr>
          <p:nvPr>
            <p:ph sz="quarter" idx="1"/>
          </p:nvPr>
        </p:nvSpPr>
        <p:spPr/>
        <p:txBody>
          <a:bodyPr>
            <a:normAutofit/>
          </a:bodyPr>
          <a:lstStyle/>
          <a:p>
            <a:pPr eaLnBrk="1" hangingPunct="1">
              <a:buFont typeface="Wingdings" pitchFamily="2" charset="2"/>
              <a:buChar char="ü"/>
            </a:pPr>
            <a:r>
              <a:rPr lang="el-GR" altLang="el-GR" dirty="0" smtClean="0"/>
              <a:t>Έχεις σκεφτεί να βάλεις τέρμα στη ζωή σου; ή</a:t>
            </a:r>
          </a:p>
          <a:p>
            <a:pPr eaLnBrk="1" hangingPunct="1">
              <a:buFont typeface="Wingdings" pitchFamily="2" charset="2"/>
              <a:buChar char="ü"/>
            </a:pPr>
            <a:r>
              <a:rPr lang="el-GR" altLang="el-GR" dirty="0" smtClean="0"/>
              <a:t>Σχεδιάζεις να αυτοκτονήσεις;</a:t>
            </a:r>
          </a:p>
          <a:p>
            <a:pPr eaLnBrk="1" hangingPunct="1">
              <a:buFont typeface="Arial" charset="0"/>
              <a:buNone/>
            </a:pPr>
            <a:r>
              <a:rPr lang="el-GR" altLang="el-GR" dirty="0" smtClean="0"/>
              <a:t> </a:t>
            </a:r>
          </a:p>
          <a:p>
            <a:pPr marL="355600" indent="0">
              <a:buNone/>
            </a:pPr>
            <a:r>
              <a:rPr lang="el-GR" altLang="el-GR" b="1" i="1" dirty="0" smtClean="0"/>
              <a:t>Χρησιμοποιήστε τα δικά σας λόγια ανάλογα με τις περιστάσεις, αλλά μην φοβάστε να είστε άμεσοι.</a:t>
            </a:r>
          </a:p>
        </p:txBody>
      </p:sp>
    </p:spTree>
    <p:extLst>
      <p:ext uri="{BB962C8B-B14F-4D97-AF65-F5344CB8AC3E}">
        <p14:creationId xmlns:p14="http://schemas.microsoft.com/office/powerpoint/2010/main" val="113751425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85</a:t>
            </a:fld>
            <a:endParaRPr lang="el-GR"/>
          </a:p>
        </p:txBody>
      </p:sp>
      <p:sp>
        <p:nvSpPr>
          <p:cNvPr id="96259" name="2 - Θέση περιεχομένου"/>
          <p:cNvSpPr>
            <a:spLocks noGrp="1"/>
          </p:cNvSpPr>
          <p:nvPr>
            <p:ph sz="quarter" idx="1"/>
          </p:nvPr>
        </p:nvSpPr>
        <p:spPr>
          <a:xfrm>
            <a:off x="612648" y="1600200"/>
            <a:ext cx="8153400" cy="4925144"/>
          </a:xfrm>
        </p:spPr>
        <p:txBody>
          <a:bodyPr>
            <a:normAutofit/>
          </a:bodyPr>
          <a:lstStyle/>
          <a:p>
            <a:pPr eaLnBrk="1" hangingPunct="1">
              <a:buFont typeface="Wingdings" pitchFamily="2" charset="2"/>
              <a:buChar char="ü"/>
            </a:pPr>
            <a:r>
              <a:rPr lang="el-GR" altLang="el-GR" dirty="0" smtClean="0"/>
              <a:t>Ποια ήταν η τελευταία φορά που σκέφτηκε να βάλει τέρμα στη ζωή του;</a:t>
            </a:r>
          </a:p>
          <a:p>
            <a:pPr eaLnBrk="1" hangingPunct="1">
              <a:buFont typeface="Wingdings" pitchFamily="2" charset="2"/>
              <a:buChar char="ü"/>
            </a:pPr>
            <a:r>
              <a:rPr lang="el-GR" altLang="el-GR" dirty="0" smtClean="0"/>
              <a:t>Πόσο συχνά κάνει αυτές τις σκέψεις και ποια μορφή παίρνουν;</a:t>
            </a:r>
          </a:p>
          <a:p>
            <a:pPr eaLnBrk="1" hangingPunct="1">
              <a:buFont typeface="Wingdings" pitchFamily="2" charset="2"/>
              <a:buChar char="ü"/>
            </a:pPr>
            <a:r>
              <a:rPr lang="el-GR" altLang="el-GR" dirty="0" smtClean="0"/>
              <a:t>Το παρηγορούν αυτές οι σκέψεις;</a:t>
            </a:r>
          </a:p>
          <a:p>
            <a:pPr eaLnBrk="1" hangingPunct="1">
              <a:buFont typeface="Wingdings" pitchFamily="2" charset="2"/>
              <a:buChar char="ü"/>
            </a:pPr>
            <a:r>
              <a:rPr lang="el-GR" altLang="el-GR" dirty="0" smtClean="0"/>
              <a:t>Έχει κάποιο σχέδιο αυτοκτονίας;</a:t>
            </a:r>
          </a:p>
          <a:p>
            <a:pPr eaLnBrk="1" hangingPunct="1">
              <a:buFont typeface="Wingdings" pitchFamily="2" charset="2"/>
              <a:buChar char="ü"/>
            </a:pPr>
            <a:r>
              <a:rPr lang="el-GR" altLang="el-GR" dirty="0" smtClean="0"/>
              <a:t>Μπορεί να πραγματοποιήσει το σχέδιο, έχει τον τρόπο να βάλει τέρμα στη ζωή του;</a:t>
            </a:r>
          </a:p>
          <a:p>
            <a:pPr eaLnBrk="1" hangingPunct="1">
              <a:buFont typeface="Wingdings" pitchFamily="2" charset="2"/>
              <a:buChar char="ü"/>
            </a:pPr>
            <a:r>
              <a:rPr lang="el-GR" altLang="el-GR" dirty="0" smtClean="0"/>
              <a:t>Έχει ξανακάνει απόπειρα αυτοκτονίας;</a:t>
            </a:r>
          </a:p>
          <a:p>
            <a:pPr eaLnBrk="1" hangingPunct="1"/>
            <a:endParaRPr lang="el-GR" altLang="el-GR" dirty="0" smtClean="0"/>
          </a:p>
        </p:txBody>
      </p:sp>
      <p:sp>
        <p:nvSpPr>
          <p:cNvPr id="5" name="1 - Τίτλος"/>
          <p:cNvSpPr>
            <a:spLocks noGrp="1"/>
          </p:cNvSpPr>
          <p:nvPr>
            <p:ph type="title"/>
          </p:nvPr>
        </p:nvSpPr>
        <p:spPr>
          <a:xfrm>
            <a:off x="395536" y="228600"/>
            <a:ext cx="8640960" cy="990600"/>
          </a:xfrm>
        </p:spPr>
        <p:txBody>
          <a:bodyPr>
            <a:noAutofit/>
          </a:bodyPr>
          <a:lstStyle/>
          <a:p>
            <a:pPr eaLnBrk="1" fontAlgn="auto" hangingPunct="1">
              <a:spcAft>
                <a:spcPts val="0"/>
              </a:spcAft>
              <a:defRPr/>
            </a:pPr>
            <a:r>
              <a:rPr lang="el-GR" dirty="0" smtClean="0"/>
              <a:t>Ερωτήσεις σχετικά με την </a:t>
            </a:r>
            <a:r>
              <a:rPr lang="el-GR" dirty="0" smtClean="0"/>
              <a:t>αυτοκτονία εάν </a:t>
            </a:r>
            <a:r>
              <a:rPr lang="el-GR" dirty="0" smtClean="0"/>
              <a:t>πιστεύετε ότι πρόκειται να κάνει απόπειρα </a:t>
            </a:r>
            <a:r>
              <a:rPr lang="el-GR" sz="2800" b="0" dirty="0"/>
              <a:t>2</a:t>
            </a:r>
            <a:r>
              <a:rPr lang="el-GR" sz="2800" b="0" dirty="0" smtClean="0"/>
              <a:t>/2</a:t>
            </a:r>
            <a:endParaRPr lang="el-GR" sz="2800" b="0" dirty="0" smtClean="0"/>
          </a:p>
        </p:txBody>
      </p:sp>
    </p:spTree>
    <p:extLst>
      <p:ext uri="{BB962C8B-B14F-4D97-AF65-F5344CB8AC3E}">
        <p14:creationId xmlns:p14="http://schemas.microsoft.com/office/powerpoint/2010/main" val="265363621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Autofit/>
          </a:bodyPr>
          <a:lstStyle/>
          <a:p>
            <a:r>
              <a:rPr lang="el-GR" dirty="0" smtClean="0"/>
              <a:t>Εισαγωγή του ατόμου στην Ψυχιατρική Κλινική </a:t>
            </a:r>
            <a:r>
              <a:rPr lang="el-GR" dirty="0" smtClean="0"/>
              <a:t>για </a:t>
            </a:r>
            <a:r>
              <a:rPr lang="el-GR" dirty="0" smtClean="0"/>
              <a:t>την ασφάλεια </a:t>
            </a:r>
            <a:r>
              <a:rPr lang="el-GR" dirty="0" smtClean="0"/>
              <a:t>του </a:t>
            </a:r>
            <a:r>
              <a:rPr lang="el-GR" sz="2800" b="0" dirty="0" smtClean="0"/>
              <a:t>1/2</a:t>
            </a:r>
            <a:endParaRPr lang="el-GR" sz="2800" b="0"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86</a:t>
            </a:fld>
            <a:endParaRPr lang="el-GR"/>
          </a:p>
        </p:txBody>
      </p:sp>
      <p:sp>
        <p:nvSpPr>
          <p:cNvPr id="97283" name="2 - Θέση περιεχομένου"/>
          <p:cNvSpPr>
            <a:spLocks noGrp="1"/>
          </p:cNvSpPr>
          <p:nvPr>
            <p:ph sz="quarter" idx="1"/>
          </p:nvPr>
        </p:nvSpPr>
        <p:spPr/>
        <p:txBody>
          <a:bodyPr>
            <a:normAutofit/>
          </a:bodyPr>
          <a:lstStyle/>
          <a:p>
            <a:pPr eaLnBrk="1" hangingPunct="1"/>
            <a:r>
              <a:rPr lang="el-GR" altLang="el-GR" dirty="0" smtClean="0"/>
              <a:t>Ορισμένες φορές αυτό σημαίνει ότι </a:t>
            </a:r>
            <a:r>
              <a:rPr lang="el-GR" altLang="el-GR" b="1" dirty="0" smtClean="0"/>
              <a:t>αποφασίζουμε</a:t>
            </a:r>
            <a:r>
              <a:rPr lang="el-GR" altLang="el-GR" dirty="0" smtClean="0"/>
              <a:t> για την </a:t>
            </a:r>
            <a:r>
              <a:rPr lang="el-GR" altLang="el-GR" b="1" dirty="0" smtClean="0"/>
              <a:t>εισαγωγή του ατόμου </a:t>
            </a:r>
            <a:r>
              <a:rPr lang="el-GR" altLang="el-GR" dirty="0" smtClean="0"/>
              <a:t>σε κάποιο νοσοκομείο ή σε άλλο χώρο </a:t>
            </a:r>
            <a:r>
              <a:rPr lang="el-GR" altLang="el-GR" b="1" dirty="0" smtClean="0"/>
              <a:t>όπου θα είναι ασφαλές</a:t>
            </a:r>
            <a:r>
              <a:rPr lang="el-GR" altLang="el-GR" dirty="0" smtClean="0"/>
              <a:t>.  </a:t>
            </a:r>
          </a:p>
        </p:txBody>
      </p:sp>
    </p:spTree>
    <p:extLst>
      <p:ext uri="{BB962C8B-B14F-4D97-AF65-F5344CB8AC3E}">
        <p14:creationId xmlns:p14="http://schemas.microsoft.com/office/powerpoint/2010/main" val="351197365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87</a:t>
            </a:fld>
            <a:endParaRPr lang="el-GR"/>
          </a:p>
        </p:txBody>
      </p:sp>
      <p:sp>
        <p:nvSpPr>
          <p:cNvPr id="3" name="2 - Θέση περιεχομένου"/>
          <p:cNvSpPr>
            <a:spLocks noGrp="1"/>
          </p:cNvSpPr>
          <p:nvPr>
            <p:ph sz="quarter" idx="1"/>
          </p:nvPr>
        </p:nvSpPr>
        <p:spPr/>
        <p:txBody>
          <a:bodyPr>
            <a:normAutofit/>
          </a:bodyPr>
          <a:lstStyle/>
          <a:p>
            <a:pPr marL="320040" indent="-320040" eaLnBrk="1" fontAlgn="auto" hangingPunct="1">
              <a:spcAft>
                <a:spcPts val="0"/>
              </a:spcAft>
              <a:buFont typeface="Wingdings"/>
              <a:buChar char=""/>
              <a:defRPr/>
            </a:pPr>
            <a:r>
              <a:rPr lang="el-GR" dirty="0" smtClean="0"/>
              <a:t>Απαιτείται προσεκτικός σχεδιασμός ο οποίος περιλαμβάνει: </a:t>
            </a:r>
          </a:p>
          <a:p>
            <a:pPr marL="514350" indent="-514350" eaLnBrk="1" fontAlgn="auto" hangingPunct="1">
              <a:spcAft>
                <a:spcPts val="0"/>
              </a:spcAft>
              <a:buFont typeface="+mj-lt"/>
              <a:buAutoNum type="arabicPeriod"/>
              <a:defRPr/>
            </a:pPr>
            <a:r>
              <a:rPr lang="el-GR" dirty="0" smtClean="0"/>
              <a:t>μέσα στήριξης για να διατηρήσουμε την ασφάλεια</a:t>
            </a:r>
            <a:r>
              <a:rPr lang="en-US" dirty="0"/>
              <a:t>,</a:t>
            </a:r>
            <a:endParaRPr lang="el-GR" dirty="0" smtClean="0"/>
          </a:p>
          <a:p>
            <a:pPr marL="514350" indent="-514350" eaLnBrk="1" fontAlgn="auto" hangingPunct="1">
              <a:spcAft>
                <a:spcPts val="0"/>
              </a:spcAft>
              <a:buFont typeface="+mj-lt"/>
              <a:buAutoNum type="arabicPeriod"/>
              <a:defRPr/>
            </a:pPr>
            <a:r>
              <a:rPr lang="el-GR" dirty="0" smtClean="0"/>
              <a:t>καλή ψυχιατρική φροντίδα</a:t>
            </a:r>
            <a:r>
              <a:rPr lang="en-US" dirty="0"/>
              <a:t>,</a:t>
            </a:r>
            <a:endParaRPr lang="el-GR" dirty="0" smtClean="0"/>
          </a:p>
          <a:p>
            <a:pPr marL="514350" indent="-514350" eaLnBrk="1" fontAlgn="auto" hangingPunct="1">
              <a:spcAft>
                <a:spcPts val="0"/>
              </a:spcAft>
              <a:buFont typeface="+mj-lt"/>
              <a:buAutoNum type="arabicPeriod"/>
              <a:defRPr/>
            </a:pPr>
            <a:r>
              <a:rPr lang="el-GR" dirty="0" smtClean="0"/>
              <a:t>περιορίζουμε τους ψυχοκοινωνικούς </a:t>
            </a:r>
            <a:r>
              <a:rPr lang="el-GR" dirty="0" err="1" smtClean="0"/>
              <a:t>στρεσογόνους</a:t>
            </a:r>
            <a:r>
              <a:rPr lang="el-GR" dirty="0" smtClean="0"/>
              <a:t> παράγοντες</a:t>
            </a:r>
            <a:r>
              <a:rPr lang="en-US" dirty="0" smtClean="0"/>
              <a:t>,</a:t>
            </a:r>
            <a:endParaRPr lang="el-GR" dirty="0" smtClean="0"/>
          </a:p>
          <a:p>
            <a:pPr marL="514350" indent="-514350" eaLnBrk="1" fontAlgn="auto" hangingPunct="1">
              <a:spcAft>
                <a:spcPts val="0"/>
              </a:spcAft>
              <a:buFont typeface="+mj-lt"/>
              <a:buAutoNum type="arabicPeriod"/>
              <a:defRPr/>
            </a:pPr>
            <a:r>
              <a:rPr lang="el-GR" dirty="0" smtClean="0"/>
              <a:t>οικοδομούμε προστατευτικούς παράγοντες και</a:t>
            </a:r>
          </a:p>
          <a:p>
            <a:pPr marL="514350" indent="-514350" eaLnBrk="1" fontAlgn="auto" hangingPunct="1">
              <a:spcAft>
                <a:spcPts val="0"/>
              </a:spcAft>
              <a:buFont typeface="+mj-lt"/>
              <a:buAutoNum type="arabicPeriod"/>
              <a:defRPr/>
            </a:pPr>
            <a:r>
              <a:rPr lang="el-GR" dirty="0" smtClean="0"/>
              <a:t>σχεδιάζουμε εκ των προτέρων την αντιμετώπιση των έκτακτων καταστάσεων. </a:t>
            </a:r>
            <a:endParaRPr lang="el-GR" dirty="0"/>
          </a:p>
        </p:txBody>
      </p:sp>
      <p:sp>
        <p:nvSpPr>
          <p:cNvPr id="5" name="Τίτλος 2"/>
          <p:cNvSpPr>
            <a:spLocks noGrp="1"/>
          </p:cNvSpPr>
          <p:nvPr>
            <p:ph type="title"/>
          </p:nvPr>
        </p:nvSpPr>
        <p:spPr>
          <a:xfrm>
            <a:off x="612648" y="228600"/>
            <a:ext cx="8153400" cy="990600"/>
          </a:xfrm>
        </p:spPr>
        <p:txBody>
          <a:bodyPr>
            <a:noAutofit/>
          </a:bodyPr>
          <a:lstStyle/>
          <a:p>
            <a:r>
              <a:rPr lang="el-GR" dirty="0" smtClean="0"/>
              <a:t>Εισαγωγή του ατόμου στην Ψυχιατρική Κλινική </a:t>
            </a:r>
            <a:r>
              <a:rPr lang="el-GR" dirty="0" smtClean="0"/>
              <a:t>για </a:t>
            </a:r>
            <a:r>
              <a:rPr lang="el-GR" dirty="0" smtClean="0"/>
              <a:t>την ασφάλεια </a:t>
            </a:r>
            <a:r>
              <a:rPr lang="el-GR" dirty="0" smtClean="0"/>
              <a:t>του </a:t>
            </a:r>
            <a:r>
              <a:rPr lang="el-GR" sz="2800" b="0" dirty="0"/>
              <a:t>2</a:t>
            </a:r>
            <a:r>
              <a:rPr lang="el-GR" sz="2800" b="0" dirty="0" smtClean="0"/>
              <a:t>/2</a:t>
            </a:r>
            <a:endParaRPr lang="el-GR" sz="2800" b="0" dirty="0"/>
          </a:p>
        </p:txBody>
      </p:sp>
    </p:spTree>
    <p:extLst>
      <p:ext uri="{BB962C8B-B14F-4D97-AF65-F5344CB8AC3E}">
        <p14:creationId xmlns:p14="http://schemas.microsoft.com/office/powerpoint/2010/main" val="104982168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1 - Τίτλος"/>
          <p:cNvSpPr>
            <a:spLocks noGrp="1"/>
          </p:cNvSpPr>
          <p:nvPr>
            <p:ph type="title"/>
          </p:nvPr>
        </p:nvSpPr>
        <p:spPr/>
        <p:txBody>
          <a:bodyPr>
            <a:normAutofit/>
          </a:bodyPr>
          <a:lstStyle/>
          <a:p>
            <a:pPr eaLnBrk="1" fontAlgn="auto" hangingPunct="1">
              <a:spcAft>
                <a:spcPts val="0"/>
              </a:spcAft>
              <a:defRPr/>
            </a:pPr>
            <a:r>
              <a:rPr lang="el-GR" sz="3200" b="1" dirty="0" smtClean="0"/>
              <a:t>Αξιολόγηση της οικογένειας</a:t>
            </a:r>
            <a:endParaRPr 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88</a:t>
            </a:fld>
            <a:endParaRPr lang="el-GR"/>
          </a:p>
        </p:txBody>
      </p:sp>
      <p:sp>
        <p:nvSpPr>
          <p:cNvPr id="99331" name="2 - Θέση περιεχομένου"/>
          <p:cNvSpPr>
            <a:spLocks noGrp="1"/>
          </p:cNvSpPr>
          <p:nvPr>
            <p:ph sz="quarter" idx="1"/>
          </p:nvPr>
        </p:nvSpPr>
        <p:spPr>
          <a:xfrm>
            <a:off x="612648" y="1600200"/>
            <a:ext cx="8153400" cy="5257800"/>
          </a:xfrm>
        </p:spPr>
        <p:txBody>
          <a:bodyPr>
            <a:normAutofit/>
          </a:bodyPr>
          <a:lstStyle/>
          <a:p>
            <a:pPr eaLnBrk="1" hangingPunct="1"/>
            <a:r>
              <a:rPr lang="el-GR" altLang="el-GR" dirty="0" smtClean="0"/>
              <a:t>Η αξιολόγηση της οικογένειας εστιάζεται:</a:t>
            </a:r>
          </a:p>
          <a:p>
            <a:pPr eaLnBrk="1" hangingPunct="1">
              <a:buFont typeface="Wingdings" pitchFamily="2" charset="2"/>
              <a:buChar char="ü"/>
            </a:pPr>
            <a:r>
              <a:rPr lang="el-GR" altLang="el-GR" dirty="0"/>
              <a:t>σ</a:t>
            </a:r>
            <a:r>
              <a:rPr lang="el-GR" altLang="el-GR" dirty="0" smtClean="0"/>
              <a:t>την κατανόηση των απόψεων κάθε μέλους της, και </a:t>
            </a:r>
          </a:p>
          <a:p>
            <a:pPr eaLnBrk="1" hangingPunct="1">
              <a:buFont typeface="Wingdings" pitchFamily="2" charset="2"/>
              <a:buChar char="ü"/>
            </a:pPr>
            <a:r>
              <a:rPr lang="el-GR" altLang="el-GR" dirty="0" smtClean="0"/>
              <a:t>του τρόπου με τον οποίο η οικογένεια διαχειρίζεται τα ζητήματα που ανακύπτουν. </a:t>
            </a:r>
          </a:p>
          <a:p>
            <a:pPr eaLnBrk="1" hangingPunct="1"/>
            <a:r>
              <a:rPr lang="el-GR" altLang="el-GR" dirty="0" smtClean="0"/>
              <a:t>Επίσης, εξετάζει ζητήματα που σχετίζονται με την εργασία που θα ακολουθήσει, όπως: </a:t>
            </a:r>
          </a:p>
          <a:p>
            <a:pPr eaLnBrk="1" hangingPunct="1">
              <a:buFont typeface="Wingdings" pitchFamily="2" charset="2"/>
              <a:buChar char="ü"/>
            </a:pPr>
            <a:r>
              <a:rPr lang="el-GR" altLang="el-GR" dirty="0" smtClean="0"/>
              <a:t>ο τρόπος επικοινωνίας μεταξύ των μελών της οικογένειας, </a:t>
            </a:r>
          </a:p>
          <a:p>
            <a:pPr eaLnBrk="1" hangingPunct="1">
              <a:buFont typeface="Wingdings" pitchFamily="2" charset="2"/>
              <a:buChar char="ü"/>
            </a:pPr>
            <a:r>
              <a:rPr lang="el-GR" altLang="el-GR" dirty="0" smtClean="0"/>
              <a:t>ο τρόπος επίλυσης των προβλημάτων, και </a:t>
            </a:r>
          </a:p>
          <a:p>
            <a:pPr eaLnBrk="1" hangingPunct="1">
              <a:buFont typeface="Wingdings" pitchFamily="2" charset="2"/>
              <a:buChar char="ü"/>
            </a:pPr>
            <a:r>
              <a:rPr lang="el-GR" altLang="el-GR" dirty="0" smtClean="0"/>
              <a:t>οι διαθέσιμοι πόροι για την κάλυψη των αναγκών στο πλαίσιο της ψυχικής ασθένειας ενός μέλους.</a:t>
            </a:r>
          </a:p>
        </p:txBody>
      </p:sp>
    </p:spTree>
    <p:extLst>
      <p:ext uri="{BB962C8B-B14F-4D97-AF65-F5344CB8AC3E}">
        <p14:creationId xmlns:p14="http://schemas.microsoft.com/office/powerpoint/2010/main" val="332716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dirty="0"/>
              <a:t>Η προοπτική της </a:t>
            </a:r>
            <a:r>
              <a:rPr lang="el-GR" dirty="0" smtClean="0"/>
              <a:t>Κοινωνικής Εργασίας στην </a:t>
            </a:r>
            <a:r>
              <a:rPr lang="el-GR" dirty="0"/>
              <a:t>αξιολόγηση της ψυχικής </a:t>
            </a:r>
            <a:r>
              <a:rPr lang="el-GR" dirty="0" smtClean="0"/>
              <a:t>υγείας </a:t>
            </a:r>
            <a:r>
              <a:rPr lang="el-GR" sz="2800" b="0" dirty="0" smtClean="0"/>
              <a:t>1/2</a:t>
            </a:r>
            <a:endParaRPr lang="el-GR" sz="2800" b="0"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8</a:t>
            </a:fld>
            <a:endParaRPr lang="el-GR"/>
          </a:p>
        </p:txBody>
      </p:sp>
      <p:sp>
        <p:nvSpPr>
          <p:cNvPr id="3" name="2 - Θέση περιεχομένου"/>
          <p:cNvSpPr>
            <a:spLocks noGrp="1"/>
          </p:cNvSpPr>
          <p:nvPr>
            <p:ph sz="quarter" idx="1"/>
          </p:nvPr>
        </p:nvSpPr>
        <p:spPr/>
        <p:txBody>
          <a:bodyPr rtlCol="0">
            <a:normAutofit/>
          </a:bodyPr>
          <a:lstStyle/>
          <a:p>
            <a:pPr marL="320040" indent="-320040" eaLnBrk="1" fontAlgn="auto" hangingPunct="1">
              <a:spcAft>
                <a:spcPts val="0"/>
              </a:spcAft>
              <a:defRPr/>
            </a:pPr>
            <a:r>
              <a:rPr lang="el-GR" dirty="0" smtClean="0"/>
              <a:t>Η προοπτική της κοινωνικής εργασίας όσον αφορά την αξιολόγηση της ψυχικής υγείας περιλαμβάνει το </a:t>
            </a:r>
            <a:r>
              <a:rPr lang="el-GR" b="1" dirty="0" smtClean="0"/>
              <a:t>ατομικό επίπεδο</a:t>
            </a:r>
            <a:r>
              <a:rPr lang="el-GR" dirty="0" smtClean="0"/>
              <a:t>, ωστόσο διαθέτει ευρύτερο οπτικό πεδίο περιλαμβάνοντας: </a:t>
            </a:r>
          </a:p>
          <a:p>
            <a:pPr marL="514350" indent="-514350" eaLnBrk="1" fontAlgn="auto" hangingPunct="1">
              <a:spcAft>
                <a:spcPts val="0"/>
              </a:spcAft>
              <a:buFont typeface="Wingdings" pitchFamily="2" charset="2"/>
              <a:buChar char="ü"/>
              <a:defRPr/>
            </a:pPr>
            <a:r>
              <a:rPr lang="el-GR" b="1" dirty="0" smtClean="0"/>
              <a:t>τις οικογένειες, </a:t>
            </a:r>
          </a:p>
          <a:p>
            <a:pPr marL="514350" indent="-514350" eaLnBrk="1" fontAlgn="auto" hangingPunct="1">
              <a:spcAft>
                <a:spcPts val="0"/>
              </a:spcAft>
              <a:buFont typeface="Wingdings" pitchFamily="2" charset="2"/>
              <a:buChar char="ü"/>
              <a:defRPr/>
            </a:pPr>
            <a:r>
              <a:rPr lang="el-GR" b="1" dirty="0" smtClean="0"/>
              <a:t>τις ομάδες, </a:t>
            </a:r>
          </a:p>
          <a:p>
            <a:pPr marL="514350" indent="-514350" eaLnBrk="1" fontAlgn="auto" hangingPunct="1">
              <a:spcAft>
                <a:spcPts val="0"/>
              </a:spcAft>
              <a:buFont typeface="Wingdings" pitchFamily="2" charset="2"/>
              <a:buChar char="ü"/>
              <a:defRPr/>
            </a:pPr>
            <a:r>
              <a:rPr lang="el-GR" b="1" dirty="0" smtClean="0"/>
              <a:t>τις κοινότητες όπου διαβιούν τα άτομα, </a:t>
            </a:r>
          </a:p>
          <a:p>
            <a:pPr marL="514350" indent="-514350" eaLnBrk="1" fontAlgn="auto" hangingPunct="1">
              <a:spcAft>
                <a:spcPts val="0"/>
              </a:spcAft>
              <a:buFont typeface="Wingdings" pitchFamily="2" charset="2"/>
              <a:buChar char="ü"/>
              <a:defRPr/>
            </a:pPr>
            <a:r>
              <a:rPr lang="el-GR" b="1" dirty="0" smtClean="0"/>
              <a:t>θέματα που αφορούν τον πολιτισμό</a:t>
            </a:r>
            <a:r>
              <a:rPr lang="el-GR" dirty="0" smtClean="0"/>
              <a:t>. </a:t>
            </a:r>
          </a:p>
        </p:txBody>
      </p:sp>
    </p:spTree>
    <p:extLst>
      <p:ext uri="{BB962C8B-B14F-4D97-AF65-F5344CB8AC3E}">
        <p14:creationId xmlns:p14="http://schemas.microsoft.com/office/powerpoint/2010/main" val="180263353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1 - Τίτλος"/>
          <p:cNvSpPr>
            <a:spLocks noGrp="1"/>
          </p:cNvSpPr>
          <p:nvPr>
            <p:ph type="title"/>
          </p:nvPr>
        </p:nvSpPr>
        <p:spPr/>
        <p:txBody>
          <a:bodyPr>
            <a:noAutofit/>
          </a:bodyPr>
          <a:lstStyle/>
          <a:p>
            <a:pPr eaLnBrk="1" hangingPunct="1"/>
            <a:r>
              <a:rPr lang="el-GR" altLang="el-GR" b="1" dirty="0" smtClean="0"/>
              <a:t>Χρήσιμα δεδομένα για κάθε μέλος </a:t>
            </a:r>
            <a:r>
              <a:rPr lang="en-US" altLang="el-GR" b="1" dirty="0" smtClean="0"/>
              <a:t/>
            </a:r>
            <a:br>
              <a:rPr lang="en-US" altLang="el-GR" b="1" dirty="0" smtClean="0"/>
            </a:br>
            <a:r>
              <a:rPr lang="el-GR" altLang="el-GR" b="1" dirty="0" smtClean="0"/>
              <a:t>της οικογένειας</a:t>
            </a:r>
            <a:r>
              <a:rPr lang="en-US" altLang="el-GR" b="1" dirty="0" smtClean="0"/>
              <a:t> </a:t>
            </a:r>
            <a:r>
              <a:rPr lang="en-US" altLang="el-GR" sz="2800" b="0" dirty="0" smtClean="0">
                <a:latin typeface="Calibri" panose="020F0502020204030204" pitchFamily="34" charset="0"/>
              </a:rPr>
              <a:t>1/3</a:t>
            </a:r>
            <a:r>
              <a:rPr lang="el-GR" altLang="el-GR" b="1" dirty="0" smtClean="0"/>
              <a:t>:</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89</a:t>
            </a:fld>
            <a:endParaRPr lang="el-GR"/>
          </a:p>
        </p:txBody>
      </p:sp>
      <p:sp>
        <p:nvSpPr>
          <p:cNvPr id="100355" name="2 - Θέση περιεχομένου"/>
          <p:cNvSpPr>
            <a:spLocks noGrp="1"/>
          </p:cNvSpPr>
          <p:nvPr>
            <p:ph sz="quarter" idx="1"/>
          </p:nvPr>
        </p:nvSpPr>
        <p:spPr/>
        <p:txBody>
          <a:bodyPr>
            <a:normAutofit/>
          </a:bodyPr>
          <a:lstStyle/>
          <a:p>
            <a:pPr eaLnBrk="1" hangingPunct="1"/>
            <a:r>
              <a:rPr lang="el-GR" altLang="el-GR" dirty="0" smtClean="0"/>
              <a:t>βασικές πληροφορίες, όπως λεπτομέρειες: </a:t>
            </a:r>
          </a:p>
          <a:p>
            <a:pPr eaLnBrk="1" hangingPunct="1">
              <a:buFont typeface="Wingdings" pitchFamily="2" charset="2"/>
              <a:buChar char="ü"/>
            </a:pPr>
            <a:r>
              <a:rPr lang="el-GR" altLang="el-GR" dirty="0" smtClean="0"/>
              <a:t>σχετικά με τα προβλήματα σωματικής και ψυχικής υγείας, </a:t>
            </a:r>
          </a:p>
          <a:p>
            <a:pPr eaLnBrk="1" hangingPunct="1">
              <a:buFont typeface="Wingdings" pitchFamily="2" charset="2"/>
              <a:buChar char="ü"/>
            </a:pPr>
            <a:r>
              <a:rPr lang="el-GR" altLang="el-GR" dirty="0" smtClean="0"/>
              <a:t>σχετικά με άλλους </a:t>
            </a:r>
            <a:r>
              <a:rPr lang="el-GR" altLang="el-GR" dirty="0" err="1" smtClean="0"/>
              <a:t>στρεσογόνους</a:t>
            </a:r>
            <a:r>
              <a:rPr lang="el-GR" altLang="el-GR" dirty="0" smtClean="0"/>
              <a:t> παράγοντες στη ζωή τους, και </a:t>
            </a:r>
          </a:p>
          <a:p>
            <a:pPr eaLnBrk="1" hangingPunct="1">
              <a:buFont typeface="Wingdings" pitchFamily="2" charset="2"/>
              <a:buChar char="ü"/>
            </a:pPr>
            <a:r>
              <a:rPr lang="el-GR" altLang="el-GR" dirty="0" smtClean="0"/>
              <a:t>σχετικά με το εάν ξέρουν με ποιον να έρθουν σε επαφή στην υπηρεσία.</a:t>
            </a:r>
          </a:p>
          <a:p>
            <a:pPr eaLnBrk="1" hangingPunct="1"/>
            <a:endParaRPr lang="el-GR" altLang="el-GR" dirty="0" smtClean="0"/>
          </a:p>
        </p:txBody>
      </p:sp>
    </p:spTree>
    <p:extLst>
      <p:ext uri="{BB962C8B-B14F-4D97-AF65-F5344CB8AC3E}">
        <p14:creationId xmlns:p14="http://schemas.microsoft.com/office/powerpoint/2010/main" val="343184593"/>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90</a:t>
            </a:fld>
            <a:endParaRPr lang="el-GR"/>
          </a:p>
        </p:txBody>
      </p:sp>
      <p:sp>
        <p:nvSpPr>
          <p:cNvPr id="101379" name="2 - Θέση περιεχομένου"/>
          <p:cNvSpPr>
            <a:spLocks noGrp="1"/>
          </p:cNvSpPr>
          <p:nvPr>
            <p:ph sz="quarter" idx="1"/>
          </p:nvPr>
        </p:nvSpPr>
        <p:spPr/>
        <p:txBody>
          <a:bodyPr>
            <a:normAutofit/>
          </a:bodyPr>
          <a:lstStyle/>
          <a:p>
            <a:pPr eaLnBrk="1" hangingPunct="1"/>
            <a:r>
              <a:rPr lang="el-GR" altLang="el-GR" dirty="0" smtClean="0"/>
              <a:t>τον τρόπο με τον οποίο το άτομο κατανοεί το πρόβλημα ψυχικής υγείας του χρήστη και τη θεραπεία του, </a:t>
            </a:r>
          </a:p>
          <a:p>
            <a:pPr eaLnBrk="1" hangingPunct="1">
              <a:buFont typeface="Wingdings" pitchFamily="2" charset="2"/>
              <a:buChar char="ü"/>
            </a:pPr>
            <a:r>
              <a:rPr lang="el-GR" altLang="el-GR" dirty="0" smtClean="0"/>
              <a:t>(συμπεριλαμβανομένων των παραγόντων που οδηγούν στη βελτίωση και των πραγμάτων που τείνουν να επιδεινώνουν το πρόβλημα).</a:t>
            </a:r>
          </a:p>
        </p:txBody>
      </p:sp>
      <p:sp>
        <p:nvSpPr>
          <p:cNvPr id="7" name="1 - Τίτλος"/>
          <p:cNvSpPr>
            <a:spLocks noGrp="1"/>
          </p:cNvSpPr>
          <p:nvPr>
            <p:ph type="title"/>
          </p:nvPr>
        </p:nvSpPr>
        <p:spPr>
          <a:xfrm>
            <a:off x="612648" y="228600"/>
            <a:ext cx="8153400" cy="990600"/>
          </a:xfrm>
        </p:spPr>
        <p:txBody>
          <a:bodyPr>
            <a:noAutofit/>
          </a:bodyPr>
          <a:lstStyle/>
          <a:p>
            <a:pPr eaLnBrk="1" hangingPunct="1"/>
            <a:r>
              <a:rPr lang="el-GR" altLang="el-GR" b="1" dirty="0" smtClean="0"/>
              <a:t>Χρήσιμα δεδομένα για κάθε μέλος </a:t>
            </a:r>
            <a:r>
              <a:rPr lang="en-US" altLang="el-GR" b="1" dirty="0" smtClean="0"/>
              <a:t/>
            </a:r>
            <a:br>
              <a:rPr lang="en-US" altLang="el-GR" b="1" dirty="0" smtClean="0"/>
            </a:br>
            <a:r>
              <a:rPr lang="el-GR" altLang="el-GR" b="1" dirty="0" smtClean="0"/>
              <a:t>της οικογένειας</a:t>
            </a:r>
            <a:r>
              <a:rPr lang="en-US" altLang="el-GR" b="1" dirty="0" smtClean="0"/>
              <a:t> </a:t>
            </a:r>
            <a:r>
              <a:rPr lang="en-US" altLang="el-GR" sz="2800" b="0" dirty="0">
                <a:latin typeface="Calibri" panose="020F0502020204030204" pitchFamily="34" charset="0"/>
              </a:rPr>
              <a:t>2</a:t>
            </a:r>
            <a:r>
              <a:rPr lang="en-US" altLang="el-GR" sz="2800" b="0" dirty="0" smtClean="0">
                <a:latin typeface="Calibri" panose="020F0502020204030204" pitchFamily="34" charset="0"/>
              </a:rPr>
              <a:t>/3</a:t>
            </a:r>
            <a:r>
              <a:rPr lang="el-GR" altLang="el-GR" b="1" dirty="0" smtClean="0"/>
              <a:t>:</a:t>
            </a:r>
          </a:p>
        </p:txBody>
      </p:sp>
    </p:spTree>
    <p:extLst>
      <p:ext uri="{BB962C8B-B14F-4D97-AF65-F5344CB8AC3E}">
        <p14:creationId xmlns:p14="http://schemas.microsoft.com/office/powerpoint/2010/main" val="196383502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91</a:t>
            </a:fld>
            <a:endParaRPr lang="el-GR"/>
          </a:p>
        </p:txBody>
      </p:sp>
      <p:sp>
        <p:nvSpPr>
          <p:cNvPr id="102403" name="2 - Θέση περιεχομένου"/>
          <p:cNvSpPr>
            <a:spLocks noGrp="1"/>
          </p:cNvSpPr>
          <p:nvPr>
            <p:ph sz="quarter" idx="1"/>
          </p:nvPr>
        </p:nvSpPr>
        <p:spPr/>
        <p:txBody>
          <a:bodyPr>
            <a:normAutofit/>
          </a:bodyPr>
          <a:lstStyle/>
          <a:p>
            <a:pPr eaLnBrk="1" hangingPunct="1"/>
            <a:r>
              <a:rPr lang="el-GR" altLang="el-GR" dirty="0" smtClean="0"/>
              <a:t>τον τρόπο με τον οποίο το πρόβλημα ψυχικής υγείας επηρεάζει το άτομο, και τις στρατηγικές αντιμετώπισής του,</a:t>
            </a:r>
          </a:p>
          <a:p>
            <a:pPr eaLnBrk="1" hangingPunct="1"/>
            <a:r>
              <a:rPr lang="el-GR" altLang="el-GR" dirty="0" smtClean="0"/>
              <a:t>τον καθημερινό ρυθμό ζωής κάθε ατόμου, και τον τρόπο επιβίωσης και ικανοποίησης και</a:t>
            </a:r>
          </a:p>
          <a:p>
            <a:pPr eaLnBrk="1" hangingPunct="1"/>
            <a:r>
              <a:rPr lang="el-GR" altLang="el-GR" dirty="0" smtClean="0"/>
              <a:t>τους προσωπικούς στόχους κάθε ατόμου και τους στόχους του για την οικογένεια στο σύνολό της.</a:t>
            </a:r>
          </a:p>
          <a:p>
            <a:pPr eaLnBrk="1" hangingPunct="1"/>
            <a:endParaRPr lang="el-GR" altLang="el-GR" dirty="0" smtClean="0"/>
          </a:p>
        </p:txBody>
      </p:sp>
      <p:sp>
        <p:nvSpPr>
          <p:cNvPr id="6" name="1 - Τίτλος"/>
          <p:cNvSpPr>
            <a:spLocks noGrp="1"/>
          </p:cNvSpPr>
          <p:nvPr>
            <p:ph type="title"/>
          </p:nvPr>
        </p:nvSpPr>
        <p:spPr>
          <a:xfrm>
            <a:off x="612648" y="228600"/>
            <a:ext cx="8153400" cy="990600"/>
          </a:xfrm>
        </p:spPr>
        <p:txBody>
          <a:bodyPr>
            <a:noAutofit/>
          </a:bodyPr>
          <a:lstStyle/>
          <a:p>
            <a:pPr eaLnBrk="1" hangingPunct="1"/>
            <a:r>
              <a:rPr lang="el-GR" altLang="el-GR" b="1" dirty="0" smtClean="0"/>
              <a:t>Χρήσιμα δεδομένα για κάθε μέλος </a:t>
            </a:r>
            <a:r>
              <a:rPr lang="en-US" altLang="el-GR" b="1" dirty="0" smtClean="0"/>
              <a:t/>
            </a:r>
            <a:br>
              <a:rPr lang="en-US" altLang="el-GR" b="1" dirty="0" smtClean="0"/>
            </a:br>
            <a:r>
              <a:rPr lang="el-GR" altLang="el-GR" b="1" dirty="0" smtClean="0"/>
              <a:t>της οικογένειας</a:t>
            </a:r>
            <a:r>
              <a:rPr lang="en-US" altLang="el-GR" b="1" dirty="0" smtClean="0"/>
              <a:t> </a:t>
            </a:r>
            <a:r>
              <a:rPr lang="en-US" altLang="el-GR" sz="2800" b="0" dirty="0">
                <a:latin typeface="Calibri" panose="020F0502020204030204" pitchFamily="34" charset="0"/>
              </a:rPr>
              <a:t>3</a:t>
            </a:r>
            <a:r>
              <a:rPr lang="en-US" altLang="el-GR" sz="2800" b="0" dirty="0" smtClean="0">
                <a:latin typeface="Calibri" panose="020F0502020204030204" pitchFamily="34" charset="0"/>
              </a:rPr>
              <a:t>/3</a:t>
            </a:r>
            <a:r>
              <a:rPr lang="el-GR" altLang="el-GR" b="1" dirty="0" smtClean="0"/>
              <a:t>:</a:t>
            </a:r>
          </a:p>
        </p:txBody>
      </p:sp>
    </p:spTree>
    <p:extLst>
      <p:ext uri="{BB962C8B-B14F-4D97-AF65-F5344CB8AC3E}">
        <p14:creationId xmlns:p14="http://schemas.microsoft.com/office/powerpoint/2010/main" val="135945694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1 - Τίτλος"/>
          <p:cNvSpPr>
            <a:spLocks noGrp="1"/>
          </p:cNvSpPr>
          <p:nvPr>
            <p:ph type="title"/>
          </p:nvPr>
        </p:nvSpPr>
        <p:spPr/>
        <p:txBody>
          <a:bodyPr>
            <a:normAutofit/>
          </a:bodyPr>
          <a:lstStyle/>
          <a:p>
            <a:pPr eaLnBrk="1" fontAlgn="auto" hangingPunct="1">
              <a:spcAft>
                <a:spcPts val="0"/>
              </a:spcAft>
              <a:defRPr/>
            </a:pPr>
            <a:r>
              <a:rPr lang="el-GR" b="1" dirty="0" smtClean="0"/>
              <a:t>Κουλτούρα και </a:t>
            </a:r>
            <a:r>
              <a:rPr lang="el-GR" b="1" dirty="0" smtClean="0"/>
              <a:t>αξιολόγηση </a:t>
            </a:r>
            <a:r>
              <a:rPr lang="el-GR" sz="2800" b="0" dirty="0" smtClean="0"/>
              <a:t>1/2</a:t>
            </a:r>
            <a:endParaRPr lang="el-GR" sz="2800" b="0"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92</a:t>
            </a:fld>
            <a:endParaRPr lang="el-GR"/>
          </a:p>
        </p:txBody>
      </p:sp>
      <p:sp>
        <p:nvSpPr>
          <p:cNvPr id="103427" name="2 - Θέση περιεχομένου"/>
          <p:cNvSpPr>
            <a:spLocks noGrp="1"/>
          </p:cNvSpPr>
          <p:nvPr>
            <p:ph sz="quarter" idx="1"/>
          </p:nvPr>
        </p:nvSpPr>
        <p:spPr/>
        <p:txBody>
          <a:bodyPr>
            <a:normAutofit/>
          </a:bodyPr>
          <a:lstStyle/>
          <a:p>
            <a:pPr eaLnBrk="1" hangingPunct="1"/>
            <a:r>
              <a:rPr lang="el-GR" altLang="el-GR" dirty="0" smtClean="0"/>
              <a:t>Ορισμένα άτομα και οικογένειες διέπονται από τις δικές τους αξίες, πεποιθήσεις και πρακτικές, οι οποίες διαμορφώνονται από την κουλτούρα τους. </a:t>
            </a:r>
          </a:p>
          <a:p>
            <a:pPr eaLnBrk="1" hangingPunct="1"/>
            <a:r>
              <a:rPr lang="el-GR" altLang="el-GR" dirty="0" smtClean="0"/>
              <a:t>Επίσης, μέλη διαφορετικών πολιτισμικών ομάδων μπορεί να έχουν βιώσει τραυματικές εμπειρίες που συνδέονται με τη μετανάστευση, τις διακρίσεις και τον κοινωνικό αποκλεισμό, </a:t>
            </a:r>
          </a:p>
          <a:p>
            <a:pPr eaLnBrk="1" hangingPunct="1">
              <a:buFont typeface="Wingdings" pitchFamily="2" charset="2"/>
              <a:buChar char="ü"/>
            </a:pPr>
            <a:r>
              <a:rPr lang="el-GR" altLang="el-GR" dirty="0" smtClean="0"/>
              <a:t>(προβλήματα, τα οποία ίσως δυσκολεύονται να κατανοήσουν οι επαγγελματίες που δεν έχουν εκτεθεί σε τέτοιου είδους πόνο και δεινά).</a:t>
            </a:r>
          </a:p>
        </p:txBody>
      </p:sp>
    </p:spTree>
    <p:extLst>
      <p:ext uri="{BB962C8B-B14F-4D97-AF65-F5344CB8AC3E}">
        <p14:creationId xmlns:p14="http://schemas.microsoft.com/office/powerpoint/2010/main" val="3775859907"/>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solidFill>
                  <a:srgbClr val="775F55">
                    <a:lumMod val="75000"/>
                  </a:srgbClr>
                </a:solidFill>
              </a:rPr>
              <a:t>Κουλτούρα και αξιολόγηση </a:t>
            </a:r>
            <a:r>
              <a:rPr lang="el-GR" sz="2800" b="0" dirty="0" smtClean="0">
                <a:solidFill>
                  <a:srgbClr val="775F55">
                    <a:lumMod val="75000"/>
                  </a:srgbClr>
                </a:solidFill>
              </a:rPr>
              <a:t>2/2</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93</a:t>
            </a:fld>
            <a:endParaRPr lang="el-GR"/>
          </a:p>
        </p:txBody>
      </p:sp>
      <p:sp>
        <p:nvSpPr>
          <p:cNvPr id="104451" name="2 - Θέση περιεχομένου"/>
          <p:cNvSpPr>
            <a:spLocks noGrp="1"/>
          </p:cNvSpPr>
          <p:nvPr>
            <p:ph sz="quarter" idx="1"/>
          </p:nvPr>
        </p:nvSpPr>
        <p:spPr>
          <a:xfrm>
            <a:off x="612648" y="1600200"/>
            <a:ext cx="8153400" cy="4925144"/>
          </a:xfrm>
        </p:spPr>
        <p:txBody>
          <a:bodyPr>
            <a:noAutofit/>
          </a:bodyPr>
          <a:lstStyle/>
          <a:p>
            <a:pPr eaLnBrk="1" hangingPunct="1"/>
            <a:r>
              <a:rPr lang="el-GR" altLang="el-GR" dirty="0" smtClean="0"/>
              <a:t>Η στάση σεβασμού που επιδιώκουμε να εισαγάγουμε σε όλες τις αξιολογήσεις είναι ιδιαίτερα απαραίτητη όταν συνεργαζόμαστε με άτομα από διαφορετικό πολιτισμικό υπόβαθρο. </a:t>
            </a:r>
          </a:p>
          <a:p>
            <a:pPr eaLnBrk="1" hangingPunct="1"/>
            <a:r>
              <a:rPr lang="el-GR" altLang="el-GR" dirty="0" smtClean="0"/>
              <a:t>Είναι συχνά αδύνατον για τους επαγγελματίες της ψυχικής υγείας να γνωρίζουν λεπτομερώς αυτές τις διαφορετικές εμπειρίες και να τις εφαρμόζουν στο πλαίσιο της ψυχικής υγείας, </a:t>
            </a:r>
          </a:p>
          <a:p>
            <a:pPr eaLnBrk="1" hangingPunct="1">
              <a:buFont typeface="Wingdings" pitchFamily="2" charset="2"/>
              <a:buChar char="ü"/>
            </a:pPr>
            <a:r>
              <a:rPr lang="el-GR" altLang="el-GR" dirty="0" smtClean="0"/>
              <a:t>επομένως οι κοινωνικοί λειτουργοί πρέπει να επικοινωνούν με τις τοπικές κοινότητες και να αναζητούν πηγές πολιτισμικών εμπειριών. </a:t>
            </a:r>
          </a:p>
        </p:txBody>
      </p:sp>
    </p:spTree>
    <p:extLst>
      <p:ext uri="{BB962C8B-B14F-4D97-AF65-F5344CB8AC3E}">
        <p14:creationId xmlns:p14="http://schemas.microsoft.com/office/powerpoint/2010/main" val="301349073"/>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1 - Τίτλος"/>
          <p:cNvSpPr>
            <a:spLocks noGrp="1"/>
          </p:cNvSpPr>
          <p:nvPr>
            <p:ph type="title"/>
          </p:nvPr>
        </p:nvSpPr>
        <p:spPr/>
        <p:txBody>
          <a:bodyPr>
            <a:normAutofit/>
          </a:bodyPr>
          <a:lstStyle/>
          <a:p>
            <a:pPr eaLnBrk="1" hangingPunct="1"/>
            <a:r>
              <a:rPr lang="el-GR" altLang="el-GR" b="1" dirty="0" smtClean="0"/>
              <a:t>Βασικά στοιχεία πολιτισμικής αξιολόγησης </a:t>
            </a:r>
            <a:r>
              <a:rPr lang="el-GR" altLang="el-GR" sz="2800" b="0" dirty="0" smtClean="0"/>
              <a:t>1/2</a:t>
            </a:r>
            <a:endParaRPr lang="el-GR" altLang="el-GR" sz="2800" b="0"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94</a:t>
            </a:fld>
            <a:endParaRPr lang="el-GR"/>
          </a:p>
        </p:txBody>
      </p:sp>
      <p:sp>
        <p:nvSpPr>
          <p:cNvPr id="94211" name="2 - Θέση περιεχομένου"/>
          <p:cNvSpPr>
            <a:spLocks noGrp="1"/>
          </p:cNvSpPr>
          <p:nvPr>
            <p:ph sz="quarter" idx="1"/>
          </p:nvPr>
        </p:nvSpPr>
        <p:spPr/>
        <p:txBody>
          <a:bodyPr>
            <a:normAutofit/>
          </a:bodyPr>
          <a:lstStyle/>
          <a:p>
            <a:pPr marL="320040" indent="-320040" eaLnBrk="1" fontAlgn="auto" hangingPunct="1">
              <a:spcAft>
                <a:spcPts val="0"/>
              </a:spcAft>
              <a:buFont typeface="Wingdings" pitchFamily="2" charset="2"/>
              <a:buChar char="ü"/>
              <a:defRPr/>
            </a:pPr>
            <a:r>
              <a:rPr lang="el-GR" dirty="0" smtClean="0"/>
              <a:t>Ποια είναι η πολιτισμική ταυτότητα του χρήστη;</a:t>
            </a:r>
          </a:p>
          <a:p>
            <a:pPr marL="320040" indent="-320040" eaLnBrk="1" fontAlgn="auto" hangingPunct="1">
              <a:spcAft>
                <a:spcPts val="0"/>
              </a:spcAft>
              <a:buFont typeface="Wingdings" pitchFamily="2" charset="2"/>
              <a:buChar char="ü"/>
              <a:defRPr/>
            </a:pPr>
            <a:r>
              <a:rPr lang="el-GR" dirty="0" smtClean="0"/>
              <a:t>Με ποιο τρόπο παρουσιάζεται και ερμηνεύεται η ασθένεια;</a:t>
            </a:r>
          </a:p>
          <a:p>
            <a:pPr marL="320040" indent="-320040" eaLnBrk="1" fontAlgn="auto" hangingPunct="1">
              <a:spcAft>
                <a:spcPts val="0"/>
              </a:spcAft>
              <a:buFont typeface="Wingdings" pitchFamily="2" charset="2"/>
              <a:buChar char="ü"/>
              <a:defRPr/>
            </a:pPr>
            <a:r>
              <a:rPr lang="el-GR" dirty="0" smtClean="0"/>
              <a:t>Ποιοι πολιτισμικοί παράγοντες συνδέονται με το ψυχοκοινωνικό περιβάλλον και τα επίπεδα λειτουργίας;</a:t>
            </a:r>
          </a:p>
          <a:p>
            <a:pPr marL="320040" indent="-320040" eaLnBrk="1" fontAlgn="auto" hangingPunct="1">
              <a:spcAft>
                <a:spcPts val="0"/>
              </a:spcAft>
              <a:buFont typeface="Wingdings" pitchFamily="2" charset="2"/>
              <a:buChar char="ü"/>
              <a:defRPr/>
            </a:pPr>
            <a:r>
              <a:rPr lang="el-GR" dirty="0" smtClean="0"/>
              <a:t>Ποια είναι τα πολιτισμικά στοιχεία της σχέσης ανάμεσα στον χρήστη και στον κοινωνικό λειτουργό;</a:t>
            </a:r>
          </a:p>
          <a:p>
            <a:pPr marL="320040" indent="-320040" eaLnBrk="1" fontAlgn="auto" hangingPunct="1">
              <a:spcAft>
                <a:spcPts val="0"/>
              </a:spcAft>
              <a:buFont typeface="Wingdings" pitchFamily="2" charset="2"/>
              <a:buChar char="ü"/>
              <a:defRPr/>
            </a:pPr>
            <a:r>
              <a:rPr lang="el-GR" dirty="0" smtClean="0"/>
              <a:t>Ποια είναι η συνολική πολιτισμική αξιολόγηση όσον αφορά τη διάγνωση και τη φροντίδα;</a:t>
            </a:r>
          </a:p>
          <a:p>
            <a:pPr marL="320040" indent="-320040" eaLnBrk="1" fontAlgn="auto" hangingPunct="1">
              <a:spcAft>
                <a:spcPts val="0"/>
              </a:spcAft>
              <a:buFont typeface="Wingdings"/>
              <a:buChar char=""/>
              <a:defRPr/>
            </a:pPr>
            <a:endParaRPr lang="el-GR" dirty="0" smtClean="0"/>
          </a:p>
        </p:txBody>
      </p:sp>
    </p:spTree>
    <p:extLst>
      <p:ext uri="{BB962C8B-B14F-4D97-AF65-F5344CB8AC3E}">
        <p14:creationId xmlns:p14="http://schemas.microsoft.com/office/powerpoint/2010/main" val="426619088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a:solidFill>
                  <a:srgbClr val="775F55">
                    <a:lumMod val="75000"/>
                  </a:srgbClr>
                </a:solidFill>
              </a:rPr>
              <a:t>Βασικά στοιχεία πολιτισμικής αξιολόγησης </a:t>
            </a:r>
            <a:r>
              <a:rPr lang="el-GR" altLang="el-GR" sz="2800" b="0" dirty="0" smtClean="0">
                <a:solidFill>
                  <a:srgbClr val="775F55">
                    <a:lumMod val="75000"/>
                  </a:srgbClr>
                </a:solidFill>
              </a:rPr>
              <a:t>2/2</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95</a:t>
            </a:fld>
            <a:endParaRPr lang="el-GR"/>
          </a:p>
        </p:txBody>
      </p:sp>
      <p:sp>
        <p:nvSpPr>
          <p:cNvPr id="106499" name="2 - Θέση περιεχομένου"/>
          <p:cNvSpPr>
            <a:spLocks noGrp="1"/>
          </p:cNvSpPr>
          <p:nvPr>
            <p:ph sz="quarter" idx="1"/>
          </p:nvPr>
        </p:nvSpPr>
        <p:spPr/>
        <p:txBody>
          <a:bodyPr>
            <a:normAutofit/>
          </a:bodyPr>
          <a:lstStyle/>
          <a:p>
            <a:pPr eaLnBrk="1" hangingPunct="1"/>
            <a:r>
              <a:rPr lang="el-GR" altLang="el-GR" dirty="0" smtClean="0"/>
              <a:t>Η εδραίωση μιας θεραπευτικής σχέσης συναντά ενδεχομένως πολιτισμικά εμπόδια, τα οποία χρήζουν ειδικής αντιμετώπισης και μερικές φορές  ειδικές στρατηγικές, προκειμένου να οικοδομηθεί η συνεργασία και η εμπιστοσύνη, και να επιτευχθεί κατόπιν διαπραγματεύσεων μια κοινή κατανόηση της προοπτικής του άλλου. </a:t>
            </a:r>
          </a:p>
          <a:p>
            <a:pPr eaLnBrk="1" hangingPunct="1"/>
            <a:r>
              <a:rPr lang="el-GR" altLang="el-GR" b="1" dirty="0" smtClean="0"/>
              <a:t>Όποτε χρειάζεται, πρέπει να προσλαμβάνονται εξειδικευμένοι διερμηνείς. </a:t>
            </a:r>
          </a:p>
        </p:txBody>
      </p:sp>
    </p:spTree>
    <p:extLst>
      <p:ext uri="{BB962C8B-B14F-4D97-AF65-F5344CB8AC3E}">
        <p14:creationId xmlns:p14="http://schemas.microsoft.com/office/powerpoint/2010/main" val="164190369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1 - Τίτλος"/>
          <p:cNvSpPr>
            <a:spLocks noGrp="1"/>
          </p:cNvSpPr>
          <p:nvPr>
            <p:ph type="title"/>
          </p:nvPr>
        </p:nvSpPr>
        <p:spPr/>
        <p:txBody>
          <a:bodyPr>
            <a:normAutofit/>
          </a:bodyPr>
          <a:lstStyle/>
          <a:p>
            <a:pPr eaLnBrk="1" fontAlgn="auto" hangingPunct="1">
              <a:spcAft>
                <a:spcPts val="0"/>
              </a:spcAft>
              <a:defRPr/>
            </a:pPr>
            <a:r>
              <a:rPr lang="el-GR" b="1" dirty="0" smtClean="0"/>
              <a:t>Το προϊόν της </a:t>
            </a:r>
            <a:r>
              <a:rPr lang="el-GR" b="1" dirty="0" smtClean="0"/>
              <a:t>αξιολόγησης </a:t>
            </a:r>
            <a:r>
              <a:rPr lang="el-GR" sz="2800" b="0" dirty="0" smtClean="0"/>
              <a:t>1/4</a:t>
            </a:r>
            <a:endParaRPr lang="el-GR" sz="2800" b="0"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96</a:t>
            </a:fld>
            <a:endParaRPr lang="el-GR"/>
          </a:p>
        </p:txBody>
      </p:sp>
      <p:sp>
        <p:nvSpPr>
          <p:cNvPr id="107523" name="2 - Θέση περιεχομένου"/>
          <p:cNvSpPr>
            <a:spLocks noGrp="1"/>
          </p:cNvSpPr>
          <p:nvPr>
            <p:ph sz="quarter" idx="1"/>
          </p:nvPr>
        </p:nvSpPr>
        <p:spPr>
          <a:xfrm>
            <a:off x="612648" y="1600200"/>
            <a:ext cx="8153400" cy="5141168"/>
          </a:xfrm>
        </p:spPr>
        <p:txBody>
          <a:bodyPr>
            <a:normAutofit/>
          </a:bodyPr>
          <a:lstStyle/>
          <a:p>
            <a:pPr eaLnBrk="1" hangingPunct="1"/>
            <a:r>
              <a:rPr lang="el-GR" altLang="el-GR" dirty="0" smtClean="0"/>
              <a:t>Η διαδικασία αξιολόγησης κορυφώνεται σε ένα προϊόν – συνήθως έγγραφο. </a:t>
            </a:r>
          </a:p>
          <a:p>
            <a:pPr eaLnBrk="1" hangingPunct="1"/>
            <a:r>
              <a:rPr lang="el-GR" altLang="el-GR" dirty="0" smtClean="0"/>
              <a:t>Συνοψίζει όλα όσα έχουμε κατανοήσει σχετικά με την κατάσταση (με τέτοιο τρόπο που να ενημερώνει σαφώς σχετικά με τις ενέργειες που θα αναλάβουμε) και περιλαμβάνει αναφορές σχετικά:</a:t>
            </a:r>
          </a:p>
          <a:p>
            <a:pPr marL="857250" lvl="1" indent="-457200" eaLnBrk="1" hangingPunct="1">
              <a:buFont typeface="Calibri" pitchFamily="34" charset="0"/>
              <a:buAutoNum type="arabicPeriod"/>
            </a:pPr>
            <a:r>
              <a:rPr lang="el-GR" altLang="el-GR" b="1" dirty="0" smtClean="0"/>
              <a:t>με την κατανόηση της </a:t>
            </a:r>
            <a:r>
              <a:rPr lang="el-GR" altLang="el-GR" b="1" dirty="0" err="1" smtClean="0"/>
              <a:t>κατάστασης∙</a:t>
            </a:r>
            <a:endParaRPr lang="el-GR" altLang="el-GR" b="1" dirty="0" smtClean="0"/>
          </a:p>
          <a:p>
            <a:pPr marL="857250" lvl="1" indent="-457200" eaLnBrk="1" hangingPunct="1">
              <a:buFont typeface="Calibri" pitchFamily="34" charset="0"/>
              <a:buAutoNum type="arabicPeriod"/>
            </a:pPr>
            <a:r>
              <a:rPr lang="el-GR" altLang="el-GR" b="1" dirty="0" smtClean="0"/>
              <a:t>με τις </a:t>
            </a:r>
            <a:r>
              <a:rPr lang="el-GR" altLang="el-GR" b="1" dirty="0" err="1" smtClean="0"/>
              <a:t>ανάγκες∙</a:t>
            </a:r>
            <a:r>
              <a:rPr lang="el-GR" altLang="el-GR" b="1" dirty="0" smtClean="0"/>
              <a:t> και</a:t>
            </a:r>
          </a:p>
          <a:p>
            <a:pPr marL="857250" lvl="1" indent="-457200" eaLnBrk="1" hangingPunct="1">
              <a:buFont typeface="Calibri" pitchFamily="34" charset="0"/>
              <a:buAutoNum type="arabicPeriod"/>
            </a:pPr>
            <a:r>
              <a:rPr lang="el-GR" altLang="el-GR" b="1" dirty="0" smtClean="0"/>
              <a:t>με τα επιδιωκόμενα αποτελέσματα της φροντίδας και της θεραπείας.</a:t>
            </a:r>
          </a:p>
        </p:txBody>
      </p:sp>
    </p:spTree>
    <p:extLst>
      <p:ext uri="{BB962C8B-B14F-4D97-AF65-F5344CB8AC3E}">
        <p14:creationId xmlns:p14="http://schemas.microsoft.com/office/powerpoint/2010/main" val="293374660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solidFill>
                  <a:srgbClr val="775F55">
                    <a:lumMod val="75000"/>
                  </a:srgbClr>
                </a:solidFill>
              </a:rPr>
              <a:t>Το προϊόν της αξιολόγησης </a:t>
            </a:r>
            <a:r>
              <a:rPr lang="el-GR" sz="2800" b="0" dirty="0" smtClean="0">
                <a:solidFill>
                  <a:srgbClr val="775F55">
                    <a:lumMod val="75000"/>
                  </a:srgbClr>
                </a:solidFill>
              </a:rPr>
              <a:t>2/4</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97</a:t>
            </a:fld>
            <a:endParaRPr lang="el-GR"/>
          </a:p>
        </p:txBody>
      </p:sp>
      <p:sp>
        <p:nvSpPr>
          <p:cNvPr id="97283" name="2 - Θέση περιεχομένου"/>
          <p:cNvSpPr>
            <a:spLocks noGrp="1"/>
          </p:cNvSpPr>
          <p:nvPr>
            <p:ph sz="quarter" idx="1"/>
          </p:nvPr>
        </p:nvSpPr>
        <p:spPr>
          <a:xfrm>
            <a:off x="612648" y="1600200"/>
            <a:ext cx="8153400" cy="5213176"/>
          </a:xfrm>
        </p:spPr>
        <p:txBody>
          <a:bodyPr>
            <a:noAutofit/>
          </a:bodyPr>
          <a:lstStyle/>
          <a:p>
            <a:pPr marL="320040" indent="-320040" eaLnBrk="1" fontAlgn="auto" hangingPunct="1">
              <a:spcAft>
                <a:spcPts val="0"/>
              </a:spcAft>
              <a:buFont typeface="Wingdings"/>
              <a:buChar char=""/>
              <a:defRPr/>
            </a:pPr>
            <a:r>
              <a:rPr lang="el-GR" sz="2200" dirty="0" smtClean="0"/>
              <a:t>Αυτές οι πληροφορίες πρέπει να καταγράφονται και να παρουσιάζονται με πειθαρχημένο, συστηματικό τρόπο, να είναι περιεκτικές και σαφείς. </a:t>
            </a:r>
          </a:p>
          <a:p>
            <a:pPr marL="320040" indent="-320040" eaLnBrk="1" fontAlgn="auto" hangingPunct="1">
              <a:spcAft>
                <a:spcPts val="0"/>
              </a:spcAft>
              <a:buFont typeface="Wingdings"/>
              <a:buChar char=""/>
              <a:defRPr/>
            </a:pPr>
            <a:r>
              <a:rPr lang="el-GR" sz="2200" dirty="0" smtClean="0"/>
              <a:t>Τα προϊόντα της αξιολόγησης πρέπει να επανεξετάζονται τακτικά, κατόπιν διαβούλευσης με τον ασθενή και άλλα σημαντικά άτομα.</a:t>
            </a:r>
          </a:p>
          <a:p>
            <a:pPr marL="320040" indent="-320040" eaLnBrk="1" fontAlgn="auto" hangingPunct="1">
              <a:spcAft>
                <a:spcPts val="0"/>
              </a:spcAft>
              <a:buFont typeface="Wingdings"/>
              <a:buChar char=""/>
              <a:defRPr/>
            </a:pPr>
            <a:r>
              <a:rPr lang="el-GR" sz="2200" dirty="0" smtClean="0"/>
              <a:t>Οι αξιολογήσεις των κοινωνικών λειτουργών διέπονται από συγκεκριμένα χαρακτηριστικά: </a:t>
            </a:r>
          </a:p>
          <a:p>
            <a:pPr marL="320040" indent="-320040" eaLnBrk="1" fontAlgn="auto" hangingPunct="1">
              <a:spcAft>
                <a:spcPts val="0"/>
              </a:spcAft>
              <a:buFont typeface="Wingdings" pitchFamily="2" charset="2"/>
              <a:buChar char="ü"/>
              <a:defRPr/>
            </a:pPr>
            <a:r>
              <a:rPr lang="el-GR" sz="2200" b="1" dirty="0" smtClean="0"/>
              <a:t>ολοκληρωμένη συλλογή πληροφοριών σχετικά με το άτομο και το κοινωνικό πλαίσιο, </a:t>
            </a:r>
          </a:p>
          <a:p>
            <a:pPr marL="320040" indent="-320040" eaLnBrk="1" fontAlgn="auto" hangingPunct="1">
              <a:spcAft>
                <a:spcPts val="0"/>
              </a:spcAft>
              <a:buFont typeface="Wingdings" pitchFamily="2" charset="2"/>
              <a:buChar char="ü"/>
              <a:defRPr/>
            </a:pPr>
            <a:r>
              <a:rPr lang="el-GR" sz="2200" b="1" dirty="0" smtClean="0"/>
              <a:t>αναπτύσσονται όσο το δυνατόν πιο συνεργατικά, </a:t>
            </a:r>
          </a:p>
          <a:p>
            <a:pPr marL="320040" indent="-320040" eaLnBrk="1" fontAlgn="auto" hangingPunct="1">
              <a:spcAft>
                <a:spcPts val="0"/>
              </a:spcAft>
              <a:buFont typeface="Wingdings" pitchFamily="2" charset="2"/>
              <a:buChar char="ü"/>
              <a:defRPr/>
            </a:pPr>
            <a:r>
              <a:rPr lang="el-GR" sz="2200" b="1" dirty="0" smtClean="0"/>
              <a:t>συνδέουν αδυναμίες και δυνατά σημεία του χρήστη.</a:t>
            </a:r>
          </a:p>
          <a:p>
            <a:pPr marL="320040" indent="-320040" eaLnBrk="1" fontAlgn="auto" hangingPunct="1">
              <a:spcAft>
                <a:spcPts val="0"/>
              </a:spcAft>
              <a:buFont typeface="Wingdings"/>
              <a:buChar char=""/>
              <a:defRPr/>
            </a:pPr>
            <a:endParaRPr lang="el-GR" sz="2200" dirty="0" smtClean="0"/>
          </a:p>
        </p:txBody>
      </p:sp>
    </p:spTree>
    <p:extLst>
      <p:ext uri="{BB962C8B-B14F-4D97-AF65-F5344CB8AC3E}">
        <p14:creationId xmlns:p14="http://schemas.microsoft.com/office/powerpoint/2010/main" val="3958784771"/>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solidFill>
                  <a:srgbClr val="775F55">
                    <a:lumMod val="75000"/>
                  </a:srgbClr>
                </a:solidFill>
              </a:rPr>
              <a:t>Το προϊόν της αξιολόγησης </a:t>
            </a:r>
            <a:r>
              <a:rPr lang="el-GR" sz="2800" b="0" dirty="0" smtClean="0">
                <a:solidFill>
                  <a:srgbClr val="775F55">
                    <a:lumMod val="75000"/>
                  </a:srgbClr>
                </a:solidFill>
              </a:rPr>
              <a:t>3/4</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2F063CE9-2707-4D56-8FCF-98AAE5271D62}" type="slidenum">
              <a:rPr lang="el-GR" smtClean="0"/>
              <a:pPr>
                <a:defRPr/>
              </a:pPr>
              <a:t>98</a:t>
            </a:fld>
            <a:endParaRPr lang="el-GR"/>
          </a:p>
        </p:txBody>
      </p:sp>
      <p:sp>
        <p:nvSpPr>
          <p:cNvPr id="109571" name="2 - Θέση περιεχομένου"/>
          <p:cNvSpPr>
            <a:spLocks noGrp="1"/>
          </p:cNvSpPr>
          <p:nvPr>
            <p:ph sz="quarter" idx="1"/>
          </p:nvPr>
        </p:nvSpPr>
        <p:spPr/>
        <p:txBody>
          <a:bodyPr>
            <a:normAutofit/>
          </a:bodyPr>
          <a:lstStyle/>
          <a:p>
            <a:pPr eaLnBrk="1" hangingPunct="1"/>
            <a:r>
              <a:rPr lang="el-GR" altLang="el-GR" dirty="0" smtClean="0"/>
              <a:t>Η αξιολόγηση είναι κατά βάση ένα προϊόν </a:t>
            </a:r>
            <a:r>
              <a:rPr lang="el-GR" altLang="el-GR" i="1" dirty="0" smtClean="0"/>
              <a:t>διαπραγμάτευσης</a:t>
            </a:r>
            <a:r>
              <a:rPr lang="el-GR" altLang="el-GR" dirty="0" smtClean="0"/>
              <a:t>, δεδομένου ότι παρουσιάζονται οι απόψεις όλων των συμμετεχόντων. </a:t>
            </a:r>
          </a:p>
          <a:p>
            <a:pPr eaLnBrk="1" hangingPunct="1"/>
            <a:r>
              <a:rPr lang="el-GR" altLang="el-GR" dirty="0" smtClean="0"/>
              <a:t>Επιπλέον, στόχος της είναι να ‘πει την ιστορία’, ώστε να περιέχει αυτά που ο αναγνώστης πρέπει να γνωρίζει προκειμένου να κατανοεί τα ευρήματα. </a:t>
            </a:r>
          </a:p>
          <a:p>
            <a:pPr eaLnBrk="1" hangingPunct="1"/>
            <a:r>
              <a:rPr lang="el-GR" altLang="el-GR" dirty="0" smtClean="0"/>
              <a:t>Είναι σαφής, άμεση και ξεκάθαρη, λαμβάνει υπόψη τις ποικίλες προτεραιότητες των συμμετεχόντων και τον (τους) </a:t>
            </a:r>
            <a:r>
              <a:rPr lang="el-GR" altLang="el-GR" dirty="0" err="1" smtClean="0"/>
              <a:t>στόχο(ους</a:t>
            </a:r>
            <a:r>
              <a:rPr lang="el-GR" altLang="el-GR" dirty="0" smtClean="0"/>
              <a:t>) της αξιολόγησης.</a:t>
            </a:r>
          </a:p>
          <a:p>
            <a:pPr eaLnBrk="1" hangingPunct="1"/>
            <a:endParaRPr lang="el-GR" altLang="el-GR" dirty="0" smtClean="0"/>
          </a:p>
        </p:txBody>
      </p:sp>
    </p:spTree>
    <p:extLst>
      <p:ext uri="{BB962C8B-B14F-4D97-AF65-F5344CB8AC3E}">
        <p14:creationId xmlns:p14="http://schemas.microsoft.com/office/powerpoint/2010/main" val="289509159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mplate">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xo-opistho_simeiomata">
  <a:themeElements>
    <a:clrScheme name="Προσαρμοσμένο 2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137</TotalTime>
  <Words>7083</Words>
  <Application>Microsoft Office PowerPoint</Application>
  <PresentationFormat>Προβολή στην οθόνη (4:3)</PresentationFormat>
  <Paragraphs>661</Paragraphs>
  <Slides>107</Slides>
  <Notes>8</Notes>
  <HiddenSlides>0</HiddenSlides>
  <MMClips>0</MMClips>
  <ScaleCrop>false</ScaleCrop>
  <HeadingPairs>
    <vt:vector size="4" baseType="variant">
      <vt:variant>
        <vt:lpstr>Θέμα</vt:lpstr>
      </vt:variant>
      <vt:variant>
        <vt:i4>3</vt:i4>
      </vt:variant>
      <vt:variant>
        <vt:lpstr>Τίτλοι διαφανειών</vt:lpstr>
      </vt:variant>
      <vt:variant>
        <vt:i4>107</vt:i4>
      </vt:variant>
    </vt:vector>
  </HeadingPairs>
  <TitlesOfParts>
    <vt:vector size="110" baseType="lpstr">
      <vt:lpstr>template</vt:lpstr>
      <vt:lpstr>exo-opistho_simeiomata</vt:lpstr>
      <vt:lpstr>OC_template_updated</vt:lpstr>
      <vt:lpstr>Κοινωνική Εργασία στην υγεία και  ψυχική υγεία</vt:lpstr>
      <vt:lpstr>Η αξιολόγηση της ψυχικής υγείας 1/2</vt:lpstr>
      <vt:lpstr>Η αξιολόγηση της ψυχικής υγείας 2/2</vt:lpstr>
      <vt:lpstr>Ορισμός</vt:lpstr>
      <vt:lpstr>Σκοπός της αξιολόγησης 1/2</vt:lpstr>
      <vt:lpstr>Σκοπός της αξιολόγησης 2/2</vt:lpstr>
      <vt:lpstr>Η προσέγγιση στην αξιολόγηση</vt:lpstr>
      <vt:lpstr>Το αντικείμενο της αξιολόγησης </vt:lpstr>
      <vt:lpstr>Η προοπτική της Κοινωνικής Εργασίας στην αξιολόγηση της ψυχικής υγείας 1/2</vt:lpstr>
      <vt:lpstr>Η προοπτική της Κοινωνικής Εργασίας στην αξιολόγηση της ψυχικής υγείας 2/2</vt:lpstr>
      <vt:lpstr>Η βιοψυχοκοινωνική προσέγγιση 1/3</vt:lpstr>
      <vt:lpstr>Η βιοψυχοκοινωνική προσέγγιση 2/3</vt:lpstr>
      <vt:lpstr>Η βιοψυχοκοινωνική προσέγγιση 3/3</vt:lpstr>
      <vt:lpstr>Στόχος της κοινωνικής εργασίας στην αξιολόγηση της ψυχικής υγείας 1/2</vt:lpstr>
      <vt:lpstr>Στόχος της κοινωνικής εργασίας στην αξιολόγηση της ψυχικής υγείας 2/2</vt:lpstr>
      <vt:lpstr>Τα βασικά στοιχεία μιας αξιολόγησης κοινωνικής εργασίας</vt:lpstr>
      <vt:lpstr>Τα δυνατά σημεία περιλαμβάνουν 1/2: </vt:lpstr>
      <vt:lpstr>Τα δυνατά σημεία περιλαμβάνουν 2/2: </vt:lpstr>
      <vt:lpstr> Η μέθοδος της αξιολόγησης:  Εστίαση στις σχέσεις </vt:lpstr>
      <vt:lpstr>Μοντέλα αξιολόγησης της Κοινωνικής Εργασίας στην ψυχική υγεία</vt:lpstr>
      <vt:lpstr>1. Διαδικαστικό μοντέλο</vt:lpstr>
      <vt:lpstr>2. Μοντέλο των ερωτήσεων</vt:lpstr>
      <vt:lpstr>3. Μοντέλο ανταλλαγής 1/3</vt:lpstr>
      <vt:lpstr>3. Μοντέλο ανταλλαγής 2/3</vt:lpstr>
      <vt:lpstr>3. Μοντέλο ανταλλαγής 3/3</vt:lpstr>
      <vt:lpstr> Η διαδικασία της αξιολόγησης της Κοινωνικής εργασίας στην ψυχική υγεία 1/2 </vt:lpstr>
      <vt:lpstr> Η διαδικασία της αξιολόγησης της Κοινωνικής εργασίας στην ψυχική υγεία 2/2 </vt:lpstr>
      <vt:lpstr>Πλήρης εικόνα – πολλές πηγές</vt:lpstr>
      <vt:lpstr>Παραπομπή</vt:lpstr>
      <vt:lpstr>Στάδια διαδικασίας αξιολόγησης 1/3</vt:lpstr>
      <vt:lpstr>Στάδια διαδικασίας αξιολόγησης 2/3</vt:lpstr>
      <vt:lpstr>Στάδια διαδικασίας αξιολόγησης 3/3</vt:lpstr>
      <vt:lpstr>Για ευρεία προσέγγιση αναζητάμε πληροφορίες: </vt:lpstr>
      <vt:lpstr>Μια κατ’ οίκον επίσκεψη</vt:lpstr>
      <vt:lpstr>Η ψυχιατρική διάγνωση και η θέση της  στην αξιολόγηση</vt:lpstr>
      <vt:lpstr>Διαταραχές που εμπίπτουν στον τομέα  της ψυχιατρικής</vt:lpstr>
      <vt:lpstr>Ο κυρίαρχος ρόλος της ψυχιατρικής</vt:lpstr>
      <vt:lpstr>Αξιολόγηση - διάγνωση και οι άλλοι επαγγελματίες ψυχικής υγείας</vt:lpstr>
      <vt:lpstr>Η αξιολόγηση του κοινωνικού λειτουργού</vt:lpstr>
      <vt:lpstr>Όρια στη χρησιμότητα της  ψυχιατρικής διάγνωσης</vt:lpstr>
      <vt:lpstr> Η εξέταση της ψυχικής κατάστασης </vt:lpstr>
      <vt:lpstr>1. Γενική εμφάνιση και στάση</vt:lpstr>
      <vt:lpstr>2. Συμπεριφορά και κινητική δραστηριότητα</vt:lpstr>
      <vt:lpstr>3. Χαρακτηριστικά λόγου</vt:lpstr>
      <vt:lpstr>4. Διάθεση</vt:lpstr>
      <vt:lpstr>5. Διαδικασία και περιεχόμενο της σκέψης 1/3</vt:lpstr>
      <vt:lpstr>5. Διαδικασία και περιεχόμενο της σκέψης 2/3</vt:lpstr>
      <vt:lpstr>5. Διαδικασία και περιεχόμενο της σκέψης 3/3</vt:lpstr>
      <vt:lpstr>6. Αντίληψη και αισθητηριακές εμπειρίες 1/2</vt:lpstr>
      <vt:lpstr>6. Αντίληψη και αισθητηριακές εμπειρίες 2/2</vt:lpstr>
      <vt:lpstr>7. Παρορμητικότητα</vt:lpstr>
      <vt:lpstr>8. Κρίση και εναισθησία</vt:lpstr>
      <vt:lpstr>Δεξιότητες αξιολόγησης του  Κοινωνικού Λειτουργού 1/3</vt:lpstr>
      <vt:lpstr>Δεξιότητες αξιολόγησης του  Κοινωνικού Λειτουργού 2/3</vt:lpstr>
      <vt:lpstr>Δεξιότητες αξιολόγησης του  Κοινωνικού Λειτουργού 3/3</vt:lpstr>
      <vt:lpstr>Αξιολόγηση των αναγκών του ατόμου για υπηρεσίες: Σχετικά πεδία ζωής</vt:lpstr>
      <vt:lpstr>1. Συναισθηματική και ψυχική ευεξία:</vt:lpstr>
      <vt:lpstr>2. Αντιμετώπιση του στρες:</vt:lpstr>
      <vt:lpstr>3. Προσωπική αντίδραση στην ασθένεια 1/2:</vt:lpstr>
      <vt:lpstr>3. Προσωπική αντίδραση στην ασθένεια 2/2:</vt:lpstr>
      <vt:lpstr>4. Προσωπική ασφάλεια και ασφάλεια άλλων:</vt:lpstr>
      <vt:lpstr>5. Φιλίες και κοινωνικές σχέσεις:</vt:lpstr>
      <vt:lpstr>6. Εργασία, ελεύθερος χρόνος και εκπαίδευση:</vt:lpstr>
      <vt:lpstr>7. Δεξιότητες καθημερινής διαβίωσης:</vt:lpstr>
      <vt:lpstr>8. Ανταπόκριση της οικογένειας στην ασθένεια:</vt:lpstr>
      <vt:lpstr>9. Εισόδημα:</vt:lpstr>
      <vt:lpstr>10. Σωματική υγεία:</vt:lpstr>
      <vt:lpstr>11. Στέγαση:</vt:lpstr>
      <vt:lpstr>12. Δικαιώματα και υπεράσπιση:</vt:lpstr>
      <vt:lpstr>Αξιολόγηση και ατομικός σχεδιασμός 1/2</vt:lpstr>
      <vt:lpstr>Αξιολόγηση και ατομικός σχεδιασμός 2/2</vt:lpstr>
      <vt:lpstr>Αξιολόγηση των κινδύνων</vt:lpstr>
      <vt:lpstr>Κίνδυνοι προσωπικής ασφάλειας και ασφάλειας άλλων ατόμων 1/2:</vt:lpstr>
      <vt:lpstr>Κίνδυνοι προσωπικής ασφάλειας και ασφάλειας άλλων ατόμων 2/2:</vt:lpstr>
      <vt:lpstr>Η διαχείριση των κινδύνων 1/3</vt:lpstr>
      <vt:lpstr>Η διαχείριση των κινδύνων 2/3</vt:lpstr>
      <vt:lpstr>Η διαχείριση των κινδύνων 3/3</vt:lpstr>
      <vt:lpstr>Αξιολόγηση του κινδύνου αυτοκτονίας 1/2</vt:lpstr>
      <vt:lpstr>Αξιολόγηση του κινδύνου αυτοκτονίας 2/2</vt:lpstr>
      <vt:lpstr>Προειδοποιητικά σημεία 1/3: </vt:lpstr>
      <vt:lpstr>Προειδοποιητικά σημεία 2/3: </vt:lpstr>
      <vt:lpstr>Προειδοποιητικά σημεία 3/3: </vt:lpstr>
      <vt:lpstr>Η ποιότητα της σχέσης 1/2</vt:lpstr>
      <vt:lpstr>Η ποιότητα της σχέσης 2/2</vt:lpstr>
      <vt:lpstr>Ερωτήσεις σχετικά με την αυτοκτονία εάν πιστεύετε ότι πρόκειται να κάνει απόπειρα 1/2</vt:lpstr>
      <vt:lpstr>Ερωτήσεις σχετικά με την αυτοκτονία εάν πιστεύετε ότι πρόκειται να κάνει απόπειρα 2/2</vt:lpstr>
      <vt:lpstr>Εισαγωγή του ατόμου στην Ψυχιατρική Κλινική για την ασφάλεια του 1/2</vt:lpstr>
      <vt:lpstr>Εισαγωγή του ατόμου στην Ψυχιατρική Κλινική για την ασφάλεια του 2/2</vt:lpstr>
      <vt:lpstr>Αξιολόγηση της οικογένειας</vt:lpstr>
      <vt:lpstr>Χρήσιμα δεδομένα για κάθε μέλος  της οικογένειας 1/3:</vt:lpstr>
      <vt:lpstr>Χρήσιμα δεδομένα για κάθε μέλος  της οικογένειας 2/3:</vt:lpstr>
      <vt:lpstr>Χρήσιμα δεδομένα για κάθε μέλος  της οικογένειας 3/3:</vt:lpstr>
      <vt:lpstr>Κουλτούρα και αξιολόγηση 1/2</vt:lpstr>
      <vt:lpstr>Κουλτούρα και αξιολόγηση 2/2</vt:lpstr>
      <vt:lpstr>Βασικά στοιχεία πολιτισμικής αξιολόγησης 1/2</vt:lpstr>
      <vt:lpstr>Βασικά στοιχεία πολιτισμικής αξιολόγησης 2/2</vt:lpstr>
      <vt:lpstr>Το προϊόν της αξιολόγησης 1/4</vt:lpstr>
      <vt:lpstr>Το προϊόν της αξιολόγησης 2/4</vt:lpstr>
      <vt:lpstr>Το προϊόν της αξιολόγησης 3/4</vt:lpstr>
      <vt:lpstr>Το προϊόν της αξιολόγησης 4/4</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Κοινωνική Εργασία στην υγεία και  ψυχική υγεία</dc:title>
  <dc:creator>opencourses@teiath.gr</dc:creator>
  <cp:lastModifiedBy>fkaram2</cp:lastModifiedBy>
  <cp:revision>18</cp:revision>
  <dcterms:created xsi:type="dcterms:W3CDTF">2015-08-06T12:42:07Z</dcterms:created>
  <dcterms:modified xsi:type="dcterms:W3CDTF">2015-08-27T11:31:25Z</dcterms:modified>
</cp:coreProperties>
</file>