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4"/>
  </p:notesMasterIdLst>
  <p:handoutMasterIdLst>
    <p:handoutMasterId r:id="rId35"/>
  </p:handoutMasterIdLst>
  <p:sldIdLst>
    <p:sldId id="27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57" r:id="rId27"/>
    <p:sldId id="262" r:id="rId28"/>
    <p:sldId id="299" r:id="rId29"/>
    <p:sldId id="269" r:id="rId30"/>
    <p:sldId id="270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3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2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0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9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5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6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4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4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Έργων &amp; Εργοταξίων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9" y="2708920"/>
            <a:ext cx="8292986" cy="214022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 Στοιχεία διαχείρισης κόστους</a:t>
            </a:r>
            <a:endParaRPr lang="el-GR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Βασίλειος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Κατεύθυνση </a:t>
            </a:r>
            <a:r>
              <a:rPr lang="el-GR" sz="2400" dirty="0" smtClean="0"/>
              <a:t>Πολιτικών Μηχανικών ΤΕ</a:t>
            </a:r>
            <a:endParaRPr lang="en-US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95808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3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Κόστους Έργου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/>
              <a:t>ΣΥΜΒΟΛΙΣΜΟΙ: </a:t>
            </a:r>
            <a:endParaRPr lang="el-GR" sz="2000" dirty="0" smtClean="0"/>
          </a:p>
          <a:p>
            <a:pPr>
              <a:lnSpc>
                <a:spcPct val="100000"/>
              </a:lnSpc>
              <a:buNone/>
            </a:pPr>
            <a:r>
              <a:rPr lang="el-GR" sz="2000" dirty="0" smtClean="0"/>
              <a:t> </a:t>
            </a:r>
            <a:r>
              <a:rPr lang="el-GR" sz="2000" b="1" dirty="0" smtClean="0"/>
              <a:t>Συμβατικό Κόστος Έργου (ΣΚΕ)</a:t>
            </a:r>
            <a:endParaRPr lang="el-GR" sz="2000" dirty="0" smtClean="0"/>
          </a:p>
          <a:p>
            <a:pPr>
              <a:lnSpc>
                <a:spcPct val="100000"/>
              </a:lnSpc>
            </a:pPr>
            <a:r>
              <a:rPr lang="el-GR" sz="2000" dirty="0" smtClean="0"/>
              <a:t>Η οικονομική προσφορά που έκανε ο εργολήπτης</a:t>
            </a:r>
          </a:p>
          <a:p>
            <a:pPr>
              <a:lnSpc>
                <a:spcPct val="100000"/>
              </a:lnSpc>
              <a:buNone/>
            </a:pPr>
            <a:r>
              <a:rPr lang="el-GR" sz="2000" b="1" dirty="0" smtClean="0"/>
              <a:t>Μαθηματικό (ή Άμεσο) Κόστος Έργου (ΜΚΕ)</a:t>
            </a:r>
            <a:endParaRPr lang="el-GR" sz="2000" dirty="0" smtClean="0"/>
          </a:p>
          <a:p>
            <a:pPr>
              <a:lnSpc>
                <a:spcPct val="100000"/>
              </a:lnSpc>
            </a:pPr>
            <a:r>
              <a:rPr lang="el-GR" sz="2000" dirty="0" smtClean="0"/>
              <a:t>Η συνολική δαπάνη για: εργατικό δυναμικό, υλικά &amp; μηχανικό εξοπλισμό</a:t>
            </a:r>
          </a:p>
          <a:p>
            <a:pPr>
              <a:lnSpc>
                <a:spcPct val="100000"/>
              </a:lnSpc>
              <a:buNone/>
            </a:pPr>
            <a:r>
              <a:rPr lang="el-GR" sz="2000" b="1" dirty="0" smtClean="0"/>
              <a:t>Έμμεσο Κόστος Έργου (ΕΚΕ)</a:t>
            </a:r>
            <a:endParaRPr lang="el-GR" sz="2000" dirty="0" smtClean="0"/>
          </a:p>
          <a:p>
            <a:pPr>
              <a:lnSpc>
                <a:spcPct val="100000"/>
              </a:lnSpc>
            </a:pPr>
            <a:r>
              <a:rPr lang="el-GR" sz="2000" dirty="0" smtClean="0"/>
              <a:t>Λοιπές δαπάνες όπως: διοικητικό προσωπικό, γενικά έξοδα, φορολογία, τραπεζικές προμήθειες, κλπ.</a:t>
            </a:r>
          </a:p>
          <a:p>
            <a:pPr>
              <a:lnSpc>
                <a:spcPct val="100000"/>
              </a:lnSpc>
              <a:buNone/>
            </a:pPr>
            <a:r>
              <a:rPr lang="el-GR" sz="2000" b="1" dirty="0" smtClean="0"/>
              <a:t>Ολικό Κόστος Έργου (ΟΚΕ = ΜΚΕ + ΕΚΕ)</a:t>
            </a:r>
            <a:endParaRPr lang="el-GR" sz="2000" dirty="0" smtClean="0"/>
          </a:p>
          <a:p>
            <a:pPr>
              <a:lnSpc>
                <a:spcPct val="100000"/>
              </a:lnSpc>
            </a:pPr>
            <a:r>
              <a:rPr lang="el-GR" sz="2000" dirty="0" smtClean="0"/>
              <a:t>Το άθροισμα άμεσου &amp; έμμεσου κόστους</a:t>
            </a:r>
          </a:p>
          <a:p>
            <a:pPr>
              <a:lnSpc>
                <a:spcPct val="100000"/>
              </a:lnSpc>
              <a:buNone/>
            </a:pPr>
            <a:r>
              <a:rPr lang="el-GR" sz="2000" b="1" dirty="0" smtClean="0"/>
              <a:t>Κέρδος (Κ = ΣΚΕ – ΟΚΕ)</a:t>
            </a:r>
            <a:endParaRPr lang="el-GR" sz="2000" dirty="0" smtClean="0"/>
          </a:p>
          <a:p>
            <a:pPr>
              <a:lnSpc>
                <a:spcPct val="100000"/>
              </a:lnSpc>
            </a:pPr>
            <a:r>
              <a:rPr lang="el-GR" sz="2000" dirty="0" smtClean="0"/>
              <a:t>Το οικονομικό όφελος του </a:t>
            </a:r>
            <a:r>
              <a:rPr lang="el-GR" sz="2000" dirty="0" smtClean="0"/>
              <a:t>εργολήπτη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Σχέσεις Κόστους Έργου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ΤΥΠΟΙ:</a:t>
            </a:r>
          </a:p>
          <a:p>
            <a:pPr>
              <a:buNone/>
            </a:pPr>
            <a:r>
              <a:rPr lang="el-GR" dirty="0" smtClean="0"/>
              <a:t>Τα παραπάνω μεγέθη συνδέονται μεταξύ τους με την εξίσωση: </a:t>
            </a:r>
          </a:p>
          <a:p>
            <a:pPr>
              <a:buNone/>
            </a:pPr>
            <a:r>
              <a:rPr lang="el-GR" b="1" dirty="0" smtClean="0"/>
              <a:t>ΣΚΕ = ΜΚΕ + ΕΚΕ + Κ = ΟΚΕ + Κ</a:t>
            </a:r>
          </a:p>
          <a:p>
            <a:pPr>
              <a:buNone/>
            </a:pPr>
            <a:r>
              <a:rPr lang="el-GR" dirty="0" smtClean="0"/>
              <a:t>Το έμμεσο κόστος ΕΚΕ επιβαρύνει όλο το έργο κατά ένα Συντελεστή Επιβάρυνσης </a:t>
            </a:r>
          </a:p>
          <a:p>
            <a:pPr>
              <a:buNone/>
            </a:pPr>
            <a:r>
              <a:rPr lang="el-GR" b="1" dirty="0" smtClean="0"/>
              <a:t>F = (ΜΚΕ+ΕΚΕ)/ΜΚΕ = 1 + ΕΚΕ/ΜΚΕ</a:t>
            </a:r>
          </a:p>
          <a:p>
            <a:pPr>
              <a:buNone/>
            </a:pPr>
            <a:r>
              <a:rPr lang="el-GR" dirty="0" smtClean="0"/>
              <a:t>Το επιδιωκόμενο ποσοστό κέρδους τ (και </a:t>
            </a:r>
            <a:r>
              <a:rPr lang="el-GR" dirty="0" err="1" smtClean="0"/>
              <a:t>μεγ</a:t>
            </a:r>
            <a:r>
              <a:rPr lang="el-GR" dirty="0" smtClean="0"/>
              <a:t>. ποσοστό έκπτωσης) θα είναι: </a:t>
            </a:r>
          </a:p>
          <a:p>
            <a:pPr>
              <a:buNone/>
            </a:pPr>
            <a:r>
              <a:rPr lang="el-GR" b="1" dirty="0" smtClean="0"/>
              <a:t>τ = Κ / ΟΚΕ</a:t>
            </a:r>
          </a:p>
          <a:p>
            <a:pPr marL="0" indent="0">
              <a:buNone/>
            </a:pPr>
            <a:r>
              <a:rPr lang="el-GR" dirty="0" smtClean="0"/>
              <a:t>Εφόσον το έργο αποτελείται από</a:t>
            </a:r>
            <a:r>
              <a:rPr lang="el-GR" b="1" dirty="0" smtClean="0"/>
              <a:t> Ν </a:t>
            </a:r>
            <a:r>
              <a:rPr lang="el-GR" dirty="0" smtClean="0"/>
              <a:t>Δραστηριότητες και για κάθε Δραστηριότητα </a:t>
            </a:r>
            <a:r>
              <a:rPr lang="el-GR" b="1" dirty="0" smtClean="0"/>
              <a:t>i</a:t>
            </a:r>
            <a:r>
              <a:rPr lang="el-GR" dirty="0" smtClean="0"/>
              <a:t> έχουμε: </a:t>
            </a:r>
            <a:r>
              <a:rPr lang="el-GR" b="1" dirty="0" err="1" smtClean="0"/>
              <a:t>ΟΚΔ</a:t>
            </a:r>
            <a:r>
              <a:rPr lang="el-GR" b="1" baseline="-25000" dirty="0" err="1" smtClean="0"/>
              <a:t>i</a:t>
            </a:r>
            <a:r>
              <a:rPr lang="el-GR" b="1" dirty="0" smtClean="0"/>
              <a:t> &amp; </a:t>
            </a:r>
            <a:r>
              <a:rPr lang="el-GR" b="1" dirty="0" err="1" smtClean="0"/>
              <a:t>ΣΚΔ</a:t>
            </a:r>
            <a:r>
              <a:rPr lang="el-GR" b="1" baseline="-25000" dirty="0" err="1" smtClean="0"/>
              <a:t>i</a:t>
            </a:r>
            <a:r>
              <a:rPr lang="el-GR" dirty="0" smtClean="0"/>
              <a:t> τότε ισχύουν τα:</a:t>
            </a:r>
          </a:p>
          <a:p>
            <a:pPr>
              <a:buNone/>
            </a:pPr>
            <a:r>
              <a:rPr lang="el-GR" b="1" dirty="0" smtClean="0"/>
              <a:t>ΟΚΕ = Σ</a:t>
            </a:r>
            <a:r>
              <a:rPr lang="el-GR" b="1" baseline="30000" dirty="0" smtClean="0"/>
              <a:t>Ν</a:t>
            </a:r>
            <a:r>
              <a:rPr lang="el-GR" b="1" baseline="-25000" dirty="0" smtClean="0"/>
              <a:t>i=1</a:t>
            </a:r>
            <a:r>
              <a:rPr lang="el-GR" b="1" dirty="0" smtClean="0"/>
              <a:t> (</a:t>
            </a:r>
            <a:r>
              <a:rPr lang="el-GR" b="1" dirty="0" err="1" smtClean="0"/>
              <a:t>ΟΚΔ</a:t>
            </a:r>
            <a:r>
              <a:rPr lang="el-GR" b="1" baseline="-25000" dirty="0" err="1" smtClean="0"/>
              <a:t>i</a:t>
            </a:r>
            <a:r>
              <a:rPr lang="el-GR" b="1" dirty="0" smtClean="0"/>
              <a:t>) </a:t>
            </a:r>
          </a:p>
          <a:p>
            <a:pPr>
              <a:buNone/>
            </a:pPr>
            <a:r>
              <a:rPr lang="el-GR" b="1" dirty="0" smtClean="0"/>
              <a:t>ΣΚΕ = Σ</a:t>
            </a:r>
            <a:r>
              <a:rPr lang="el-GR" b="1" baseline="30000" dirty="0" smtClean="0"/>
              <a:t>Ν</a:t>
            </a:r>
            <a:r>
              <a:rPr lang="el-GR" b="1" baseline="-25000" dirty="0" smtClean="0"/>
              <a:t>i=1</a:t>
            </a:r>
            <a:r>
              <a:rPr lang="el-GR" b="1" dirty="0" smtClean="0"/>
              <a:t> (</a:t>
            </a:r>
            <a:r>
              <a:rPr lang="el-GR" b="1" dirty="0" err="1" smtClean="0"/>
              <a:t>ΣΚΔ</a:t>
            </a:r>
            <a:r>
              <a:rPr lang="el-GR" b="1" baseline="-25000" dirty="0" err="1" smtClean="0"/>
              <a:t>i</a:t>
            </a:r>
            <a:r>
              <a:rPr lang="el-GR" b="1" dirty="0" smtClean="0"/>
              <a:t>)  και</a:t>
            </a:r>
          </a:p>
          <a:p>
            <a:pPr>
              <a:buNone/>
            </a:pPr>
            <a:r>
              <a:rPr lang="el-GR" b="1" dirty="0" smtClean="0"/>
              <a:t>(</a:t>
            </a:r>
            <a:r>
              <a:rPr lang="el-GR" b="1" dirty="0" err="1" smtClean="0"/>
              <a:t>ΣΚΔ</a:t>
            </a:r>
            <a:r>
              <a:rPr lang="el-GR" b="1" baseline="-25000" dirty="0" err="1" smtClean="0"/>
              <a:t>i</a:t>
            </a:r>
            <a:r>
              <a:rPr lang="el-GR" b="1" dirty="0" smtClean="0"/>
              <a:t>)  = (1+τ)∙(</a:t>
            </a:r>
            <a:r>
              <a:rPr lang="el-GR" b="1" dirty="0" err="1" smtClean="0"/>
              <a:t>ΟΚΔ</a:t>
            </a:r>
            <a:r>
              <a:rPr lang="el-GR" b="1" baseline="-25000" dirty="0" err="1" smtClean="0"/>
              <a:t>i</a:t>
            </a:r>
            <a:r>
              <a:rPr lang="el-GR" b="1" dirty="0" smtClean="0"/>
              <a:t>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Κατασκευής &amp; Κόστος </a:t>
            </a:r>
            <a:r>
              <a:rPr lang="el-GR" sz="3200" b="0" dirty="0" smtClean="0"/>
              <a:t>1/6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Το Μαθηματικό (ή Άμεσο) Κόστος Έργου (</a:t>
            </a:r>
            <a:r>
              <a:rPr lang="el-GR" b="1" dirty="0" smtClean="0"/>
              <a:t>ΜΚΕ</a:t>
            </a:r>
            <a:r>
              <a:rPr lang="el-GR" dirty="0" smtClean="0"/>
              <a:t>) είναι </a:t>
            </a:r>
            <a:r>
              <a:rPr lang="el-GR" b="1" dirty="0" smtClean="0"/>
              <a:t>αντιστρόφως ανάλογο</a:t>
            </a:r>
            <a:r>
              <a:rPr lang="el-GR" dirty="0" smtClean="0"/>
              <a:t> του χρόνου κατασκευής </a:t>
            </a:r>
            <a:r>
              <a:rPr lang="el-GR" b="1" dirty="0" smtClean="0"/>
              <a:t>Τ</a:t>
            </a:r>
            <a:r>
              <a:rPr lang="el-GR" dirty="0" smtClean="0"/>
              <a:t>. Δηλαδή:</a:t>
            </a:r>
          </a:p>
          <a:p>
            <a:pPr lvl="0"/>
            <a:r>
              <a:rPr lang="el-GR" dirty="0" smtClean="0"/>
              <a:t>Όσο συντομεύουμε ένα έργο τόσο περισσότερο κοστίζει.</a:t>
            </a:r>
          </a:p>
          <a:p>
            <a:pPr lvl="0"/>
            <a:r>
              <a:rPr lang="el-GR" dirty="0" smtClean="0"/>
              <a:t>Όταν μειώνουμε το κόστος ενός έργου θα αυξηθεί η διάρκεια του </a:t>
            </a:r>
          </a:p>
          <a:p>
            <a:pPr marL="0" indent="0">
              <a:buNone/>
            </a:pPr>
            <a:r>
              <a:rPr lang="el-GR" dirty="0" smtClean="0"/>
              <a:t>Ο ελάχιστος δυνατός χρόνος κατασκευής </a:t>
            </a:r>
            <a:r>
              <a:rPr lang="el-GR" b="1" dirty="0" smtClean="0"/>
              <a:t>Τ</a:t>
            </a:r>
            <a:r>
              <a:rPr lang="en-US" b="1" baseline="-25000" dirty="0" smtClean="0"/>
              <a:t>min</a:t>
            </a:r>
            <a:r>
              <a:rPr lang="en-US" dirty="0" smtClean="0"/>
              <a:t> </a:t>
            </a:r>
            <a:r>
              <a:rPr lang="el-GR" dirty="0" smtClean="0"/>
              <a:t>αντιστοιχεί και στο μέγιστο άμεσο κόστος </a:t>
            </a:r>
            <a:r>
              <a:rPr lang="el-GR" b="1" dirty="0" smtClean="0"/>
              <a:t>ΜΚΕ</a:t>
            </a:r>
            <a:r>
              <a:rPr lang="en-US" b="1" baseline="-25000" dirty="0" smtClean="0"/>
              <a:t>max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Το ελάχιστο δυνατό άμεσο κόστος </a:t>
            </a:r>
            <a:r>
              <a:rPr lang="el-GR" b="1" dirty="0" smtClean="0"/>
              <a:t>ΜΚΕ</a:t>
            </a:r>
            <a:r>
              <a:rPr lang="en-US" b="1" baseline="-25000" dirty="0" smtClean="0"/>
              <a:t>min</a:t>
            </a:r>
            <a:r>
              <a:rPr lang="el-GR" dirty="0" smtClean="0"/>
              <a:t> αντιστοιχεί στον μέγιστο/κανονικό κατασκευής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max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normal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Κατασκευής &amp; Κόστος </a:t>
            </a:r>
            <a:r>
              <a:rPr lang="el-GR" sz="3200" b="0" dirty="0" smtClean="0"/>
              <a:t>2/6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23" y="1779839"/>
            <a:ext cx="7180953" cy="4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Κατασκευής &amp; Κόστος </a:t>
            </a:r>
            <a:r>
              <a:rPr lang="el-GR" sz="3200" b="0" dirty="0" smtClean="0"/>
              <a:t>3/6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Έμμεσο Κόστος Έργου (</a:t>
            </a:r>
            <a:r>
              <a:rPr lang="el-GR" b="1" dirty="0" smtClean="0"/>
              <a:t>ΕΚΕ</a:t>
            </a:r>
            <a:r>
              <a:rPr lang="el-GR" dirty="0" smtClean="0"/>
              <a:t>) είναι </a:t>
            </a:r>
            <a:r>
              <a:rPr lang="el-GR" b="1" dirty="0" smtClean="0"/>
              <a:t>ανάλογο</a:t>
            </a:r>
            <a:r>
              <a:rPr lang="el-GR" dirty="0" smtClean="0"/>
              <a:t> του χρόνου κατασκευής </a:t>
            </a:r>
            <a:r>
              <a:rPr lang="el-GR" b="1" dirty="0" smtClean="0"/>
              <a:t>Τ</a:t>
            </a:r>
            <a:r>
              <a:rPr lang="el-GR" dirty="0" smtClean="0"/>
              <a:t>. Δηλαδή:</a:t>
            </a:r>
          </a:p>
          <a:p>
            <a:pPr lvl="0"/>
            <a:r>
              <a:rPr lang="el-GR" dirty="0" smtClean="0"/>
              <a:t>Όσο αυξάνει η διάρκεια του έργου </a:t>
            </a:r>
            <a:r>
              <a:rPr lang="el-GR" b="1" dirty="0" smtClean="0"/>
              <a:t>αυξάνει γραμμικά</a:t>
            </a:r>
            <a:r>
              <a:rPr lang="el-GR" dirty="0" smtClean="0"/>
              <a:t> και το έμμεσο κόστος</a:t>
            </a:r>
          </a:p>
          <a:p>
            <a:pPr lvl="0"/>
            <a:r>
              <a:rPr lang="el-GR" dirty="0" smtClean="0"/>
              <a:t>Υπολογίζεται σαν ημερήσια ή μηνιαία δαπάνη (</a:t>
            </a:r>
            <a:r>
              <a:rPr lang="el-GR" b="1" dirty="0" smtClean="0"/>
              <a:t>Δ</a:t>
            </a:r>
            <a:r>
              <a:rPr lang="el-GR" dirty="0" smtClean="0"/>
              <a:t>) και πολλαπλασιάζεται με Τ.</a:t>
            </a:r>
          </a:p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b="1" dirty="0" smtClean="0"/>
              <a:t>Ολικό Κόστος Έργου</a:t>
            </a:r>
            <a:r>
              <a:rPr lang="el-GR" dirty="0" smtClean="0"/>
              <a:t> είναι το άθροισμα άμεσου &amp; έμμεσου κόστους (ΟΚΕ = ΜΚΕ + ΕΚΕ) και η τιμή του </a:t>
            </a:r>
            <a:r>
              <a:rPr lang="el-GR" b="1" dirty="0" smtClean="0"/>
              <a:t>παρουσιάζει ελάχιστο</a:t>
            </a:r>
            <a:r>
              <a:rPr lang="el-GR" dirty="0" smtClean="0"/>
              <a:t> για κάποια τιμή του Τ, </a:t>
            </a:r>
            <a:r>
              <a:rPr lang="el-GR" b="1" dirty="0" err="1" smtClean="0"/>
              <a:t>Τ</a:t>
            </a:r>
            <a:r>
              <a:rPr lang="el-GR" b="1" baseline="-25000" dirty="0" err="1" smtClean="0"/>
              <a:t>βελτ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Κατασκευής &amp; Κόστος </a:t>
            </a:r>
            <a:r>
              <a:rPr lang="el-GR" sz="3200" b="0" dirty="0" smtClean="0"/>
              <a:t>4/6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23" y="1779839"/>
            <a:ext cx="7180953" cy="4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Κατασκευής &amp; Κόστος </a:t>
            </a:r>
            <a:r>
              <a:rPr lang="el-GR" sz="3200" b="0" dirty="0" smtClean="0">
                <a:solidFill>
                  <a:prstClr val="white"/>
                </a:solidFill>
              </a:rPr>
              <a:t>5/6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Στις συμβάσεις χρησιμοποιείται επίσης η συμφωνία-ρήτρα με ποινή (</a:t>
            </a:r>
            <a:r>
              <a:rPr lang="el-GR" b="1" dirty="0" smtClean="0"/>
              <a:t>π</a:t>
            </a:r>
            <a:r>
              <a:rPr lang="el-GR" dirty="0" smtClean="0"/>
              <a:t>) για καθυστερήσεις αλλά και με μπόνους (</a:t>
            </a:r>
            <a:r>
              <a:rPr lang="el-GR" b="1" dirty="0" smtClean="0"/>
              <a:t>μ</a:t>
            </a:r>
            <a:r>
              <a:rPr lang="el-GR" dirty="0" smtClean="0"/>
              <a:t>) για συντομεύσεις της χρονικής διάρκειας εκτέλεσης των εργασιών.</a:t>
            </a:r>
          </a:p>
          <a:p>
            <a:pPr marL="0" indent="0">
              <a:buNone/>
            </a:pPr>
            <a:r>
              <a:rPr lang="el-GR" dirty="0" smtClean="0"/>
              <a:t>Αν ο εργολήπτης έχει συμφωνήσει σε ένα συμβατικό χρόνο </a:t>
            </a:r>
            <a:r>
              <a:rPr lang="el-GR" b="1" dirty="0" err="1" smtClean="0"/>
              <a:t>Τ</a:t>
            </a:r>
            <a:r>
              <a:rPr lang="el-GR" b="1" baseline="-25000" dirty="0" err="1" smtClean="0"/>
              <a:t>συμβ</a:t>
            </a:r>
            <a:r>
              <a:rPr lang="el-GR" dirty="0" smtClean="0"/>
              <a:t>, τότε: </a:t>
            </a:r>
          </a:p>
          <a:p>
            <a:pPr lvl="0"/>
            <a:r>
              <a:rPr lang="el-GR" dirty="0" smtClean="0"/>
              <a:t>αν τελειώσει νωρίτερα θα έχει όφελος  </a:t>
            </a:r>
            <a:r>
              <a:rPr lang="el-GR" b="1" dirty="0" smtClean="0"/>
              <a:t>(</a:t>
            </a:r>
            <a:r>
              <a:rPr lang="el-GR" b="1" dirty="0" err="1" smtClean="0"/>
              <a:t>Τ</a:t>
            </a:r>
            <a:r>
              <a:rPr lang="el-GR" b="1" baseline="-25000" dirty="0" err="1" smtClean="0"/>
              <a:t>συμβ</a:t>
            </a:r>
            <a:r>
              <a:rPr lang="el-GR" b="1" dirty="0" smtClean="0"/>
              <a:t> -Τ)*μ</a:t>
            </a:r>
            <a:r>
              <a:rPr lang="el-GR" dirty="0" smtClean="0"/>
              <a:t>, </a:t>
            </a:r>
          </a:p>
          <a:p>
            <a:pPr lvl="0"/>
            <a:r>
              <a:rPr lang="el-GR" dirty="0" smtClean="0"/>
              <a:t>ενώ αν καθυστερήσει θα έχει επιπλέον κόστος </a:t>
            </a:r>
            <a:r>
              <a:rPr lang="el-GR" b="1" dirty="0" smtClean="0"/>
              <a:t>(Τ- </a:t>
            </a:r>
            <a:r>
              <a:rPr lang="el-GR" b="1" dirty="0" err="1" smtClean="0"/>
              <a:t>Τ</a:t>
            </a:r>
            <a:r>
              <a:rPr lang="el-GR" b="1" baseline="-25000" dirty="0" err="1" smtClean="0"/>
              <a:t>συμβ</a:t>
            </a:r>
            <a:r>
              <a:rPr lang="el-GR" b="1" dirty="0" smtClean="0"/>
              <a:t>)*π</a:t>
            </a:r>
            <a:r>
              <a:rPr lang="el-GR" dirty="0" smtClean="0"/>
              <a:t> . 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Κατασκευής &amp; Κόστος </a:t>
            </a:r>
            <a:r>
              <a:rPr lang="el-GR" sz="3200" b="0" dirty="0" smtClean="0">
                <a:solidFill>
                  <a:prstClr val="white"/>
                </a:solidFill>
              </a:rPr>
              <a:t>6/6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23" y="1779839"/>
            <a:ext cx="7180953" cy="4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Βελτιστοποίηση Κόστους Κατασκευής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l-GR" dirty="0" smtClean="0"/>
              <a:t>Χωρίς ποινή καθυστέρησης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 smtClean="0"/>
              <a:t>Με ποινή καθυστέρησης</a:t>
            </a:r>
          </a:p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Παράδειγμα του πως η σωστή επιλογή των </a:t>
            </a:r>
            <a:r>
              <a:rPr lang="el-GR" b="1" dirty="0" smtClean="0"/>
              <a:t>π &amp; μ</a:t>
            </a:r>
            <a:r>
              <a:rPr lang="el-GR" dirty="0" smtClean="0"/>
              <a:t> μετακινούν το βέλτιστο σημείο νωρίτερα έτσι ώστε να αποθαρρύνεται ο εργολάβος να καθυστερήσει το έργο.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Βελτιστοποίηση Κόστους Κατασκευής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23" y="1779839"/>
            <a:ext cx="7180953" cy="4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Εκμηχάνιση &amp; Εργοτάξια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dirty="0" smtClean="0"/>
              <a:t>Η εκμηχάνιση των κατασκευών σημαίνει:</a:t>
            </a:r>
          </a:p>
          <a:p>
            <a:r>
              <a:rPr lang="el-GR" dirty="0" smtClean="0"/>
              <a:t>Μηχανές αντί για εργατικά χέρια &amp; ανάγκη οργάνωσης τους σε εργοτάξια</a:t>
            </a:r>
          </a:p>
          <a:p>
            <a:pPr>
              <a:buNone/>
            </a:pPr>
            <a:r>
              <a:rPr lang="el-GR" dirty="0" smtClean="0"/>
              <a:t>Με Προαπαιτούμενα:</a:t>
            </a:r>
          </a:p>
          <a:p>
            <a:r>
              <a:rPr lang="el-GR" dirty="0" smtClean="0"/>
              <a:t>Την επιλογή των κατάλληλων μηχανών</a:t>
            </a:r>
          </a:p>
          <a:p>
            <a:r>
              <a:rPr lang="el-GR" dirty="0" smtClean="0"/>
              <a:t>Τη σωστή οργάνωση/διάταξη των εργοταξίων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Βαθμός εκμηχάνισης = ---------------------------------------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707904" y="479715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Κεφάλαιο για αγορά μηχανημάτων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851920" y="5445224"/>
            <a:ext cx="3177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Προϋπολογισμός Έργου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Παρακολούθηση Εσόδων-Εξόδων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l-GR" sz="1800" b="1" dirty="0" smtClean="0"/>
              <a:t>Στα διαγράμματα Χρημάτων – Χρόνου απεικονίζονται:</a:t>
            </a:r>
          </a:p>
          <a:p>
            <a:pPr>
              <a:lnSpc>
                <a:spcPct val="120000"/>
              </a:lnSpc>
            </a:pPr>
            <a:r>
              <a:rPr lang="el-GR" sz="1800" dirty="0" smtClean="0"/>
              <a:t>Οι Δαπάνες που καταβάλλονται σε κάθε φάση του έργου (βάσει των εργασιών που εκτελούνται)</a:t>
            </a:r>
          </a:p>
          <a:p>
            <a:pPr>
              <a:lnSpc>
                <a:spcPct val="120000"/>
              </a:lnSpc>
            </a:pPr>
            <a:r>
              <a:rPr lang="el-GR" sz="1800" dirty="0" smtClean="0"/>
              <a:t>Η Χρηματοδότηση που εισπράττεται σε κάθε φάση του έργου (βάσει των όρων πληρωμής της σύμβασης)</a:t>
            </a:r>
          </a:p>
          <a:p>
            <a:pPr>
              <a:lnSpc>
                <a:spcPct val="120000"/>
              </a:lnSpc>
              <a:buNone/>
            </a:pPr>
            <a:r>
              <a:rPr lang="el-GR" sz="1800" b="1" dirty="0" smtClean="0"/>
              <a:t>Με δυο τρόπους: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1800" dirty="0" smtClean="0"/>
              <a:t>Σαν </a:t>
            </a:r>
            <a:r>
              <a:rPr lang="el-GR" sz="1800" dirty="0" err="1" smtClean="0"/>
              <a:t>Χρηματοροή</a:t>
            </a:r>
            <a:endParaRPr lang="el-GR" sz="18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1800" dirty="0" smtClean="0"/>
              <a:t>Σαν συσσωρευόμενα ποσά (διάγραμμα/καμπύλες S)</a:t>
            </a:r>
          </a:p>
          <a:p>
            <a:pPr>
              <a:lnSpc>
                <a:spcPct val="120000"/>
              </a:lnSpc>
              <a:buNone/>
            </a:pPr>
            <a:r>
              <a:rPr lang="el-GR" sz="1800" b="1" dirty="0" smtClean="0"/>
              <a:t>Στο διάγραμμα S επισημαίνονται: </a:t>
            </a:r>
          </a:p>
          <a:p>
            <a:pPr>
              <a:lnSpc>
                <a:spcPct val="120000"/>
              </a:lnSpc>
            </a:pPr>
            <a:r>
              <a:rPr lang="el-GR" sz="1800" dirty="0" smtClean="0"/>
              <a:t>το χρονικό όριο Αυτοχρηματοδότησης του έργου </a:t>
            </a:r>
          </a:p>
          <a:p>
            <a:pPr>
              <a:lnSpc>
                <a:spcPct val="120000"/>
              </a:lnSpc>
            </a:pPr>
            <a:r>
              <a:rPr lang="el-GR" sz="1800" dirty="0" smtClean="0"/>
              <a:t>το Αναμενόμενο Τελικό Κέρδος </a:t>
            </a:r>
            <a:endParaRPr lang="el-GR" sz="1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Εσόδων-Εξόδων &amp; </a:t>
            </a:r>
            <a:r>
              <a:rPr lang="el-GR" dirty="0" err="1" smtClean="0"/>
              <a:t>Χρηματοροή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68407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Σύνολα Εσόδων-Εξόδων &amp; Διάγραμμα </a:t>
            </a:r>
            <a:r>
              <a:rPr lang="en-GB" dirty="0" smtClean="0"/>
              <a:t>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488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Πορεία Έργου</a:t>
            </a: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9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Verdana"/>
                          <a:ea typeface="MS Mincho"/>
                          <a:cs typeface="+mn-cs"/>
                        </a:rPr>
                        <a:t>Α-Προϋπολογισμένα Έξοδα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Όταν:</a:t>
                      </a:r>
                    </a:p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Α-Β &gt; 0 υπολείπονται των εσόδων</a:t>
                      </a:r>
                    </a:p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Β-Α &gt; 0 υπέρβαση εξόδων</a:t>
                      </a:r>
                    </a:p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Β-Γ &gt; 0 ζημία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Verdana"/>
                          <a:ea typeface="MS Mincho"/>
                        </a:rPr>
                        <a:t>Β-Πραγματικά Έξοδα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Verdana"/>
                          <a:ea typeface="MS Mincho"/>
                        </a:rPr>
                        <a:t>Γ-Προϋπολογισμός Σύμβασης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68407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«Διαχείριση έργων και εργοταξίων . Ενότητα </a:t>
            </a:r>
            <a:r>
              <a:rPr lang="en-US" sz="2000" dirty="0" smtClean="0"/>
              <a:t>10</a:t>
            </a:r>
            <a:r>
              <a:rPr lang="el-GR" sz="2000" dirty="0" smtClean="0"/>
              <a:t>: Στοιχεία διαχείρισης κόστους».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067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Επιλογή Κατάλληλων Δομικών Μηχανών &amp; Κατάλληλης Διάταξης Εργοταξίου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dirty="0" smtClean="0"/>
              <a:t>Έχουν σαν σκοπό τη:</a:t>
            </a:r>
          </a:p>
          <a:p>
            <a:r>
              <a:rPr lang="el-GR" dirty="0" smtClean="0"/>
              <a:t>Βελτίωση της Ποιότητας Κατασκευής</a:t>
            </a:r>
          </a:p>
          <a:p>
            <a:r>
              <a:rPr lang="el-GR" dirty="0" smtClean="0"/>
              <a:t>Μείωση των Χρόνων Εκτέλεσης του έργου</a:t>
            </a:r>
          </a:p>
          <a:p>
            <a:r>
              <a:rPr lang="el-GR" dirty="0" smtClean="0"/>
              <a:t>Μείωση του Κόστους Εκτέλεσης του έργου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Επιλογή Κατάλληλων Δομικών Μηχανών &amp; Κατάλληλης Διάταξης Εργοταξίου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000" dirty="0" smtClean="0"/>
              <a:t>Εξαρτώνται από:</a:t>
            </a:r>
          </a:p>
          <a:p>
            <a:r>
              <a:rPr lang="el-GR" sz="2000" dirty="0" smtClean="0"/>
              <a:t>Το Μέγεθος του Έργου και το Χρόνο Παράδοσης (ορίζουν το πλήθος &amp; ισχύ των μηχανών)</a:t>
            </a:r>
          </a:p>
          <a:p>
            <a:r>
              <a:rPr lang="el-GR" sz="2000" dirty="0" smtClean="0"/>
              <a:t>Την Οικονομική Ισχύ της Εταιρείας (απόφαση για αγορά ή ενοικίαση)</a:t>
            </a:r>
          </a:p>
          <a:p>
            <a:r>
              <a:rPr lang="el-GR" sz="2000" dirty="0" smtClean="0"/>
              <a:t>Τις Συνθήκες Μεταφοράς &amp; Συντήρησης (περιορισμοί σε διαστάσεις, βάρος, τρόπο μεταφοράς μηχανών)</a:t>
            </a:r>
          </a:p>
          <a:p>
            <a:r>
              <a:rPr lang="el-GR" sz="2000" dirty="0" smtClean="0"/>
              <a:t>Την Εύκολη/Γρήγορη Συναρμολόγηση</a:t>
            </a:r>
          </a:p>
          <a:p>
            <a:r>
              <a:rPr lang="el-GR" sz="2000" dirty="0" smtClean="0"/>
              <a:t>Την Ανθεκτικότητα σε Αντίξοες Συνθήκες και ανάγκη ειδικού προσωπικού</a:t>
            </a:r>
          </a:p>
          <a:p>
            <a:r>
              <a:rPr lang="el-GR" sz="2000" dirty="0" smtClean="0"/>
              <a:t>Τα Είδη Πηγών Ενέργειας (ηλεκτροκίνηση, εσωτερικής καύσης)</a:t>
            </a:r>
          </a:p>
          <a:p>
            <a:r>
              <a:rPr lang="el-GR" sz="2000" dirty="0" smtClean="0"/>
              <a:t>Συντήρηση &amp; Επισκευή (συνεργεία βάσης, </a:t>
            </a:r>
            <a:r>
              <a:rPr lang="el-GR" sz="2000" dirty="0" err="1" smtClean="0"/>
              <a:t>εργοταξιακά</a:t>
            </a:r>
            <a:r>
              <a:rPr lang="el-GR" sz="2000" dirty="0" smtClean="0"/>
              <a:t>, κινητά)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Τμήμα Διεύθυνσης Εξοπλισμού &amp; Υλικών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7" name="6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08263"/>
            <a:ext cx="579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Τμήμα Διεύθυνσης Εξοπλισμού &amp; Υλικών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Τμήμα Μηχανολογικό </a:t>
            </a:r>
            <a:endParaRPr lang="el-GR" dirty="0" smtClean="0"/>
          </a:p>
          <a:p>
            <a:r>
              <a:rPr lang="el-GR" b="1" dirty="0" smtClean="0"/>
              <a:t>Πριν την έναρξη:</a:t>
            </a:r>
            <a:r>
              <a:rPr lang="el-GR" dirty="0" smtClean="0"/>
              <a:t> Προσδιορισμός οδών πρόσβασης &amp; μεταφορών. Απαιτούμενες μηχανές, εργαλεία, ηλ. ενέργεια. Τρόποι τροφοδοσία ηλ. ενέργειας, νερού. Χώροι εγκατάστασης συνεργείων, αποθηκών, γραφείων</a:t>
            </a:r>
          </a:p>
          <a:p>
            <a:r>
              <a:rPr lang="el-GR" b="1" dirty="0" smtClean="0"/>
              <a:t>Μετά την έναρξη:</a:t>
            </a:r>
            <a:r>
              <a:rPr lang="el-GR" dirty="0" smtClean="0"/>
              <a:t> Διακίνηση μηχανημάτων &amp; ανταλλακτικών. Προμήθεια νέων, Συντονισμός εργασιών συντήρησης. Ενημέρωση/εκπαίδευση χειριστών. Τήρηση αρχείων &amp; στατιστικών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Τμήμα Διεύθυνσης Εξοπλισμού &amp; Υλικών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Τμήμα Προμηθειών</a:t>
            </a:r>
            <a:endParaRPr lang="el-GR" dirty="0" smtClean="0"/>
          </a:p>
          <a:p>
            <a:r>
              <a:rPr lang="el-GR" dirty="0" smtClean="0"/>
              <a:t>Αγορά, αποστολή, αποθήκευση υλικών &amp; εργαλείων. Ασφάλιση, κατανάλωση, διακίνηση υλικών</a:t>
            </a:r>
          </a:p>
          <a:p>
            <a:pPr>
              <a:buNone/>
            </a:pPr>
            <a:r>
              <a:rPr lang="el-GR" b="1" dirty="0" smtClean="0"/>
              <a:t>Τμήμα Συνεργείων</a:t>
            </a:r>
            <a:endParaRPr lang="el-GR" dirty="0" smtClean="0"/>
          </a:p>
          <a:p>
            <a:r>
              <a:rPr lang="el-GR" dirty="0" smtClean="0"/>
              <a:t>Παραλαβή, συντήρηση, επισκευή μηχανών. Εκπαίδευση τεχνιτών</a:t>
            </a:r>
          </a:p>
          <a:p>
            <a:r>
              <a:rPr lang="el-GR" dirty="0" smtClean="0"/>
              <a:t>Επί τόπου επέμβαση, κατασκευή/επισκευή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Διαδικασίες Έναρξης Έργου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Προκαταρτικές Δραστηριότητες</a:t>
            </a:r>
            <a:endParaRPr lang="el-GR" dirty="0" smtClean="0"/>
          </a:p>
          <a:p>
            <a:pPr lvl="0"/>
            <a:r>
              <a:rPr lang="el-GR" dirty="0" smtClean="0"/>
              <a:t>Τελική επίσκεψη τοποθεσίας – μελέτη τοπικών συνθηκών</a:t>
            </a:r>
          </a:p>
          <a:p>
            <a:pPr lvl="0"/>
            <a:r>
              <a:rPr lang="el-GR" dirty="0" smtClean="0"/>
              <a:t>Τοπογραφικό σκαρίφημα με θέσεις: γραφείων, αποθηκών, εκκίνησης μηχανημάτων, στέγασης/τροφοδοσίας προσωπικού, ηλεκτροδότηση, ύδρευση &amp; επικοινωνία. </a:t>
            </a:r>
          </a:p>
          <a:p>
            <a:pPr>
              <a:buNone/>
            </a:pPr>
            <a:r>
              <a:rPr lang="el-GR" b="1" dirty="0" smtClean="0"/>
              <a:t>Προετοιμασία Χώρου</a:t>
            </a:r>
            <a:endParaRPr lang="el-GR" dirty="0" smtClean="0"/>
          </a:p>
          <a:p>
            <a:pPr lvl="0"/>
            <a:r>
              <a:rPr lang="el-GR" dirty="0" smtClean="0"/>
              <a:t>Πρόχειρες Κατασκευές (παραπήγματα &amp; βοηθητικοί χώροι, γραφεία, αποθήκες, συνεργεία, καντίνα, τουαλέτες, διαμονή)</a:t>
            </a:r>
          </a:p>
          <a:p>
            <a:pPr lvl="0"/>
            <a:r>
              <a:rPr lang="el-GR" dirty="0" smtClean="0"/>
              <a:t>Διευθετήσεις χώρων (δρόμοι προσπέλασης, καθαρισμός εδάφους, αντιπλημμυρικά, περιφράξεις, συμπυκνώσεις/</a:t>
            </a:r>
            <a:r>
              <a:rPr lang="el-GR" dirty="0" err="1" smtClean="0"/>
              <a:t>θεμελ</a:t>
            </a:r>
            <a:r>
              <a:rPr lang="el-GR" dirty="0" err="1" smtClean="0"/>
              <a:t>.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Διαδικασίες Έναρξης Έργου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smtClean="0"/>
              <a:t>Αποθήκευση Μηχανημάτων/Εργαλείων/Υλικών</a:t>
            </a:r>
          </a:p>
          <a:p>
            <a:r>
              <a:rPr lang="el-GR" dirty="0" smtClean="0"/>
              <a:t>Μέριμνα μεταφοράς &amp; προφύλαξης συσκευών, υλικών, ανταλλακτικών, κλπ. από τον αποθηκάριο.</a:t>
            </a:r>
          </a:p>
          <a:p>
            <a:r>
              <a:rPr lang="el-GR" dirty="0" smtClean="0"/>
              <a:t>Ταξινόμηση, διατήρηση σε καλή κατάσταση, άμεση πρόσβαση.</a:t>
            </a:r>
          </a:p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Προγραμματισμός Υπεργολαβιών</a:t>
            </a:r>
          </a:p>
          <a:p>
            <a:r>
              <a:rPr lang="el-GR" dirty="0" smtClean="0"/>
              <a:t>Εξωτερικά συνεργεία με δικό τους προσωπικό, μηχανήματα, υλικά.</a:t>
            </a:r>
          </a:p>
          <a:p>
            <a:r>
              <a:rPr lang="el-GR" dirty="0" smtClean="0"/>
              <a:t>Αυστηρά καθορισμένοι χρόνοι, έγκαιρη ειδοποίηση, ανεμπόδιστη ροή</a:t>
            </a:r>
          </a:p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Ημερολόγιο Προόδου Εργασιών</a:t>
            </a:r>
          </a:p>
          <a:p>
            <a:r>
              <a:rPr lang="el-GR" dirty="0" smtClean="0"/>
              <a:t>Εργασίες που εκτελέσθηκαν, καιρικές συνθήκες, καθυστερήσεις &amp; </a:t>
            </a:r>
            <a:r>
              <a:rPr lang="el-GR" dirty="0" smtClean="0"/>
              <a:t>αιτίες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600</TotalTime>
  <Words>1523</Words>
  <Application>Microsoft Office PowerPoint</Application>
  <PresentationFormat>On-screen Show (4:3)</PresentationFormat>
  <Paragraphs>211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template</vt:lpstr>
      <vt:lpstr>OC_template_updated</vt:lpstr>
      <vt:lpstr>1_OC_template_updated</vt:lpstr>
      <vt:lpstr>Διαχείριση Έργων &amp; Εργοταξίων</vt:lpstr>
      <vt:lpstr>Εκμηχάνιση &amp; Εργοτάξια</vt:lpstr>
      <vt:lpstr>Επιλογή Κατάλληλων Δομικών Μηχανών &amp; Κατάλληλης Διάταξης Εργοταξίου 1/2</vt:lpstr>
      <vt:lpstr>Επιλογή Κατάλληλων Δομικών Μηχανών &amp; Κατάλληλης Διάταξης Εργοταξίου 2/2</vt:lpstr>
      <vt:lpstr>Τμήμα Διεύθυνσης Εξοπλισμού &amp; Υλικών </vt:lpstr>
      <vt:lpstr>Τμήμα Διεύθυνσης Εξοπλισμού &amp; Υλικών </vt:lpstr>
      <vt:lpstr>Τμήμα Διεύθυνσης Εξοπλισμού &amp; Υλικών </vt:lpstr>
      <vt:lpstr>Διαδικασίες Έναρξης Έργου 1/2</vt:lpstr>
      <vt:lpstr>Διαδικασίες Έναρξης Έργου 2/2</vt:lpstr>
      <vt:lpstr>Κατηγορίες Κόστους Έργου</vt:lpstr>
      <vt:lpstr>Σχέσεις Κόστους Έργου</vt:lpstr>
      <vt:lpstr>Χρόνος Κατασκευής &amp; Κόστος 1/6</vt:lpstr>
      <vt:lpstr>Χρόνος Κατασκευής &amp; Κόστος 2/6</vt:lpstr>
      <vt:lpstr>Χρόνος Κατασκευής &amp; Κόστος 3/6</vt:lpstr>
      <vt:lpstr>Χρόνος Κατασκευής &amp; Κόστος 4/6</vt:lpstr>
      <vt:lpstr>Χρόνος Κατασκευής &amp; Κόστος 5/6</vt:lpstr>
      <vt:lpstr>Χρόνος Κατασκευής &amp; Κόστος 6/6</vt:lpstr>
      <vt:lpstr>Βελτιστοποίηση Κόστους Κατασκευής 1/2</vt:lpstr>
      <vt:lpstr>Βελτιστοποίηση Κόστους Κατασκευής 2/2</vt:lpstr>
      <vt:lpstr>Παρακολούθηση Εσόδων-Εξόδων</vt:lpstr>
      <vt:lpstr>Πίνακας Εσόδων-Εξόδων &amp; Χρηματοροή</vt:lpstr>
      <vt:lpstr>Σύνολα Εσόδων-Εξόδων &amp; Διάγραμμα S</vt:lpstr>
      <vt:lpstr>Οικονομική Πορεία Έργου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Author</cp:lastModifiedBy>
  <cp:revision>80</cp:revision>
  <dcterms:created xsi:type="dcterms:W3CDTF">2015-07-23T11:35:20Z</dcterms:created>
  <dcterms:modified xsi:type="dcterms:W3CDTF">2015-09-02T08:58:56Z</dcterms:modified>
</cp:coreProperties>
</file>