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41"/>
  </p:notesMasterIdLst>
  <p:handoutMasterIdLst>
    <p:handoutMasterId r:id="rId42"/>
  </p:handoutMasterIdLst>
  <p:sldIdLst>
    <p:sldId id="25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57" r:id="rId34"/>
    <p:sldId id="262" r:id="rId35"/>
    <p:sldId id="264" r:id="rId36"/>
    <p:sldId id="269" r:id="rId37"/>
    <p:sldId id="270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18" autoAdjust="0"/>
  </p:normalViewPr>
  <p:slideViewPr>
    <p:cSldViewPr>
      <p:cViewPr>
        <p:scale>
          <a:sx n="80" d="100"/>
          <a:sy n="80" d="100"/>
        </p:scale>
        <p:origin x="-268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Θελει</a:t>
            </a:r>
            <a:r>
              <a:rPr lang="el-GR" baseline="0" dirty="0" smtClean="0"/>
              <a:t> φτιάξιμο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1135">
              <a:lnSpc>
                <a:spcPct val="100000"/>
              </a:lnSpc>
              <a:defRPr sz="400" b="0" i="0">
                <a:solidFill>
                  <a:srgbClr val="656500"/>
                </a:solidFill>
                <a:latin typeface="Verdana"/>
                <a:cs typeface="Verdana"/>
              </a:defRPr>
            </a:lvl1pPr>
          </a:lstStyle>
          <a:p>
            <a:r>
              <a:rPr lang="el-GR" spc="-4" dirty="0" smtClean="0"/>
              <a:t>Σ</a:t>
            </a:r>
            <a:r>
              <a:rPr lang="el-GR" dirty="0" smtClean="0"/>
              <a:t>χ</a:t>
            </a:r>
            <a:r>
              <a:rPr lang="el-GR" spc="-9" dirty="0" smtClean="0"/>
              <a:t>ε</a:t>
            </a:r>
            <a:r>
              <a:rPr lang="el-GR" spc="4" dirty="0" smtClean="0"/>
              <a:t>δί</a:t>
            </a:r>
            <a:r>
              <a:rPr lang="el-GR" spc="-4" dirty="0" smtClean="0"/>
              <a:t>α</a:t>
            </a:r>
            <a:r>
              <a:rPr lang="el-GR" spc="-9" dirty="0" smtClean="0"/>
              <a:t>σ</a:t>
            </a:r>
            <a:r>
              <a:rPr lang="el-GR" dirty="0" smtClean="0"/>
              <a:t>η</a:t>
            </a:r>
            <a:r>
              <a:rPr lang="el-GR" spc="-4" dirty="0" smtClean="0"/>
              <a:t> </a:t>
            </a:r>
            <a:r>
              <a:rPr lang="el-GR" spc="-9" dirty="0" smtClean="0"/>
              <a:t>Υ</a:t>
            </a:r>
            <a:r>
              <a:rPr lang="el-GR" dirty="0" smtClean="0"/>
              <a:t>π</a:t>
            </a:r>
            <a:r>
              <a:rPr lang="el-GR" spc="-9" dirty="0" smtClean="0"/>
              <a:t>ο</a:t>
            </a:r>
            <a:r>
              <a:rPr lang="el-GR" dirty="0" smtClean="0"/>
              <a:t>λ</a:t>
            </a:r>
            <a:r>
              <a:rPr lang="el-GR" spc="-9" dirty="0" smtClean="0"/>
              <a:t>ο</a:t>
            </a:r>
            <a:r>
              <a:rPr lang="el-GR" dirty="0" smtClean="0"/>
              <a:t>γ</a:t>
            </a:r>
            <a:r>
              <a:rPr lang="el-GR" spc="4" dirty="0" smtClean="0"/>
              <a:t>ι</a:t>
            </a:r>
            <a:r>
              <a:rPr lang="el-GR" spc="-9" dirty="0" smtClean="0"/>
              <a:t>στ</a:t>
            </a:r>
            <a:r>
              <a:rPr lang="el-GR" spc="4" dirty="0" smtClean="0"/>
              <a:t>ι</a:t>
            </a:r>
            <a:r>
              <a:rPr lang="el-GR" spc="-9" dirty="0" smtClean="0"/>
              <a:t>κ</a:t>
            </a:r>
            <a:r>
              <a:rPr lang="el-GR" spc="-4" dirty="0" smtClean="0"/>
              <a:t>ώ</a:t>
            </a:r>
            <a:r>
              <a:rPr lang="el-GR" dirty="0" smtClean="0"/>
              <a:t>ν</a:t>
            </a:r>
            <a:r>
              <a:rPr lang="el-GR" spc="-9" dirty="0" smtClean="0"/>
              <a:t> </a:t>
            </a:r>
            <a:r>
              <a:rPr lang="el-GR" spc="-4" dirty="0" smtClean="0"/>
              <a:t>Σ</a:t>
            </a:r>
            <a:r>
              <a:rPr lang="el-GR" spc="4" dirty="0" smtClean="0"/>
              <a:t>υ</a:t>
            </a:r>
            <a:r>
              <a:rPr lang="el-GR" spc="-9" dirty="0" smtClean="0"/>
              <a:t>σ</a:t>
            </a:r>
            <a:r>
              <a:rPr lang="el-GR" dirty="0" smtClean="0"/>
              <a:t>τ</a:t>
            </a:r>
            <a:r>
              <a:rPr lang="el-GR" spc="-9" dirty="0" smtClean="0"/>
              <a:t>η</a:t>
            </a:r>
            <a:r>
              <a:rPr lang="el-GR" dirty="0" smtClean="0"/>
              <a:t>µ</a:t>
            </a:r>
            <a:r>
              <a:rPr lang="el-GR" spc="-4" dirty="0" smtClean="0"/>
              <a:t>ά</a:t>
            </a:r>
            <a:r>
              <a:rPr lang="el-GR" dirty="0" smtClean="0"/>
              <a:t>τ</a:t>
            </a:r>
            <a:r>
              <a:rPr lang="el-GR" spc="-13" dirty="0" smtClean="0"/>
              <a:t>ω</a:t>
            </a:r>
            <a:r>
              <a:rPr lang="el-GR" dirty="0" smtClean="0"/>
              <a:t>ν</a:t>
            </a:r>
            <a:endParaRPr lang="el-G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Σχεδίαση ψηφιακών συστημάτων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Βογιατζής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Μηχανικών Πληροφορικής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043608" y="5373216"/>
            <a:ext cx="1616125" cy="930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03848" y="5373216"/>
            <a:ext cx="1578609" cy="942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Κατασκευή</a:t>
            </a:r>
            <a:endParaRPr lang="el-GR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3672408"/>
          </a:xfrm>
        </p:spPr>
        <p:txBody>
          <a:bodyPr>
            <a:normAutofit/>
          </a:bodyPr>
          <a:lstStyle/>
          <a:p>
            <a:r>
              <a:rPr lang="el-GR" dirty="0" smtClean="0"/>
              <a:t>Τα ολοκληρωµένα κυκλώµατα (</a:t>
            </a:r>
            <a:r>
              <a:rPr lang="en-GB" dirty="0" smtClean="0"/>
              <a:t>integrated circuits) </a:t>
            </a:r>
            <a:r>
              <a:rPr lang="el-GR" dirty="0" smtClean="0"/>
              <a:t>κατασκευάζονται στην επιφάνεια ενός πλακιδίου πυριτίου (</a:t>
            </a:r>
            <a:r>
              <a:rPr lang="en-GB" dirty="0" smtClean="0"/>
              <a:t>silicon wafer)</a:t>
            </a:r>
          </a:p>
          <a:p>
            <a:pPr lvl="1"/>
            <a:r>
              <a:rPr lang="el-GR" sz="2000" dirty="0" smtClean="0"/>
              <a:t>Ελάχιστο χαρακτηριστικό µέγεθος (</a:t>
            </a:r>
            <a:r>
              <a:rPr lang="en-GB" sz="2000" dirty="0" smtClean="0"/>
              <a:t>feature size) </a:t>
            </a:r>
            <a:r>
              <a:rPr lang="el-GR" sz="2000" dirty="0" smtClean="0"/>
              <a:t>που µειώνεται σε κάθε τεχνολογική γενιά</a:t>
            </a:r>
          </a:p>
          <a:p>
            <a:pPr lvl="1"/>
            <a:r>
              <a:rPr lang="el-GR" sz="2000" dirty="0" smtClean="0"/>
              <a:t>Τώρα 25</a:t>
            </a:r>
            <a:r>
              <a:rPr lang="en-GB" sz="2000" dirty="0" smtClean="0"/>
              <a:t>nm</a:t>
            </a:r>
          </a:p>
          <a:p>
            <a:pPr lvl="1"/>
            <a:r>
              <a:rPr lang="el-GR" sz="2000" dirty="0" smtClean="0"/>
              <a:t>Νόµος του </a:t>
            </a:r>
            <a:r>
              <a:rPr lang="en-GB" sz="2000" dirty="0" smtClean="0"/>
              <a:t>Moore: </a:t>
            </a:r>
            <a:r>
              <a:rPr lang="el-GR" sz="2000" dirty="0" smtClean="0"/>
              <a:t>αύξηση του αριθµού των τρανζίστορ</a:t>
            </a:r>
          </a:p>
          <a:p>
            <a:pPr lvl="1"/>
            <a:r>
              <a:rPr lang="en-GB" sz="2000" dirty="0" smtClean="0"/>
              <a:t>CMOS: </a:t>
            </a:r>
            <a:r>
              <a:rPr lang="el-GR" sz="2000" dirty="0" smtClean="0"/>
              <a:t>συµπληρωµατικά (</a:t>
            </a:r>
            <a:r>
              <a:rPr lang="en-GB" sz="2000" dirty="0" smtClean="0"/>
              <a:t>complementary) MOSFET </a:t>
            </a:r>
            <a:r>
              <a:rPr lang="el-GR" sz="2000" dirty="0" smtClean="0"/>
              <a:t>κυκλώµατα</a:t>
            </a:r>
          </a:p>
          <a:p>
            <a:endParaRPr lang="el-GR" dirty="0"/>
          </a:p>
        </p:txBody>
      </p:sp>
      <p:grpSp>
        <p:nvGrpSpPr>
          <p:cNvPr id="34" name="33 - Ομάδα"/>
          <p:cNvGrpSpPr/>
          <p:nvPr/>
        </p:nvGrpSpPr>
        <p:grpSpPr>
          <a:xfrm>
            <a:off x="5292080" y="5517232"/>
            <a:ext cx="2949525" cy="856841"/>
            <a:chOff x="6642100" y="5131209"/>
            <a:chExt cx="2949525" cy="856841"/>
          </a:xfrm>
        </p:grpSpPr>
        <p:sp>
          <p:nvSpPr>
            <p:cNvPr id="35" name="object 13"/>
            <p:cNvSpPr/>
            <p:nvPr/>
          </p:nvSpPr>
          <p:spPr>
            <a:xfrm>
              <a:off x="8199408" y="5638337"/>
              <a:ext cx="429533" cy="0"/>
            </a:xfrm>
            <a:custGeom>
              <a:avLst/>
              <a:gdLst/>
              <a:ahLst/>
              <a:cxnLst/>
              <a:rect l="l" t="t" r="r" b="b"/>
              <a:pathLst>
                <a:path w="303529">
                  <a:moveTo>
                    <a:pt x="0" y="0"/>
                  </a:moveTo>
                  <a:lnTo>
                    <a:pt x="303275" y="0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36" name="object 14"/>
            <p:cNvSpPr/>
            <p:nvPr/>
          </p:nvSpPr>
          <p:spPr>
            <a:xfrm>
              <a:off x="7343217" y="5638337"/>
              <a:ext cx="429533" cy="0"/>
            </a:xfrm>
            <a:custGeom>
              <a:avLst/>
              <a:gdLst/>
              <a:ahLst/>
              <a:cxnLst/>
              <a:rect l="l" t="t" r="r" b="b"/>
              <a:pathLst>
                <a:path w="303529">
                  <a:moveTo>
                    <a:pt x="0" y="0"/>
                  </a:moveTo>
                  <a:lnTo>
                    <a:pt x="303275" y="0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37" name="object 15"/>
            <p:cNvSpPr/>
            <p:nvPr/>
          </p:nvSpPr>
          <p:spPr>
            <a:xfrm>
              <a:off x="7772395" y="5746030"/>
              <a:ext cx="321699" cy="0"/>
            </a:xfrm>
            <a:custGeom>
              <a:avLst/>
              <a:gdLst/>
              <a:ahLst/>
              <a:cxnLst/>
              <a:rect l="l" t="t" r="r" b="b"/>
              <a:pathLst>
                <a:path w="227329">
                  <a:moveTo>
                    <a:pt x="0" y="0"/>
                  </a:moveTo>
                  <a:lnTo>
                    <a:pt x="227075" y="0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38" name="object 16"/>
            <p:cNvSpPr/>
            <p:nvPr/>
          </p:nvSpPr>
          <p:spPr>
            <a:xfrm>
              <a:off x="7772391" y="5531721"/>
              <a:ext cx="267784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39" name="object 17"/>
            <p:cNvSpPr/>
            <p:nvPr/>
          </p:nvSpPr>
          <p:spPr>
            <a:xfrm>
              <a:off x="8174165" y="5625732"/>
              <a:ext cx="53916" cy="26475"/>
            </a:xfrm>
            <a:custGeom>
              <a:avLst/>
              <a:gdLst/>
              <a:ahLst/>
              <a:cxnLst/>
              <a:rect l="l" t="t" r="r" b="b"/>
              <a:pathLst>
                <a:path w="38100" h="37464">
                  <a:moveTo>
                    <a:pt x="14310" y="0"/>
                  </a:moveTo>
                  <a:lnTo>
                    <a:pt x="4074" y="7385"/>
                  </a:lnTo>
                  <a:lnTo>
                    <a:pt x="0" y="21910"/>
                  </a:lnTo>
                  <a:lnTo>
                    <a:pt x="7189" y="33047"/>
                  </a:lnTo>
                  <a:lnTo>
                    <a:pt x="20781" y="37418"/>
                  </a:lnTo>
                  <a:lnTo>
                    <a:pt x="32722" y="30697"/>
                  </a:lnTo>
                  <a:lnTo>
                    <a:pt x="37649" y="17840"/>
                  </a:lnTo>
                  <a:lnTo>
                    <a:pt x="37035" y="13722"/>
                  </a:lnTo>
                  <a:lnTo>
                    <a:pt x="29339" y="3878"/>
                  </a:lnTo>
                  <a:lnTo>
                    <a:pt x="14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0" name="object 18"/>
            <p:cNvSpPr/>
            <p:nvPr/>
          </p:nvSpPr>
          <p:spPr>
            <a:xfrm>
              <a:off x="7745000" y="5625891"/>
              <a:ext cx="53916" cy="26475"/>
            </a:xfrm>
            <a:custGeom>
              <a:avLst/>
              <a:gdLst/>
              <a:ahLst/>
              <a:cxnLst/>
              <a:rect l="l" t="t" r="r" b="b"/>
              <a:pathLst>
                <a:path w="38100" h="37464">
                  <a:moveTo>
                    <a:pt x="14421" y="0"/>
                  </a:moveTo>
                  <a:lnTo>
                    <a:pt x="3918" y="7554"/>
                  </a:lnTo>
                  <a:lnTo>
                    <a:pt x="0" y="21709"/>
                  </a:lnTo>
                  <a:lnTo>
                    <a:pt x="7223" y="32857"/>
                  </a:lnTo>
                  <a:lnTo>
                    <a:pt x="20943" y="37338"/>
                  </a:lnTo>
                  <a:lnTo>
                    <a:pt x="32513" y="30880"/>
                  </a:lnTo>
                  <a:lnTo>
                    <a:pt x="37643" y="17616"/>
                  </a:lnTo>
                  <a:lnTo>
                    <a:pt x="37018" y="13461"/>
                  </a:lnTo>
                  <a:lnTo>
                    <a:pt x="29337" y="3685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1" name="object 19"/>
            <p:cNvSpPr/>
            <p:nvPr/>
          </p:nvSpPr>
          <p:spPr>
            <a:xfrm>
              <a:off x="7772391" y="5531721"/>
              <a:ext cx="0" cy="21449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75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2" name="object 20"/>
            <p:cNvSpPr txBox="1"/>
            <p:nvPr/>
          </p:nvSpPr>
          <p:spPr>
            <a:xfrm>
              <a:off x="9156700" y="5567805"/>
              <a:ext cx="434925" cy="1410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75"/>
                </a:lnSpc>
              </a:pPr>
              <a:r>
                <a:rPr sz="1200" dirty="0">
                  <a:latin typeface="Times New Roman"/>
                  <a:cs typeface="Times New Roman"/>
                </a:rPr>
                <a:t>έ</a:t>
              </a:r>
              <a:r>
                <a:rPr sz="1200" spc="-45" dirty="0">
                  <a:latin typeface="Times New Roman"/>
                  <a:cs typeface="Times New Roman"/>
                </a:rPr>
                <a:t>ξ</a:t>
              </a:r>
              <a:r>
                <a:rPr sz="1200" spc="-10" dirty="0">
                  <a:latin typeface="Times New Roman"/>
                  <a:cs typeface="Times New Roman"/>
                </a:rPr>
                <a:t>οδ</a:t>
              </a:r>
              <a:r>
                <a:rPr sz="1200" dirty="0">
                  <a:latin typeface="Times New Roman"/>
                  <a:cs typeface="Times New Roman"/>
                </a:rPr>
                <a:t>ο</a:t>
              </a:r>
              <a:r>
                <a:rPr sz="1200" spc="-5" dirty="0">
                  <a:latin typeface="Times New Roman"/>
                  <a:cs typeface="Times New Roman"/>
                </a:rPr>
                <a:t>ς</a:t>
              </a:r>
              <a:endParaRPr sz="1200" dirty="0">
                <a:latin typeface="Times New Roman"/>
                <a:cs typeface="Times New Roman"/>
              </a:endParaRPr>
            </a:p>
          </p:txBody>
        </p:sp>
        <p:sp>
          <p:nvSpPr>
            <p:cNvPr id="43" name="object 21"/>
            <p:cNvSpPr/>
            <p:nvPr/>
          </p:nvSpPr>
          <p:spPr>
            <a:xfrm>
              <a:off x="8199407" y="5852648"/>
              <a:ext cx="0" cy="53847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4" name="object 22"/>
            <p:cNvSpPr/>
            <p:nvPr/>
          </p:nvSpPr>
          <p:spPr>
            <a:xfrm>
              <a:off x="8119610" y="5906495"/>
              <a:ext cx="161749" cy="52949"/>
            </a:xfrm>
            <a:custGeom>
              <a:avLst/>
              <a:gdLst/>
              <a:ahLst/>
              <a:cxnLst/>
              <a:rect l="l" t="t" r="r" b="b"/>
              <a:pathLst>
                <a:path w="114300" h="74929">
                  <a:moveTo>
                    <a:pt x="0" y="0"/>
                  </a:moveTo>
                  <a:lnTo>
                    <a:pt x="114299" y="0"/>
                  </a:lnTo>
                  <a:lnTo>
                    <a:pt x="56387" y="74675"/>
                  </a:lnTo>
                  <a:lnTo>
                    <a:pt x="0" y="0"/>
                  </a:lnTo>
                  <a:close/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5" name="object 23"/>
            <p:cNvSpPr/>
            <p:nvPr/>
          </p:nvSpPr>
          <p:spPr>
            <a:xfrm>
              <a:off x="8199407" y="5371257"/>
              <a:ext cx="0" cy="53847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6" name="object 25"/>
            <p:cNvSpPr txBox="1"/>
            <p:nvPr/>
          </p:nvSpPr>
          <p:spPr>
            <a:xfrm>
              <a:off x="6642100" y="5618386"/>
              <a:ext cx="497827" cy="1410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75"/>
                </a:lnSpc>
              </a:pPr>
              <a:r>
                <a:rPr sz="1200" spc="-10" dirty="0">
                  <a:latin typeface="Times New Roman"/>
                  <a:cs typeface="Times New Roman"/>
                </a:rPr>
                <a:t>ε</a:t>
              </a:r>
              <a:r>
                <a:rPr sz="1200" spc="0" dirty="0">
                  <a:latin typeface="Times New Roman"/>
                  <a:cs typeface="Times New Roman"/>
                </a:rPr>
                <a:t>ί</a:t>
              </a:r>
              <a:r>
                <a:rPr sz="1200" spc="-20" dirty="0">
                  <a:latin typeface="Times New Roman"/>
                  <a:cs typeface="Times New Roman"/>
                </a:rPr>
                <a:t>σ</a:t>
              </a:r>
              <a:r>
                <a:rPr sz="1200" spc="-10" dirty="0">
                  <a:latin typeface="Times New Roman"/>
                  <a:cs typeface="Times New Roman"/>
                </a:rPr>
                <a:t>ο</a:t>
              </a:r>
              <a:r>
                <a:rPr sz="1200" spc="0" dirty="0">
                  <a:latin typeface="Times New Roman"/>
                  <a:cs typeface="Times New Roman"/>
                </a:rPr>
                <a:t>δ</a:t>
              </a:r>
              <a:r>
                <a:rPr sz="1200" spc="-10" dirty="0">
                  <a:latin typeface="Times New Roman"/>
                  <a:cs typeface="Times New Roman"/>
                </a:rPr>
                <a:t>ο</a:t>
              </a:r>
              <a:r>
                <a:rPr sz="1200" spc="-5" dirty="0">
                  <a:latin typeface="Times New Roman"/>
                  <a:cs typeface="Times New Roman"/>
                </a:rPr>
                <a:t>ς</a:t>
              </a:r>
              <a:endParaRPr sz="1200" dirty="0">
                <a:latin typeface="Times New Roman"/>
                <a:cs typeface="Times New Roman"/>
              </a:endParaRPr>
            </a:p>
          </p:txBody>
        </p:sp>
        <p:sp>
          <p:nvSpPr>
            <p:cNvPr id="47" name="object 26"/>
            <p:cNvSpPr/>
            <p:nvPr/>
          </p:nvSpPr>
          <p:spPr>
            <a:xfrm>
              <a:off x="8128237" y="5425104"/>
              <a:ext cx="71888" cy="213592"/>
            </a:xfrm>
            <a:custGeom>
              <a:avLst/>
              <a:gdLst/>
              <a:ahLst/>
              <a:cxnLst/>
              <a:rect l="l" t="t" r="r" b="b"/>
              <a:pathLst>
                <a:path w="50800" h="302260">
                  <a:moveTo>
                    <a:pt x="50291" y="0"/>
                  </a:moveTo>
                  <a:lnTo>
                    <a:pt x="50291" y="74675"/>
                  </a:lnTo>
                  <a:lnTo>
                    <a:pt x="0" y="74675"/>
                  </a:lnTo>
                  <a:lnTo>
                    <a:pt x="0" y="227075"/>
                  </a:lnTo>
                  <a:lnTo>
                    <a:pt x="50291" y="227075"/>
                  </a:lnTo>
                  <a:lnTo>
                    <a:pt x="50291" y="301751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8" name="object 27"/>
            <p:cNvSpPr/>
            <p:nvPr/>
          </p:nvSpPr>
          <p:spPr>
            <a:xfrm>
              <a:off x="8093731" y="5477874"/>
              <a:ext cx="0" cy="107694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9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9" name="object 28"/>
            <p:cNvSpPr/>
            <p:nvPr/>
          </p:nvSpPr>
          <p:spPr>
            <a:xfrm>
              <a:off x="8040388" y="5519044"/>
              <a:ext cx="53916" cy="26923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695" y="17942"/>
                  </a:moveTo>
                  <a:lnTo>
                    <a:pt x="32255" y="30181"/>
                  </a:lnTo>
                  <a:lnTo>
                    <a:pt x="20477" y="37485"/>
                  </a:lnTo>
                  <a:lnTo>
                    <a:pt x="7087" y="32584"/>
                  </a:lnTo>
                  <a:lnTo>
                    <a:pt x="0" y="21370"/>
                  </a:lnTo>
                  <a:lnTo>
                    <a:pt x="4258" y="7171"/>
                  </a:lnTo>
                  <a:lnTo>
                    <a:pt x="14783" y="0"/>
                  </a:lnTo>
                  <a:lnTo>
                    <a:pt x="28982" y="4064"/>
                  </a:lnTo>
                  <a:lnTo>
                    <a:pt x="37093" y="14130"/>
                  </a:lnTo>
                  <a:lnTo>
                    <a:pt x="37695" y="17942"/>
                  </a:lnTo>
                  <a:close/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50" name="object 29"/>
            <p:cNvSpPr/>
            <p:nvPr/>
          </p:nvSpPr>
          <p:spPr>
            <a:xfrm>
              <a:off x="8128237" y="5638337"/>
              <a:ext cx="71888" cy="214490"/>
            </a:xfrm>
            <a:custGeom>
              <a:avLst/>
              <a:gdLst/>
              <a:ahLst/>
              <a:cxnLst/>
              <a:rect l="l" t="t" r="r" b="b"/>
              <a:pathLst>
                <a:path w="50800" h="303529">
                  <a:moveTo>
                    <a:pt x="50291" y="0"/>
                  </a:moveTo>
                  <a:lnTo>
                    <a:pt x="50291" y="76199"/>
                  </a:lnTo>
                  <a:lnTo>
                    <a:pt x="0" y="76199"/>
                  </a:lnTo>
                  <a:lnTo>
                    <a:pt x="0" y="227075"/>
                  </a:lnTo>
                  <a:lnTo>
                    <a:pt x="50291" y="227075"/>
                  </a:lnTo>
                  <a:lnTo>
                    <a:pt x="50291" y="303275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51" name="object 30"/>
            <p:cNvSpPr/>
            <p:nvPr/>
          </p:nvSpPr>
          <p:spPr>
            <a:xfrm>
              <a:off x="8093731" y="5881254"/>
              <a:ext cx="0" cy="106796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5"/>
                  </a:lnTo>
                </a:path>
              </a:pathLst>
            </a:custGeom>
            <a:ln w="6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52" name="Rectangle 1"/>
            <p:cNvSpPr/>
            <p:nvPr/>
          </p:nvSpPr>
          <p:spPr>
            <a:xfrm>
              <a:off x="7994152" y="5131209"/>
              <a:ext cx="634789" cy="1949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6540" algn="r">
                <a:lnSpc>
                  <a:spcPts val="795"/>
                </a:lnSpc>
              </a:pPr>
              <a:r>
                <a:rPr lang="en-US" sz="1200" spc="-5" dirty="0">
                  <a:latin typeface="Arial"/>
                  <a:cs typeface="Arial"/>
                </a:rPr>
                <a:t>+V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1556349" y="4258875"/>
            <a:ext cx="2378844" cy="1156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572000" y="4242009"/>
            <a:ext cx="2984143" cy="1190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Συσκευασίες ολοκληρωµένων κυκλωµάτων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2592288"/>
          </a:xfrm>
        </p:spPr>
        <p:txBody>
          <a:bodyPr/>
          <a:lstStyle/>
          <a:p>
            <a:r>
              <a:rPr lang="el-GR" dirty="0" smtClean="0"/>
              <a:t>Τα ολοκληρωµένα κυκλώµατα ενθυλακώνονται σε προστατευτική συσκευασία</a:t>
            </a:r>
          </a:p>
          <a:p>
            <a:pPr lvl="1"/>
            <a:r>
              <a:rPr lang="el-GR" dirty="0" smtClean="0"/>
              <a:t>Εξωτερικοί ακροδέκτες για να συνδεθούν µε την πλακέτα κυκλώµατος</a:t>
            </a:r>
          </a:p>
          <a:p>
            <a:pPr lvl="1"/>
            <a:r>
              <a:rPr lang="el-GR" dirty="0" smtClean="0"/>
              <a:t>Καλώδια συγκόλλησης ή συνδέσεις flip-chip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47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Printed Circuit Boards (PCBs)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Πλακέτες τυπωµένου κυκλώµατος</a:t>
            </a:r>
          </a:p>
          <a:p>
            <a:r>
              <a:rPr lang="el-GR" dirty="0" smtClean="0"/>
              <a:t>Στρώµατα µεταλλικής καλωδίωσης µεταξύ στρωµάτων µονωτικού υλικού (fiberglass)</a:t>
            </a:r>
          </a:p>
          <a:p>
            <a:pPr lvl="1"/>
            <a:r>
              <a:rPr lang="el-GR" dirty="0" smtClean="0"/>
              <a:t>Κατασκευάζεται µε χρήση φωτολιθογραφίας και εγχάραξης</a:t>
            </a:r>
          </a:p>
          <a:p>
            <a:r>
              <a:rPr lang="el-GR" dirty="0" smtClean="0"/>
              <a:t>Οι αγωγοί διασυνδέουν IC και άλλα στοιχεία</a:t>
            </a:r>
          </a:p>
          <a:p>
            <a:pPr lvl="1"/>
            <a:r>
              <a:rPr lang="el-GR" dirty="0" smtClean="0"/>
              <a:t>Εξωτερικές συνδέσεις σε άλλα στοιχεία του συστήµατος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Ιεραρχική σχεδίαση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κυκλώµατα είναι αρκετά πολύπλοκα για να σχεδιάσουµε όλες τις λεπτοµέρειες σε ένα επίπεδο</a:t>
            </a:r>
          </a:p>
          <a:p>
            <a:r>
              <a:rPr lang="el-GR" dirty="0" smtClean="0"/>
              <a:t>Σχεδιάζουµε υποσυστήµατα για απλές λειτουργίες</a:t>
            </a:r>
          </a:p>
          <a:p>
            <a:r>
              <a:rPr lang="el-GR" dirty="0" smtClean="0"/>
              <a:t>Συνθέτουµε υποσυστήµατα για να σχηµατίσουµε το σύστηµα</a:t>
            </a:r>
          </a:p>
          <a:p>
            <a:pPr lvl="1"/>
            <a:r>
              <a:rPr lang="el-GR" dirty="0" smtClean="0"/>
              <a:t>Αντιµετωπίζουµε τα υποκυκλώµατα ως «µαύρα κουτιά»</a:t>
            </a:r>
          </a:p>
          <a:p>
            <a:pPr lvl="1"/>
            <a:r>
              <a:rPr lang="el-GR" dirty="0" smtClean="0"/>
              <a:t>Επαληθεύουµε ανεξάρτητα, και έπειτα επαληθεύουµε την ολοκλήρωσή τους</a:t>
            </a:r>
          </a:p>
          <a:p>
            <a:r>
              <a:rPr lang="el-GR" dirty="0" smtClean="0"/>
              <a:t>Σχεδίαση top-down (από πάνω προς τα κάτω) ή bottom-up (από κάτω προς τα πάνω)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23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Γλώσσες περιγραφής υλικού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Hardware Description Language (HDL)</a:t>
            </a:r>
          </a:p>
          <a:p>
            <a:pPr lvl="1"/>
            <a:r>
              <a:rPr lang="el-GR" dirty="0" smtClean="0"/>
              <a:t>Μια γλώσσα για την µοντελοποίηση της συµπεριφοράς και της δοµής των ψηφιακών συστηµάτων</a:t>
            </a:r>
          </a:p>
          <a:p>
            <a:r>
              <a:rPr lang="en-GB" dirty="0" smtClean="0"/>
              <a:t>Electronic Design Automation (EDA) using HDL - </a:t>
            </a:r>
            <a:r>
              <a:rPr lang="el-GR" dirty="0" smtClean="0"/>
              <a:t>Αυτοµατοποίηση ηλεκτρονικής σχεδίασης: σχεδίαση ηλεκτρονικών κυκλωµάτων µε χρήση εργαλείων </a:t>
            </a:r>
            <a:r>
              <a:rPr lang="en-GB" dirty="0" smtClean="0"/>
              <a:t>CAD (computer-aided design)</a:t>
            </a:r>
          </a:p>
          <a:p>
            <a:pPr lvl="1"/>
            <a:r>
              <a:rPr lang="el-GR" dirty="0" smtClean="0"/>
              <a:t>Εισαγωγή σχεδίασης (</a:t>
            </a:r>
            <a:r>
              <a:rPr lang="en-GB" dirty="0" smtClean="0"/>
              <a:t>design entry)</a:t>
            </a:r>
          </a:p>
          <a:p>
            <a:r>
              <a:rPr lang="el-GR" dirty="0" smtClean="0"/>
              <a:t>κώδικας αντί για σχηµατικά διαγράµµατα</a:t>
            </a:r>
          </a:p>
          <a:p>
            <a:pPr lvl="1"/>
            <a:r>
              <a:rPr lang="el-GR" dirty="0" smtClean="0"/>
              <a:t>Επαλήθευση (</a:t>
            </a:r>
            <a:r>
              <a:rPr lang="en-GB" dirty="0" smtClean="0"/>
              <a:t>verification)</a:t>
            </a:r>
          </a:p>
          <a:p>
            <a:r>
              <a:rPr lang="el-GR" dirty="0" smtClean="0"/>
              <a:t>προσοµοίωση του κώδικα</a:t>
            </a:r>
          </a:p>
          <a:p>
            <a:pPr lvl="1"/>
            <a:r>
              <a:rPr lang="el-GR" dirty="0" smtClean="0"/>
              <a:t>Σύνθεση (</a:t>
            </a:r>
            <a:r>
              <a:rPr lang="en-GB" dirty="0" smtClean="0"/>
              <a:t>synthesis)</a:t>
            </a:r>
          </a:p>
          <a:p>
            <a:r>
              <a:rPr lang="el-GR" dirty="0" smtClean="0"/>
              <a:t>αυτόµατη παραγωγή των κυκλωµάτων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38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Πλεονεκτήµατα </a:t>
            </a:r>
            <a:r>
              <a:rPr lang="en-GB" dirty="0" smtClean="0"/>
              <a:t>HDL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Υπερτερούν από τα σχηµατικά διαγράµµατα:</a:t>
            </a:r>
          </a:p>
          <a:p>
            <a:pPr lvl="1"/>
            <a:r>
              <a:rPr lang="el-GR" dirty="0" smtClean="0"/>
              <a:t>H µοντελοποίηση του συστήµατος µπορεί να γίνει σε όλα τα επίπεδα (από τα υψηλότερα ως τα χαµηλότερα)</a:t>
            </a:r>
          </a:p>
          <a:p>
            <a:pPr lvl="1"/>
            <a:r>
              <a:rPr lang="el-GR" dirty="0" smtClean="0"/>
              <a:t>Η περιγραφή σε HDL είναι συνήθως (?) πιο κατανοητή από ένα σχηµατικό διάγραµµα</a:t>
            </a:r>
          </a:p>
          <a:p>
            <a:pPr lvl="1"/>
            <a:r>
              <a:rPr lang="el-GR" dirty="0" smtClean="0"/>
              <a:t>Η περιγραφή σε HDL είναι ανεξάρτητη από τις βιβλιοθήκες σχεδίασης (design libraries) και τα CAD εργαλεία</a:t>
            </a:r>
          </a:p>
          <a:p>
            <a:r>
              <a:rPr lang="el-GR" dirty="0" smtClean="0"/>
              <a:t>Υπερτερούν από τις γλώσσες προγραµµατισµού:</a:t>
            </a:r>
          </a:p>
          <a:p>
            <a:pPr lvl="1"/>
            <a:r>
              <a:rPr lang="el-GR" dirty="0" smtClean="0"/>
              <a:t>Παρέχουν δοµές που περιγράφουν καλύτερα το υλικό</a:t>
            </a:r>
          </a:p>
          <a:p>
            <a:pPr lvl="1"/>
            <a:r>
              <a:rPr lang="el-GR" dirty="0" smtClean="0"/>
              <a:t>Παράλληλη εκτέλεση εντολών αντί για ακολουθιακή</a:t>
            </a:r>
          </a:p>
          <a:p>
            <a:pPr lvl="1"/>
            <a:r>
              <a:rPr lang="el-GR" dirty="0" smtClean="0"/>
              <a:t>Παρέχουν δυνατότητα για περιγραφή χρονισµών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Γλώσσες περιγραφής υλικού: </a:t>
            </a:r>
            <a:r>
              <a:rPr lang="en-GB" dirty="0" smtClean="0"/>
              <a:t>VHDL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VHDL: VHSIC Hardware Description Language</a:t>
            </a:r>
          </a:p>
          <a:p>
            <a:pPr lvl="1"/>
            <a:r>
              <a:rPr lang="en-GB" dirty="0" smtClean="0"/>
              <a:t>VHSIC: Very High-Speed Integrated Circuits</a:t>
            </a:r>
          </a:p>
          <a:p>
            <a:r>
              <a:rPr lang="el-GR" dirty="0" smtClean="0"/>
              <a:t>Ιστορική αναδροµή:</a:t>
            </a:r>
          </a:p>
          <a:p>
            <a:pPr lvl="1"/>
            <a:r>
              <a:rPr lang="el-GR" dirty="0" smtClean="0"/>
              <a:t>Ξεκίνησε το 1981 από το Υπουργείο Άµυνας των ΗΠΑ ως γλώσσα περιγραφής ολοκληρωµένων κυκλωµάτων</a:t>
            </a:r>
          </a:p>
          <a:p>
            <a:pPr lvl="1"/>
            <a:r>
              <a:rPr lang="el-GR" dirty="0" smtClean="0"/>
              <a:t>Οι εταιρείες ΙΒΜ, </a:t>
            </a:r>
            <a:r>
              <a:rPr lang="en-GB" dirty="0" smtClean="0"/>
              <a:t>Texas Instruments, Intermetrics </a:t>
            </a:r>
            <a:r>
              <a:rPr lang="el-GR" dirty="0" smtClean="0"/>
              <a:t>ανάπτυξαν και κυκλοφόρησαν την 1η έκδοση το 1985</a:t>
            </a:r>
          </a:p>
          <a:p>
            <a:r>
              <a:rPr lang="el-GR" dirty="0" smtClean="0"/>
              <a:t>Πρότυπο από τον οργανισµό ΙΕΕΕ</a:t>
            </a:r>
          </a:p>
          <a:p>
            <a:pPr lvl="1"/>
            <a:r>
              <a:rPr lang="el-GR" dirty="0" smtClean="0"/>
              <a:t>ΙΕΕΕ </a:t>
            </a:r>
            <a:r>
              <a:rPr lang="en-GB" dirty="0" smtClean="0"/>
              <a:t>Standard 1076-1987 (VHDL-87)</a:t>
            </a:r>
          </a:p>
          <a:p>
            <a:pPr lvl="1"/>
            <a:r>
              <a:rPr lang="en-GB" dirty="0" smtClean="0"/>
              <a:t>IEEE Standard 1076-1993 (VHDL-93)</a:t>
            </a:r>
          </a:p>
          <a:p>
            <a:pPr lvl="1"/>
            <a:r>
              <a:rPr lang="en-GB" dirty="0" smtClean="0"/>
              <a:t>IEEE Standard 1076a (VHDL-2000)</a:t>
            </a:r>
          </a:p>
          <a:p>
            <a:r>
              <a:rPr lang="el-GR" dirty="0" smtClean="0"/>
              <a:t>Πιο διαδεδοµένη στην Ευρώπη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00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Γλώσσες περιγραφής υλικού: </a:t>
            </a:r>
            <a:r>
              <a:rPr lang="en-GB" dirty="0" smtClean="0"/>
              <a:t>Verilog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Ιστορική αναδροµή:</a:t>
            </a:r>
          </a:p>
          <a:p>
            <a:pPr lvl="1"/>
            <a:r>
              <a:rPr lang="el-GR" dirty="0" smtClean="0"/>
              <a:t>Αναπτύχθηκε ως γλώσσα µοντελοποίησης υλικού</a:t>
            </a:r>
          </a:p>
          <a:p>
            <a:pPr lvl="1"/>
            <a:r>
              <a:rPr lang="el-GR" dirty="0" smtClean="0"/>
              <a:t>από την εταιρεία Gateway Design Automation το 1984 για ιδιωτική χρήση</a:t>
            </a:r>
          </a:p>
          <a:p>
            <a:pPr lvl="1"/>
            <a:r>
              <a:rPr lang="el-GR" dirty="0" smtClean="0"/>
              <a:t>Η εταιρεία Cadence Design Systems αγόρασε την Gateway το 1990</a:t>
            </a:r>
          </a:p>
          <a:p>
            <a:pPr lvl="1"/>
            <a:r>
              <a:rPr lang="el-GR" dirty="0" smtClean="0"/>
              <a:t>Η εταιρεία Cadence είναι υπεύθυνη για την προώθηση της Verilog ως γλώσσα µοντελοποίησης &amp; προσοµοίωσης</a:t>
            </a:r>
          </a:p>
          <a:p>
            <a:pPr lvl="1"/>
            <a:r>
              <a:rPr lang="el-GR" dirty="0" smtClean="0"/>
              <a:t>Η εταιρεία Synopsys είναι υπεύθυνη για την προώθηση της Verilog ως γλώσσα σύνθεσης</a:t>
            </a:r>
          </a:p>
          <a:p>
            <a:r>
              <a:rPr lang="el-GR" dirty="0" smtClean="0"/>
              <a:t>Πρότυπο από τον οργανισµό IEEE το 1995</a:t>
            </a:r>
          </a:p>
          <a:p>
            <a:r>
              <a:rPr lang="el-GR" dirty="0" smtClean="0"/>
              <a:t>Πιο διαδεδοµένη στην Αµερική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HDL: µ</a:t>
            </a:r>
            <a:r>
              <a:rPr lang="el-GR" dirty="0" smtClean="0"/>
              <a:t>οντελοποίηση &amp; προσοµοίωση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Αρχικά οι γλώσσες περιγραφής υλικού (HDL) σχεδιάστηκαν για τη µοντελοποίηση και τη προσοµοίωση των συστηµάτων</a:t>
            </a:r>
          </a:p>
          <a:p>
            <a:pPr lvl="1"/>
            <a:r>
              <a:rPr lang="el-GR" dirty="0" smtClean="0"/>
              <a:t>Η ιδέα ήταν να εισάγουν δοµές στην γλώσσα που να επιτρέπουν τη µοντελοποίηση και τη προσοµοίωση του υλικού στα υψηλότερα επίπεδα αφαίρεσης</a:t>
            </a:r>
          </a:p>
          <a:p>
            <a:r>
              <a:rPr lang="el-GR" dirty="0" smtClean="0"/>
              <a:t>Χαρακτηριστικά µοντελοποίησης των HDLs:</a:t>
            </a:r>
          </a:p>
          <a:p>
            <a:pPr lvl="1"/>
            <a:r>
              <a:rPr lang="el-GR" dirty="0" smtClean="0"/>
              <a:t>παράλληλη εκτέλεση</a:t>
            </a:r>
          </a:p>
          <a:p>
            <a:pPr lvl="1"/>
            <a:r>
              <a:rPr lang="el-GR" dirty="0" smtClean="0"/>
              <a:t>ιεραρχική σχεδίαση</a:t>
            </a:r>
          </a:p>
          <a:p>
            <a:pPr lvl="1"/>
            <a:r>
              <a:rPr lang="el-GR" dirty="0" smtClean="0"/>
              <a:t>περιγραφή χρονισµών</a:t>
            </a:r>
          </a:p>
          <a:p>
            <a:pPr lvl="1"/>
            <a:r>
              <a:rPr lang="el-GR" dirty="0" smtClean="0"/>
              <a:t>περιγραφή ακολουθίας γεγονότων</a:t>
            </a:r>
          </a:p>
          <a:p>
            <a:pPr lvl="1"/>
            <a:r>
              <a:rPr lang="el-GR" dirty="0" smtClean="0"/>
              <a:t>περιγραφή σύγχρονης/ασύγχρονης συµπεριφοράς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80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2858857" cy="1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44" y="2720148"/>
            <a:ext cx="4048012" cy="10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HDL: µοντελοποίηση &amp; σύνθεση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388843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Αργότερα όµως αναπτύχθηκαν εργαλεία για σύνθεση ...</a:t>
            </a:r>
          </a:p>
          <a:p>
            <a:r>
              <a:rPr lang="el-GR" dirty="0" smtClean="0"/>
              <a:t>... τα εργαλεία σύνθεσης όµως δεν µπορούν να υποστηρίξουν όλες τις δοµές των HDLs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Ένα υποσύνολο των HDL είναι συνθέσιµο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Βιβλιογραφία:</a:t>
            </a:r>
          </a:p>
          <a:p>
            <a:r>
              <a:rPr lang="el-GR" dirty="0" smtClean="0"/>
              <a:t>Βιβλίο Α: «Ψηφιακή Σχεδίαση – Ενσωµατωµένα Συστήµατα µε </a:t>
            </a:r>
            <a:r>
              <a:rPr lang="en-GB" dirty="0" smtClean="0"/>
              <a:t>VHDL», P.J. Ashenden. </a:t>
            </a:r>
            <a:r>
              <a:rPr lang="el-GR" dirty="0" smtClean="0"/>
              <a:t>Εκδόσεις Νέων Τεχνολογιών</a:t>
            </a:r>
          </a:p>
          <a:p>
            <a:r>
              <a:rPr lang="el-GR" dirty="0" smtClean="0"/>
              <a:t>Βιβλίο Β: «Σχεδιασµός Κυκλωµάτων µε τη </a:t>
            </a:r>
            <a:r>
              <a:rPr lang="en-GB" dirty="0" smtClean="0"/>
              <a:t>VHDL»,</a:t>
            </a:r>
            <a:r>
              <a:rPr lang="el-GR" dirty="0" smtClean="0"/>
              <a:t> </a:t>
            </a:r>
            <a:r>
              <a:rPr lang="en-GB" dirty="0" smtClean="0"/>
              <a:t>V.A. Pedroni. </a:t>
            </a:r>
            <a:r>
              <a:rPr lang="el-GR" dirty="0" smtClean="0"/>
              <a:t>Εκδόσεις Κλειδάριθµος</a:t>
            </a:r>
          </a:p>
          <a:p>
            <a:r>
              <a:rPr lang="el-GR" dirty="0" smtClean="0"/>
              <a:t>∆ιαφάνειες (Μπορείτε να τις κατεβάσετε από τ</a:t>
            </a:r>
            <a:r>
              <a:rPr lang="en-GB" dirty="0" smtClean="0"/>
              <a:t>o e-class</a:t>
            </a:r>
            <a:r>
              <a:rPr lang="el-G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4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να ΜΗ γράφετε κώδικα VHDL …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Επειδή οι HDLs έχουν τις ρίζες τους σε γλώσσες προγραµµατισµού (η VHDL στην Ada και η Verilog στην C) είναι εύκολες στην εκµάθηση …</a:t>
            </a:r>
          </a:p>
          <a:p>
            <a:r>
              <a:rPr lang="el-GR" dirty="0" smtClean="0"/>
              <a:t>… αλλά δύσκολες στη σωστή χρήση τους</a:t>
            </a:r>
          </a:p>
          <a:p>
            <a:r>
              <a:rPr lang="el-GR" dirty="0" smtClean="0"/>
              <a:t>Οι αρχάριοι σχεδιαστές τείνουν να γράφουν κώδικα VHDL που µοιάζει µε τα προγράµµατα υπολογιστών (…πολλές µεταβλητές και πολλούς βρόχους …)</a:t>
            </a:r>
          </a:p>
          <a:p>
            <a:r>
              <a:rPr lang="el-GR" dirty="0" smtClean="0"/>
              <a:t>Για αυτό:</a:t>
            </a:r>
          </a:p>
          <a:p>
            <a:pPr lvl="1"/>
            <a:r>
              <a:rPr lang="el-GR" dirty="0" smtClean="0"/>
              <a:t>Μη γράφετε VHDL όπως θα γράφατε ένα πρόγραµµα</a:t>
            </a:r>
          </a:p>
          <a:p>
            <a:pPr lvl="1"/>
            <a:r>
              <a:rPr lang="el-GR" dirty="0" smtClean="0"/>
              <a:t>Θυµηθείτε τις δυνατότητες που σας δίνει η VHDL (π.χ. παράλληλη εκτέλεση, περιγραφή χρονισµών, περιγραφή ακολουθίας γεγονότων)</a:t>
            </a:r>
          </a:p>
          <a:p>
            <a:pPr lvl="1"/>
            <a:r>
              <a:rPr lang="el-GR" dirty="0" smtClean="0"/>
              <a:t>Να έχετε πάντα στο µυαλό σας τι κύκλωµα αντιστοιχεί στον κώδικα VHDL που γράφετε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6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Έννοιες µοντελοποίησης της </a:t>
            </a:r>
            <a:r>
              <a:rPr lang="en-GB" dirty="0" smtClean="0"/>
              <a:t>VHDL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∆</a:t>
            </a:r>
            <a:r>
              <a:rPr lang="el-GR" dirty="0" smtClean="0"/>
              <a:t>ιασύνδεση (</a:t>
            </a:r>
            <a:r>
              <a:rPr lang="en-GB" dirty="0" smtClean="0"/>
              <a:t>interface) </a:t>
            </a:r>
          </a:p>
          <a:p>
            <a:r>
              <a:rPr lang="el-GR" dirty="0" smtClean="0"/>
              <a:t>Συµπεριφορά (</a:t>
            </a:r>
            <a:r>
              <a:rPr lang="en-GB" dirty="0" smtClean="0"/>
              <a:t>behavior) </a:t>
            </a:r>
          </a:p>
          <a:p>
            <a:r>
              <a:rPr lang="en-GB" dirty="0" smtClean="0"/>
              <a:t>∆</a:t>
            </a:r>
            <a:r>
              <a:rPr lang="el-GR" dirty="0" smtClean="0"/>
              <a:t>οµή (</a:t>
            </a:r>
            <a:r>
              <a:rPr lang="en-GB" dirty="0" smtClean="0"/>
              <a:t>structure)</a:t>
            </a:r>
          </a:p>
          <a:p>
            <a:r>
              <a:rPr lang="el-GR" dirty="0" smtClean="0"/>
              <a:t>Μοντέλα δοκιµής (</a:t>
            </a:r>
            <a:r>
              <a:rPr lang="en-GB" dirty="0" smtClean="0"/>
              <a:t>test benches)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38" y="2115030"/>
            <a:ext cx="6065166" cy="3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Σχεδιαστική µονάδα στη </a:t>
            </a:r>
            <a:r>
              <a:rPr lang="en-GB" dirty="0" smtClean="0"/>
              <a:t>VHDL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4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Οντότητα (</a:t>
            </a:r>
            <a:r>
              <a:rPr lang="en-GB" dirty="0" smtClean="0"/>
              <a:t>entity)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Περιγράφει </a:t>
            </a:r>
            <a:r>
              <a:rPr lang="el-GR" dirty="0"/>
              <a:t>την εξωτερική διασύνδεση (external </a:t>
            </a:r>
            <a:r>
              <a:rPr lang="el-GR" dirty="0" err="1"/>
              <a:t>interface</a:t>
            </a:r>
            <a:r>
              <a:rPr lang="el-GR" dirty="0"/>
              <a:t>) της σχεδιαστικής µ</a:t>
            </a:r>
            <a:r>
              <a:rPr lang="el-GR" dirty="0" err="1"/>
              <a:t>ονάδας</a:t>
            </a:r>
            <a:endParaRPr lang="el-GR" dirty="0"/>
          </a:p>
          <a:p>
            <a:endParaRPr lang="en-US" dirty="0" smtClean="0"/>
          </a:p>
          <a:p>
            <a:endParaRPr lang="el-GR" dirty="0"/>
          </a:p>
        </p:txBody>
      </p:sp>
      <p:grpSp>
        <p:nvGrpSpPr>
          <p:cNvPr id="20" name="Ομάδα 19"/>
          <p:cNvGrpSpPr/>
          <p:nvPr/>
        </p:nvGrpSpPr>
        <p:grpSpPr>
          <a:xfrm>
            <a:off x="539552" y="3213477"/>
            <a:ext cx="8308410" cy="1494024"/>
            <a:chOff x="1229290" y="3046226"/>
            <a:chExt cx="8308410" cy="1494024"/>
          </a:xfrm>
        </p:grpSpPr>
        <p:sp>
          <p:nvSpPr>
            <p:cNvPr id="21" name="object 11"/>
            <p:cNvSpPr/>
            <p:nvPr/>
          </p:nvSpPr>
          <p:spPr>
            <a:xfrm>
              <a:off x="1229290" y="3397250"/>
              <a:ext cx="8308410" cy="990600"/>
            </a:xfrm>
            <a:custGeom>
              <a:avLst/>
              <a:gdLst/>
              <a:ahLst/>
              <a:cxnLst/>
              <a:rect l="l" t="t" r="r" b="b"/>
              <a:pathLst>
                <a:path w="2971800" h="786764">
                  <a:moveTo>
                    <a:pt x="0" y="786383"/>
                  </a:moveTo>
                  <a:lnTo>
                    <a:pt x="2971799" y="786383"/>
                  </a:lnTo>
                  <a:lnTo>
                    <a:pt x="2971799" y="0"/>
                  </a:lnTo>
                  <a:lnTo>
                    <a:pt x="0" y="0"/>
                  </a:lnTo>
                  <a:lnTo>
                    <a:pt x="0" y="786383"/>
                  </a:lnTo>
                  <a:close/>
                </a:path>
              </a:pathLst>
            </a:custGeom>
            <a:ln w="9524">
              <a:solidFill>
                <a:srgbClr val="656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22" name="Straight Arrow Connector 2"/>
            <p:cNvCxnSpPr/>
            <p:nvPr/>
          </p:nvCxnSpPr>
          <p:spPr>
            <a:xfrm>
              <a:off x="2451100" y="3046226"/>
              <a:ext cx="533400" cy="351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5"/>
            <p:cNvCxnSpPr/>
            <p:nvPr/>
          </p:nvCxnSpPr>
          <p:spPr>
            <a:xfrm>
              <a:off x="4356100" y="3046226"/>
              <a:ext cx="838200" cy="6558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8"/>
            <p:cNvCxnSpPr/>
            <p:nvPr/>
          </p:nvCxnSpPr>
          <p:spPr>
            <a:xfrm flipV="1">
              <a:off x="2222500" y="4083050"/>
              <a:ext cx="4953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17"/>
            <p:cNvCxnSpPr/>
            <p:nvPr/>
          </p:nvCxnSpPr>
          <p:spPr>
            <a:xfrm flipV="1">
              <a:off x="4356100" y="4083050"/>
              <a:ext cx="3276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Ορθογώνιο 4"/>
          <p:cNvSpPr/>
          <p:nvPr/>
        </p:nvSpPr>
        <p:spPr>
          <a:xfrm>
            <a:off x="589301" y="3541389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>
              <a:lnSpc>
                <a:spcPct val="100000"/>
              </a:lnSpc>
            </a:pPr>
            <a:r>
              <a:rPr lang="en-US" b="1" dirty="0">
                <a:latin typeface="Lucida Console"/>
                <a:cs typeface="Lucida Console"/>
              </a:rPr>
              <a:t>e</a:t>
            </a:r>
            <a:r>
              <a:rPr lang="en-US" b="1" spc="-15" dirty="0">
                <a:latin typeface="Lucida Console"/>
                <a:cs typeface="Lucida Console"/>
              </a:rPr>
              <a:t>n</a:t>
            </a:r>
            <a:r>
              <a:rPr lang="en-US" b="1" dirty="0">
                <a:latin typeface="Lucida Console"/>
                <a:cs typeface="Lucida Console"/>
              </a:rPr>
              <a:t>t</a:t>
            </a:r>
            <a:r>
              <a:rPr lang="en-US" b="1" spc="-15" dirty="0">
                <a:latin typeface="Lucida Console"/>
                <a:cs typeface="Lucida Console"/>
              </a:rPr>
              <a:t>i</a:t>
            </a:r>
            <a:r>
              <a:rPr lang="en-US" b="1" dirty="0">
                <a:latin typeface="Lucida Console"/>
                <a:cs typeface="Lucida Console"/>
              </a:rPr>
              <a:t>t</a:t>
            </a:r>
            <a:r>
              <a:rPr lang="en-US" b="1" spc="-10" dirty="0">
                <a:latin typeface="Lucida Console"/>
                <a:cs typeface="Lucida Console"/>
              </a:rPr>
              <a:t>y</a:t>
            </a:r>
            <a:r>
              <a:rPr lang="en-US" spc="5" dirty="0">
                <a:latin typeface="Lucida Console"/>
                <a:cs typeface="Lucida Console"/>
              </a:rPr>
              <a:t> </a:t>
            </a:r>
            <a:r>
              <a:rPr lang="en-US" spc="-15" dirty="0" err="1">
                <a:latin typeface="Lucida Console"/>
                <a:cs typeface="Lucida Console"/>
              </a:rPr>
              <a:t>full_</a:t>
            </a:r>
            <a:r>
              <a:rPr lang="en-US" dirty="0" err="1">
                <a:latin typeface="Lucida Console"/>
                <a:cs typeface="Lucida Console"/>
              </a:rPr>
              <a:t>a</a:t>
            </a:r>
            <a:r>
              <a:rPr lang="en-US" spc="-15" dirty="0" err="1">
                <a:latin typeface="Lucida Console"/>
                <a:cs typeface="Lucida Console"/>
              </a:rPr>
              <a:t>d</a:t>
            </a:r>
            <a:r>
              <a:rPr lang="en-US" dirty="0" err="1">
                <a:latin typeface="Lucida Console"/>
                <a:cs typeface="Lucida Console"/>
              </a:rPr>
              <a:t>de</a:t>
            </a:r>
            <a:r>
              <a:rPr lang="en-US" spc="-10" dirty="0" err="1">
                <a:latin typeface="Lucida Console"/>
                <a:cs typeface="Lucida Console"/>
              </a:rPr>
              <a:t>r</a:t>
            </a:r>
            <a:r>
              <a:rPr lang="en-US" spc="-15" dirty="0">
                <a:latin typeface="Lucida Console"/>
                <a:cs typeface="Lucida Console"/>
              </a:rPr>
              <a:t> </a:t>
            </a:r>
            <a:r>
              <a:rPr lang="en-US" b="1" dirty="0">
                <a:latin typeface="Lucida Console"/>
                <a:cs typeface="Lucida Console"/>
              </a:rPr>
              <a:t>i</a:t>
            </a:r>
            <a:r>
              <a:rPr lang="en-US" b="1" spc="-10" dirty="0">
                <a:latin typeface="Lucida Console"/>
                <a:cs typeface="Lucida Console"/>
              </a:rPr>
              <a:t>s</a:t>
            </a:r>
            <a:endParaRPr lang="en-US" b="1" dirty="0">
              <a:latin typeface="Lucida Console"/>
              <a:cs typeface="Lucida Console"/>
            </a:endParaRPr>
          </a:p>
          <a:p>
            <a:pPr marL="1456690" marR="143510" indent="-634365">
              <a:lnSpc>
                <a:spcPct val="100000"/>
              </a:lnSpc>
            </a:pPr>
            <a:r>
              <a:rPr lang="en-US" b="1" dirty="0">
                <a:latin typeface="Lucida Console"/>
                <a:cs typeface="Lucida Console"/>
              </a:rPr>
              <a:t>p</a:t>
            </a:r>
            <a:r>
              <a:rPr lang="en-US" b="1" spc="-15" dirty="0">
                <a:latin typeface="Lucida Console"/>
                <a:cs typeface="Lucida Console"/>
              </a:rPr>
              <a:t>o</a:t>
            </a:r>
            <a:r>
              <a:rPr lang="en-US" b="1" dirty="0">
                <a:latin typeface="Lucida Console"/>
                <a:cs typeface="Lucida Console"/>
              </a:rPr>
              <a:t>r</a:t>
            </a:r>
            <a:r>
              <a:rPr lang="en-US" b="1" spc="-10" dirty="0">
                <a:latin typeface="Lucida Console"/>
                <a:cs typeface="Lucida Console"/>
              </a:rPr>
              <a:t>t</a:t>
            </a:r>
            <a:r>
              <a:rPr lang="en-US" spc="5" dirty="0">
                <a:latin typeface="Lucida Console"/>
                <a:cs typeface="Lucida Console"/>
              </a:rPr>
              <a:t> </a:t>
            </a:r>
            <a:r>
              <a:rPr lang="en-US" spc="-10" dirty="0">
                <a:latin typeface="Lucida Console"/>
                <a:cs typeface="Lucida Console"/>
              </a:rPr>
              <a:t>(</a:t>
            </a:r>
            <a:r>
              <a:rPr lang="en-US" spc="-130" dirty="0">
                <a:latin typeface="Lucida Console"/>
                <a:cs typeface="Lucida Console"/>
              </a:rPr>
              <a:t> </a:t>
            </a:r>
            <a:r>
              <a:rPr lang="en-US" spc="-15" dirty="0">
                <a:latin typeface="Lucida Console"/>
                <a:cs typeface="Lucida Console"/>
              </a:rPr>
              <a:t>a</a:t>
            </a:r>
            <a:r>
              <a:rPr lang="en-US" spc="-10" dirty="0">
                <a:latin typeface="Lucida Console"/>
                <a:cs typeface="Lucida Console"/>
              </a:rPr>
              <a:t>,</a:t>
            </a:r>
            <a:r>
              <a:rPr lang="en-US" spc="5" dirty="0">
                <a:latin typeface="Lucida Console"/>
                <a:cs typeface="Lucida Console"/>
              </a:rPr>
              <a:t> </a:t>
            </a:r>
            <a:r>
              <a:rPr lang="en-US" spc="-15" dirty="0">
                <a:latin typeface="Lucida Console"/>
                <a:cs typeface="Lucida Console"/>
              </a:rPr>
              <a:t>b</a:t>
            </a:r>
            <a:r>
              <a:rPr lang="en-US" spc="-10" dirty="0">
                <a:latin typeface="Lucida Console"/>
                <a:cs typeface="Lucida Console"/>
              </a:rPr>
              <a:t>,</a:t>
            </a:r>
            <a:r>
              <a:rPr lang="en-US" spc="5" dirty="0">
                <a:latin typeface="Lucida Console"/>
                <a:cs typeface="Lucida Console"/>
              </a:rPr>
              <a:t> </a:t>
            </a:r>
            <a:r>
              <a:rPr lang="en-US" spc="-15" dirty="0">
                <a:latin typeface="Lucida Console"/>
                <a:cs typeface="Lucida Console"/>
              </a:rPr>
              <a:t>c</a:t>
            </a:r>
            <a:r>
              <a:rPr lang="en-US" dirty="0">
                <a:latin typeface="Lucida Console"/>
                <a:cs typeface="Lucida Console"/>
              </a:rPr>
              <a:t>i</a:t>
            </a:r>
            <a:r>
              <a:rPr lang="en-US" spc="-10" dirty="0">
                <a:latin typeface="Lucida Console"/>
                <a:cs typeface="Lucida Console"/>
              </a:rPr>
              <a:t>n</a:t>
            </a:r>
            <a:r>
              <a:rPr lang="en-US" spc="245" dirty="0">
                <a:latin typeface="Lucida Console"/>
                <a:cs typeface="Lucida Console"/>
              </a:rPr>
              <a:t> </a:t>
            </a:r>
            <a:r>
              <a:rPr lang="en-US" spc="-10" dirty="0">
                <a:latin typeface="Lucida Console"/>
                <a:cs typeface="Lucida Console"/>
              </a:rPr>
              <a:t>:</a:t>
            </a:r>
            <a:r>
              <a:rPr lang="en-US" spc="-15" dirty="0">
                <a:latin typeface="Lucida Console"/>
                <a:cs typeface="Lucida Console"/>
              </a:rPr>
              <a:t> </a:t>
            </a:r>
            <a:r>
              <a:rPr lang="en-US" b="1" dirty="0">
                <a:latin typeface="Lucida Console"/>
                <a:cs typeface="Lucida Console"/>
              </a:rPr>
              <a:t>i</a:t>
            </a:r>
            <a:r>
              <a:rPr lang="en-US" b="1" spc="-10" dirty="0">
                <a:latin typeface="Lucida Console"/>
                <a:cs typeface="Lucida Console"/>
              </a:rPr>
              <a:t>n</a:t>
            </a:r>
            <a:r>
              <a:rPr lang="en-US" spc="5" dirty="0">
                <a:latin typeface="Lucida Console"/>
                <a:cs typeface="Lucida Console"/>
              </a:rPr>
              <a:t> </a:t>
            </a:r>
            <a:r>
              <a:rPr lang="en-US" b="1" spc="-15" dirty="0">
                <a:latin typeface="Lucida Console"/>
                <a:cs typeface="Lucida Console"/>
              </a:rPr>
              <a:t>bi</a:t>
            </a:r>
            <a:r>
              <a:rPr lang="en-US" b="1" dirty="0">
                <a:latin typeface="Lucida Console"/>
                <a:cs typeface="Lucida Console"/>
              </a:rPr>
              <a:t>t</a:t>
            </a:r>
            <a:r>
              <a:rPr lang="en-US" spc="-10" dirty="0">
                <a:latin typeface="Lucida Console"/>
                <a:cs typeface="Lucida Console"/>
              </a:rPr>
              <a:t>; </a:t>
            </a:r>
            <a:r>
              <a:rPr lang="en-US" spc="-15" dirty="0">
                <a:latin typeface="Lucida Console"/>
                <a:cs typeface="Lucida Console"/>
              </a:rPr>
              <a:t>s</a:t>
            </a:r>
            <a:r>
              <a:rPr lang="en-US" dirty="0">
                <a:latin typeface="Lucida Console"/>
                <a:cs typeface="Lucida Console"/>
              </a:rPr>
              <a:t>u</a:t>
            </a:r>
            <a:r>
              <a:rPr lang="en-US" spc="-15" dirty="0">
                <a:latin typeface="Lucida Console"/>
                <a:cs typeface="Lucida Console"/>
              </a:rPr>
              <a:t>m</a:t>
            </a:r>
            <a:r>
              <a:rPr lang="en-US" spc="-10" dirty="0">
                <a:latin typeface="Lucida Console"/>
                <a:cs typeface="Lucida Console"/>
              </a:rPr>
              <a:t>,</a:t>
            </a:r>
            <a:r>
              <a:rPr lang="en-US" spc="5" dirty="0">
                <a:latin typeface="Lucida Console"/>
                <a:cs typeface="Lucida Console"/>
              </a:rPr>
              <a:t> </a:t>
            </a:r>
            <a:r>
              <a:rPr lang="en-US" spc="-15" dirty="0">
                <a:latin typeface="Lucida Console"/>
                <a:cs typeface="Lucida Console"/>
              </a:rPr>
              <a:t>c</a:t>
            </a:r>
            <a:r>
              <a:rPr lang="en-US" dirty="0">
                <a:latin typeface="Lucida Console"/>
                <a:cs typeface="Lucida Console"/>
              </a:rPr>
              <a:t>o</a:t>
            </a:r>
            <a:r>
              <a:rPr lang="en-US" spc="-15" dirty="0">
                <a:latin typeface="Lucida Console"/>
                <a:cs typeface="Lucida Console"/>
              </a:rPr>
              <a:t>u</a:t>
            </a:r>
            <a:r>
              <a:rPr lang="en-US" spc="-10" dirty="0">
                <a:latin typeface="Lucida Console"/>
                <a:cs typeface="Lucida Console"/>
              </a:rPr>
              <a:t>t</a:t>
            </a:r>
            <a:r>
              <a:rPr lang="en-US" spc="210" dirty="0">
                <a:latin typeface="Lucida Console"/>
                <a:cs typeface="Lucida Console"/>
              </a:rPr>
              <a:t> </a:t>
            </a:r>
            <a:r>
              <a:rPr lang="en-US" spc="-10" dirty="0">
                <a:latin typeface="Lucida Console"/>
                <a:cs typeface="Lucida Console"/>
              </a:rPr>
              <a:t>:</a:t>
            </a:r>
            <a:r>
              <a:rPr lang="en-US" spc="-15" dirty="0">
                <a:latin typeface="Lucida Console"/>
                <a:cs typeface="Lucida Console"/>
              </a:rPr>
              <a:t> </a:t>
            </a:r>
            <a:r>
              <a:rPr lang="en-US" b="1" dirty="0">
                <a:latin typeface="Lucida Console"/>
                <a:cs typeface="Lucida Console"/>
              </a:rPr>
              <a:t>ou</a:t>
            </a:r>
            <a:r>
              <a:rPr lang="en-US" b="1" spc="-10" dirty="0">
                <a:latin typeface="Lucida Console"/>
                <a:cs typeface="Lucida Console"/>
              </a:rPr>
              <a:t>t</a:t>
            </a:r>
            <a:r>
              <a:rPr lang="en-US" spc="5" dirty="0">
                <a:latin typeface="Lucida Console"/>
                <a:cs typeface="Lucida Console"/>
              </a:rPr>
              <a:t> </a:t>
            </a:r>
            <a:r>
              <a:rPr lang="en-US" b="1" spc="-15" dirty="0">
                <a:latin typeface="Lucida Console"/>
                <a:cs typeface="Lucida Console"/>
              </a:rPr>
              <a:t>bit</a:t>
            </a:r>
            <a:r>
              <a:rPr lang="en-US" dirty="0">
                <a:latin typeface="Lucida Console"/>
                <a:cs typeface="Lucida Console"/>
              </a:rPr>
              <a:t>)</a:t>
            </a:r>
            <a:r>
              <a:rPr lang="en-US" spc="-10" dirty="0">
                <a:latin typeface="Lucida Console"/>
                <a:cs typeface="Lucida Console"/>
              </a:rPr>
              <a:t>;</a:t>
            </a:r>
            <a:endParaRPr lang="en-US" dirty="0">
              <a:latin typeface="Lucida Console"/>
              <a:cs typeface="Lucida Console"/>
            </a:endParaRPr>
          </a:p>
          <a:p>
            <a:pPr marL="638175">
              <a:lnSpc>
                <a:spcPct val="100000"/>
              </a:lnSpc>
            </a:pPr>
            <a:r>
              <a:rPr lang="en-US" b="1" dirty="0">
                <a:latin typeface="Lucida Console"/>
                <a:cs typeface="Lucida Console"/>
              </a:rPr>
              <a:t>e</a:t>
            </a:r>
            <a:r>
              <a:rPr lang="en-US" b="1" spc="-15" dirty="0">
                <a:latin typeface="Lucida Console"/>
                <a:cs typeface="Lucida Console"/>
              </a:rPr>
              <a:t>n</a:t>
            </a:r>
            <a:r>
              <a:rPr lang="en-US" b="1" spc="-10" dirty="0">
                <a:latin typeface="Lucida Console"/>
                <a:cs typeface="Lucida Console"/>
              </a:rPr>
              <a:t>d</a:t>
            </a:r>
            <a:r>
              <a:rPr lang="en-US" b="1" spc="5" dirty="0">
                <a:latin typeface="Lucida Console"/>
                <a:cs typeface="Lucida Console"/>
              </a:rPr>
              <a:t> </a:t>
            </a:r>
            <a:r>
              <a:rPr lang="en-US" b="1" dirty="0">
                <a:latin typeface="Lucida Console"/>
                <a:cs typeface="Lucida Console"/>
              </a:rPr>
              <a:t>e</a:t>
            </a:r>
            <a:r>
              <a:rPr lang="en-US" b="1" spc="-15" dirty="0">
                <a:latin typeface="Lucida Console"/>
                <a:cs typeface="Lucida Console"/>
              </a:rPr>
              <a:t>nt</a:t>
            </a:r>
            <a:r>
              <a:rPr lang="en-US" b="1" dirty="0">
                <a:latin typeface="Lucida Console"/>
                <a:cs typeface="Lucida Console"/>
              </a:rPr>
              <a:t>i</a:t>
            </a:r>
            <a:r>
              <a:rPr lang="en-US" b="1" spc="-15" dirty="0">
                <a:latin typeface="Lucida Console"/>
                <a:cs typeface="Lucida Console"/>
              </a:rPr>
              <a:t>t</a:t>
            </a:r>
            <a:r>
              <a:rPr lang="en-US" b="1" spc="-10" dirty="0">
                <a:latin typeface="Lucida Console"/>
                <a:cs typeface="Lucida Console"/>
              </a:rPr>
              <a:t>y</a:t>
            </a:r>
            <a:r>
              <a:rPr lang="en-US" b="1" spc="5" dirty="0">
                <a:latin typeface="Lucida Console"/>
                <a:cs typeface="Lucida Console"/>
              </a:rPr>
              <a:t> </a:t>
            </a:r>
            <a:r>
              <a:rPr lang="en-US" spc="-15" dirty="0" err="1">
                <a:latin typeface="Lucida Console"/>
                <a:cs typeface="Lucida Console"/>
              </a:rPr>
              <a:t>ful</a:t>
            </a:r>
            <a:r>
              <a:rPr lang="en-US" dirty="0" err="1">
                <a:latin typeface="Lucida Console"/>
                <a:cs typeface="Lucida Console"/>
              </a:rPr>
              <a:t>l_</a:t>
            </a:r>
            <a:r>
              <a:rPr lang="en-US" spc="-15" dirty="0" err="1">
                <a:latin typeface="Lucida Console"/>
                <a:cs typeface="Lucida Console"/>
              </a:rPr>
              <a:t>ad</a:t>
            </a:r>
            <a:r>
              <a:rPr lang="en-US" dirty="0" err="1">
                <a:latin typeface="Lucida Console"/>
                <a:cs typeface="Lucida Console"/>
              </a:rPr>
              <a:t>d</a:t>
            </a:r>
            <a:r>
              <a:rPr lang="en-US" spc="-15" dirty="0" err="1">
                <a:latin typeface="Lucida Console"/>
                <a:cs typeface="Lucida Console"/>
              </a:rPr>
              <a:t>e</a:t>
            </a:r>
            <a:r>
              <a:rPr lang="en-US" dirty="0" err="1">
                <a:latin typeface="Lucida Console"/>
                <a:cs typeface="Lucida Console"/>
              </a:rPr>
              <a:t>r</a:t>
            </a:r>
            <a:r>
              <a:rPr lang="en-US" spc="-10" dirty="0">
                <a:latin typeface="Lucida Console"/>
                <a:cs typeface="Lucida Console"/>
              </a:rPr>
              <a:t>;</a:t>
            </a:r>
            <a:endParaRPr lang="en-US" dirty="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820606" y="3147185"/>
            <a:ext cx="3437837" cy="1352494"/>
          </a:xfrm>
          <a:custGeom>
            <a:avLst/>
            <a:gdLst/>
            <a:ahLst/>
            <a:cxnLst/>
            <a:rect l="l" t="t" r="r" b="b"/>
            <a:pathLst>
              <a:path w="2840990" h="818515">
                <a:moveTo>
                  <a:pt x="0" y="818387"/>
                </a:moveTo>
                <a:lnTo>
                  <a:pt x="2840735" y="818387"/>
                </a:lnTo>
                <a:lnTo>
                  <a:pt x="2840735" y="0"/>
                </a:lnTo>
                <a:lnTo>
                  <a:pt x="0" y="0"/>
                </a:lnTo>
                <a:lnTo>
                  <a:pt x="0" y="818387"/>
                </a:lnTo>
                <a:close/>
              </a:path>
            </a:pathLst>
          </a:custGeom>
          <a:ln w="9524">
            <a:solidFill>
              <a:srgbClr val="656500"/>
            </a:solidFill>
          </a:ln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4" name="object 24"/>
          <p:cNvSpPr/>
          <p:nvPr/>
        </p:nvSpPr>
        <p:spPr>
          <a:xfrm>
            <a:off x="2478486" y="2979808"/>
            <a:ext cx="790331" cy="283721"/>
          </a:xfrm>
          <a:custGeom>
            <a:avLst/>
            <a:gdLst/>
            <a:ahLst/>
            <a:cxnLst/>
            <a:rect l="l" t="t" r="r" b="b"/>
            <a:pathLst>
              <a:path w="364489" h="257809">
                <a:moveTo>
                  <a:pt x="301890" y="222887"/>
                </a:moveTo>
                <a:lnTo>
                  <a:pt x="286511" y="245363"/>
                </a:lnTo>
                <a:lnTo>
                  <a:pt x="364235" y="257555"/>
                </a:lnTo>
                <a:lnTo>
                  <a:pt x="347670" y="227075"/>
                </a:lnTo>
                <a:lnTo>
                  <a:pt x="307847" y="227075"/>
                </a:lnTo>
                <a:lnTo>
                  <a:pt x="301890" y="222887"/>
                </a:lnTo>
                <a:close/>
              </a:path>
              <a:path w="364489" h="257809">
                <a:moveTo>
                  <a:pt x="309994" y="211044"/>
                </a:moveTo>
                <a:lnTo>
                  <a:pt x="301890" y="222887"/>
                </a:lnTo>
                <a:lnTo>
                  <a:pt x="307847" y="227075"/>
                </a:lnTo>
                <a:lnTo>
                  <a:pt x="315467" y="214883"/>
                </a:lnTo>
                <a:lnTo>
                  <a:pt x="309994" y="211044"/>
                </a:lnTo>
                <a:close/>
              </a:path>
              <a:path w="364489" h="257809">
                <a:moveTo>
                  <a:pt x="326135" y="187451"/>
                </a:moveTo>
                <a:lnTo>
                  <a:pt x="309994" y="211044"/>
                </a:lnTo>
                <a:lnTo>
                  <a:pt x="315467" y="214883"/>
                </a:lnTo>
                <a:lnTo>
                  <a:pt x="307847" y="227075"/>
                </a:lnTo>
                <a:lnTo>
                  <a:pt x="347670" y="227075"/>
                </a:lnTo>
                <a:lnTo>
                  <a:pt x="326135" y="187451"/>
                </a:lnTo>
                <a:close/>
              </a:path>
              <a:path w="364489" h="257809">
                <a:moveTo>
                  <a:pt x="9143" y="0"/>
                </a:moveTo>
                <a:lnTo>
                  <a:pt x="0" y="10667"/>
                </a:lnTo>
                <a:lnTo>
                  <a:pt x="301890" y="222887"/>
                </a:lnTo>
                <a:lnTo>
                  <a:pt x="309994" y="211044"/>
                </a:lnTo>
                <a:lnTo>
                  <a:pt x="9143" y="0"/>
                </a:lnTo>
                <a:close/>
              </a:path>
            </a:pathLst>
          </a:custGeom>
          <a:solidFill>
            <a:srgbClr val="656500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5" name="object 25"/>
          <p:cNvSpPr/>
          <p:nvPr/>
        </p:nvSpPr>
        <p:spPr>
          <a:xfrm>
            <a:off x="1392335" y="3854199"/>
            <a:ext cx="630858" cy="157604"/>
          </a:xfrm>
          <a:custGeom>
            <a:avLst/>
            <a:gdLst/>
            <a:ahLst/>
            <a:cxnLst/>
            <a:rect l="l" t="t" r="r" b="b"/>
            <a:pathLst>
              <a:path w="521335" h="245745">
                <a:moveTo>
                  <a:pt x="452983" y="26977"/>
                </a:moveTo>
                <a:lnTo>
                  <a:pt x="0" y="231647"/>
                </a:lnTo>
                <a:lnTo>
                  <a:pt x="6095" y="245363"/>
                </a:lnTo>
                <a:lnTo>
                  <a:pt x="458736" y="39345"/>
                </a:lnTo>
                <a:lnTo>
                  <a:pt x="452983" y="26977"/>
                </a:lnTo>
                <a:close/>
              </a:path>
              <a:path w="521335" h="245745">
                <a:moveTo>
                  <a:pt x="504035" y="24383"/>
                </a:moveTo>
                <a:lnTo>
                  <a:pt x="458723" y="24383"/>
                </a:lnTo>
                <a:lnTo>
                  <a:pt x="464819" y="36575"/>
                </a:lnTo>
                <a:lnTo>
                  <a:pt x="458736" y="39345"/>
                </a:lnTo>
                <a:lnTo>
                  <a:pt x="470915" y="65531"/>
                </a:lnTo>
                <a:lnTo>
                  <a:pt x="504035" y="24383"/>
                </a:lnTo>
                <a:close/>
              </a:path>
              <a:path w="521335" h="245745">
                <a:moveTo>
                  <a:pt x="458723" y="24383"/>
                </a:moveTo>
                <a:lnTo>
                  <a:pt x="452983" y="26977"/>
                </a:lnTo>
                <a:lnTo>
                  <a:pt x="458736" y="39345"/>
                </a:lnTo>
                <a:lnTo>
                  <a:pt x="464819" y="36575"/>
                </a:lnTo>
                <a:lnTo>
                  <a:pt x="458723" y="24383"/>
                </a:lnTo>
                <a:close/>
              </a:path>
              <a:path w="521335" h="245745">
                <a:moveTo>
                  <a:pt x="440435" y="0"/>
                </a:moveTo>
                <a:lnTo>
                  <a:pt x="452983" y="26977"/>
                </a:lnTo>
                <a:lnTo>
                  <a:pt x="458723" y="24383"/>
                </a:lnTo>
                <a:lnTo>
                  <a:pt x="504035" y="24383"/>
                </a:lnTo>
                <a:lnTo>
                  <a:pt x="521207" y="3047"/>
                </a:lnTo>
                <a:lnTo>
                  <a:pt x="440435" y="0"/>
                </a:lnTo>
                <a:close/>
              </a:path>
            </a:pathLst>
          </a:custGeom>
          <a:solidFill>
            <a:srgbClr val="656500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6" name="object 26"/>
          <p:cNvSpPr/>
          <p:nvPr/>
        </p:nvSpPr>
        <p:spPr>
          <a:xfrm>
            <a:off x="4407073" y="2979808"/>
            <a:ext cx="354234" cy="283721"/>
          </a:xfrm>
          <a:custGeom>
            <a:avLst/>
            <a:gdLst/>
            <a:ahLst/>
            <a:cxnLst/>
            <a:rect l="l" t="t" r="r" b="b"/>
            <a:pathLst>
              <a:path w="292735" h="260984">
                <a:moveTo>
                  <a:pt x="30479" y="187451"/>
                </a:moveTo>
                <a:lnTo>
                  <a:pt x="0" y="260603"/>
                </a:lnTo>
                <a:lnTo>
                  <a:pt x="77723" y="240791"/>
                </a:lnTo>
                <a:lnTo>
                  <a:pt x="62875" y="224027"/>
                </a:lnTo>
                <a:lnTo>
                  <a:pt x="53339" y="224027"/>
                </a:lnTo>
                <a:lnTo>
                  <a:pt x="42671" y="213359"/>
                </a:lnTo>
                <a:lnTo>
                  <a:pt x="48697" y="208020"/>
                </a:lnTo>
                <a:lnTo>
                  <a:pt x="30479" y="187451"/>
                </a:lnTo>
                <a:close/>
              </a:path>
              <a:path w="292735" h="260984">
                <a:moveTo>
                  <a:pt x="48697" y="208020"/>
                </a:moveTo>
                <a:lnTo>
                  <a:pt x="42671" y="213359"/>
                </a:lnTo>
                <a:lnTo>
                  <a:pt x="53339" y="224027"/>
                </a:lnTo>
                <a:lnTo>
                  <a:pt x="58667" y="219277"/>
                </a:lnTo>
                <a:lnTo>
                  <a:pt x="48697" y="208020"/>
                </a:lnTo>
                <a:close/>
              </a:path>
              <a:path w="292735" h="260984">
                <a:moveTo>
                  <a:pt x="58667" y="219277"/>
                </a:moveTo>
                <a:lnTo>
                  <a:pt x="53339" y="224027"/>
                </a:lnTo>
                <a:lnTo>
                  <a:pt x="62875" y="224027"/>
                </a:lnTo>
                <a:lnTo>
                  <a:pt x="58667" y="219277"/>
                </a:lnTo>
                <a:close/>
              </a:path>
              <a:path w="292735" h="260984">
                <a:moveTo>
                  <a:pt x="283463" y="0"/>
                </a:moveTo>
                <a:lnTo>
                  <a:pt x="48697" y="208020"/>
                </a:lnTo>
                <a:lnTo>
                  <a:pt x="58667" y="219277"/>
                </a:lnTo>
                <a:lnTo>
                  <a:pt x="292607" y="10667"/>
                </a:lnTo>
                <a:lnTo>
                  <a:pt x="283463" y="0"/>
                </a:lnTo>
                <a:close/>
              </a:path>
            </a:pathLst>
          </a:custGeom>
          <a:solidFill>
            <a:srgbClr val="656500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7" name="object 27"/>
          <p:cNvSpPr txBox="1"/>
          <p:nvPr/>
        </p:nvSpPr>
        <p:spPr>
          <a:xfrm>
            <a:off x="544323" y="1340768"/>
            <a:ext cx="8079734" cy="9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02" indent="-250546">
              <a:lnSpc>
                <a:spcPct val="150000"/>
              </a:lnSpc>
              <a:buFont typeface="Arial" pitchFamily="34" charset="0"/>
              <a:buChar char="•"/>
            </a:pPr>
            <a:r>
              <a:rPr sz="2100" dirty="0" smtClean="0">
                <a:latin typeface="Verdana"/>
                <a:cs typeface="Verdana"/>
              </a:rPr>
              <a:t>Πε</a:t>
            </a:r>
            <a:r>
              <a:rPr sz="2100" spc="-13" dirty="0" smtClean="0">
                <a:latin typeface="Verdana"/>
                <a:cs typeface="Verdana"/>
              </a:rPr>
              <a:t>ρ</a:t>
            </a:r>
            <a:r>
              <a:rPr sz="2100" spc="9" dirty="0" smtClean="0">
                <a:latin typeface="Verdana"/>
                <a:cs typeface="Verdana"/>
              </a:rPr>
              <a:t>ι</a:t>
            </a:r>
            <a:r>
              <a:rPr sz="2100" spc="-4" dirty="0" smtClean="0">
                <a:latin typeface="Verdana"/>
                <a:cs typeface="Verdana"/>
              </a:rPr>
              <a:t>γρ</a:t>
            </a:r>
            <a:r>
              <a:rPr sz="2100" dirty="0" smtClean="0">
                <a:latin typeface="Verdana"/>
                <a:cs typeface="Verdana"/>
              </a:rPr>
              <a:t>ά</a:t>
            </a:r>
            <a:r>
              <a:rPr sz="2100" spc="-4" dirty="0" smtClean="0">
                <a:latin typeface="Verdana"/>
                <a:cs typeface="Verdana"/>
              </a:rPr>
              <a:t>φ</a:t>
            </a:r>
            <a:r>
              <a:rPr sz="2100" spc="-13" dirty="0" smtClean="0">
                <a:latin typeface="Verdana"/>
                <a:cs typeface="Verdana"/>
              </a:rPr>
              <a:t>ε</a:t>
            </a:r>
            <a:r>
              <a:rPr sz="2100" dirty="0" smtClean="0">
                <a:latin typeface="Verdana"/>
                <a:cs typeface="Verdana"/>
              </a:rPr>
              <a:t>ι</a:t>
            </a:r>
            <a:r>
              <a:rPr sz="2100" spc="4" dirty="0" smtClean="0">
                <a:latin typeface="Verdana"/>
                <a:cs typeface="Verdana"/>
              </a:rPr>
              <a:t> </a:t>
            </a:r>
            <a:r>
              <a:rPr sz="2100" spc="-4" dirty="0">
                <a:latin typeface="Verdana"/>
                <a:cs typeface="Verdana"/>
              </a:rPr>
              <a:t>τ</a:t>
            </a:r>
            <a:r>
              <a:rPr sz="2100" dirty="0">
                <a:latin typeface="Verdana"/>
                <a:cs typeface="Verdana"/>
              </a:rPr>
              <a:t>ην</a:t>
            </a:r>
            <a:r>
              <a:rPr sz="2100" spc="-4" dirty="0">
                <a:latin typeface="Verdana"/>
                <a:cs typeface="Verdana"/>
              </a:rPr>
              <a:t> </a:t>
            </a:r>
            <a:r>
              <a:rPr sz="2100" spc="-13" dirty="0">
                <a:latin typeface="Verdana"/>
                <a:cs typeface="Verdana"/>
              </a:rPr>
              <a:t>ε</a:t>
            </a:r>
            <a:r>
              <a:rPr sz="2100" dirty="0">
                <a:latin typeface="Verdana"/>
                <a:cs typeface="Verdana"/>
              </a:rPr>
              <a:t>σ</a:t>
            </a:r>
            <a:r>
              <a:rPr sz="2100" spc="-4" dirty="0">
                <a:latin typeface="Verdana"/>
                <a:cs typeface="Verdana"/>
              </a:rPr>
              <a:t>ωτ</a:t>
            </a:r>
            <a:r>
              <a:rPr sz="2100" dirty="0">
                <a:latin typeface="Verdana"/>
                <a:cs typeface="Verdana"/>
              </a:rPr>
              <a:t>ε</a:t>
            </a:r>
            <a:r>
              <a:rPr sz="2100" spc="-13" dirty="0">
                <a:latin typeface="Verdana"/>
                <a:cs typeface="Verdana"/>
              </a:rPr>
              <a:t>ρ</a:t>
            </a:r>
            <a:r>
              <a:rPr sz="2100" spc="9" dirty="0">
                <a:latin typeface="Verdana"/>
                <a:cs typeface="Verdana"/>
              </a:rPr>
              <a:t>ι</a:t>
            </a:r>
            <a:r>
              <a:rPr sz="2100" spc="-4" dirty="0">
                <a:latin typeface="Verdana"/>
                <a:cs typeface="Verdana"/>
              </a:rPr>
              <a:t>κ</a:t>
            </a:r>
            <a:r>
              <a:rPr sz="2100" dirty="0">
                <a:latin typeface="Verdana"/>
                <a:cs typeface="Verdana"/>
              </a:rPr>
              <a:t>ή</a:t>
            </a:r>
            <a:r>
              <a:rPr sz="2100" spc="-13" dirty="0">
                <a:latin typeface="Verdana"/>
                <a:cs typeface="Verdana"/>
              </a:rPr>
              <a:t> </a:t>
            </a:r>
            <a:r>
              <a:rPr lang="el-GR" sz="2100" dirty="0" smtClean="0">
                <a:latin typeface="Verdana"/>
                <a:cs typeface="Verdana"/>
              </a:rPr>
              <a:t>λειτουργία </a:t>
            </a:r>
            <a:r>
              <a:rPr sz="2100" spc="-4" dirty="0" smtClean="0">
                <a:latin typeface="Verdana"/>
                <a:cs typeface="Verdana"/>
              </a:rPr>
              <a:t>(</a:t>
            </a:r>
            <a:r>
              <a:rPr sz="2100" spc="9" dirty="0" smtClean="0">
                <a:latin typeface="Verdana"/>
                <a:cs typeface="Verdana"/>
              </a:rPr>
              <a:t>i</a:t>
            </a:r>
            <a:r>
              <a:rPr sz="2100" dirty="0" smtClean="0">
                <a:latin typeface="Verdana"/>
                <a:cs typeface="Verdana"/>
              </a:rPr>
              <a:t>n</a:t>
            </a:r>
            <a:r>
              <a:rPr sz="2100" spc="-13" dirty="0" smtClean="0">
                <a:latin typeface="Verdana"/>
                <a:cs typeface="Verdana"/>
              </a:rPr>
              <a:t>t</a:t>
            </a:r>
            <a:r>
              <a:rPr sz="2100" dirty="0" smtClean="0">
                <a:latin typeface="Verdana"/>
                <a:cs typeface="Verdana"/>
              </a:rPr>
              <a:t>ern</a:t>
            </a:r>
            <a:r>
              <a:rPr sz="2100" spc="-13" dirty="0" smtClean="0">
                <a:latin typeface="Verdana"/>
                <a:cs typeface="Verdana"/>
              </a:rPr>
              <a:t>a</a:t>
            </a:r>
            <a:r>
              <a:rPr sz="2100" dirty="0" smtClean="0">
                <a:latin typeface="Verdana"/>
                <a:cs typeface="Verdana"/>
              </a:rPr>
              <a:t>l</a:t>
            </a:r>
            <a:r>
              <a:rPr sz="2100" spc="9" dirty="0" smtClean="0">
                <a:latin typeface="Verdana"/>
                <a:cs typeface="Verdana"/>
              </a:rPr>
              <a:t> </a:t>
            </a:r>
            <a:r>
              <a:rPr sz="2100" spc="-4" dirty="0">
                <a:latin typeface="Verdana"/>
                <a:cs typeface="Verdana"/>
              </a:rPr>
              <a:t>f</a:t>
            </a:r>
            <a:r>
              <a:rPr sz="2100" dirty="0">
                <a:latin typeface="Verdana"/>
                <a:cs typeface="Verdana"/>
              </a:rPr>
              <a:t>unc</a:t>
            </a:r>
            <a:r>
              <a:rPr sz="2100" spc="-13" dirty="0">
                <a:latin typeface="Verdana"/>
                <a:cs typeface="Verdana"/>
              </a:rPr>
              <a:t>t</a:t>
            </a:r>
            <a:r>
              <a:rPr sz="2100" spc="9" dirty="0">
                <a:latin typeface="Verdana"/>
                <a:cs typeface="Verdana"/>
              </a:rPr>
              <a:t>i</a:t>
            </a:r>
            <a:r>
              <a:rPr sz="2100" dirty="0">
                <a:latin typeface="Verdana"/>
                <a:cs typeface="Verdana"/>
              </a:rPr>
              <a:t>o</a:t>
            </a:r>
            <a:r>
              <a:rPr sz="2100" spc="-13" dirty="0">
                <a:latin typeface="Verdana"/>
                <a:cs typeface="Verdana"/>
              </a:rPr>
              <a:t>n</a:t>
            </a:r>
            <a:r>
              <a:rPr sz="2100" spc="-4" dirty="0">
                <a:latin typeface="Verdana"/>
                <a:cs typeface="Verdana"/>
              </a:rPr>
              <a:t>al</a:t>
            </a:r>
            <a:r>
              <a:rPr sz="2100" spc="9" dirty="0">
                <a:latin typeface="Verdana"/>
                <a:cs typeface="Verdana"/>
              </a:rPr>
              <a:t>i</a:t>
            </a:r>
            <a:r>
              <a:rPr sz="2100" spc="-4" dirty="0">
                <a:latin typeface="Verdana"/>
                <a:cs typeface="Verdana"/>
              </a:rPr>
              <a:t>ty</a:t>
            </a:r>
            <a:r>
              <a:rPr sz="2100" dirty="0">
                <a:latin typeface="Verdana"/>
                <a:cs typeface="Verdana"/>
              </a:rPr>
              <a:t>)</a:t>
            </a:r>
            <a:r>
              <a:rPr sz="2100" spc="-4" dirty="0">
                <a:latin typeface="Verdana"/>
                <a:cs typeface="Verdana"/>
              </a:rPr>
              <a:t> τ</a:t>
            </a:r>
            <a:r>
              <a:rPr sz="2100" dirty="0">
                <a:latin typeface="Verdana"/>
                <a:cs typeface="Verdana"/>
              </a:rPr>
              <a:t>ης</a:t>
            </a:r>
            <a:r>
              <a:rPr sz="2100" spc="-9" dirty="0">
                <a:latin typeface="Verdana"/>
                <a:cs typeface="Verdana"/>
              </a:rPr>
              <a:t> </a:t>
            </a:r>
            <a:r>
              <a:rPr sz="2100" dirty="0" err="1" smtClean="0">
                <a:latin typeface="Verdana"/>
                <a:cs typeface="Verdana"/>
              </a:rPr>
              <a:t>σχ</a:t>
            </a:r>
            <a:r>
              <a:rPr sz="2100" spc="-13" dirty="0" err="1" smtClean="0">
                <a:latin typeface="Verdana"/>
                <a:cs typeface="Verdana"/>
              </a:rPr>
              <a:t>εδ</a:t>
            </a:r>
            <a:r>
              <a:rPr sz="2100" spc="9" dirty="0" err="1" smtClean="0">
                <a:latin typeface="Verdana"/>
                <a:cs typeface="Verdana"/>
              </a:rPr>
              <a:t>ι</a:t>
            </a:r>
            <a:r>
              <a:rPr sz="2100" spc="-13" dirty="0" smtClean="0">
                <a:latin typeface="Verdana"/>
                <a:cs typeface="Verdana"/>
              </a:rPr>
              <a:t>α</a:t>
            </a:r>
            <a:r>
              <a:rPr sz="2100" dirty="0" smtClean="0">
                <a:latin typeface="Verdana"/>
                <a:cs typeface="Verdana"/>
              </a:rPr>
              <a:t>σ</a:t>
            </a:r>
            <a:r>
              <a:rPr sz="2100" spc="-13" dirty="0" smtClean="0">
                <a:latin typeface="Verdana"/>
                <a:cs typeface="Verdana"/>
              </a:rPr>
              <a:t>τ</a:t>
            </a:r>
            <a:r>
              <a:rPr sz="2100" spc="9" dirty="0" smtClean="0">
                <a:latin typeface="Verdana"/>
                <a:cs typeface="Verdana"/>
              </a:rPr>
              <a:t>ι</a:t>
            </a:r>
            <a:r>
              <a:rPr sz="2100" spc="-4" dirty="0" smtClean="0">
                <a:latin typeface="Verdana"/>
                <a:cs typeface="Verdana"/>
              </a:rPr>
              <a:t>κ</a:t>
            </a:r>
            <a:r>
              <a:rPr sz="2100" dirty="0" smtClean="0">
                <a:latin typeface="Verdana"/>
                <a:cs typeface="Verdana"/>
              </a:rPr>
              <a:t>ής</a:t>
            </a:r>
            <a:r>
              <a:rPr lang="el-GR" sz="2100" dirty="0" smtClean="0">
                <a:latin typeface="Verdana"/>
                <a:cs typeface="Verdana"/>
              </a:rPr>
              <a:t> </a:t>
            </a:r>
            <a:r>
              <a:rPr sz="2100" spc="-9" dirty="0" smtClean="0">
                <a:latin typeface="Verdana"/>
                <a:cs typeface="Verdana"/>
              </a:rPr>
              <a:t>µ</a:t>
            </a:r>
            <a:r>
              <a:rPr sz="2100" spc="-9" dirty="0" err="1" smtClean="0">
                <a:latin typeface="Verdana"/>
                <a:cs typeface="Verdana"/>
              </a:rPr>
              <a:t>ο</a:t>
            </a:r>
            <a:r>
              <a:rPr sz="2100" spc="-4" dirty="0" err="1" smtClean="0">
                <a:latin typeface="Verdana"/>
                <a:cs typeface="Verdana"/>
              </a:rPr>
              <a:t>ν</a:t>
            </a:r>
            <a:r>
              <a:rPr sz="2100" dirty="0" err="1" smtClean="0">
                <a:latin typeface="Verdana"/>
                <a:cs typeface="Verdana"/>
              </a:rPr>
              <a:t>ά</a:t>
            </a:r>
            <a:r>
              <a:rPr sz="2100" spc="-4" dirty="0" err="1" smtClean="0">
                <a:latin typeface="Verdana"/>
                <a:cs typeface="Verdana"/>
              </a:rPr>
              <a:t>δ</a:t>
            </a:r>
            <a:r>
              <a:rPr sz="2100" dirty="0" smtClean="0">
                <a:latin typeface="Verdana"/>
                <a:cs typeface="Verdana"/>
              </a:rPr>
              <a:t>ας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6737" y="3263530"/>
            <a:ext cx="3228063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9" dirty="0">
                <a:latin typeface="Lucida Console"/>
                <a:cs typeface="Lucida Console"/>
              </a:rPr>
              <a:t>architecture</a:t>
            </a:r>
            <a:r>
              <a:rPr sz="1200" spc="9" dirty="0">
                <a:latin typeface="Lucida Console"/>
                <a:cs typeface="Lucida Console"/>
              </a:rPr>
              <a:t> </a:t>
            </a:r>
            <a:r>
              <a:rPr sz="1200" spc="-9" dirty="0">
                <a:latin typeface="Lucida Console"/>
                <a:cs typeface="Lucida Console"/>
              </a:rPr>
              <a:t>behav</a:t>
            </a:r>
            <a:r>
              <a:rPr sz="1200" spc="-22" dirty="0">
                <a:latin typeface="Lucida Console"/>
                <a:cs typeface="Lucida Console"/>
              </a:rPr>
              <a:t> </a:t>
            </a:r>
            <a:r>
              <a:rPr sz="1200" b="1" spc="-9" dirty="0">
                <a:latin typeface="Lucida Console"/>
                <a:cs typeface="Lucida Console"/>
              </a:rPr>
              <a:t>of</a:t>
            </a:r>
            <a:r>
              <a:rPr sz="1200" spc="9" dirty="0">
                <a:latin typeface="Lucida Console"/>
                <a:cs typeface="Lucida Console"/>
              </a:rPr>
              <a:t> </a:t>
            </a:r>
            <a:r>
              <a:rPr sz="1200" spc="-9" dirty="0">
                <a:latin typeface="Lucida Console"/>
                <a:cs typeface="Lucida Console"/>
              </a:rPr>
              <a:t>full_adder</a:t>
            </a:r>
            <a:r>
              <a:rPr sz="1200" spc="-22" dirty="0">
                <a:latin typeface="Lucida Console"/>
                <a:cs typeface="Lucida Console"/>
              </a:rPr>
              <a:t> </a:t>
            </a:r>
            <a:r>
              <a:rPr sz="1200" b="1" spc="-9" dirty="0">
                <a:latin typeface="Lucida Console"/>
                <a:cs typeface="Lucida Console"/>
              </a:rPr>
              <a:t>is</a:t>
            </a:r>
            <a:r>
              <a:rPr sz="1200" spc="-9" dirty="0">
                <a:latin typeface="Lucida Console"/>
                <a:cs typeface="Lucida Console"/>
              </a:rPr>
              <a:t> </a:t>
            </a:r>
            <a:r>
              <a:rPr sz="1200" b="1" spc="-9" dirty="0">
                <a:latin typeface="Lucida Console"/>
                <a:cs typeface="Lucida Console"/>
              </a:rPr>
              <a:t>begin</a:t>
            </a:r>
            <a:endParaRPr sz="1200" b="1" dirty="0">
              <a:latin typeface="Lucida Console"/>
              <a:cs typeface="Lucida Console"/>
            </a:endParaRPr>
          </a:p>
          <a:p>
            <a:pPr marL="133624"/>
            <a:r>
              <a:rPr sz="1200" spc="-9" dirty="0">
                <a:latin typeface="Lucida Console"/>
                <a:cs typeface="Lucida Console"/>
              </a:rPr>
              <a:t>…</a:t>
            </a:r>
            <a:endParaRPr sz="1200" dirty="0">
              <a:latin typeface="Lucida Console"/>
              <a:cs typeface="Lucida Console"/>
            </a:endParaRPr>
          </a:p>
          <a:p>
            <a:pPr marL="133624"/>
            <a:r>
              <a:rPr sz="1200" spc="-9" dirty="0">
                <a:latin typeface="Lucida Console"/>
                <a:cs typeface="Lucida Console"/>
              </a:rPr>
              <a:t>…</a:t>
            </a:r>
            <a:endParaRPr sz="1200" dirty="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r>
              <a:rPr sz="1200" b="1" spc="-9" dirty="0">
                <a:latin typeface="Lucida Console"/>
                <a:cs typeface="Lucida Console"/>
              </a:rPr>
              <a:t>end</a:t>
            </a:r>
            <a:r>
              <a:rPr sz="1200" spc="-4" dirty="0">
                <a:latin typeface="Lucida Console"/>
                <a:cs typeface="Lucida Console"/>
              </a:rPr>
              <a:t> </a:t>
            </a:r>
            <a:r>
              <a:rPr sz="1200" b="1" spc="-9" dirty="0">
                <a:latin typeface="Lucida Console"/>
                <a:cs typeface="Lucida Console"/>
              </a:rPr>
              <a:t>architecture</a:t>
            </a:r>
            <a:r>
              <a:rPr sz="1200" spc="9" dirty="0">
                <a:latin typeface="Lucida Console"/>
                <a:cs typeface="Lucida Console"/>
              </a:rPr>
              <a:t> </a:t>
            </a:r>
            <a:r>
              <a:rPr sz="1200" spc="-9" dirty="0">
                <a:latin typeface="Lucida Console"/>
                <a:cs typeface="Lucida Console"/>
              </a:rPr>
              <a:t>be</a:t>
            </a:r>
            <a:r>
              <a:rPr sz="1200" spc="-22" dirty="0">
                <a:latin typeface="Lucida Console"/>
                <a:cs typeface="Lucida Console"/>
              </a:rPr>
              <a:t>h</a:t>
            </a:r>
            <a:r>
              <a:rPr sz="1200" spc="-9" dirty="0">
                <a:latin typeface="Lucida Console"/>
                <a:cs typeface="Lucida Console"/>
              </a:rPr>
              <a:t>a</a:t>
            </a:r>
            <a:r>
              <a:rPr sz="1200" spc="-18" dirty="0">
                <a:latin typeface="Lucida Console"/>
                <a:cs typeface="Lucida Console"/>
              </a:rPr>
              <a:t>v</a:t>
            </a:r>
            <a:r>
              <a:rPr sz="1200" spc="-9" dirty="0">
                <a:latin typeface="Lucida Console"/>
                <a:cs typeface="Lucida Console"/>
              </a:rPr>
              <a:t>;</a:t>
            </a:r>
            <a:endParaRPr sz="1200" dirty="0">
              <a:latin typeface="Lucida Console"/>
              <a:cs typeface="Lucida Consol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610" y="4241173"/>
            <a:ext cx="142051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2" indent="-2784" algn="ctr"/>
            <a:r>
              <a:rPr spc="-4" dirty="0">
                <a:latin typeface="Calibri" panose="020F0502020204030204" pitchFamily="34" charset="0"/>
                <a:cs typeface="Comic Sans MS"/>
              </a:rPr>
              <a:t>A</a:t>
            </a:r>
            <a:r>
              <a:rPr spc="9" dirty="0">
                <a:latin typeface="Calibri" panose="020F0502020204030204" pitchFamily="34" charset="0"/>
                <a:cs typeface="Comic Sans MS"/>
              </a:rPr>
              <a:t>r</a:t>
            </a:r>
            <a:r>
              <a:rPr spc="-13" dirty="0">
                <a:latin typeface="Calibri" panose="020F0502020204030204" pitchFamily="34" charset="0"/>
                <a:cs typeface="Comic Sans MS"/>
              </a:rPr>
              <a:t>c</a:t>
            </a:r>
            <a:r>
              <a:rPr spc="-9" dirty="0">
                <a:latin typeface="Calibri" panose="020F0502020204030204" pitchFamily="34" charset="0"/>
                <a:cs typeface="Comic Sans MS"/>
              </a:rPr>
              <a:t>h</a:t>
            </a:r>
            <a:r>
              <a:rPr spc="-4" dirty="0">
                <a:latin typeface="Calibri" panose="020F0502020204030204" pitchFamily="34" charset="0"/>
                <a:cs typeface="Comic Sans MS"/>
              </a:rPr>
              <a:t>i</a:t>
            </a:r>
            <a:r>
              <a:rPr spc="-13" dirty="0">
                <a:latin typeface="Calibri" panose="020F0502020204030204" pitchFamily="34" charset="0"/>
                <a:cs typeface="Comic Sans MS"/>
              </a:rPr>
              <a:t>t</a:t>
            </a:r>
            <a:r>
              <a:rPr spc="-9" dirty="0">
                <a:latin typeface="Calibri" panose="020F0502020204030204" pitchFamily="34" charset="0"/>
                <a:cs typeface="Comic Sans MS"/>
              </a:rPr>
              <a:t>e</a:t>
            </a:r>
            <a:r>
              <a:rPr spc="-13" dirty="0">
                <a:latin typeface="Calibri" panose="020F0502020204030204" pitchFamily="34" charset="0"/>
                <a:cs typeface="Comic Sans MS"/>
              </a:rPr>
              <a:t>ct</a:t>
            </a:r>
            <a:r>
              <a:rPr spc="-22" dirty="0">
                <a:latin typeface="Calibri" panose="020F0502020204030204" pitchFamily="34" charset="0"/>
                <a:cs typeface="Comic Sans MS"/>
              </a:rPr>
              <a:t>u</a:t>
            </a:r>
            <a:r>
              <a:rPr spc="9" dirty="0">
                <a:latin typeface="Calibri" panose="020F0502020204030204" pitchFamily="34" charset="0"/>
                <a:cs typeface="Comic Sans MS"/>
              </a:rPr>
              <a:t>r</a:t>
            </a:r>
            <a:r>
              <a:rPr spc="-9" dirty="0">
                <a:latin typeface="Calibri" panose="020F0502020204030204" pitchFamily="34" charset="0"/>
                <a:cs typeface="Comic Sans MS"/>
              </a:rPr>
              <a:t>e</a:t>
            </a:r>
            <a:r>
              <a:rPr spc="-4" dirty="0">
                <a:latin typeface="Calibri" panose="020F0502020204030204" pitchFamily="34" charset="0"/>
                <a:cs typeface="Comic Sans MS"/>
              </a:rPr>
              <a:t> </a:t>
            </a:r>
            <a:r>
              <a:rPr spc="-13" dirty="0">
                <a:latin typeface="Calibri" panose="020F0502020204030204" pitchFamily="34" charset="0"/>
                <a:cs typeface="Comic Sans MS"/>
              </a:rPr>
              <a:t>b</a:t>
            </a:r>
            <a:r>
              <a:rPr spc="-4" dirty="0">
                <a:latin typeface="Calibri" panose="020F0502020204030204" pitchFamily="34" charset="0"/>
                <a:cs typeface="Comic Sans MS"/>
              </a:rPr>
              <a:t>o</a:t>
            </a:r>
            <a:r>
              <a:rPr dirty="0">
                <a:latin typeface="Calibri" panose="020F0502020204030204" pitchFamily="34" charset="0"/>
                <a:cs typeface="Comic Sans MS"/>
              </a:rPr>
              <a:t>d</a:t>
            </a:r>
            <a:r>
              <a:rPr spc="-9" dirty="0">
                <a:latin typeface="Calibri" panose="020F0502020204030204" pitchFamily="34" charset="0"/>
                <a:cs typeface="Comic Sans MS"/>
              </a:rPr>
              <a:t>y</a:t>
            </a:r>
            <a:endParaRPr dirty="0">
              <a:latin typeface="Calibri" panose="020F0502020204030204" pitchFamily="34" charset="0"/>
              <a:cs typeface="Comic Sans MS"/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(</a:t>
            </a:r>
            <a:r>
              <a:rPr lang="en-GB" dirty="0" smtClean="0"/>
              <a:t>architecture)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4764331" y="2471847"/>
            <a:ext cx="130099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467596" algn="l"/>
              </a:tabLst>
            </a:pPr>
            <a:r>
              <a:rPr lang="en-US" spc="-13" dirty="0">
                <a:latin typeface="Calibri" panose="020F0502020204030204" pitchFamily="34" charset="0"/>
                <a:cs typeface="Comic Sans MS"/>
              </a:rPr>
              <a:t>E</a:t>
            </a:r>
            <a:r>
              <a:rPr lang="en-US" spc="-4" dirty="0">
                <a:latin typeface="Calibri" panose="020F0502020204030204" pitchFamily="34" charset="0"/>
                <a:cs typeface="Comic Sans MS"/>
              </a:rPr>
              <a:t>n</a:t>
            </a:r>
            <a:r>
              <a:rPr lang="en-US" spc="-13" dirty="0">
                <a:latin typeface="Calibri" panose="020F0502020204030204" pitchFamily="34" charset="0"/>
                <a:cs typeface="Comic Sans MS"/>
              </a:rPr>
              <a:t>t</a:t>
            </a:r>
            <a:r>
              <a:rPr lang="en-US" spc="-4" dirty="0">
                <a:latin typeface="Calibri" panose="020F0502020204030204" pitchFamily="34" charset="0"/>
                <a:cs typeface="Comic Sans MS"/>
              </a:rPr>
              <a:t>i</a:t>
            </a:r>
            <a:r>
              <a:rPr lang="en-US" spc="-13" dirty="0">
                <a:latin typeface="Calibri" panose="020F0502020204030204" pitchFamily="34" charset="0"/>
                <a:cs typeface="Comic Sans MS"/>
              </a:rPr>
              <a:t>t</a:t>
            </a:r>
            <a:r>
              <a:rPr lang="en-US" spc="-9" dirty="0">
                <a:latin typeface="Calibri" panose="020F0502020204030204" pitchFamily="34" charset="0"/>
                <a:cs typeface="Comic Sans MS"/>
              </a:rPr>
              <a:t>y</a:t>
            </a:r>
            <a:r>
              <a:rPr lang="en-US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pc="-4" dirty="0">
                <a:latin typeface="Calibri" panose="020F0502020204030204" pitchFamily="34" charset="0"/>
                <a:cs typeface="Comic Sans MS"/>
              </a:rPr>
              <a:t>n</a:t>
            </a:r>
            <a:r>
              <a:rPr lang="en-US" spc="-13" dirty="0">
                <a:latin typeface="Calibri" panose="020F0502020204030204" pitchFamily="34" charset="0"/>
                <a:cs typeface="Comic Sans MS"/>
              </a:rPr>
              <a:t>a</a:t>
            </a:r>
            <a:r>
              <a:rPr lang="en-US" spc="-9" dirty="0">
                <a:latin typeface="Calibri" panose="020F0502020204030204" pitchFamily="34" charset="0"/>
                <a:cs typeface="Comic Sans MS"/>
              </a:rPr>
              <a:t>me</a:t>
            </a:r>
            <a:endParaRPr lang="en-US" dirty="0">
              <a:latin typeface="Calibri" panose="020F0502020204030204" pitchFamily="34" charset="0"/>
              <a:cs typeface="Comic Sans M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37866" y="2470305"/>
            <a:ext cx="2676374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467596" algn="l"/>
              </a:tabLst>
            </a:pPr>
            <a:r>
              <a:rPr lang="en-US" spc="-4" dirty="0">
                <a:latin typeface="Calibri" panose="020F0502020204030204" pitchFamily="34" charset="0"/>
                <a:cs typeface="Comic Sans MS"/>
              </a:rPr>
              <a:t>A</a:t>
            </a:r>
            <a:r>
              <a:rPr lang="en-US" spc="9" dirty="0">
                <a:latin typeface="Calibri" panose="020F0502020204030204" pitchFamily="34" charset="0"/>
                <a:cs typeface="Comic Sans MS"/>
              </a:rPr>
              <a:t>r</a:t>
            </a:r>
            <a:r>
              <a:rPr lang="en-US" spc="-13" dirty="0">
                <a:latin typeface="Calibri" panose="020F0502020204030204" pitchFamily="34" charset="0"/>
                <a:cs typeface="Comic Sans MS"/>
              </a:rPr>
              <a:t>c</a:t>
            </a:r>
            <a:r>
              <a:rPr lang="en-US" spc="-9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pc="-4" dirty="0">
                <a:latin typeface="Calibri" panose="020F0502020204030204" pitchFamily="34" charset="0"/>
                <a:cs typeface="Comic Sans MS"/>
              </a:rPr>
              <a:t>i</a:t>
            </a:r>
            <a:r>
              <a:rPr lang="en-US" spc="-13" dirty="0">
                <a:latin typeface="Calibri" panose="020F0502020204030204" pitchFamily="34" charset="0"/>
                <a:cs typeface="Comic Sans MS"/>
              </a:rPr>
              <a:t>t</a:t>
            </a:r>
            <a:r>
              <a:rPr lang="en-US" spc="-9" dirty="0">
                <a:latin typeface="Calibri" panose="020F0502020204030204" pitchFamily="34" charset="0"/>
                <a:cs typeface="Comic Sans MS"/>
              </a:rPr>
              <a:t>e</a:t>
            </a:r>
            <a:r>
              <a:rPr lang="en-US" spc="-13" dirty="0">
                <a:latin typeface="Calibri" panose="020F0502020204030204" pitchFamily="34" charset="0"/>
                <a:cs typeface="Comic Sans MS"/>
              </a:rPr>
              <a:t>ct</a:t>
            </a:r>
            <a:r>
              <a:rPr lang="en-US" spc="-22" dirty="0">
                <a:latin typeface="Calibri" panose="020F0502020204030204" pitchFamily="34" charset="0"/>
                <a:cs typeface="Comic Sans MS"/>
              </a:rPr>
              <a:t>u</a:t>
            </a:r>
            <a:r>
              <a:rPr lang="en-US" spc="9" dirty="0">
                <a:latin typeface="Calibri" panose="020F0502020204030204" pitchFamily="34" charset="0"/>
                <a:cs typeface="Comic Sans MS"/>
              </a:rPr>
              <a:t>r</a:t>
            </a:r>
            <a:r>
              <a:rPr lang="en-US" spc="-9" dirty="0">
                <a:latin typeface="Calibri" panose="020F0502020204030204" pitchFamily="34" charset="0"/>
                <a:cs typeface="Comic Sans MS"/>
              </a:rPr>
              <a:t>e</a:t>
            </a:r>
            <a:r>
              <a:rPr lang="en-US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pc="-4" dirty="0">
                <a:latin typeface="Calibri" panose="020F0502020204030204" pitchFamily="34" charset="0"/>
                <a:cs typeface="Comic Sans MS"/>
              </a:rPr>
              <a:t>n</a:t>
            </a:r>
            <a:r>
              <a:rPr lang="en-US" spc="-13" dirty="0">
                <a:latin typeface="Calibri" panose="020F0502020204030204" pitchFamily="34" charset="0"/>
                <a:cs typeface="Comic Sans MS"/>
              </a:rPr>
              <a:t>a</a:t>
            </a:r>
            <a:r>
              <a:rPr lang="en-US" spc="-9" dirty="0">
                <a:latin typeface="Calibri" panose="020F0502020204030204" pitchFamily="34" charset="0"/>
                <a:cs typeface="Comic Sans MS"/>
              </a:rPr>
              <a:t>me</a:t>
            </a:r>
            <a:r>
              <a:rPr lang="en-US" dirty="0">
                <a:latin typeface="Comic Sans MS"/>
                <a:cs typeface="Comic Sans M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44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3526739" cy="226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Οντότητα και αρχιτεκτονικές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1296144"/>
          </a:xfrm>
        </p:spPr>
        <p:txBody>
          <a:bodyPr/>
          <a:lstStyle/>
          <a:p>
            <a:r>
              <a:rPr lang="el-GR" dirty="0" smtClean="0"/>
              <a:t>Μπορούν να υπάρχουν διαφορετικές αρχιτεκτονικές για να περιγράψουν την συνάρτηση µίας οντότητας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1248884" y="1769249"/>
            <a:ext cx="6776551" cy="4570482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531" marR="237183">
              <a:lnSpc>
                <a:spcPct val="150000"/>
              </a:lnSpc>
            </a:pPr>
            <a:r>
              <a:rPr dirty="0">
                <a:latin typeface="Lucida Console"/>
                <a:cs typeface="Lucida Console"/>
              </a:rPr>
              <a:t>a</a:t>
            </a:r>
            <a:r>
              <a:rPr spc="-13" dirty="0">
                <a:latin typeface="Lucida Console"/>
                <a:cs typeface="Lucida Console"/>
              </a:rPr>
              <a:t>rc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3" dirty="0">
                <a:latin typeface="Lucida Console"/>
                <a:cs typeface="Lucida Console"/>
              </a:rPr>
              <a:t>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ctu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e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beha</a:t>
            </a:r>
            <a:r>
              <a:rPr spc="-9" dirty="0">
                <a:latin typeface="Lucida Console"/>
                <a:cs typeface="Lucida Console"/>
              </a:rPr>
              <a:t>v</a:t>
            </a:r>
            <a:r>
              <a:rPr spc="-13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9" dirty="0">
                <a:latin typeface="Lucida Console"/>
                <a:cs typeface="Lucida Console"/>
              </a:rPr>
              <a:t>f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ful</a:t>
            </a:r>
            <a:r>
              <a:rPr dirty="0">
                <a:latin typeface="Lucida Console"/>
                <a:cs typeface="Lucida Console"/>
              </a:rPr>
              <a:t>l</a:t>
            </a:r>
            <a:r>
              <a:rPr spc="-13" dirty="0">
                <a:latin typeface="Lucida Console"/>
                <a:cs typeface="Lucida Console"/>
              </a:rPr>
              <a:t>_a</a:t>
            </a:r>
            <a:r>
              <a:rPr dirty="0">
                <a:latin typeface="Lucida Console"/>
                <a:cs typeface="Lucida Console"/>
              </a:rPr>
              <a:t>d</a:t>
            </a:r>
            <a:r>
              <a:rPr spc="-13" dirty="0">
                <a:latin typeface="Lucida Console"/>
                <a:cs typeface="Lucida Console"/>
              </a:rPr>
              <a:t>de</a:t>
            </a:r>
            <a:r>
              <a:rPr spc="-9" dirty="0">
                <a:latin typeface="Lucida Console"/>
                <a:cs typeface="Lucida Console"/>
              </a:rPr>
              <a:t>r 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9" dirty="0">
                <a:latin typeface="Lucida Console"/>
                <a:cs typeface="Lucida Console"/>
              </a:rPr>
              <a:t>s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39531" marR="237183">
              <a:lnSpc>
                <a:spcPct val="150000"/>
              </a:lnSpc>
            </a:pPr>
            <a:r>
              <a:rPr dirty="0" smtClean="0">
                <a:latin typeface="Lucida Console"/>
                <a:cs typeface="Lucida Console"/>
              </a:rPr>
              <a:t>b</a:t>
            </a:r>
            <a:r>
              <a:rPr spc="-13" dirty="0" smtClean="0">
                <a:latin typeface="Lucida Console"/>
                <a:cs typeface="Lucida Console"/>
              </a:rPr>
              <a:t>eg</a:t>
            </a:r>
            <a:r>
              <a:rPr dirty="0" smtClean="0">
                <a:latin typeface="Lucida Console"/>
                <a:cs typeface="Lucida Console"/>
              </a:rPr>
              <a:t>i</a:t>
            </a:r>
            <a:r>
              <a:rPr spc="-9" dirty="0" smtClean="0">
                <a:latin typeface="Lucida Console"/>
                <a:cs typeface="Lucida Console"/>
              </a:rPr>
              <a:t>n</a:t>
            </a:r>
            <a:endParaRPr dirty="0">
              <a:latin typeface="Lucida Console"/>
              <a:cs typeface="Lucida Console"/>
            </a:endParaRPr>
          </a:p>
          <a:p>
            <a:pPr marL="161463" marR="962652" indent="-121932">
              <a:lnSpc>
                <a:spcPct val="150000"/>
              </a:lnSpc>
            </a:pPr>
            <a:r>
              <a:rPr spc="-13" dirty="0" smtClean="0">
                <a:latin typeface="Lucida Console"/>
                <a:cs typeface="Lucida Console"/>
              </a:rPr>
              <a:t>p</a:t>
            </a:r>
            <a:r>
              <a:rPr spc="-9" dirty="0">
                <a:latin typeface="Lucida Console"/>
                <a:cs typeface="Lucida Console"/>
              </a:rPr>
              <a:t>: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pr</a:t>
            </a:r>
            <a:r>
              <a:rPr spc="-13" dirty="0">
                <a:latin typeface="Lucida Console"/>
                <a:cs typeface="Lucida Console"/>
              </a:rPr>
              <a:t>o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es</a:t>
            </a:r>
            <a:r>
              <a:rPr spc="-9" dirty="0">
                <a:latin typeface="Lucida Console"/>
                <a:cs typeface="Lucida Console"/>
              </a:rPr>
              <a:t>s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(a,b,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in</a:t>
            </a:r>
            <a:r>
              <a:rPr spc="-9" dirty="0">
                <a:latin typeface="Lucida Console"/>
                <a:cs typeface="Lucida Console"/>
              </a:rPr>
              <a:t>)</a:t>
            </a:r>
            <a:r>
              <a:rPr dirty="0">
                <a:latin typeface="Lucida Console"/>
                <a:cs typeface="Lucida Console"/>
              </a:rPr>
              <a:t> i</a:t>
            </a:r>
            <a:r>
              <a:rPr spc="-9" dirty="0">
                <a:latin typeface="Lucida Console"/>
                <a:cs typeface="Lucida Console"/>
              </a:rPr>
              <a:t>s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161463" marR="962652" indent="-121932">
              <a:lnSpc>
                <a:spcPct val="150000"/>
              </a:lnSpc>
            </a:pPr>
            <a:r>
              <a:rPr spc="-13" dirty="0" smtClean="0">
                <a:latin typeface="Lucida Console"/>
                <a:cs typeface="Lucida Console"/>
              </a:rPr>
              <a:t>b</a:t>
            </a:r>
            <a:r>
              <a:rPr dirty="0" smtClean="0">
                <a:latin typeface="Lucida Console"/>
                <a:cs typeface="Lucida Console"/>
              </a:rPr>
              <a:t>e</a:t>
            </a:r>
            <a:r>
              <a:rPr spc="-13" dirty="0" smtClean="0">
                <a:latin typeface="Lucida Console"/>
                <a:cs typeface="Lucida Console"/>
              </a:rPr>
              <a:t>gi</a:t>
            </a:r>
            <a:r>
              <a:rPr spc="-9" dirty="0" smtClean="0">
                <a:latin typeface="Lucida Console"/>
                <a:cs typeface="Lucida Console"/>
              </a:rPr>
              <a:t>n</a:t>
            </a:r>
            <a:endParaRPr dirty="0">
              <a:latin typeface="Lucida Console"/>
              <a:cs typeface="Lucida Console"/>
            </a:endParaRPr>
          </a:p>
          <a:p>
            <a:pPr marL="401986" marR="902521" indent="-119148">
              <a:lnSpc>
                <a:spcPct val="150000"/>
              </a:lnSpc>
            </a:pPr>
            <a:r>
              <a:rPr spc="-13" dirty="0">
                <a:latin typeface="Lucida Console"/>
                <a:cs typeface="Lucida Console"/>
              </a:rPr>
              <a:t>i</a:t>
            </a:r>
            <a:r>
              <a:rPr spc="-9" dirty="0">
                <a:latin typeface="Lucida Console"/>
                <a:cs typeface="Lucida Console"/>
              </a:rPr>
              <a:t>f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a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'1</a:t>
            </a:r>
            <a:r>
              <a:rPr spc="-9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th</a:t>
            </a:r>
            <a:r>
              <a:rPr spc="-13" dirty="0">
                <a:latin typeface="Lucida Console"/>
                <a:cs typeface="Lucida Console"/>
              </a:rPr>
              <a:t>e</a:t>
            </a:r>
            <a:r>
              <a:rPr spc="-9" dirty="0">
                <a:latin typeface="Lucida Console"/>
                <a:cs typeface="Lucida Console"/>
              </a:rPr>
              <a:t>n  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ou</a:t>
            </a:r>
            <a:r>
              <a:rPr spc="-9" dirty="0">
                <a:latin typeface="Lucida Console"/>
                <a:cs typeface="Lucida Console"/>
              </a:rPr>
              <a:t>t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&lt;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b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9" dirty="0">
                <a:latin typeface="Lucida Console"/>
                <a:cs typeface="Lucida Console"/>
              </a:rPr>
              <a:t>r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ci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9" dirty="0">
                <a:latin typeface="Lucida Console"/>
                <a:cs typeface="Lucida Console"/>
              </a:rPr>
              <a:t>; </a:t>
            </a:r>
            <a:r>
              <a:rPr dirty="0">
                <a:latin typeface="Lucida Console"/>
                <a:cs typeface="Lucida Console"/>
              </a:rPr>
              <a:t>s</a:t>
            </a:r>
            <a:r>
              <a:rPr spc="-13" dirty="0">
                <a:latin typeface="Lucida Console"/>
                <a:cs typeface="Lucida Console"/>
              </a:rPr>
              <a:t>u</a:t>
            </a:r>
            <a:r>
              <a:rPr spc="-9" dirty="0">
                <a:latin typeface="Lucida Console"/>
                <a:cs typeface="Lucida Console"/>
              </a:rPr>
              <a:t>m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&lt;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b</a:t>
            </a:r>
            <a:r>
              <a:rPr dirty="0">
                <a:latin typeface="Lucida Console"/>
                <a:cs typeface="Lucida Console"/>
              </a:rPr>
              <a:t> xn</a:t>
            </a:r>
            <a:r>
              <a:rPr spc="-13" dirty="0">
                <a:latin typeface="Lucida Console"/>
                <a:cs typeface="Lucida Console"/>
              </a:rPr>
              <a:t>o</a:t>
            </a:r>
            <a:r>
              <a:rPr spc="-9" dirty="0">
                <a:latin typeface="Lucida Console"/>
                <a:cs typeface="Lucida Console"/>
              </a:rPr>
              <a:t>r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cin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280054">
              <a:lnSpc>
                <a:spcPct val="150000"/>
              </a:lnSpc>
            </a:pPr>
            <a:r>
              <a:rPr dirty="0">
                <a:latin typeface="Lucida Console"/>
                <a:cs typeface="Lucida Console"/>
              </a:rPr>
              <a:t>els</a:t>
            </a:r>
            <a:r>
              <a:rPr spc="-9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401986" marR="902521">
              <a:lnSpc>
                <a:spcPct val="150000"/>
              </a:lnSpc>
            </a:pP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ou</a:t>
            </a:r>
            <a:r>
              <a:rPr spc="-9" dirty="0">
                <a:latin typeface="Lucida Console"/>
                <a:cs typeface="Lucida Console"/>
              </a:rPr>
              <a:t>t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&lt;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b </a:t>
            </a:r>
            <a:r>
              <a:rPr dirty="0">
                <a:latin typeface="Lucida Console"/>
                <a:cs typeface="Lucida Console"/>
              </a:rPr>
              <a:t>an</a:t>
            </a:r>
            <a:r>
              <a:rPr spc="-9" dirty="0">
                <a:latin typeface="Lucida Console"/>
                <a:cs typeface="Lucida Console"/>
              </a:rPr>
              <a:t>d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cin</a:t>
            </a:r>
            <a:r>
              <a:rPr spc="-9" dirty="0">
                <a:latin typeface="Lucida Console"/>
                <a:cs typeface="Lucida Console"/>
              </a:rPr>
              <a:t>; </a:t>
            </a:r>
            <a:r>
              <a:rPr dirty="0">
                <a:latin typeface="Lucida Console"/>
                <a:cs typeface="Lucida Console"/>
              </a:rPr>
              <a:t>s</a:t>
            </a:r>
            <a:r>
              <a:rPr spc="-13" dirty="0">
                <a:latin typeface="Lucida Console"/>
                <a:cs typeface="Lucida Console"/>
              </a:rPr>
              <a:t>u</a:t>
            </a:r>
            <a:r>
              <a:rPr spc="-9" dirty="0">
                <a:latin typeface="Lucida Console"/>
                <a:cs typeface="Lucida Console"/>
              </a:rPr>
              <a:t>m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&lt;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b</a:t>
            </a:r>
            <a:r>
              <a:rPr dirty="0">
                <a:latin typeface="Lucida Console"/>
                <a:cs typeface="Lucida Console"/>
              </a:rPr>
              <a:t> xo</a:t>
            </a:r>
            <a:r>
              <a:rPr spc="-9" dirty="0">
                <a:latin typeface="Lucida Console"/>
                <a:cs typeface="Lucida Console"/>
              </a:rPr>
              <a:t>r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cin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39531" marR="1627989" indent="121375">
              <a:lnSpc>
                <a:spcPct val="150000"/>
              </a:lnSpc>
            </a:pPr>
            <a:r>
              <a:rPr spc="-13" dirty="0">
                <a:latin typeface="Lucida Console"/>
                <a:cs typeface="Lucida Console"/>
              </a:rPr>
              <a:t>e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9" dirty="0">
                <a:latin typeface="Lucida Console"/>
                <a:cs typeface="Lucida Console"/>
              </a:rPr>
              <a:t>d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if</a:t>
            </a:r>
            <a:r>
              <a:rPr spc="-9" dirty="0">
                <a:latin typeface="Lucida Console"/>
                <a:cs typeface="Lucida Console"/>
              </a:rPr>
              <a:t>;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39531" marR="1627989" indent="121375">
              <a:lnSpc>
                <a:spcPct val="150000"/>
              </a:lnSpc>
            </a:pPr>
            <a:r>
              <a:rPr dirty="0" smtClean="0">
                <a:latin typeface="Lucida Console"/>
                <a:cs typeface="Lucida Console"/>
              </a:rPr>
              <a:t>e</a:t>
            </a:r>
            <a:r>
              <a:rPr spc="-13" dirty="0" smtClean="0">
                <a:latin typeface="Lucida Console"/>
                <a:cs typeface="Lucida Console"/>
              </a:rPr>
              <a:t>n</a:t>
            </a:r>
            <a:r>
              <a:rPr spc="-9" dirty="0" smtClean="0">
                <a:latin typeface="Lucida Console"/>
                <a:cs typeface="Lucida Console"/>
              </a:rPr>
              <a:t>d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pr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3" dirty="0">
                <a:latin typeface="Lucida Console"/>
                <a:cs typeface="Lucida Console"/>
              </a:rPr>
              <a:t>ces</a:t>
            </a:r>
            <a:r>
              <a:rPr dirty="0">
                <a:latin typeface="Lucida Console"/>
                <a:cs typeface="Lucida Console"/>
              </a:rPr>
              <a:t>s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39531">
              <a:lnSpc>
                <a:spcPct val="150000"/>
              </a:lnSpc>
            </a:pPr>
            <a:r>
              <a:rPr dirty="0" smtClean="0">
                <a:latin typeface="Lucida Console"/>
                <a:cs typeface="Lucida Console"/>
              </a:rPr>
              <a:t>e</a:t>
            </a:r>
            <a:r>
              <a:rPr spc="-13" dirty="0" smtClean="0">
                <a:latin typeface="Lucida Console"/>
                <a:cs typeface="Lucida Console"/>
              </a:rPr>
              <a:t>n</a:t>
            </a:r>
            <a:r>
              <a:rPr spc="-9" dirty="0" smtClean="0">
                <a:latin typeface="Lucida Console"/>
                <a:cs typeface="Lucida Console"/>
              </a:rPr>
              <a:t>d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ar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hit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ct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3"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e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beha</a:t>
            </a:r>
            <a:r>
              <a:rPr dirty="0">
                <a:latin typeface="Lucida Console"/>
                <a:cs typeface="Lucida Console"/>
              </a:rPr>
              <a:t>v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Περιγραφή συµπεριφοράς 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GB" dirty="0" smtClean="0"/>
              <a:t>behavioral description)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4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92770" y="2460812"/>
            <a:ext cx="7567797" cy="3323987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531">
              <a:lnSpc>
                <a:spcPct val="150000"/>
              </a:lnSpc>
            </a:pP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nt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13" dirty="0">
                <a:latin typeface="Lucida Console"/>
                <a:cs typeface="Lucida Console"/>
              </a:rPr>
              <a:t>t</a:t>
            </a:r>
            <a:r>
              <a:rPr spc="-9" dirty="0">
                <a:latin typeface="Lucida Console"/>
                <a:cs typeface="Lucida Console"/>
              </a:rPr>
              <a:t>y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half_a</a:t>
            </a:r>
            <a:r>
              <a:rPr dirty="0">
                <a:latin typeface="Lucida Console"/>
                <a:cs typeface="Lucida Console"/>
              </a:rPr>
              <a:t>d</a:t>
            </a:r>
            <a:r>
              <a:rPr spc="-13" dirty="0">
                <a:latin typeface="Lucida Console"/>
                <a:cs typeface="Lucida Console"/>
              </a:rPr>
              <a:t>de</a:t>
            </a:r>
            <a:r>
              <a:rPr spc="-9" dirty="0">
                <a:latin typeface="Lucida Console"/>
                <a:cs typeface="Lucida Console"/>
              </a:rPr>
              <a:t>r</a:t>
            </a:r>
            <a:r>
              <a:rPr dirty="0">
                <a:latin typeface="Lucida Console"/>
                <a:cs typeface="Lucida Console"/>
              </a:rPr>
              <a:t> i</a:t>
            </a:r>
            <a:r>
              <a:rPr spc="-9" dirty="0">
                <a:latin typeface="Lucida Console"/>
                <a:cs typeface="Lucida Console"/>
              </a:rPr>
              <a:t>s</a:t>
            </a:r>
            <a:endParaRPr dirty="0">
              <a:latin typeface="Lucida Console"/>
              <a:cs typeface="Lucida Console"/>
            </a:endParaRPr>
          </a:p>
          <a:p>
            <a:pPr marL="523362" marR="570687" indent="-363570">
              <a:lnSpc>
                <a:spcPct val="150000"/>
              </a:lnSpc>
              <a:tabLst>
                <a:tab pos="1068995" algn="l"/>
              </a:tabLst>
            </a:pPr>
            <a:r>
              <a:rPr dirty="0">
                <a:latin typeface="Lucida Console"/>
                <a:cs typeface="Lucida Console"/>
              </a:rPr>
              <a:t>po</a:t>
            </a:r>
            <a:r>
              <a:rPr spc="-13"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t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(a,</a:t>
            </a:r>
            <a:r>
              <a:rPr spc="-9" dirty="0">
                <a:latin typeface="Lucida Console"/>
                <a:cs typeface="Lucida Console"/>
              </a:rPr>
              <a:t>b</a:t>
            </a:r>
            <a:r>
              <a:rPr dirty="0">
                <a:latin typeface="Lucida Console"/>
                <a:cs typeface="Lucida Console"/>
              </a:rPr>
              <a:t>	</a:t>
            </a:r>
            <a:r>
              <a:rPr spc="-9" dirty="0">
                <a:latin typeface="Lucida Console"/>
                <a:cs typeface="Lucida Console"/>
              </a:rPr>
              <a:t>: 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9" dirty="0">
                <a:latin typeface="Lucida Console"/>
                <a:cs typeface="Lucida Console"/>
              </a:rPr>
              <a:t>n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bit</a:t>
            </a:r>
            <a:r>
              <a:rPr spc="-9" dirty="0">
                <a:latin typeface="Lucida Console"/>
                <a:cs typeface="Lucida Console"/>
              </a:rPr>
              <a:t>; </a:t>
            </a:r>
            <a:r>
              <a:rPr spc="-13" dirty="0">
                <a:latin typeface="Lucida Console"/>
                <a:cs typeface="Lucida Console"/>
              </a:rPr>
              <a:t>su</a:t>
            </a:r>
            <a:r>
              <a:rPr dirty="0">
                <a:latin typeface="Lucida Console"/>
                <a:cs typeface="Lucida Console"/>
              </a:rPr>
              <a:t>m</a:t>
            </a:r>
            <a:r>
              <a:rPr spc="-13" dirty="0">
                <a:latin typeface="Lucida Console"/>
                <a:cs typeface="Lucida Console"/>
              </a:rPr>
              <a:t>,c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3" dirty="0">
                <a:latin typeface="Lucida Console"/>
                <a:cs typeface="Lucida Console"/>
              </a:rPr>
              <a:t>u</a:t>
            </a:r>
            <a:r>
              <a:rPr spc="-9" dirty="0">
                <a:latin typeface="Lucida Console"/>
                <a:cs typeface="Lucida Console"/>
              </a:rPr>
              <a:t>t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: </a:t>
            </a:r>
            <a:r>
              <a:rPr dirty="0">
                <a:latin typeface="Lucida Console"/>
                <a:cs typeface="Lucida Console"/>
              </a:rPr>
              <a:t>ou</a:t>
            </a:r>
            <a:r>
              <a:rPr spc="-9" dirty="0">
                <a:latin typeface="Lucida Console"/>
                <a:cs typeface="Lucida Console"/>
              </a:rPr>
              <a:t>t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bi</a:t>
            </a:r>
            <a:r>
              <a:rPr dirty="0">
                <a:latin typeface="Lucida Console"/>
                <a:cs typeface="Lucida Console"/>
              </a:rPr>
              <a:t>t</a:t>
            </a:r>
            <a:r>
              <a:rPr spc="-13" dirty="0">
                <a:latin typeface="Lucida Console"/>
                <a:cs typeface="Lucida Console"/>
              </a:rPr>
              <a:t>)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39531">
              <a:lnSpc>
                <a:spcPct val="150000"/>
              </a:lnSpc>
            </a:pP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n</a:t>
            </a:r>
            <a:r>
              <a:rPr spc="-9" dirty="0">
                <a:latin typeface="Lucida Console"/>
                <a:cs typeface="Lucida Console"/>
              </a:rPr>
              <a:t>d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en</a:t>
            </a:r>
            <a:r>
              <a:rPr dirty="0">
                <a:latin typeface="Lucida Console"/>
                <a:cs typeface="Lucida Console"/>
              </a:rPr>
              <a:t>t</a:t>
            </a:r>
            <a:r>
              <a:rPr spc="-13" dirty="0">
                <a:latin typeface="Lucida Console"/>
                <a:cs typeface="Lucida Console"/>
              </a:rPr>
              <a:t>it</a:t>
            </a:r>
            <a:r>
              <a:rPr spc="-9" dirty="0">
                <a:latin typeface="Lucida Console"/>
                <a:cs typeface="Lucida Console"/>
              </a:rPr>
              <a:t>y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half_</a:t>
            </a:r>
            <a:r>
              <a:rPr dirty="0">
                <a:latin typeface="Lucida Console"/>
                <a:cs typeface="Lucida Console"/>
              </a:rPr>
              <a:t>a</a:t>
            </a:r>
            <a:r>
              <a:rPr spc="-13" dirty="0">
                <a:latin typeface="Lucida Console"/>
                <a:cs typeface="Lucida Console"/>
              </a:rPr>
              <a:t>dd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39531" marR="147544">
              <a:lnSpc>
                <a:spcPct val="150000"/>
              </a:lnSpc>
            </a:pPr>
            <a:r>
              <a:rPr dirty="0">
                <a:latin typeface="Lucida Console"/>
                <a:cs typeface="Lucida Console"/>
              </a:rPr>
              <a:t>a</a:t>
            </a:r>
            <a:r>
              <a:rPr spc="-13" dirty="0">
                <a:latin typeface="Lucida Console"/>
                <a:cs typeface="Lucida Console"/>
              </a:rPr>
              <a:t>rc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3" dirty="0">
                <a:latin typeface="Lucida Console"/>
                <a:cs typeface="Lucida Console"/>
              </a:rPr>
              <a:t>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ctu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e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beha</a:t>
            </a:r>
            <a:r>
              <a:rPr spc="-9" dirty="0">
                <a:latin typeface="Lucida Console"/>
                <a:cs typeface="Lucida Console"/>
              </a:rPr>
              <a:t>v</a:t>
            </a:r>
            <a:r>
              <a:rPr spc="-13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9" dirty="0">
                <a:latin typeface="Lucida Console"/>
                <a:cs typeface="Lucida Console"/>
              </a:rPr>
              <a:t>f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hal</a:t>
            </a:r>
            <a:r>
              <a:rPr dirty="0">
                <a:latin typeface="Lucida Console"/>
                <a:cs typeface="Lucida Console"/>
              </a:rPr>
              <a:t>f</a:t>
            </a:r>
            <a:r>
              <a:rPr spc="-13" dirty="0">
                <a:latin typeface="Lucida Console"/>
                <a:cs typeface="Lucida Console"/>
              </a:rPr>
              <a:t>_a</a:t>
            </a:r>
            <a:r>
              <a:rPr dirty="0">
                <a:latin typeface="Lucida Console"/>
                <a:cs typeface="Lucida Console"/>
              </a:rPr>
              <a:t>d</a:t>
            </a:r>
            <a:r>
              <a:rPr spc="-13" dirty="0">
                <a:latin typeface="Lucida Console"/>
                <a:cs typeface="Lucida Console"/>
              </a:rPr>
              <a:t>de</a:t>
            </a:r>
            <a:r>
              <a:rPr spc="-9" dirty="0">
                <a:latin typeface="Lucida Console"/>
                <a:cs typeface="Lucida Console"/>
              </a:rPr>
              <a:t>r 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9" dirty="0">
                <a:latin typeface="Lucida Console"/>
                <a:cs typeface="Lucida Console"/>
              </a:rPr>
              <a:t>s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39531" marR="147544">
              <a:lnSpc>
                <a:spcPct val="150000"/>
              </a:lnSpc>
            </a:pPr>
            <a:r>
              <a:rPr dirty="0" smtClean="0">
                <a:latin typeface="Lucida Console"/>
                <a:cs typeface="Lucida Console"/>
              </a:rPr>
              <a:t>b</a:t>
            </a:r>
            <a:r>
              <a:rPr spc="-13" dirty="0" smtClean="0">
                <a:latin typeface="Lucida Console"/>
                <a:cs typeface="Lucida Console"/>
              </a:rPr>
              <a:t>eg</a:t>
            </a:r>
            <a:r>
              <a:rPr dirty="0" smtClean="0">
                <a:latin typeface="Lucida Console"/>
                <a:cs typeface="Lucida Console"/>
              </a:rPr>
              <a:t>i</a:t>
            </a:r>
            <a:r>
              <a:rPr spc="-9" dirty="0" smtClean="0">
                <a:latin typeface="Lucida Console"/>
                <a:cs typeface="Lucida Console"/>
              </a:rPr>
              <a:t>n</a:t>
            </a:r>
            <a:endParaRPr dirty="0">
              <a:latin typeface="Lucida Console"/>
              <a:cs typeface="Lucida Console"/>
            </a:endParaRPr>
          </a:p>
          <a:p>
            <a:pPr marL="159792" marR="1175894">
              <a:lnSpc>
                <a:spcPct val="150000"/>
              </a:lnSpc>
            </a:pPr>
            <a:r>
              <a:rPr spc="-13" dirty="0" smtClean="0">
                <a:latin typeface="Lucida Console"/>
                <a:cs typeface="Lucida Console"/>
              </a:rPr>
              <a:t>s</a:t>
            </a:r>
            <a:r>
              <a:rPr dirty="0" smtClean="0">
                <a:latin typeface="Lucida Console"/>
                <a:cs typeface="Lucida Console"/>
              </a:rPr>
              <a:t>u</a:t>
            </a:r>
            <a:r>
              <a:rPr spc="-9" dirty="0" smtClean="0">
                <a:latin typeface="Lucida Console"/>
                <a:cs typeface="Lucida Console"/>
              </a:rPr>
              <a:t>m</a:t>
            </a:r>
            <a:r>
              <a:rPr spc="-4" dirty="0" smtClean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&lt;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a </a:t>
            </a:r>
            <a:r>
              <a:rPr dirty="0">
                <a:latin typeface="Lucida Console"/>
                <a:cs typeface="Lucida Console"/>
              </a:rPr>
              <a:t>xo</a:t>
            </a:r>
            <a:r>
              <a:rPr spc="-9" dirty="0">
                <a:latin typeface="Lucida Console"/>
                <a:cs typeface="Lucida Console"/>
              </a:rPr>
              <a:t>r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</a:t>
            </a:r>
            <a:r>
              <a:rPr spc="-9" dirty="0">
                <a:latin typeface="Lucida Console"/>
                <a:cs typeface="Lucida Console"/>
              </a:rPr>
              <a:t>;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159792" marR="1175894">
              <a:lnSpc>
                <a:spcPct val="150000"/>
              </a:lnSpc>
            </a:pPr>
            <a:r>
              <a:rPr spc="-13" dirty="0" smtClean="0">
                <a:latin typeface="Lucida Console"/>
                <a:cs typeface="Lucida Console"/>
              </a:rPr>
              <a:t>c</a:t>
            </a:r>
            <a:r>
              <a:rPr dirty="0" smtClean="0">
                <a:latin typeface="Lucida Console"/>
                <a:cs typeface="Lucida Console"/>
              </a:rPr>
              <a:t>o</a:t>
            </a:r>
            <a:r>
              <a:rPr spc="-13" dirty="0" smtClean="0">
                <a:latin typeface="Lucida Console"/>
                <a:cs typeface="Lucida Console"/>
              </a:rPr>
              <a:t>u</a:t>
            </a:r>
            <a:r>
              <a:rPr spc="-9" dirty="0" smtClean="0">
                <a:latin typeface="Lucida Console"/>
                <a:cs typeface="Lucida Console"/>
              </a:rPr>
              <a:t>t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&lt;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spc="-9" dirty="0">
                <a:latin typeface="Lucida Console"/>
                <a:cs typeface="Lucida Console"/>
              </a:rPr>
              <a:t>a</a:t>
            </a:r>
            <a:r>
              <a:rPr dirty="0">
                <a:latin typeface="Lucida Console"/>
                <a:cs typeface="Lucida Console"/>
              </a:rPr>
              <a:t> an</a:t>
            </a:r>
            <a:r>
              <a:rPr spc="-9" dirty="0">
                <a:latin typeface="Lucida Console"/>
                <a:cs typeface="Lucida Console"/>
              </a:rPr>
              <a:t>d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39531">
              <a:lnSpc>
                <a:spcPct val="150000"/>
              </a:lnSpc>
            </a:pPr>
            <a:r>
              <a:rPr dirty="0" smtClean="0">
                <a:latin typeface="Lucida Console"/>
                <a:cs typeface="Lucida Console"/>
              </a:rPr>
              <a:t>e</a:t>
            </a:r>
            <a:r>
              <a:rPr spc="-13" dirty="0" smtClean="0">
                <a:latin typeface="Lucida Console"/>
                <a:cs typeface="Lucida Console"/>
              </a:rPr>
              <a:t>n</a:t>
            </a:r>
            <a:r>
              <a:rPr spc="-9" dirty="0" smtClean="0">
                <a:latin typeface="Lucida Console"/>
                <a:cs typeface="Lucida Console"/>
              </a:rPr>
              <a:t>d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ar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hit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ct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3"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e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beha</a:t>
            </a:r>
            <a:r>
              <a:rPr dirty="0">
                <a:latin typeface="Lucida Console"/>
                <a:cs typeface="Lucida Console"/>
              </a:rPr>
              <a:t>v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Περιγραφή δοµής 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GB" dirty="0" smtClean="0"/>
              <a:t>structural description) </a:t>
            </a:r>
            <a:r>
              <a:rPr lang="en-GB" sz="3200" b="0" dirty="0" smtClean="0"/>
              <a:t>1/2</a:t>
            </a:r>
            <a:endParaRPr lang="el-GR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727611" y="2045875"/>
            <a:ext cx="7428143" cy="3826689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531" marR="261124">
              <a:lnSpc>
                <a:spcPts val="1903"/>
              </a:lnSpc>
            </a:pPr>
            <a:r>
              <a:rPr dirty="0">
                <a:latin typeface="Lucida Console"/>
                <a:cs typeface="Lucida Console"/>
              </a:rPr>
              <a:t>a</a:t>
            </a:r>
            <a:r>
              <a:rPr spc="-13" dirty="0">
                <a:latin typeface="Lucida Console"/>
                <a:cs typeface="Lucida Console"/>
              </a:rPr>
              <a:t>rc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3" dirty="0">
                <a:latin typeface="Lucida Console"/>
                <a:cs typeface="Lucida Console"/>
              </a:rPr>
              <a:t>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ctu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e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struc</a:t>
            </a:r>
            <a:r>
              <a:rPr spc="-9" dirty="0">
                <a:latin typeface="Lucida Console"/>
                <a:cs typeface="Lucida Console"/>
              </a:rPr>
              <a:t>t</a:t>
            </a:r>
            <a:r>
              <a:rPr spc="-13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9" dirty="0">
                <a:latin typeface="Lucida Console"/>
                <a:cs typeface="Lucida Console"/>
              </a:rPr>
              <a:t>f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fu</a:t>
            </a:r>
            <a:r>
              <a:rPr dirty="0">
                <a:latin typeface="Lucida Console"/>
                <a:cs typeface="Lucida Console"/>
              </a:rPr>
              <a:t>l</a:t>
            </a:r>
            <a:r>
              <a:rPr spc="-13" dirty="0">
                <a:latin typeface="Lucida Console"/>
                <a:cs typeface="Lucida Console"/>
              </a:rPr>
              <a:t>l_</a:t>
            </a:r>
            <a:r>
              <a:rPr dirty="0">
                <a:latin typeface="Lucida Console"/>
                <a:cs typeface="Lucida Console"/>
              </a:rPr>
              <a:t>a</a:t>
            </a:r>
            <a:r>
              <a:rPr spc="-13" dirty="0">
                <a:latin typeface="Lucida Console"/>
                <a:cs typeface="Lucida Console"/>
              </a:rPr>
              <a:t>dde</a:t>
            </a:r>
            <a:r>
              <a:rPr spc="-9" dirty="0">
                <a:latin typeface="Lucida Console"/>
                <a:cs typeface="Lucida Console"/>
              </a:rPr>
              <a:t>r</a:t>
            </a:r>
            <a:r>
              <a:rPr dirty="0">
                <a:latin typeface="Lucida Console"/>
                <a:cs typeface="Lucida Console"/>
              </a:rPr>
              <a:t> i</a:t>
            </a:r>
            <a:r>
              <a:rPr spc="-9" dirty="0">
                <a:latin typeface="Lucida Console"/>
                <a:cs typeface="Lucida Console"/>
              </a:rPr>
              <a:t>s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39531" marR="261124">
              <a:lnSpc>
                <a:spcPts val="1903"/>
              </a:lnSpc>
            </a:pPr>
            <a:r>
              <a:rPr dirty="0" smtClean="0">
                <a:latin typeface="Lucida Console"/>
                <a:cs typeface="Lucida Console"/>
              </a:rPr>
              <a:t>s</a:t>
            </a:r>
            <a:r>
              <a:rPr spc="-13" dirty="0" smtClean="0">
                <a:latin typeface="Lucida Console"/>
                <a:cs typeface="Lucida Console"/>
              </a:rPr>
              <a:t>ig</a:t>
            </a:r>
            <a:r>
              <a:rPr dirty="0" smtClean="0">
                <a:latin typeface="Lucida Console"/>
                <a:cs typeface="Lucida Console"/>
              </a:rPr>
              <a:t>n</a:t>
            </a:r>
            <a:r>
              <a:rPr spc="-13" dirty="0" smtClean="0">
                <a:latin typeface="Lucida Console"/>
                <a:cs typeface="Lucida Console"/>
              </a:rPr>
              <a:t>a</a:t>
            </a:r>
            <a:r>
              <a:rPr spc="-9" dirty="0" smtClean="0">
                <a:latin typeface="Lucida Console"/>
                <a:cs typeface="Lucida Console"/>
              </a:rPr>
              <a:t>l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sum1,c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3" dirty="0">
                <a:latin typeface="Lucida Console"/>
                <a:cs typeface="Lucida Console"/>
              </a:rPr>
              <a:t>ut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3" dirty="0">
                <a:latin typeface="Lucida Console"/>
                <a:cs typeface="Lucida Console"/>
              </a:rPr>
              <a:t>,c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3" dirty="0">
                <a:latin typeface="Lucida Console"/>
                <a:cs typeface="Lucida Console"/>
              </a:rPr>
              <a:t>u</a:t>
            </a:r>
            <a:r>
              <a:rPr dirty="0">
                <a:latin typeface="Lucida Console"/>
                <a:cs typeface="Lucida Console"/>
              </a:rPr>
              <a:t>t</a:t>
            </a:r>
            <a:r>
              <a:rPr spc="-13" dirty="0">
                <a:latin typeface="Lucida Console"/>
                <a:cs typeface="Lucida Console"/>
              </a:rPr>
              <a:t>2</a:t>
            </a:r>
            <a:r>
              <a:rPr spc="-9" dirty="0">
                <a:latin typeface="Lucida Console"/>
                <a:cs typeface="Lucida Console"/>
              </a:rPr>
              <a:t>: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b</a:t>
            </a:r>
            <a:r>
              <a:rPr spc="-13" dirty="0">
                <a:latin typeface="Lucida Console"/>
                <a:cs typeface="Lucida Console"/>
              </a:rPr>
              <a:t>it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>
              <a:spcBef>
                <a:spcPts val="18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9531"/>
            <a:r>
              <a:rPr dirty="0">
                <a:latin typeface="Lucida Console"/>
                <a:cs typeface="Lucida Console"/>
              </a:rPr>
              <a:t>b</a:t>
            </a:r>
            <a:r>
              <a:rPr spc="-13" dirty="0">
                <a:latin typeface="Lucida Console"/>
                <a:cs typeface="Lucida Console"/>
              </a:rPr>
              <a:t>eg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9" dirty="0">
                <a:latin typeface="Lucida Console"/>
                <a:cs typeface="Lucida Console"/>
              </a:rPr>
              <a:t>n</a:t>
            </a:r>
            <a:endParaRPr dirty="0">
              <a:latin typeface="Lucida Console"/>
              <a:cs typeface="Lucida Console"/>
            </a:endParaRPr>
          </a:p>
          <a:p>
            <a:pPr>
              <a:spcBef>
                <a:spcPts val="39"/>
              </a:spcBef>
            </a:pPr>
            <a:endParaRPr dirty="0">
              <a:latin typeface="Times New Roman"/>
              <a:cs typeface="Times New Roman"/>
            </a:endParaRPr>
          </a:p>
          <a:p>
            <a:pPr marL="464345" marR="261124" indent="-305109"/>
            <a:r>
              <a:rPr spc="-13" dirty="0">
                <a:latin typeface="Lucida Console"/>
                <a:cs typeface="Lucida Console"/>
              </a:rPr>
              <a:t>h</a:t>
            </a:r>
            <a:r>
              <a:rPr dirty="0">
                <a:latin typeface="Lucida Console"/>
                <a:cs typeface="Lucida Console"/>
              </a:rPr>
              <a:t>a</a:t>
            </a:r>
            <a:r>
              <a:rPr spc="-13" dirty="0">
                <a:latin typeface="Lucida Console"/>
                <a:cs typeface="Lucida Console"/>
              </a:rPr>
              <a:t>1</a:t>
            </a:r>
            <a:r>
              <a:rPr spc="-9" dirty="0">
                <a:latin typeface="Lucida Console"/>
                <a:cs typeface="Lucida Console"/>
              </a:rPr>
              <a:t>: </a:t>
            </a:r>
            <a:r>
              <a:rPr dirty="0">
                <a:latin typeface="Lucida Console"/>
                <a:cs typeface="Lucida Console"/>
              </a:rPr>
              <a:t>en</a:t>
            </a:r>
            <a:r>
              <a:rPr spc="-13" dirty="0">
                <a:latin typeface="Lucida Console"/>
                <a:cs typeface="Lucida Console"/>
              </a:rPr>
              <a:t>t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13" dirty="0">
                <a:latin typeface="Lucida Console"/>
                <a:cs typeface="Lucida Console"/>
              </a:rPr>
              <a:t>t</a:t>
            </a:r>
            <a:r>
              <a:rPr spc="-9" dirty="0">
                <a:latin typeface="Lucida Console"/>
                <a:cs typeface="Lucida Console"/>
              </a:rPr>
              <a:t>y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work.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3" dirty="0">
                <a:latin typeface="Lucida Console"/>
                <a:cs typeface="Lucida Console"/>
              </a:rPr>
              <a:t>a</a:t>
            </a:r>
            <a:r>
              <a:rPr dirty="0">
                <a:latin typeface="Lucida Console"/>
                <a:cs typeface="Lucida Console"/>
              </a:rPr>
              <a:t>l</a:t>
            </a:r>
            <a:r>
              <a:rPr spc="-13" dirty="0">
                <a:latin typeface="Lucida Console"/>
                <a:cs typeface="Lucida Console"/>
              </a:rPr>
              <a:t>f_a</a:t>
            </a:r>
            <a:r>
              <a:rPr dirty="0">
                <a:latin typeface="Lucida Console"/>
                <a:cs typeface="Lucida Console"/>
              </a:rPr>
              <a:t>d</a:t>
            </a:r>
            <a:r>
              <a:rPr spc="-13" dirty="0">
                <a:latin typeface="Lucida Console"/>
                <a:cs typeface="Lucida Console"/>
              </a:rPr>
              <a:t>de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13" dirty="0">
                <a:latin typeface="Lucida Console"/>
                <a:cs typeface="Lucida Console"/>
              </a:rPr>
              <a:t>(be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3" dirty="0">
                <a:latin typeface="Lucida Console"/>
                <a:cs typeface="Lucida Console"/>
              </a:rPr>
              <a:t>av</a:t>
            </a:r>
            <a:r>
              <a:rPr spc="-9" dirty="0">
                <a:latin typeface="Lucida Console"/>
                <a:cs typeface="Lucida Console"/>
              </a:rPr>
              <a:t>)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464345" marR="261124" indent="-305109"/>
            <a:r>
              <a:rPr lang="el-GR" spc="-9" dirty="0">
                <a:latin typeface="Lucida Console"/>
                <a:cs typeface="Lucida Console"/>
              </a:rPr>
              <a:t>	</a:t>
            </a:r>
            <a:r>
              <a:rPr lang="el-GR" spc="-9" dirty="0" smtClean="0">
                <a:latin typeface="Lucida Console"/>
                <a:cs typeface="Lucida Console"/>
              </a:rPr>
              <a:t>	</a:t>
            </a:r>
            <a:r>
              <a:rPr spc="-13" dirty="0" smtClean="0">
                <a:latin typeface="Lucida Console"/>
                <a:cs typeface="Lucida Console"/>
              </a:rPr>
              <a:t>por</a:t>
            </a:r>
            <a:r>
              <a:rPr spc="-9" dirty="0" smtClean="0">
                <a:latin typeface="Lucida Console"/>
                <a:cs typeface="Lucida Console"/>
              </a:rPr>
              <a:t>t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m</a:t>
            </a:r>
            <a:r>
              <a:rPr dirty="0">
                <a:latin typeface="Lucida Console"/>
                <a:cs typeface="Lucida Console"/>
              </a:rPr>
              <a:t>ap</a:t>
            </a:r>
            <a:r>
              <a:rPr spc="-13" dirty="0">
                <a:latin typeface="Lucida Console"/>
                <a:cs typeface="Lucida Console"/>
              </a:rPr>
              <a:t>(a,b,s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3" dirty="0">
                <a:latin typeface="Lucida Console"/>
                <a:cs typeface="Lucida Console"/>
              </a:rPr>
              <a:t>m1,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ou</a:t>
            </a:r>
            <a:r>
              <a:rPr dirty="0">
                <a:latin typeface="Lucida Console"/>
                <a:cs typeface="Lucida Console"/>
              </a:rPr>
              <a:t>t</a:t>
            </a:r>
            <a:r>
              <a:rPr spc="-13" dirty="0">
                <a:latin typeface="Lucida Console"/>
                <a:cs typeface="Lucida Console"/>
              </a:rPr>
              <a:t>1)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>
              <a:spcBef>
                <a:spcPts val="39"/>
              </a:spcBef>
            </a:pPr>
            <a:endParaRPr dirty="0">
              <a:latin typeface="Times New Roman"/>
              <a:cs typeface="Times New Roman"/>
            </a:endParaRPr>
          </a:p>
          <a:p>
            <a:pPr marL="464345" marR="261124" indent="-305109"/>
            <a:r>
              <a:rPr spc="-13" dirty="0">
                <a:latin typeface="Lucida Console"/>
                <a:cs typeface="Lucida Console"/>
              </a:rPr>
              <a:t>h</a:t>
            </a:r>
            <a:r>
              <a:rPr dirty="0">
                <a:latin typeface="Lucida Console"/>
                <a:cs typeface="Lucida Console"/>
              </a:rPr>
              <a:t>a</a:t>
            </a:r>
            <a:r>
              <a:rPr spc="-13" dirty="0">
                <a:latin typeface="Lucida Console"/>
                <a:cs typeface="Lucida Console"/>
              </a:rPr>
              <a:t>2</a:t>
            </a:r>
            <a:r>
              <a:rPr spc="-9" dirty="0">
                <a:latin typeface="Lucida Console"/>
                <a:cs typeface="Lucida Console"/>
              </a:rPr>
              <a:t>: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ent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13" dirty="0">
                <a:latin typeface="Lucida Console"/>
                <a:cs typeface="Lucida Console"/>
              </a:rPr>
              <a:t>t</a:t>
            </a:r>
            <a:r>
              <a:rPr spc="-9" dirty="0">
                <a:latin typeface="Lucida Console"/>
                <a:cs typeface="Lucida Console"/>
              </a:rPr>
              <a:t>y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wo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13" dirty="0">
                <a:latin typeface="Lucida Console"/>
                <a:cs typeface="Lucida Console"/>
              </a:rPr>
              <a:t>k.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3" dirty="0">
                <a:latin typeface="Lucida Console"/>
                <a:cs typeface="Lucida Console"/>
              </a:rPr>
              <a:t>a</a:t>
            </a:r>
            <a:r>
              <a:rPr dirty="0">
                <a:latin typeface="Lucida Console"/>
                <a:cs typeface="Lucida Console"/>
              </a:rPr>
              <a:t>l</a:t>
            </a:r>
            <a:r>
              <a:rPr spc="-13" dirty="0">
                <a:latin typeface="Lucida Console"/>
                <a:cs typeface="Lucida Console"/>
              </a:rPr>
              <a:t>f_a</a:t>
            </a:r>
            <a:r>
              <a:rPr dirty="0">
                <a:latin typeface="Lucida Console"/>
                <a:cs typeface="Lucida Console"/>
              </a:rPr>
              <a:t>d</a:t>
            </a:r>
            <a:r>
              <a:rPr spc="-13" dirty="0">
                <a:latin typeface="Lucida Console"/>
                <a:cs typeface="Lucida Console"/>
              </a:rPr>
              <a:t>de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13" dirty="0">
                <a:latin typeface="Lucida Console"/>
                <a:cs typeface="Lucida Console"/>
              </a:rPr>
              <a:t>(be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3" dirty="0">
                <a:latin typeface="Lucida Console"/>
                <a:cs typeface="Lucida Console"/>
              </a:rPr>
              <a:t>av</a:t>
            </a:r>
            <a:r>
              <a:rPr spc="-9" dirty="0">
                <a:latin typeface="Lucida Console"/>
                <a:cs typeface="Lucida Console"/>
              </a:rPr>
              <a:t>)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464345" marR="261124" indent="-305109"/>
            <a:r>
              <a:rPr lang="el-GR" spc="-9" dirty="0">
                <a:latin typeface="Lucida Console"/>
                <a:cs typeface="Lucida Console"/>
              </a:rPr>
              <a:t>	</a:t>
            </a:r>
            <a:r>
              <a:rPr lang="el-GR" spc="-9" dirty="0" smtClean="0">
                <a:latin typeface="Lucida Console"/>
                <a:cs typeface="Lucida Console"/>
              </a:rPr>
              <a:t>	</a:t>
            </a:r>
            <a:r>
              <a:rPr spc="-13" dirty="0" smtClean="0">
                <a:latin typeface="Lucida Console"/>
                <a:cs typeface="Lucida Console"/>
              </a:rPr>
              <a:t>por</a:t>
            </a:r>
            <a:r>
              <a:rPr spc="-9" dirty="0" smtClean="0">
                <a:latin typeface="Lucida Console"/>
                <a:cs typeface="Lucida Console"/>
              </a:rPr>
              <a:t>t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m</a:t>
            </a:r>
            <a:r>
              <a:rPr dirty="0">
                <a:latin typeface="Lucida Console"/>
                <a:cs typeface="Lucida Console"/>
              </a:rPr>
              <a:t>ap</a:t>
            </a:r>
            <a:r>
              <a:rPr spc="-13" dirty="0">
                <a:latin typeface="Lucida Console"/>
                <a:cs typeface="Lucida Console"/>
              </a:rPr>
              <a:t>(cin,s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3" dirty="0">
                <a:latin typeface="Lucida Console"/>
                <a:cs typeface="Lucida Console"/>
              </a:rPr>
              <a:t>m1,</a:t>
            </a:r>
            <a:r>
              <a:rPr dirty="0">
                <a:latin typeface="Lucida Console"/>
                <a:cs typeface="Lucida Console"/>
              </a:rPr>
              <a:t>s</a:t>
            </a:r>
            <a:r>
              <a:rPr spc="-13" dirty="0">
                <a:latin typeface="Lucida Console"/>
                <a:cs typeface="Lucida Console"/>
              </a:rPr>
              <a:t>um</a:t>
            </a:r>
            <a:r>
              <a:rPr dirty="0">
                <a:latin typeface="Lucida Console"/>
                <a:cs typeface="Lucida Console"/>
              </a:rPr>
              <a:t>,</a:t>
            </a:r>
            <a:r>
              <a:rPr spc="-13" dirty="0">
                <a:latin typeface="Lucida Console"/>
                <a:cs typeface="Lucida Console"/>
              </a:rPr>
              <a:t>cou</a:t>
            </a:r>
            <a:r>
              <a:rPr dirty="0">
                <a:latin typeface="Lucida Console"/>
                <a:cs typeface="Lucida Console"/>
              </a:rPr>
              <a:t>t</a:t>
            </a:r>
            <a:r>
              <a:rPr spc="-13" dirty="0">
                <a:latin typeface="Lucida Console"/>
                <a:cs typeface="Lucida Console"/>
              </a:rPr>
              <a:t>2)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39531" marR="927575" indent="120262">
              <a:lnSpc>
                <a:spcPct val="200000"/>
              </a:lnSpc>
              <a:spcBef>
                <a:spcPts val="9"/>
              </a:spcBef>
            </a:pPr>
            <a:r>
              <a:rPr spc="-13" dirty="0">
                <a:latin typeface="Lucida Console"/>
                <a:cs typeface="Lucida Console"/>
              </a:rPr>
              <a:t>c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3" dirty="0">
                <a:latin typeface="Lucida Console"/>
                <a:cs typeface="Lucida Console"/>
              </a:rPr>
              <a:t>u</a:t>
            </a:r>
            <a:r>
              <a:rPr spc="-9" dirty="0">
                <a:latin typeface="Lucida Console"/>
                <a:cs typeface="Lucida Console"/>
              </a:rPr>
              <a:t>t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&lt;</a:t>
            </a:r>
            <a:r>
              <a:rPr spc="-9" dirty="0">
                <a:latin typeface="Lucida Console"/>
                <a:cs typeface="Lucida Console"/>
              </a:rPr>
              <a:t>=</a:t>
            </a:r>
            <a:r>
              <a:rPr spc="-4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ou</a:t>
            </a:r>
            <a:r>
              <a:rPr dirty="0">
                <a:latin typeface="Lucida Console"/>
                <a:cs typeface="Lucida Console"/>
              </a:rPr>
              <a:t>t</a:t>
            </a:r>
            <a:r>
              <a:rPr spc="-9" dirty="0">
                <a:latin typeface="Lucida Console"/>
                <a:cs typeface="Lucida Console"/>
              </a:rPr>
              <a:t>1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9" dirty="0">
                <a:latin typeface="Lucida Console"/>
                <a:cs typeface="Lucida Console"/>
              </a:rPr>
              <a:t>r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co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3" dirty="0">
                <a:latin typeface="Lucida Console"/>
                <a:cs typeface="Lucida Console"/>
              </a:rPr>
              <a:t>t2</a:t>
            </a:r>
            <a:r>
              <a:rPr spc="-9" dirty="0">
                <a:latin typeface="Lucida Console"/>
                <a:cs typeface="Lucida Console"/>
              </a:rPr>
              <a:t>; </a:t>
            </a:r>
            <a:endParaRPr lang="el-GR" spc="-9" dirty="0" smtClean="0">
              <a:latin typeface="Lucida Console"/>
              <a:cs typeface="Lucida Console"/>
            </a:endParaRPr>
          </a:p>
          <a:p>
            <a:pPr marL="39531" marR="927575" indent="120262">
              <a:lnSpc>
                <a:spcPct val="200000"/>
              </a:lnSpc>
              <a:spcBef>
                <a:spcPts val="9"/>
              </a:spcBef>
            </a:pPr>
            <a:r>
              <a:rPr dirty="0" smtClean="0">
                <a:latin typeface="Lucida Console"/>
                <a:cs typeface="Lucida Console"/>
              </a:rPr>
              <a:t>e</a:t>
            </a:r>
            <a:r>
              <a:rPr spc="-13" dirty="0" smtClean="0">
                <a:latin typeface="Lucida Console"/>
                <a:cs typeface="Lucida Console"/>
              </a:rPr>
              <a:t>n</a:t>
            </a:r>
            <a:r>
              <a:rPr spc="-9" dirty="0" smtClean="0">
                <a:latin typeface="Lucida Console"/>
                <a:cs typeface="Lucida Console"/>
              </a:rPr>
              <a:t>d</a:t>
            </a:r>
            <a:r>
              <a:rPr spc="4" dirty="0" smtClean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ar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hit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3" dirty="0">
                <a:latin typeface="Lucida Console"/>
                <a:cs typeface="Lucida Console"/>
              </a:rPr>
              <a:t>ct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3" dirty="0">
                <a:latin typeface="Lucida Console"/>
                <a:cs typeface="Lucida Console"/>
              </a:rPr>
              <a:t>r</a:t>
            </a:r>
            <a:r>
              <a:rPr spc="-9" dirty="0">
                <a:latin typeface="Lucida Console"/>
                <a:cs typeface="Lucida Console"/>
              </a:rPr>
              <a:t>e</a:t>
            </a:r>
            <a:r>
              <a:rPr spc="4" dirty="0">
                <a:latin typeface="Lucida Console"/>
                <a:cs typeface="Lucida Console"/>
              </a:rPr>
              <a:t> </a:t>
            </a:r>
            <a:r>
              <a:rPr spc="-13" dirty="0">
                <a:latin typeface="Lucida Console"/>
                <a:cs typeface="Lucida Console"/>
              </a:rPr>
              <a:t>stru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3" dirty="0">
                <a:latin typeface="Lucida Console"/>
                <a:cs typeface="Lucida Console"/>
              </a:rPr>
              <a:t>t</a:t>
            </a:r>
            <a:r>
              <a:rPr spc="-9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δοµής </a:t>
            </a:r>
            <a:br>
              <a:rPr lang="el-GR" dirty="0"/>
            </a:br>
            <a:r>
              <a:rPr lang="el-GR" dirty="0"/>
              <a:t>(</a:t>
            </a:r>
            <a:r>
              <a:rPr lang="en-GB" dirty="0"/>
              <a:t>structural description) </a:t>
            </a:r>
            <a:r>
              <a:rPr lang="en-GB" sz="3200" b="0" dirty="0" smtClean="0"/>
              <a:t>2/2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1505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περιγραφή είναι καλύτερη;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Πολυπλοκότητα της σχεδίασης:</a:t>
            </a:r>
          </a:p>
          <a:p>
            <a:pPr lvl="1"/>
            <a:r>
              <a:rPr lang="el-GR" dirty="0" smtClean="0"/>
              <a:t>Η περιγραφή συµπεριφοράς προτιµάται για να περιγράψει µία πολύπλοκη συνάρτηση</a:t>
            </a:r>
          </a:p>
          <a:p>
            <a:pPr lvl="1"/>
            <a:r>
              <a:rPr lang="el-GR" dirty="0" smtClean="0"/>
              <a:t>Η περιγραφή δοµής προτιµάται για να περιγράψει µία ιεραρχική σχεδίαση (επαναχρησιµοποίηση µονάδων)</a:t>
            </a:r>
          </a:p>
          <a:p>
            <a:r>
              <a:rPr lang="el-GR" dirty="0" smtClean="0"/>
              <a:t>Απόδοση της σχεδίασης: µέγεθος, καθυστέρηση, κατανάλωση</a:t>
            </a:r>
          </a:p>
          <a:p>
            <a:pPr lvl="1"/>
            <a:r>
              <a:rPr lang="el-GR" dirty="0" smtClean="0"/>
              <a:t>Εξαρτάται από το εργαλείο σύνθεσης</a:t>
            </a:r>
          </a:p>
          <a:p>
            <a:pPr lvl="1"/>
            <a:r>
              <a:rPr lang="el-GR" dirty="0" smtClean="0"/>
              <a:t>Εξαρτάται από την εµπειρία του σχεδιαστή</a:t>
            </a:r>
          </a:p>
          <a:p>
            <a:r>
              <a:rPr lang="el-GR" dirty="0" smtClean="0"/>
              <a:t>Σε µία σχεδίαση µπορούν να συνδυαστούν όλοι οι τύποι περιγραφής 	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Θεωρία- Εργαστήριο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Θεωρία:</a:t>
            </a:r>
          </a:p>
          <a:p>
            <a:r>
              <a:rPr lang="el-GR" dirty="0" smtClean="0"/>
              <a:t>Τετάρτη 12-2</a:t>
            </a:r>
          </a:p>
          <a:p>
            <a:pPr>
              <a:buNone/>
            </a:pPr>
            <a:r>
              <a:rPr lang="el-GR" dirty="0" smtClean="0"/>
              <a:t>Εργαστήριο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Δευτέρα 8-10, 12-2, εργαστήριο MICRO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Παράδειγµα: συνδυαστικό κύκλωµα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∆ύο δοχεία επεξεργασίας υγρών:</a:t>
            </a:r>
          </a:p>
          <a:p>
            <a:pPr lvl="1"/>
            <a:r>
              <a:rPr lang="el-GR" dirty="0" smtClean="0"/>
              <a:t>∆ιακόπτης επιλογής δοχείου</a:t>
            </a:r>
          </a:p>
          <a:p>
            <a:pPr lvl="1"/>
            <a:r>
              <a:rPr lang="el-GR" dirty="0" smtClean="0"/>
              <a:t>Σωστή θερµοκρασία (µεταξύ 25°C και 30°C)</a:t>
            </a:r>
          </a:p>
          <a:p>
            <a:pPr lvl="1"/>
            <a:r>
              <a:rPr lang="el-GR" dirty="0" smtClean="0"/>
              <a:t>Αισθητήρες θερµοκρασίας</a:t>
            </a:r>
          </a:p>
          <a:p>
            <a:pPr lvl="1"/>
            <a:r>
              <a:rPr lang="el-GR" dirty="0" smtClean="0"/>
              <a:t>Αισθητήρες χαµηλής στάθµης</a:t>
            </a:r>
          </a:p>
          <a:p>
            <a:r>
              <a:rPr lang="el-GR" dirty="0" smtClean="0"/>
              <a:t>Κύκλωµα ελέγχου που ενεργοποιεί ένα κουδούνι (συναγερµού)</a:t>
            </a:r>
          </a:p>
          <a:p>
            <a:pPr lvl="1"/>
            <a:r>
              <a:rPr lang="el-GR" dirty="0" smtClean="0"/>
              <a:t>Όταν η θερµοκρασία είναι πολύ υψηλή ή πολύ χαµηλή ή</a:t>
            </a:r>
          </a:p>
          <a:p>
            <a:pPr lvl="1"/>
            <a:r>
              <a:rPr lang="el-GR" dirty="0" smtClean="0"/>
              <a:t>Όταν η στάθµη του υγρού είναι πολύ χαµηλή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7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Ιωάννης Βογιατζής 2015. Ιωάννης Βογιατζής. «Σχεδίαση ψηφιακών συστημάτων. Ενότητα 1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μαθήματος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Σχεδίαση ψηφιακών κυκλωµάτων µε χρήση γλώσσας περιγραφής υλικού </a:t>
            </a:r>
          </a:p>
          <a:p>
            <a:pPr lvl="1"/>
            <a:r>
              <a:rPr lang="el-GR" dirty="0" smtClean="0"/>
              <a:t>VHDL</a:t>
            </a:r>
          </a:p>
          <a:p>
            <a:r>
              <a:rPr lang="el-GR" dirty="0" smtClean="0"/>
              <a:t>Σχεδίαση απλών ψηφιακών κυκλωµάτων:</a:t>
            </a:r>
          </a:p>
          <a:p>
            <a:pPr lvl="1"/>
            <a:r>
              <a:rPr lang="el-GR" dirty="0" smtClean="0"/>
              <a:t>Συνδυαστικά κυκλώµατα, π.χ. πολυπλέκτες, αποκωδικοποιητές, αριθµητικά κυκλώµατα</a:t>
            </a:r>
          </a:p>
          <a:p>
            <a:pPr lvl="1"/>
            <a:r>
              <a:rPr lang="el-GR" dirty="0" smtClean="0"/>
              <a:t>Ακολουθιακά κυκλώµατα: flip-flop, καταχωρητές, µετρητές</a:t>
            </a:r>
          </a:p>
          <a:p>
            <a:r>
              <a:rPr lang="el-GR" dirty="0" smtClean="0"/>
              <a:t>Σχεδίαση πιο πολύπλοκων ψηφιακών συστηµάτων:</a:t>
            </a:r>
          </a:p>
          <a:p>
            <a:pPr lvl="1"/>
            <a:r>
              <a:rPr lang="el-GR" dirty="0" smtClean="0"/>
              <a:t>Μηχανές καταστάσεων, µνήµες, επεξεργαστές (MIPS)</a:t>
            </a:r>
          </a:p>
          <a:p>
            <a:r>
              <a:rPr lang="el-GR" dirty="0" smtClean="0"/>
              <a:t>Προσοµοίωση ψηφιακών κυκλωµάτων</a:t>
            </a:r>
          </a:p>
          <a:p>
            <a:pPr lvl="1"/>
            <a:r>
              <a:rPr lang="el-GR" dirty="0" smtClean="0"/>
              <a:t>Χρήση εργαλείων προσοµοίωσης (HDL simulators)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Προαπαιτούμενα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Γνώσεις από το µάθηµα ψηφιακής σχεδίασης:</a:t>
            </a:r>
          </a:p>
          <a:p>
            <a:r>
              <a:rPr lang="el-GR" dirty="0" smtClean="0"/>
              <a:t>Λογικές πύλες</a:t>
            </a:r>
          </a:p>
          <a:p>
            <a:r>
              <a:rPr lang="el-GR" dirty="0" smtClean="0"/>
              <a:t>Συνδυαστικά κυκλώµατα:</a:t>
            </a:r>
          </a:p>
          <a:p>
            <a:pPr lvl="1"/>
            <a:r>
              <a:rPr lang="el-GR" dirty="0" smtClean="0"/>
              <a:t>πολυπλέκτες, αποκωδικοποιητές</a:t>
            </a:r>
          </a:p>
          <a:p>
            <a:r>
              <a:rPr lang="el-GR" dirty="0" smtClean="0"/>
              <a:t>Αριθµητικά κυκλώµατα</a:t>
            </a:r>
          </a:p>
          <a:p>
            <a:pPr lvl="1"/>
            <a:r>
              <a:rPr lang="el-GR" dirty="0" smtClean="0"/>
              <a:t>αθροιστές, πολλαπλασιαστές</a:t>
            </a:r>
          </a:p>
          <a:p>
            <a:r>
              <a:rPr lang="el-GR" dirty="0" smtClean="0"/>
              <a:t>Ακολουθιακά κυκλώµατα</a:t>
            </a:r>
          </a:p>
          <a:p>
            <a:pPr lvl="1"/>
            <a:r>
              <a:rPr lang="el-GR" dirty="0" smtClean="0"/>
              <a:t>καταχωρητές, καταχωρητές ολίσθησης, µετρητές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Περιβάλλον εισαγωγής, προσοµοίωσης και αποσφαλµάτωσης µοντέλων VHDL</a:t>
            </a:r>
          </a:p>
          <a:p>
            <a:pPr lvl="1"/>
            <a:r>
              <a:rPr lang="el-GR" dirty="0" smtClean="0"/>
              <a:t>ModelSim – HDL Simulation</a:t>
            </a:r>
          </a:p>
          <a:p>
            <a:r>
              <a:rPr lang="el-GR" dirty="0" smtClean="0"/>
              <a:t>Εργαστηριακές ασκήσεις:</a:t>
            </a:r>
          </a:p>
          <a:p>
            <a:pPr lvl="1"/>
            <a:r>
              <a:rPr lang="el-GR" dirty="0" smtClean="0"/>
              <a:t>Γνωριµία µε το περιβάλλον</a:t>
            </a:r>
          </a:p>
          <a:p>
            <a:pPr lvl="1"/>
            <a:r>
              <a:rPr lang="el-GR" dirty="0" smtClean="0"/>
              <a:t>Συνδυαστικά κυκλώµατα</a:t>
            </a:r>
          </a:p>
          <a:p>
            <a:pPr lvl="1"/>
            <a:r>
              <a:rPr lang="el-GR" dirty="0" smtClean="0"/>
              <a:t>Ακολουθιακά κυκλώµατα</a:t>
            </a:r>
          </a:p>
          <a:p>
            <a:pPr lvl="1"/>
            <a:r>
              <a:rPr lang="el-GR" dirty="0" smtClean="0"/>
              <a:t>Μηχανές πεπερασµένων καταστάσεων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7"/>
          <a:stretch/>
        </p:blipFill>
        <p:spPr bwMode="auto">
          <a:xfrm>
            <a:off x="827584" y="1484784"/>
            <a:ext cx="6153490" cy="358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Μεθοδολογία σχεδίασης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46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(</a:t>
            </a:r>
            <a:r>
              <a:rPr lang="en-GB" dirty="0" smtClean="0"/>
              <a:t>synthesis)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Συνήθως, η σχεδίαση των συστηµάτων γίνεται σε επίπεδο µεταφοράς καταχωρητή (register- transfer-level  – RTL)</a:t>
            </a:r>
          </a:p>
          <a:p>
            <a:pPr lvl="1"/>
            <a:r>
              <a:rPr lang="el-GR" dirty="0" smtClean="0"/>
              <a:t>Υψηλότερο επίπεδο αφαίρεσης σε σχέση µε τη σχεδίαση µε πύλες</a:t>
            </a:r>
          </a:p>
          <a:p>
            <a:r>
              <a:rPr lang="el-GR" dirty="0" smtClean="0"/>
              <a:t>Τα εργαλεία σύνθεσης µεταφράζουν τη σχεδίαση RTL σε ένα κύκλωµα µε πύλες που εκτελεί την ίδια λειτουργία</a:t>
            </a:r>
          </a:p>
          <a:p>
            <a:r>
              <a:rPr lang="el-GR" dirty="0" smtClean="0"/>
              <a:t>Στο εργαλείο σύνθεσης πρέπει να καθορίσουµε:</a:t>
            </a:r>
          </a:p>
          <a:p>
            <a:pPr lvl="1"/>
            <a:r>
              <a:rPr lang="el-GR" dirty="0" smtClean="0"/>
              <a:t>Την τεχνολογία υλοποίησης</a:t>
            </a:r>
          </a:p>
          <a:p>
            <a:pPr lvl="1"/>
            <a:r>
              <a:rPr lang="el-GR" dirty="0" smtClean="0"/>
              <a:t>Περιορισµούς σε χρόνο, επιφάνεια, κτλ. (αν υπάρχουν)</a:t>
            </a:r>
          </a:p>
          <a:p>
            <a:r>
              <a:rPr lang="el-GR" dirty="0" smtClean="0"/>
              <a:t>Επαλήθευση µετά τη σύνθεση (post-synthesis verification):</a:t>
            </a:r>
          </a:p>
          <a:p>
            <a:pPr lvl="1"/>
            <a:r>
              <a:rPr lang="el-GR" dirty="0" smtClean="0"/>
              <a:t>Ότι το κύκλωµα που έχει προκύψει από τη σύνθεση ικανοποιεί τους περιορισµούς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Φυσική υλοποίηση (</a:t>
            </a:r>
            <a:r>
              <a:rPr lang="en-GB" dirty="0" smtClean="0"/>
              <a:t>physical implementation)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∆οµές υλοποίησης:</a:t>
            </a:r>
          </a:p>
          <a:p>
            <a:pPr lvl="1"/>
            <a:r>
              <a:rPr lang="en-GB" dirty="0" smtClean="0"/>
              <a:t>Application-specific ICs (ASICs)</a:t>
            </a:r>
          </a:p>
          <a:p>
            <a:pPr lvl="1"/>
            <a:r>
              <a:rPr lang="en-GB" dirty="0" smtClean="0"/>
              <a:t>Field-programmable gate arrays (FPGAs)</a:t>
            </a:r>
          </a:p>
          <a:p>
            <a:r>
              <a:rPr lang="el-GR" dirty="0" smtClean="0"/>
              <a:t>Χωροθέτηση (</a:t>
            </a:r>
            <a:r>
              <a:rPr lang="en-GB" dirty="0" smtClean="0"/>
              <a:t>floor-planning)</a:t>
            </a:r>
          </a:p>
          <a:p>
            <a:pPr lvl="1"/>
            <a:r>
              <a:rPr lang="el-GR" dirty="0" smtClean="0"/>
              <a:t>Τοποθετεί τα υποσυστήµατα</a:t>
            </a:r>
          </a:p>
          <a:p>
            <a:r>
              <a:rPr lang="el-GR" dirty="0" smtClean="0"/>
              <a:t>Τοποθέτηση (</a:t>
            </a:r>
            <a:r>
              <a:rPr lang="en-GB" dirty="0" smtClean="0"/>
              <a:t>placement)</a:t>
            </a:r>
          </a:p>
          <a:p>
            <a:pPr lvl="1"/>
            <a:r>
              <a:rPr lang="el-GR" dirty="0" smtClean="0"/>
              <a:t>Τοποθετεί τις πύλες µέσα στα υποσυστήµατα</a:t>
            </a:r>
          </a:p>
          <a:p>
            <a:r>
              <a:rPr lang="en-GB" dirty="0" smtClean="0"/>
              <a:t>∆</a:t>
            </a:r>
            <a:r>
              <a:rPr lang="el-GR" dirty="0" smtClean="0"/>
              <a:t>ροµολόγηση (</a:t>
            </a:r>
            <a:r>
              <a:rPr lang="en-GB" dirty="0" smtClean="0"/>
              <a:t>routing)</a:t>
            </a:r>
          </a:p>
          <a:p>
            <a:pPr lvl="1"/>
            <a:r>
              <a:rPr lang="el-GR" dirty="0" smtClean="0"/>
              <a:t>Συνδέει τις πύλες µε αγωγούς</a:t>
            </a:r>
          </a:p>
          <a:p>
            <a:r>
              <a:rPr lang="el-GR" dirty="0" smtClean="0"/>
              <a:t>Φυσική επαλήθευση (</a:t>
            </a:r>
            <a:r>
              <a:rPr lang="en-GB" dirty="0" smtClean="0"/>
              <a:t>physical verification)</a:t>
            </a:r>
          </a:p>
          <a:p>
            <a:pPr lvl="1"/>
            <a:r>
              <a:rPr lang="el-GR" dirty="0" smtClean="0"/>
              <a:t>Το φυσικό κύκλωµα ικανοποιεί ακόµα τους περιορισµούς</a:t>
            </a:r>
          </a:p>
          <a:p>
            <a:pPr lvl="1"/>
            <a:r>
              <a:rPr lang="el-GR" dirty="0" smtClean="0"/>
              <a:t>Καλύτερη εκτίµηση των χρονικών προδιαγραφών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3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141</TotalTime>
  <Words>1930</Words>
  <Application>Microsoft Office PowerPoint</Application>
  <PresentationFormat>Προβολή στην οθόνη (4:3)</PresentationFormat>
  <Paragraphs>289</Paragraphs>
  <Slides>37</Slides>
  <Notes>36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37</vt:i4>
      </vt:variant>
    </vt:vector>
  </HeadingPairs>
  <TitlesOfParts>
    <vt:vector size="40" baseType="lpstr">
      <vt:lpstr>template</vt:lpstr>
      <vt:lpstr>1_exo-opistho_simeiomata</vt:lpstr>
      <vt:lpstr>OC_template_updated</vt:lpstr>
      <vt:lpstr>Σχεδίαση ψηφιακών συστημάτων </vt:lpstr>
      <vt:lpstr>Εισαγωγή</vt:lpstr>
      <vt:lpstr>Θεωρία- Εργαστήριο</vt:lpstr>
      <vt:lpstr>Περιεχόμενο μαθήματος</vt:lpstr>
      <vt:lpstr>Προαπαιτούμενα</vt:lpstr>
      <vt:lpstr>Εργαστήριο</vt:lpstr>
      <vt:lpstr>Μεθοδολογία σχεδίασης</vt:lpstr>
      <vt:lpstr>Σύνθεση (synthesis)</vt:lpstr>
      <vt:lpstr>Φυσική υλοποίηση (physical implementation)</vt:lpstr>
      <vt:lpstr>Κατασκευή</vt:lpstr>
      <vt:lpstr>Συσκευασίες ολοκληρωµένων κυκλωµάτων</vt:lpstr>
      <vt:lpstr>Printed Circuit Boards (PCBs)</vt:lpstr>
      <vt:lpstr>Ιεραρχική σχεδίαση</vt:lpstr>
      <vt:lpstr>Γλώσσες περιγραφής υλικού</vt:lpstr>
      <vt:lpstr>Πλεονεκτήµατα HDL</vt:lpstr>
      <vt:lpstr>Γλώσσες περιγραφής υλικού: VHDL</vt:lpstr>
      <vt:lpstr>Γλώσσες περιγραφής υλικού: Verilog</vt:lpstr>
      <vt:lpstr>HDL: µοντελοποίηση &amp; προσοµοίωση</vt:lpstr>
      <vt:lpstr>HDL: µοντελοποίηση &amp; σύνθεση</vt:lpstr>
      <vt:lpstr>Πώς να ΜΗ γράφετε κώδικα VHDL …</vt:lpstr>
      <vt:lpstr>Έννοιες µοντελοποίησης της VHDL</vt:lpstr>
      <vt:lpstr>Σχεδιαστική µονάδα στη VHDL</vt:lpstr>
      <vt:lpstr>Οντότητα (entity)</vt:lpstr>
      <vt:lpstr>Αρχιτεκτονική (architecture)</vt:lpstr>
      <vt:lpstr>Οντότητα και αρχιτεκτονικές</vt:lpstr>
      <vt:lpstr>Περιγραφή συµπεριφοράς  (behavioral description)</vt:lpstr>
      <vt:lpstr>Περιγραφή δοµής  (structural description) 1/2</vt:lpstr>
      <vt:lpstr>Περιγραφή δοµής  (structural description) 2/2</vt:lpstr>
      <vt:lpstr>Ποια περιγραφή είναι καλύτερη;</vt:lpstr>
      <vt:lpstr>Παράδειγµα: συνδυαστικό κύκλωµα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natasakar new</cp:lastModifiedBy>
  <cp:revision>31</cp:revision>
  <dcterms:created xsi:type="dcterms:W3CDTF">2015-05-07T06:49:08Z</dcterms:created>
  <dcterms:modified xsi:type="dcterms:W3CDTF">2015-11-13T09:57:14Z</dcterms:modified>
</cp:coreProperties>
</file>