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6"/>
  </p:notesMasterIdLst>
  <p:handoutMasterIdLst>
    <p:handoutMasterId r:id="rId6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257" r:id="rId59"/>
    <p:sldId id="262" r:id="rId60"/>
    <p:sldId id="264" r:id="rId61"/>
    <p:sldId id="322" r:id="rId62"/>
    <p:sldId id="323" r:id="rId63"/>
    <p:sldId id="266" r:id="rId64"/>
    <p:sldId id="261" r:id="rId65"/>
  </p:sldIdLst>
  <p:sldSz cx="9144000" cy="6858000" type="screen4x3"/>
  <p:notesSz cx="7104063" cy="10234613"/>
  <p:custDataLst>
    <p:tags r:id="rId6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72"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62879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155537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8471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65631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83537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56503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842024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00022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723504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8413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55583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6593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6368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Esophagus,_stomach,_small_intestine.jpg" TargetMode="Externa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hyperlink" Target="http://commons.wikimedia.org/wiki/User:F%C3%A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Digestive_system_diagram_en.svg" TargetMode="External"/><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hyperlink" Target="http://commons.wikimedia.org/wiki/User:Fvasconcello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Gray1223.png"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commons.wikimedia.org/wiki/User:Arcadia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Blausen_0432_GastroIntestinalSystem.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Biliary_system_multilingual.svg"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march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commons.wikimedia.org/wiki/File:Anatomy_of_liver_and_gall_bladder.png"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Jiju&amp;action=edit&amp;redlink=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ommons.wikimedia.org/wiki/User:Drriad" TargetMode="External"/><Relationship Id="rId4" Type="http://schemas.openxmlformats.org/officeDocument/2006/relationships/hyperlink" Target="http://commons.wikimedia.org/wiki/File:Hepato-biliary.j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Gastrointestinal_hormon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Illu03_mouth.jpg"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hyperlink" Target="http://commons.wikimedia.org/wiki/User:Arcadia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Taste_buds.svg" TargetMode="External"/><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esserWolan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12</a:t>
            </a:r>
            <a:r>
              <a:rPr lang="el-GR" sz="2600" dirty="0" smtClean="0"/>
              <a:t>:</a:t>
            </a:r>
            <a:r>
              <a:rPr lang="en-US" sz="2600" dirty="0" smtClean="0"/>
              <a:t> </a:t>
            </a:r>
            <a:r>
              <a:rPr lang="el-GR" sz="2800" dirty="0"/>
              <a:t>Πεπτικό 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Δόντια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ΔΟΝΤΙΑ</a:t>
            </a:r>
            <a:r>
              <a:rPr lang="en-US" b="1" dirty="0"/>
              <a:t>:</a:t>
            </a:r>
            <a:r>
              <a:rPr lang="el-GR" dirty="0" smtClean="0"/>
              <a:t> </a:t>
            </a:r>
            <a:r>
              <a:rPr lang="el-GR" dirty="0"/>
              <a:t>σ</a:t>
            </a:r>
            <a:r>
              <a:rPr lang="el-GR" dirty="0" smtClean="0"/>
              <a:t>κληρά </a:t>
            </a:r>
            <a:r>
              <a:rPr lang="el-GR" dirty="0"/>
              <a:t>όργανα που χρησιμεύουν για τη μάσηση της τροφής. Βρίσκονται στα οδοντικά φατνία των γνάθων. Συναρθρώνονται με ειδική σύνδεση , τη γόμφωση.</a:t>
            </a:r>
          </a:p>
          <a:p>
            <a:r>
              <a:rPr lang="el-GR" b="1" dirty="0" smtClean="0"/>
              <a:t>ΝΕΟΓΙΛΑ ΔΟΝΤΙΑ</a:t>
            </a:r>
            <a:r>
              <a:rPr lang="en-US" b="1" dirty="0" smtClean="0"/>
              <a:t>:</a:t>
            </a:r>
            <a:r>
              <a:rPr lang="el-GR" b="1" dirty="0" smtClean="0"/>
              <a:t> </a:t>
            </a:r>
            <a:r>
              <a:rPr lang="el-GR" dirty="0" smtClean="0"/>
              <a:t>ανατέλλουν </a:t>
            </a:r>
            <a:r>
              <a:rPr lang="el-GR" dirty="0"/>
              <a:t>στο στόμα από την ηλικία των 6 μηνών , μέχρι 2 ετών. Είναι 20 και αντικαθίστανται από τα μόνιμα. </a:t>
            </a:r>
            <a:endParaRPr lang="el-GR" dirty="0" smtClean="0"/>
          </a:p>
          <a:p>
            <a:r>
              <a:rPr lang="el-GR" b="1" dirty="0" smtClean="0"/>
              <a:t>ΜΟΝΙΜΑ ΔΟΝΤΙΑ</a:t>
            </a:r>
            <a:r>
              <a:rPr lang="en-US" b="1" dirty="0" smtClean="0"/>
              <a:t>:</a:t>
            </a:r>
            <a:r>
              <a:rPr lang="el-GR" b="1" dirty="0" smtClean="0"/>
              <a:t> </a:t>
            </a:r>
            <a:r>
              <a:rPr lang="el-GR" dirty="0" smtClean="0"/>
              <a:t>είναι </a:t>
            </a:r>
            <a:r>
              <a:rPr lang="el-GR" dirty="0"/>
              <a:t>32 και χωρίζονται ανάλογα με το σχήμα τους σε: Κεντρικοί τομείς(4</a:t>
            </a:r>
            <a:r>
              <a:rPr lang="el-GR" dirty="0" smtClean="0"/>
              <a:t>), </a:t>
            </a:r>
            <a:r>
              <a:rPr lang="el-GR" dirty="0"/>
              <a:t>π</a:t>
            </a:r>
            <a:r>
              <a:rPr lang="el-GR" dirty="0" smtClean="0"/>
              <a:t>λάγιοι </a:t>
            </a:r>
            <a:r>
              <a:rPr lang="el-GR" dirty="0"/>
              <a:t>τομείς (4</a:t>
            </a:r>
            <a:r>
              <a:rPr lang="el-GR" dirty="0" smtClean="0"/>
              <a:t>), </a:t>
            </a:r>
            <a:r>
              <a:rPr lang="el-GR" dirty="0"/>
              <a:t>κ</a:t>
            </a:r>
            <a:r>
              <a:rPr lang="el-GR" dirty="0" smtClean="0"/>
              <a:t>υνόδοντες </a:t>
            </a:r>
            <a:r>
              <a:rPr lang="el-GR" dirty="0"/>
              <a:t>(4</a:t>
            </a:r>
            <a:r>
              <a:rPr lang="el-GR" dirty="0" smtClean="0"/>
              <a:t>), </a:t>
            </a:r>
            <a:r>
              <a:rPr lang="el-GR" dirty="0"/>
              <a:t>π</a:t>
            </a:r>
            <a:r>
              <a:rPr lang="el-GR" dirty="0" smtClean="0"/>
              <a:t>ρογόμφιοι </a:t>
            </a:r>
            <a:r>
              <a:rPr lang="el-GR" dirty="0"/>
              <a:t>(8</a:t>
            </a:r>
            <a:r>
              <a:rPr lang="el-GR" dirty="0" smtClean="0"/>
              <a:t>), </a:t>
            </a:r>
            <a:r>
              <a:rPr lang="el-GR" dirty="0"/>
              <a:t>γ</a:t>
            </a:r>
            <a:r>
              <a:rPr lang="el-GR" dirty="0" smtClean="0"/>
              <a:t>ομφίοι </a:t>
            </a:r>
            <a:r>
              <a:rPr lang="el-GR" dirty="0"/>
              <a:t>(12</a:t>
            </a:r>
            <a:r>
              <a:rPr lang="el-GR" dirty="0" smtClean="0"/>
              <a:t>).</a:t>
            </a:r>
            <a:endParaRPr lang="el-GR" dirty="0"/>
          </a:p>
        </p:txBody>
      </p:sp>
    </p:spTree>
    <p:extLst>
      <p:ext uri="{BB962C8B-B14F-4D97-AF65-F5344CB8AC3E}">
        <p14:creationId xmlns:p14="http://schemas.microsoft.com/office/powerpoint/2010/main" val="110778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Δόντια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ΚΑΤΑΣΚΕΥΗ ΔΟΝΤΙΩΝ</a:t>
            </a:r>
            <a:endParaRPr lang="en-US" b="1" dirty="0" smtClean="0"/>
          </a:p>
          <a:p>
            <a:r>
              <a:rPr lang="el-GR" b="1" dirty="0" smtClean="0"/>
              <a:t> </a:t>
            </a:r>
            <a:r>
              <a:rPr lang="en-US" dirty="0"/>
              <a:t>M</a:t>
            </a:r>
            <a:r>
              <a:rPr lang="el-GR" dirty="0" smtClean="0"/>
              <a:t>ύλη: </a:t>
            </a:r>
            <a:r>
              <a:rPr lang="el-GR" dirty="0"/>
              <a:t>το τμήμα του δοντιού που φαίνεται μέσα στο στόμα (κλινική μύλη). Ρίζα : το τμήμα που βρίσκεται μέσα στα ούλα και στο οστό. Στο κέντρο του δοντιού βρίσκονται αγγεία και νεύρα (πολφός του </a:t>
            </a:r>
            <a:r>
              <a:rPr lang="el-GR" dirty="0" smtClean="0"/>
              <a:t>δοντιού). Εξωτερικά </a:t>
            </a:r>
            <a:r>
              <a:rPr lang="el-GR" dirty="0"/>
              <a:t>του πολφού βρίσκεται η οδοντίνη. Η οδοντίνη στη περιοχή της (ανατομικής) μύλης καλύπτεται από αδαμαντίνη </a:t>
            </a:r>
            <a:r>
              <a:rPr lang="el-GR" dirty="0" smtClean="0"/>
              <a:t>(η </a:t>
            </a:r>
            <a:r>
              <a:rPr lang="el-GR" dirty="0"/>
              <a:t>σκληρότερη ουσία του ανθρώπινου σώματος) και στη περιοχή της ρίζας από οστεΐνη .</a:t>
            </a:r>
          </a:p>
        </p:txBody>
      </p:sp>
    </p:spTree>
    <p:extLst>
      <p:ext uri="{BB962C8B-B14F-4D97-AF65-F5344CB8AC3E}">
        <p14:creationId xmlns:p14="http://schemas.microsoft.com/office/powerpoint/2010/main" val="3389647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Σιαλογόνοι αδένες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b="1" dirty="0"/>
              <a:t>ΣΙΑΛΟΓΟΝΟΙ </a:t>
            </a:r>
            <a:r>
              <a:rPr lang="el-GR" b="1" dirty="0" smtClean="0"/>
              <a:t>ΑΔΕΝΕΣ</a:t>
            </a:r>
          </a:p>
          <a:p>
            <a:pPr marL="698500">
              <a:buFont typeface="Courier New" panose="02070309020205020404" pitchFamily="49" charset="0"/>
              <a:buChar char="o"/>
            </a:pPr>
            <a:r>
              <a:rPr lang="el-GR" dirty="0" smtClean="0"/>
              <a:t>Παράγουν </a:t>
            </a:r>
            <a:r>
              <a:rPr lang="el-GR" dirty="0"/>
              <a:t>το σάλιο , το οποίο περιέχει: </a:t>
            </a:r>
            <a:r>
              <a:rPr lang="el-GR" dirty="0" smtClean="0"/>
              <a:t>Βλέννα, </a:t>
            </a:r>
            <a:r>
              <a:rPr lang="el-GR" dirty="0"/>
              <a:t>έ</a:t>
            </a:r>
            <a:r>
              <a:rPr lang="el-GR" dirty="0" smtClean="0"/>
              <a:t>νζυμο </a:t>
            </a:r>
            <a:r>
              <a:rPr lang="el-GR" dirty="0"/>
              <a:t>πτυαλίνη (βοηθά στη πέψη</a:t>
            </a:r>
            <a:r>
              <a:rPr lang="el-GR" dirty="0" smtClean="0"/>
              <a:t>), </a:t>
            </a:r>
            <a:r>
              <a:rPr lang="el-GR" dirty="0"/>
              <a:t>κ</a:t>
            </a:r>
            <a:r>
              <a:rPr lang="el-GR" dirty="0" smtClean="0"/>
              <a:t>άλιο </a:t>
            </a:r>
            <a:r>
              <a:rPr lang="el-GR" dirty="0"/>
              <a:t>και άλλα </a:t>
            </a:r>
            <a:r>
              <a:rPr lang="el-GR" dirty="0" smtClean="0"/>
              <a:t>ιόντα.</a:t>
            </a:r>
          </a:p>
          <a:p>
            <a:pPr marL="698500">
              <a:buFont typeface="Courier New" panose="02070309020205020404" pitchFamily="49" charset="0"/>
              <a:buChar char="o"/>
            </a:pPr>
            <a:r>
              <a:rPr lang="el-GR" dirty="0" smtClean="0"/>
              <a:t>Χρησιμεύει</a:t>
            </a:r>
            <a:r>
              <a:rPr lang="el-GR" dirty="0"/>
              <a:t>: </a:t>
            </a:r>
            <a:r>
              <a:rPr lang="el-GR" dirty="0" smtClean="0"/>
              <a:t>Κατάποση, </a:t>
            </a:r>
            <a:r>
              <a:rPr lang="el-GR" dirty="0"/>
              <a:t>α</a:t>
            </a:r>
            <a:r>
              <a:rPr lang="el-GR" dirty="0" smtClean="0"/>
              <a:t>υτοκαθαρισμό </a:t>
            </a:r>
            <a:r>
              <a:rPr lang="el-GR" dirty="0"/>
              <a:t>της στοματικής </a:t>
            </a:r>
            <a:r>
              <a:rPr lang="el-GR" dirty="0" smtClean="0"/>
              <a:t>κοιλότητας, </a:t>
            </a:r>
            <a:r>
              <a:rPr lang="el-GR" dirty="0"/>
              <a:t>π</a:t>
            </a:r>
            <a:r>
              <a:rPr lang="el-GR" dirty="0" smtClean="0"/>
              <a:t>έψη τροφών, γεύση.</a:t>
            </a:r>
          </a:p>
          <a:p>
            <a:pPr marL="698500">
              <a:buFont typeface="Courier New" panose="02070309020205020404" pitchFamily="49" charset="0"/>
              <a:buChar char="o"/>
            </a:pPr>
            <a:r>
              <a:rPr lang="el-GR" dirty="0" smtClean="0"/>
              <a:t>Χωρίζονται </a:t>
            </a:r>
            <a:r>
              <a:rPr lang="el-GR" dirty="0"/>
              <a:t>σε μικρούς και μεγάλους</a:t>
            </a:r>
            <a:r>
              <a:rPr lang="el-GR" dirty="0" smtClean="0"/>
              <a:t>.</a:t>
            </a:r>
            <a:endParaRPr lang="el-GR" dirty="0"/>
          </a:p>
        </p:txBody>
      </p:sp>
    </p:spTree>
    <p:extLst>
      <p:ext uri="{BB962C8B-B14F-4D97-AF65-F5344CB8AC3E}">
        <p14:creationId xmlns:p14="http://schemas.microsoft.com/office/powerpoint/2010/main" val="3719215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Σιαλογόνοι αδένες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b="1" dirty="0" smtClean="0"/>
              <a:t>ΜΙΚΡΟΙ </a:t>
            </a:r>
            <a:r>
              <a:rPr lang="el-GR" sz="2200" b="1" dirty="0"/>
              <a:t>ΣΙΑΛΟΓΟΝΟΙ </a:t>
            </a:r>
            <a:r>
              <a:rPr lang="el-GR" sz="2200" b="1" dirty="0" smtClean="0"/>
              <a:t>ΑΔΕΝΕΣ</a:t>
            </a:r>
          </a:p>
          <a:p>
            <a:pPr marL="355600" indent="0">
              <a:buNone/>
            </a:pPr>
            <a:r>
              <a:rPr lang="el-GR" sz="2200" dirty="0" smtClean="0"/>
              <a:t>Βρίσκονται </a:t>
            </a:r>
            <a:r>
              <a:rPr lang="el-GR" sz="2200" dirty="0"/>
              <a:t>διάσπαρτοι στο βλεννογόνο της στοματικής κοιλότητας και ανάλογα με την εντόπιση τους περιγράφονται σαν: </a:t>
            </a:r>
            <a:r>
              <a:rPr lang="el-GR" sz="2200" dirty="0" smtClean="0"/>
              <a:t>Χειλικοί, παρειακοί, υπερώιοι, </a:t>
            </a:r>
            <a:r>
              <a:rPr lang="el-GR" sz="2200" dirty="0"/>
              <a:t>γ</a:t>
            </a:r>
            <a:r>
              <a:rPr lang="el-GR" sz="2200" dirty="0" smtClean="0"/>
              <a:t>λωσσικοί.</a:t>
            </a:r>
            <a:endParaRPr lang="el-GR" sz="2200" dirty="0"/>
          </a:p>
          <a:p>
            <a:r>
              <a:rPr lang="el-GR" sz="2200" b="1" dirty="0" smtClean="0"/>
              <a:t>ΜΕΓΑΛΟΙ </a:t>
            </a:r>
            <a:r>
              <a:rPr lang="el-GR" sz="2200" b="1" dirty="0"/>
              <a:t>ΣΙΑΛΟΓΟΝΟΙ </a:t>
            </a:r>
            <a:r>
              <a:rPr lang="el-GR" sz="2200" b="1" dirty="0" smtClean="0"/>
              <a:t>ΑΔΕΝΕΣ</a:t>
            </a:r>
          </a:p>
          <a:p>
            <a:pPr marL="355600" indent="0">
              <a:buNone/>
            </a:pPr>
            <a:r>
              <a:rPr lang="el-GR" sz="2200" dirty="0" smtClean="0"/>
              <a:t>Είναι </a:t>
            </a:r>
            <a:r>
              <a:rPr lang="el-GR" sz="2200" dirty="0"/>
              <a:t>τα εξής ζευγάρια (</a:t>
            </a:r>
            <a:r>
              <a:rPr lang="el-GR" sz="2200" dirty="0" smtClean="0"/>
              <a:t>δεξιά - αριστερά</a:t>
            </a:r>
            <a:r>
              <a:rPr lang="el-GR" sz="2200" dirty="0"/>
              <a:t>): </a:t>
            </a:r>
            <a:r>
              <a:rPr lang="el-GR" sz="2200" b="1" dirty="0" smtClean="0"/>
              <a:t>Παρωτίδες</a:t>
            </a:r>
            <a:r>
              <a:rPr lang="el-GR" sz="2200" dirty="0" smtClean="0"/>
              <a:t>, </a:t>
            </a:r>
            <a:r>
              <a:rPr lang="el-GR" sz="2200" dirty="0"/>
              <a:t>ε</a:t>
            </a:r>
            <a:r>
              <a:rPr lang="el-GR" sz="2200" dirty="0" smtClean="0"/>
              <a:t>ίναι </a:t>
            </a:r>
            <a:r>
              <a:rPr lang="el-GR" sz="2200" dirty="0"/>
              <a:t>οι μεγαλύτεροι. Βρίσκονται κάτω από το δέρμα στην οπισθογναθιαία χώρα ,πάνω από τη κροταφογναθική διάρθρωση. Εκβάλλουν με πόρο στο προστόμιο απέναντι από τη μύλη του 2ου άνω γομφίου. </a:t>
            </a:r>
            <a:r>
              <a:rPr lang="el-GR" sz="2200" b="1" dirty="0" smtClean="0"/>
              <a:t>Υπογνάθιοι</a:t>
            </a:r>
            <a:r>
              <a:rPr lang="el-GR" sz="2200" dirty="0" smtClean="0"/>
              <a:t>, βρίσκονται </a:t>
            </a:r>
            <a:r>
              <a:rPr lang="el-GR" sz="2200" dirty="0"/>
              <a:t>κάτω από τη κάτω γνάθο και εκβάλλουν με πόρο , κάτω από τη γλώσσα. </a:t>
            </a:r>
            <a:r>
              <a:rPr lang="el-GR" sz="2200" b="1" dirty="0" smtClean="0"/>
              <a:t>Υπογλώσσιοι</a:t>
            </a:r>
            <a:r>
              <a:rPr lang="el-GR" sz="2200" dirty="0" smtClean="0"/>
              <a:t>, οι μικρότεροι. </a:t>
            </a:r>
            <a:r>
              <a:rPr lang="el-GR" sz="2200" dirty="0"/>
              <a:t>Εκβάλλουν κάτω από τη γλώσσα.</a:t>
            </a:r>
          </a:p>
          <a:p>
            <a:endParaRPr lang="en-US" sz="2200" dirty="0"/>
          </a:p>
        </p:txBody>
      </p:sp>
    </p:spTree>
    <p:extLst>
      <p:ext uri="{BB962C8B-B14F-4D97-AF65-F5344CB8AC3E}">
        <p14:creationId xmlns:p14="http://schemas.microsoft.com/office/powerpoint/2010/main" val="3787073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Φάρυγγας</a:t>
            </a:r>
            <a:endParaRPr lang="en-US" b="1" dirty="0"/>
          </a:p>
        </p:txBody>
      </p:sp>
      <p:sp>
        <p:nvSpPr>
          <p:cNvPr id="3" name="2 - Θέση περιεχομένου"/>
          <p:cNvSpPr>
            <a:spLocks noGrp="1"/>
          </p:cNvSpPr>
          <p:nvPr>
            <p:ph idx="1"/>
          </p:nvPr>
        </p:nvSpPr>
        <p:spPr/>
        <p:txBody>
          <a:bodyPr/>
          <a:lstStyle/>
          <a:p>
            <a:r>
              <a:rPr lang="el-GR" b="1" dirty="0" smtClean="0"/>
              <a:t>ΦΑΡΥΓΓΑΣ</a:t>
            </a:r>
          </a:p>
          <a:p>
            <a:pPr marL="355600" indent="0">
              <a:spcBef>
                <a:spcPts val="300"/>
              </a:spcBef>
              <a:buNone/>
            </a:pPr>
            <a:r>
              <a:rPr lang="el-GR" dirty="0" smtClean="0"/>
              <a:t>Ινομυώδης </a:t>
            </a:r>
            <a:r>
              <a:rPr lang="el-GR" dirty="0"/>
              <a:t>σωλήνας 15εκ. Βρίσκεται μπροστά από τη σπονδυλική στήλη και πίσω από τις κοιλότητες μύτης (ρινική μοίρα), στόματος (στοματική μοίρα) και λάρυγγα ( λαρυγγική μοίρα) με τις οποίες επικοινωνεί. Εξυπηρετεί το πεπτικό σύστημα , το αναπνευστικό σύστημα και την άμυνα του οργανισμού με το λεμφικό ιστό που έχει στα τοιχώματά του (αμυγδαλές</a:t>
            </a:r>
            <a:r>
              <a:rPr lang="el-GR" dirty="0" smtClean="0"/>
              <a:t>).</a:t>
            </a:r>
            <a:endParaRPr lang="en-US" dirty="0"/>
          </a:p>
        </p:txBody>
      </p:sp>
    </p:spTree>
    <p:extLst>
      <p:ext uri="{BB962C8B-B14F-4D97-AF65-F5344CB8AC3E}">
        <p14:creationId xmlns:p14="http://schemas.microsoft.com/office/powerpoint/2010/main" val="3817477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Οισοφάγος</a:t>
            </a:r>
            <a:endParaRPr lang="en-US" b="1" dirty="0"/>
          </a:p>
        </p:txBody>
      </p:sp>
      <p:sp>
        <p:nvSpPr>
          <p:cNvPr id="3" name="2 - Θέση περιεχομένου"/>
          <p:cNvSpPr>
            <a:spLocks noGrp="1"/>
          </p:cNvSpPr>
          <p:nvPr>
            <p:ph idx="1"/>
          </p:nvPr>
        </p:nvSpPr>
        <p:spPr/>
        <p:txBody>
          <a:bodyPr>
            <a:normAutofit/>
          </a:bodyPr>
          <a:lstStyle/>
          <a:p>
            <a:r>
              <a:rPr lang="el-GR" b="1" dirty="0" smtClean="0"/>
              <a:t>ΟΙΣΟΦΑΓΟΣ</a:t>
            </a:r>
            <a:r>
              <a:rPr lang="en-US" b="1" dirty="0" smtClean="0"/>
              <a:t>:</a:t>
            </a:r>
            <a:r>
              <a:rPr lang="el-GR" dirty="0" smtClean="0"/>
              <a:t> </a:t>
            </a:r>
            <a:r>
              <a:rPr lang="el-GR" dirty="0"/>
              <a:t>Ι</a:t>
            </a:r>
            <a:r>
              <a:rPr lang="el-GR" dirty="0" smtClean="0"/>
              <a:t>νομυώδης </a:t>
            </a:r>
            <a:r>
              <a:rPr lang="el-GR" dirty="0"/>
              <a:t>σωλήνας 25εκ. Αποτελεί τη συνέχεια προς τα κάτω του φάρυγγα και φτάνει μέχρι το στομάχι. Πορεύεται μπροστά από τη σπονδυλική στήλη (Α6 – Θ5) και χωρίζεται σε 4 μοίρες: </a:t>
            </a:r>
            <a:r>
              <a:rPr lang="el-GR" dirty="0" smtClean="0"/>
              <a:t>Τραχηλική, Θωρακική, </a:t>
            </a:r>
            <a:r>
              <a:rPr lang="el-GR" dirty="0"/>
              <a:t>Διαφραγματική </a:t>
            </a:r>
            <a:r>
              <a:rPr lang="el-GR" dirty="0" smtClean="0"/>
              <a:t>Κοιλιακή. </a:t>
            </a:r>
            <a:r>
              <a:rPr lang="el-GR" dirty="0"/>
              <a:t>Εξυπηρετεί μαζί με το </a:t>
            </a:r>
            <a:r>
              <a:rPr lang="el-GR" dirty="0" smtClean="0"/>
              <a:t>φάρυγγα </a:t>
            </a:r>
            <a:r>
              <a:rPr lang="el-GR" dirty="0"/>
              <a:t>τη μεταφορά της τροφής από τη στοματική κοιλότητα στο στομάχι (κατάποση</a:t>
            </a:r>
            <a:r>
              <a:rPr lang="el-GR" dirty="0" smtClean="0"/>
              <a:t>).</a:t>
            </a:r>
            <a:endParaRPr lang="el-GR" dirty="0"/>
          </a:p>
          <a:p>
            <a:r>
              <a:rPr lang="el-GR" b="1" dirty="0" smtClean="0"/>
              <a:t>ΣΤΕΝΩΜΑΤΑ ΟΙΣΟΦΑΓΟΥ</a:t>
            </a:r>
            <a:r>
              <a:rPr lang="en-US" b="1" dirty="0" smtClean="0"/>
              <a:t>:</a:t>
            </a:r>
            <a:r>
              <a:rPr lang="el-GR" b="1" dirty="0" smtClean="0"/>
              <a:t> </a:t>
            </a:r>
            <a:r>
              <a:rPr lang="el-GR" dirty="0"/>
              <a:t>Στο όριο με το </a:t>
            </a:r>
            <a:r>
              <a:rPr lang="el-GR" dirty="0" smtClean="0"/>
              <a:t>φάρυγγα, στο </a:t>
            </a:r>
            <a:r>
              <a:rPr lang="el-GR" dirty="0"/>
              <a:t>ύψος του αορτικού </a:t>
            </a:r>
            <a:r>
              <a:rPr lang="el-GR" dirty="0" smtClean="0"/>
              <a:t>τόξου, </a:t>
            </a:r>
            <a:r>
              <a:rPr lang="el-GR" dirty="0"/>
              <a:t>σ</a:t>
            </a:r>
            <a:r>
              <a:rPr lang="el-GR" dirty="0" smtClean="0"/>
              <a:t>το </a:t>
            </a:r>
            <a:r>
              <a:rPr lang="el-GR" dirty="0"/>
              <a:t>ύψος του αριστερού βρόγχου </a:t>
            </a:r>
            <a:r>
              <a:rPr lang="el-GR" dirty="0" smtClean="0"/>
              <a:t>κατά </a:t>
            </a:r>
            <a:r>
              <a:rPr lang="el-GR" dirty="0"/>
              <a:t>το πέρασμα του από το διάφραγμα.</a:t>
            </a:r>
          </a:p>
          <a:p>
            <a:endParaRPr lang="en-US" dirty="0"/>
          </a:p>
        </p:txBody>
      </p:sp>
    </p:spTree>
    <p:extLst>
      <p:ext uri="{BB962C8B-B14F-4D97-AF65-F5344CB8AC3E}">
        <p14:creationId xmlns:p14="http://schemas.microsoft.com/office/powerpoint/2010/main" val="1931666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Οισοφάγος και στόμαχος</a:t>
            </a:r>
            <a:endParaRPr lang="en-US" b="1" dirty="0"/>
          </a:p>
        </p:txBody>
      </p:sp>
      <p:pic>
        <p:nvPicPr>
          <p:cNvPr id="4098" name="Picture 2" descr="File:Esophagus, stomach, small intest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980728"/>
            <a:ext cx="4705350" cy="570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3968" y="6565473"/>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hlinkClick r:id="rId3"/>
              </a:rPr>
              <a:t>Esophagus, stomach, small </a:t>
            </a:r>
            <a:r>
              <a:rPr lang="en-US" sz="1200" dirty="0" smtClean="0">
                <a:solidFill>
                  <a:prstClr val="black"/>
                </a:solidFill>
                <a:hlinkClick r:id="rId3"/>
              </a:rPr>
              <a:t>intestine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hlinkClick r:id="rId4" tooltip="User:Fæ"/>
              </a:rPr>
              <a:t>Fæ</a:t>
            </a:r>
            <a:r>
              <a:rPr lang="el-GR" sz="1200" dirty="0" smtClean="0">
                <a:solidFill>
                  <a:prstClr val="black"/>
                </a:solidFill>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199014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Στόμαχος</a:t>
            </a:r>
            <a:endParaRPr lang="en-US" b="1" dirty="0"/>
          </a:p>
        </p:txBody>
      </p:sp>
      <p:sp>
        <p:nvSpPr>
          <p:cNvPr id="3" name="2 - Θέση περιεχομένου"/>
          <p:cNvSpPr>
            <a:spLocks noGrp="1"/>
          </p:cNvSpPr>
          <p:nvPr>
            <p:ph idx="1"/>
          </p:nvPr>
        </p:nvSpPr>
        <p:spPr/>
        <p:txBody>
          <a:bodyPr>
            <a:normAutofit/>
          </a:bodyPr>
          <a:lstStyle/>
          <a:p>
            <a:r>
              <a:rPr lang="el-GR" dirty="0" smtClean="0"/>
              <a:t>Είναι </a:t>
            </a:r>
            <a:r>
              <a:rPr lang="el-GR" dirty="0"/>
              <a:t>η προς τα κάτω συνέχεια του οισοφάγου και η πιο πλατιά μοίρα του γαστρεντερικού σωλήνα. </a:t>
            </a:r>
            <a:endParaRPr lang="el-GR" dirty="0" smtClean="0"/>
          </a:p>
          <a:p>
            <a:r>
              <a:rPr lang="el-GR" dirty="0" smtClean="0"/>
              <a:t>Χρησιμεύει </a:t>
            </a:r>
            <a:r>
              <a:rPr lang="el-GR" dirty="0"/>
              <a:t>για τη πέψη των τροφών οι οποίες διασπώνται σε απλούστερες ουσίες με τη βοήθεια του γαστρικού υγρού που εκκρίνεται από τους αδένες του. </a:t>
            </a:r>
            <a:endParaRPr lang="el-GR" dirty="0" smtClean="0"/>
          </a:p>
          <a:p>
            <a:r>
              <a:rPr lang="el-GR" dirty="0" smtClean="0"/>
              <a:t>Στη </a:t>
            </a:r>
            <a:r>
              <a:rPr lang="el-GR" dirty="0"/>
              <a:t>συνέχεια το περιεχόμενο προωθείται στο λεπτό έντερο με τις περισταλτικές κινήσεις του μυϊκού χιτώνα του τοιχώματός του.</a:t>
            </a:r>
            <a:endParaRPr lang="en-US" dirty="0"/>
          </a:p>
        </p:txBody>
      </p:sp>
    </p:spTree>
    <p:extLst>
      <p:ext uri="{BB962C8B-B14F-4D97-AF65-F5344CB8AC3E}">
        <p14:creationId xmlns:p14="http://schemas.microsoft.com/office/powerpoint/2010/main" val="2766690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Ανατομικές σχέσεις στομάχου</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dirty="0"/>
              <a:t> </a:t>
            </a:r>
            <a:r>
              <a:rPr lang="el-GR" dirty="0" smtClean="0"/>
              <a:t>Το </a:t>
            </a:r>
            <a:r>
              <a:rPr lang="el-GR" dirty="0"/>
              <a:t>στομάχι βρίσκεται: </a:t>
            </a:r>
            <a:endParaRPr lang="el-GR" dirty="0" smtClean="0"/>
          </a:p>
          <a:p>
            <a:r>
              <a:rPr lang="el-GR" dirty="0" smtClean="0"/>
              <a:t>Στη </a:t>
            </a:r>
            <a:r>
              <a:rPr lang="el-GR" dirty="0"/>
              <a:t>κοιλιά αριστερά κάτω από τον αριστερό θόλο του διαφράγματος. Δεξιά του βρίσκεται το συκώτι. Αριστερά του ο σπλήνας και ο αριστερός νεφρός. </a:t>
            </a:r>
            <a:r>
              <a:rPr lang="el-GR" dirty="0" smtClean="0"/>
              <a:t>Κάτω, </a:t>
            </a:r>
            <a:r>
              <a:rPr lang="el-GR" dirty="0"/>
              <a:t>το λεπτό και παχύ έντερο</a:t>
            </a:r>
            <a:r>
              <a:rPr lang="el-GR" dirty="0" smtClean="0"/>
              <a:t>.</a:t>
            </a:r>
            <a:endParaRPr lang="el-GR" dirty="0"/>
          </a:p>
          <a:p>
            <a:r>
              <a:rPr lang="el-GR" dirty="0" smtClean="0"/>
              <a:t>Εμφανίζει </a:t>
            </a:r>
            <a:r>
              <a:rPr lang="el-GR" dirty="0"/>
              <a:t>δύο στόμια: Το οισοφαγικό ή καρδιακό που επικοινωνεί με τον οισοφάγο. Το πυλωρικό που επικοινωνεί με το δωδεκαδάκτυλο</a:t>
            </a:r>
            <a:r>
              <a:rPr lang="el-GR" dirty="0" smtClean="0"/>
              <a:t>.</a:t>
            </a:r>
          </a:p>
        </p:txBody>
      </p:sp>
    </p:spTree>
    <p:extLst>
      <p:ext uri="{BB962C8B-B14F-4D97-AF65-F5344CB8AC3E}">
        <p14:creationId xmlns:p14="http://schemas.microsoft.com/office/powerpoint/2010/main" val="4139721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Μοίρες στομάχου</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dirty="0" smtClean="0"/>
              <a:t>Κυρίως στομάχι, </a:t>
            </a:r>
            <a:r>
              <a:rPr lang="el-GR" dirty="0"/>
              <a:t>α</a:t>
            </a:r>
            <a:r>
              <a:rPr lang="el-GR" dirty="0" smtClean="0"/>
              <a:t>ποτελείται </a:t>
            </a:r>
            <a:r>
              <a:rPr lang="el-GR" dirty="0"/>
              <a:t>από: </a:t>
            </a:r>
            <a:endParaRPr lang="el-GR" dirty="0" smtClean="0"/>
          </a:p>
          <a:p>
            <a:r>
              <a:rPr lang="el-GR" dirty="0" smtClean="0"/>
              <a:t>Το </a:t>
            </a:r>
            <a:r>
              <a:rPr lang="el-GR" dirty="0"/>
              <a:t>θόλο που βρίσκεται πάνω από το επίπεδο του καρδιακού </a:t>
            </a:r>
            <a:r>
              <a:rPr lang="el-GR" dirty="0" smtClean="0"/>
              <a:t>στομίου.</a:t>
            </a:r>
          </a:p>
          <a:p>
            <a:r>
              <a:rPr lang="el-GR" dirty="0" smtClean="0"/>
              <a:t>Το </a:t>
            </a:r>
            <a:r>
              <a:rPr lang="el-GR" dirty="0"/>
              <a:t>σώμα του </a:t>
            </a:r>
            <a:r>
              <a:rPr lang="el-GR" dirty="0" smtClean="0"/>
              <a:t>στομάχου.</a:t>
            </a:r>
          </a:p>
          <a:p>
            <a:r>
              <a:rPr lang="el-GR" dirty="0" smtClean="0"/>
              <a:t>Πυλωρική </a:t>
            </a:r>
            <a:r>
              <a:rPr lang="el-GR" dirty="0"/>
              <a:t>μοίρα. Διαιρείται </a:t>
            </a:r>
            <a:r>
              <a:rPr lang="el-GR" dirty="0" smtClean="0"/>
              <a:t>σε: </a:t>
            </a:r>
            <a:r>
              <a:rPr lang="el-GR" dirty="0"/>
              <a:t>Πυλωρικό </a:t>
            </a:r>
            <a:r>
              <a:rPr lang="el-GR" dirty="0" smtClean="0"/>
              <a:t>άντρο, </a:t>
            </a:r>
            <a:r>
              <a:rPr lang="el-GR" dirty="0"/>
              <a:t>π</a:t>
            </a:r>
            <a:r>
              <a:rPr lang="el-GR" dirty="0" smtClean="0"/>
              <a:t>υλωρικό </a:t>
            </a:r>
            <a:r>
              <a:rPr lang="el-GR" dirty="0"/>
              <a:t>σωλήνα που καταλήγει στο πυλωρικό στόμιο.</a:t>
            </a:r>
          </a:p>
          <a:p>
            <a:endParaRPr lang="en-US" dirty="0"/>
          </a:p>
        </p:txBody>
      </p:sp>
    </p:spTree>
    <p:extLst>
      <p:ext uri="{BB962C8B-B14F-4D97-AF65-F5344CB8AC3E}">
        <p14:creationId xmlns:p14="http://schemas.microsoft.com/office/powerpoint/2010/main" val="4188863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Πεπτικό σύστημα </a:t>
            </a:r>
            <a:r>
              <a:rPr lang="el-GR" sz="3200" b="0" dirty="0" smtClean="0"/>
              <a:t>1/2</a:t>
            </a:r>
            <a:endParaRPr lang="en-US" sz="3200" b="0" dirty="0"/>
          </a:p>
        </p:txBody>
      </p:sp>
      <p:pic>
        <p:nvPicPr>
          <p:cNvPr id="1026" name="Picture 2" descr="File:Digestive system diagram e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836712"/>
            <a:ext cx="4029075" cy="570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3968" y="6565473"/>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hlinkClick r:id="rId3"/>
              </a:rPr>
              <a:t>Digestive system diagram </a:t>
            </a:r>
            <a:r>
              <a:rPr lang="en-US" sz="1200" dirty="0" smtClean="0">
                <a:solidFill>
                  <a:prstClr val="black"/>
                </a:solidFill>
                <a:hlinkClick r:id="rId3"/>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hlinkClick r:id="rId4" tooltip="User:Fvasconcellos"/>
              </a:rPr>
              <a:t>Fvasconcellos</a:t>
            </a:r>
            <a:r>
              <a:rPr lang="el-GR" sz="1200" dirty="0" smtClean="0">
                <a:solidFill>
                  <a:prstClr val="black"/>
                </a:solidFill>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11090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Χιτώνες και αδένες στομάχου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b="1" dirty="0"/>
              <a:t>ΧΙΤΩΝΕΣ </a:t>
            </a:r>
            <a:r>
              <a:rPr lang="el-GR" b="1" dirty="0" smtClean="0"/>
              <a:t>ΣΤΟΜΑΧΟΥ. </a:t>
            </a:r>
            <a:r>
              <a:rPr lang="el-GR" dirty="0"/>
              <a:t>Το τοίχωμα του στομάχου αποτελείται από 4 χιτώνες οι οποίοι είναι από έξω προς τα </a:t>
            </a:r>
            <a:r>
              <a:rPr lang="el-GR" dirty="0" smtClean="0"/>
              <a:t>μέσα:</a:t>
            </a:r>
          </a:p>
          <a:p>
            <a:pPr lvl="1" indent="-387350"/>
            <a:r>
              <a:rPr lang="el-GR" dirty="0" smtClean="0"/>
              <a:t>Ο ορογόνος.</a:t>
            </a:r>
          </a:p>
          <a:p>
            <a:pPr lvl="1" indent="-387350"/>
            <a:r>
              <a:rPr lang="el-GR" dirty="0" smtClean="0"/>
              <a:t>Ο μυϊκός.</a:t>
            </a:r>
          </a:p>
          <a:p>
            <a:pPr lvl="1" indent="-387350"/>
            <a:r>
              <a:rPr lang="el-GR" dirty="0" smtClean="0"/>
              <a:t>Ο υποβλεννογόνιος.</a:t>
            </a:r>
          </a:p>
          <a:p>
            <a:pPr lvl="1" indent="-387350"/>
            <a:r>
              <a:rPr lang="el-GR" dirty="0" smtClean="0"/>
              <a:t>Ο βλεννογόνος.</a:t>
            </a:r>
            <a:endParaRPr lang="el-GR" dirty="0"/>
          </a:p>
        </p:txBody>
      </p:sp>
    </p:spTree>
    <p:extLst>
      <p:ext uri="{BB962C8B-B14F-4D97-AF65-F5344CB8AC3E}">
        <p14:creationId xmlns:p14="http://schemas.microsoft.com/office/powerpoint/2010/main" val="2907208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Χιτώνες και αδένες στομάχου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363272" cy="5400600"/>
          </a:xfrm>
        </p:spPr>
        <p:txBody>
          <a:bodyPr>
            <a:noAutofit/>
          </a:bodyPr>
          <a:lstStyle/>
          <a:p>
            <a:r>
              <a:rPr lang="el-GR" b="1" dirty="0" smtClean="0"/>
              <a:t>ΓΑΣΤΡΙΚΟΙ ΑΔΕΝΕΣ. </a:t>
            </a:r>
            <a:r>
              <a:rPr lang="el-GR" dirty="0"/>
              <a:t>Βρίσκονται διάσπαρτοι στο βλεννογόνο του στομάχου και αποτελούνται από τα εξής κύτταρα: </a:t>
            </a:r>
            <a:endParaRPr lang="el-GR" dirty="0" smtClean="0"/>
          </a:p>
          <a:p>
            <a:pPr lvl="1" indent="-387350"/>
            <a:r>
              <a:rPr lang="el-GR" sz="2200" b="1" dirty="0" smtClean="0"/>
              <a:t>Κύρια κύτταρα. </a:t>
            </a:r>
            <a:r>
              <a:rPr lang="el-GR" sz="2200" dirty="0"/>
              <a:t>Εκκρίνουν το προένζυμο πεψινογόνο που στο εσωτερικό του στομάχου μετατρέπεται σε πεψίνη η οποία διασπά τις πρωτεΐνες. </a:t>
            </a:r>
            <a:endParaRPr lang="el-GR" sz="2200" dirty="0" smtClean="0"/>
          </a:p>
          <a:p>
            <a:pPr lvl="1" indent="-387350"/>
            <a:r>
              <a:rPr lang="el-GR" sz="2200" b="1" dirty="0" smtClean="0"/>
              <a:t>Καλυπτήρια </a:t>
            </a:r>
            <a:r>
              <a:rPr lang="el-GR" sz="2200" b="1" dirty="0"/>
              <a:t>ή </a:t>
            </a:r>
            <a:r>
              <a:rPr lang="el-GR" sz="2200" b="1" dirty="0" smtClean="0"/>
              <a:t>τοιχωματικά. </a:t>
            </a:r>
            <a:r>
              <a:rPr lang="el-GR" sz="2200" dirty="0"/>
              <a:t>Παράγουν γαστρικά οξέα ( HCl) και τον ενδογενή παράγοντα που είναι απαραίτητος για το σχηματισμό των ερυθρών αιμοσφαιρίων (βοηθά στην απορρόφηση της βιταμίνης </a:t>
            </a:r>
            <a:r>
              <a:rPr lang="el-GR" sz="2200" dirty="0" smtClean="0"/>
              <a:t>Β12).</a:t>
            </a:r>
          </a:p>
          <a:p>
            <a:pPr lvl="1" indent="-387350"/>
            <a:r>
              <a:rPr lang="el-GR" sz="2200" b="1" dirty="0" smtClean="0"/>
              <a:t>Βλεννώδη. </a:t>
            </a:r>
            <a:r>
              <a:rPr lang="el-GR" sz="2200" dirty="0" smtClean="0"/>
              <a:t>Παράγουν </a:t>
            </a:r>
            <a:r>
              <a:rPr lang="el-GR" sz="2200" dirty="0"/>
              <a:t>βλέννα για να προστατεύεται ο βλεννογόνος από την πεψίνη. G- κύτταρα . Βρίσκονται κυρίως στη πυλωρική μοίρα και παράγουν την ορμόνη γαστρίνη</a:t>
            </a:r>
            <a:r>
              <a:rPr lang="el-GR" sz="2200" dirty="0" smtClean="0"/>
              <a:t>.</a:t>
            </a:r>
            <a:endParaRPr lang="el-GR" sz="2200" dirty="0"/>
          </a:p>
        </p:txBody>
      </p:sp>
    </p:spTree>
    <p:extLst>
      <p:ext uri="{BB962C8B-B14F-4D97-AF65-F5344CB8AC3E}">
        <p14:creationId xmlns:p14="http://schemas.microsoft.com/office/powerpoint/2010/main" val="1449049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Λεπτό έντερο</a:t>
            </a:r>
            <a:endParaRPr lang="en-US" b="1" dirty="0"/>
          </a:p>
        </p:txBody>
      </p:sp>
      <p:sp>
        <p:nvSpPr>
          <p:cNvPr id="3" name="2 - Θέση περιεχομένου"/>
          <p:cNvSpPr>
            <a:spLocks noGrp="1"/>
          </p:cNvSpPr>
          <p:nvPr>
            <p:ph idx="1"/>
          </p:nvPr>
        </p:nvSpPr>
        <p:spPr/>
        <p:txBody>
          <a:bodyPr>
            <a:normAutofit/>
          </a:bodyPr>
          <a:lstStyle/>
          <a:p>
            <a:r>
              <a:rPr lang="el-GR" b="1" dirty="0"/>
              <a:t>ΛΕΠΤΟ </a:t>
            </a:r>
            <a:r>
              <a:rPr lang="el-GR" b="1" dirty="0" smtClean="0"/>
              <a:t>ΕΝΤΕΡΟ</a:t>
            </a:r>
          </a:p>
          <a:p>
            <a:pPr marL="355600" indent="0">
              <a:spcBef>
                <a:spcPts val="300"/>
              </a:spcBef>
              <a:buNone/>
            </a:pPr>
            <a:r>
              <a:rPr lang="el-GR" dirty="0" smtClean="0"/>
              <a:t>Αποτελεί </a:t>
            </a:r>
            <a:r>
              <a:rPr lang="el-GR" dirty="0"/>
              <a:t>τη συνέχεια του στομάχου. Ξεκινάει από τον πυλωρό και φτάνει </a:t>
            </a:r>
            <a:r>
              <a:rPr lang="el-GR" dirty="0" smtClean="0"/>
              <a:t>μέχρι </a:t>
            </a:r>
            <a:r>
              <a:rPr lang="el-GR" dirty="0"/>
              <a:t>το παχύ έντερο με την ειλεοτυφλική βαλβίδα . Βρίσκεται στη κάτω κοιλία και περιβάλλεται από το παχύ έντερο το οποί σχηματίζει μια ατελή στεφάνη. Έχει συνολικό μήκος 6-7 </a:t>
            </a:r>
            <a:r>
              <a:rPr lang="el-GR" dirty="0" smtClean="0"/>
              <a:t>μέτρα.</a:t>
            </a:r>
          </a:p>
          <a:p>
            <a:pPr marL="355600" indent="0">
              <a:spcBef>
                <a:spcPts val="300"/>
              </a:spcBef>
              <a:buNone/>
            </a:pPr>
            <a:r>
              <a:rPr lang="el-GR" dirty="0" smtClean="0"/>
              <a:t>Διακρίνεται </a:t>
            </a:r>
            <a:r>
              <a:rPr lang="el-GR" dirty="0"/>
              <a:t>σε 3 </a:t>
            </a:r>
            <a:r>
              <a:rPr lang="el-GR" dirty="0" smtClean="0"/>
              <a:t>μέρη:</a:t>
            </a:r>
          </a:p>
          <a:p>
            <a:pPr marL="698500">
              <a:spcBef>
                <a:spcPts val="300"/>
              </a:spcBef>
              <a:buFont typeface="Courier New" panose="02070309020205020404" pitchFamily="49" charset="0"/>
              <a:buChar char="o"/>
            </a:pPr>
            <a:r>
              <a:rPr lang="el-GR" dirty="0" smtClean="0"/>
              <a:t>Δωδεκαδάκτυλο.</a:t>
            </a:r>
          </a:p>
          <a:p>
            <a:pPr marL="698500">
              <a:spcBef>
                <a:spcPts val="300"/>
              </a:spcBef>
              <a:buFont typeface="Courier New" panose="02070309020205020404" pitchFamily="49" charset="0"/>
              <a:buChar char="o"/>
            </a:pPr>
            <a:r>
              <a:rPr lang="el-GR" dirty="0" smtClean="0"/>
              <a:t>Νήστιδα.</a:t>
            </a:r>
          </a:p>
          <a:p>
            <a:pPr marL="698500">
              <a:spcBef>
                <a:spcPts val="300"/>
              </a:spcBef>
              <a:buFont typeface="Courier New" panose="02070309020205020404" pitchFamily="49" charset="0"/>
              <a:buChar char="o"/>
            </a:pPr>
            <a:r>
              <a:rPr lang="el-GR" dirty="0" smtClean="0"/>
              <a:t>Ειλεό.</a:t>
            </a:r>
            <a:endParaRPr lang="el-GR" dirty="0"/>
          </a:p>
        </p:txBody>
      </p:sp>
    </p:spTree>
    <p:extLst>
      <p:ext uri="{BB962C8B-B14F-4D97-AF65-F5344CB8AC3E}">
        <p14:creationId xmlns:p14="http://schemas.microsoft.com/office/powerpoint/2010/main" val="3229498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Δωδεκαδάκτυλο</a:t>
            </a:r>
            <a:endParaRPr lang="en-US" b="1" dirty="0"/>
          </a:p>
        </p:txBody>
      </p:sp>
      <p:sp>
        <p:nvSpPr>
          <p:cNvPr id="3" name="2 - Θέση περιεχομένου"/>
          <p:cNvSpPr>
            <a:spLocks noGrp="1"/>
          </p:cNvSpPr>
          <p:nvPr>
            <p:ph idx="1"/>
          </p:nvPr>
        </p:nvSpPr>
        <p:spPr/>
        <p:txBody>
          <a:bodyPr>
            <a:normAutofit/>
          </a:bodyPr>
          <a:lstStyle/>
          <a:p>
            <a:r>
              <a:rPr lang="el-GR" b="1" dirty="0" smtClean="0"/>
              <a:t>ΔΩΔΕΚΑΔΑΚΤΥΛΟ</a:t>
            </a:r>
            <a:endParaRPr lang="el-GR" dirty="0"/>
          </a:p>
          <a:p>
            <a:pPr marL="355600" indent="0">
              <a:spcBef>
                <a:spcPts val="300"/>
              </a:spcBef>
              <a:buNone/>
            </a:pPr>
            <a:r>
              <a:rPr lang="el-GR" dirty="0" smtClean="0"/>
              <a:t>Αποτελεί </a:t>
            </a:r>
            <a:r>
              <a:rPr lang="el-GR" dirty="0"/>
              <a:t>τη πρώτη </a:t>
            </a:r>
            <a:r>
              <a:rPr lang="el-GR" dirty="0" smtClean="0"/>
              <a:t>μοίρα </a:t>
            </a:r>
            <a:r>
              <a:rPr lang="el-GR" dirty="0"/>
              <a:t>του λεπτού εντέρου με μήκος 25-30 εκ. Ξεκινά από τη πυλωρική βαλβίδα και φτάνει στη νηστιδοδωδεκαδακτυλική καμπή. Έχει σχήμα αγκύλης που περιβάλει τη κεφαλή του παγκρέατος. Στον αυλό του εκβάλλουν οι εκφορητικοί πόροι ήπατος και παγκρέατος. Το έκκριμά τους μαζί με αυτό των </a:t>
            </a:r>
            <a:r>
              <a:rPr lang="el-GR" dirty="0" smtClean="0"/>
              <a:t>δωδεκαδακτυλικών αδένων </a:t>
            </a:r>
            <a:r>
              <a:rPr lang="el-GR" dirty="0"/>
              <a:t>συμβάλλει στη πέψη των τροφών.</a:t>
            </a:r>
          </a:p>
          <a:p>
            <a:endParaRPr lang="en-US" dirty="0"/>
          </a:p>
        </p:txBody>
      </p:sp>
    </p:spTree>
    <p:extLst>
      <p:ext uri="{BB962C8B-B14F-4D97-AF65-F5344CB8AC3E}">
        <p14:creationId xmlns:p14="http://schemas.microsoft.com/office/powerpoint/2010/main" val="2627947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Νήστις</a:t>
            </a:r>
            <a:endParaRPr lang="en-US" b="1" dirty="0"/>
          </a:p>
        </p:txBody>
      </p:sp>
      <p:sp>
        <p:nvSpPr>
          <p:cNvPr id="3" name="2 - Θέση περιεχομένου"/>
          <p:cNvSpPr>
            <a:spLocks noGrp="1"/>
          </p:cNvSpPr>
          <p:nvPr>
            <p:ph idx="1"/>
          </p:nvPr>
        </p:nvSpPr>
        <p:spPr/>
        <p:txBody>
          <a:bodyPr>
            <a:normAutofit/>
          </a:bodyPr>
          <a:lstStyle/>
          <a:p>
            <a:pPr>
              <a:buNone/>
            </a:pPr>
            <a:r>
              <a:rPr lang="el-GR" dirty="0" smtClean="0"/>
              <a:t>Ξεκινάει </a:t>
            </a:r>
            <a:r>
              <a:rPr lang="el-GR" dirty="0"/>
              <a:t>από τη νηστιδοδωδεκαδακτυλική καμπή. </a:t>
            </a:r>
            <a:endParaRPr lang="el-GR" dirty="0" smtClean="0"/>
          </a:p>
          <a:p>
            <a:pPr>
              <a:buNone/>
            </a:pPr>
            <a:r>
              <a:rPr lang="el-GR" dirty="0" smtClean="0"/>
              <a:t>Στο </a:t>
            </a:r>
            <a:r>
              <a:rPr lang="el-GR" dirty="0"/>
              <a:t>εσωτερικό της παρουσιάζει: </a:t>
            </a:r>
            <a:endParaRPr lang="el-GR" dirty="0" smtClean="0"/>
          </a:p>
          <a:p>
            <a:pPr marL="457200" indent="-457200">
              <a:buFont typeface="+mj-lt"/>
              <a:buAutoNum type="arabicPeriod"/>
            </a:pPr>
            <a:r>
              <a:rPr lang="el-GR" dirty="0" smtClean="0"/>
              <a:t>Κυκλικές </a:t>
            </a:r>
            <a:r>
              <a:rPr lang="el-GR" dirty="0"/>
              <a:t>πτυχές τις </a:t>
            </a:r>
            <a:r>
              <a:rPr lang="el-GR" dirty="0" smtClean="0"/>
              <a:t>λάχνες </a:t>
            </a:r>
            <a:r>
              <a:rPr lang="el-GR" dirty="0"/>
              <a:t>(προσεκβολές του βλεννογόνου</a:t>
            </a:r>
            <a:r>
              <a:rPr lang="el-GR" dirty="0" smtClean="0"/>
              <a:t>). </a:t>
            </a:r>
          </a:p>
          <a:p>
            <a:pPr marL="457200" indent="-457200">
              <a:buFont typeface="+mj-lt"/>
              <a:buAutoNum type="arabicPeriod"/>
            </a:pPr>
            <a:r>
              <a:rPr lang="el-GR" dirty="0" smtClean="0"/>
              <a:t>Λεμφοζίδια </a:t>
            </a:r>
            <a:r>
              <a:rPr lang="el-GR" dirty="0"/>
              <a:t>(αθροίσματα λεμφοκυττάρων</a:t>
            </a:r>
            <a:r>
              <a:rPr lang="el-GR" dirty="0" smtClean="0"/>
              <a:t>).</a:t>
            </a:r>
          </a:p>
          <a:p>
            <a:pPr marL="457200" indent="-457200">
              <a:buFont typeface="+mj-lt"/>
              <a:buAutoNum type="arabicPeriod"/>
            </a:pPr>
            <a:r>
              <a:rPr lang="el-GR" dirty="0" smtClean="0"/>
              <a:t>Πλάκες </a:t>
            </a:r>
            <a:r>
              <a:rPr lang="el-GR" dirty="0"/>
              <a:t>Peyer </a:t>
            </a:r>
            <a:r>
              <a:rPr lang="el-GR" dirty="0" smtClean="0"/>
              <a:t>(μικρά </a:t>
            </a:r>
            <a:r>
              <a:rPr lang="el-GR" dirty="0"/>
              <a:t>επάρματα του βλεννογόνου με λεμφοζίδια που βρίσκονται κυρίως στον ειλεό</a:t>
            </a:r>
            <a:r>
              <a:rPr lang="el-GR" dirty="0" smtClean="0"/>
              <a:t>).</a:t>
            </a:r>
          </a:p>
          <a:p>
            <a:pPr>
              <a:buNone/>
            </a:pPr>
            <a:r>
              <a:rPr lang="el-GR" dirty="0" smtClean="0"/>
              <a:t>Γίνεται </a:t>
            </a:r>
            <a:r>
              <a:rPr lang="el-GR" dirty="0"/>
              <a:t>απορρόφηση και πέψη τροφών.</a:t>
            </a:r>
            <a:endParaRPr lang="en-US" dirty="0"/>
          </a:p>
        </p:txBody>
      </p:sp>
    </p:spTree>
    <p:extLst>
      <p:ext uri="{BB962C8B-B14F-4D97-AF65-F5344CB8AC3E}">
        <p14:creationId xmlns:p14="http://schemas.microsoft.com/office/powerpoint/2010/main" val="3942921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Ειλεός</a:t>
            </a:r>
            <a:endParaRPr lang="en-US" b="1" dirty="0"/>
          </a:p>
        </p:txBody>
      </p:sp>
      <p:sp>
        <p:nvSpPr>
          <p:cNvPr id="3" name="2 - Θέση περιεχομένου"/>
          <p:cNvSpPr>
            <a:spLocks noGrp="1"/>
          </p:cNvSpPr>
          <p:nvPr>
            <p:ph idx="1"/>
          </p:nvPr>
        </p:nvSpPr>
        <p:spPr/>
        <p:txBody>
          <a:bodyPr/>
          <a:lstStyle/>
          <a:p>
            <a:r>
              <a:rPr lang="el-GR" dirty="0"/>
              <a:t> </a:t>
            </a:r>
            <a:r>
              <a:rPr lang="el-GR" dirty="0" smtClean="0"/>
              <a:t>Είναι </a:t>
            </a:r>
            <a:r>
              <a:rPr lang="el-GR" dirty="0"/>
              <a:t>η συνέχεια της νήστιδας και το εσωτερικό της είναι σχεδόν ίδιο με αυτή. Μαζί αποτελούν το ελικώδες έντερο το οποίο είναι ευκίνητο και κρέμεται από το πίσω κοιλιακό τοίχωμα από μια πτυχή του </a:t>
            </a:r>
            <a:r>
              <a:rPr lang="el-GR" dirty="0" smtClean="0"/>
              <a:t>περιτόναιου, </a:t>
            </a:r>
            <a:r>
              <a:rPr lang="el-GR" dirty="0"/>
              <a:t>το μεσεντέριο.</a:t>
            </a:r>
            <a:endParaRPr lang="en-US" dirty="0"/>
          </a:p>
        </p:txBody>
      </p:sp>
    </p:spTree>
    <p:extLst>
      <p:ext uri="{BB962C8B-B14F-4D97-AF65-F5344CB8AC3E}">
        <p14:creationId xmlns:p14="http://schemas.microsoft.com/office/powerpoint/2010/main" val="1095222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Παχύ έντερο</a:t>
            </a:r>
            <a:endParaRPr lang="en-US" b="1" dirty="0"/>
          </a:p>
        </p:txBody>
      </p:sp>
      <p:sp>
        <p:nvSpPr>
          <p:cNvPr id="3" name="2 - Θέση περιεχομένου"/>
          <p:cNvSpPr>
            <a:spLocks noGrp="1"/>
          </p:cNvSpPr>
          <p:nvPr>
            <p:ph idx="1"/>
          </p:nvPr>
        </p:nvSpPr>
        <p:spPr/>
        <p:txBody>
          <a:bodyPr>
            <a:normAutofit/>
          </a:bodyPr>
          <a:lstStyle/>
          <a:p>
            <a:r>
              <a:rPr lang="el-GR" dirty="0" smtClean="0"/>
              <a:t>Αρχίζει από </a:t>
            </a:r>
            <a:r>
              <a:rPr lang="el-GR" dirty="0"/>
              <a:t>την ειλεοτυφλική βαλβίδα και φτάνει μέχρι το πρωκτό. Έχει μήκος 1,5 μέτρο , και σχηματίζει μια στεφάνη που περιβάλλει το λεπτό έντερο. Χωρίζεται σε 3 μέρη: Το τυφλό (στο οποίο βρίσκεται η σκωληκοειδής απόφυση</a:t>
            </a:r>
            <a:r>
              <a:rPr lang="el-GR" dirty="0" smtClean="0"/>
              <a:t>), </a:t>
            </a:r>
            <a:r>
              <a:rPr lang="el-GR" dirty="0"/>
              <a:t>τ</a:t>
            </a:r>
            <a:r>
              <a:rPr lang="el-GR" dirty="0" smtClean="0"/>
              <a:t>ο </a:t>
            </a:r>
            <a:r>
              <a:rPr lang="el-GR" dirty="0"/>
              <a:t>κόλο (ανιόν, </a:t>
            </a:r>
            <a:r>
              <a:rPr lang="el-GR" dirty="0" smtClean="0"/>
              <a:t>εγκάρσιο, κατιόν, σιγμοειδές), το </a:t>
            </a:r>
            <a:r>
              <a:rPr lang="el-GR" dirty="0"/>
              <a:t>ορθό ή </a:t>
            </a:r>
            <a:r>
              <a:rPr lang="el-GR" dirty="0" smtClean="0"/>
              <a:t>απευθυσμένο.</a:t>
            </a:r>
          </a:p>
          <a:p>
            <a:r>
              <a:rPr lang="el-GR" b="1" dirty="0" smtClean="0"/>
              <a:t>Διαφορές με το λεπτό έντερο</a:t>
            </a:r>
          </a:p>
          <a:p>
            <a:pPr marL="355600" indent="0">
              <a:spcBef>
                <a:spcPts val="300"/>
              </a:spcBef>
              <a:buNone/>
            </a:pPr>
            <a:r>
              <a:rPr lang="el-GR" dirty="0" smtClean="0"/>
              <a:t>Μεγαλύτερο </a:t>
            </a:r>
            <a:r>
              <a:rPr lang="el-GR" dirty="0"/>
              <a:t>πλάτος. </a:t>
            </a:r>
            <a:r>
              <a:rPr lang="el-GR" dirty="0" smtClean="0"/>
              <a:t>Έχει κολικές ταινίες, </a:t>
            </a:r>
            <a:r>
              <a:rPr lang="el-GR" dirty="0"/>
              <a:t>ε</a:t>
            </a:r>
            <a:r>
              <a:rPr lang="el-GR" dirty="0" smtClean="0"/>
              <a:t>κκολπώματα</a:t>
            </a:r>
            <a:r>
              <a:rPr lang="el-GR" dirty="0"/>
              <a:t>,</a:t>
            </a:r>
            <a:r>
              <a:rPr lang="el-GR" dirty="0" smtClean="0"/>
              <a:t> </a:t>
            </a:r>
            <a:r>
              <a:rPr lang="el-GR" dirty="0"/>
              <a:t>ε</a:t>
            </a:r>
            <a:r>
              <a:rPr lang="el-GR" dirty="0" smtClean="0"/>
              <a:t>πιπλοϊκές </a:t>
            </a:r>
            <a:r>
              <a:rPr lang="el-GR" dirty="0"/>
              <a:t>αποφύσεις Δεν έχει λάχνες και πλάκες Peyer </a:t>
            </a:r>
            <a:r>
              <a:rPr lang="el-GR" dirty="0" smtClean="0"/>
              <a:t>(έχει </a:t>
            </a:r>
            <a:r>
              <a:rPr lang="el-GR" dirty="0"/>
              <a:t>όμως λεμφοζίδια και βλεννώδεις αδένες</a:t>
            </a:r>
            <a:r>
              <a:rPr lang="el-GR" dirty="0" smtClean="0"/>
              <a:t>).</a:t>
            </a:r>
            <a:endParaRPr lang="el-GR" dirty="0"/>
          </a:p>
          <a:p>
            <a:endParaRPr lang="en-US" dirty="0"/>
          </a:p>
        </p:txBody>
      </p:sp>
    </p:spTree>
    <p:extLst>
      <p:ext uri="{BB962C8B-B14F-4D97-AF65-F5344CB8AC3E}">
        <p14:creationId xmlns:p14="http://schemas.microsoft.com/office/powerpoint/2010/main" val="4280628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Λειτουργίες παχέος εντέρου</a:t>
            </a:r>
            <a:endParaRPr lang="en-US" b="1" dirty="0"/>
          </a:p>
        </p:txBody>
      </p:sp>
      <p:sp>
        <p:nvSpPr>
          <p:cNvPr id="3" name="2 - Θέση περιεχομένου"/>
          <p:cNvSpPr>
            <a:spLocks noGrp="1"/>
          </p:cNvSpPr>
          <p:nvPr>
            <p:ph idx="1"/>
          </p:nvPr>
        </p:nvSpPr>
        <p:spPr/>
        <p:txBody>
          <a:bodyPr/>
          <a:lstStyle/>
          <a:p>
            <a:r>
              <a:rPr lang="el-GR" dirty="0" smtClean="0"/>
              <a:t>Διάσπαση </a:t>
            </a:r>
            <a:r>
              <a:rPr lang="el-GR" dirty="0"/>
              <a:t>και απορρόφηση θρεπτικών </a:t>
            </a:r>
            <a:r>
              <a:rPr lang="el-GR" dirty="0" smtClean="0"/>
              <a:t>ουσιών, </a:t>
            </a:r>
            <a:r>
              <a:rPr lang="el-GR" dirty="0"/>
              <a:t>βιταμινών, </a:t>
            </a:r>
            <a:r>
              <a:rPr lang="el-GR" dirty="0" smtClean="0"/>
              <a:t>ηλεκτρολυτών, νερού. Έκκριση βλέννας.</a:t>
            </a:r>
          </a:p>
          <a:p>
            <a:r>
              <a:rPr lang="el-GR" dirty="0" smtClean="0"/>
              <a:t>Συμπύκνωση </a:t>
            </a:r>
            <a:r>
              <a:rPr lang="el-GR" dirty="0"/>
              <a:t>υπολειμμάτων τροφής (κόπρανα</a:t>
            </a:r>
            <a:r>
              <a:rPr lang="el-GR" dirty="0" smtClean="0"/>
              <a:t>).</a:t>
            </a:r>
          </a:p>
          <a:p>
            <a:r>
              <a:rPr lang="el-GR" dirty="0" smtClean="0"/>
              <a:t>Η </a:t>
            </a:r>
            <a:r>
              <a:rPr lang="el-GR" dirty="0"/>
              <a:t>φυσιολογική του χλωρίδα (κολοβακτηρίδια) βοηθά στη πέψη και αν καταστραφεί από αντιβιοτικά έχουμε </a:t>
            </a:r>
            <a:r>
              <a:rPr lang="el-GR" dirty="0" smtClean="0"/>
              <a:t>διάρροιες.</a:t>
            </a:r>
            <a:endParaRPr lang="en-US" dirty="0"/>
          </a:p>
        </p:txBody>
      </p:sp>
    </p:spTree>
    <p:extLst>
      <p:ext uri="{BB962C8B-B14F-4D97-AF65-F5344CB8AC3E}">
        <p14:creationId xmlns:p14="http://schemas.microsoft.com/office/powerpoint/2010/main" val="1557939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Ανατομικές σχέσεις ήπατος και παχέος</a:t>
            </a:r>
            <a:endParaRPr lang="en-US" b="1" dirty="0"/>
          </a:p>
        </p:txBody>
      </p:sp>
      <p:pic>
        <p:nvPicPr>
          <p:cNvPr id="5122" name="Picture 2" descr="File:Gray12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1268760"/>
            <a:ext cx="5114925"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5655" y="6453335"/>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hlinkClick r:id="rId3"/>
              </a:rPr>
              <a:t>Gray1223</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hlinkClick r:id="rId4" tooltip="User:Arcadian"/>
              </a:rPr>
              <a:t>Arcadian</a:t>
            </a:r>
            <a:r>
              <a:rPr lang="el-GR" sz="1200" dirty="0" smtClean="0">
                <a:solidFill>
                  <a:prstClr val="black"/>
                </a:solidFill>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984783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Σκωληκοειδής απόφυση</a:t>
            </a:r>
            <a:endParaRPr lang="en-US" b="1" dirty="0"/>
          </a:p>
        </p:txBody>
      </p:sp>
      <p:sp>
        <p:nvSpPr>
          <p:cNvPr id="3" name="2 - Θέση περιεχομένου"/>
          <p:cNvSpPr>
            <a:spLocks noGrp="1"/>
          </p:cNvSpPr>
          <p:nvPr>
            <p:ph idx="1"/>
          </p:nvPr>
        </p:nvSpPr>
        <p:spPr/>
        <p:txBody>
          <a:bodyPr/>
          <a:lstStyle/>
          <a:p>
            <a:r>
              <a:rPr lang="el-GR" dirty="0" smtClean="0"/>
              <a:t>Βρίσκεται </a:t>
            </a:r>
            <a:r>
              <a:rPr lang="el-GR" dirty="0"/>
              <a:t>στο τυφλό έντερο 2-3 εκ. από την ειλεοτυφλική βαλβίδα. Έχει μήκος 6-10 εκ. και χωρίζεται σε </a:t>
            </a:r>
            <a:r>
              <a:rPr lang="el-GR" dirty="0" smtClean="0"/>
              <a:t>βάση, σώμα, κορυφή</a:t>
            </a:r>
            <a:r>
              <a:rPr lang="el-GR" dirty="0"/>
              <a:t>. </a:t>
            </a:r>
            <a:endParaRPr lang="el-GR" dirty="0" smtClean="0"/>
          </a:p>
          <a:p>
            <a:r>
              <a:rPr lang="el-GR" dirty="0" smtClean="0"/>
              <a:t>Στο </a:t>
            </a:r>
            <a:r>
              <a:rPr lang="el-GR" dirty="0"/>
              <a:t>τοίχωμά της έχει πλούσιο λεμφικό ιστό και έχει ονομαστεί εσωτερική </a:t>
            </a:r>
            <a:r>
              <a:rPr lang="el-GR" dirty="0" smtClean="0"/>
              <a:t>αμυγδαλή. </a:t>
            </a:r>
          </a:p>
          <a:p>
            <a:r>
              <a:rPr lang="el-GR" dirty="0" smtClean="0"/>
              <a:t>Σε </a:t>
            </a:r>
            <a:r>
              <a:rPr lang="el-GR" dirty="0"/>
              <a:t>περίπτωση φλεγμονής μαζεύεται πύο και υπάρχει κίνδυνος ρήξης του τοιχώματός της (σκωληκοειδίτιδα).</a:t>
            </a:r>
            <a:endParaRPr lang="en-US" dirty="0"/>
          </a:p>
        </p:txBody>
      </p:sp>
    </p:spTree>
    <p:extLst>
      <p:ext uri="{BB962C8B-B14F-4D97-AF65-F5344CB8AC3E}">
        <p14:creationId xmlns:p14="http://schemas.microsoft.com/office/powerpoint/2010/main" val="2321877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Πεπτικό σύστημα </a:t>
            </a:r>
            <a:r>
              <a:rPr lang="el-GR" sz="3200" b="0" dirty="0" smtClean="0"/>
              <a:t>2/2</a:t>
            </a:r>
            <a:endParaRPr lang="en-US" b="1" dirty="0">
              <a:solidFill>
                <a:srgbClr val="002060"/>
              </a:solidFill>
            </a:endParaRPr>
          </a:p>
        </p:txBody>
      </p:sp>
      <p:pic>
        <p:nvPicPr>
          <p:cNvPr id="3073" name="Picture 1" descr="C:\Users\THOMAS\Desktop\Blausen_0432_GastroIntestinalSystem.png"/>
          <p:cNvPicPr>
            <a:picLocks noGrp="1" noChangeAspect="1" noChangeArrowheads="1"/>
          </p:cNvPicPr>
          <p:nvPr>
            <p:ph idx="1"/>
          </p:nvPr>
        </p:nvPicPr>
        <p:blipFill>
          <a:blip r:embed="rId2" cstate="print"/>
          <a:stretch>
            <a:fillRect/>
          </a:stretch>
        </p:blipFill>
        <p:spPr bwMode="auto">
          <a:xfrm>
            <a:off x="1310621" y="1196975"/>
            <a:ext cx="6522758" cy="5040313"/>
          </a:xfrm>
          <a:prstGeom prst="rect">
            <a:avLst/>
          </a:prstGeom>
          <a:noFill/>
          <a:ln>
            <a:solidFill>
              <a:schemeClr val="tx1"/>
            </a:solidFill>
          </a:ln>
        </p:spPr>
      </p:pic>
      <p:sp>
        <p:nvSpPr>
          <p:cNvPr id="4" name="Rectangle 7"/>
          <p:cNvSpPr/>
          <p:nvPr/>
        </p:nvSpPr>
        <p:spPr>
          <a:xfrm>
            <a:off x="779382" y="6309320"/>
            <a:ext cx="75852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Blausen 0432 </a:t>
            </a:r>
            <a:r>
              <a:rPr lang="en-US" sz="1200" dirty="0" smtClean="0">
                <a:solidFill>
                  <a:prstClr val="black"/>
                </a:solidFill>
                <a:latin typeface="Calibri"/>
                <a:hlinkClick r:id="rId3"/>
              </a:rPr>
              <a:t>GastroIntestinalSystem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BruceBlaus"/>
              </a:rPr>
              <a:t>BruceBlaus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Tree>
    <p:extLst>
      <p:ext uri="{BB962C8B-B14F-4D97-AF65-F5344CB8AC3E}">
        <p14:creationId xmlns:p14="http://schemas.microsoft.com/office/powerpoint/2010/main" val="1637593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Ήπαρ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smtClean="0"/>
              <a:t>Είναι </a:t>
            </a:r>
            <a:r>
              <a:rPr lang="el-GR" dirty="0"/>
              <a:t>ο μεγαλύτερος αδένας του πεπτικού (</a:t>
            </a:r>
            <a:r>
              <a:rPr lang="el-GR" dirty="0" smtClean="0"/>
              <a:t>1500γρ). Βρίσκεται </a:t>
            </a:r>
            <a:r>
              <a:rPr lang="el-GR" dirty="0"/>
              <a:t>στη άνω </a:t>
            </a:r>
            <a:r>
              <a:rPr lang="el-GR" dirty="0" smtClean="0"/>
              <a:t>κοιλία, </a:t>
            </a:r>
            <a:r>
              <a:rPr lang="el-GR" dirty="0"/>
              <a:t>κάτω από το δεξιό θόλο του διαφράγματος. </a:t>
            </a:r>
            <a:endParaRPr lang="el-GR" dirty="0" smtClean="0"/>
          </a:p>
          <a:p>
            <a:r>
              <a:rPr lang="el-GR" dirty="0" smtClean="0"/>
              <a:t>Το </a:t>
            </a:r>
            <a:r>
              <a:rPr lang="el-GR" dirty="0"/>
              <a:t>σχήμα του είναι τρίγωνο και εμφανίζει 3 </a:t>
            </a:r>
            <a:r>
              <a:rPr lang="el-GR" dirty="0" smtClean="0"/>
              <a:t>επιφάνειες (άνω, κάτω, οπίσθια). Εμφανίζει </a:t>
            </a:r>
            <a:r>
              <a:rPr lang="el-GR" dirty="0"/>
              <a:t>3 χείλη </a:t>
            </a:r>
            <a:r>
              <a:rPr lang="el-GR" dirty="0" smtClean="0"/>
              <a:t>(πρόσθιο, δεξιό, αριστερό).</a:t>
            </a:r>
            <a:endParaRPr lang="el-GR" dirty="0"/>
          </a:p>
        </p:txBody>
      </p:sp>
    </p:spTree>
    <p:extLst>
      <p:ext uri="{BB962C8B-B14F-4D97-AF65-F5344CB8AC3E}">
        <p14:creationId xmlns:p14="http://schemas.microsoft.com/office/powerpoint/2010/main" val="213890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Ήπαρ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κάτω επιφάνεια είναι επίπεδη και χωρίζεται με 2 αύλακες σε 3 λοβούς </a:t>
            </a:r>
            <a:r>
              <a:rPr lang="el-GR" dirty="0" smtClean="0"/>
              <a:t>(δεξιός, τετράπλευρος, αριστερός). </a:t>
            </a:r>
            <a:r>
              <a:rPr lang="el-GR" dirty="0"/>
              <a:t>Η δεξιά αύλακα κοντά στο πρόσθιο χείλος καταλήγει στον κυστικό βόθρο όπου βρίσκεται η χοληδόχος </a:t>
            </a:r>
            <a:r>
              <a:rPr lang="el-GR" dirty="0" smtClean="0"/>
              <a:t>κύστη.</a:t>
            </a:r>
          </a:p>
          <a:p>
            <a:r>
              <a:rPr lang="el-GR" dirty="0" smtClean="0"/>
              <a:t>Οι </a:t>
            </a:r>
            <a:r>
              <a:rPr lang="el-GR" dirty="0"/>
              <a:t>δύο αύλακες ενώνονται πίσω από τον τετράπλευρο λοβό και σχηματίζουν τη πύλη του ήπατος </a:t>
            </a:r>
            <a:r>
              <a:rPr lang="el-GR" dirty="0" smtClean="0"/>
              <a:t>(σχισμή </a:t>
            </a:r>
            <a:r>
              <a:rPr lang="el-GR" dirty="0"/>
              <a:t>από την οποία μπαίνουν και βγαίνουν αιμοφόρα και λεμφικά αγγεία καθώς και χοληφόροι πόροι &amp; νεύρα).</a:t>
            </a:r>
          </a:p>
          <a:p>
            <a:endParaRPr lang="en-US" dirty="0"/>
          </a:p>
        </p:txBody>
      </p:sp>
    </p:spTree>
    <p:extLst>
      <p:ext uri="{BB962C8B-B14F-4D97-AF65-F5344CB8AC3E}">
        <p14:creationId xmlns:p14="http://schemas.microsoft.com/office/powerpoint/2010/main" val="3490595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Λειτουργίες του ήπατος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b="1" dirty="0" smtClean="0"/>
              <a:t>Αιμοποίηση</a:t>
            </a:r>
            <a:r>
              <a:rPr lang="el-GR" b="1" dirty="0"/>
              <a:t>. </a:t>
            </a:r>
            <a:r>
              <a:rPr lang="el-GR" dirty="0"/>
              <a:t>Κατά την εμβρυϊκή ζωή χρησιμεύει στην παραγωγή ερυθρών αιμοσφαιρίων. </a:t>
            </a:r>
            <a:endParaRPr lang="el-GR" dirty="0" smtClean="0"/>
          </a:p>
          <a:p>
            <a:r>
              <a:rPr lang="el-GR" b="1" dirty="0" smtClean="0"/>
              <a:t>Παραγωγή </a:t>
            </a:r>
            <a:r>
              <a:rPr lang="el-GR" b="1" dirty="0"/>
              <a:t>χολής. </a:t>
            </a:r>
            <a:r>
              <a:rPr lang="el-GR" dirty="0"/>
              <a:t>Για την πέψη των λιπών στο </a:t>
            </a:r>
            <a:r>
              <a:rPr lang="el-GR" dirty="0" smtClean="0"/>
              <a:t>έντερο.</a:t>
            </a:r>
          </a:p>
          <a:p>
            <a:r>
              <a:rPr lang="el-GR" b="1" dirty="0" smtClean="0"/>
              <a:t>Μεταβολισμός πρωτεϊνών. </a:t>
            </a:r>
            <a:r>
              <a:rPr lang="el-GR" dirty="0"/>
              <a:t>Σύνθεση πρωτεϊνών από αμινοξέα και διάσπαση πρωτεϊνών με σχηματισμό </a:t>
            </a:r>
            <a:r>
              <a:rPr lang="el-GR" dirty="0" smtClean="0"/>
              <a:t>ουρίας.</a:t>
            </a:r>
          </a:p>
          <a:p>
            <a:r>
              <a:rPr lang="el-GR" b="1" dirty="0" smtClean="0"/>
              <a:t>Μεταβολισμός λιπών. </a:t>
            </a:r>
            <a:r>
              <a:rPr lang="el-GR" dirty="0"/>
              <a:t>Σύνθεση &amp; διάσπαση λιπαρών </a:t>
            </a:r>
            <a:r>
              <a:rPr lang="el-GR" dirty="0" smtClean="0"/>
              <a:t>οξέων.</a:t>
            </a:r>
          </a:p>
          <a:p>
            <a:r>
              <a:rPr lang="el-GR" b="1" dirty="0" smtClean="0"/>
              <a:t>Μεταβολισμός υδατανθράκων. </a:t>
            </a:r>
            <a:r>
              <a:rPr lang="el-GR" dirty="0"/>
              <a:t>Σύνθεση και αποθήκευση γλυκογόνου. </a:t>
            </a:r>
            <a:endParaRPr lang="el-GR" dirty="0" smtClean="0"/>
          </a:p>
        </p:txBody>
      </p:sp>
    </p:spTree>
    <p:extLst>
      <p:ext uri="{BB962C8B-B14F-4D97-AF65-F5344CB8AC3E}">
        <p14:creationId xmlns:p14="http://schemas.microsoft.com/office/powerpoint/2010/main" val="1152419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Λειτουργίες του ήπατος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b="1" dirty="0" smtClean="0"/>
              <a:t>Αδρανοποίηση </a:t>
            </a:r>
            <a:r>
              <a:rPr lang="el-GR" b="1" dirty="0"/>
              <a:t>χημικών ουσιών</a:t>
            </a:r>
            <a:r>
              <a:rPr lang="el-GR" dirty="0"/>
              <a:t> </a:t>
            </a:r>
            <a:r>
              <a:rPr lang="el-GR" dirty="0" smtClean="0"/>
              <a:t>(π.χ</a:t>
            </a:r>
            <a:r>
              <a:rPr lang="el-GR" dirty="0"/>
              <a:t>. φάρμακα , τοξικές ουσίες κ.λ.π</a:t>
            </a:r>
            <a:r>
              <a:rPr lang="el-GR" dirty="0" smtClean="0"/>
              <a:t>.) </a:t>
            </a:r>
          </a:p>
          <a:p>
            <a:r>
              <a:rPr lang="el-GR" b="1" dirty="0" smtClean="0"/>
              <a:t>Φαγοκυττάρωση </a:t>
            </a:r>
            <a:r>
              <a:rPr lang="el-GR" b="1" dirty="0"/>
              <a:t>και ανοσία </a:t>
            </a:r>
            <a:r>
              <a:rPr lang="el-GR" dirty="0" smtClean="0"/>
              <a:t>(κύτταρα </a:t>
            </a:r>
            <a:r>
              <a:rPr lang="el-GR" dirty="0"/>
              <a:t>Kuppfer). </a:t>
            </a:r>
            <a:endParaRPr lang="el-GR" dirty="0" smtClean="0"/>
          </a:p>
          <a:p>
            <a:r>
              <a:rPr lang="el-GR" b="1" dirty="0" smtClean="0"/>
              <a:t>Πήξη </a:t>
            </a:r>
            <a:r>
              <a:rPr lang="el-GR" b="1" dirty="0"/>
              <a:t>του </a:t>
            </a:r>
            <a:r>
              <a:rPr lang="el-GR" b="1" dirty="0" smtClean="0"/>
              <a:t>αίματος. </a:t>
            </a:r>
            <a:r>
              <a:rPr lang="el-GR" dirty="0" smtClean="0"/>
              <a:t>Συνθέτει </a:t>
            </a:r>
            <a:r>
              <a:rPr lang="el-GR" dirty="0"/>
              <a:t>παράγοντες της πήξης </a:t>
            </a:r>
            <a:r>
              <a:rPr lang="el-GR" dirty="0" smtClean="0"/>
              <a:t>(π.χ</a:t>
            </a:r>
            <a:r>
              <a:rPr lang="el-GR" dirty="0"/>
              <a:t>. προθρομβίνη , ινωδογόνο </a:t>
            </a:r>
            <a:r>
              <a:rPr lang="el-GR" dirty="0" smtClean="0"/>
              <a:t>).</a:t>
            </a:r>
            <a:endParaRPr lang="en-US" dirty="0"/>
          </a:p>
        </p:txBody>
      </p:sp>
    </p:spTree>
    <p:extLst>
      <p:ext uri="{BB962C8B-B14F-4D97-AF65-F5344CB8AC3E}">
        <p14:creationId xmlns:p14="http://schemas.microsoft.com/office/powerpoint/2010/main" val="885764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Εκφορητική οδός του ήπατος</a:t>
            </a:r>
            <a:endParaRPr lang="en-US" b="1" dirty="0"/>
          </a:p>
        </p:txBody>
      </p:sp>
      <p:sp>
        <p:nvSpPr>
          <p:cNvPr id="3" name="2 - Θέση περιεχομένου"/>
          <p:cNvSpPr>
            <a:spLocks noGrp="1"/>
          </p:cNvSpPr>
          <p:nvPr>
            <p:ph idx="1"/>
          </p:nvPr>
        </p:nvSpPr>
        <p:spPr/>
        <p:txBody>
          <a:bodyPr>
            <a:normAutofit/>
          </a:bodyPr>
          <a:lstStyle/>
          <a:p>
            <a:r>
              <a:rPr lang="el-GR" dirty="0"/>
              <a:t> </a:t>
            </a:r>
            <a:r>
              <a:rPr lang="el-GR" dirty="0" smtClean="0"/>
              <a:t>Είναι η οδός που </a:t>
            </a:r>
            <a:r>
              <a:rPr lang="el-GR" dirty="0"/>
              <a:t>μεταφέρει τη χολή στο δωδεκαδάκτυλο. </a:t>
            </a:r>
            <a:endParaRPr lang="el-GR" dirty="0" smtClean="0"/>
          </a:p>
          <a:p>
            <a:r>
              <a:rPr lang="el-GR" dirty="0" smtClean="0"/>
              <a:t>Χωρίζεται </a:t>
            </a:r>
            <a:r>
              <a:rPr lang="el-GR" dirty="0"/>
              <a:t>σε 2 μοίρες: </a:t>
            </a:r>
            <a:endParaRPr lang="el-GR" dirty="0" smtClean="0"/>
          </a:p>
          <a:p>
            <a:pPr marL="457200" indent="-457200">
              <a:buFont typeface="+mj-lt"/>
              <a:buAutoNum type="arabicPeriod"/>
            </a:pPr>
            <a:r>
              <a:rPr lang="el-GR" b="1" dirty="0" smtClean="0"/>
              <a:t>Ενδοηπατική. </a:t>
            </a:r>
            <a:r>
              <a:rPr lang="el-GR" dirty="0"/>
              <a:t>Ξεκινά από τα χοληφόρα τριχοειδή που ενώνονται και σχηματίζουν τους χοληφόρους πόρους </a:t>
            </a:r>
            <a:r>
              <a:rPr lang="el-GR" dirty="0" smtClean="0"/>
              <a:t>.</a:t>
            </a:r>
          </a:p>
          <a:p>
            <a:pPr marL="457200" indent="-457200">
              <a:buFont typeface="+mj-lt"/>
              <a:buAutoNum type="arabicPeriod"/>
            </a:pPr>
            <a:r>
              <a:rPr lang="el-GR" b="1" dirty="0" smtClean="0"/>
              <a:t>Εξωηπατική. </a:t>
            </a:r>
            <a:r>
              <a:rPr lang="el-GR" dirty="0"/>
              <a:t>Ο δεξιός &amp; ο αριστερός ηπατικός πόρος ενώνονται και δίνουν το κοινό ηπατικό πόρο . Αυτός ενώνεται με το κυστικό πόρο της χοληδόχου κύστης και δίνει το χοληδόχο πόρο που καταλήγει στο φύμα του Vater στο δωδεκαδάκτυλο.</a:t>
            </a:r>
          </a:p>
          <a:p>
            <a:pPr>
              <a:buNone/>
            </a:pPr>
            <a:endParaRPr lang="el-GR" dirty="0"/>
          </a:p>
          <a:p>
            <a:endParaRPr lang="en-US" dirty="0"/>
          </a:p>
        </p:txBody>
      </p:sp>
    </p:spTree>
    <p:extLst>
      <p:ext uri="{BB962C8B-B14F-4D97-AF65-F5344CB8AC3E}">
        <p14:creationId xmlns:p14="http://schemas.microsoft.com/office/powerpoint/2010/main" val="2831216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Χοληδόχος κύστη</a:t>
            </a:r>
            <a:endParaRPr lang="en-US" b="1" dirty="0"/>
          </a:p>
        </p:txBody>
      </p:sp>
      <p:sp>
        <p:nvSpPr>
          <p:cNvPr id="3" name="2 - Θέση περιεχομένου"/>
          <p:cNvSpPr>
            <a:spLocks noGrp="1"/>
          </p:cNvSpPr>
          <p:nvPr>
            <p:ph idx="1"/>
          </p:nvPr>
        </p:nvSpPr>
        <p:spPr/>
        <p:txBody>
          <a:bodyPr>
            <a:normAutofit/>
          </a:bodyPr>
          <a:lstStyle/>
          <a:p>
            <a:r>
              <a:rPr lang="el-GR" b="1" dirty="0"/>
              <a:t>Χοληδόχος </a:t>
            </a:r>
            <a:r>
              <a:rPr lang="el-GR" b="1" dirty="0" smtClean="0"/>
              <a:t>κύστη. </a:t>
            </a:r>
            <a:r>
              <a:rPr lang="el-GR" dirty="0"/>
              <a:t>Έχει σχήμα αχλαδιού και μήκος 8-10 εκ. Χωρητικότητα 50 κυβ.εκ. Βρίσκεται στο κυστικό βόθρο της κάτω επιφάνειας του ήπατος. Χωρίζεται σε 3 μέρη: Το </a:t>
            </a:r>
            <a:r>
              <a:rPr lang="el-GR" dirty="0" smtClean="0"/>
              <a:t>πυθμένα, </a:t>
            </a:r>
            <a:r>
              <a:rPr lang="el-GR" dirty="0"/>
              <a:t>τ</a:t>
            </a:r>
            <a:r>
              <a:rPr lang="el-GR" dirty="0" smtClean="0"/>
              <a:t>ο σώμα, </a:t>
            </a:r>
            <a:r>
              <a:rPr lang="el-GR" dirty="0"/>
              <a:t>τ</a:t>
            </a:r>
            <a:r>
              <a:rPr lang="el-GR" dirty="0" smtClean="0"/>
              <a:t>ον </a:t>
            </a:r>
            <a:r>
              <a:rPr lang="el-GR" dirty="0"/>
              <a:t>αυχένα του οποίου η συνέχεια είναι ο κυστικός πόρος. Αποθηκεύει και συμπυκνώνει τη χολή που παράγεται στο ήπαρ .</a:t>
            </a:r>
          </a:p>
          <a:p>
            <a:r>
              <a:rPr lang="el-GR" b="1" dirty="0" smtClean="0"/>
              <a:t>Χολή. </a:t>
            </a:r>
            <a:r>
              <a:rPr lang="el-GR" dirty="0"/>
              <a:t>Υδατικό διάλυμα που αποτελείται από </a:t>
            </a:r>
            <a:r>
              <a:rPr lang="el-GR" dirty="0" smtClean="0"/>
              <a:t> βλέννα, </a:t>
            </a:r>
            <a:r>
              <a:rPr lang="el-GR" dirty="0"/>
              <a:t>χ</a:t>
            </a:r>
            <a:r>
              <a:rPr lang="el-GR" dirty="0" smtClean="0"/>
              <a:t>ολικά οξέα, </a:t>
            </a:r>
            <a:r>
              <a:rPr lang="el-GR" dirty="0"/>
              <a:t>χ</a:t>
            </a:r>
            <a:r>
              <a:rPr lang="el-GR" dirty="0" smtClean="0"/>
              <a:t>ολοχρωστικές </a:t>
            </a:r>
            <a:r>
              <a:rPr lang="el-GR" dirty="0"/>
              <a:t>(χολερυθρίνη</a:t>
            </a:r>
            <a:r>
              <a:rPr lang="el-GR" dirty="0" smtClean="0"/>
              <a:t>), χοληστερόλη, φωσφολιπίδια, </a:t>
            </a:r>
            <a:r>
              <a:rPr lang="el-GR" dirty="0"/>
              <a:t>η</a:t>
            </a:r>
            <a:r>
              <a:rPr lang="el-GR" dirty="0" smtClean="0"/>
              <a:t>λεκτρολύτες </a:t>
            </a:r>
            <a:r>
              <a:rPr lang="el-GR" dirty="0"/>
              <a:t>(ιόντα Na , K , Cl κ.α</a:t>
            </a:r>
            <a:r>
              <a:rPr lang="el-GR" dirty="0" smtClean="0"/>
              <a:t>.).</a:t>
            </a:r>
            <a:endParaRPr lang="el-GR" dirty="0"/>
          </a:p>
          <a:p>
            <a:endParaRPr lang="en-US" dirty="0"/>
          </a:p>
        </p:txBody>
      </p:sp>
    </p:spTree>
    <p:extLst>
      <p:ext uri="{BB962C8B-B14F-4D97-AF65-F5344CB8AC3E}">
        <p14:creationId xmlns:p14="http://schemas.microsoft.com/office/powerpoint/2010/main" val="505565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Χοληδόχος κύστη και πόροι</a:t>
            </a:r>
            <a:endParaRPr lang="en-US" dirty="0"/>
          </a:p>
        </p:txBody>
      </p:sp>
      <p:pic>
        <p:nvPicPr>
          <p:cNvPr id="6146" name="Picture 2" descr="File:Biliary system multilingua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75" y="1196752"/>
            <a:ext cx="542925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5656" y="6165304"/>
            <a:ext cx="619268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Biliary system </a:t>
            </a:r>
            <a:r>
              <a:rPr lang="en-US" sz="1200" dirty="0" smtClean="0">
                <a:solidFill>
                  <a:prstClr val="black"/>
                </a:solidFill>
                <a:latin typeface="Calibri"/>
                <a:hlinkClick r:id="rId3"/>
              </a:rPr>
              <a:t>multilingual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Jmarchn"/>
              </a:rPr>
              <a:t>Jmarchn</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417451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Ήπαρ και ανατομικές σχέσεις</a:t>
            </a:r>
            <a:endParaRPr lang="en-US" b="1" dirty="0"/>
          </a:p>
        </p:txBody>
      </p:sp>
      <p:pic>
        <p:nvPicPr>
          <p:cNvPr id="63490" name="Picture 2" descr="C:\Users\THOMAS\Desktop\Anatomy_of_liver_and_gall_bladder.png"/>
          <p:cNvPicPr>
            <a:picLocks noGrp="1" noChangeAspect="1" noChangeArrowheads="1"/>
          </p:cNvPicPr>
          <p:nvPr>
            <p:ph idx="1"/>
          </p:nvPr>
        </p:nvPicPr>
        <p:blipFill>
          <a:blip r:embed="rId2" cstate="print"/>
          <a:stretch>
            <a:fillRect/>
          </a:stretch>
        </p:blipFill>
        <p:spPr bwMode="auto">
          <a:xfrm>
            <a:off x="1211791" y="1196975"/>
            <a:ext cx="6720417" cy="5040313"/>
          </a:xfrm>
          <a:prstGeom prst="rect">
            <a:avLst/>
          </a:prstGeom>
          <a:noFill/>
        </p:spPr>
      </p:pic>
      <p:sp>
        <p:nvSpPr>
          <p:cNvPr id="4" name="Rectangle 7"/>
          <p:cNvSpPr/>
          <p:nvPr/>
        </p:nvSpPr>
        <p:spPr>
          <a:xfrm>
            <a:off x="1475656" y="6165304"/>
            <a:ext cx="619268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Anatomy of liver and gall </a:t>
            </a:r>
            <a:r>
              <a:rPr lang="en-US" sz="1200" dirty="0" smtClean="0">
                <a:solidFill>
                  <a:prstClr val="black"/>
                </a:solidFill>
                <a:latin typeface="Calibri"/>
                <a:hlinkClick r:id="rId3"/>
              </a:rPr>
              <a:t>bladder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Jiju (page does not exist)"/>
              </a:rPr>
              <a:t>Jiju</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455972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Ήπαρ, πάγκρεας, δωδεκαδάκτυλο και ανατομικές σχέσεις</a:t>
            </a:r>
            <a:endParaRPr lang="en-US" dirty="0"/>
          </a:p>
        </p:txBody>
      </p:sp>
      <p:pic>
        <p:nvPicPr>
          <p:cNvPr id="1026" name="Picture 2" descr="File:Hepato-bili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10654"/>
            <a:ext cx="7620000" cy="42386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5652" y="6184483"/>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Hepato-biliary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Drriad"/>
              </a:rPr>
              <a:t>Drriad</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838956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Πάγκρεας</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dirty="0"/>
              <a:t>Είναι </a:t>
            </a:r>
            <a:r>
              <a:rPr lang="el-GR" b="1" dirty="0"/>
              <a:t>αδένας</a:t>
            </a:r>
            <a:r>
              <a:rPr lang="el-GR" dirty="0"/>
              <a:t> με: </a:t>
            </a:r>
            <a:endParaRPr lang="el-GR" dirty="0" smtClean="0"/>
          </a:p>
          <a:p>
            <a:r>
              <a:rPr lang="el-GR" b="1" dirty="0" smtClean="0"/>
              <a:t>Εξωκρινή μοίρα. </a:t>
            </a:r>
            <a:r>
              <a:rPr lang="el-GR" dirty="0" smtClean="0"/>
              <a:t>Παράγει </a:t>
            </a:r>
            <a:r>
              <a:rPr lang="el-GR" dirty="0"/>
              <a:t>το παγκρεατικό υγρό που έχει ένζυμα για τη πέψη </a:t>
            </a:r>
            <a:r>
              <a:rPr lang="el-GR" dirty="0" smtClean="0"/>
              <a:t>πρωτεϊνών, λιπών, </a:t>
            </a:r>
            <a:r>
              <a:rPr lang="el-GR" dirty="0"/>
              <a:t>υδατανθράκων. Εκκρίνεται στο δωδεκαδάκτυλο με το μικρό και μεγάλο εκφορητικό πόρο του παγκρέατος(φύμα Vater &amp; Santorini αντίστοιχα</a:t>
            </a:r>
            <a:r>
              <a:rPr lang="el-GR" dirty="0" smtClean="0"/>
              <a:t>).</a:t>
            </a:r>
          </a:p>
          <a:p>
            <a:r>
              <a:rPr lang="el-GR" b="1" dirty="0" smtClean="0"/>
              <a:t>Ενδοκρινή </a:t>
            </a:r>
            <a:r>
              <a:rPr lang="el-GR" b="1" dirty="0"/>
              <a:t>μοίρα </a:t>
            </a:r>
            <a:r>
              <a:rPr lang="el-GR" dirty="0"/>
              <a:t>(νησίδια </a:t>
            </a:r>
            <a:r>
              <a:rPr lang="el-GR" dirty="0" smtClean="0"/>
              <a:t>Langerhans </a:t>
            </a:r>
            <a:r>
              <a:rPr lang="el-GR" dirty="0"/>
              <a:t>κυρίως στην ουρά). Παράγει την ινσουλίνη η οποία ρυθμίζει την ανταλλαγή υδατανθράκων στον οργανισμό.</a:t>
            </a:r>
            <a:endParaRPr lang="en-US" dirty="0"/>
          </a:p>
        </p:txBody>
      </p:sp>
    </p:spTree>
    <p:extLst>
      <p:ext uri="{BB962C8B-B14F-4D97-AF65-F5344CB8AC3E}">
        <p14:creationId xmlns:p14="http://schemas.microsoft.com/office/powerpoint/2010/main" val="1699610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Ανατομική οργάνωση πεπτικού</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dirty="0"/>
              <a:t>Αποτελείται από: </a:t>
            </a:r>
            <a:endParaRPr lang="el-GR" dirty="0" smtClean="0"/>
          </a:p>
          <a:p>
            <a:pPr marL="457200" indent="-457200">
              <a:buFont typeface="+mj-lt"/>
              <a:buAutoNum type="arabicPeriod"/>
            </a:pPr>
            <a:r>
              <a:rPr lang="el-GR" b="1" dirty="0" smtClean="0"/>
              <a:t>ΟΡΓΑΝΑ</a:t>
            </a:r>
            <a:r>
              <a:rPr lang="el-GR" b="1" dirty="0"/>
              <a:t>: </a:t>
            </a:r>
            <a:r>
              <a:rPr lang="el-GR" dirty="0"/>
              <a:t>ΣΤΟΜΑΤΙΚΗ </a:t>
            </a:r>
            <a:r>
              <a:rPr lang="el-GR" dirty="0" smtClean="0"/>
              <a:t>ΚΟΙΛΟΤΗΤΑ, ΦΑΡΥΓΓΑΣ, ΟΙΣΟΦΑΓΟΣ, ΣΤΟΜΑΧΙ, </a:t>
            </a:r>
            <a:r>
              <a:rPr lang="el-GR" dirty="0"/>
              <a:t>ΛΕΠΤΟ </a:t>
            </a:r>
            <a:r>
              <a:rPr lang="el-GR" dirty="0" smtClean="0"/>
              <a:t>ΕΝΤΕΡΟ, </a:t>
            </a:r>
            <a:r>
              <a:rPr lang="el-GR" dirty="0"/>
              <a:t>ΠΑΧΥ </a:t>
            </a:r>
            <a:r>
              <a:rPr lang="el-GR" dirty="0" smtClean="0"/>
              <a:t>ΕΝΤΕΡΟ. </a:t>
            </a:r>
          </a:p>
          <a:p>
            <a:pPr marL="444500" indent="0">
              <a:buNone/>
            </a:pPr>
            <a:r>
              <a:rPr lang="el-GR" dirty="0" smtClean="0"/>
              <a:t>Όλα </a:t>
            </a:r>
            <a:r>
              <a:rPr lang="el-GR" dirty="0"/>
              <a:t>μαζί αποτελούν τον ΓΑΣΤΡΕΝΤΕΡΙΚΟ ΣΩΛΗΝΑ </a:t>
            </a:r>
            <a:endParaRPr lang="el-GR" dirty="0" smtClean="0"/>
          </a:p>
          <a:p>
            <a:pPr marL="457200" indent="-457200">
              <a:buFont typeface="+mj-lt"/>
              <a:buAutoNum type="arabicPeriod" startAt="2"/>
            </a:pPr>
            <a:r>
              <a:rPr lang="el-GR" b="1" dirty="0" smtClean="0"/>
              <a:t>ΑΔΕΝΕΣ</a:t>
            </a:r>
            <a:r>
              <a:rPr lang="el-GR" b="1" dirty="0"/>
              <a:t>: </a:t>
            </a:r>
            <a:endParaRPr lang="el-GR" b="1" dirty="0" smtClean="0"/>
          </a:p>
          <a:p>
            <a:pPr>
              <a:buFont typeface="Courier New" panose="02070309020205020404" pitchFamily="49" charset="0"/>
              <a:buChar char="o"/>
            </a:pPr>
            <a:r>
              <a:rPr lang="el-GR" dirty="0" smtClean="0"/>
              <a:t>ΜΙΚΡΟΥΣ, που </a:t>
            </a:r>
            <a:r>
              <a:rPr lang="el-GR" dirty="0"/>
              <a:t>βρίσκονται στο τοίχωμα του εντερικού </a:t>
            </a:r>
            <a:r>
              <a:rPr lang="el-GR" dirty="0" smtClean="0"/>
              <a:t>σωλήνα.</a:t>
            </a:r>
          </a:p>
          <a:p>
            <a:pPr>
              <a:buFont typeface="Courier New" panose="02070309020205020404" pitchFamily="49" charset="0"/>
              <a:buChar char="o"/>
            </a:pPr>
            <a:r>
              <a:rPr lang="el-GR" dirty="0" smtClean="0"/>
              <a:t>ΜΕΓΑΛΟΥΣ (ΠΑΡΩΤΙΔΕΣ ,ΥΠΟΓΝΑΘΙΟΙ, ΥΠΟΓΛΩΣΣΙΟΙ, ΗΠΑΡ, ΠΑΓΚΡΕΑΣ), </a:t>
            </a:r>
            <a:r>
              <a:rPr lang="el-GR" dirty="0"/>
              <a:t>ο</a:t>
            </a:r>
            <a:r>
              <a:rPr lang="el-GR" dirty="0" smtClean="0"/>
              <a:t>ι </a:t>
            </a:r>
            <a:r>
              <a:rPr lang="el-GR" dirty="0"/>
              <a:t>οποίοι εκβάλλουν στον γαστρεντερικό </a:t>
            </a:r>
            <a:r>
              <a:rPr lang="el-GR" dirty="0" smtClean="0"/>
              <a:t>σωλήνα.</a:t>
            </a:r>
            <a:endParaRPr lang="en-US" dirty="0"/>
          </a:p>
        </p:txBody>
      </p:sp>
    </p:spTree>
    <p:extLst>
      <p:ext uri="{BB962C8B-B14F-4D97-AF65-F5344CB8AC3E}">
        <p14:creationId xmlns:p14="http://schemas.microsoft.com/office/powerpoint/2010/main" val="3230551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Σπλήνας και λειτουργίες</a:t>
            </a:r>
            <a:endParaRPr lang="en-US" b="1" dirty="0"/>
          </a:p>
        </p:txBody>
      </p:sp>
      <p:sp>
        <p:nvSpPr>
          <p:cNvPr id="3" name="2 - Θέση περιεχομένου"/>
          <p:cNvSpPr>
            <a:spLocks noGrp="1"/>
          </p:cNvSpPr>
          <p:nvPr>
            <p:ph idx="1"/>
          </p:nvPr>
        </p:nvSpPr>
        <p:spPr>
          <a:xfrm>
            <a:off x="457200" y="1196752"/>
            <a:ext cx="8686800" cy="5328592"/>
          </a:xfrm>
        </p:spPr>
        <p:txBody>
          <a:bodyPr>
            <a:noAutofit/>
          </a:bodyPr>
          <a:lstStyle/>
          <a:p>
            <a:pPr>
              <a:lnSpc>
                <a:spcPct val="110000"/>
              </a:lnSpc>
              <a:spcBef>
                <a:spcPts val="1000"/>
              </a:spcBef>
            </a:pPr>
            <a:r>
              <a:rPr lang="el-GR" sz="2200" dirty="0" smtClean="0"/>
              <a:t>Ανήκει </a:t>
            </a:r>
            <a:r>
              <a:rPr lang="el-GR" sz="2200" dirty="0"/>
              <a:t>στο λεμφικό σύστημα . Βάρος 150-200γρ και σχήμα που μοιάζει με το ¼ πορτοκαλιού. Βρίσκεται στην άνω κοιλία στο βάθος του αριστερού υποχόνδριου στο </a:t>
            </a:r>
            <a:r>
              <a:rPr lang="el-GR" sz="2200" dirty="0" smtClean="0"/>
              <a:t>ύψος </a:t>
            </a:r>
            <a:r>
              <a:rPr lang="el-GR" sz="2200" dirty="0"/>
              <a:t>9-10-11 ης πλευράς. </a:t>
            </a:r>
            <a:endParaRPr lang="el-GR" sz="2200" dirty="0" smtClean="0"/>
          </a:p>
          <a:p>
            <a:pPr>
              <a:lnSpc>
                <a:spcPct val="110000"/>
              </a:lnSpc>
              <a:spcBef>
                <a:spcPts val="1000"/>
              </a:spcBef>
            </a:pPr>
            <a:r>
              <a:rPr lang="el-GR" sz="2200" dirty="0" smtClean="0"/>
              <a:t>Έχει </a:t>
            </a:r>
            <a:r>
              <a:rPr lang="el-GR" sz="2200" dirty="0"/>
              <a:t>2 επιφάνειες : </a:t>
            </a:r>
            <a:r>
              <a:rPr lang="el-GR" sz="2200" b="1" dirty="0"/>
              <a:t>έξω ή διαφραγματική </a:t>
            </a:r>
            <a:r>
              <a:rPr lang="el-GR" sz="2200" dirty="0"/>
              <a:t>που είναι κυρτή και έρχεται σε άμεση σχέση με το </a:t>
            </a:r>
            <a:r>
              <a:rPr lang="el-GR" sz="2200" dirty="0" smtClean="0"/>
              <a:t>διάφραγμα, </a:t>
            </a:r>
            <a:r>
              <a:rPr lang="el-GR" sz="2200" b="1" dirty="0"/>
              <a:t>έσω ή σπλαχνική </a:t>
            </a:r>
            <a:r>
              <a:rPr lang="el-GR" sz="2200" dirty="0"/>
              <a:t>στη οποία βρίσκονται οι πύλες του σπλήνα από τις οποίες διέρχονται </a:t>
            </a:r>
            <a:r>
              <a:rPr lang="el-GR" sz="2200" dirty="0" smtClean="0"/>
              <a:t>σπληνικά αγγεία, </a:t>
            </a:r>
            <a:r>
              <a:rPr lang="el-GR" sz="2200" dirty="0"/>
              <a:t>λεμφογάγγλια και νεύρα. Περιβάλλεται από ινώδη συνδετικό </a:t>
            </a:r>
            <a:r>
              <a:rPr lang="el-GR" sz="2200" dirty="0" smtClean="0"/>
              <a:t>ιστό. </a:t>
            </a:r>
            <a:r>
              <a:rPr lang="el-GR" sz="2200" dirty="0"/>
              <a:t>Στο εσωτερικό του βρίσκεται ο σπληνικός πολφός </a:t>
            </a:r>
            <a:r>
              <a:rPr lang="el-GR" sz="2200" dirty="0" smtClean="0"/>
              <a:t>(λευκός </a:t>
            </a:r>
            <a:r>
              <a:rPr lang="el-GR" sz="2200" dirty="0"/>
              <a:t>και ερυθρός</a:t>
            </a:r>
            <a:r>
              <a:rPr lang="el-GR" sz="2200" dirty="0" smtClean="0"/>
              <a:t>).</a:t>
            </a:r>
            <a:endParaRPr lang="el-GR" sz="2200" dirty="0"/>
          </a:p>
          <a:p>
            <a:pPr>
              <a:lnSpc>
                <a:spcPct val="110000"/>
              </a:lnSpc>
              <a:spcBef>
                <a:spcPts val="1000"/>
              </a:spcBef>
            </a:pPr>
            <a:r>
              <a:rPr lang="el-GR" sz="2200" dirty="0" smtClean="0"/>
              <a:t> </a:t>
            </a:r>
            <a:r>
              <a:rPr lang="el-GR" sz="2200" b="1" dirty="0"/>
              <a:t>Λειτουργίες </a:t>
            </a:r>
            <a:r>
              <a:rPr lang="el-GR" sz="2200" b="1" dirty="0" smtClean="0"/>
              <a:t>σπλήνα. </a:t>
            </a:r>
            <a:r>
              <a:rPr lang="el-GR" sz="2200" dirty="0"/>
              <a:t>Παραγωγή ερυθρών αιμοσφαιρίων κατά την εμβρυϊκή ζωή. Παραγωγή λεμφοκυττάρων </a:t>
            </a:r>
            <a:r>
              <a:rPr lang="el-GR" sz="2200" dirty="0" smtClean="0"/>
              <a:t>(λευκός </a:t>
            </a:r>
            <a:r>
              <a:rPr lang="el-GR" sz="2200" dirty="0"/>
              <a:t>πολφός). Καταστροφή γερασμένων ερυθροκυττάρων και αιμοπεταλίων. Άμυνα οργανισμού (καταστροφή μικροβίων , παραγωγή αντισωμάτων</a:t>
            </a:r>
            <a:r>
              <a:rPr lang="el-GR" sz="2200" dirty="0" smtClean="0"/>
              <a:t>). </a:t>
            </a:r>
            <a:r>
              <a:rPr lang="el-GR" sz="2200" dirty="0"/>
              <a:t>Δεξαμενή αίματος</a:t>
            </a:r>
            <a:r>
              <a:rPr lang="el-GR" sz="2200" dirty="0" smtClean="0"/>
              <a:t>.</a:t>
            </a:r>
            <a:endParaRPr lang="en-US" sz="2200" dirty="0"/>
          </a:p>
        </p:txBody>
      </p:sp>
    </p:spTree>
    <p:extLst>
      <p:ext uri="{BB962C8B-B14F-4D97-AF65-F5344CB8AC3E}">
        <p14:creationId xmlns:p14="http://schemas.microsoft.com/office/powerpoint/2010/main" val="2338109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Διαχείριση της τροφής</a:t>
            </a:r>
            <a:endParaRPr lang="en-US" b="1" dirty="0"/>
          </a:p>
        </p:txBody>
      </p:sp>
      <p:sp>
        <p:nvSpPr>
          <p:cNvPr id="3" name="2 - Θέση περιεχομένου"/>
          <p:cNvSpPr>
            <a:spLocks noGrp="1"/>
          </p:cNvSpPr>
          <p:nvPr>
            <p:ph idx="1"/>
          </p:nvPr>
        </p:nvSpPr>
        <p:spPr/>
        <p:txBody>
          <a:bodyPr>
            <a:normAutofit/>
          </a:bodyPr>
          <a:lstStyle/>
          <a:p>
            <a:r>
              <a:rPr lang="el-GR" dirty="0" smtClean="0"/>
              <a:t>Η </a:t>
            </a:r>
            <a:r>
              <a:rPr lang="el-GR" dirty="0"/>
              <a:t>τροφή στο στόμα αφού τεμαχιστεί με τη μάσηση διαποτίζεται από το σάλιο και με την κατάποση μεταφέρεται δια μέσω του φάρυγγα και του οισοφάγου στο στομάχι. </a:t>
            </a:r>
            <a:endParaRPr lang="el-GR" dirty="0" smtClean="0"/>
          </a:p>
          <a:p>
            <a:r>
              <a:rPr lang="el-GR" dirty="0"/>
              <a:t>Σ</a:t>
            </a:r>
            <a:r>
              <a:rPr lang="el-GR" dirty="0" smtClean="0"/>
              <a:t>το </a:t>
            </a:r>
            <a:r>
              <a:rPr lang="el-GR" dirty="0"/>
              <a:t>στομάχι και το έντερο, όπου στη συνέχεια προωθείται η τροφή, με τη βοήθεια των πεπτικών υγρών γίνεται η διάσπαση των θρεπτικών συστατικών σε απλούστερες ενώσεις, εύκολα </a:t>
            </a:r>
            <a:r>
              <a:rPr lang="el-GR" dirty="0" smtClean="0"/>
              <a:t>απορροφήσιμες </a:t>
            </a:r>
            <a:r>
              <a:rPr lang="el-GR" dirty="0"/>
              <a:t>από το βλεννογόνο του εντέρου. </a:t>
            </a:r>
            <a:endParaRPr lang="el-GR" dirty="0" smtClean="0"/>
          </a:p>
          <a:p>
            <a:r>
              <a:rPr lang="el-GR" dirty="0" smtClean="0"/>
              <a:t>Τα </a:t>
            </a:r>
            <a:r>
              <a:rPr lang="el-GR" dirty="0"/>
              <a:t>υπολείμματα της τροφής προωθούνται και αποβάλλονται από τον οργανισμό μέσω των τελικών τμημάτων του εντέρου.</a:t>
            </a:r>
            <a:endParaRPr lang="en-US" dirty="0"/>
          </a:p>
        </p:txBody>
      </p:sp>
    </p:spTree>
    <p:extLst>
      <p:ext uri="{BB962C8B-B14F-4D97-AF65-F5344CB8AC3E}">
        <p14:creationId xmlns:p14="http://schemas.microsoft.com/office/powerpoint/2010/main" val="1507273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Μάσηση της τροφής</a:t>
            </a:r>
            <a:endParaRPr lang="en-US" dirty="0"/>
          </a:p>
        </p:txBody>
      </p:sp>
      <p:sp>
        <p:nvSpPr>
          <p:cNvPr id="3" name="2 - Θέση περιεχομένου"/>
          <p:cNvSpPr>
            <a:spLocks noGrp="1"/>
          </p:cNvSpPr>
          <p:nvPr>
            <p:ph idx="1"/>
          </p:nvPr>
        </p:nvSpPr>
        <p:spPr/>
        <p:txBody>
          <a:bodyPr>
            <a:normAutofit/>
          </a:bodyPr>
          <a:lstStyle/>
          <a:p>
            <a:r>
              <a:rPr lang="el-GR" dirty="0"/>
              <a:t> </a:t>
            </a:r>
            <a:r>
              <a:rPr lang="el-GR" dirty="0" smtClean="0"/>
              <a:t>Οι </a:t>
            </a:r>
            <a:r>
              <a:rPr lang="el-GR" dirty="0"/>
              <a:t>μασητήριοι μύες , οι γνάθοι (άνω και κάτω), τα δόντια , τα χείλη και οι παρειές (μάγουλα) εκτελούν συνδυασμένες εκούσιες κινήσεις (με τη θέλησή μας) αλλά και αντανακλαστικές, με τις οποίες γίνεται η μάσηση. </a:t>
            </a:r>
            <a:endParaRPr lang="el-GR" dirty="0" smtClean="0"/>
          </a:p>
          <a:p>
            <a:r>
              <a:rPr lang="el-GR" dirty="0" smtClean="0"/>
              <a:t>Η </a:t>
            </a:r>
            <a:r>
              <a:rPr lang="el-GR" dirty="0"/>
              <a:t>τροφή τοποθετείται μεταξύ των δοντιών, τεμαχίζεται και με τη βοήθεια του σάλιου σχηματίζεται ομοιογενής μάζα, ο βλωμός (μπουκιά).</a:t>
            </a:r>
            <a:endParaRPr lang="en-US" dirty="0"/>
          </a:p>
        </p:txBody>
      </p:sp>
    </p:spTree>
    <p:extLst>
      <p:ext uri="{BB962C8B-B14F-4D97-AF65-F5344CB8AC3E}">
        <p14:creationId xmlns:p14="http://schemas.microsoft.com/office/powerpoint/2010/main" val="3746643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Κατάποση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smtClean="0"/>
              <a:t>Είναι </a:t>
            </a:r>
            <a:r>
              <a:rPr lang="el-GR" dirty="0"/>
              <a:t>η λειτουργία κατά την οποία ο βλωμός μεταφέρεται από το στόμα στο στομάχι μέσω του φάρυγγα και του οισοφάγου. </a:t>
            </a:r>
            <a:endParaRPr lang="el-GR" dirty="0" smtClean="0"/>
          </a:p>
          <a:p>
            <a:r>
              <a:rPr lang="el-GR" dirty="0" smtClean="0"/>
              <a:t>Η </a:t>
            </a:r>
            <a:r>
              <a:rPr lang="el-GR" dirty="0"/>
              <a:t>λειτουργία τη κατάποσης γίνεται σε τρεις </a:t>
            </a:r>
            <a:r>
              <a:rPr lang="el-GR" dirty="0" smtClean="0"/>
              <a:t>φάσεις</a:t>
            </a:r>
            <a:r>
              <a:rPr lang="en-US" dirty="0" smtClean="0"/>
              <a:t>: 1) </a:t>
            </a:r>
            <a:r>
              <a:rPr lang="el-GR" dirty="0" smtClean="0"/>
              <a:t>τη στοματική</a:t>
            </a:r>
            <a:r>
              <a:rPr lang="en-US" dirty="0" smtClean="0"/>
              <a:t>, 2) </a:t>
            </a:r>
            <a:r>
              <a:rPr lang="el-GR" dirty="0" smtClean="0"/>
              <a:t>τη </a:t>
            </a:r>
            <a:r>
              <a:rPr lang="el-GR" dirty="0"/>
              <a:t>φαρυγγική και </a:t>
            </a:r>
            <a:r>
              <a:rPr lang="en-US" dirty="0" smtClean="0"/>
              <a:t>3) </a:t>
            </a:r>
            <a:r>
              <a:rPr lang="el-GR" dirty="0" smtClean="0"/>
              <a:t>την οισοφαγική. </a:t>
            </a:r>
            <a:r>
              <a:rPr lang="el-GR" dirty="0"/>
              <a:t>Απ’ αυτές μόνο η πρώτη ελέγχεται από τη θέλησή μας. </a:t>
            </a:r>
            <a:endParaRPr lang="el-GR" dirty="0" smtClean="0"/>
          </a:p>
        </p:txBody>
      </p:sp>
    </p:spTree>
    <p:extLst>
      <p:ext uri="{BB962C8B-B14F-4D97-AF65-F5344CB8AC3E}">
        <p14:creationId xmlns:p14="http://schemas.microsoft.com/office/powerpoint/2010/main" val="325205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Κατάποση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b="1" dirty="0" smtClean="0"/>
              <a:t>Στοματική φάση. </a:t>
            </a:r>
            <a:r>
              <a:rPr lang="el-GR" sz="2200" dirty="0"/>
              <a:t>Στη φάση αυτή κλείνει το στόμα και η γλώσσα σηκώνεται και συμπιέζεται πάνω στη σκληρή υπερώα. Με τον τρόπο αυτό γίνεται η μετακίνηση του βλωμού προς τα πίσω δηλαδή προς τον φάρυγγα. </a:t>
            </a:r>
            <a:endParaRPr lang="el-GR" sz="2200" dirty="0" smtClean="0"/>
          </a:p>
          <a:p>
            <a:r>
              <a:rPr lang="el-GR" sz="2200" b="1" dirty="0" smtClean="0"/>
              <a:t>Φαρυγγική φάση. </a:t>
            </a:r>
            <a:r>
              <a:rPr lang="el-GR" sz="2200" dirty="0"/>
              <a:t>Στη φάση αυτή κλείνει η αναπνευστική οδός. Συγκεκριμένα ανεβαίνει προς τα πάνω και εμπρός ο λάρυγγας και η επιγλωττίδα φράσσει το στόμιο του. Με τον τρόπο αυτό ο βλωμός μετακινείται προς τον οισοφάγο. </a:t>
            </a:r>
            <a:endParaRPr lang="el-GR" sz="2200" dirty="0" smtClean="0"/>
          </a:p>
          <a:p>
            <a:r>
              <a:rPr lang="el-GR" sz="2200" b="1" dirty="0" smtClean="0"/>
              <a:t>Οισοφαγική φάση. </a:t>
            </a:r>
            <a:r>
              <a:rPr lang="el-GR" sz="2200" dirty="0"/>
              <a:t>Στη φάση αυτή και με τη βοήθεια των περισταλτικών κινήσεων ο βλωμός μετακινείται προς τα κάτω και φτάνει στο στομάχι.</a:t>
            </a:r>
            <a:endParaRPr lang="en-US" sz="2200" dirty="0"/>
          </a:p>
        </p:txBody>
      </p:sp>
    </p:spTree>
    <p:extLst>
      <p:ext uri="{BB962C8B-B14F-4D97-AF65-F5344CB8AC3E}">
        <p14:creationId xmlns:p14="http://schemas.microsoft.com/office/powerpoint/2010/main" val="426148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Γ</a:t>
            </a:r>
            <a:r>
              <a:rPr lang="el-GR" b="1" dirty="0" smtClean="0"/>
              <a:t>αστρική κινητικότητα</a:t>
            </a:r>
            <a:endParaRPr lang="en-US" b="1" dirty="0"/>
          </a:p>
        </p:txBody>
      </p:sp>
      <p:sp>
        <p:nvSpPr>
          <p:cNvPr id="3" name="2 - Θέση περιεχομένου"/>
          <p:cNvSpPr>
            <a:spLocks noGrp="1"/>
          </p:cNvSpPr>
          <p:nvPr>
            <p:ph idx="1"/>
          </p:nvPr>
        </p:nvSpPr>
        <p:spPr/>
        <p:txBody>
          <a:bodyPr>
            <a:normAutofit lnSpcReduction="10000"/>
          </a:bodyPr>
          <a:lstStyle/>
          <a:p>
            <a:r>
              <a:rPr lang="el-GR" dirty="0" smtClean="0"/>
              <a:t>Στο </a:t>
            </a:r>
            <a:r>
              <a:rPr lang="el-GR" dirty="0"/>
              <a:t>στομάχι παρουσιάζονται δύο είδη κυμάτων. Τα κύματα μείξης και τα περισταλτικά κύματα. </a:t>
            </a:r>
            <a:endParaRPr lang="el-GR" dirty="0" smtClean="0"/>
          </a:p>
          <a:p>
            <a:r>
              <a:rPr lang="el-GR" dirty="0" smtClean="0"/>
              <a:t>Τα </a:t>
            </a:r>
            <a:r>
              <a:rPr lang="el-GR" dirty="0"/>
              <a:t>κύματα μείξης παρουσιάζονται μόλις γεμίσει το στομάχι. Σκοπός τους είναι η ανάμειξη της τροφής με τα γαστρικά υγρά. </a:t>
            </a:r>
            <a:endParaRPr lang="el-GR" dirty="0" smtClean="0"/>
          </a:p>
          <a:p>
            <a:r>
              <a:rPr lang="el-GR" dirty="0" smtClean="0"/>
              <a:t>Τα </a:t>
            </a:r>
            <a:r>
              <a:rPr lang="el-GR" dirty="0"/>
              <a:t>περισταλτικά κύματα προκαλούν την μετακίνηση του γαστρικού περιεχομένου και την κένωση (άδειασμα) του στομάχου. </a:t>
            </a:r>
            <a:endParaRPr lang="el-GR" dirty="0" smtClean="0"/>
          </a:p>
          <a:p>
            <a:r>
              <a:rPr lang="el-GR" dirty="0" smtClean="0"/>
              <a:t>Η </a:t>
            </a:r>
            <a:r>
              <a:rPr lang="el-GR" dirty="0"/>
              <a:t>γαστρική κένωση εξαρτάται από τη λειτουργία του πυλωρικού σφιγκτήρα. Οι υγρές τροφές εγκαταλείπουν το στομάχι γρήγορα, ενώ οι στερεές με πιο αργό τρόπο.</a:t>
            </a:r>
            <a:endParaRPr lang="en-US" dirty="0"/>
          </a:p>
        </p:txBody>
      </p:sp>
    </p:spTree>
    <p:extLst>
      <p:ext uri="{BB962C8B-B14F-4D97-AF65-F5344CB8AC3E}">
        <p14:creationId xmlns:p14="http://schemas.microsoft.com/office/powerpoint/2010/main" val="204512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Γαστρική έκκριση </a:t>
            </a:r>
            <a:r>
              <a:rPr lang="el-GR" sz="3200" b="0" dirty="0" smtClean="0"/>
              <a:t>1/2</a:t>
            </a:r>
            <a:endParaRPr lang="en-US" sz="3200" b="0" dirty="0"/>
          </a:p>
        </p:txBody>
      </p:sp>
      <p:sp>
        <p:nvSpPr>
          <p:cNvPr id="3" name="2 - Θέση περιεχομένου"/>
          <p:cNvSpPr>
            <a:spLocks noGrp="1"/>
          </p:cNvSpPr>
          <p:nvPr>
            <p:ph idx="1"/>
          </p:nvPr>
        </p:nvSpPr>
        <p:spPr>
          <a:xfrm>
            <a:off x="457200" y="1628800"/>
            <a:ext cx="8229600" cy="4608512"/>
          </a:xfrm>
        </p:spPr>
        <p:txBody>
          <a:bodyPr>
            <a:noAutofit/>
          </a:bodyPr>
          <a:lstStyle/>
          <a:p>
            <a:r>
              <a:rPr lang="el-GR" dirty="0" smtClean="0"/>
              <a:t>Φυσιολογικά </a:t>
            </a:r>
            <a:r>
              <a:rPr lang="el-GR" dirty="0"/>
              <a:t>το στομάχι παράγει καθημερινά περίπου 2-3 λίτρα γαστρικού υγρού, ενώ σε παθολογικές καταστάσεις μπορεί να φτάσει μέχρι και 8 λίτρα</a:t>
            </a:r>
            <a:r>
              <a:rPr lang="el-GR" dirty="0" smtClean="0"/>
              <a:t>.</a:t>
            </a:r>
          </a:p>
        </p:txBody>
      </p:sp>
    </p:spTree>
    <p:extLst>
      <p:ext uri="{BB962C8B-B14F-4D97-AF65-F5344CB8AC3E}">
        <p14:creationId xmlns:p14="http://schemas.microsoft.com/office/powerpoint/2010/main" val="1245232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Γαστρική έκκριση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435280" cy="5256584"/>
          </a:xfrm>
        </p:spPr>
        <p:txBody>
          <a:bodyPr>
            <a:noAutofit/>
          </a:bodyPr>
          <a:lstStyle/>
          <a:p>
            <a:pPr marL="0" indent="0">
              <a:buNone/>
            </a:pPr>
            <a:r>
              <a:rPr lang="el-GR" sz="2200" dirty="0" smtClean="0"/>
              <a:t>Τα </a:t>
            </a:r>
            <a:r>
              <a:rPr lang="el-GR" sz="2200" dirty="0"/>
              <a:t>κύρια συστατικά υγρά του </a:t>
            </a:r>
            <a:r>
              <a:rPr lang="el-GR" sz="2200" b="1" dirty="0"/>
              <a:t>γαστρικού υγρού </a:t>
            </a:r>
            <a:r>
              <a:rPr lang="el-GR" sz="2200" dirty="0"/>
              <a:t>είναι: </a:t>
            </a:r>
            <a:endParaRPr lang="el-GR" sz="2200" dirty="0" smtClean="0"/>
          </a:p>
          <a:p>
            <a:r>
              <a:rPr lang="el-GR" sz="2200" dirty="0" smtClean="0"/>
              <a:t>Το νερό</a:t>
            </a:r>
            <a:r>
              <a:rPr lang="el-GR" sz="2200" dirty="0"/>
              <a:t>.</a:t>
            </a:r>
            <a:endParaRPr lang="el-GR" sz="2200" dirty="0" smtClean="0"/>
          </a:p>
          <a:p>
            <a:r>
              <a:rPr lang="el-GR" sz="2200" dirty="0"/>
              <a:t>Ο</a:t>
            </a:r>
            <a:r>
              <a:rPr lang="el-GR" sz="2200" dirty="0" smtClean="0"/>
              <a:t>ι </a:t>
            </a:r>
            <a:r>
              <a:rPr lang="el-GR" sz="2200" dirty="0"/>
              <a:t>ηλεκτρολύτες (ιόντα Η + , Cl-, Na+ K+ ) τα οποία δημιουργούν στο στομάχι ένα πολύ όξινο </a:t>
            </a:r>
            <a:r>
              <a:rPr lang="el-GR" sz="2200" dirty="0" smtClean="0"/>
              <a:t>περιβάλλον</a:t>
            </a:r>
            <a:r>
              <a:rPr lang="el-GR" sz="2200" dirty="0"/>
              <a:t>.</a:t>
            </a:r>
            <a:endParaRPr lang="el-GR" sz="2200" dirty="0" smtClean="0"/>
          </a:p>
          <a:p>
            <a:r>
              <a:rPr lang="el-GR" sz="2200" dirty="0" smtClean="0"/>
              <a:t>Η πεψίνη </a:t>
            </a:r>
            <a:r>
              <a:rPr lang="el-GR" sz="2200" dirty="0"/>
              <a:t>(πρόκειται για ένζυμο το οποίο παράγεται από τα θεμέλια κύτταρα του στομάχου και διασπά τις πρωτεΐνες</a:t>
            </a:r>
            <a:r>
              <a:rPr lang="el-GR" sz="2200" dirty="0" smtClean="0"/>
              <a:t>).</a:t>
            </a:r>
            <a:endParaRPr lang="el-GR" sz="2200" dirty="0"/>
          </a:p>
          <a:p>
            <a:r>
              <a:rPr lang="el-GR" sz="2200" dirty="0" smtClean="0"/>
              <a:t>Η γαστρική </a:t>
            </a:r>
            <a:r>
              <a:rPr lang="el-GR" sz="2200" dirty="0"/>
              <a:t>αμυλάση (ένζυμο που χρησιμεύει για την πέψη των υδατανθράκων</a:t>
            </a:r>
            <a:r>
              <a:rPr lang="el-GR" sz="2200" dirty="0" smtClean="0"/>
              <a:t>).</a:t>
            </a:r>
            <a:endParaRPr lang="el-GR" sz="2200" dirty="0"/>
          </a:p>
          <a:p>
            <a:r>
              <a:rPr lang="el-GR" sz="2200" dirty="0" smtClean="0"/>
              <a:t>Η γαστρική </a:t>
            </a:r>
            <a:r>
              <a:rPr lang="el-GR" sz="2200" dirty="0"/>
              <a:t>λιπάση (ένζυμο που χρησιμεύει για την πέψη των λιπών</a:t>
            </a:r>
            <a:r>
              <a:rPr lang="el-GR" sz="2200" dirty="0" smtClean="0"/>
              <a:t>).</a:t>
            </a:r>
          </a:p>
          <a:p>
            <a:r>
              <a:rPr lang="el-GR" sz="2200" dirty="0" smtClean="0"/>
              <a:t>Η </a:t>
            </a:r>
            <a:r>
              <a:rPr lang="el-GR" sz="2200" dirty="0"/>
              <a:t>βλέννα (εκκρίνεται από τους βλεννώδεις αδένες του στομάχου και προστατεύει το τοίχωμα του στομάχου από τη αυτοπεψία).</a:t>
            </a:r>
            <a:endParaRPr lang="en-US" sz="2200" dirty="0"/>
          </a:p>
        </p:txBody>
      </p:sp>
    </p:spTree>
    <p:extLst>
      <p:ext uri="{BB962C8B-B14F-4D97-AF65-F5344CB8AC3E}">
        <p14:creationId xmlns:p14="http://schemas.microsoft.com/office/powerpoint/2010/main" val="3346043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Κ</a:t>
            </a:r>
            <a:r>
              <a:rPr lang="el-GR" b="1" dirty="0" smtClean="0"/>
              <a:t>ινητικότητα του λεπτού εντέρου</a:t>
            </a:r>
            <a:endParaRPr lang="en-US" b="1" dirty="0"/>
          </a:p>
        </p:txBody>
      </p:sp>
      <p:sp>
        <p:nvSpPr>
          <p:cNvPr id="3" name="2 - Θέση περιεχομένου"/>
          <p:cNvSpPr>
            <a:spLocks noGrp="1"/>
          </p:cNvSpPr>
          <p:nvPr>
            <p:ph idx="1"/>
          </p:nvPr>
        </p:nvSpPr>
        <p:spPr/>
        <p:txBody>
          <a:bodyPr>
            <a:normAutofit/>
          </a:bodyPr>
          <a:lstStyle/>
          <a:p>
            <a:r>
              <a:rPr lang="el-GR" dirty="0" smtClean="0"/>
              <a:t>Το </a:t>
            </a:r>
            <a:r>
              <a:rPr lang="el-GR" dirty="0"/>
              <a:t>λεπτό έντερο είναι σωλήνας, ο οποίος χρησιμεύει για την πέψη της τροφής και κυρίως για τη απορρόφηση των τελικών προϊόντων της πέψης</a:t>
            </a:r>
            <a:r>
              <a:rPr lang="el-GR" dirty="0" smtClean="0"/>
              <a:t>.</a:t>
            </a:r>
          </a:p>
          <a:p>
            <a:r>
              <a:rPr lang="el-GR" dirty="0" smtClean="0"/>
              <a:t>Η </a:t>
            </a:r>
            <a:r>
              <a:rPr lang="el-GR" dirty="0"/>
              <a:t>λειτουργία του λεπτού εντέρου γίνεται με κινήσεις μίξης , όπου αναμιγνύεται το περιεχόμενο με τις εκκρίσεις του λεπτού εντέρου, της χολής και του παγκρεατικού υγρού και με κινήσεις προώθησης όπου μεταφέρεται το εντερικό περιεχόμενο προς το παχύ έντερο μετά την απορρόφηση των θρεπτικών ουσιών από το βλεννογόνο του λεπτού εντέρου.</a:t>
            </a:r>
            <a:endParaRPr lang="en-US" dirty="0"/>
          </a:p>
        </p:txBody>
      </p:sp>
    </p:spTree>
    <p:extLst>
      <p:ext uri="{BB962C8B-B14F-4D97-AF65-F5344CB8AC3E}">
        <p14:creationId xmlns:p14="http://schemas.microsoft.com/office/powerpoint/2010/main" val="2933488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Κ</a:t>
            </a:r>
            <a:r>
              <a:rPr lang="el-GR" b="1" dirty="0" smtClean="0"/>
              <a:t>ινητικότητα του παχέος εντέρου</a:t>
            </a:r>
            <a:endParaRPr lang="en-US" b="1" dirty="0"/>
          </a:p>
        </p:txBody>
      </p:sp>
      <p:sp>
        <p:nvSpPr>
          <p:cNvPr id="3" name="2 - Θέση περιεχομένου"/>
          <p:cNvSpPr>
            <a:spLocks noGrp="1"/>
          </p:cNvSpPr>
          <p:nvPr>
            <p:ph idx="1"/>
          </p:nvPr>
        </p:nvSpPr>
        <p:spPr>
          <a:xfrm>
            <a:off x="457200" y="1196752"/>
            <a:ext cx="8507288" cy="5400600"/>
          </a:xfrm>
        </p:spPr>
        <p:txBody>
          <a:bodyPr>
            <a:noAutofit/>
          </a:bodyPr>
          <a:lstStyle/>
          <a:p>
            <a:r>
              <a:rPr lang="el-GR" sz="2200" dirty="0" smtClean="0"/>
              <a:t>Το </a:t>
            </a:r>
            <a:r>
              <a:rPr lang="el-GR" sz="2200" dirty="0"/>
              <a:t>παχύ έντερο δέχεται το περιεχόμενο του λεπτού εντέρου και έχει σαν κύρια λειτουργία την απορρόφηση νερού και ηλεκτρολυτών καθώς και το σχηματισμό κοπράνων. Έχει περιορισμένη κινητικότητα και εκτελεί κινήσεις μίξης και προώθησης. </a:t>
            </a:r>
            <a:endParaRPr lang="el-GR" sz="2200" dirty="0" smtClean="0"/>
          </a:p>
          <a:p>
            <a:r>
              <a:rPr lang="el-GR" sz="2200" dirty="0" smtClean="0"/>
              <a:t>Όταν </a:t>
            </a:r>
            <a:r>
              <a:rPr lang="el-GR" sz="2200" dirty="0"/>
              <a:t>το σιγμοειδές , δηλαδή το τελικό τμήμα του παχέος εντέρου γεμίσει με κόπρανα, τότε εκλύονται περισταλτικά υγρά και δημιουργούν το αίσθημα της αφόδευσης. </a:t>
            </a:r>
            <a:endParaRPr lang="el-GR" sz="2200" dirty="0" smtClean="0"/>
          </a:p>
          <a:p>
            <a:r>
              <a:rPr lang="el-GR" sz="2200" dirty="0" smtClean="0"/>
              <a:t>Η </a:t>
            </a:r>
            <a:r>
              <a:rPr lang="el-GR" sz="2200" dirty="0"/>
              <a:t>αφόδευση είναι μια αντανακλαστική λειτουργία του οργανισμού που μπορεί όμως να εμποδιστεί η να διευκολυνθεί από τη θέλησή μας. Το 75% του βάρους των κοπράνων αποτελείται από νερό, ενώ το υπόλοιπο 25% είναι βακτήρια, ανόργανες ουσίες, φυτικές ίνες και λιπίδια.</a:t>
            </a:r>
            <a:endParaRPr lang="en-US" sz="2200" dirty="0"/>
          </a:p>
        </p:txBody>
      </p:sp>
    </p:spTree>
    <p:extLst>
      <p:ext uri="{BB962C8B-B14F-4D97-AF65-F5344CB8AC3E}">
        <p14:creationId xmlns:p14="http://schemas.microsoft.com/office/powerpoint/2010/main" val="396114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Στοματική κοιλότητα </a:t>
            </a:r>
            <a:r>
              <a:rPr lang="el-GR" sz="3200" b="0" dirty="0" smtClean="0"/>
              <a:t>1/2</a:t>
            </a:r>
            <a:endParaRPr lang="en-US" sz="3200" b="0" dirty="0"/>
          </a:p>
        </p:txBody>
      </p:sp>
      <p:sp>
        <p:nvSpPr>
          <p:cNvPr id="3" name="2 - Θέση περιεχομένου"/>
          <p:cNvSpPr>
            <a:spLocks noGrp="1"/>
          </p:cNvSpPr>
          <p:nvPr>
            <p:ph idx="1"/>
          </p:nvPr>
        </p:nvSpPr>
        <p:spPr/>
        <p:txBody>
          <a:bodyPr>
            <a:normAutofit lnSpcReduction="10000"/>
          </a:bodyPr>
          <a:lstStyle/>
          <a:p>
            <a:r>
              <a:rPr lang="el-GR" dirty="0" smtClean="0"/>
              <a:t>Χωρίζεται </a:t>
            </a:r>
            <a:r>
              <a:rPr lang="el-GR" dirty="0"/>
              <a:t>με τους φραγμούς των δοντιών σε δύο μοίρες: Το προστόμιο προς τα </a:t>
            </a:r>
            <a:r>
              <a:rPr lang="el-GR" dirty="0" smtClean="0"/>
              <a:t>έξω.</a:t>
            </a:r>
            <a:endParaRPr lang="en-US" dirty="0" smtClean="0"/>
          </a:p>
          <a:p>
            <a:r>
              <a:rPr lang="el-GR" dirty="0" smtClean="0"/>
              <a:t>Τη </a:t>
            </a:r>
            <a:r>
              <a:rPr lang="el-GR" dirty="0"/>
              <a:t>κυρίως στοματική κοιλότητα προς τα </a:t>
            </a:r>
            <a:r>
              <a:rPr lang="el-GR" dirty="0" smtClean="0"/>
              <a:t>μέσα.</a:t>
            </a:r>
            <a:endParaRPr lang="en-US" dirty="0" smtClean="0"/>
          </a:p>
          <a:p>
            <a:r>
              <a:rPr lang="el-GR" dirty="0" smtClean="0"/>
              <a:t>ΠΡΟΣΤΟΜΙΟ, </a:t>
            </a:r>
            <a:r>
              <a:rPr lang="el-GR" dirty="0"/>
              <a:t>έ</a:t>
            </a:r>
            <a:r>
              <a:rPr lang="el-GR" dirty="0" smtClean="0"/>
              <a:t>χει </a:t>
            </a:r>
            <a:r>
              <a:rPr lang="el-GR" dirty="0"/>
              <a:t>δύο τοιχώματα: Το </a:t>
            </a:r>
            <a:r>
              <a:rPr lang="el-GR" dirty="0" smtClean="0"/>
              <a:t>έξω, </a:t>
            </a:r>
            <a:r>
              <a:rPr lang="el-GR" dirty="0"/>
              <a:t>που σχηματίζεται από τα χείλη και τις παρειές </a:t>
            </a:r>
            <a:r>
              <a:rPr lang="el-GR" dirty="0" smtClean="0"/>
              <a:t>και </a:t>
            </a:r>
            <a:r>
              <a:rPr lang="el-GR" dirty="0"/>
              <a:t>επικοινωνεί με τον εξωτερικό κόσμο μέσω της στοματικής σχισμής. Το </a:t>
            </a:r>
            <a:r>
              <a:rPr lang="el-GR" dirty="0" smtClean="0"/>
              <a:t>έσω, </a:t>
            </a:r>
            <a:r>
              <a:rPr lang="el-GR" dirty="0"/>
              <a:t>που σχηματίζεται από τα δόντια και τα ούλα .</a:t>
            </a:r>
          </a:p>
          <a:p>
            <a:r>
              <a:rPr lang="el-GR" dirty="0" smtClean="0"/>
              <a:t>ΚΥΡΙΩΣ </a:t>
            </a:r>
            <a:r>
              <a:rPr lang="el-GR" dirty="0"/>
              <a:t>ΣΤΟΜΑΤΙΚΗ </a:t>
            </a:r>
            <a:r>
              <a:rPr lang="el-GR" dirty="0" smtClean="0"/>
              <a:t>ΚΟΙΛΟΤΗΤΑ, σχηματίζεται</a:t>
            </a:r>
            <a:r>
              <a:rPr lang="el-GR" dirty="0"/>
              <a:t>: Μπροστά και πλάγια ,από τα δόντια και τα ούλα. Κάτω ,από το έδαφος του στόματος ,στο οποίο βρίσκεται η γλώσσα. Πάνω ,από την υπερώα. Πίσω ,από τον ισθμό του φάρυγγα.</a:t>
            </a:r>
          </a:p>
          <a:p>
            <a:endParaRPr lang="en-US" dirty="0"/>
          </a:p>
        </p:txBody>
      </p:sp>
    </p:spTree>
    <p:extLst>
      <p:ext uri="{BB962C8B-B14F-4D97-AF65-F5344CB8AC3E}">
        <p14:creationId xmlns:p14="http://schemas.microsoft.com/office/powerpoint/2010/main" val="24009136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Πέψη υδατανθράκων</a:t>
            </a:r>
            <a:endParaRPr lang="en-US" b="1" dirty="0"/>
          </a:p>
        </p:txBody>
      </p:sp>
      <p:sp>
        <p:nvSpPr>
          <p:cNvPr id="3" name="2 - Θέση περιεχομένου"/>
          <p:cNvSpPr>
            <a:spLocks noGrp="1"/>
          </p:cNvSpPr>
          <p:nvPr>
            <p:ph idx="1"/>
          </p:nvPr>
        </p:nvSpPr>
        <p:spPr>
          <a:xfrm>
            <a:off x="323528" y="1196752"/>
            <a:ext cx="8712968" cy="5661248"/>
          </a:xfrm>
        </p:spPr>
        <p:txBody>
          <a:bodyPr>
            <a:noAutofit/>
          </a:bodyPr>
          <a:lstStyle/>
          <a:p>
            <a:pPr>
              <a:lnSpc>
                <a:spcPct val="110000"/>
              </a:lnSpc>
              <a:spcBef>
                <a:spcPts val="1000"/>
              </a:spcBef>
            </a:pPr>
            <a:r>
              <a:rPr lang="el-GR" sz="2200" dirty="0" smtClean="0"/>
              <a:t>Οι </a:t>
            </a:r>
            <a:r>
              <a:rPr lang="el-GR" sz="2200" dirty="0"/>
              <a:t>σπουδαιότεροι υδατάνθρακες της τροφής του ανθρώπου είναι το </a:t>
            </a:r>
            <a:r>
              <a:rPr lang="el-GR" sz="2200" dirty="0" smtClean="0"/>
              <a:t>άμυλο, </a:t>
            </a:r>
            <a:r>
              <a:rPr lang="el-GR" sz="2200" dirty="0"/>
              <a:t>η σακχαρόζη και η </a:t>
            </a:r>
            <a:r>
              <a:rPr lang="el-GR" sz="2200" dirty="0" smtClean="0"/>
              <a:t>λακτόζη. </a:t>
            </a:r>
            <a:r>
              <a:rPr lang="el-GR" sz="2200" dirty="0"/>
              <a:t>Η πέψη των υδατανθράκων αρχίζει από το στόμα, συνεχίζεται στο στομάχι και ολοκληρώνεται στο παχύ έντερο.</a:t>
            </a:r>
          </a:p>
          <a:p>
            <a:pPr>
              <a:lnSpc>
                <a:spcPct val="110000"/>
              </a:lnSpc>
              <a:spcBef>
                <a:spcPts val="1000"/>
              </a:spcBef>
            </a:pPr>
            <a:r>
              <a:rPr lang="el-GR" sz="2200" b="1" dirty="0" smtClean="0"/>
              <a:t>Στη </a:t>
            </a:r>
            <a:r>
              <a:rPr lang="el-GR" sz="2200" b="1" dirty="0"/>
              <a:t>στοματική κοιλότητα. </a:t>
            </a:r>
            <a:r>
              <a:rPr lang="el-GR" sz="2200" dirty="0"/>
              <a:t>Το ένζυμο αμυλάση και πτυαλίνη του σάλιου διασπά μέσα στο στόμα το άμυλο ( 3-5% του αμύλου της τροφής) </a:t>
            </a:r>
            <a:r>
              <a:rPr lang="el-GR" sz="2200" dirty="0" smtClean="0"/>
              <a:t>.</a:t>
            </a:r>
          </a:p>
          <a:p>
            <a:pPr>
              <a:lnSpc>
                <a:spcPct val="110000"/>
              </a:lnSpc>
              <a:spcBef>
                <a:spcPts val="1000"/>
              </a:spcBef>
            </a:pPr>
            <a:r>
              <a:rPr lang="el-GR" sz="2200" b="1" dirty="0" smtClean="0"/>
              <a:t>Στο </a:t>
            </a:r>
            <a:r>
              <a:rPr lang="el-GR" sz="2200" b="1" dirty="0"/>
              <a:t>στομάχι. </a:t>
            </a:r>
            <a:r>
              <a:rPr lang="el-GR" sz="2200" dirty="0"/>
              <a:t>Η αμυλάση στο στομάχι εξακολουθεί να δρα παρά το όξινο περιβάλλον το οποίο μειώνει τη δράση της. Εκεί διασπά το 30-40% του αμύλου της τροφής. </a:t>
            </a:r>
            <a:endParaRPr lang="el-GR" sz="2200" dirty="0" smtClean="0"/>
          </a:p>
          <a:p>
            <a:pPr>
              <a:lnSpc>
                <a:spcPct val="110000"/>
              </a:lnSpc>
              <a:spcBef>
                <a:spcPts val="1000"/>
              </a:spcBef>
            </a:pPr>
            <a:r>
              <a:rPr lang="el-GR" sz="2200" b="1" dirty="0" smtClean="0"/>
              <a:t>Στο </a:t>
            </a:r>
            <a:r>
              <a:rPr lang="el-GR" sz="2200" b="1" dirty="0"/>
              <a:t>λεπτό έντερο. </a:t>
            </a:r>
            <a:r>
              <a:rPr lang="el-GR" sz="2200" dirty="0"/>
              <a:t>Το αδιάσπαστο άμυλο έρχεται στο δωδεκαδάκτυλο και στο ελικώδες έντερο , διασπάται με την παγκρεατική αμυλάση σε δισακχαρίτες (φρουκτόζη, γλυκόζη, γαλακτόζη) και μονοσακχαρίτες οι οποίοι απορροφώνται από το βλεννογόνο του λεπτού εντέρου</a:t>
            </a:r>
            <a:r>
              <a:rPr lang="el-GR" sz="2200" dirty="0" smtClean="0"/>
              <a:t>.</a:t>
            </a:r>
            <a:endParaRPr lang="el-GR" sz="2200" dirty="0"/>
          </a:p>
        </p:txBody>
      </p:sp>
    </p:spTree>
    <p:extLst>
      <p:ext uri="{BB962C8B-B14F-4D97-AF65-F5344CB8AC3E}">
        <p14:creationId xmlns:p14="http://schemas.microsoft.com/office/powerpoint/2010/main" val="2739730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Πέψη πρωτεϊνών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pPr marL="0" indent="0">
              <a:buNone/>
            </a:pPr>
            <a:r>
              <a:rPr lang="el-GR" dirty="0" smtClean="0"/>
              <a:t>Οι </a:t>
            </a:r>
            <a:r>
              <a:rPr lang="el-GR" dirty="0"/>
              <a:t>πρωτεΐνες είναι μεγαλομοριακές ενώσεις, οι οποίες δεν μπορούν να περάσουν την κυτταρική μεμβράνη. Για το λόγο αυτό διασπώνται μέσα στον γαστρεντερολογικό σωλήνα σε αμινοξέα και μεταφέρονται στα κύτταρα, όπου χρησιμοποιούνται για τη σύνθεση πρωτεϊνών και ως πηγή ενέργειας </a:t>
            </a:r>
            <a:endParaRPr lang="el-GR" dirty="0" smtClean="0"/>
          </a:p>
          <a:p>
            <a:pPr marL="0" indent="0">
              <a:buNone/>
            </a:pPr>
            <a:r>
              <a:rPr lang="el-GR" dirty="0" smtClean="0"/>
              <a:t>Η </a:t>
            </a:r>
            <a:r>
              <a:rPr lang="el-GR" dirty="0"/>
              <a:t>πέψη των πρωτεϊνών ξεκινά από το στομάχι, όπου το γαστρικό οξύ ενεργοποιεί τα πεψιγόνα σε </a:t>
            </a:r>
            <a:r>
              <a:rPr lang="el-GR" dirty="0" smtClean="0"/>
              <a:t>πεψίνες, </a:t>
            </a:r>
            <a:r>
              <a:rPr lang="el-GR" dirty="0"/>
              <a:t>οι οποίες διασπούν τις πρωτεΐνες της τροφής. </a:t>
            </a:r>
            <a:endParaRPr lang="el-GR" dirty="0" smtClean="0"/>
          </a:p>
          <a:p>
            <a:pPr marL="0" indent="0">
              <a:buNone/>
            </a:pPr>
            <a:r>
              <a:rPr lang="el-GR" dirty="0" smtClean="0"/>
              <a:t>Χαρακτηριστική </a:t>
            </a:r>
            <a:r>
              <a:rPr lang="el-GR" dirty="0"/>
              <a:t>είναι η δράση της </a:t>
            </a:r>
            <a:r>
              <a:rPr lang="el-GR" dirty="0" smtClean="0"/>
              <a:t>γαστρίνης, </a:t>
            </a:r>
            <a:r>
              <a:rPr lang="el-GR" dirty="0"/>
              <a:t>που διασπά το κολλαγόνο του συνδετικού ιστού των τροφών. </a:t>
            </a:r>
            <a:endParaRPr lang="el-GR" dirty="0" smtClean="0"/>
          </a:p>
        </p:txBody>
      </p:sp>
    </p:spTree>
    <p:extLst>
      <p:ext uri="{BB962C8B-B14F-4D97-AF65-F5344CB8AC3E}">
        <p14:creationId xmlns:p14="http://schemas.microsoft.com/office/powerpoint/2010/main" val="1299946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Πέψη πρωτεϊνών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pPr marL="0" indent="0">
              <a:buNone/>
            </a:pPr>
            <a:r>
              <a:rPr lang="el-GR" dirty="0" smtClean="0"/>
              <a:t>Η </a:t>
            </a:r>
            <a:r>
              <a:rPr lang="el-GR" dirty="0"/>
              <a:t>πέψη των τροφών συνεχίζεται στο δωδεκαδάκτυλο με τη δράση του παγκρεατικού </a:t>
            </a:r>
            <a:r>
              <a:rPr lang="el-GR" dirty="0" smtClean="0"/>
              <a:t>υγρού, </a:t>
            </a:r>
            <a:r>
              <a:rPr lang="el-GR" dirty="0"/>
              <a:t>με αποτέλεσμα τη διάσπαση των πρωτεϊνών σε ολιγοπεπτίδια και αμινοξέα . Αυτά θα απορροφηθούν από το βλεννογόνο του εντέρου και θα περάσουν μέσω της πυλαίας κυκλοφορίας στον οργανισμό.</a:t>
            </a:r>
            <a:endParaRPr lang="en-US" dirty="0"/>
          </a:p>
        </p:txBody>
      </p:sp>
    </p:spTree>
    <p:extLst>
      <p:ext uri="{BB962C8B-B14F-4D97-AF65-F5344CB8AC3E}">
        <p14:creationId xmlns:p14="http://schemas.microsoft.com/office/powerpoint/2010/main" val="1384916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Πέψη λιπών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πέψη </a:t>
            </a:r>
            <a:r>
              <a:rPr lang="el-GR" dirty="0" smtClean="0"/>
              <a:t>γίνεται </a:t>
            </a:r>
            <a:r>
              <a:rPr lang="el-GR" b="1" dirty="0"/>
              <a:t>στο στομάχι </a:t>
            </a:r>
            <a:r>
              <a:rPr lang="el-GR" dirty="0"/>
              <a:t>και στο λεπτό έντερο με τη δράση ειδικών ενζύμων. Τα λίπη των τροφών (τριγλυκερίδια) είναι αδιάλυτα στο νερό. Για να γίνει η πέψη τους πρέπει πρώτα να διασπαστούν </a:t>
            </a:r>
            <a:r>
              <a:rPr lang="el-GR" b="1" dirty="0"/>
              <a:t>σε μικρά λιποσταγονίδια </a:t>
            </a:r>
            <a:r>
              <a:rPr lang="el-GR" dirty="0"/>
              <a:t>και αυτό γίνεται με τις κινήσεις του στομάχου. Η πέψη των λιπών γίνεται με την επίδραση ενός ενζύμου, </a:t>
            </a:r>
            <a:r>
              <a:rPr lang="el-GR" b="1" dirty="0"/>
              <a:t>της γαστρικής λιπάσης </a:t>
            </a:r>
            <a:r>
              <a:rPr lang="el-GR" dirty="0"/>
              <a:t>και είναι πολύ μικρό το ποσοστό της πέψης τους στο στομάχι. </a:t>
            </a:r>
            <a:endParaRPr lang="el-GR" dirty="0" smtClean="0"/>
          </a:p>
        </p:txBody>
      </p:sp>
    </p:spTree>
    <p:extLst>
      <p:ext uri="{BB962C8B-B14F-4D97-AF65-F5344CB8AC3E}">
        <p14:creationId xmlns:p14="http://schemas.microsoft.com/office/powerpoint/2010/main" val="601215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Πέψη λιπών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Στο </a:t>
            </a:r>
            <a:r>
              <a:rPr lang="el-GR" b="1" dirty="0"/>
              <a:t>λεπτό έντερο </a:t>
            </a:r>
            <a:r>
              <a:rPr lang="el-GR" dirty="0"/>
              <a:t>γίνεται η γαλακτοποίηση του λίπους δηλαδή τα λιποσταγονίδια με τις κινήσεις του λεπτού εντέρου και την επίδραση της χολής μετατρέπονται σε πολύ μικρά σταγονίδια. </a:t>
            </a:r>
            <a:endParaRPr lang="el-GR" dirty="0" smtClean="0"/>
          </a:p>
          <a:p>
            <a:r>
              <a:rPr lang="el-GR" dirty="0" smtClean="0"/>
              <a:t>Με </a:t>
            </a:r>
            <a:r>
              <a:rPr lang="el-GR" dirty="0"/>
              <a:t>τη δράση </a:t>
            </a:r>
            <a:r>
              <a:rPr lang="el-GR" b="1" dirty="0"/>
              <a:t>της παγκρεατικής λιπάσης </a:t>
            </a:r>
            <a:r>
              <a:rPr lang="el-GR" dirty="0"/>
              <a:t>δημιουργούνται μονογλυκερίδια και λιπαρά οξέα, τα οποία απορροφούνται από το βλεννογόνο του εντέρου. Μια μικρή ποσότητα των λιπαρών οξέων μεταφέρονται απ’ ευθείας στην πυλαία κυκλοφορία, ενώ τα υπόλοιπα μεταφέρονται στη φλεβική κυκλοφορία μέσω των λεμφαγγείων και του θωρακικού πόρου.</a:t>
            </a:r>
            <a:endParaRPr lang="en-US" dirty="0"/>
          </a:p>
        </p:txBody>
      </p:sp>
    </p:spTree>
    <p:extLst>
      <p:ext uri="{BB962C8B-B14F-4D97-AF65-F5344CB8AC3E}">
        <p14:creationId xmlns:p14="http://schemas.microsoft.com/office/powerpoint/2010/main" val="36278461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Βιταμίνες</a:t>
            </a:r>
            <a:endParaRPr lang="en-US" b="1" dirty="0"/>
          </a:p>
        </p:txBody>
      </p:sp>
      <p:sp>
        <p:nvSpPr>
          <p:cNvPr id="3" name="2 - Θέση περιεχομένου"/>
          <p:cNvSpPr>
            <a:spLocks noGrp="1"/>
          </p:cNvSpPr>
          <p:nvPr>
            <p:ph idx="1"/>
          </p:nvPr>
        </p:nvSpPr>
        <p:spPr/>
        <p:txBody>
          <a:bodyPr>
            <a:normAutofit/>
          </a:bodyPr>
          <a:lstStyle/>
          <a:p>
            <a:r>
              <a:rPr lang="el-GR" dirty="0" smtClean="0"/>
              <a:t>Οι </a:t>
            </a:r>
            <a:r>
              <a:rPr lang="el-GR" dirty="0"/>
              <a:t>θρεπτικές ουσίες δηλαδή οι υδατάνθρακες, τα λίπη και οι πρωτεΐνες είναι πολύ σημαντικές για τη ζωή του ανθρώπου γιατί διασπώνται και δίνουν ενέργεια. </a:t>
            </a:r>
            <a:endParaRPr lang="el-GR" dirty="0" smtClean="0"/>
          </a:p>
          <a:p>
            <a:r>
              <a:rPr lang="el-GR" dirty="0" smtClean="0"/>
              <a:t>Το </a:t>
            </a:r>
            <a:r>
              <a:rPr lang="el-GR" dirty="0"/>
              <a:t>ποσό της ενέργειας που παίρνουμε από τις θρεπτικές ουσίες εξαρτάται από τις ενεργειακές ανάγκες του οργανισμού για παραγωγή θερμότητας, κινητική ενέργεια και άλλες μορφές ενέργειας απαραίτητες για τη ζωή. </a:t>
            </a:r>
            <a:endParaRPr lang="en-US" dirty="0"/>
          </a:p>
        </p:txBody>
      </p:sp>
    </p:spTree>
    <p:extLst>
      <p:ext uri="{BB962C8B-B14F-4D97-AF65-F5344CB8AC3E}">
        <p14:creationId xmlns:p14="http://schemas.microsoft.com/office/powerpoint/2010/main" val="4214157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44824"/>
            <a:ext cx="8229600" cy="908720"/>
          </a:xfrm>
        </p:spPr>
        <p:txBody>
          <a:bodyPr>
            <a:normAutofit fontScale="90000"/>
          </a:bodyPr>
          <a:lstStyle/>
          <a:p>
            <a:r>
              <a:rPr lang="el-GR" b="1" dirty="0" smtClean="0">
                <a:hlinkClick r:id="rId3"/>
              </a:rPr>
              <a:t>Γαστρικές ορμόνες</a:t>
            </a:r>
            <a:r>
              <a:rPr lang="el-GR" b="1" dirty="0" smtClean="0"/>
              <a:t/>
            </a:r>
            <a:br>
              <a:rPr lang="el-GR" b="1" dirty="0" smtClean="0"/>
            </a:br>
            <a:endParaRPr lang="en-US" b="1" dirty="0"/>
          </a:p>
        </p:txBody>
      </p:sp>
      <p:sp>
        <p:nvSpPr>
          <p:cNvPr id="3" name="Rectangle 7"/>
          <p:cNvSpPr/>
          <p:nvPr/>
        </p:nvSpPr>
        <p:spPr>
          <a:xfrm>
            <a:off x="1475656" y="6165304"/>
            <a:ext cx="619268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Gastrointestinal hormone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hlinkClick r:id="rId3"/>
              </a:rPr>
              <a:t>Wikipedia</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 </a:t>
            </a:r>
            <a:r>
              <a:rPr lang="en-US" sz="1200" dirty="0" smtClean="0">
                <a:solidFill>
                  <a:prstClr val="black">
                    <a:lumMod val="75000"/>
                    <a:lumOff val="25000"/>
                  </a:prstClr>
                </a:solidFill>
                <a:latin typeface="Calibri"/>
                <a:hlinkClick r:id="rId4"/>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41733159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12</a:t>
            </a:r>
            <a:r>
              <a:rPr lang="en-US" sz="2000" dirty="0" smtClean="0"/>
              <a:t>:</a:t>
            </a:r>
            <a:r>
              <a:rPr lang="el-GR" sz="2000" dirty="0"/>
              <a:t> Πεπτικό σύστημα».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Γλώσσα</a:t>
            </a:r>
            <a:endParaRPr lang="en-US" b="1" dirty="0"/>
          </a:p>
        </p:txBody>
      </p:sp>
      <p:sp>
        <p:nvSpPr>
          <p:cNvPr id="3" name="2 - Θέση περιεχομένου"/>
          <p:cNvSpPr>
            <a:spLocks noGrp="1"/>
          </p:cNvSpPr>
          <p:nvPr>
            <p:ph idx="1"/>
          </p:nvPr>
        </p:nvSpPr>
        <p:spPr/>
        <p:txBody>
          <a:bodyPr>
            <a:normAutofit lnSpcReduction="10000"/>
          </a:bodyPr>
          <a:lstStyle/>
          <a:p>
            <a:r>
              <a:rPr lang="el-GR" dirty="0" smtClean="0"/>
              <a:t>Βρίσκεται </a:t>
            </a:r>
            <a:r>
              <a:rPr lang="el-GR" dirty="0"/>
              <a:t>στο έδαφος του </a:t>
            </a:r>
            <a:r>
              <a:rPr lang="el-GR" dirty="0" smtClean="0"/>
              <a:t>στόματος. </a:t>
            </a:r>
            <a:r>
              <a:rPr lang="el-GR" dirty="0"/>
              <a:t>Αποτελείται από μύες. </a:t>
            </a:r>
            <a:endParaRPr lang="en-US" dirty="0" smtClean="0"/>
          </a:p>
          <a:p>
            <a:r>
              <a:rPr lang="el-GR" dirty="0" smtClean="0"/>
              <a:t>Χρησιμεύει </a:t>
            </a:r>
            <a:r>
              <a:rPr lang="el-GR" dirty="0"/>
              <a:t>για: μ</a:t>
            </a:r>
            <a:r>
              <a:rPr lang="el-GR" dirty="0" smtClean="0"/>
              <a:t>άσηση</a:t>
            </a:r>
            <a:r>
              <a:rPr lang="en-US" dirty="0" smtClean="0"/>
              <a:t>,</a:t>
            </a:r>
            <a:r>
              <a:rPr lang="el-GR" dirty="0" smtClean="0"/>
              <a:t> </a:t>
            </a:r>
            <a:r>
              <a:rPr lang="el-GR" dirty="0"/>
              <a:t>ο</a:t>
            </a:r>
            <a:r>
              <a:rPr lang="el-GR" dirty="0" smtClean="0"/>
              <a:t>μιλία</a:t>
            </a:r>
            <a:r>
              <a:rPr lang="en-US" dirty="0" smtClean="0"/>
              <a:t>,</a:t>
            </a:r>
            <a:r>
              <a:rPr lang="el-GR" dirty="0" smtClean="0"/>
              <a:t> γεύση.</a:t>
            </a:r>
            <a:endParaRPr lang="en-US" dirty="0" smtClean="0"/>
          </a:p>
          <a:p>
            <a:r>
              <a:rPr lang="el-GR" dirty="0" smtClean="0"/>
              <a:t>Χωρίζεται </a:t>
            </a:r>
            <a:r>
              <a:rPr lang="el-GR" dirty="0"/>
              <a:t>σε: Βάση ή </a:t>
            </a:r>
            <a:r>
              <a:rPr lang="el-GR" dirty="0" smtClean="0"/>
              <a:t>ρίζα, σώμα, </a:t>
            </a:r>
            <a:r>
              <a:rPr lang="el-GR" dirty="0"/>
              <a:t>κ</a:t>
            </a:r>
            <a:r>
              <a:rPr lang="el-GR" dirty="0" smtClean="0"/>
              <a:t>ορυφή.</a:t>
            </a:r>
            <a:endParaRPr lang="el-GR" dirty="0"/>
          </a:p>
          <a:p>
            <a:r>
              <a:rPr lang="el-GR" dirty="0" smtClean="0"/>
              <a:t>Στην </a:t>
            </a:r>
            <a:r>
              <a:rPr lang="el-GR" dirty="0"/>
              <a:t>πάνω επιφάνεια έχει πολλές μικρές </a:t>
            </a:r>
            <a:r>
              <a:rPr lang="el-GR" dirty="0" smtClean="0"/>
              <a:t>προεξοχές</a:t>
            </a:r>
            <a:r>
              <a:rPr lang="en-US" dirty="0" smtClean="0"/>
              <a:t>,</a:t>
            </a:r>
            <a:r>
              <a:rPr lang="el-GR" dirty="0" smtClean="0"/>
              <a:t>τις </a:t>
            </a:r>
            <a:r>
              <a:rPr lang="el-GR" dirty="0"/>
              <a:t>θηλές της γλώσσας . </a:t>
            </a:r>
            <a:endParaRPr lang="en-US" dirty="0" smtClean="0"/>
          </a:p>
          <a:p>
            <a:r>
              <a:rPr lang="el-GR" dirty="0" smtClean="0"/>
              <a:t>Αυτές </a:t>
            </a:r>
            <a:r>
              <a:rPr lang="el-GR" dirty="0"/>
              <a:t>χωρίζονται σε: </a:t>
            </a:r>
            <a:endParaRPr lang="el-GR" dirty="0" smtClean="0"/>
          </a:p>
          <a:p>
            <a:pPr marL="355600" indent="0">
              <a:buNone/>
            </a:pPr>
            <a:r>
              <a:rPr lang="el-GR" b="1" dirty="0" smtClean="0"/>
              <a:t>Τριχοειδείς </a:t>
            </a:r>
            <a:r>
              <a:rPr lang="el-GR" b="1" dirty="0"/>
              <a:t>θηλές </a:t>
            </a:r>
            <a:r>
              <a:rPr lang="el-GR" dirty="0"/>
              <a:t>, που είναι οι περισσότερες. </a:t>
            </a:r>
            <a:r>
              <a:rPr lang="el-GR" b="1" dirty="0"/>
              <a:t>Μυκητοειδείς θηλές</a:t>
            </a:r>
            <a:r>
              <a:rPr lang="el-GR" dirty="0"/>
              <a:t> (στη κορυφή της γλώσσας</a:t>
            </a:r>
            <a:r>
              <a:rPr lang="el-GR" dirty="0" smtClean="0"/>
              <a:t>). </a:t>
            </a:r>
            <a:r>
              <a:rPr lang="el-GR" b="1" dirty="0"/>
              <a:t>Φυλλοειδείς θηλές </a:t>
            </a:r>
            <a:r>
              <a:rPr lang="el-GR" dirty="0"/>
              <a:t>(πίσω και πλάγια της γλώσσας</a:t>
            </a:r>
            <a:r>
              <a:rPr lang="el-GR" dirty="0" smtClean="0"/>
              <a:t>). </a:t>
            </a:r>
            <a:r>
              <a:rPr lang="el-GR" b="1" dirty="0"/>
              <a:t>Περιχαρακωμένες θηλές </a:t>
            </a:r>
            <a:r>
              <a:rPr lang="el-GR" dirty="0"/>
              <a:t>, που είναι 8-12 και σχηματίζουν το γευστικό λάμδα στο πίσω μέρος της γλώσσας.</a:t>
            </a:r>
          </a:p>
          <a:p>
            <a:endParaRPr lang="en-US" dirty="0"/>
          </a:p>
        </p:txBody>
      </p:sp>
    </p:spTree>
    <p:extLst>
      <p:ext uri="{BB962C8B-B14F-4D97-AF65-F5344CB8AC3E}">
        <p14:creationId xmlns:p14="http://schemas.microsoft.com/office/powerpoint/2010/main" val="25060370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12943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1539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Στοματική κοιλότητα </a:t>
            </a:r>
            <a:r>
              <a:rPr lang="el-GR" sz="3200" b="0" dirty="0" smtClean="0"/>
              <a:t>2/2</a:t>
            </a:r>
            <a:endParaRPr lang="el-GR" dirty="0"/>
          </a:p>
        </p:txBody>
      </p:sp>
      <p:pic>
        <p:nvPicPr>
          <p:cNvPr id="2050" name="Picture 2" descr="File:Illu03 mou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988840"/>
            <a:ext cx="4810125" cy="31908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473967" y="5445224"/>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hlinkClick r:id="rId3"/>
              </a:rPr>
              <a:t>Illu03 </a:t>
            </a:r>
            <a:r>
              <a:rPr lang="en-US" sz="1200" dirty="0" smtClean="0">
                <a:solidFill>
                  <a:prstClr val="black"/>
                </a:solidFill>
                <a:hlinkClick r:id="rId3"/>
              </a:rPr>
              <a:t>mouth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hlinkClick r:id="rId4" tooltip="User:Arcadian"/>
              </a:rPr>
              <a:t>Arcadian</a:t>
            </a:r>
            <a:r>
              <a:rPr lang="el-GR" sz="1200" dirty="0" smtClean="0">
                <a:solidFill>
                  <a:prstClr val="black"/>
                </a:solidFill>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791657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Γευστικοί κάλυκες και υπερώα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pPr>
              <a:spcAft>
                <a:spcPts val="1800"/>
              </a:spcAft>
            </a:pPr>
            <a:r>
              <a:rPr lang="el-GR" sz="2200" b="1" dirty="0"/>
              <a:t>Γευστικοί κάλυκες </a:t>
            </a:r>
            <a:r>
              <a:rPr lang="el-GR" sz="2200" dirty="0"/>
              <a:t>(ειδικά κύτταρα για τη γεύση) υπάρχουν στις: Μυκητοειδείς </a:t>
            </a:r>
            <a:r>
              <a:rPr lang="el-GR" sz="2200" dirty="0" smtClean="0"/>
              <a:t>θηλές, </a:t>
            </a:r>
            <a:r>
              <a:rPr lang="el-GR" sz="2200" dirty="0"/>
              <a:t>φ</a:t>
            </a:r>
            <a:r>
              <a:rPr lang="el-GR" sz="2200" dirty="0" smtClean="0"/>
              <a:t>υλλοειδείς θηλές, </a:t>
            </a:r>
            <a:r>
              <a:rPr lang="el-GR" sz="2200" dirty="0"/>
              <a:t>π</a:t>
            </a:r>
            <a:r>
              <a:rPr lang="el-GR" sz="2200" dirty="0" smtClean="0"/>
              <a:t>εριχαρακωμένες θηλές. </a:t>
            </a:r>
            <a:r>
              <a:rPr lang="el-GR" sz="2200" dirty="0"/>
              <a:t>Οι διάφορες γεύσεις γίνονται αντιληπτές ως εξής: </a:t>
            </a:r>
            <a:endParaRPr lang="el-GR" sz="2200" dirty="0" smtClean="0"/>
          </a:p>
          <a:p>
            <a:pPr marL="457200" indent="-457200">
              <a:buFont typeface="+mj-lt"/>
              <a:buAutoNum type="arabicPeriod"/>
            </a:pPr>
            <a:r>
              <a:rPr lang="el-GR" sz="2200" dirty="0"/>
              <a:t>Το πικρό στο πίσω μέρος της γλώσσας.</a:t>
            </a:r>
          </a:p>
          <a:p>
            <a:pPr marL="457200" indent="-457200">
              <a:buFont typeface="+mj-lt"/>
              <a:buAutoNum type="arabicPeriod"/>
            </a:pPr>
            <a:r>
              <a:rPr lang="el-GR" sz="2200" dirty="0" smtClean="0"/>
              <a:t>Το </a:t>
            </a:r>
            <a:r>
              <a:rPr lang="el-GR" sz="2200" dirty="0"/>
              <a:t>ξινό και </a:t>
            </a:r>
            <a:endParaRPr lang="el-GR" sz="2200" dirty="0" smtClean="0"/>
          </a:p>
          <a:p>
            <a:pPr marL="457200" indent="-457200">
              <a:buFont typeface="+mj-lt"/>
              <a:buAutoNum type="arabicPeriod"/>
            </a:pPr>
            <a:r>
              <a:rPr lang="el-GR" sz="2200" dirty="0" smtClean="0"/>
              <a:t>Το  </a:t>
            </a:r>
            <a:r>
              <a:rPr lang="el-GR" sz="2200" dirty="0"/>
              <a:t>αλμυρό στα πλάγια.</a:t>
            </a:r>
            <a:endParaRPr lang="el-GR" sz="2200" dirty="0" smtClean="0"/>
          </a:p>
          <a:p>
            <a:pPr marL="457200" indent="-457200">
              <a:buFont typeface="+mj-lt"/>
              <a:buAutoNum type="arabicPeriod"/>
            </a:pPr>
            <a:r>
              <a:rPr lang="el-GR" sz="2200" dirty="0" smtClean="0"/>
              <a:t>Το </a:t>
            </a:r>
            <a:r>
              <a:rPr lang="el-GR" sz="2200" dirty="0"/>
              <a:t>γλυκό στη κορυφή της </a:t>
            </a:r>
            <a:r>
              <a:rPr lang="el-GR" sz="2200" dirty="0" smtClean="0"/>
              <a:t>γλώσσας.</a:t>
            </a:r>
            <a:endParaRPr lang="el-GR" sz="2200" dirty="0"/>
          </a:p>
        </p:txBody>
      </p:sp>
      <p:pic>
        <p:nvPicPr>
          <p:cNvPr id="3074" name="Picture 2" descr="File:Taste bud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204864"/>
            <a:ext cx="2437787" cy="41532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3851920" y="5589240"/>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hlinkClick r:id="rId3"/>
              </a:rPr>
              <a:t>Taste </a:t>
            </a:r>
            <a:r>
              <a:rPr lang="en-US" sz="1200" dirty="0" smtClean="0">
                <a:solidFill>
                  <a:prstClr val="black"/>
                </a:solidFill>
                <a:hlinkClick r:id="rId3"/>
              </a:rPr>
              <a:t>buds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hlinkClick r:id="rId4" tooltip="User:MesserWoland"/>
              </a:rPr>
              <a:t>MesserWoland</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608354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Γευστικοί κάλυκες και υπερώα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b="1" dirty="0" smtClean="0"/>
              <a:t>ΥΠΕΡΩΑ</a:t>
            </a:r>
            <a:r>
              <a:rPr lang="el-GR" sz="2200" dirty="0" smtClean="0"/>
              <a:t>, χωρίζει </a:t>
            </a:r>
            <a:r>
              <a:rPr lang="el-GR" sz="2200" dirty="0"/>
              <a:t>τη κυρίως στοματική κοιλότητα από τις ρινικές κοιλότητες και διαιρείται σε: </a:t>
            </a:r>
            <a:endParaRPr lang="el-GR" sz="2200" dirty="0" smtClean="0"/>
          </a:p>
          <a:p>
            <a:r>
              <a:rPr lang="el-GR" sz="2200" dirty="0" smtClean="0"/>
              <a:t>Σκληρή </a:t>
            </a:r>
            <a:r>
              <a:rPr lang="el-GR" sz="2200" dirty="0"/>
              <a:t>υπερώα προς τα μπροστά , η οποία σχηματίζεται από το υπερώιο οστό και τη άνω γνάθο. </a:t>
            </a:r>
            <a:endParaRPr lang="el-GR" sz="2200" dirty="0" smtClean="0"/>
          </a:p>
          <a:p>
            <a:r>
              <a:rPr lang="el-GR" sz="2200" dirty="0" smtClean="0"/>
              <a:t>Μαλακή </a:t>
            </a:r>
            <a:r>
              <a:rPr lang="el-GR" sz="2200" dirty="0"/>
              <a:t>υπερώα προς τα πίσω , που δεν έχει οστά και καταλήγει στη σταφυλή.</a:t>
            </a:r>
          </a:p>
          <a:p>
            <a:r>
              <a:rPr lang="el-GR" sz="2200" dirty="0" smtClean="0"/>
              <a:t>Η </a:t>
            </a:r>
            <a:r>
              <a:rPr lang="el-GR" sz="2200" dirty="0"/>
              <a:t>υπερώα : Συμμετέχει στην ομιλία με το σχηματισμό κάποιων φθόγγων.  </a:t>
            </a:r>
            <a:r>
              <a:rPr lang="el-GR" sz="2200" dirty="0" smtClean="0"/>
              <a:t>Η </a:t>
            </a:r>
            <a:r>
              <a:rPr lang="el-GR" sz="2200" dirty="0"/>
              <a:t>σταφυλή ανεβαίνει κατά τη κατάποση και εμποδίζει τις τροφές να ανέβουν στην ρινική κοιλότητα. Ταλαντεύεται κατά τον ύπνο με ανοιχτό στόμα ,σε ύπτια θέση (ροχαλητό).</a:t>
            </a:r>
          </a:p>
          <a:p>
            <a:endParaRPr lang="en-US" sz="2200" dirty="0"/>
          </a:p>
        </p:txBody>
      </p:sp>
    </p:spTree>
    <p:extLst>
      <p:ext uri="{BB962C8B-B14F-4D97-AF65-F5344CB8AC3E}">
        <p14:creationId xmlns:p14="http://schemas.microsoft.com/office/powerpoint/2010/main" val="1633842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102</TotalTime>
  <Words>3899</Words>
  <Application>Microsoft Office PowerPoint</Application>
  <PresentationFormat>Προβολή στην οθόνη (4:3)</PresentationFormat>
  <Paragraphs>283</Paragraphs>
  <Slides>63</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63</vt:i4>
      </vt:variant>
    </vt:vector>
  </HeadingPairs>
  <TitlesOfParts>
    <vt:vector size="65" baseType="lpstr">
      <vt:lpstr>template Φυσιολογία</vt:lpstr>
      <vt:lpstr>1_template Φυσιολογία</vt:lpstr>
      <vt:lpstr>Φυσιολογία</vt:lpstr>
      <vt:lpstr>Πεπτικό σύστημα 1/2</vt:lpstr>
      <vt:lpstr>Πεπτικό σύστημα 2/2</vt:lpstr>
      <vt:lpstr>Ανατομική οργάνωση πεπτικού</vt:lpstr>
      <vt:lpstr>Στοματική κοιλότητα 1/2</vt:lpstr>
      <vt:lpstr>Γλώσσα</vt:lpstr>
      <vt:lpstr>Στοματική κοιλότητα 2/2</vt:lpstr>
      <vt:lpstr>Γευστικοί κάλυκες και υπερώα 1/2</vt:lpstr>
      <vt:lpstr>Γευστικοί κάλυκες και υπερώα 2/2</vt:lpstr>
      <vt:lpstr>Δόντια 1/2</vt:lpstr>
      <vt:lpstr>Δόντια 2/2</vt:lpstr>
      <vt:lpstr>Σιαλογόνοι αδένες 1/2</vt:lpstr>
      <vt:lpstr>Σιαλογόνοι αδένες 2/2</vt:lpstr>
      <vt:lpstr>Φάρυγγας</vt:lpstr>
      <vt:lpstr>Οισοφάγος</vt:lpstr>
      <vt:lpstr>Οισοφάγος και στόμαχος</vt:lpstr>
      <vt:lpstr>Στόμαχος</vt:lpstr>
      <vt:lpstr>Ανατομικές σχέσεις στομάχου</vt:lpstr>
      <vt:lpstr>Μοίρες στομάχου</vt:lpstr>
      <vt:lpstr>Χιτώνες και αδένες στομάχου 1/2</vt:lpstr>
      <vt:lpstr>Χιτώνες και αδένες στομάχου 2/2</vt:lpstr>
      <vt:lpstr>Λεπτό έντερο</vt:lpstr>
      <vt:lpstr>Δωδεκαδάκτυλο</vt:lpstr>
      <vt:lpstr>Νήστις</vt:lpstr>
      <vt:lpstr>Ειλεός</vt:lpstr>
      <vt:lpstr>Παχύ έντερο</vt:lpstr>
      <vt:lpstr>Λειτουργίες παχέος εντέρου</vt:lpstr>
      <vt:lpstr>Ανατομικές σχέσεις ήπατος και παχέος</vt:lpstr>
      <vt:lpstr>Σκωληκοειδής απόφυση</vt:lpstr>
      <vt:lpstr>Ήπαρ 1/2</vt:lpstr>
      <vt:lpstr>Ήπαρ 2/2</vt:lpstr>
      <vt:lpstr>Λειτουργίες του ήπατος 1/2</vt:lpstr>
      <vt:lpstr>Λειτουργίες του ήπατος 2/2</vt:lpstr>
      <vt:lpstr>Εκφορητική οδός του ήπατος</vt:lpstr>
      <vt:lpstr>Χοληδόχος κύστη</vt:lpstr>
      <vt:lpstr>Χοληδόχος κύστη και πόροι</vt:lpstr>
      <vt:lpstr>Ήπαρ και ανατομικές σχέσεις</vt:lpstr>
      <vt:lpstr>Ήπαρ, πάγκρεας, δωδεκαδάκτυλο και ανατομικές σχέσεις</vt:lpstr>
      <vt:lpstr>Πάγκρεας</vt:lpstr>
      <vt:lpstr>Σπλήνας και λειτουργίες</vt:lpstr>
      <vt:lpstr>Διαχείριση της τροφής</vt:lpstr>
      <vt:lpstr>Μάσηση της τροφής</vt:lpstr>
      <vt:lpstr>Κατάποση 1/2</vt:lpstr>
      <vt:lpstr>Κατάποση 2/2</vt:lpstr>
      <vt:lpstr>Γαστρική κινητικότητα</vt:lpstr>
      <vt:lpstr>Γαστρική έκκριση 1/2</vt:lpstr>
      <vt:lpstr>Γαστρική έκκριση 2/2</vt:lpstr>
      <vt:lpstr>Κινητικότητα του λεπτού εντέρου</vt:lpstr>
      <vt:lpstr>Κινητικότητα του παχέος εντέρου</vt:lpstr>
      <vt:lpstr>Πέψη υδατανθράκων</vt:lpstr>
      <vt:lpstr>Πέψη πρωτεϊνών 1/2</vt:lpstr>
      <vt:lpstr>Πέψη πρωτεϊνών 2/2</vt:lpstr>
      <vt:lpstr>Πέψη λιπών 1/2</vt:lpstr>
      <vt:lpstr>Πέψη λιπών 2/2</vt:lpstr>
      <vt:lpstr>Βιταμίνες</vt:lpstr>
      <vt:lpstr>Γαστρικές ορμόνες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23</cp:revision>
  <dcterms:created xsi:type="dcterms:W3CDTF">2014-10-08T14:15:36Z</dcterms:created>
  <dcterms:modified xsi:type="dcterms:W3CDTF">2015-03-11T07:00:02Z</dcterms:modified>
</cp:coreProperties>
</file>