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0" r:id="rId22"/>
    <p:sldId id="277" r:id="rId23"/>
    <p:sldId id="278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7D68B3-3AC3-4CE2-B115-EAF53A6C8209}" type="slidenum">
              <a:rPr lang="el-GR" altLang="el-GR" smtClean="0"/>
              <a:pPr eaLnBrk="1" hangingPunct="1"/>
              <a:t>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6A7C8F-5F13-443E-840D-EC57CC458480}" type="slidenum">
              <a:rPr lang="el-GR" altLang="el-GR" smtClean="0"/>
              <a:pPr eaLnBrk="1" hangingPunct="1"/>
              <a:t>10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E546C7-FB64-4848-90D7-4AD4CC3FD7DC}" type="slidenum">
              <a:rPr lang="el-GR" altLang="el-GR" smtClean="0"/>
              <a:pPr eaLnBrk="1" hangingPunct="1"/>
              <a:t>11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E8F730-3D2B-4321-A65F-C02AB3966F2E}" type="slidenum">
              <a:rPr lang="el-GR" altLang="el-GR" smtClean="0"/>
              <a:pPr eaLnBrk="1" hangingPunct="1"/>
              <a:t>12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CFB4F7-2597-4325-971D-CD4C119FD30F}" type="slidenum">
              <a:rPr lang="el-GR" altLang="el-GR" smtClean="0"/>
              <a:pPr eaLnBrk="1" hangingPunct="1"/>
              <a:t>13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AC8AA6-0F73-4BA3-8A58-2C5CD0650090}" type="slidenum">
              <a:rPr lang="el-GR" altLang="el-GR" smtClean="0"/>
              <a:pPr eaLnBrk="1" hangingPunct="1"/>
              <a:t>14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B92EFB-25C1-46BB-88F1-163506E56818}" type="slidenum">
              <a:rPr lang="el-GR" altLang="el-GR" smtClean="0"/>
              <a:pPr eaLnBrk="1" hangingPunct="1"/>
              <a:t>15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570643-E10A-4C2E-A0C9-EF22166E1FD5}" type="slidenum">
              <a:rPr lang="el-GR" altLang="el-GR" smtClean="0"/>
              <a:pPr eaLnBrk="1" hangingPunct="1"/>
              <a:t>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7203B1-4185-49B0-9094-620666FBAF0E}" type="slidenum">
              <a:rPr lang="el-GR" altLang="el-GR" smtClean="0"/>
              <a:pPr eaLnBrk="1" hangingPunct="1"/>
              <a:t>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485B96-1423-4EEA-9532-E97E186774E2}" type="slidenum">
              <a:rPr lang="el-GR" altLang="el-GR" smtClean="0"/>
              <a:pPr eaLnBrk="1" hangingPunct="1"/>
              <a:t>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FD7288-B565-47E1-B6AA-F99AB8D22717}" type="slidenum">
              <a:rPr lang="el-GR" altLang="el-GR" smtClean="0"/>
              <a:pPr eaLnBrk="1" hangingPunct="1"/>
              <a:t>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0350ED-71D8-435C-BFD0-3B27B79476A1}" type="slidenum">
              <a:rPr lang="el-GR" altLang="el-GR" smtClean="0"/>
              <a:pPr eaLnBrk="1" hangingPunct="1"/>
              <a:t>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E743D3-3A5A-455E-9B7B-179059A17810}" type="slidenum">
              <a:rPr lang="el-GR" altLang="el-GR" smtClean="0"/>
              <a:pPr eaLnBrk="1" hangingPunct="1"/>
              <a:t>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D51496-EAD1-4F9C-AAE8-79ECF5E89F9B}" type="slidenum">
              <a:rPr lang="el-GR" altLang="el-GR" smtClean="0"/>
              <a:pPr eaLnBrk="1" hangingPunct="1"/>
              <a:t>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E16CB9-64C4-480E-8F70-53A8923B2F70}" type="slidenum">
              <a:rPr lang="el-GR" altLang="el-GR" smtClean="0"/>
              <a:pPr eaLnBrk="1" hangingPunct="1"/>
              <a:t>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Πολιτική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852936"/>
            <a:ext cx="6400800" cy="1996207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Ενότητα 2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Βασικές έννοιες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Δρ </a:t>
            </a:r>
            <a:r>
              <a:rPr lang="el-GR" dirty="0"/>
              <a:t>Αλέξανδρος Κουλούρης</a:t>
            </a:r>
          </a:p>
          <a:p>
            <a:r>
              <a:rPr lang="el-GR" dirty="0"/>
              <a:t>Τμήμα Βιβλιοθηκονομίας &amp; Συστημάτων Πληροφόρησης</a:t>
            </a:r>
            <a:endParaRPr lang="el-GR" dirty="0" smtClean="0"/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b="1" dirty="0">
                <a:latin typeface="+mn-lt"/>
              </a:rPr>
              <a:t>Ανοικτά Ακαδημαϊκά </a:t>
            </a:r>
            <a:r>
              <a:rPr lang="el-GR" sz="1600" b="1" dirty="0" smtClean="0">
                <a:latin typeface="+mn-lt"/>
              </a:rPr>
              <a:t>Μαθήματα στο ΤΕΙ Αθήνας</a:t>
            </a:r>
            <a:endParaRPr lang="el-GR" sz="1600" b="1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1539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 smtClean="0"/>
              <a:t>Φιλοσοφία παροχής υπηρεσιών πληροφόρησης </a:t>
            </a:r>
            <a:r>
              <a:rPr lang="el-GR" altLang="el-GR" sz="3100" b="0" dirty="0" smtClean="0"/>
              <a:t>2/2</a:t>
            </a:r>
            <a:endParaRPr lang="el-GR" altLang="el-GR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Δωρεάν παροχή πληροφοριών από τις βιβλιοθήκες και τους πληροφοριακούς οργανισμούς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Απόρρητο ανάλογα με τη νομοθεσία για τις συλλογές ειδικών οργανισμών και αρχείων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Ιδιωτικοί πληροφοριακοί οργανισμοί –νόμος προσφοράς και ζήτησης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800" dirty="0" smtClean="0"/>
              <a:t>ISO 9002, 9003 &amp; 9004 </a:t>
            </a:r>
            <a:r>
              <a:rPr lang="el-GR" altLang="el-GR" sz="2800" dirty="0" smtClean="0"/>
              <a:t>για την αξιολόγηση των υπηρεσιών πληροφόρησης </a:t>
            </a:r>
          </a:p>
        </p:txBody>
      </p:sp>
    </p:spTree>
    <p:extLst>
      <p:ext uri="{BB962C8B-B14F-4D97-AF65-F5344CB8AC3E}">
        <p14:creationId xmlns:p14="http://schemas.microsoft.com/office/powerpoint/2010/main" val="12569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Γνώση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Η επιστήμη της πληροφορίας ενδιαφέρεται για τη εφαρμογή και τα αποτελέσματά της</a:t>
            </a:r>
          </a:p>
          <a:p>
            <a:pPr eaLnBrk="1" hangingPunct="1"/>
            <a:r>
              <a:rPr lang="el-GR" altLang="el-GR" sz="2800" dirty="0" smtClean="0"/>
              <a:t>«γνώση είναι ο σχηματισμός μιας τεκμηριωμένης γνώμης, η οποία ενισχύει την ικανότητα του ατόμου για αποτελεσματική δράση»</a:t>
            </a:r>
          </a:p>
          <a:p>
            <a:pPr lvl="1" eaLnBrk="1" hangingPunct="1"/>
            <a:r>
              <a:rPr lang="en-US" altLang="el-GR" sz="2600" dirty="0" smtClean="0"/>
              <a:t>Nonaka, I. (1994). A dynamic theory of organizational knowledge creation. </a:t>
            </a:r>
            <a:r>
              <a:rPr lang="en-US" altLang="el-GR" sz="2600" i="1" dirty="0" smtClean="0"/>
              <a:t>Organization Science</a:t>
            </a:r>
            <a:r>
              <a:rPr lang="en-US" altLang="el-GR" sz="2600" dirty="0" smtClean="0"/>
              <a:t>, 5(1)</a:t>
            </a:r>
            <a:r>
              <a:rPr lang="el-GR" altLang="el-GR" sz="2600" dirty="0" smtClean="0"/>
              <a:t>,</a:t>
            </a:r>
            <a:r>
              <a:rPr lang="en-US" altLang="el-GR" sz="2600" dirty="0" smtClean="0"/>
              <a:t> 14-37.</a:t>
            </a:r>
            <a:endParaRPr lang="el-GR" altLang="el-GR" sz="2600" dirty="0" smtClean="0"/>
          </a:p>
        </p:txBody>
      </p:sp>
    </p:spTree>
    <p:extLst>
      <p:ext uri="{BB962C8B-B14F-4D97-AF65-F5344CB8AC3E}">
        <p14:creationId xmlns:p14="http://schemas.microsoft.com/office/powerpoint/2010/main" val="27652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Πληροφορία – πληροφόρηση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Η «μονάδα», έννοια, το γεγονός, αντικείμενο –«Επιστήμη της Πληροφορίας»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Πληροφόρηση – η </a:t>
            </a:r>
            <a:r>
              <a:rPr lang="el-GR" altLang="el-GR" sz="2800" i="1" dirty="0" smtClean="0"/>
              <a:t>υπηρεσία,</a:t>
            </a:r>
            <a:r>
              <a:rPr lang="el-GR" altLang="el-GR" sz="2800" dirty="0" smtClean="0"/>
              <a:t> </a:t>
            </a:r>
            <a:r>
              <a:rPr lang="el-GR" altLang="el-GR" sz="2800" i="1" dirty="0" smtClean="0"/>
              <a:t>διαδικασία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Παροχή πληροφοριών στις μονάδες πληροφόρησης με έμφαση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στον Παγκόσμιο Ιστό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στις ηλεκτρονικές (ψηφιακές) πηγές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στις νέες δυνατότητες υπηρεσιών από τη χρήση των νέων τεχνολογιών  </a:t>
            </a:r>
          </a:p>
        </p:txBody>
      </p:sp>
    </p:spTree>
    <p:extLst>
      <p:ext uri="{BB962C8B-B14F-4D97-AF65-F5344CB8AC3E}">
        <p14:creationId xmlns:p14="http://schemas.microsoft.com/office/powerpoint/2010/main" val="23098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Πληροφορία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Το ερέθισμα και πρωταρχικό στοιχείο για την παραγωγή της γνώσης και κεντρικό σημείο ανάπτυξης για τον άνθρωπο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Πληροφορία = γνώση = εξέλιξη, πολιτιστική, ηθική, οικονομική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Βιβλιοθήκες, αρχεία,  μουσεία = πληροφοριακοί οργανισμοί, μονάδες πληροφόρησης = </a:t>
            </a:r>
            <a:r>
              <a:rPr lang="el-GR" altLang="el-GR" sz="2800" b="1" dirty="0" smtClean="0"/>
              <a:t>«ναοί»</a:t>
            </a:r>
            <a:r>
              <a:rPr lang="el-GR" altLang="el-GR" sz="2800" dirty="0" smtClean="0"/>
              <a:t> της γνώσης με συγκεκριμένη </a:t>
            </a:r>
            <a:r>
              <a:rPr lang="el-GR" altLang="el-GR" sz="2800" b="1" dirty="0" smtClean="0"/>
              <a:t>αποστολή</a:t>
            </a:r>
          </a:p>
        </p:txBody>
      </p:sp>
    </p:spTree>
    <p:extLst>
      <p:ext uri="{BB962C8B-B14F-4D97-AF65-F5344CB8AC3E}">
        <p14:creationId xmlns:p14="http://schemas.microsoft.com/office/powerpoint/2010/main" val="3207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Κοινωνία </a:t>
            </a:r>
            <a:r>
              <a:rPr lang="el-GR" altLang="el-GR" i="1" dirty="0" smtClean="0"/>
              <a:t>πληροφορίας</a:t>
            </a:r>
            <a:r>
              <a:rPr lang="el-GR" altLang="el-GR" dirty="0" smtClean="0"/>
              <a:t> και </a:t>
            </a:r>
            <a:r>
              <a:rPr lang="el-GR" altLang="el-GR" i="1" dirty="0" smtClean="0"/>
              <a:t>γνώσης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Πολλοί παράγοντες, εκδότες, διαθέτες, οργανισμοί κοινωφελείς και μη</a:t>
            </a:r>
          </a:p>
          <a:p>
            <a:pPr eaLnBrk="1" hangingPunct="1"/>
            <a:r>
              <a:rPr lang="el-GR" altLang="el-GR" sz="2800" dirty="0" smtClean="0"/>
              <a:t>Η βιβλιοθήκη αγοράζει την πληροφορία και την διαθέτει δωρεάν</a:t>
            </a:r>
          </a:p>
          <a:p>
            <a:pPr eaLnBrk="1" hangingPunct="1"/>
            <a:r>
              <a:rPr lang="el-GR" altLang="el-GR" sz="2800" dirty="0" smtClean="0"/>
              <a:t>Στην «αντίπερα όχθη», οι κερδοσκοπικοί πληροφοριακοί οργανισμοί</a:t>
            </a:r>
          </a:p>
        </p:txBody>
      </p:sp>
    </p:spTree>
    <p:extLst>
      <p:ext uri="{BB962C8B-B14F-4D97-AF65-F5344CB8AC3E}">
        <p14:creationId xmlns:p14="http://schemas.microsoft.com/office/powerpoint/2010/main" val="7864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Διάθεση της </a:t>
            </a:r>
            <a:r>
              <a:rPr lang="el-GR" altLang="el-GR" dirty="0" smtClean="0"/>
              <a:t>πληροφορίας</a:t>
            </a:r>
            <a:r>
              <a:rPr lang="en-US" altLang="el-GR" dirty="0" smtClean="0"/>
              <a:t> 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1/2</a:t>
            </a:r>
            <a:endParaRPr lang="el-GR" altLang="el-GR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Εξαρτάται από τον επιστήμονα της πληροφόρησης και στηρίζεται στη γνώση του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600" dirty="0" smtClean="0"/>
              <a:t>εντοπισμός, αξιολόγηση, σύνθεση, αξιοποίηση τεχνολογίας για χάρη του χρήστη</a:t>
            </a:r>
            <a:endParaRPr lang="el-GR" altLang="el-GR" sz="2600" i="1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Και ο χρήστης αναζητά, αλλά με κόστος, χρόνο, χωρίς συχνά ποιότητα, αξιοπιστία, πληρότητα κ.ά.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Πληροφορία πρέπει να είναι προσβάσιμη και διαθέσιμη</a:t>
            </a:r>
          </a:p>
        </p:txBody>
      </p:sp>
    </p:spTree>
    <p:extLst>
      <p:ext uri="{BB962C8B-B14F-4D97-AF65-F5344CB8AC3E}">
        <p14:creationId xmlns:p14="http://schemas.microsoft.com/office/powerpoint/2010/main" val="15590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Διάθεση της </a:t>
            </a:r>
            <a:r>
              <a:rPr lang="el-GR" altLang="el-GR" dirty="0" smtClean="0"/>
              <a:t>πληροφορίας</a:t>
            </a:r>
            <a:r>
              <a:rPr lang="en-US" altLang="el-GR" smtClean="0"/>
              <a:t> </a:t>
            </a:r>
            <a:r>
              <a:rPr lang="en-US" altLang="el-GR" sz="3600" b="0" smtClean="0">
                <a:solidFill>
                  <a:prstClr val="black"/>
                </a:solidFill>
              </a:rPr>
              <a:t>2</a:t>
            </a:r>
            <a:r>
              <a:rPr lang="en-US" altLang="el-GR" sz="3600" b="0" smtClean="0">
                <a:solidFill>
                  <a:prstClr val="black"/>
                </a:solidFill>
              </a:rPr>
              <a:t>/2</a:t>
            </a:r>
            <a:endParaRPr lang="el-GR" altLang="el-G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Οργάνωση, αποθήκευση, τεχνολογίες πληροφόρησης</a:t>
            </a:r>
          </a:p>
          <a:p>
            <a:pPr eaLnBrk="1" hangingPunct="1"/>
            <a:r>
              <a:rPr lang="el-GR" altLang="el-GR" sz="2800" dirty="0" smtClean="0"/>
              <a:t>Αναζήτηση, ανάκτηση και μηχανισμοί τους</a:t>
            </a:r>
          </a:p>
          <a:p>
            <a:pPr eaLnBrk="1" hangingPunct="1"/>
            <a:r>
              <a:rPr lang="el-GR" altLang="el-GR" sz="2800" dirty="0" smtClean="0"/>
              <a:t>Οι μηχανισμοί ανάκτησης στις βιβλιοθήκες</a:t>
            </a:r>
          </a:p>
          <a:p>
            <a:pPr lvl="1" eaLnBrk="1" hangingPunct="1"/>
            <a:r>
              <a:rPr lang="el-GR" altLang="el-GR" sz="2600" dirty="0" smtClean="0"/>
              <a:t>Εφαρμογή των νέων τεχνολογιών που υπερέχουν έναντι των χειροκίνητων τεχνικών </a:t>
            </a:r>
            <a:r>
              <a:rPr lang="en-US" altLang="el-GR" sz="2600" i="1" dirty="0" smtClean="0"/>
              <a:t>Boole</a:t>
            </a:r>
            <a:endParaRPr lang="el-GR" altLang="el-GR" sz="2600" i="1" dirty="0" smtClean="0"/>
          </a:p>
          <a:p>
            <a:pPr eaLnBrk="1" hangingPunct="1"/>
            <a:r>
              <a:rPr lang="el-GR" altLang="el-GR" sz="2800" dirty="0" smtClean="0"/>
              <a:t>Εν κατακλείδι: </a:t>
            </a:r>
            <a:r>
              <a:rPr lang="el-GR" altLang="el-GR" sz="2800" i="1" dirty="0" smtClean="0"/>
              <a:t>η παροχή της στηρίζεται στη γνώση των επιστημόνων πληροφόρησης</a:t>
            </a:r>
          </a:p>
        </p:txBody>
      </p:sp>
    </p:spTree>
    <p:extLst>
      <p:ext uri="{BB962C8B-B14F-4D97-AF65-F5344CB8AC3E}">
        <p14:creationId xmlns:p14="http://schemas.microsoft.com/office/powerpoint/2010/main" val="28996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17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45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Αλέξανδρος Κουλούρης 2014. </a:t>
            </a:r>
            <a:r>
              <a:rPr lang="el-GR" sz="2000" dirty="0"/>
              <a:t>Αλέξανδρος Κουλούρης. </a:t>
            </a:r>
            <a:r>
              <a:rPr lang="el-GR" sz="2000" dirty="0" smtClean="0"/>
              <a:t>«Πολιτική Πληροφόρησης. 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Βασικές Έννοιες».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588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Επισκόπηση </a:t>
            </a:r>
            <a:r>
              <a:rPr lang="el-GR" altLang="el-GR" dirty="0" smtClean="0"/>
              <a:t>θεμάτων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1/2</a:t>
            </a:r>
            <a:endParaRPr lang="el-GR" altLang="el-GR" sz="3600" b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Κοινωνικές επιστήμες και βιβλιοθήκες</a:t>
            </a:r>
          </a:p>
          <a:p>
            <a:pPr eaLnBrk="1" hangingPunct="1"/>
            <a:r>
              <a:rPr lang="el-GR" altLang="el-GR" dirty="0" smtClean="0"/>
              <a:t>Μονάδες πληροφόρησης = Πληροφοριακοί οργανισμοί</a:t>
            </a:r>
          </a:p>
          <a:p>
            <a:pPr lvl="1" eaLnBrk="1" hangingPunct="1"/>
            <a:r>
              <a:rPr lang="el-GR" altLang="el-GR" dirty="0" smtClean="0"/>
              <a:t>Βιβλιοθήκες, αρχεία, κέντρα τεκμηρίωσης κ.ά.</a:t>
            </a:r>
          </a:p>
          <a:p>
            <a:pPr eaLnBrk="1" hangingPunct="1"/>
            <a:r>
              <a:rPr lang="el-GR" altLang="el-GR" dirty="0" smtClean="0"/>
              <a:t>Υπηρεσίες πληροφόρησης</a:t>
            </a:r>
          </a:p>
          <a:p>
            <a:pPr lvl="1" eaLnBrk="1" hangingPunct="1"/>
            <a:r>
              <a:rPr lang="el-GR" altLang="el-GR" dirty="0" smtClean="0"/>
              <a:t>Πληροφοριακές υπηρεσίες (βιβλιοθηκών)</a:t>
            </a:r>
          </a:p>
        </p:txBody>
      </p:sp>
    </p:spTree>
    <p:extLst>
      <p:ext uri="{BB962C8B-B14F-4D97-AF65-F5344CB8AC3E}">
        <p14:creationId xmlns:p14="http://schemas.microsoft.com/office/powerpoint/2010/main" val="13385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463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Επισκόπηση </a:t>
            </a:r>
            <a:r>
              <a:rPr lang="el-GR" altLang="el-GR" dirty="0" smtClean="0"/>
              <a:t>θεμάτων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2/2</a:t>
            </a:r>
            <a:endParaRPr lang="el-GR" altLang="el-GR" sz="3600" b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Φιλοσοφία παροχής υπηρεσιών πληροφόρησης</a:t>
            </a:r>
          </a:p>
          <a:p>
            <a:pPr eaLnBrk="1" hangingPunct="1"/>
            <a:r>
              <a:rPr lang="el-GR" altLang="el-GR" dirty="0" smtClean="0"/>
              <a:t>Γνώση</a:t>
            </a:r>
          </a:p>
          <a:p>
            <a:pPr eaLnBrk="1" hangingPunct="1"/>
            <a:r>
              <a:rPr lang="el-GR" altLang="el-GR" dirty="0" smtClean="0"/>
              <a:t>Πληροφορία – πληροφόρηση</a:t>
            </a:r>
          </a:p>
          <a:p>
            <a:pPr eaLnBrk="1" hangingPunct="1"/>
            <a:r>
              <a:rPr lang="el-GR" altLang="el-GR" dirty="0" smtClean="0"/>
              <a:t>Πληροφορία</a:t>
            </a:r>
          </a:p>
          <a:p>
            <a:pPr eaLnBrk="1" hangingPunct="1"/>
            <a:r>
              <a:rPr lang="el-GR" altLang="el-GR" dirty="0" smtClean="0"/>
              <a:t>Διάθεση της πληροφορίας</a:t>
            </a:r>
          </a:p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1554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Κοινωνικές επιστήμες και βιβλιοθήκες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Οι κοινωνικές επιστήμες εξετάζουν την οργάνωση και εξέλιξη των ανθρώπινων κοινωνιών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Και των οργανισμών που κινούνται σε αυτές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Άρα και των μονάδων πληροφόρησης, βιβλιοθηκών αφού αποτελούν μέρος του συνόλου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Ρόλος των βιβλιοθηκών = υπηρεσίες προς το κοινό τους (χρήστες)</a:t>
            </a:r>
          </a:p>
        </p:txBody>
      </p:sp>
    </p:spTree>
    <p:extLst>
      <p:ext uri="{BB962C8B-B14F-4D97-AF65-F5344CB8AC3E}">
        <p14:creationId xmlns:p14="http://schemas.microsoft.com/office/powerpoint/2010/main" val="668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Μονάδες πληροφόρησης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Εντοπίζουν, προσλαμβάνουν, οργανώνουν πληροφοριακό υλικό ανάλογο του κοινού τους και με στόχο την παροχή υπηρεσιών σε αυτό</a:t>
            </a:r>
          </a:p>
          <a:p>
            <a:pPr eaLnBrk="1" hangingPunct="1"/>
            <a:r>
              <a:rPr lang="el-GR" altLang="el-GR" dirty="0" smtClean="0"/>
              <a:t>Προσφέρουν υπηρεσίες (πληροφοριακές)</a:t>
            </a:r>
          </a:p>
          <a:p>
            <a:pPr eaLnBrk="1" hangingPunct="1"/>
            <a:r>
              <a:rPr lang="el-GR" altLang="el-GR" dirty="0" smtClean="0"/>
              <a:t>Αποτελούν οργανισμούς παροχής υπηρεσιών</a:t>
            </a:r>
          </a:p>
          <a:p>
            <a:pPr eaLnBrk="1" hangingPunct="1"/>
            <a:r>
              <a:rPr lang="el-GR" altLang="el-GR" dirty="0" smtClean="0"/>
              <a:t>Φιλοσοφία τους: η εξυπηρέτηση του κοινού τους</a:t>
            </a:r>
          </a:p>
        </p:txBody>
      </p:sp>
    </p:spTree>
    <p:extLst>
      <p:ext uri="{BB962C8B-B14F-4D97-AF65-F5344CB8AC3E}">
        <p14:creationId xmlns:p14="http://schemas.microsoft.com/office/powerpoint/2010/main" val="22295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Πληροφοριακοί </a:t>
            </a:r>
            <a:r>
              <a:rPr lang="el-GR" altLang="el-GR" dirty="0" smtClean="0"/>
              <a:t>οργανισμοί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1/3</a:t>
            </a:r>
            <a:endParaRPr lang="el-GR" altLang="el-GR" sz="3600" b="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Εντοπίζουν, οργανώνουν και παρέχουν πληροφοριακά σύνολα προσδιοριζόμενα από τη φύση και το κοινό τους</a:t>
            </a:r>
          </a:p>
          <a:p>
            <a:pPr eaLnBrk="1" hangingPunct="1"/>
            <a:r>
              <a:rPr lang="el-GR" altLang="el-GR" dirty="0" smtClean="0"/>
              <a:t>Λαϊκή βιβλιοθήκη</a:t>
            </a:r>
          </a:p>
          <a:p>
            <a:pPr lvl="1" eaLnBrk="1" hangingPunct="1"/>
            <a:r>
              <a:rPr lang="el-GR" altLang="el-GR" dirty="0" smtClean="0"/>
              <a:t>Ποικιλία θεμάτων, όχι βάθος και εξειδίκευση</a:t>
            </a:r>
          </a:p>
          <a:p>
            <a:pPr eaLnBrk="1" hangingPunct="1"/>
            <a:r>
              <a:rPr lang="el-GR" altLang="el-GR" dirty="0" smtClean="0"/>
              <a:t>Ακαδημαϊκή</a:t>
            </a:r>
          </a:p>
          <a:p>
            <a:pPr lvl="1" eaLnBrk="1" hangingPunct="1"/>
            <a:r>
              <a:rPr lang="el-GR" altLang="el-GR" dirty="0" smtClean="0"/>
              <a:t>Εξειδικεύσεις και έρευνα συγκεκριμένων επιστημονικών πεδίων</a:t>
            </a:r>
          </a:p>
        </p:txBody>
      </p:sp>
    </p:spTree>
    <p:extLst>
      <p:ext uri="{BB962C8B-B14F-4D97-AF65-F5344CB8AC3E}">
        <p14:creationId xmlns:p14="http://schemas.microsoft.com/office/powerpoint/2010/main" val="41735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Πληροφοριακοί </a:t>
            </a:r>
            <a:r>
              <a:rPr lang="el-GR" altLang="el-GR" dirty="0" smtClean="0"/>
              <a:t>οργανισμοί</a:t>
            </a:r>
            <a:r>
              <a:rPr lang="en-US" altLang="el-GR" dirty="0" smtClean="0"/>
              <a:t> 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2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/3</a:t>
            </a:r>
            <a:endParaRPr lang="el-GR" altLang="el-GR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Αρχείο 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Πληροφορίες ιστορικής και διοικητικής δημιουργίας του ανθρώπου (π.χ. έγγραφα)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Μουσείο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Πληροφορίες για καλλιτεχνική και επιστημονική δημιουργία του ανθρώπου (π.χ. αντικείμενα)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Κέντρο πληροφόρησης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Τρέχοντα θέματα, πρακτικές εφαρμογές σύγχρονες πληροφοριακές ανάγκες</a:t>
            </a:r>
            <a:r>
              <a:rPr lang="en-US" altLang="el-GR" dirty="0" smtClean="0"/>
              <a:t> </a:t>
            </a:r>
            <a:r>
              <a:rPr lang="el-GR" altLang="el-GR" dirty="0" smtClean="0"/>
              <a:t>(π.χ. βάσεις δεδομένων)</a:t>
            </a:r>
          </a:p>
        </p:txBody>
      </p:sp>
    </p:spTree>
    <p:extLst>
      <p:ext uri="{BB962C8B-B14F-4D97-AF65-F5344CB8AC3E}">
        <p14:creationId xmlns:p14="http://schemas.microsoft.com/office/powerpoint/2010/main" val="24605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Πληροφοριακοί </a:t>
            </a:r>
            <a:r>
              <a:rPr lang="el-GR" altLang="el-GR" dirty="0" smtClean="0"/>
              <a:t>οργανισμοί</a:t>
            </a:r>
            <a:r>
              <a:rPr lang="en-US" altLang="el-GR" dirty="0" smtClean="0"/>
              <a:t> </a:t>
            </a:r>
            <a:r>
              <a:rPr lang="en-US" altLang="el-GR" sz="3600" b="0" dirty="0">
                <a:solidFill>
                  <a:prstClr val="black"/>
                </a:solidFill>
              </a:rPr>
              <a:t>3</a:t>
            </a:r>
            <a:r>
              <a:rPr lang="en-US" altLang="el-GR" sz="3600" b="0" dirty="0" smtClean="0">
                <a:solidFill>
                  <a:prstClr val="black"/>
                </a:solidFill>
              </a:rPr>
              <a:t>/3</a:t>
            </a:r>
            <a:endParaRPr lang="el-GR" altLang="el-G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Οργάνωση, διαχείριση και παροχή πληροφορίας με δομημένο τρόπο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Δομημένη πληροφορία – αναζήτηση σε οργανωμένες βάσεις δεδομένων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Αδόμητη (ελεύθερη) πληροφορία – αναζήτηση σε «μηχανές»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Οι βιβλιοθήκες πρέπει να παρέχουν υπηρεσίες πληροφοριών με οργανωμένο και κατανοητό τρόπο και με συνέπεια, ποιότητα, πληρότητα</a:t>
            </a:r>
          </a:p>
        </p:txBody>
      </p:sp>
    </p:spTree>
    <p:extLst>
      <p:ext uri="{BB962C8B-B14F-4D97-AF65-F5344CB8AC3E}">
        <p14:creationId xmlns:p14="http://schemas.microsoft.com/office/powerpoint/2010/main" val="6081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Φιλοσοφία παροχής υπηρεσιών πληροφόρησης </a:t>
            </a:r>
            <a:r>
              <a:rPr lang="el-GR" altLang="el-GR" sz="3100" b="0" dirty="0" smtClean="0"/>
              <a:t>1/2</a:t>
            </a:r>
            <a:endParaRPr lang="el-GR" altLang="el-GR" sz="3100" b="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Ίσα δικαιώματα πρόσβασης (ανεξαρτήτως φύλλου, εκπαίδευσης, φυλής, κ.λπ.)</a:t>
            </a:r>
          </a:p>
          <a:p>
            <a:pPr eaLnBrk="1" hangingPunct="1"/>
            <a:r>
              <a:rPr lang="el-GR" altLang="el-GR" sz="2800" dirty="0" smtClean="0"/>
              <a:t>Διασφάλιση πνευματικής ελευθερίας, όχι απόκρυψη πληροφορίας, λογοκρισία</a:t>
            </a:r>
          </a:p>
          <a:p>
            <a:pPr eaLnBrk="1" hangingPunct="1"/>
            <a:r>
              <a:rPr lang="el-GR" altLang="el-GR" sz="2800" dirty="0" smtClean="0"/>
              <a:t>Ελεύθερη πρόσβαση στην πληροφορία και ανάλογη τεχνολογία</a:t>
            </a:r>
          </a:p>
          <a:p>
            <a:pPr eaLnBrk="1" hangingPunct="1"/>
            <a:r>
              <a:rPr lang="el-GR" altLang="el-GR" sz="2800" dirty="0" smtClean="0"/>
              <a:t>Πλοήγηση χρήστη στο «λαβύρινθο» της πληροφορίας</a:t>
            </a:r>
          </a:p>
        </p:txBody>
      </p:sp>
    </p:spTree>
    <p:extLst>
      <p:ext uri="{BB962C8B-B14F-4D97-AF65-F5344CB8AC3E}">
        <p14:creationId xmlns:p14="http://schemas.microsoft.com/office/powerpoint/2010/main" val="36894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42fb7dc5b768fafc2909d8c3f458614422bf86"/>
  <p:tag name="ISPRING_RESOURCE_PATHS_HASH_PRESENTER" val="dc1bcbd332271d6ee56eba870f55ab8ea3a5ee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1233</Words>
  <Application>Microsoft Office PowerPoint</Application>
  <PresentationFormat>Προβολή στην οθόνη (4:3)</PresentationFormat>
  <Paragraphs>162</Paragraphs>
  <Slides>23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OC_template_updated</vt:lpstr>
      <vt:lpstr>Πολιτική πληροφόρησης</vt:lpstr>
      <vt:lpstr>Επισκόπηση θεμάτων 1/2</vt:lpstr>
      <vt:lpstr>Επισκόπηση θεμάτων 2/2</vt:lpstr>
      <vt:lpstr>Κοινωνικές επιστήμες και βιβλιοθήκες</vt:lpstr>
      <vt:lpstr>Μονάδες πληροφόρησης</vt:lpstr>
      <vt:lpstr>Πληροφοριακοί οργανισμοί 1/3</vt:lpstr>
      <vt:lpstr>Πληροφοριακοί οργανισμοί 2/3</vt:lpstr>
      <vt:lpstr>Πληροφοριακοί οργανισμοί 3/3</vt:lpstr>
      <vt:lpstr>Φιλοσοφία παροχής υπηρεσιών πληροφόρησης 1/2</vt:lpstr>
      <vt:lpstr>Φιλοσοφία παροχής υπηρεσιών πληροφόρησης 2/2</vt:lpstr>
      <vt:lpstr>Γνώση</vt:lpstr>
      <vt:lpstr>Πληροφορία – πληροφόρηση</vt:lpstr>
      <vt:lpstr>Πληροφορία</vt:lpstr>
      <vt:lpstr>Κοινωνία πληροφορίας και γνώσης</vt:lpstr>
      <vt:lpstr>Διάθεση της πληροφορίας 1/2</vt:lpstr>
      <vt:lpstr>Διάθεση της πληροφορίας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10</cp:revision>
  <dcterms:created xsi:type="dcterms:W3CDTF">2013-03-04T13:35:19Z</dcterms:created>
  <dcterms:modified xsi:type="dcterms:W3CDTF">2015-04-16T13:36:55Z</dcterms:modified>
</cp:coreProperties>
</file>