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4"/>
  </p:notesMasterIdLst>
  <p:handoutMasterIdLst>
    <p:handoutMasterId r:id="rId25"/>
  </p:handoutMasterIdLst>
  <p:sldIdLst>
    <p:sldId id="386" r:id="rId3"/>
    <p:sldId id="353" r:id="rId4"/>
    <p:sldId id="354" r:id="rId5"/>
    <p:sldId id="378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257" r:id="rId17"/>
    <p:sldId id="262" r:id="rId18"/>
    <p:sldId id="379" r:id="rId19"/>
    <p:sldId id="269" r:id="rId20"/>
    <p:sldId id="270" r:id="rId21"/>
    <p:sldId id="266" r:id="rId22"/>
    <p:sldId id="261" r:id="rId23"/>
  </p:sldIdLst>
  <p:sldSz cx="9144000" cy="6858000" type="screen4x3"/>
  <p:notesSz cx="7104063" cy="10234613"/>
  <p:custDataLst>
    <p:tags r:id="rId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66CCFF"/>
    <a:srgbClr val="178380"/>
    <a:srgbClr val="336699"/>
    <a:srgbClr val="00CC99"/>
    <a:srgbClr val="0C51C0"/>
    <a:srgbClr val="009999"/>
    <a:srgbClr val="008000"/>
    <a:srgbClr val="00808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47" indent="-185747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68643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64CA0A3A-C738-49D3-9281-FE062F1F2B07}" type="slidenum">
              <a:rPr lang="el-GR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77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69667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96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E641B92B-8EDE-4029-A03C-867C04B21876}" type="slidenum">
              <a:rPr lang="el-GR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2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51235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1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209A2A73-6D95-40F3-8FA5-34EA00E43A2C}" type="slidenum">
              <a:rPr lang="el-GR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8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53283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3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20BC98AC-2F66-43D6-976A-9B7E0C7125DA}" type="slidenum">
              <a:rPr lang="el-GR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37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7588" y="774700"/>
            <a:ext cx="5164137" cy="3873500"/>
          </a:xfrm>
          <a:prstGeom prst="rect">
            <a:avLst/>
          </a:prstGeom>
          <a:ln/>
        </p:spPr>
      </p:sp>
      <p:sp>
        <p:nvSpPr>
          <p:cNvPr id="353283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20030" y="4906199"/>
            <a:ext cx="5758572" cy="4649271"/>
          </a:xfrm>
          <a:prstGeom prst="rect">
            <a:avLst/>
          </a:prstGeom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32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77951" y="9810763"/>
            <a:ext cx="3119019" cy="517131"/>
          </a:xfrm>
          <a:prstGeom prst="rect">
            <a:avLst/>
          </a:prstGeom>
          <a:noFill/>
        </p:spPr>
        <p:txBody>
          <a:bodyPr/>
          <a:lstStyle/>
          <a:p>
            <a:fld id="{20BC98AC-2F66-43D6-976A-9B7E0C7125DA}" type="slidenum">
              <a:rPr lang="el-GR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837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63523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35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9DA3CB39-1557-4DFB-A95C-6E0E39F1FABD}" type="slidenum">
              <a:rPr lang="el-GR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6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64547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45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CA379D3D-6FD7-4BE4-B9ED-31C500550414}" type="slidenum">
              <a:rPr lang="el-GR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8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9687" cy="3838575"/>
          </a:xfrm>
          <a:prstGeom prst="rect">
            <a:avLst/>
          </a:prstGeom>
          <a:ln/>
        </p:spPr>
      </p:sp>
      <p:sp>
        <p:nvSpPr>
          <p:cNvPr id="365571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55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187A6934-B28F-4506-8F21-23EE3FE96D48}" type="slidenum">
              <a:rPr lang="el-GR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59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66595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65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5F82189D-56E4-4928-8AEE-44F049E339E9}" type="slidenum">
              <a:rPr lang="el-GR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75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prstGeom prst="rect">
            <a:avLst/>
          </a:prstGeom>
          <a:ln/>
        </p:spPr>
      </p:sp>
      <p:sp>
        <p:nvSpPr>
          <p:cNvPr id="367619" name="2 - Θέση σημειώσεων"/>
          <p:cNvSpPr>
            <a:spLocks noGrp="1"/>
          </p:cNvSpPr>
          <p:nvPr>
            <p:ph type="body" idx="1"/>
          </p:nvPr>
        </p:nvSpPr>
        <p:spPr>
          <a:xfrm>
            <a:off x="710571" y="4861118"/>
            <a:ext cx="5682923" cy="4606549"/>
          </a:xfrm>
          <a:prstGeom prst="rect">
            <a:avLst/>
          </a:prstGeom>
          <a:noFill/>
          <a:ln/>
        </p:spPr>
        <p:txBody>
          <a:bodyPr lIns="93762" tIns="46882" rIns="93762" bIns="46882"/>
          <a:lstStyle/>
          <a:p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76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4381" y="9720614"/>
            <a:ext cx="3078045" cy="512379"/>
          </a:xfrm>
          <a:prstGeom prst="rect">
            <a:avLst/>
          </a:prstGeom>
          <a:noFill/>
        </p:spPr>
        <p:txBody>
          <a:bodyPr lIns="93762" tIns="46882" rIns="93762" bIns="46882"/>
          <a:lstStyle/>
          <a:p>
            <a:fld id="{0AB7FF57-A824-4259-826C-4ED34D5C92A6}" type="slidenum">
              <a:rPr lang="el-GR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8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E755-D2CA-40EA-BC37-42CF263C32E7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81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33669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Συστήματα Υγείας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 smtClean="0"/>
              <a:t>Ενότητα 10: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Σύστημα Υγείας στην Ελλάδα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31094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7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tx1"/>
                </a:solidFill>
              </a:rPr>
              <a:t>Πρόγραμμα Καλλικράτης και Υγεία</a:t>
            </a:r>
            <a:br>
              <a:rPr lang="el-GR" sz="4000" dirty="0" smtClean="0">
                <a:solidFill>
                  <a:schemeClr val="tx1"/>
                </a:solidFill>
              </a:rPr>
            </a:br>
            <a:r>
              <a:rPr lang="el-GR" sz="4000" dirty="0" smtClean="0"/>
              <a:t> Ν. 3852/2010</a:t>
            </a:r>
            <a:endParaRPr lang="el-GR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Υγεία και περιφέρειες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Μεταβίβαση αρμοδιοτήτων </a:t>
            </a:r>
            <a:r>
              <a:rPr lang="el-GR" dirty="0" smtClean="0"/>
              <a:t>ΔΥΠΕ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Μέχρι 2 έτη το χρονικό διάστημα της μεταβατικής </a:t>
            </a:r>
            <a:r>
              <a:rPr lang="el-GR" dirty="0" smtClean="0"/>
              <a:t>περιόδου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Μπορούν να μεταφερθούν και άλλες αρμοδιότητες του Υπουργείο </a:t>
            </a:r>
            <a:r>
              <a:rPr lang="el-GR" dirty="0" smtClean="0"/>
              <a:t>Υγείας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77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Αρμοδιότητες στο τομέα της </a:t>
            </a:r>
            <a:r>
              <a:rPr lang="el-GR" dirty="0" smtClean="0"/>
              <a:t>Υγείας </a:t>
            </a:r>
            <a:r>
              <a:rPr lang="el-GR" sz="3200" b="0" dirty="0" smtClean="0"/>
              <a:t>1/3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Λειτουργία επαγγελμάτων υγείας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Άσκηση αρμοδιοτήτων που αφορούν θέματα διακρατικών υιοθεσιών.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Έκδοση άδειας εισαγωγής εγκατάστασης και λειτουργίας μηχανημάτων παραγωγής ιοντιζουσών ακτινοβολιών για ιατρικούς σκοπούς και μικροβιολογικών εργαστηρίων 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97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Αρμοδιότητες στο τομέα της </a:t>
            </a:r>
            <a:r>
              <a:rPr lang="el-GR" dirty="0" smtClean="0"/>
              <a:t>Υγείας </a:t>
            </a:r>
            <a:r>
              <a:rPr lang="el-GR" sz="3200" b="0" dirty="0" smtClean="0">
                <a:solidFill>
                  <a:prstClr val="white"/>
                </a:solidFill>
              </a:rPr>
              <a:t>2/3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Η υλοποίηση προγραμμάτων δημόσιας υγείας, κατά τις ρυθμίσεις του άρθρου 12 του ν. 3172/2003 (ΦΕΚ 197 Α΄).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Η χορήγηση αδειών ίδρυσης και λειτουργίας ιδιωτικών Μονάδων Ψυχικής Υγείας.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Εποπτεία Ιατρικών, Οδοντιατρικών και Φαρμακευτικών Συλλόγων των νομών της περιφέρειας.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83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Αρμοδιότητες στο τομέα της </a:t>
            </a:r>
            <a:r>
              <a:rPr lang="el-GR" dirty="0" smtClean="0"/>
              <a:t>Υγείας </a:t>
            </a:r>
            <a:r>
              <a:rPr lang="el-GR" sz="3200" b="0" dirty="0" smtClean="0">
                <a:solidFill>
                  <a:prstClr val="white"/>
                </a:solidFill>
              </a:rPr>
              <a:t>3/3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Διενέργεια κοινωνικών ερευνών για την εφαρμογή των προγραμμάτων πρόνοιας, καθώς και θέματα άσκησης κοινωνικής εργασίας.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Κοινωνική </a:t>
            </a:r>
            <a:r>
              <a:rPr lang="el-GR" dirty="0" smtClean="0"/>
              <a:t>Εργασία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Παρακολούθηση και αδειοδότηση Κοινωνικών </a:t>
            </a:r>
            <a:r>
              <a:rPr lang="el-GR" dirty="0" smtClean="0"/>
              <a:t>λειτουργών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Μονάδες Φροντίδας </a:t>
            </a:r>
            <a:r>
              <a:rPr lang="el-GR" dirty="0" smtClean="0"/>
              <a:t>Ηλικιωμένων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Εφαρμογή προγραμμάτων προστασίας της μητέρας και των παιδιών προσχολικής ηλικίας.</a:t>
            </a:r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 Ο υγειονομικός έλεγχος καταστημάτων </a:t>
            </a:r>
            <a:r>
              <a:rPr lang="el-GR" dirty="0" smtClean="0"/>
              <a:t>κλπ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77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Γεώργιος Πιερράκος 2015. Γεώργιος Πιερράκος. «Συστήματα Υγείας (Θ). Ενότητα 10: Σύστημα Υγείας στην </a:t>
            </a:r>
            <a:r>
              <a:rPr lang="el-GR" sz="2000" dirty="0" smtClean="0"/>
              <a:t>Ελλάδα».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9061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Σύστημα Υγείας στην Ελλάδα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36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700" b="1" dirty="0" smtClean="0">
                <a:solidFill>
                  <a:srgbClr val="003399"/>
                </a:solidFill>
                <a:cs typeface="Times New Roman" pitchFamily="18" charset="0"/>
              </a:rPr>
              <a:t>Νόμος 1397 1983 ίδρυση του ΕΣΥ: </a:t>
            </a:r>
            <a:r>
              <a:rPr lang="el-GR" sz="1700" dirty="0" smtClean="0"/>
              <a:t>ορίζονται τα πλαίσια και οι βάσεις για την ανάπτυξη ενός Εθνικού Συστήματος Υγείας (ΕΣΥ). </a:t>
            </a:r>
            <a:endParaRPr lang="el-GR" sz="17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700" b="1" dirty="0" smtClean="0">
                <a:solidFill>
                  <a:srgbClr val="003399"/>
                </a:solidFill>
                <a:cs typeface="Times New Roman" pitchFamily="18" charset="0"/>
              </a:rPr>
              <a:t>Νόμος 2071/1992 για τον εκσυγχρονισμό και την οργάνωση του Ε.Σ.Υ </a:t>
            </a:r>
            <a:r>
              <a:rPr lang="el-GR" sz="1700" dirty="0" smtClean="0"/>
              <a:t>πραγματοποιούνται σημαντικές αλλαγές στη φιλοσοφία του ΕΣΥ. </a:t>
            </a:r>
            <a:endParaRPr lang="el-GR" sz="17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700" b="1" dirty="0" smtClean="0">
                <a:solidFill>
                  <a:srgbClr val="003399"/>
                </a:solidFill>
                <a:cs typeface="Times New Roman" pitchFamily="18" charset="0"/>
              </a:rPr>
              <a:t>Νόμος 2194/1994: Αποκατάσταση του Εθνικού Συστήματος Υγείας </a:t>
            </a:r>
            <a:r>
              <a:rPr lang="el-GR" sz="1700" dirty="0" smtClean="0"/>
              <a:t>κατάργηση μιας σειράς άρθρων του Νόμου 2071/92 και η επαναφορά σε ισχύ μιας σειράς από διατάξεις του 1397/1983</a:t>
            </a:r>
            <a:r>
              <a:rPr lang="en-US" sz="1700" dirty="0" smtClean="0"/>
              <a:t>.</a:t>
            </a:r>
            <a:endParaRPr lang="el-GR" sz="17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700" b="1" dirty="0" smtClean="0">
                <a:solidFill>
                  <a:srgbClr val="003399"/>
                </a:solidFill>
                <a:cs typeface="Times New Roman" pitchFamily="18" charset="0"/>
              </a:rPr>
              <a:t>Νόμος 2519/1997: για τον εκσυγχρονισμό και την ανάπτυξη του ΕΣΥ: </a:t>
            </a:r>
            <a:r>
              <a:rPr lang="el-GR" sz="1700" dirty="0" smtClean="0"/>
              <a:t>ανάπτυξη της δημόσιας υγείας</a:t>
            </a:r>
            <a:r>
              <a:rPr lang="en-US" sz="1700" dirty="0" smtClean="0"/>
              <a:t>.</a:t>
            </a:r>
            <a:endParaRPr lang="el-GR" sz="17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700" b="1" dirty="0" smtClean="0">
                <a:solidFill>
                  <a:srgbClr val="003399"/>
                </a:solidFill>
                <a:cs typeface="Times New Roman" pitchFamily="18" charset="0"/>
              </a:rPr>
              <a:t>Νόμος 2889/2001: Η Μεταρρύθμιση του ΕΣΥ: </a:t>
            </a:r>
            <a:r>
              <a:rPr lang="el-GR" sz="1700" dirty="0" smtClean="0">
                <a:cs typeface="Times New Roman" pitchFamily="18" charset="0"/>
              </a:rPr>
              <a:t>αποκέντρωση των υπηρεσιών υγείας ΠΕΣΥ.</a:t>
            </a:r>
            <a:r>
              <a:rPr lang="el-GR" sz="1700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l-GR" sz="1700" dirty="0" smtClean="0"/>
              <a:t>Από το 2003 στα ΠεΣΥ υπάγονται και όλες οι δομές Πρόνοιας (Πρόσωπα Δημόσιου και Ιδιωτικού Δικαίου) της περιφέρειας με την ονομασία ως Πε.ΣΥΠ, (Περιφερειακά Συστήματα Υγείας Πρόνοιας)</a:t>
            </a:r>
            <a:r>
              <a:rPr lang="en-US" sz="1700" dirty="0" smtClean="0"/>
              <a:t>.</a:t>
            </a:r>
            <a:endParaRPr lang="el-GR" sz="1700" dirty="0" smtClean="0"/>
          </a:p>
          <a:p>
            <a:pPr algn="just"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700" b="1" dirty="0" smtClean="0">
                <a:solidFill>
                  <a:srgbClr val="003399"/>
                </a:solidFill>
                <a:cs typeface="Times New Roman" pitchFamily="18" charset="0"/>
              </a:rPr>
              <a:t>Νόμος  3235/2004: Πρωτοβάθμια Φροντίδα υγείας: </a:t>
            </a:r>
            <a:r>
              <a:rPr lang="el-GR" sz="1700" dirty="0" smtClean="0"/>
              <a:t>Οργανισμός Κέντρων Υγείας (Οργανισμών Κοινωνικής Ασφάλισης), Οικογενειακός Γιατρός-Προσωπικός γιατρός –Ηλεκτρονική κάρτα υγείας</a:t>
            </a:r>
            <a:r>
              <a:rPr lang="en-US" sz="1700" dirty="0" smtClean="0"/>
              <a:t>.</a:t>
            </a:r>
            <a:endParaRPr lang="el-GR" sz="1700" dirty="0" smtClean="0"/>
          </a:p>
          <a:p>
            <a:pPr algn="just"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700" b="1" dirty="0" smtClean="0">
                <a:solidFill>
                  <a:srgbClr val="003399"/>
                </a:solidFill>
                <a:cs typeface="Times New Roman" pitchFamily="18" charset="0"/>
              </a:rPr>
              <a:t>Νόμος 3329/2005 Εθνικό Σύστημα Υγείας και Κοινωνικής Αλληλεγγύης και Λοιπές Διατάξεις: </a:t>
            </a:r>
            <a:r>
              <a:rPr lang="el-GR" sz="1700" dirty="0" smtClean="0"/>
              <a:t>ΠΕΣΥΠ</a:t>
            </a:r>
            <a:r>
              <a:rPr lang="el-GR" sz="1700" dirty="0" smtClean="0">
                <a:sym typeface="Wingdings" pitchFamily="2" charset="2"/>
              </a:rPr>
              <a:t>ΔΥΠΕ, Ολοήμερη λειτουργία Νοσοκομείων</a:t>
            </a:r>
            <a:r>
              <a:rPr lang="en-US" sz="1700" smtClean="0">
                <a:sym typeface="Wingdings" pitchFamily="2" charset="2"/>
              </a:rPr>
              <a:t>.</a:t>
            </a:r>
            <a:endParaRPr lang="el-GR" sz="1700" dirty="0" smtClean="0">
              <a:sym typeface="Wingdings" pitchFamily="2" charset="2"/>
            </a:endParaRPr>
          </a:p>
          <a:p>
            <a:pPr algn="just">
              <a:buClr>
                <a:srgbClr val="336699"/>
              </a:buClr>
              <a:buFont typeface="Wingdings" pitchFamily="2" charset="2"/>
              <a:buChar char="ü"/>
              <a:defRPr/>
            </a:pPr>
            <a:endParaRPr lang="el-GR" sz="14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>
              <a:buClr>
                <a:srgbClr val="336699"/>
              </a:buClr>
              <a:defRPr/>
            </a:pPr>
            <a:endParaRPr lang="el-GR" sz="1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θεσμική εξέλιξη του ΕΣΥ </a:t>
            </a:r>
            <a:r>
              <a:rPr lang="el-GR" b="0" dirty="0" smtClean="0"/>
              <a:t>1/2</a:t>
            </a:r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10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Ν.</a:t>
            </a:r>
            <a:r>
              <a:rPr lang="en-US" sz="1800" b="1" dirty="0" smtClean="0">
                <a:solidFill>
                  <a:srgbClr val="003399"/>
                </a:solidFill>
                <a:cs typeface="Times New Roman" pitchFamily="18" charset="0"/>
              </a:rPr>
              <a:t> 3816/2010: </a:t>
            </a:r>
            <a:r>
              <a:rPr lang="el-GR" sz="1800" dirty="0" smtClean="0">
                <a:sym typeface="Wingdings" pitchFamily="2" charset="2"/>
              </a:rPr>
              <a:t>Θετική λίστα φαρμάκων, τιμές αναφοράς για κάθε θεραπευτική </a:t>
            </a:r>
            <a:r>
              <a:rPr lang="el-GR" sz="1800" dirty="0" smtClean="0">
                <a:sym typeface="Wingdings" pitchFamily="2" charset="2"/>
              </a:rPr>
              <a:t>κατηγορία</a:t>
            </a:r>
            <a:r>
              <a:rPr lang="en-US" sz="1800" dirty="0" smtClean="0">
                <a:sym typeface="Wingdings" pitchFamily="2" charset="2"/>
              </a:rPr>
              <a:t>.</a:t>
            </a:r>
            <a:endParaRPr lang="en-US" sz="1800" dirty="0" smtClean="0">
              <a:sym typeface="Wingdings" pitchFamily="2" charset="2"/>
            </a:endParaRPr>
          </a:p>
          <a:p>
            <a:pPr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Νόμος 3868/2010: Αναβάθμιση του Εθνικού Συστήματος Υγείας και λοιπές διατάξεις αρμοδιότητας του Υπουργείου Υγείας και Κοινωνικής Αλληλεγγύης</a:t>
            </a:r>
            <a:r>
              <a:rPr lang="el-GR" sz="1800" dirty="0" smtClean="0"/>
              <a:t>: Ολοήμερη λειτουργία, απαγόρευση του </a:t>
            </a:r>
            <a:r>
              <a:rPr lang="el-GR" sz="1800" dirty="0" smtClean="0"/>
              <a:t>καπνίσματος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Ν.</a:t>
            </a:r>
            <a:r>
              <a:rPr lang="en-US" sz="1800" b="1" dirty="0" smtClean="0">
                <a:solidFill>
                  <a:srgbClr val="003399"/>
                </a:solidFill>
                <a:cs typeface="Times New Roman" pitchFamily="18" charset="0"/>
              </a:rPr>
              <a:t> 3892/2010: </a:t>
            </a:r>
            <a:r>
              <a:rPr lang="el-GR" sz="1800" dirty="0" smtClean="0"/>
              <a:t>Ηλεκτρονική καταχώρηση και εκτέλεση ιατρικών συνταγών και παραπεμπτικών ιατρικών </a:t>
            </a:r>
            <a:r>
              <a:rPr lang="el-GR" sz="1800" dirty="0" smtClean="0"/>
              <a:t>εξετάσεων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Νόμος</a:t>
            </a:r>
            <a:r>
              <a:rPr lang="en-US" sz="1800" b="1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3918/2011 Διαρθρωτικές αλλαγές στο σύστημα υγείας και άλλες διατάξεις : </a:t>
            </a:r>
            <a:r>
              <a:rPr lang="el-GR" sz="1800" dirty="0" smtClean="0"/>
              <a:t>επιχειρεί να αποσυνδέσει την προσφορά από τη ζήτηση και καθιστά τον Ε.Ο.Π.Υ.Υ κύριο </a:t>
            </a:r>
            <a:r>
              <a:rPr lang="el-GR" sz="1800" dirty="0" smtClean="0"/>
              <a:t>χρηματοδότη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Ν.</a:t>
            </a:r>
            <a:r>
              <a:rPr lang="en-US" sz="1800" b="1" dirty="0" smtClean="0">
                <a:solidFill>
                  <a:srgbClr val="003399"/>
                </a:solidFill>
                <a:cs typeface="Times New Roman" pitchFamily="18" charset="0"/>
              </a:rPr>
              <a:t> 4025/2011:</a:t>
            </a: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l-GR" sz="1800" dirty="0" smtClean="0"/>
              <a:t>εσωτερικοί ελεγκτές δημόσιων μονάδων </a:t>
            </a:r>
            <a:r>
              <a:rPr lang="el-GR" sz="1800" dirty="0" smtClean="0"/>
              <a:t>υγείας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Ν.</a:t>
            </a:r>
            <a:r>
              <a:rPr lang="en-US" sz="1800" b="1" dirty="0" smtClean="0">
                <a:solidFill>
                  <a:srgbClr val="003399"/>
                </a:solidFill>
                <a:cs typeface="Times New Roman" pitchFamily="18" charset="0"/>
              </a:rPr>
              <a:t> 4052/2012: </a:t>
            </a:r>
            <a:r>
              <a:rPr lang="el-GR" sz="1800" dirty="0" smtClean="0"/>
              <a:t>περιφερειακή συγκρότηση ΕΣΥ, κοινή διαχείριση/λειτουργία διασυνδεόμενων νοσοκομείων</a:t>
            </a:r>
            <a:r>
              <a:rPr lang="en-US" sz="1800" dirty="0" smtClean="0"/>
              <a:t>,</a:t>
            </a:r>
            <a:r>
              <a:rPr lang="el-GR" sz="1800" dirty="0" smtClean="0"/>
              <a:t> αναδιάρθρωση Υπουργείου Υγείας, εισαγωγή ΚΕΝ</a:t>
            </a:r>
            <a:r>
              <a:rPr lang="en-US" sz="1800" dirty="0" smtClean="0"/>
              <a:t>, </a:t>
            </a:r>
            <a:r>
              <a:rPr lang="el-GR" sz="1800" dirty="0" err="1" smtClean="0"/>
              <a:t>γενόσημα</a:t>
            </a:r>
            <a:r>
              <a:rPr lang="en-US" sz="1800" dirty="0" smtClean="0"/>
              <a:t>.</a:t>
            </a:r>
            <a:endParaRPr lang="el-GR" sz="1800" dirty="0" smtClean="0"/>
          </a:p>
          <a:p>
            <a:pPr>
              <a:lnSpc>
                <a:spcPct val="95000"/>
              </a:lnSpc>
              <a:buClr>
                <a:srgbClr val="336699"/>
              </a:buClr>
              <a:buFont typeface="Wingdings" pitchFamily="2" charset="2"/>
              <a:buChar char="ü"/>
              <a:defRPr/>
            </a:pP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Ν.</a:t>
            </a:r>
            <a:r>
              <a:rPr lang="en-US" sz="1800" b="1" dirty="0" smtClean="0">
                <a:solidFill>
                  <a:srgbClr val="003399"/>
                </a:solidFill>
                <a:cs typeface="Times New Roman" pitchFamily="18" charset="0"/>
              </a:rPr>
              <a:t> </a:t>
            </a: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4238</a:t>
            </a:r>
            <a:r>
              <a:rPr lang="en-US" sz="1800" b="1" dirty="0" smtClean="0">
                <a:solidFill>
                  <a:srgbClr val="003399"/>
                </a:solidFill>
                <a:cs typeface="Times New Roman" pitchFamily="18" charset="0"/>
              </a:rPr>
              <a:t>/2014</a:t>
            </a:r>
            <a:r>
              <a:rPr lang="el-GR" sz="1800" b="1" dirty="0" smtClean="0">
                <a:solidFill>
                  <a:srgbClr val="003399"/>
                </a:solidFill>
                <a:cs typeface="Times New Roman" pitchFamily="18" charset="0"/>
              </a:rPr>
              <a:t>: </a:t>
            </a:r>
            <a:r>
              <a:rPr lang="el-GR" sz="1800" dirty="0" smtClean="0"/>
              <a:t>Πρωτοβάθμιο Εθνικό Δίκτυο Υγείας (Π.Ε.Δ.Υ.), αλλαγή σκοπού Ε.Ο.Π.Υ.Υ. και λοιπές διατάξεις-</a:t>
            </a:r>
            <a:r>
              <a:rPr lang="el-GR" sz="1800" dirty="0" smtClean="0">
                <a:sym typeface="Wingdings" pitchFamily="2" charset="2"/>
              </a:rPr>
              <a:t> Οικογενειακός Γιατρός Ηλεκτρονικός </a:t>
            </a:r>
            <a:r>
              <a:rPr lang="el-GR" sz="1800" dirty="0" smtClean="0">
                <a:sym typeface="Wingdings" pitchFamily="2" charset="2"/>
              </a:rPr>
              <a:t>φάκελος</a:t>
            </a:r>
            <a:r>
              <a:rPr lang="en-US" sz="1800" dirty="0" smtClean="0">
                <a:sym typeface="Wingdings" pitchFamily="2" charset="2"/>
              </a:rPr>
              <a:t>.</a:t>
            </a:r>
            <a:r>
              <a:rPr lang="el-GR" sz="1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el-GR" sz="18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</a:br>
            <a:endParaRPr lang="el-GR" sz="1800" b="1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just">
              <a:buClr>
                <a:srgbClr val="336699"/>
              </a:buClr>
              <a:buFont typeface="Wingdings" pitchFamily="2" charset="2"/>
              <a:buChar char="ü"/>
              <a:defRPr/>
            </a:pPr>
            <a:endParaRPr lang="el-GR" sz="1400" b="1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>
              <a:buClr>
                <a:srgbClr val="336699"/>
              </a:buClr>
              <a:defRPr/>
            </a:pPr>
            <a:endParaRPr lang="el-GR" sz="1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Βασική θεσμική εξέλιξη του ΕΣΥ </a:t>
            </a:r>
            <a:r>
              <a:rPr lang="el-GR" b="0" dirty="0" smtClean="0"/>
              <a:t>2/2</a:t>
            </a:r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7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Ν. 3918/2011 ΕΟΠΥΥ Εθνικός Οργανισμός Παροχής Υπηρεσιών Υγείας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σύσταση ΕΟΠΥΥ, ένταξη νοσοκομείων ΙΚΑ στο </a:t>
            </a:r>
            <a:r>
              <a:rPr lang="el-GR" dirty="0" smtClean="0"/>
              <a:t>ΕΣΥ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περιφερειακός προγραμματισμός προμηθειών υγείας – ΠΠΠΥ, Συντονιστική Επιτροπή Προμηθειών, Επιτροπή Προδιαγραφών, Παρατηρητήριο </a:t>
            </a:r>
            <a:r>
              <a:rPr lang="el-GR" dirty="0" smtClean="0"/>
              <a:t>Τιμών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εξορθολογισμός συστήματος αδειοδότησης κυκλοφορίας, τιμολόγησης και αποζημίωσης των φαρμάκων: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l-GR" dirty="0" smtClean="0"/>
              <a:t>τιμολόγηση </a:t>
            </a:r>
            <a:r>
              <a:rPr lang="el-GR" dirty="0"/>
              <a:t>φαρμάκων με βάση τις τρεις χώρες της ΕΕ που έχουν τις χαμηλότερες τιμές,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l-GR" dirty="0" smtClean="0"/>
              <a:t>ποσό </a:t>
            </a:r>
            <a:r>
              <a:rPr lang="el-GR" dirty="0"/>
              <a:t>επιστροφής από τα φαρμακεία υπέρ των ασφαλιστικών φορέων,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l-GR" dirty="0" smtClean="0"/>
              <a:t>ποσό </a:t>
            </a:r>
            <a:r>
              <a:rPr lang="el-GR" dirty="0"/>
              <a:t>έκπτωσης φαρμακευτικών εταιρειών προς τα ασφαλιστικά ταμεία και τα νοσοκομεία,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l-GR" dirty="0" smtClean="0"/>
              <a:t>αναπροσαρμογή </a:t>
            </a:r>
            <a:r>
              <a:rPr lang="el-GR" dirty="0"/>
              <a:t>περιθωρίου κέρδους των φαρμακοποιών, </a:t>
            </a:r>
          </a:p>
          <a:p>
            <a:pPr marL="1257300" lvl="2" indent="-457200">
              <a:buFont typeface="+mj-lt"/>
              <a:buAutoNum type="arabicPeriod"/>
            </a:pPr>
            <a:r>
              <a:rPr lang="el-GR" dirty="0" smtClean="0"/>
              <a:t>μείωση </a:t>
            </a:r>
            <a:r>
              <a:rPr lang="el-GR" dirty="0"/>
              <a:t>περιθωρίου κέρδους </a:t>
            </a:r>
            <a:r>
              <a:rPr lang="el-GR" dirty="0" smtClean="0"/>
              <a:t>χονδρεμπόρων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6607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32"/>
          <p:cNvCxnSpPr>
            <a:stCxn id="24" idx="2"/>
            <a:endCxn id="31" idx="1"/>
          </p:cNvCxnSpPr>
          <p:nvPr/>
        </p:nvCxnSpPr>
        <p:spPr>
          <a:xfrm rot="16200000" flipH="1">
            <a:off x="4842012" y="3878634"/>
            <a:ext cx="1980171" cy="1800981"/>
          </a:xfrm>
          <a:prstGeom prst="bentConnector2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2565400"/>
            <a:ext cx="2808312" cy="1295648"/>
          </a:xfrm>
          <a:prstGeom prst="rect">
            <a:avLst/>
          </a:prstGeom>
          <a:solidFill>
            <a:srgbClr val="003366">
              <a:alpha val="2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SzPct val="120000"/>
              <a:buFont typeface="Wingdings" pitchFamily="2" charset="2"/>
              <a:buChar char="ü"/>
            </a:pPr>
            <a:r>
              <a:rPr lang="el-GR" sz="1400" b="1" dirty="0" smtClean="0">
                <a:latin typeface="+mn-lt"/>
              </a:rPr>
              <a:t> ΕΣΥ:</a:t>
            </a:r>
          </a:p>
          <a:p>
            <a:pPr>
              <a:buSzPct val="120000"/>
              <a:buFont typeface="Wingdings" pitchFamily="2" charset="2"/>
              <a:buChar char="ü"/>
            </a:pPr>
            <a:r>
              <a:rPr lang="el-GR" sz="1400" b="1" dirty="0" smtClean="0">
                <a:latin typeface="+mn-lt"/>
              </a:rPr>
              <a:t> Νοσοκομεία</a:t>
            </a:r>
          </a:p>
          <a:p>
            <a:pPr>
              <a:buSzPct val="120000"/>
              <a:buFont typeface="Wingdings" pitchFamily="2" charset="2"/>
              <a:buChar char="ü"/>
            </a:pPr>
            <a:r>
              <a:rPr lang="el-GR" sz="1400" b="1" dirty="0" smtClean="0">
                <a:latin typeface="+mn-lt"/>
              </a:rPr>
              <a:t> Κέντρα Υγείας </a:t>
            </a:r>
          </a:p>
          <a:p>
            <a:pPr>
              <a:buClr>
                <a:srgbClr val="CC3300"/>
              </a:buClr>
              <a:buSzPct val="120000"/>
            </a:pPr>
            <a:endParaRPr lang="el-GR" sz="1400" b="1" dirty="0" smtClean="0">
              <a:latin typeface="+mn-lt"/>
            </a:endParaRPr>
          </a:p>
          <a:p>
            <a:pPr>
              <a:buClr>
                <a:srgbClr val="CC3300"/>
              </a:buClr>
              <a:buSzPct val="120000"/>
            </a:pPr>
            <a:r>
              <a:rPr lang="el-GR" sz="1400" b="1" dirty="0" smtClean="0">
                <a:latin typeface="+mn-lt"/>
              </a:rPr>
              <a:t>+Στρατιωτικά Νοσοκομεία</a:t>
            </a:r>
            <a:endParaRPr lang="el-GR" sz="1400" b="1" dirty="0">
              <a:latin typeface="+mn-lt"/>
            </a:endParaRPr>
          </a:p>
          <a:p>
            <a:pPr>
              <a:buClr>
                <a:srgbClr val="CC3300"/>
              </a:buClr>
              <a:buSzPct val="120000"/>
              <a:buFont typeface="Wingdings" pitchFamily="2" charset="2"/>
              <a:buChar char="ü"/>
            </a:pPr>
            <a:endParaRPr lang="el-GR" sz="1400" b="1" dirty="0">
              <a:latin typeface="+mn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04025" y="3716338"/>
            <a:ext cx="1728415" cy="1152525"/>
          </a:xfrm>
          <a:prstGeom prst="rect">
            <a:avLst/>
          </a:prstGeom>
          <a:solidFill>
            <a:srgbClr val="003366">
              <a:alpha val="2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CC3300"/>
              </a:buClr>
              <a:buSzPct val="120000"/>
            </a:pPr>
            <a:r>
              <a:rPr lang="el-GR" sz="1600" b="1" dirty="0" smtClean="0">
                <a:latin typeface="+mn-lt"/>
              </a:rPr>
              <a:t>Κέντρα </a:t>
            </a:r>
          </a:p>
          <a:p>
            <a:pPr algn="ctr">
              <a:buClr>
                <a:srgbClr val="CC3300"/>
              </a:buClr>
              <a:buSzPct val="120000"/>
            </a:pPr>
            <a:r>
              <a:rPr lang="el-GR" sz="1600" b="1" dirty="0" smtClean="0">
                <a:latin typeface="+mn-lt"/>
              </a:rPr>
              <a:t>Υγείας Δήμων</a:t>
            </a:r>
            <a:endParaRPr lang="el-GR" sz="1600" b="1" dirty="0">
              <a:latin typeface="+mn-lt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64388" y="1341438"/>
            <a:ext cx="1657350" cy="863600"/>
          </a:xfrm>
          <a:prstGeom prst="rect">
            <a:avLst/>
          </a:prstGeom>
          <a:solidFill>
            <a:srgbClr val="003366">
              <a:alpha val="2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CC3300"/>
              </a:buClr>
              <a:buSzPct val="120000"/>
              <a:defRPr/>
            </a:pPr>
            <a:r>
              <a:rPr lang="el-GR" sz="1600" b="1" dirty="0" smtClean="0">
                <a:latin typeface="+mn-lt"/>
              </a:rPr>
              <a:t>Εθνικό Κέντρο </a:t>
            </a:r>
          </a:p>
          <a:p>
            <a:pPr algn="ctr">
              <a:buClr>
                <a:srgbClr val="CC3300"/>
              </a:buClr>
              <a:buSzPct val="120000"/>
              <a:defRPr/>
            </a:pPr>
            <a:r>
              <a:rPr lang="el-GR" sz="1600" b="1" dirty="0" smtClean="0">
                <a:latin typeface="+mn-lt"/>
              </a:rPr>
              <a:t>Άμεση Βοήθειας</a:t>
            </a:r>
          </a:p>
          <a:p>
            <a:pPr algn="ctr">
              <a:buClr>
                <a:srgbClr val="CC3300"/>
              </a:buClr>
              <a:buSzPct val="120000"/>
              <a:defRPr/>
            </a:pPr>
            <a:r>
              <a:rPr lang="el-GR" sz="1600" b="1" dirty="0" smtClean="0">
                <a:latin typeface="+mn-lt"/>
              </a:rPr>
              <a:t>ΕΚΑΒ</a:t>
            </a:r>
            <a:endParaRPr lang="el-GR" sz="1600" b="1" dirty="0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51921" y="188913"/>
            <a:ext cx="2663180" cy="822305"/>
          </a:xfrm>
          <a:prstGeom prst="ellips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Δημόσια Χρηματοδότηση </a:t>
            </a:r>
            <a:endParaRPr lang="el-GR" sz="16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3" name="Shape 12"/>
          <p:cNvCxnSpPr>
            <a:stCxn id="11" idx="2"/>
            <a:endCxn id="5" idx="0"/>
          </p:cNvCxnSpPr>
          <p:nvPr/>
        </p:nvCxnSpPr>
        <p:spPr>
          <a:xfrm rot="10800000" flipV="1">
            <a:off x="2087725" y="600066"/>
            <a:ext cx="1764197" cy="1965334"/>
          </a:xfrm>
          <a:prstGeom prst="bentConnector2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13"/>
          <p:cNvSpPr txBox="1">
            <a:spLocks noChangeArrowheads="1"/>
          </p:cNvSpPr>
          <p:nvPr/>
        </p:nvSpPr>
        <p:spPr bwMode="auto">
          <a:xfrm>
            <a:off x="1619250" y="765175"/>
            <a:ext cx="863600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Φόροι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7" name="Shape 16"/>
          <p:cNvCxnSpPr>
            <a:stCxn id="11" idx="6"/>
            <a:endCxn id="9" idx="3"/>
          </p:cNvCxnSpPr>
          <p:nvPr/>
        </p:nvCxnSpPr>
        <p:spPr>
          <a:xfrm>
            <a:off x="6515101" y="600066"/>
            <a:ext cx="2306637" cy="1173172"/>
          </a:xfrm>
          <a:prstGeom prst="bentConnector3">
            <a:avLst>
              <a:gd name="adj1" fmla="val 109911"/>
            </a:avLst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5" name="TextBox 19"/>
          <p:cNvSpPr txBox="1">
            <a:spLocks noChangeArrowheads="1"/>
          </p:cNvSpPr>
          <p:nvPr/>
        </p:nvSpPr>
        <p:spPr bwMode="auto">
          <a:xfrm>
            <a:off x="7235825" y="404813"/>
            <a:ext cx="928688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Φόροι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779913" y="2636838"/>
            <a:ext cx="2303388" cy="1152202"/>
          </a:xfrm>
          <a:prstGeom prst="rect">
            <a:avLst/>
          </a:prstGeom>
          <a:solidFill>
            <a:srgbClr val="003366">
              <a:alpha val="2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CC3300"/>
              </a:buClr>
              <a:buSzPct val="120000"/>
            </a:pPr>
            <a:r>
              <a:rPr lang="el-GR" sz="1600" b="1" dirty="0" smtClean="0">
                <a:latin typeface="+mn-lt"/>
              </a:rPr>
              <a:t>Εθνικός Οργανισμός </a:t>
            </a:r>
          </a:p>
          <a:p>
            <a:pPr>
              <a:buClr>
                <a:srgbClr val="CC3300"/>
              </a:buClr>
              <a:buSzPct val="120000"/>
            </a:pPr>
            <a:r>
              <a:rPr lang="el-GR" sz="1600" b="1" dirty="0" smtClean="0">
                <a:latin typeface="+mn-lt"/>
              </a:rPr>
              <a:t>Παροχής Υπηρεσιών </a:t>
            </a:r>
          </a:p>
          <a:p>
            <a:pPr>
              <a:buClr>
                <a:srgbClr val="CC3300"/>
              </a:buClr>
              <a:buSzPct val="120000"/>
            </a:pPr>
            <a:r>
              <a:rPr lang="el-GR" sz="1600" b="1" dirty="0" smtClean="0">
                <a:latin typeface="+mn-lt"/>
              </a:rPr>
              <a:t>Υγείας (ΕΟΠΥΥ)</a:t>
            </a:r>
            <a:endParaRPr lang="en-GB" sz="1600" b="1" dirty="0">
              <a:latin typeface="+mn-lt"/>
            </a:endParaRPr>
          </a:p>
        </p:txBody>
      </p:sp>
      <p:cxnSp>
        <p:nvCxnSpPr>
          <p:cNvPr id="25" name="Shape 24"/>
          <p:cNvCxnSpPr>
            <a:stCxn id="11" idx="4"/>
            <a:endCxn id="24" idx="0"/>
          </p:cNvCxnSpPr>
          <p:nvPr/>
        </p:nvCxnSpPr>
        <p:spPr>
          <a:xfrm rot="5400000">
            <a:off x="4244749" y="1698076"/>
            <a:ext cx="1625620" cy="251904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0" name="Rectangle 27"/>
          <p:cNvSpPr>
            <a:spLocks noChangeArrowheads="1"/>
          </p:cNvSpPr>
          <p:nvPr/>
        </p:nvSpPr>
        <p:spPr bwMode="auto">
          <a:xfrm>
            <a:off x="3924300" y="1773238"/>
            <a:ext cx="2434834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SzPct val="120000"/>
              <a:defRPr/>
            </a:pP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Κοινωνική Ασφάλιση</a:t>
            </a:r>
            <a:endParaRPr lang="en-GB" sz="1600" b="1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0" name="Elbow Connector 29"/>
          <p:cNvCxnSpPr>
            <a:stCxn id="11" idx="6"/>
            <a:endCxn id="6" idx="1"/>
          </p:cNvCxnSpPr>
          <p:nvPr/>
        </p:nvCxnSpPr>
        <p:spPr>
          <a:xfrm>
            <a:off x="6515101" y="600066"/>
            <a:ext cx="288924" cy="3692535"/>
          </a:xfrm>
          <a:prstGeom prst="bentConnector3">
            <a:avLst>
              <a:gd name="adj1" fmla="val 50000"/>
            </a:avLst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35"/>
          <p:cNvSpPr txBox="1">
            <a:spLocks noChangeArrowheads="1"/>
          </p:cNvSpPr>
          <p:nvPr/>
        </p:nvSpPr>
        <p:spPr bwMode="auto">
          <a:xfrm>
            <a:off x="6227762" y="2852738"/>
            <a:ext cx="1440582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3300"/>
              </a:buClr>
              <a:buSzPct val="120000"/>
              <a:defRPr/>
            </a:pP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Εισφορές σε Δήμους</a:t>
            </a:r>
            <a:endParaRPr lang="en-GB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3635375" y="6021388"/>
            <a:ext cx="2016125" cy="623887"/>
          </a:xfrm>
          <a:prstGeom prst="rect">
            <a:avLst/>
          </a:prstGeom>
          <a:solidFill>
            <a:srgbClr val="003366">
              <a:alpha val="2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CC3300"/>
              </a:buClr>
              <a:buSzPct val="120000"/>
            </a:pPr>
            <a:r>
              <a:rPr lang="el-GR" sz="1400" b="1" dirty="0" smtClean="0">
                <a:latin typeface="+mn-lt"/>
              </a:rPr>
              <a:t>Μονάδες Υγείας</a:t>
            </a:r>
          </a:p>
          <a:p>
            <a:pPr>
              <a:buClr>
                <a:srgbClr val="CC3300"/>
              </a:buClr>
              <a:buSzPct val="120000"/>
            </a:pPr>
            <a:r>
              <a:rPr lang="el-GR" sz="1400" b="1" dirty="0" smtClean="0">
                <a:latin typeface="+mn-lt"/>
              </a:rPr>
              <a:t> ΕΟΠΥΥ</a:t>
            </a:r>
            <a:endParaRPr lang="en-GB" sz="1400" b="1" dirty="0">
              <a:latin typeface="+mn-lt"/>
            </a:endParaRPr>
          </a:p>
        </p:txBody>
      </p:sp>
      <p:cxnSp>
        <p:nvCxnSpPr>
          <p:cNvPr id="18" name="Straight Arrow Connector 17"/>
          <p:cNvCxnSpPr>
            <a:stCxn id="24" idx="1"/>
            <a:endCxn id="5" idx="3"/>
          </p:cNvCxnSpPr>
          <p:nvPr/>
        </p:nvCxnSpPr>
        <p:spPr>
          <a:xfrm flipH="1">
            <a:off x="3491880" y="3212939"/>
            <a:ext cx="288033" cy="285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6732588" y="5445125"/>
            <a:ext cx="2232025" cy="648171"/>
          </a:xfrm>
          <a:prstGeom prst="rect">
            <a:avLst/>
          </a:prstGeom>
          <a:solidFill>
            <a:srgbClr val="003366">
              <a:alpha val="2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CC3300"/>
              </a:buClr>
              <a:buSzPct val="120000"/>
            </a:pPr>
            <a:r>
              <a:rPr lang="el-GR" sz="1600" b="1" dirty="0" smtClean="0">
                <a:latin typeface="+mn-lt"/>
              </a:rPr>
              <a:t>Συμβάσεις με </a:t>
            </a:r>
          </a:p>
          <a:p>
            <a:pPr>
              <a:buClr>
                <a:srgbClr val="CC3300"/>
              </a:buClr>
              <a:buSzPct val="120000"/>
            </a:pPr>
            <a:r>
              <a:rPr lang="el-GR" sz="1600" b="1" dirty="0" smtClean="0">
                <a:latin typeface="+mn-lt"/>
              </a:rPr>
              <a:t>Γιατρούς</a:t>
            </a:r>
            <a:endParaRPr lang="el-GR" sz="1600" b="1" dirty="0">
              <a:latin typeface="+mn-lt"/>
            </a:endParaRPr>
          </a:p>
        </p:txBody>
      </p:sp>
      <p:cxnSp>
        <p:nvCxnSpPr>
          <p:cNvPr id="22" name="Shape 21"/>
          <p:cNvCxnSpPr>
            <a:stCxn id="26" idx="2"/>
            <a:endCxn id="5" idx="1"/>
          </p:cNvCxnSpPr>
          <p:nvPr/>
        </p:nvCxnSpPr>
        <p:spPr>
          <a:xfrm rot="5400000" flipH="1">
            <a:off x="-58491" y="3955284"/>
            <a:ext cx="3248476" cy="1764357"/>
          </a:xfrm>
          <a:prstGeom prst="bentConnector4">
            <a:avLst>
              <a:gd name="adj1" fmla="val -7037"/>
              <a:gd name="adj2" fmla="val 112957"/>
            </a:avLst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692275" y="5876925"/>
            <a:ext cx="1511300" cy="5847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CC3300"/>
              </a:buClr>
              <a:buSzPct val="120000"/>
              <a:defRPr/>
            </a:pP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Ιδιωτικές αμοιβές </a:t>
            </a:r>
            <a:endParaRPr lang="en-GB" sz="1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" name="TextBox 13"/>
          <p:cNvSpPr txBox="1">
            <a:spLocks noChangeArrowheads="1"/>
          </p:cNvSpPr>
          <p:nvPr/>
        </p:nvSpPr>
        <p:spPr bwMode="auto">
          <a:xfrm>
            <a:off x="0" y="4652963"/>
            <a:ext cx="3563938" cy="86177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1"/>
              </a:buClr>
              <a:buSzPct val="120000"/>
              <a:buFont typeface="Wingdings" pitchFamily="2" charset="2"/>
              <a:buChar char="ü"/>
              <a:defRPr/>
            </a:pP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 Εισιτήριο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 5 </a:t>
            </a: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€</a:t>
            </a:r>
          </a:p>
          <a:p>
            <a:pPr>
              <a:buClr>
                <a:schemeClr val="bg1"/>
              </a:buClr>
              <a:buSzPct val="120000"/>
              <a:buFont typeface="Wingdings" pitchFamily="2" charset="2"/>
              <a:buChar char="ü"/>
              <a:defRPr/>
            </a:pP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 Απογευματινά Ιατρεία έως 100 €</a:t>
            </a:r>
            <a:endParaRPr lang="en-GB" sz="1600" b="1" dirty="0" smtClean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1"/>
              </a:buClr>
              <a:buSzPct val="120000"/>
              <a:buFont typeface="Wingdings" pitchFamily="2" charset="2"/>
              <a:buChar char="ü"/>
              <a:defRPr/>
            </a:pPr>
            <a:r>
              <a:rPr lang="el-GR" sz="1600" b="1" dirty="0" smtClean="0">
                <a:solidFill>
                  <a:schemeClr val="bg1"/>
                </a:solidFill>
                <a:latin typeface="+mn-lt"/>
              </a:rPr>
              <a:t> Διάφορες πληρωμές </a:t>
            </a:r>
            <a:endParaRPr lang="en-GB" sz="1600" b="1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47864" y="4005064"/>
            <a:ext cx="864096" cy="2016224"/>
          </a:xfrm>
          <a:prstGeom prst="straightConnector1">
            <a:avLst/>
          </a:prstGeom>
          <a:ln w="412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499992" y="6309320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l-GR" sz="1800" b="1" dirty="0" smtClean="0">
                <a:solidFill>
                  <a:schemeClr val="tx1"/>
                </a:solidFill>
              </a:rPr>
              <a:t>ΕΣΥ</a:t>
            </a:r>
            <a:endParaRPr lang="el-GR" sz="18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07904" y="3789040"/>
            <a:ext cx="28083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CC3300"/>
              </a:buClr>
              <a:buSzPct val="120000"/>
            </a:pPr>
            <a:r>
              <a:rPr lang="en-US" sz="16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l-GR" sz="1600" b="1" dirty="0" smtClean="0">
                <a:solidFill>
                  <a:schemeClr val="tx1"/>
                </a:solidFill>
                <a:sym typeface="Wingdings" pitchFamily="2" charset="2"/>
              </a:rPr>
              <a:t>ΠΕΔΥ (Πρωτοβάθμιο </a:t>
            </a:r>
          </a:p>
          <a:p>
            <a:pPr>
              <a:buClr>
                <a:srgbClr val="CC3300"/>
              </a:buClr>
              <a:buSzPct val="120000"/>
            </a:pPr>
            <a:r>
              <a:rPr lang="el-GR" sz="1600" b="1" dirty="0" smtClean="0">
                <a:solidFill>
                  <a:schemeClr val="tx1"/>
                </a:solidFill>
                <a:sym typeface="Wingdings" pitchFamily="2" charset="2"/>
              </a:rPr>
              <a:t>Εθνικό Δίκτυο Υγείας) </a:t>
            </a:r>
            <a:endParaRPr lang="el-GR" sz="1600" dirty="0">
              <a:solidFill>
                <a:schemeClr val="tx1"/>
              </a:solidFill>
            </a:endParaRPr>
          </a:p>
        </p:txBody>
      </p: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3779912" y="3789040"/>
            <a:ext cx="2303388" cy="576064"/>
          </a:xfrm>
          <a:prstGeom prst="rect">
            <a:avLst/>
          </a:prstGeom>
          <a:solidFill>
            <a:srgbClr val="003366">
              <a:alpha val="29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CC3300"/>
              </a:buClr>
              <a:buSzPct val="120000"/>
            </a:pPr>
            <a:endParaRPr lang="en-GB" sz="1600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432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4343" grpId="0" animBg="1"/>
      <p:bldP spid="14345" grpId="0" animBg="1"/>
      <p:bldP spid="24" grpId="0" animBg="1"/>
      <p:bldP spid="17420" grpId="0" animBg="1"/>
      <p:bldP spid="14350" grpId="0" animBg="1"/>
      <p:bldP spid="14351" grpId="0" build="allAtOnce" animBg="1"/>
      <p:bldP spid="31" grpId="0" animBg="1"/>
      <p:bldP spid="26" grpId="0" animBg="1"/>
      <p:bldP spid="61" grpId="0" animBg="1"/>
      <p:bldP spid="32" grpId="0"/>
      <p:bldP spid="34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Δημόσια Υγεία-Ανοιχτή Φροντίδα-Τοπική Αυτοδιοίκηση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89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Αρμοδιότητες Δημοτικής Αυτοδιοίκησης  σχετικά με τη Δημόσια Υγεία Ν. 3172/2003: 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Εξασφάλιση όρων </a:t>
            </a:r>
            <a:r>
              <a:rPr lang="el-GR" b="1" dirty="0"/>
              <a:t>υγιεινής διατροφής, ύδρευσης, αποχέτευσης και </a:t>
            </a:r>
            <a:r>
              <a:rPr lang="el-GR" b="1" dirty="0" smtClean="0"/>
              <a:t>καθαριότητας</a:t>
            </a:r>
            <a:r>
              <a:rPr lang="en-US" b="1" dirty="0" smtClean="0"/>
              <a:t>.</a:t>
            </a:r>
            <a:endParaRPr lang="el-GR" b="1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Παροχή πρωτοβάθμιων υπηρεσιών υγείας, προγραμμάτων πρόληψης και αγωγής της υγείας μέσω των δημοτικών </a:t>
            </a:r>
            <a:r>
              <a:rPr lang="el-GR" dirty="0" smtClean="0"/>
              <a:t>ιατρείων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Έλεγχος τήρησης υγειονομικών προϋποθέσεων ίδρυσης και λειτουργίας καταστημάτων υγειονομικού ενδιαφέροντος και χορήγηση </a:t>
            </a:r>
            <a:r>
              <a:rPr lang="el-GR" dirty="0" smtClean="0"/>
              <a:t>αδειών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Προγράμματα Προστασίας ηλικιωμένων (ΚΑΠΗ, ΚΗΦΗ, Λέσχες Φιλίας, Βοήθεια στο σπίτι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Παιδικοί και Βρεφονηπιακοί </a:t>
            </a:r>
            <a:r>
              <a:rPr lang="el-GR" dirty="0" smtClean="0"/>
              <a:t>σταθμοί</a:t>
            </a:r>
            <a:r>
              <a:rPr lang="en-US" dirty="0" smtClean="0"/>
              <a:t>.</a:t>
            </a:r>
            <a:endParaRPr lang="el-GR" dirty="0"/>
          </a:p>
          <a:p>
            <a:pPr>
              <a:buClr>
                <a:srgbClr val="336699"/>
              </a:buClr>
              <a:buFont typeface="Wingdings" panose="05000000000000000000" pitchFamily="2" charset="2"/>
              <a:buChar char="ü"/>
            </a:pPr>
            <a:r>
              <a:rPr lang="el-GR" dirty="0"/>
              <a:t>Προγράμματα στήριξης των ευπαθών ομάδων του </a:t>
            </a:r>
            <a:r>
              <a:rPr lang="el-GR" dirty="0" smtClean="0"/>
              <a:t>πληθυσμού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973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Ν. 3370/2005 «Οργάνωση και Λειτουργία των Υπηρεσιών Δημόσιας Υγείας» 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Υιοθετείται ένας ευρύτερος ορισμός της Δημόσιας Υγείας</a:t>
            </a:r>
          </a:p>
          <a:p>
            <a:r>
              <a:rPr lang="el-GR" b="1" dirty="0"/>
              <a:t>Κεντρικό </a:t>
            </a:r>
            <a:r>
              <a:rPr lang="el-GR" b="1" dirty="0" smtClean="0"/>
              <a:t>επίπεδο</a:t>
            </a:r>
            <a:endParaRPr lang="el-GR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Γενική Γραμματεία Δημόσιας Υγείας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Γενική Διεύθυνση Δημόσιας Υγείας </a:t>
            </a:r>
          </a:p>
          <a:p>
            <a:r>
              <a:rPr lang="el-GR" b="1" dirty="0"/>
              <a:t>Περιφερειακό επίπεδο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Περιφερειακές Διευθύνσεις Δημόσιας Υγείας</a:t>
            </a:r>
          </a:p>
          <a:p>
            <a:r>
              <a:rPr lang="el-GR" b="1" dirty="0"/>
              <a:t>Τοπικό επίπεδο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/>
              <a:t>ΟΤΑ α’ και β’ βαθμού</a:t>
            </a:r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586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176</TotalTime>
  <Words>1412</Words>
  <Application>Microsoft Office PowerPoint</Application>
  <PresentationFormat>Προβολή στην οθόνη (4:3)</PresentationFormat>
  <Paragraphs>179</Paragraphs>
  <Slides>21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21</vt:i4>
      </vt:variant>
    </vt:vector>
  </HeadingPairs>
  <TitlesOfParts>
    <vt:vector size="23" baseType="lpstr">
      <vt:lpstr>template</vt:lpstr>
      <vt:lpstr>OC_template_updated</vt:lpstr>
      <vt:lpstr>Συστήματα Υγείας (Θ)</vt:lpstr>
      <vt:lpstr>Σύστημα Υγείας στην Ελλάδα</vt:lpstr>
      <vt:lpstr>Βασική θεσμική εξέλιξη του ΕΣΥ 1/2</vt:lpstr>
      <vt:lpstr>Βασική θεσμική εξέλιξη του ΕΣΥ 2/2</vt:lpstr>
      <vt:lpstr>Ν. 3918/2011 ΕΟΠΥΥ Εθνικός Οργανισμός Παροχής Υπηρεσιών Υγείας </vt:lpstr>
      <vt:lpstr>Παρουσίαση του PowerPoint</vt:lpstr>
      <vt:lpstr>Δημόσια Υγεία-Ανοιχτή Φροντίδα-Τοπική Αυτοδιοίκηση</vt:lpstr>
      <vt:lpstr>Αρμοδιότητες Δημοτικής Αυτοδιοίκησης  σχετικά με τη Δημόσια Υγεία Ν. 3172/2003: </vt:lpstr>
      <vt:lpstr>Ν. 3370/2005 «Οργάνωση και Λειτουργία των Υπηρεσιών Δημόσιας Υγείας» </vt:lpstr>
      <vt:lpstr>Πρόγραμμα Καλλικράτης και Υγεία  Ν. 3852/2010</vt:lpstr>
      <vt:lpstr>Υγεία και περιφέρειες</vt:lpstr>
      <vt:lpstr>Αρμοδιότητες στο τομέα της Υγείας 1/3 </vt:lpstr>
      <vt:lpstr>Αρμοδιότητες στο τομέα της Υγείας 2/3 </vt:lpstr>
      <vt:lpstr>Αρμοδιότητες στο τομέα της Υγείας 3/3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opencourses@teiath.gr</dc:creator>
  <cp:lastModifiedBy>fkaram2</cp:lastModifiedBy>
  <cp:revision>36</cp:revision>
  <dcterms:created xsi:type="dcterms:W3CDTF">2015-05-15T08:56:51Z</dcterms:created>
  <dcterms:modified xsi:type="dcterms:W3CDTF">2015-07-21T05:56:10Z</dcterms:modified>
</cp:coreProperties>
</file>