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57" r:id="rId20"/>
    <p:sldId id="262" r:id="rId21"/>
    <p:sldId id="264" r:id="rId22"/>
    <p:sldId id="269" r:id="rId23"/>
    <p:sldId id="270" r:id="rId24"/>
    <p:sldId id="266"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2"/>
            <a:ext cx="3078163" cy="511174"/>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2"/>
            <a:ext cx="3078162" cy="511174"/>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21/7/2015</a:t>
            </a:fld>
            <a:endParaRPr lang="el-GR" dirty="0"/>
          </a:p>
        </p:txBody>
      </p:sp>
      <p:sp>
        <p:nvSpPr>
          <p:cNvPr id="92164" name="Rectangle 4"/>
          <p:cNvSpPr>
            <a:spLocks noGrp="1" noChangeArrowheads="1"/>
          </p:cNvSpPr>
          <p:nvPr>
            <p:ph type="ftr" sz="quarter" idx="2"/>
          </p:nvPr>
        </p:nvSpPr>
        <p:spPr bwMode="auto">
          <a:xfrm>
            <a:off x="1" y="9721852"/>
            <a:ext cx="3078163" cy="511174"/>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2"/>
            <a:ext cx="3078162" cy="511174"/>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1" y="2"/>
            <a:ext cx="3078163" cy="511174"/>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2"/>
            <a:ext cx="3078162" cy="511174"/>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8575"/>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6"/>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1" y="9721852"/>
            <a:ext cx="3078163" cy="511174"/>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2"/>
            <a:ext cx="3078162" cy="511174"/>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93775" y="768350"/>
            <a:ext cx="5116513" cy="3838575"/>
          </a:xfrm>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ACBC15E-275B-4E01-B877-BDE706CC64EA}" type="slidenum">
              <a:rPr lang="el-GR" smtClean="0"/>
              <a:pPr/>
              <a:t>2</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93775" y="768350"/>
            <a:ext cx="5116513" cy="38385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93775" y="768350"/>
            <a:ext cx="5116513" cy="3838575"/>
          </a:xfrm>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802A7648-2D8D-45CD-906C-C3E62C8E3D08}" type="slidenum">
              <a:rPr lang="el-GR" smtClean="0"/>
              <a:pPr/>
              <a:t>‹#›</a:t>
            </a:fld>
            <a:endParaRPr lang="el-GR" dirty="0"/>
          </a:p>
        </p:txBody>
      </p:sp>
    </p:spTree>
    <p:extLst>
      <p:ext uri="{BB962C8B-B14F-4D97-AF65-F5344CB8AC3E}">
        <p14:creationId xmlns:p14="http://schemas.microsoft.com/office/powerpoint/2010/main" val="239652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1" y="1196753"/>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196753"/>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908720"/>
          </a:xfrm>
        </p:spPr>
        <p:txBody>
          <a:bodyPr>
            <a:normAutofit/>
          </a:bodyPr>
          <a:lstStyle>
            <a:lvl1pPr algn="l">
              <a:defRPr sz="3600">
                <a:solidFill>
                  <a:schemeClr val="accent5">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196752"/>
            <a:ext cx="8424936" cy="5184576"/>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1" y="1196753"/>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1" y="2174875"/>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6" y="1196753"/>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174875"/>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merisia.gr/article.asp?catid=26510&amp;subid=2&amp;pubid=113242248"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hellas.teipir.gr/Thesis/Siros/Greek/social.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902.gr/sites/default/files/styles/902-lightbox/public/Media/20131020/nayphgeia_agatalhchh_3.jpg?itok=PegA0Is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470025"/>
          </a:xfrm>
        </p:spPr>
        <p:txBody>
          <a:bodyPr>
            <a:normAutofit/>
          </a:bodyPr>
          <a:lstStyle/>
          <a:p>
            <a:pPr lvl="1" algn="ctr"/>
            <a:r>
              <a:rPr lang="el-GR" sz="3600" b="1" dirty="0" smtClean="0">
                <a:solidFill>
                  <a:schemeClr val="tx1"/>
                </a:solidFill>
                <a:latin typeface="+mn-lt"/>
              </a:rPr>
              <a:t>Παραγωγή Πλοίου (Ε)</a:t>
            </a:r>
            <a:endParaRPr lang="el-GR" sz="3600" b="1" dirty="0">
              <a:solidFill>
                <a:schemeClr val="tx1"/>
              </a:solidFill>
              <a:latin typeface="+mn-lt"/>
            </a:endParaRPr>
          </a:p>
        </p:txBody>
      </p:sp>
      <p:sp>
        <p:nvSpPr>
          <p:cNvPr id="3" name="Υπότιτλος 2"/>
          <p:cNvSpPr>
            <a:spLocks noGrp="1"/>
          </p:cNvSpPr>
          <p:nvPr>
            <p:ph type="subTitle" idx="1"/>
          </p:nvPr>
        </p:nvSpPr>
        <p:spPr>
          <a:xfrm>
            <a:off x="0" y="2708920"/>
            <a:ext cx="9144000" cy="2520279"/>
          </a:xfrm>
        </p:spPr>
        <p:txBody>
          <a:bodyPr>
            <a:normAutofit lnSpcReduction="10000"/>
          </a:bodyPr>
          <a:lstStyle/>
          <a:p>
            <a:pPr>
              <a:spcBef>
                <a:spcPts val="0"/>
              </a:spcBef>
              <a:spcAft>
                <a:spcPts val="1200"/>
              </a:spcAft>
            </a:pPr>
            <a:r>
              <a:rPr lang="el-GR" sz="2600" b="1" dirty="0" smtClean="0"/>
              <a:t>Λύση εργαστηριακής άσκησης </a:t>
            </a:r>
            <a:endParaRPr lang="en-US" sz="2600" dirty="0" smtClean="0"/>
          </a:p>
          <a:p>
            <a:pPr>
              <a:spcBef>
                <a:spcPts val="0"/>
              </a:spcBef>
            </a:pPr>
            <a:r>
              <a:rPr lang="el-GR" sz="2200" dirty="0"/>
              <a:t>Αλιφιέρη Δ. Πολυξένη (Α.Μ.: </a:t>
            </a:r>
            <a:r>
              <a:rPr lang="el-GR" sz="2200" dirty="0" smtClean="0"/>
              <a:t>12003)</a:t>
            </a:r>
          </a:p>
          <a:p>
            <a:pPr>
              <a:spcBef>
                <a:spcPts val="0"/>
              </a:spcBef>
            </a:pPr>
            <a:r>
              <a:rPr lang="el-GR" sz="2200" dirty="0" smtClean="0"/>
              <a:t>Δεληγιαννίδη </a:t>
            </a:r>
            <a:r>
              <a:rPr lang="el-GR" sz="2200" dirty="0"/>
              <a:t>Ε. Αντιγόνη (Α.Μ.: 12022)</a:t>
            </a:r>
          </a:p>
          <a:p>
            <a:pPr>
              <a:spcBef>
                <a:spcPts val="0"/>
              </a:spcBef>
            </a:pPr>
            <a:endParaRPr lang="el-GR" sz="2200" dirty="0"/>
          </a:p>
          <a:p>
            <a:pPr>
              <a:spcBef>
                <a:spcPts val="0"/>
              </a:spcBef>
            </a:pPr>
            <a:r>
              <a:rPr lang="el-GR" sz="2200" dirty="0"/>
              <a:t>Επιβλέπων Καθηγητής: Δρ. Θωμάς Π. Μαζαράκος</a:t>
            </a:r>
          </a:p>
          <a:p>
            <a:pPr>
              <a:spcBef>
                <a:spcPts val="0"/>
              </a:spcBef>
            </a:pPr>
            <a:endParaRPr lang="el-GR" sz="2200" dirty="0"/>
          </a:p>
          <a:p>
            <a:pPr>
              <a:spcBef>
                <a:spcPts val="0"/>
              </a:spcBef>
            </a:pPr>
            <a:r>
              <a:rPr lang="el-GR" sz="2200" dirty="0" smtClean="0"/>
              <a:t>Τμήμα </a:t>
            </a:r>
            <a:r>
              <a:rPr lang="el-GR" sz="2200" dirty="0"/>
              <a:t>Ναυπηγών Μηχανικών </a:t>
            </a:r>
            <a:r>
              <a:rPr lang="el-GR" sz="2200" dirty="0" smtClean="0"/>
              <a:t>ΤΕ</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9"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2"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6" y="631431"/>
            <a:ext cx="6661151"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8" y="6087984"/>
          <a:ext cx="5695951" cy="1196150"/>
        </p:xfrm>
        <a:graphic>
          <a:graphicData uri="http://schemas.openxmlformats.org/drawingml/2006/table">
            <a:tbl>
              <a:tblPr firstRow="1" firstCol="1" bandRow="1">
                <a:tableStyleId>{2D5ABB26-0587-4C30-8999-92F81FD0307C}</a:tableStyleId>
              </a:tblPr>
              <a:tblGrid>
                <a:gridCol w="2138839"/>
                <a:gridCol w="3557112"/>
              </a:tblGrid>
              <a:tr h="1196150">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3"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7" y="5368484"/>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rot="60000">
            <a:off x="179512" y="2348880"/>
            <a:ext cx="4582165" cy="3600953"/>
          </a:xfrm>
          <a:prstGeom prst="rect">
            <a:avLst/>
          </a:prstGeom>
          <a:noFill/>
        </p:spPr>
      </p:pic>
      <p:sp>
        <p:nvSpPr>
          <p:cNvPr id="5" name="4 - Θέση κειμένου"/>
          <p:cNvSpPr>
            <a:spLocks noGrp="1"/>
          </p:cNvSpPr>
          <p:nvPr>
            <p:ph type="body" idx="4294967295"/>
          </p:nvPr>
        </p:nvSpPr>
        <p:spPr>
          <a:xfrm>
            <a:off x="323528" y="1268760"/>
            <a:ext cx="4040188" cy="1008063"/>
          </a:xfrm>
        </p:spPr>
        <p:txBody>
          <a:bodyPr/>
          <a:lstStyle/>
          <a:p>
            <a:pPr marL="0" indent="0">
              <a:buNone/>
            </a:pPr>
            <a:r>
              <a:rPr lang="el-GR" sz="2200" b="0" dirty="0" smtClean="0">
                <a:solidFill>
                  <a:schemeClr val="tx1"/>
                </a:solidFill>
                <a:cs typeface="Times New Roman" pitchFamily="18" charset="0"/>
              </a:rPr>
              <a:t>Εικόνα 5: «Παράδειγμα Κωδικοποίησης Ελασμάτων».</a:t>
            </a:r>
            <a:endParaRPr lang="el-GR" sz="2200" b="0" dirty="0">
              <a:solidFill>
                <a:schemeClr val="tx1"/>
              </a:solidFill>
              <a:cs typeface="Times New Roman" pitchFamily="18" charset="0"/>
            </a:endParaRPr>
          </a:p>
        </p:txBody>
      </p:sp>
      <p:sp>
        <p:nvSpPr>
          <p:cNvPr id="7" name="6 - Θέση κειμένου"/>
          <p:cNvSpPr>
            <a:spLocks noGrp="1"/>
          </p:cNvSpPr>
          <p:nvPr>
            <p:ph type="body" sz="half" idx="4294967295"/>
          </p:nvPr>
        </p:nvSpPr>
        <p:spPr>
          <a:xfrm>
            <a:off x="5102225" y="1196975"/>
            <a:ext cx="4041775" cy="977900"/>
          </a:xfrm>
        </p:spPr>
        <p:txBody>
          <a:bodyPr>
            <a:noAutofit/>
          </a:bodyPr>
          <a:lstStyle/>
          <a:p>
            <a:pPr marL="0" indent="0">
              <a:buNone/>
            </a:pPr>
            <a:r>
              <a:rPr lang="el-GR" sz="2200" b="0" dirty="0" smtClean="0">
                <a:solidFill>
                  <a:schemeClr val="tx1"/>
                </a:solidFill>
                <a:cs typeface="Times New Roman" pitchFamily="18" charset="0"/>
              </a:rPr>
              <a:t>Εικόνα  6: «Παράδειγμα Κωδικοποίησης Ελασμάτων με Τρεις Διαστάσεις».</a:t>
            </a:r>
            <a:endParaRPr lang="el-GR" sz="2200" b="0" dirty="0">
              <a:solidFill>
                <a:schemeClr val="tx1"/>
              </a:solidFill>
              <a:cs typeface="Times New Roman" pitchFamily="18" charset="0"/>
            </a:endParaRPr>
          </a:p>
        </p:txBody>
      </p:sp>
      <p:pic>
        <p:nvPicPr>
          <p:cNvPr id="2051" name="Picture 3"/>
          <p:cNvPicPr>
            <a:picLocks noGrp="1" noChangeAspect="1" noChangeArrowheads="1"/>
          </p:cNvPicPr>
          <p:nvPr>
            <p:ph sz="quarter" idx="4294967295"/>
          </p:nvPr>
        </p:nvPicPr>
        <p:blipFill>
          <a:blip r:embed="rId3" cstate="print"/>
          <a:stretch>
            <a:fillRect/>
          </a:stretch>
        </p:blipFill>
        <p:spPr bwMode="auto">
          <a:xfrm rot="-60000">
            <a:off x="4932040" y="2492896"/>
            <a:ext cx="3848100" cy="3325813"/>
          </a:xfrm>
          <a:prstGeom prst="rect">
            <a:avLst/>
          </a:prstGeom>
          <a:noFill/>
        </p:spPr>
      </p:pic>
      <p:sp>
        <p:nvSpPr>
          <p:cNvPr id="2" name="Τίτλος 1"/>
          <p:cNvSpPr>
            <a:spLocks noGrp="1"/>
          </p:cNvSpPr>
          <p:nvPr>
            <p:ph type="title"/>
          </p:nvPr>
        </p:nvSpPr>
        <p:spPr/>
        <p:txBody>
          <a:bodyPr/>
          <a:lstStyle/>
          <a:p>
            <a:r>
              <a:rPr lang="el-GR" dirty="0"/>
              <a:t>Ανάπτυξη Κωδικοποιημένου Συστήματος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548038"/>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cs typeface="Times New Roman" pitchFamily="18" charset="0"/>
              </a:rPr>
              <a:t>Βασικά σχέδια.</a:t>
            </a:r>
          </a:p>
          <a:p>
            <a:r>
              <a:rPr lang="el-GR" sz="2400" dirty="0" smtClean="0">
                <a:cs typeface="Times New Roman" pitchFamily="18" charset="0"/>
              </a:rPr>
              <a:t>Βασική παραγωγή κατασκευής της γάστρας, η οποία περιλαμβάνει:</a:t>
            </a:r>
          </a:p>
          <a:p>
            <a:pPr lvl="1"/>
            <a:r>
              <a:rPr lang="el-GR" dirty="0" smtClean="0">
                <a:cs typeface="Times New Roman" pitchFamily="18" charset="0"/>
              </a:rPr>
              <a:t>Το σχέδιο ανέγερσης της γάστρας.</a:t>
            </a:r>
          </a:p>
          <a:p>
            <a:pPr lvl="1"/>
            <a:r>
              <a:rPr lang="el-GR" dirty="0" smtClean="0">
                <a:cs typeface="Times New Roman" pitchFamily="18" charset="0"/>
              </a:rPr>
              <a:t>Το σχέδιο ορισμού των τμημάτων.</a:t>
            </a:r>
          </a:p>
          <a:p>
            <a:pPr lvl="1"/>
            <a:r>
              <a:rPr lang="el-GR" dirty="0" smtClean="0">
                <a:cs typeface="Times New Roman" pitchFamily="18" charset="0"/>
              </a:rPr>
              <a:t>Το σχέδιο των διαδικασιών κατασκευής της γάστρας.</a:t>
            </a:r>
          </a:p>
          <a:p>
            <a:pPr lvl="1"/>
            <a:r>
              <a:rPr lang="el-GR" dirty="0" smtClean="0">
                <a:cs typeface="Times New Roman" pitchFamily="18" charset="0"/>
              </a:rPr>
              <a:t>Ο προϋπολογισμός του όγκου εργασίας.</a:t>
            </a:r>
          </a:p>
          <a:p>
            <a:pPr lvl="1"/>
            <a:r>
              <a:rPr lang="el-GR" dirty="0" smtClean="0">
                <a:cs typeface="Times New Roman" pitchFamily="18" charset="0"/>
              </a:rPr>
              <a:t>Ένα χρονοδιάγραμμα δραστηριοτήτων κατασκευής του πλοίου.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Τίτλος 4"/>
          <p:cNvSpPr>
            <a:spLocks noGrp="1"/>
          </p:cNvSpPr>
          <p:nvPr>
            <p:ph type="title"/>
          </p:nvPr>
        </p:nvSpPr>
        <p:spPr/>
        <p:txBody>
          <a:bodyPr/>
          <a:lstStyle/>
          <a:p>
            <a:r>
              <a:rPr lang="el-GR" dirty="0"/>
              <a:t>Βασική Σχεδίαση και Προγραμματισμός</a:t>
            </a:r>
          </a:p>
        </p:txBody>
      </p:sp>
    </p:spTree>
    <p:extLst>
      <p:ext uri="{BB962C8B-B14F-4D97-AF65-F5344CB8AC3E}">
        <p14:creationId xmlns:p14="http://schemas.microsoft.com/office/powerpoint/2010/main" val="586961582"/>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cs typeface="Times New Roman" pitchFamily="18" charset="0"/>
              </a:rPr>
              <a:t>Έξι κρίσιμες περιοχές λαμβάνουν την ειδική προσοχή κατά τη διάρκεια της διαδικασίας ολοκλήρωσης σχεδίου. Είναι:</a:t>
            </a:r>
          </a:p>
          <a:p>
            <a:pPr lvl="1"/>
            <a:r>
              <a:rPr lang="el-GR" dirty="0" smtClean="0">
                <a:cs typeface="Times New Roman" pitchFamily="18" charset="0"/>
              </a:rPr>
              <a:t>Το βάρος και η πλευστότητα του σχεδίου.</a:t>
            </a:r>
          </a:p>
          <a:p>
            <a:pPr lvl="1"/>
            <a:r>
              <a:rPr lang="el-GR" dirty="0" smtClean="0">
                <a:cs typeface="Times New Roman" pitchFamily="18" charset="0"/>
              </a:rPr>
              <a:t>Ευστάθεια.</a:t>
            </a:r>
          </a:p>
          <a:p>
            <a:pPr lvl="1"/>
            <a:r>
              <a:rPr lang="el-GR" dirty="0" smtClean="0">
                <a:cs typeface="Times New Roman" pitchFamily="18" charset="0"/>
              </a:rPr>
              <a:t>Δύναμη δοκών γάστρας.</a:t>
            </a:r>
          </a:p>
          <a:p>
            <a:pPr lvl="1"/>
            <a:r>
              <a:rPr lang="el-GR" dirty="0" smtClean="0">
                <a:cs typeface="Times New Roman" pitchFamily="18" charset="0"/>
              </a:rPr>
              <a:t>Ευστάθεια έναντι του όγκου.</a:t>
            </a:r>
          </a:p>
          <a:p>
            <a:pPr lvl="1"/>
            <a:r>
              <a:rPr lang="el-GR" dirty="0" smtClean="0">
                <a:cs typeface="Times New Roman" pitchFamily="18" charset="0"/>
              </a:rPr>
              <a:t>Ηλεκτρική δύναμη.</a:t>
            </a:r>
          </a:p>
          <a:p>
            <a:pPr lvl="1"/>
            <a:r>
              <a:rPr lang="el-GR" dirty="0" smtClean="0">
                <a:cs typeface="Times New Roman" pitchFamily="18" charset="0"/>
              </a:rPr>
              <a:t>Έλεγχος σκαφών.</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Τίτλος 4"/>
          <p:cNvSpPr>
            <a:spLocks noGrp="1"/>
          </p:cNvSpPr>
          <p:nvPr>
            <p:ph type="title"/>
          </p:nvPr>
        </p:nvSpPr>
        <p:spPr/>
        <p:txBody>
          <a:bodyPr/>
          <a:lstStyle/>
          <a:p>
            <a:r>
              <a:rPr lang="el-GR" dirty="0"/>
              <a:t>Ολοκλήρωση Του Σχεδίου</a:t>
            </a:r>
          </a:p>
        </p:txBody>
      </p:sp>
    </p:spTree>
    <p:extLst>
      <p:ext uri="{BB962C8B-B14F-4D97-AF65-F5344CB8AC3E}">
        <p14:creationId xmlns:p14="http://schemas.microsoft.com/office/powerpoint/2010/main" val="3402256870"/>
      </p:ext>
    </p:extLst>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567666"/>
            <a:ext cx="4535934" cy="5029686"/>
          </a:xfrm>
        </p:spPr>
        <p:txBody>
          <a:bodyPr>
            <a:normAutofit/>
          </a:bodyPr>
          <a:lstStyle/>
          <a:p>
            <a:r>
              <a:rPr lang="el-GR" dirty="0">
                <a:cs typeface="Times New Roman" pitchFamily="18" charset="0"/>
              </a:rPr>
              <a:t>Η προσπάθεια σταδιακής λεπτομερούς σχεδίασης περιλαμβάνει</a:t>
            </a:r>
            <a:r>
              <a:rPr lang="el-GR" dirty="0" smtClean="0">
                <a:cs typeface="Times New Roman" pitchFamily="18" charset="0"/>
              </a:rPr>
              <a:t>:</a:t>
            </a:r>
            <a:endParaRPr lang="el-GR" sz="2400" dirty="0" smtClean="0">
              <a:cs typeface="Times New Roman" pitchFamily="18" charset="0"/>
            </a:endParaRPr>
          </a:p>
          <a:p>
            <a:pPr lvl="1"/>
            <a:r>
              <a:rPr lang="el-GR" dirty="0" smtClean="0">
                <a:cs typeface="Times New Roman" pitchFamily="18" charset="0"/>
              </a:rPr>
              <a:t>Λεπτομερειακά κατασκευαστικά σχεδία της γάστρας.</a:t>
            </a:r>
          </a:p>
          <a:p>
            <a:pPr lvl="1"/>
            <a:r>
              <a:rPr lang="el-GR" dirty="0" smtClean="0">
                <a:cs typeface="Times New Roman" pitchFamily="18" charset="0"/>
              </a:rPr>
              <a:t>Λεπτομερειακός  προγραμματισμός εργασίας</a:t>
            </a:r>
            <a:r>
              <a:rPr lang="en-US" dirty="0" smtClean="0">
                <a:cs typeface="Times New Roman" pitchFamily="18" charset="0"/>
              </a:rPr>
              <a:t>.</a:t>
            </a:r>
            <a:endParaRPr lang="el-GR" dirty="0" smtClean="0">
              <a:cs typeface="Times New Roman" pitchFamily="18" charset="0"/>
            </a:endParaRPr>
          </a:p>
          <a:p>
            <a:pPr lvl="1"/>
            <a:r>
              <a:rPr lang="el-GR" dirty="0" smtClean="0">
                <a:cs typeface="Times New Roman" pitchFamily="18" charset="0"/>
              </a:rPr>
              <a:t>Προϋπολογισμός και έλεγχος ανθρωποωρών</a:t>
            </a:r>
            <a:r>
              <a:rPr lang="en-US" dirty="0" smtClean="0">
                <a:cs typeface="Times New Roman" pitchFamily="18" charset="0"/>
              </a:rPr>
              <a:t>.      </a:t>
            </a:r>
          </a:p>
          <a:p>
            <a:endParaRPr lang="el-GR" dirty="0">
              <a:cs typeface="Times New Roman" pitchFamily="18" charset="0"/>
            </a:endParaRPr>
          </a:p>
        </p:txBody>
      </p:sp>
      <p:sp>
        <p:nvSpPr>
          <p:cNvPr id="7" name="Text Placeholder 6"/>
          <p:cNvSpPr>
            <a:spLocks noGrp="1"/>
          </p:cNvSpPr>
          <p:nvPr>
            <p:ph type="body" sz="half" idx="4294967295"/>
          </p:nvPr>
        </p:nvSpPr>
        <p:spPr>
          <a:xfrm>
            <a:off x="4644008" y="1622822"/>
            <a:ext cx="3857625" cy="654050"/>
          </a:xfrm>
        </p:spPr>
        <p:txBody>
          <a:bodyPr>
            <a:noAutofit/>
          </a:bodyPr>
          <a:lstStyle/>
          <a:p>
            <a:pPr marL="0" indent="0">
              <a:buNone/>
            </a:pPr>
            <a:r>
              <a:rPr lang="el-GR" sz="2200" b="0" dirty="0" smtClean="0">
                <a:solidFill>
                  <a:schemeClr val="tx1"/>
                </a:solidFill>
                <a:cs typeface="Times New Roman" pitchFamily="18" charset="0"/>
              </a:rPr>
              <a:t>Εικόνα 7: «Ναυπηγείο </a:t>
            </a:r>
            <a:r>
              <a:rPr lang="en-US" sz="2200" b="0" i="1" dirty="0" smtClean="0">
                <a:solidFill>
                  <a:schemeClr val="tx1"/>
                </a:solidFill>
                <a:cs typeface="Times New Roman" pitchFamily="18" charset="0"/>
              </a:rPr>
              <a:t>Lindenau</a:t>
            </a:r>
            <a:r>
              <a:rPr lang="en-US" sz="2200" b="0" dirty="0" smtClean="0">
                <a:solidFill>
                  <a:schemeClr val="tx1"/>
                </a:solidFill>
                <a:cs typeface="Times New Roman" pitchFamily="18" charset="0"/>
              </a:rPr>
              <a:t> </a:t>
            </a:r>
            <a:r>
              <a:rPr lang="el-GR" sz="2200" b="0" dirty="0" smtClean="0">
                <a:solidFill>
                  <a:schemeClr val="tx1"/>
                </a:solidFill>
                <a:cs typeface="Times New Roman" pitchFamily="18" charset="0"/>
              </a:rPr>
              <a:t>στο Κίελο της Γερμανίας».</a:t>
            </a:r>
            <a:endParaRPr lang="el-GR" sz="2200" b="0" dirty="0">
              <a:solidFill>
                <a:schemeClr val="tx1"/>
              </a:solidFill>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676498" y="2380230"/>
            <a:ext cx="4071966" cy="3929090"/>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Τίτλος 4"/>
          <p:cNvSpPr>
            <a:spLocks noGrp="1"/>
          </p:cNvSpPr>
          <p:nvPr>
            <p:ph type="title"/>
          </p:nvPr>
        </p:nvSpPr>
        <p:spPr>
          <a:xfrm>
            <a:off x="179512" y="116632"/>
            <a:ext cx="8964488" cy="1080120"/>
          </a:xfrm>
        </p:spPr>
        <p:txBody>
          <a:bodyPr>
            <a:noAutofit/>
          </a:bodyPr>
          <a:lstStyle/>
          <a:p>
            <a:r>
              <a:rPr lang="el-GR" dirty="0"/>
              <a:t>Οδηγίες Εργασίας Λεπτομερειών Σχεδιασμού </a:t>
            </a:r>
            <a:r>
              <a:rPr lang="el-GR" dirty="0" smtClean="0"/>
              <a:t/>
            </a:r>
            <a:br>
              <a:rPr lang="el-GR" dirty="0" smtClean="0"/>
            </a:br>
            <a:r>
              <a:rPr lang="el-GR" dirty="0" smtClean="0"/>
              <a:t>και </a:t>
            </a:r>
            <a:r>
              <a:rPr lang="el-GR" dirty="0"/>
              <a:t>Προγραμματισμού </a:t>
            </a:r>
            <a:r>
              <a:rPr lang="el-GR" sz="3000" b="0" dirty="0" smtClean="0"/>
              <a:t>1/2</a:t>
            </a:r>
            <a:endParaRPr lang="el-GR" sz="3000" b="0" dirty="0"/>
          </a:p>
        </p:txBody>
      </p:sp>
    </p:spTree>
    <p:extLst>
      <p:ext uri="{BB962C8B-B14F-4D97-AF65-F5344CB8AC3E}">
        <p14:creationId xmlns:p14="http://schemas.microsoft.com/office/powerpoint/2010/main" val="602652158"/>
      </p:ext>
    </p:extLst>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stretch/>
        </p:blipFill>
        <p:spPr bwMode="auto">
          <a:xfrm rot="60000">
            <a:off x="1885868" y="1556792"/>
            <a:ext cx="5372265" cy="4392488"/>
          </a:xfrm>
          <a:prstGeom prst="rect">
            <a:avLst/>
          </a:prstGeom>
          <a:noFill/>
        </p:spPr>
      </p:pic>
      <p:sp>
        <p:nvSpPr>
          <p:cNvPr id="7" name="6 - TextBox"/>
          <p:cNvSpPr txBox="1"/>
          <p:nvPr/>
        </p:nvSpPr>
        <p:spPr>
          <a:xfrm>
            <a:off x="827584" y="6071076"/>
            <a:ext cx="7786742" cy="430887"/>
          </a:xfrm>
          <a:prstGeom prst="rect">
            <a:avLst/>
          </a:prstGeom>
          <a:noFill/>
        </p:spPr>
        <p:txBody>
          <a:bodyPr wrap="square" rtlCol="0">
            <a:spAutoFit/>
          </a:bodyPr>
          <a:lstStyle/>
          <a:p>
            <a:r>
              <a:rPr lang="en-US" sz="2200" dirty="0" smtClean="0">
                <a:latin typeface="+mn-lt"/>
                <a:cs typeface="Times New Roman" pitchFamily="18" charset="0"/>
              </a:rPr>
              <a:t>E</a:t>
            </a:r>
            <a:r>
              <a:rPr lang="el-GR" sz="2200" dirty="0" smtClean="0">
                <a:latin typeface="+mn-lt"/>
                <a:cs typeface="Times New Roman" pitchFamily="18" charset="0"/>
              </a:rPr>
              <a:t>ικόνα 8: «Κύκλος επεξεργασίας του υλικού και κατασκευής».</a:t>
            </a:r>
            <a:endParaRPr lang="el-GR" sz="2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8" name="Τίτλος 4"/>
          <p:cNvSpPr>
            <a:spLocks noGrp="1"/>
          </p:cNvSpPr>
          <p:nvPr>
            <p:ph type="title"/>
          </p:nvPr>
        </p:nvSpPr>
        <p:spPr>
          <a:xfrm>
            <a:off x="179512" y="116632"/>
            <a:ext cx="8964488" cy="1080120"/>
          </a:xfrm>
        </p:spPr>
        <p:txBody>
          <a:bodyPr>
            <a:noAutofit/>
          </a:bodyPr>
          <a:lstStyle/>
          <a:p>
            <a:r>
              <a:rPr lang="el-GR" dirty="0"/>
              <a:t>Οδηγίες Εργασίας Λεπτομερειών Σχεδιασμού </a:t>
            </a:r>
            <a:r>
              <a:rPr lang="el-GR" dirty="0" smtClean="0"/>
              <a:t/>
            </a:r>
            <a:br>
              <a:rPr lang="el-GR" dirty="0" smtClean="0"/>
            </a:br>
            <a:r>
              <a:rPr lang="el-GR" dirty="0" smtClean="0"/>
              <a:t>και </a:t>
            </a:r>
            <a:r>
              <a:rPr lang="el-GR" dirty="0"/>
              <a:t>Προγραμματισμού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263872947"/>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sz="2400" dirty="0" smtClean="0">
                <a:cs typeface="Times New Roman" pitchFamily="18" charset="0"/>
              </a:rPr>
              <a:t>Στην παρούσα εργασία, έγινε αναφορά:</a:t>
            </a:r>
          </a:p>
          <a:p>
            <a:r>
              <a:rPr lang="el-GR" sz="2400" dirty="0" smtClean="0">
                <a:cs typeface="Times New Roman" pitchFamily="18" charset="0"/>
              </a:rPr>
              <a:t>Σε παραδοσιακές μέθοδους σχέδιασης και συγκεκριμένα στις παραδοσιακές μεθόδους της σάλας.</a:t>
            </a:r>
          </a:p>
          <a:p>
            <a:r>
              <a:rPr lang="el-GR" sz="2400" dirty="0" smtClean="0">
                <a:cs typeface="Times New Roman" pitchFamily="18" charset="0"/>
              </a:rPr>
              <a:t>Στη σχεδίαση και ο προγραμματισμός κατασκευής της γάστρας και από ποιους παράγοντες εξαρτάται η ολοκλήρωση των βασικών σχεδίων της. </a:t>
            </a:r>
          </a:p>
          <a:p>
            <a:r>
              <a:rPr lang="el-GR" sz="2400" dirty="0" smtClean="0">
                <a:cs typeface="Times New Roman" pitchFamily="18" charset="0"/>
              </a:rPr>
              <a:t>Στη χρησιμότητα του καταμερισμού της εργασίας σε ζώνες/ επιμέρους τμήματα και το πόσο συμβάλλει στην διευκόλυνση των εργασιών η ανάπτυξη ενός κωδικοποιημένου συστήματος. </a:t>
            </a:r>
            <a:endParaRPr lang="el-GR" sz="2400" dirty="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Τίτλος 4"/>
          <p:cNvSpPr>
            <a:spLocks noGrp="1"/>
          </p:cNvSpPr>
          <p:nvPr>
            <p:ph type="title"/>
          </p:nvPr>
        </p:nvSpPr>
        <p:spPr/>
        <p:txBody>
          <a:bodyPr/>
          <a:lstStyle/>
          <a:p>
            <a:r>
              <a:rPr lang="el-GR" dirty="0"/>
              <a:t>Αποτελέσματα</a:t>
            </a:r>
          </a:p>
        </p:txBody>
      </p:sp>
    </p:spTree>
    <p:extLst>
      <p:ext uri="{BB962C8B-B14F-4D97-AF65-F5344CB8AC3E}">
        <p14:creationId xmlns:p14="http://schemas.microsoft.com/office/powerpoint/2010/main" val="2930113793"/>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cs typeface="Times New Roman" pitchFamily="18" charset="0"/>
              </a:rPr>
              <a:t>Η κατασκευαστική στρατηγική εξετάζει τις ικανότητες, τις μεθόδους, τις προτιμήσεις του ναυπηγείου αλλά και του πλοιοκτήτη.  Αυτό αντανακλάται στο σχέδιο της γάστρας και στο βασικό πρόγραμμα ημερομηνιών.</a:t>
            </a:r>
          </a:p>
          <a:p>
            <a:r>
              <a:rPr lang="el-GR" sz="2400" dirty="0" smtClean="0">
                <a:cs typeface="Times New Roman" pitchFamily="18" charset="0"/>
              </a:rPr>
              <a:t>Το σχέδιο και τα προγράμματα επιτρέπουν την έγκαιρη ανάπτυξη πληροφοριών σχετικά με την κατασκευή και την προμήθεια.</a:t>
            </a:r>
          </a:p>
          <a:p>
            <a:pPr>
              <a:buNone/>
            </a:pPr>
            <a:endParaRPr lang="el-GR" sz="2400" dirty="0" smtClean="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683568" y="4210803"/>
            <a:ext cx="4320480" cy="2530565"/>
          </a:xfrm>
          <a:prstGeom prst="rect">
            <a:avLst/>
          </a:prstGeom>
          <a:noFill/>
          <a:ln>
            <a:solidFill>
              <a:schemeClr val="tx1"/>
            </a:solidFill>
          </a:ln>
        </p:spPr>
      </p:pic>
      <p:sp>
        <p:nvSpPr>
          <p:cNvPr id="6" name="TextBox 5"/>
          <p:cNvSpPr txBox="1"/>
          <p:nvPr/>
        </p:nvSpPr>
        <p:spPr>
          <a:xfrm>
            <a:off x="5004048" y="4212131"/>
            <a:ext cx="4102746" cy="400110"/>
          </a:xfrm>
          <a:prstGeom prst="rect">
            <a:avLst/>
          </a:prstGeom>
          <a:noFill/>
        </p:spPr>
        <p:txBody>
          <a:bodyPr wrap="square" rtlCol="0">
            <a:spAutoFit/>
          </a:bodyPr>
          <a:lstStyle/>
          <a:p>
            <a:pPr algn="just"/>
            <a:r>
              <a:rPr lang="el-GR" sz="2000" dirty="0" smtClean="0">
                <a:latin typeface="+mn-lt"/>
                <a:cs typeface="Times New Roman" pitchFamily="18" charset="0"/>
              </a:rPr>
              <a:t>Εικόνα 9:« Ναυπηγείο Σκαραμαγκά».</a:t>
            </a:r>
            <a:endParaRPr lang="el-GR" sz="2000" dirty="0">
              <a:latin typeface="+mn-lt"/>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Τίτλος 4"/>
          <p:cNvSpPr>
            <a:spLocks noGrp="1"/>
          </p:cNvSpPr>
          <p:nvPr>
            <p:ph type="title"/>
          </p:nvPr>
        </p:nvSpPr>
        <p:spPr/>
        <p:txBody>
          <a:bodyPr/>
          <a:lstStyle/>
          <a:p>
            <a:r>
              <a:rPr lang="el-GR" dirty="0"/>
              <a:t>Συμπεράσματα</a:t>
            </a:r>
          </a:p>
        </p:txBody>
      </p:sp>
      <p:sp>
        <p:nvSpPr>
          <p:cNvPr id="7" name="Ορθογώνιο 6"/>
          <p:cNvSpPr/>
          <p:nvPr/>
        </p:nvSpPr>
        <p:spPr>
          <a:xfrm>
            <a:off x="4860032" y="6464369"/>
            <a:ext cx="1224136" cy="276999"/>
          </a:xfrm>
          <a:prstGeom prst="rect">
            <a:avLst/>
          </a:prstGeom>
        </p:spPr>
        <p:txBody>
          <a:bodyPr wrap="square">
            <a:spAutoFit/>
          </a:bodyPr>
          <a:lstStyle/>
          <a:p>
            <a:pPr algn="ctr"/>
            <a:r>
              <a:rPr lang="en-US" sz="1200" dirty="0" smtClean="0">
                <a:latin typeface="+mn-lt"/>
                <a:hlinkClick r:id="rId3"/>
              </a:rPr>
              <a:t>imerisia.gr</a:t>
            </a:r>
            <a:endParaRPr lang="el-GR" sz="1200" dirty="0">
              <a:latin typeface="+mn-lt"/>
            </a:endParaRPr>
          </a:p>
        </p:txBody>
      </p:sp>
    </p:spTree>
    <p:extLst>
      <p:ext uri="{BB962C8B-B14F-4D97-AF65-F5344CB8AC3E}">
        <p14:creationId xmlns:p14="http://schemas.microsoft.com/office/powerpoint/2010/main" val="920149735"/>
      </p:ext>
    </p:extLst>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cs typeface="Times New Roman" pitchFamily="18" charset="0"/>
              </a:rPr>
              <a:t>Να βρεθούν περισσότερες πληροφορίες για το σχεδιασμό παραγωγής, καθώς και για τη σχεδίαση σε ναυπηγεία που διαθέτουν σάλα για την κατασκευή μικρών παραδοσιακών σκαφών.</a:t>
            </a:r>
            <a:endParaRPr lang="el-GR" dirty="0">
              <a:cs typeface="Times New Roman" pitchFamily="18"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Τίτλος 4"/>
          <p:cNvSpPr>
            <a:spLocks noGrp="1"/>
          </p:cNvSpPr>
          <p:nvPr>
            <p:ph type="title"/>
          </p:nvPr>
        </p:nvSpPr>
        <p:spPr/>
        <p:txBody>
          <a:bodyPr/>
          <a:lstStyle/>
          <a:p>
            <a:r>
              <a:rPr lang="el-GR" dirty="0"/>
              <a:t>Προτάσεις</a:t>
            </a:r>
          </a:p>
        </p:txBody>
      </p:sp>
    </p:spTree>
    <p:extLst>
      <p:ext uri="{BB962C8B-B14F-4D97-AF65-F5344CB8AC3E}">
        <p14:creationId xmlns:p14="http://schemas.microsoft.com/office/powerpoint/2010/main" val="1088338249"/>
      </p:ext>
    </p:extLst>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4" y="5931170"/>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95536" y="1196752"/>
            <a:ext cx="3744416" cy="5661248"/>
          </a:xfrm>
        </p:spPr>
        <p:txBody>
          <a:bodyPr>
            <a:normAutofit/>
          </a:bodyPr>
          <a:lstStyle/>
          <a:p>
            <a:pPr>
              <a:buFont typeface="Arial" pitchFamily="34" charset="0"/>
              <a:buChar char="•"/>
            </a:pPr>
            <a:r>
              <a:rPr lang="el-GR" sz="2200" dirty="0" smtClean="0">
                <a:cs typeface="Times New Roman" pitchFamily="18" charset="0"/>
              </a:rPr>
              <a:t>Εισαγωγή.</a:t>
            </a:r>
          </a:p>
          <a:p>
            <a:pPr>
              <a:buFont typeface="Arial" pitchFamily="34" charset="0"/>
              <a:buChar char="•"/>
            </a:pPr>
            <a:r>
              <a:rPr lang="el-GR" sz="2200" dirty="0" smtClean="0">
                <a:cs typeface="Times New Roman" pitchFamily="18" charset="0"/>
              </a:rPr>
              <a:t>Ιστορική αναδρομή.</a:t>
            </a:r>
          </a:p>
          <a:p>
            <a:r>
              <a:rPr lang="el-GR" sz="2200" dirty="0" smtClean="0">
                <a:cs typeface="Times New Roman" pitchFamily="18" charset="0"/>
              </a:rPr>
              <a:t>Διαδικασία σχεδιασμού του σκάφους.</a:t>
            </a:r>
          </a:p>
          <a:p>
            <a:pPr>
              <a:buFont typeface="Arial" pitchFamily="34" charset="0"/>
              <a:buChar char="•"/>
            </a:pPr>
            <a:r>
              <a:rPr lang="el-GR" sz="2200" dirty="0" smtClean="0">
                <a:cs typeface="Times New Roman" pitchFamily="18" charset="0"/>
              </a:rPr>
              <a:t>Προγραμματισμός κατασκευής της γάστρας.</a:t>
            </a:r>
          </a:p>
          <a:p>
            <a:pPr>
              <a:buFont typeface="Arial" pitchFamily="34" charset="0"/>
              <a:buChar char="•"/>
            </a:pPr>
            <a:r>
              <a:rPr lang="el-GR" sz="2200" dirty="0" smtClean="0">
                <a:cs typeface="Times New Roman" pitchFamily="18" charset="0"/>
              </a:rPr>
              <a:t>Ανάπτυξη κωδικοποιημένου συστήματος.</a:t>
            </a:r>
          </a:p>
          <a:p>
            <a:pPr>
              <a:buFont typeface="Arial" pitchFamily="34" charset="0"/>
              <a:buChar char="•"/>
            </a:pPr>
            <a:r>
              <a:rPr lang="el-GR" sz="2200" dirty="0" smtClean="0">
                <a:cs typeface="Times New Roman" pitchFamily="18" charset="0"/>
              </a:rPr>
              <a:t>Βασική σχεδίαση και προγραμματισμός.</a:t>
            </a:r>
          </a:p>
          <a:p>
            <a:pPr>
              <a:buFont typeface="Arial" pitchFamily="34" charset="0"/>
              <a:buChar char="•"/>
            </a:pPr>
            <a:r>
              <a:rPr lang="el-GR" sz="2200" dirty="0" smtClean="0">
                <a:cs typeface="Times New Roman" pitchFamily="18" charset="0"/>
              </a:rPr>
              <a:t>Ολοκλήρωση του σχεδίου. </a:t>
            </a:r>
          </a:p>
        </p:txBody>
      </p:sp>
      <p:pic>
        <p:nvPicPr>
          <p:cNvPr id="10" name="7 - Θέση περιεχομένου"/>
          <p:cNvPicPr>
            <a:picLocks noChangeAspect="1"/>
          </p:cNvPicPr>
          <p:nvPr/>
        </p:nvPicPr>
        <p:blipFill>
          <a:blip r:embed="rId2" cstate="print"/>
          <a:stretch>
            <a:fillRect/>
          </a:stretch>
        </p:blipFill>
        <p:spPr>
          <a:xfrm>
            <a:off x="5004048" y="65714"/>
            <a:ext cx="4082479" cy="2961798"/>
          </a:xfrm>
          <a:prstGeom prst="rect">
            <a:avLst/>
          </a:prstGeom>
          <a:ln>
            <a:solidFill>
              <a:schemeClr val="tx1"/>
            </a:solidFill>
          </a:ln>
        </p:spPr>
      </p:pic>
      <p:sp>
        <p:nvSpPr>
          <p:cNvPr id="7" name="TextBox 6"/>
          <p:cNvSpPr txBox="1"/>
          <p:nvPr/>
        </p:nvSpPr>
        <p:spPr>
          <a:xfrm>
            <a:off x="5281091" y="3027512"/>
            <a:ext cx="3528392" cy="369332"/>
          </a:xfrm>
          <a:prstGeom prst="rect">
            <a:avLst/>
          </a:prstGeom>
          <a:noFill/>
        </p:spPr>
        <p:txBody>
          <a:bodyPr wrap="square" rtlCol="0">
            <a:spAutoFit/>
          </a:bodyPr>
          <a:lstStyle/>
          <a:p>
            <a:pPr algn="just"/>
            <a:r>
              <a:rPr lang="el-GR" dirty="0" smtClean="0">
                <a:latin typeface="Times New Roman" pitchFamily="18" charset="0"/>
                <a:cs typeface="Times New Roman" pitchFamily="18" charset="0"/>
              </a:rPr>
              <a:t>Εικόνα 1: «Ναυπηγεία της Σύρου».</a:t>
            </a:r>
            <a:endParaRPr lang="el-GR" dirty="0">
              <a:latin typeface="Times New Roman" pitchFamily="18" charset="0"/>
              <a:cs typeface="Times New Roman" pitchFamily="18" charset="0"/>
            </a:endParaRPr>
          </a:p>
        </p:txBody>
      </p:sp>
      <p:sp>
        <p:nvSpPr>
          <p:cNvPr id="2" name="Τίτλος 1"/>
          <p:cNvSpPr>
            <a:spLocks noGrp="1"/>
          </p:cNvSpPr>
          <p:nvPr>
            <p:ph type="title"/>
          </p:nvPr>
        </p:nvSpPr>
        <p:spPr/>
        <p:txBody>
          <a:bodyPr/>
          <a:lstStyle/>
          <a:p>
            <a:r>
              <a:rPr lang="el-GR" dirty="0"/>
              <a:t>Περιεχόμενα </a:t>
            </a:r>
          </a:p>
        </p:txBody>
      </p:sp>
      <p:sp>
        <p:nvSpPr>
          <p:cNvPr id="3" name="Ορθογώνιο 2"/>
          <p:cNvSpPr/>
          <p:nvPr/>
        </p:nvSpPr>
        <p:spPr>
          <a:xfrm>
            <a:off x="4355976" y="3429000"/>
            <a:ext cx="4572000" cy="2923749"/>
          </a:xfrm>
          <a:prstGeom prst="rect">
            <a:avLst/>
          </a:prstGeom>
        </p:spPr>
        <p:txBody>
          <a:bodyPr>
            <a:spAutoFit/>
          </a:bodyPr>
          <a:lstStyle/>
          <a:p>
            <a:pPr marL="342900" indent="-342900">
              <a:lnSpc>
                <a:spcPct val="110000"/>
              </a:lnSpc>
              <a:spcBef>
                <a:spcPts val="1200"/>
              </a:spcBef>
              <a:buFont typeface="Arial" panose="020B0604020202020204" pitchFamily="34" charset="0"/>
              <a:buChar char="•"/>
            </a:pPr>
            <a:r>
              <a:rPr lang="el-GR" sz="2200" dirty="0">
                <a:latin typeface="+mn-lt"/>
                <a:cs typeface="Times New Roman" pitchFamily="18" charset="0"/>
              </a:rPr>
              <a:t>Οδηγίες εργασίας λεπτομερειών σχεδιασμού και προγραμματισμού.</a:t>
            </a:r>
          </a:p>
          <a:p>
            <a:pPr marL="342900" indent="-342900">
              <a:lnSpc>
                <a:spcPct val="110000"/>
              </a:lnSpc>
              <a:spcBef>
                <a:spcPts val="1200"/>
              </a:spcBef>
              <a:buFont typeface="Arial" panose="020B0604020202020204" pitchFamily="34" charset="0"/>
              <a:buChar char="•"/>
            </a:pPr>
            <a:r>
              <a:rPr lang="el-GR" sz="2200" dirty="0">
                <a:latin typeface="+mn-lt"/>
                <a:cs typeface="Times New Roman" pitchFamily="18" charset="0"/>
              </a:rPr>
              <a:t>Αποτελέσματα.</a:t>
            </a:r>
          </a:p>
          <a:p>
            <a:pPr marL="342900" indent="-342900">
              <a:lnSpc>
                <a:spcPct val="110000"/>
              </a:lnSpc>
              <a:spcBef>
                <a:spcPts val="1200"/>
              </a:spcBef>
              <a:buFont typeface="Arial" panose="020B0604020202020204" pitchFamily="34" charset="0"/>
              <a:buChar char="•"/>
            </a:pPr>
            <a:r>
              <a:rPr lang="el-GR" sz="2200" dirty="0">
                <a:latin typeface="+mn-lt"/>
                <a:cs typeface="Times New Roman" pitchFamily="18" charset="0"/>
              </a:rPr>
              <a:t>Συμπεράσματα. </a:t>
            </a:r>
          </a:p>
          <a:p>
            <a:pPr marL="342900" indent="-342900">
              <a:lnSpc>
                <a:spcPct val="110000"/>
              </a:lnSpc>
              <a:spcBef>
                <a:spcPts val="1200"/>
              </a:spcBef>
              <a:buFont typeface="Arial" panose="020B0604020202020204" pitchFamily="34" charset="0"/>
              <a:buChar char="•"/>
            </a:pPr>
            <a:r>
              <a:rPr lang="el-GR" sz="2200" dirty="0" smtClean="0">
                <a:latin typeface="+mn-lt"/>
                <a:cs typeface="Times New Roman" pitchFamily="18" charset="0"/>
              </a:rPr>
              <a:t>Προτάσεις.</a:t>
            </a:r>
            <a:endParaRPr lang="el-GR" sz="2200" dirty="0">
              <a:latin typeface="+mn-lt"/>
              <a:cs typeface="Times New Roman" pitchFamily="18" charset="0"/>
            </a:endParaRPr>
          </a:p>
          <a:p>
            <a:pPr marL="342900" indent="-342900">
              <a:lnSpc>
                <a:spcPct val="110000"/>
              </a:lnSpc>
              <a:spcBef>
                <a:spcPts val="1200"/>
              </a:spcBef>
              <a:buFont typeface="Arial" panose="020B0604020202020204" pitchFamily="34" charset="0"/>
              <a:buChar char="•"/>
            </a:pPr>
            <a:r>
              <a:rPr lang="el-GR" sz="2200" dirty="0">
                <a:latin typeface="+mn-lt"/>
                <a:cs typeface="Times New Roman" pitchFamily="18" charset="0"/>
              </a:rPr>
              <a:t>Ευχαριστίες.</a:t>
            </a:r>
            <a:endParaRPr lang="el-GR" sz="2200" dirty="0">
              <a:latin typeface="+mn-lt"/>
            </a:endParaRPr>
          </a:p>
        </p:txBody>
      </p:sp>
      <p:sp>
        <p:nvSpPr>
          <p:cNvPr id="4" name="Ορθογώνιο 3"/>
          <p:cNvSpPr/>
          <p:nvPr/>
        </p:nvSpPr>
        <p:spPr>
          <a:xfrm rot="16200000">
            <a:off x="4289485" y="2312949"/>
            <a:ext cx="1152127" cy="276999"/>
          </a:xfrm>
          <a:prstGeom prst="rect">
            <a:avLst/>
          </a:prstGeom>
        </p:spPr>
        <p:txBody>
          <a:bodyPr wrap="square">
            <a:spAutoFit/>
          </a:bodyPr>
          <a:lstStyle/>
          <a:p>
            <a:pPr algn="ctr"/>
            <a:r>
              <a:rPr lang="en-US" sz="1200" dirty="0" smtClean="0">
                <a:latin typeface="+mn-lt"/>
                <a:hlinkClick r:id="rId3"/>
              </a:rPr>
              <a:t>hellas.teipir.gr</a:t>
            </a:r>
            <a:endParaRPr lang="el-GR" sz="1200" dirty="0">
              <a:latin typeface="+mn-lt"/>
            </a:endParaRPr>
          </a:p>
        </p:txBody>
      </p:sp>
      <p:cxnSp>
        <p:nvCxnSpPr>
          <p:cNvPr id="8" name="Ευθεία γραμμή σύνδεσης 7"/>
          <p:cNvCxnSpPr/>
          <p:nvPr/>
        </p:nvCxnSpPr>
        <p:spPr>
          <a:xfrm>
            <a:off x="4283968" y="3573016"/>
            <a:ext cx="0" cy="26642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Θέση αριθμού διαφάνειας 10"/>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809437711"/>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Θωμάς Μαζαράκος 2014. Θωμάς Μαζαράκος. «Παραγωγή Πλοίου (Ε). Λύση εργαστηριακής άσκησης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9"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5"/>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5"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1"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4" y="1360948"/>
            <a:ext cx="1421679" cy="600164"/>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3" y="1945723"/>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1"/>
            <a:ext cx="182698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1" y="3752898"/>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3" y="2530498"/>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1"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5"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29" y="4544678"/>
            <a:ext cx="7062963"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2" y="5112001"/>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2" y="5791106"/>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3"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3"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2" y="6334512"/>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3"/>
            <a:ext cx="7062963"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5"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5"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9"/>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a:buNone/>
            </a:pPr>
            <a:r>
              <a:rPr lang="el-GR" sz="2400" dirty="0" smtClean="0">
                <a:cs typeface="Times New Roman" pitchFamily="18" charset="0"/>
              </a:rPr>
              <a:t>Η σχεδίαση και ο προγραμματισμός ταξινομούνται σε διάφορα στάδια. Αυτά τα στάδια περιλαμβάνουν:</a:t>
            </a:r>
          </a:p>
          <a:p>
            <a:pPr>
              <a:buFont typeface="Wingdings" pitchFamily="2" charset="2"/>
              <a:buChar char="ü"/>
            </a:pPr>
            <a:r>
              <a:rPr lang="el-GR" sz="2400" dirty="0" smtClean="0">
                <a:cs typeface="Times New Roman" pitchFamily="18" charset="0"/>
              </a:rPr>
              <a:t>Το βασικό σχεδιασμό. </a:t>
            </a:r>
          </a:p>
          <a:p>
            <a:pPr>
              <a:buFont typeface="Wingdings" pitchFamily="2" charset="2"/>
              <a:buChar char="ü"/>
            </a:pPr>
            <a:r>
              <a:rPr lang="el-GR" sz="2400" dirty="0" smtClean="0">
                <a:cs typeface="Times New Roman" pitchFamily="18" charset="0"/>
              </a:rPr>
              <a:t>Το βασικό λεπτομερή σχεδιασμό. </a:t>
            </a:r>
          </a:p>
          <a:p>
            <a:pPr>
              <a:buFont typeface="Wingdings" pitchFamily="2" charset="2"/>
              <a:buChar char="ü"/>
            </a:pPr>
            <a:r>
              <a:rPr lang="el-GR" sz="2400" dirty="0" smtClean="0">
                <a:cs typeface="Times New Roman" pitchFamily="18" charset="0"/>
              </a:rPr>
              <a:t>Το λεπτομερή σχεδιασμό εργασίας.</a:t>
            </a:r>
          </a:p>
          <a:p>
            <a:pPr>
              <a:buFont typeface="Wingdings" pitchFamily="2" charset="2"/>
              <a:buChar char="ü"/>
            </a:pPr>
            <a:r>
              <a:rPr lang="el-GR" sz="2400" dirty="0" smtClean="0">
                <a:cs typeface="Times New Roman" pitchFamily="18" charset="0"/>
              </a:rPr>
              <a:t> Το σχεδιασμό των οδηγιών εργασίας</a:t>
            </a:r>
            <a:r>
              <a:rPr lang="el-GR" sz="2400" dirty="0" smtClean="0"/>
              <a:t>. </a:t>
            </a:r>
          </a:p>
          <a:p>
            <a:pPr marL="0" indent="0">
              <a:buNone/>
            </a:pPr>
            <a:r>
              <a:rPr lang="el-GR" sz="2400" dirty="0" smtClean="0">
                <a:cs typeface="Times New Roman" pitchFamily="18" charset="0"/>
              </a:rPr>
              <a:t>Ο σχεδιασμός και ο προγραμματισμός της κατασκευής της γάστρας είναι τα πρωτεύοντα ζητήματα που τίθενται υπό συζήτηση, στην κατασκευή ενός πλοίου.</a:t>
            </a:r>
            <a:endParaRPr lang="el-GR" dirty="0"/>
          </a:p>
        </p:txBody>
      </p:sp>
      <p:sp>
        <p:nvSpPr>
          <p:cNvPr id="4" name="Τίτλος 3"/>
          <p:cNvSpPr>
            <a:spLocks noGrp="1"/>
          </p:cNvSpPr>
          <p:nvPr>
            <p:ph type="title"/>
          </p:nvPr>
        </p:nvSpPr>
        <p:spPr/>
        <p:txBody>
          <a:bodyPr/>
          <a:lstStyle/>
          <a:p>
            <a:r>
              <a:rPr lang="el-GR" dirty="0"/>
              <a:t> Εισαγωγή</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079312880"/>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a:buNone/>
            </a:pPr>
            <a:r>
              <a:rPr lang="el-GR" dirty="0" smtClean="0">
                <a:cs typeface="Times New Roman" pitchFamily="18" charset="0"/>
              </a:rPr>
              <a:t>Τρεις είναι οι μέθοδοι σχεδιασμού ενός σκάφους, στις οποίες χρησιμοποιείται η σάλα:</a:t>
            </a:r>
          </a:p>
          <a:p>
            <a:pPr>
              <a:buFont typeface="Wingdings" pitchFamily="2" charset="2"/>
              <a:buChar char="ü"/>
            </a:pPr>
            <a:r>
              <a:rPr lang="el-GR" dirty="0" smtClean="0">
                <a:cs typeface="Times New Roman" pitchFamily="18" charset="0"/>
              </a:rPr>
              <a:t>Απευθείας χάραξη των γραμμών στο δάπεδο της σάλας.</a:t>
            </a:r>
          </a:p>
          <a:p>
            <a:pPr>
              <a:buFont typeface="Wingdings" pitchFamily="2" charset="2"/>
              <a:buChar char="ü"/>
            </a:pPr>
            <a:r>
              <a:rPr lang="el-GR" dirty="0" smtClean="0">
                <a:cs typeface="Times New Roman" pitchFamily="18" charset="0"/>
              </a:rPr>
              <a:t>Μέθοδος του  μισομόντελου.</a:t>
            </a:r>
          </a:p>
          <a:p>
            <a:pPr>
              <a:buFont typeface="Wingdings" pitchFamily="2" charset="2"/>
              <a:buChar char="ü"/>
            </a:pPr>
            <a:r>
              <a:rPr lang="el-GR" dirty="0" smtClean="0">
                <a:cs typeface="Times New Roman" pitchFamily="18" charset="0"/>
              </a:rPr>
              <a:t>Χρήση σχεδίων ναυπηγικών γραμμών. </a:t>
            </a:r>
            <a:endParaRPr lang="el-GR" dirty="0" smtClean="0"/>
          </a:p>
          <a:p>
            <a:pPr>
              <a:buNone/>
            </a:pPr>
            <a:endParaRPr lang="el-GR" dirty="0">
              <a:cs typeface="Times New Roman" pitchFamily="18" charset="0"/>
            </a:endParaRPr>
          </a:p>
        </p:txBody>
      </p:sp>
      <p:sp>
        <p:nvSpPr>
          <p:cNvPr id="4" name="Τίτλος 3"/>
          <p:cNvSpPr>
            <a:spLocks noGrp="1"/>
          </p:cNvSpPr>
          <p:nvPr>
            <p:ph type="title"/>
          </p:nvPr>
        </p:nvSpPr>
        <p:spPr/>
        <p:txBody>
          <a:bodyPr/>
          <a:lstStyle/>
          <a:p>
            <a:r>
              <a:rPr lang="el-GR" dirty="0"/>
              <a:t>Ιστορική Αναδρομή </a:t>
            </a:r>
            <a:r>
              <a:rPr lang="el-GR"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76528910"/>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dirty="0">
                <a:solidFill>
                  <a:srgbClr val="4BACC6">
                    <a:lumMod val="50000"/>
                  </a:srgbClr>
                </a:solidFill>
              </a:rPr>
              <a:t>Ιστορική Αναδρομή </a:t>
            </a:r>
            <a:r>
              <a:rPr lang="el-GR" sz="3000" b="0" dirty="0" smtClean="0">
                <a:solidFill>
                  <a:srgbClr val="4BACC6">
                    <a:lumMod val="50000"/>
                  </a:srgbClr>
                </a:solidFill>
              </a:rPr>
              <a:t>2/2</a:t>
            </a:r>
            <a:endParaRPr lang="el-GR" sz="2400"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tretch>
            <a:fillRect/>
          </a:stretch>
        </p:blipFill>
        <p:spPr bwMode="auto">
          <a:xfrm>
            <a:off x="107504" y="2060848"/>
            <a:ext cx="4458323" cy="4020111"/>
          </a:xfrm>
          <a:prstGeom prst="rect">
            <a:avLst/>
          </a:prstGeom>
          <a:noFill/>
          <a:ln>
            <a:solidFill>
              <a:schemeClr val="tx1"/>
            </a:solidFill>
          </a:ln>
        </p:spPr>
      </p:pic>
      <p:sp>
        <p:nvSpPr>
          <p:cNvPr id="4" name="3 - Θέση κειμένου"/>
          <p:cNvSpPr>
            <a:spLocks noGrp="1"/>
          </p:cNvSpPr>
          <p:nvPr>
            <p:ph type="body" idx="4294967295"/>
          </p:nvPr>
        </p:nvSpPr>
        <p:spPr>
          <a:xfrm>
            <a:off x="64268" y="1340768"/>
            <a:ext cx="4147692" cy="791865"/>
          </a:xfrm>
        </p:spPr>
        <p:txBody>
          <a:bodyPr>
            <a:normAutofit/>
          </a:bodyPr>
          <a:lstStyle/>
          <a:p>
            <a:pPr marL="0" indent="0">
              <a:buNone/>
            </a:pPr>
            <a:r>
              <a:rPr lang="el-GR" sz="2200" b="0" dirty="0" smtClean="0">
                <a:solidFill>
                  <a:schemeClr val="tx1"/>
                </a:solidFill>
                <a:cs typeface="Times New Roman" pitchFamily="18" charset="0"/>
              </a:rPr>
              <a:t>Εικόνα 2: «Σάλα σε Ναυπηγείο Του Περάματος».</a:t>
            </a:r>
            <a:endParaRPr lang="el-GR" sz="2200" b="0" dirty="0">
              <a:solidFill>
                <a:schemeClr val="tx1"/>
              </a:solidFill>
              <a:cs typeface="Times New Roman" pitchFamily="18" charset="0"/>
            </a:endParaRPr>
          </a:p>
        </p:txBody>
      </p:sp>
      <p:sp>
        <p:nvSpPr>
          <p:cNvPr id="6" name="5 - Θέση κειμένου"/>
          <p:cNvSpPr>
            <a:spLocks noGrp="1"/>
          </p:cNvSpPr>
          <p:nvPr>
            <p:ph type="body" sz="half" idx="4294967295"/>
          </p:nvPr>
        </p:nvSpPr>
        <p:spPr>
          <a:xfrm>
            <a:off x="4644008" y="1340768"/>
            <a:ext cx="4499992" cy="762099"/>
          </a:xfrm>
        </p:spPr>
        <p:txBody>
          <a:bodyPr>
            <a:normAutofit/>
          </a:bodyPr>
          <a:lstStyle/>
          <a:p>
            <a:pPr marL="0" indent="0">
              <a:buNone/>
            </a:pPr>
            <a:r>
              <a:rPr lang="el-GR" sz="2200" b="0" dirty="0" smtClean="0">
                <a:solidFill>
                  <a:schemeClr val="tx1"/>
                </a:solidFill>
                <a:cs typeface="Times New Roman" pitchFamily="18" charset="0"/>
              </a:rPr>
              <a:t>Εικόνα 3: «Ναυπηγικό Μοντέλο του Σκάφους «Πάραλος» 1810»</a:t>
            </a:r>
            <a:r>
              <a:rPr lang="el-GR" sz="2200" dirty="0" smtClean="0">
                <a:cs typeface="Times New Roman" pitchFamily="18" charset="0"/>
              </a:rPr>
              <a:t>.</a:t>
            </a:r>
            <a:endParaRPr lang="el-GR" sz="2200" dirty="0">
              <a:cs typeface="Times New Roman" pitchFamily="18" charset="0"/>
            </a:endParaRPr>
          </a:p>
        </p:txBody>
      </p:sp>
      <p:pic>
        <p:nvPicPr>
          <p:cNvPr id="1027" name="Picture 3"/>
          <p:cNvPicPr>
            <a:picLocks noGrp="1" noChangeAspect="1" noChangeArrowheads="1"/>
          </p:cNvPicPr>
          <p:nvPr>
            <p:ph sz="quarter" idx="4294967295"/>
          </p:nvPr>
        </p:nvPicPr>
        <p:blipFill>
          <a:blip r:embed="rId3" cstate="print"/>
          <a:stretch>
            <a:fillRect/>
          </a:stretch>
        </p:blipFill>
        <p:spPr bwMode="auto">
          <a:xfrm>
            <a:off x="4644008" y="2060847"/>
            <a:ext cx="4413578" cy="2456417"/>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92287026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l-GR" sz="2400" dirty="0" smtClean="0">
                <a:cs typeface="Times New Roman" pitchFamily="18" charset="0"/>
              </a:rPr>
              <a:t>Το σχέδιο μπορεί να οριστεί ως μία δραστηριότητα που περιλαμβάνει τη παραγωγή σχεδίων και τρισδιάστατων μοντέλων στον υπολογιστή, καθώς και τη παραγωγή προδιαγραφών και άλλων στοιχείων που απαιτούνται για να κατασκευαστεί ένα σκάφος. </a:t>
            </a:r>
          </a:p>
          <a:p>
            <a:endParaRPr lang="el-GR" dirty="0"/>
          </a:p>
        </p:txBody>
      </p:sp>
      <p:sp>
        <p:nvSpPr>
          <p:cNvPr id="2" name="Τίτλος 1"/>
          <p:cNvSpPr>
            <a:spLocks noGrp="1"/>
          </p:cNvSpPr>
          <p:nvPr>
            <p:ph type="title"/>
          </p:nvPr>
        </p:nvSpPr>
        <p:spPr/>
        <p:txBody>
          <a:bodyPr/>
          <a:lstStyle/>
          <a:p>
            <a:r>
              <a:rPr lang="el-GR" dirty="0"/>
              <a:t>Διαδικασία Σχεδιασμού Σκάφους </a:t>
            </a:r>
            <a:r>
              <a:rPr lang="el-GR" sz="3000" b="0" dirty="0" smtClean="0"/>
              <a:t>1/3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320270590"/>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l-GR" dirty="0">
                <a:solidFill>
                  <a:srgbClr val="4BACC6">
                    <a:lumMod val="50000"/>
                  </a:srgbClr>
                </a:solidFill>
              </a:rPr>
              <a:t>Διαδικασία Σχεδιασμού Σκάφους </a:t>
            </a:r>
            <a:r>
              <a:rPr lang="el-GR" sz="3000" b="0" dirty="0" smtClean="0">
                <a:solidFill>
                  <a:srgbClr val="4BACC6">
                    <a:lumMod val="50000"/>
                  </a:srgbClr>
                </a:solidFill>
              </a:rPr>
              <a:t>2/3</a:t>
            </a:r>
            <a:endParaRPr lang="el-GR" sz="2400" b="1" dirty="0"/>
          </a:p>
        </p:txBody>
      </p:sp>
      <p:sp>
        <p:nvSpPr>
          <p:cNvPr id="3" name="Content Placeholder 2"/>
          <p:cNvSpPr>
            <a:spLocks noGrp="1"/>
          </p:cNvSpPr>
          <p:nvPr>
            <p:ph idx="1"/>
          </p:nvPr>
        </p:nvSpPr>
        <p:spPr/>
        <p:txBody>
          <a:bodyPr/>
          <a:lstStyle/>
          <a:p>
            <a:r>
              <a:rPr lang="el-GR" sz="2400" dirty="0" smtClean="0">
                <a:cs typeface="Times New Roman" pitchFamily="18" charset="0"/>
              </a:rPr>
              <a:t>Οι στόχοι διαδικασίας σχεδίου.</a:t>
            </a:r>
          </a:p>
          <a:p>
            <a:r>
              <a:rPr lang="el-GR" sz="2400" dirty="0" smtClean="0">
                <a:cs typeface="Times New Roman" pitchFamily="18" charset="0"/>
              </a:rPr>
              <a:t>Η ανάγκη για τους σχεδιαστές να καταλάβουν τις απαιτήσεις του πλοιοκτήτη και συγχρόνως να βοηθήσουν το πλοιοκτήτη να ξεκαθαρίσει τις απαιτήσεις του.</a:t>
            </a:r>
          </a:p>
          <a:p>
            <a:r>
              <a:rPr lang="el-GR" sz="2400" dirty="0" smtClean="0">
                <a:cs typeface="Times New Roman" pitchFamily="18" charset="0"/>
              </a:rPr>
              <a:t>Οι περιορισμοί του χρόνου και οι πόροι που συμμετέχουν στη διαδικασία.</a:t>
            </a:r>
          </a:p>
          <a:p>
            <a:r>
              <a:rPr lang="el-GR" sz="2400" dirty="0" smtClean="0">
                <a:cs typeface="Times New Roman" pitchFamily="18" charset="0"/>
              </a:rPr>
              <a:t>Το γεγονός ότι η επιστήμη και η τέχνη απεικονίζονται στη διαδικασία σχεδιασμού.</a:t>
            </a:r>
          </a:p>
          <a:p>
            <a:r>
              <a:rPr lang="el-GR" sz="2400" dirty="0" smtClean="0">
                <a:cs typeface="Times New Roman" pitchFamily="18" charset="0"/>
              </a:rPr>
              <a:t>Το γεγονός ότι η δημιουργικότητα και η ομαδική εργασία θα είναι πάντα οι ακρογωνιαίοι λίθοι της διαδικασίας.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272766361"/>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l-GR" dirty="0">
                <a:solidFill>
                  <a:srgbClr val="4BACC6">
                    <a:lumMod val="50000"/>
                  </a:srgbClr>
                </a:solidFill>
              </a:rPr>
              <a:t>Διαδικασία Σχεδιασμού Σκάφους </a:t>
            </a:r>
            <a:r>
              <a:rPr lang="el-GR" sz="3000" b="0" dirty="0" smtClean="0">
                <a:solidFill>
                  <a:srgbClr val="4BACC6">
                    <a:lumMod val="50000"/>
                  </a:srgbClr>
                </a:solidFill>
              </a:rPr>
              <a:t>3/3</a:t>
            </a:r>
            <a:endParaRPr lang="el-GR" sz="2400" b="1" dirty="0"/>
          </a:p>
        </p:txBody>
      </p:sp>
      <p:sp>
        <p:nvSpPr>
          <p:cNvPr id="3" name="Content Placeholder 2"/>
          <p:cNvSpPr>
            <a:spLocks noGrp="1"/>
          </p:cNvSpPr>
          <p:nvPr>
            <p:ph idx="1"/>
          </p:nvPr>
        </p:nvSpPr>
        <p:spPr/>
        <p:txBody>
          <a:bodyPr>
            <a:normAutofit/>
          </a:bodyPr>
          <a:lstStyle/>
          <a:p>
            <a:pPr algn="just"/>
            <a:r>
              <a:rPr lang="el-GR" sz="2400" dirty="0" smtClean="0">
                <a:cs typeface="Times New Roman" pitchFamily="18" charset="0"/>
              </a:rPr>
              <a:t>Μελέτη σκοπιμότητας.</a:t>
            </a:r>
          </a:p>
          <a:p>
            <a:pPr algn="just"/>
            <a:r>
              <a:rPr lang="el-GR" sz="2400" dirty="0" smtClean="0">
                <a:cs typeface="Times New Roman" pitchFamily="18" charset="0"/>
              </a:rPr>
              <a:t>Κύριες απαιτήσεις απόδοσης.</a:t>
            </a:r>
          </a:p>
          <a:p>
            <a:pPr algn="just"/>
            <a:r>
              <a:rPr lang="el-GR" sz="2400" dirty="0" smtClean="0">
                <a:cs typeface="Times New Roman" pitchFamily="18" charset="0"/>
              </a:rPr>
              <a:t>Βάρος ωφέλιμων φορτίων και εκτίμηση του όγκου.</a:t>
            </a:r>
          </a:p>
          <a:p>
            <a:pPr algn="just"/>
            <a:r>
              <a:rPr lang="el-GR" sz="2400" dirty="0" smtClean="0">
                <a:cs typeface="Times New Roman" pitchFamily="18" charset="0"/>
              </a:rPr>
              <a:t>Πρώτες εκτιμήσεις των κύριων χαρακτηριστικών.</a:t>
            </a:r>
          </a:p>
          <a:p>
            <a:pPr algn="just"/>
            <a:r>
              <a:rPr lang="el-GR" sz="2400" dirty="0" smtClean="0">
                <a:cs typeface="Times New Roman" pitchFamily="18" charset="0"/>
              </a:rPr>
              <a:t>Προσδιορισμός των Απαιτήσεων των χώρων ενδιαίτησης.</a:t>
            </a:r>
          </a:p>
          <a:p>
            <a:pPr algn="just"/>
            <a:r>
              <a:rPr lang="el-GR" sz="2400" dirty="0" smtClean="0">
                <a:cs typeface="Times New Roman" pitchFamily="18" charset="0"/>
              </a:rPr>
              <a:t>Εκτίμηση του απαραίτητου όγκου.</a:t>
            </a:r>
          </a:p>
          <a:p>
            <a:pPr algn="just"/>
            <a:r>
              <a:rPr lang="el-GR" sz="2400" dirty="0" smtClean="0">
                <a:cs typeface="Times New Roman" pitchFamily="18" charset="0"/>
              </a:rPr>
              <a:t>Εκτιμήσεις βάρους και κέντρου βάρους.</a:t>
            </a:r>
          </a:p>
          <a:p>
            <a:pPr algn="just"/>
            <a:r>
              <a:rPr lang="el-GR" sz="2400" dirty="0" smtClean="0">
                <a:cs typeface="Times New Roman" pitchFamily="18" charset="0"/>
              </a:rPr>
              <a:t>Έλεγχος ευστάθειας.</a:t>
            </a:r>
          </a:p>
          <a:p>
            <a:pPr algn="just"/>
            <a:r>
              <a:rPr lang="el-GR" sz="2400" dirty="0" smtClean="0">
                <a:cs typeface="Times New Roman" pitchFamily="18" charset="0"/>
              </a:rPr>
              <a:t>Πρώτη εκτίμηση της δύναμης πρόωσης.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442011810"/>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84784"/>
            <a:ext cx="8424936" cy="4896544"/>
          </a:xfrm>
        </p:spPr>
        <p:txBody>
          <a:bodyPr>
            <a:normAutofit/>
          </a:bodyPr>
          <a:lstStyle/>
          <a:p>
            <a:pPr algn="just"/>
            <a:r>
              <a:rPr lang="el-GR" sz="2400" dirty="0" smtClean="0">
                <a:cs typeface="Times New Roman" pitchFamily="18" charset="0"/>
              </a:rPr>
              <a:t>Πρόγραμμα κατασκευής γάστρας.</a:t>
            </a:r>
          </a:p>
          <a:p>
            <a:pPr algn="just"/>
            <a:r>
              <a:rPr lang="el-GR" sz="2400" dirty="0" smtClean="0">
                <a:cs typeface="Times New Roman" pitchFamily="18" charset="0"/>
              </a:rPr>
              <a:t>Καταμερισμός ροής εργασίας.</a:t>
            </a:r>
          </a:p>
          <a:p>
            <a:pPr algn="just"/>
            <a:r>
              <a:rPr lang="el-GR" sz="2400" dirty="0" smtClean="0">
                <a:cs typeface="Times New Roman" pitchFamily="18" charset="0"/>
              </a:rPr>
              <a:t>Ανάπτυξη κωδικοποιημένου συστήματος.</a:t>
            </a:r>
          </a:p>
          <a:p>
            <a:pPr algn="just"/>
            <a:r>
              <a:rPr lang="el-GR" sz="2400" dirty="0" smtClean="0">
                <a:cs typeface="Times New Roman" pitchFamily="18" charset="0"/>
              </a:rPr>
              <a:t>Καλή επικοινωνία και ανταλλαγή πληροφοριών.</a:t>
            </a:r>
          </a:p>
        </p:txBody>
      </p:sp>
      <p:sp>
        <p:nvSpPr>
          <p:cNvPr id="5" name="TextBox 4"/>
          <p:cNvSpPr txBox="1"/>
          <p:nvPr/>
        </p:nvSpPr>
        <p:spPr>
          <a:xfrm>
            <a:off x="5364078" y="5949280"/>
            <a:ext cx="3744416" cy="646331"/>
          </a:xfrm>
          <a:prstGeom prst="rect">
            <a:avLst/>
          </a:prstGeom>
          <a:noFill/>
        </p:spPr>
        <p:txBody>
          <a:bodyPr wrap="square" rtlCol="0">
            <a:spAutoFit/>
          </a:bodyPr>
          <a:lstStyle/>
          <a:p>
            <a:r>
              <a:rPr lang="el-GR" dirty="0" smtClean="0">
                <a:latin typeface="+mn-lt"/>
                <a:cs typeface="Times New Roman" pitchFamily="18" charset="0"/>
              </a:rPr>
              <a:t>Εικόνα 4: «Πλωτή δεξαμενή  στα ναυπηγεία Σκαραμαγκά»</a:t>
            </a:r>
            <a:endParaRPr lang="el-GR" dirty="0">
              <a:latin typeface="+mn-lt"/>
              <a:cs typeface="Times New Roman" pitchFamily="18" charset="0"/>
            </a:endParaRPr>
          </a:p>
        </p:txBody>
      </p:sp>
      <p:sp>
        <p:nvSpPr>
          <p:cNvPr id="4" name="Τίτλος 3"/>
          <p:cNvSpPr>
            <a:spLocks noGrp="1"/>
          </p:cNvSpPr>
          <p:nvPr>
            <p:ph type="title"/>
          </p:nvPr>
        </p:nvSpPr>
        <p:spPr>
          <a:xfrm>
            <a:off x="323528" y="116632"/>
            <a:ext cx="8568952" cy="1152128"/>
          </a:xfrm>
        </p:spPr>
        <p:txBody>
          <a:bodyPr>
            <a:noAutofit/>
          </a:bodyPr>
          <a:lstStyle/>
          <a:p>
            <a:r>
              <a:rPr lang="el-GR" dirty="0"/>
              <a:t>Προγραμματισμός κατασκευής </a:t>
            </a:r>
            <a:r>
              <a:rPr lang="el-GR" dirty="0" smtClean="0"/>
              <a:t/>
            </a:r>
            <a:br>
              <a:rPr lang="el-GR" dirty="0" smtClean="0"/>
            </a:br>
            <a:r>
              <a:rPr lang="el-GR" dirty="0" smtClean="0"/>
              <a:t>της </a:t>
            </a:r>
            <a:r>
              <a:rPr lang="el-GR" dirty="0"/>
              <a:t>γάστρας</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56" y="3719270"/>
            <a:ext cx="5064532" cy="29500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8" name="Ορθογώνιο 7"/>
          <p:cNvSpPr/>
          <p:nvPr/>
        </p:nvSpPr>
        <p:spPr>
          <a:xfrm rot="16200000">
            <a:off x="-379935" y="6206824"/>
            <a:ext cx="1080120" cy="276999"/>
          </a:xfrm>
          <a:prstGeom prst="rect">
            <a:avLst/>
          </a:prstGeom>
        </p:spPr>
        <p:txBody>
          <a:bodyPr wrap="square">
            <a:spAutoFit/>
          </a:bodyPr>
          <a:lstStyle/>
          <a:p>
            <a:pPr algn="ctr"/>
            <a:r>
              <a:rPr lang="en-US" sz="1200" dirty="0" smtClean="0">
                <a:latin typeface="+mn-lt"/>
                <a:hlinkClick r:id="rId3"/>
              </a:rPr>
              <a:t>902.gr</a:t>
            </a:r>
            <a:endParaRPr lang="el-GR" sz="1200" dirty="0">
              <a:latin typeface="+mn-lt"/>
            </a:endParaRPr>
          </a:p>
        </p:txBody>
      </p:sp>
    </p:spTree>
    <p:extLst>
      <p:ext uri="{BB962C8B-B14F-4D97-AF65-F5344CB8AC3E}">
        <p14:creationId xmlns:p14="http://schemas.microsoft.com/office/powerpoint/2010/main" val="1310706782"/>
      </p:ext>
    </p:extLst>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56</TotalTime>
  <Words>1320</Words>
  <Application>Microsoft Office PowerPoint</Application>
  <PresentationFormat>Προβολή στην οθόνη (4:3)</PresentationFormat>
  <Paragraphs>180</Paragraphs>
  <Slides>24</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template</vt:lpstr>
      <vt:lpstr>OC_template_updated</vt:lpstr>
      <vt:lpstr>Παραγωγή Πλοίου (Ε)</vt:lpstr>
      <vt:lpstr>Περιεχόμενα </vt:lpstr>
      <vt:lpstr> Εισαγωγή</vt:lpstr>
      <vt:lpstr>Ιστορική Αναδρομή 1/2</vt:lpstr>
      <vt:lpstr>Ιστορική Αναδρομή 2/2</vt:lpstr>
      <vt:lpstr>Διαδικασία Σχεδιασμού Σκάφους 1/3</vt:lpstr>
      <vt:lpstr>Διαδικασία Σχεδιασμού Σκάφους 2/3</vt:lpstr>
      <vt:lpstr>Διαδικασία Σχεδιασμού Σκάφους 3/3</vt:lpstr>
      <vt:lpstr>Προγραμματισμός κατασκευής  της γάστρας</vt:lpstr>
      <vt:lpstr>Ανάπτυξη Κωδικοποιημένου Συστήματος</vt:lpstr>
      <vt:lpstr>Βασική Σχεδίαση και Προγραμματισμός</vt:lpstr>
      <vt:lpstr>Ολοκλήρωση Του Σχεδίου</vt:lpstr>
      <vt:lpstr>Οδηγίες Εργασίας Λεπτομερειών Σχεδιασμού  και Προγραμματισμού 1/2</vt:lpstr>
      <vt:lpstr>Οδηγίες Εργασίας Λεπτομερειών Σχεδιασμού  και Προγραμματισμού 2/2</vt:lpstr>
      <vt:lpstr>Αποτελέσματα</vt:lpstr>
      <vt:lpstr>Συμπεράσματα</vt:lpstr>
      <vt:lpstr>Προτάσεις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Παραγωγή Πλοίου (Ε)</dc:title>
  <dc:creator>opencourses@teiath.gr</dc:creator>
  <cp:lastModifiedBy>natasakar new</cp:lastModifiedBy>
  <cp:revision>8</cp:revision>
  <dcterms:created xsi:type="dcterms:W3CDTF">2015-07-16T07:56:49Z</dcterms:created>
  <dcterms:modified xsi:type="dcterms:W3CDTF">2015-07-21T10:00:46Z</dcterms:modified>
</cp:coreProperties>
</file>