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8" r:id="rId2"/>
  </p:sldMasterIdLst>
  <p:notesMasterIdLst>
    <p:notesMasterId r:id="rId31"/>
  </p:notesMasterIdLst>
  <p:sldIdLst>
    <p:sldId id="295" r:id="rId3"/>
    <p:sldId id="296" r:id="rId4"/>
    <p:sldId id="300" r:id="rId5"/>
    <p:sldId id="372" r:id="rId6"/>
    <p:sldId id="301" r:id="rId7"/>
    <p:sldId id="302" r:id="rId8"/>
    <p:sldId id="369" r:id="rId9"/>
    <p:sldId id="373" r:id="rId10"/>
    <p:sldId id="379" r:id="rId11"/>
    <p:sldId id="380" r:id="rId12"/>
    <p:sldId id="381" r:id="rId13"/>
    <p:sldId id="378" r:id="rId14"/>
    <p:sldId id="377" r:id="rId15"/>
    <p:sldId id="382" r:id="rId16"/>
    <p:sldId id="383" r:id="rId17"/>
    <p:sldId id="356" r:id="rId18"/>
    <p:sldId id="389" r:id="rId19"/>
    <p:sldId id="362" r:id="rId20"/>
    <p:sldId id="387" r:id="rId21"/>
    <p:sldId id="329" r:id="rId22"/>
    <p:sldId id="297" r:id="rId23"/>
    <p:sldId id="349" r:id="rId24"/>
    <p:sldId id="350" r:id="rId25"/>
    <p:sldId id="351" r:id="rId26"/>
    <p:sldId id="352" r:id="rId27"/>
    <p:sldId id="353" r:id="rId28"/>
    <p:sldId id="354" r:id="rId29"/>
    <p:sldId id="355" r:id="rId30"/>
  </p:sldIdLst>
  <p:sldSz cx="9144000" cy="6858000" type="screen4x3"/>
  <p:notesSz cx="6797675" cy="9928225"/>
  <p:custDataLst>
    <p:tags r:id="rId32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2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90" autoAdjust="0"/>
  </p:normalViewPr>
  <p:slideViewPr>
    <p:cSldViewPr>
      <p:cViewPr varScale="1">
        <p:scale>
          <a:sx n="64" d="100"/>
          <a:sy n="64" d="100"/>
        </p:scale>
        <p:origin x="148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94457-60F7-4636-B891-8F692A1AC306}" type="datetimeFigureOut">
              <a:rPr lang="el-GR" smtClean="0"/>
              <a:t>27/06/2016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CE081-D5C2-453B-A0A1-BE80265C78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681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3" indent="-171443">
              <a:buFont typeface="Arial" pitchFamily="34" charset="0"/>
              <a:buChar char="•"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27" indent="-171427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CE081-D5C2-453B-A0A1-BE80265C78DC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600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CE081-D5C2-453B-A0A1-BE80265C78DC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600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CE081-D5C2-453B-A0A1-BE80265C78DC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145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CE081-D5C2-453B-A0A1-BE80265C78DC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2202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CE081-D5C2-453B-A0A1-BE80265C78DC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9990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CE081-D5C2-453B-A0A1-BE80265C78DC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9990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/>
              <a:t>Test FTP Writing</a:t>
            </a:r>
            <a:endParaRPr lang="el-GR" sz="1200" dirty="0" smtClean="0"/>
          </a:p>
          <a:p>
            <a:pPr marL="531813" indent="-531813">
              <a:buFont typeface="+mj-lt"/>
              <a:buAutoNum type="arabicPeriod"/>
            </a:pPr>
            <a:r>
              <a:rPr lang="el-GR" sz="1200" dirty="0" smtClean="0"/>
              <a:t>Από τον</a:t>
            </a:r>
            <a:r>
              <a:rPr lang="en-US" sz="1200" dirty="0" smtClean="0"/>
              <a:t> Router0/Switch0, </a:t>
            </a:r>
            <a:r>
              <a:rPr lang="el-GR" sz="1200" dirty="0" smtClean="0"/>
              <a:t>εκτελέστε την εντολή </a:t>
            </a:r>
            <a:r>
              <a:rPr lang="en-US" sz="1200" b="1" dirty="0" smtClean="0"/>
              <a:t>copy run ftp</a:t>
            </a:r>
            <a:endParaRPr lang="el-GR" sz="1200" b="1" dirty="0" smtClean="0"/>
          </a:p>
          <a:p>
            <a:pPr marL="531813" indent="-531813">
              <a:buFont typeface="+mj-lt"/>
              <a:buAutoNum type="arabicPeriod"/>
            </a:pPr>
            <a:r>
              <a:rPr lang="el-GR" sz="1200" dirty="0" smtClean="0"/>
              <a:t>Πληκτρολογήστε την </a:t>
            </a:r>
            <a:r>
              <a:rPr lang="en-US" sz="1200" dirty="0" smtClean="0"/>
              <a:t>IP </a:t>
            </a:r>
            <a:r>
              <a:rPr lang="el-GR" sz="1200" dirty="0" smtClean="0"/>
              <a:t>διεύθυνση του </a:t>
            </a:r>
            <a:r>
              <a:rPr lang="en-US" sz="1200" dirty="0" smtClean="0"/>
              <a:t>Server0 (www.ftpserver.gr)</a:t>
            </a:r>
            <a:endParaRPr lang="el-GR" sz="1200" dirty="0" smtClean="0"/>
          </a:p>
          <a:p>
            <a:pPr marL="531813" indent="-531813">
              <a:buFont typeface="+mj-lt"/>
              <a:buAutoNum type="arabicPeriod"/>
            </a:pPr>
            <a:r>
              <a:rPr lang="el-GR" sz="1200" dirty="0" smtClean="0"/>
              <a:t>Δώστε ένα όνομα αρχείου για το αρχείο ρυθμίσεων ή κρατείστε το προεπιλεγμένο</a:t>
            </a:r>
          </a:p>
          <a:p>
            <a:pPr marL="531813" indent="-531813">
              <a:buFont typeface="+mj-lt"/>
              <a:buAutoNum type="arabicPeriod"/>
            </a:pPr>
            <a:r>
              <a:rPr lang="el-GR" sz="1200" dirty="0" smtClean="0"/>
              <a:t>Δείτε τη σελίδα ρυθμίσεων του</a:t>
            </a:r>
            <a:r>
              <a:rPr lang="en-US" sz="1200" dirty="0" smtClean="0"/>
              <a:t> Server0 </a:t>
            </a:r>
            <a:r>
              <a:rPr lang="el-GR" sz="1200" dirty="0" smtClean="0"/>
              <a:t>για να επιβεβαιώσετε ότι γράφτηκε το αρχείο</a:t>
            </a:r>
          </a:p>
          <a:p>
            <a:pPr marL="0" indent="0">
              <a:buNone/>
            </a:pPr>
            <a:r>
              <a:rPr lang="en-US" sz="1200" b="1" dirty="0" smtClean="0"/>
              <a:t>Test FTP Write</a:t>
            </a:r>
            <a:endParaRPr lang="el-GR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1200" dirty="0" smtClean="0"/>
              <a:t>Από το</a:t>
            </a:r>
            <a:r>
              <a:rPr lang="en-US" sz="1200" dirty="0" smtClean="0"/>
              <a:t> PC0, </a:t>
            </a:r>
            <a:r>
              <a:rPr lang="el-GR" sz="1200" dirty="0" smtClean="0"/>
              <a:t>ανοίξτε την γραμμή εντολών που βρίσκεται στο </a:t>
            </a:r>
            <a:r>
              <a:rPr lang="en-US" sz="1200" dirty="0" smtClean="0"/>
              <a:t>Desktop </a:t>
            </a:r>
            <a:r>
              <a:rPr lang="el-GR" sz="1200" dirty="0" smtClean="0"/>
              <a:t>και πληκτρολογήστε την εντολή </a:t>
            </a:r>
            <a:r>
              <a:rPr lang="en-US" sz="1200" dirty="0" smtClean="0"/>
              <a:t>"ftp www.ftpserver.gr".</a:t>
            </a:r>
            <a:endParaRPr lang="el-GR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1200" dirty="0" smtClean="0"/>
              <a:t>Εισάγετε το όνομα και τον κωδικό πρόσβασης (προεπιλεγμένα από τη </a:t>
            </a:r>
            <a:r>
              <a:rPr lang="en-US" sz="1200" dirty="0" smtClean="0"/>
              <a:t>cisco)</a:t>
            </a:r>
            <a:r>
              <a:rPr lang="el-GR" sz="1200" dirty="0" smtClean="0"/>
              <a:t> και εισέρχεστε στις εντολές </a:t>
            </a:r>
            <a:r>
              <a:rPr lang="en-US" sz="1200" dirty="0" smtClean="0"/>
              <a:t>"ftp" </a:t>
            </a:r>
            <a:endParaRPr lang="el-GR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1200" dirty="0" smtClean="0"/>
              <a:t>Πληκτρολογήστε την εντολή</a:t>
            </a:r>
            <a:r>
              <a:rPr lang="en-US" sz="1200" dirty="0" smtClean="0"/>
              <a:t> "put sampleFile.txt".</a:t>
            </a:r>
            <a:endParaRPr lang="el-GR" sz="1200" dirty="0" smtClean="0"/>
          </a:p>
          <a:p>
            <a:pPr marL="531813" indent="-531813">
              <a:buFont typeface="+mj-lt"/>
              <a:buAutoNum type="arabicPeriod"/>
            </a:pPr>
            <a:r>
              <a:rPr lang="el-GR" sz="1200" dirty="0" smtClean="0"/>
              <a:t>Από τον</a:t>
            </a:r>
            <a:r>
              <a:rPr lang="en-US" sz="1200" dirty="0" smtClean="0"/>
              <a:t> Server0, </a:t>
            </a:r>
            <a:r>
              <a:rPr lang="el-GR" sz="1200" dirty="0" smtClean="0"/>
              <a:t>ανοίξτε τη σελίδα ρυθμίσεων </a:t>
            </a:r>
            <a:r>
              <a:rPr lang="en-US" sz="1200" dirty="0" smtClean="0"/>
              <a:t>FTP </a:t>
            </a:r>
            <a:r>
              <a:rPr lang="el-GR" sz="1200" dirty="0" smtClean="0"/>
              <a:t>και κοιτάξτε το αρχείο </a:t>
            </a:r>
            <a:r>
              <a:rPr lang="en-US" sz="1200" dirty="0" smtClean="0"/>
              <a:t>"sampleFile.txt" </a:t>
            </a:r>
            <a:r>
              <a:rPr lang="el-GR" sz="1200" dirty="0" smtClean="0"/>
              <a:t>που ανέβηκε</a:t>
            </a:r>
            <a:r>
              <a:rPr lang="en-US" sz="1200" dirty="0" smtClean="0"/>
              <a:t>.</a:t>
            </a:r>
            <a:endParaRPr lang="el-GR" sz="1200" dirty="0" smtClean="0"/>
          </a:p>
          <a:p>
            <a:pPr marL="0" indent="0">
              <a:buNone/>
            </a:pPr>
            <a:r>
              <a:rPr lang="en-US" sz="1200" b="1" dirty="0" smtClean="0"/>
              <a:t>Test FTP Read and Directory listing</a:t>
            </a:r>
            <a:endParaRPr lang="el-GR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1200" dirty="0" smtClean="0"/>
              <a:t>Στη γραμμή εντολών </a:t>
            </a:r>
            <a:r>
              <a:rPr lang="en-US" sz="1200" dirty="0" smtClean="0"/>
              <a:t>ftp </a:t>
            </a:r>
            <a:r>
              <a:rPr lang="el-GR" sz="1200" dirty="0" smtClean="0"/>
              <a:t>πληκτρολογήστε</a:t>
            </a:r>
            <a:r>
              <a:rPr lang="en-US" sz="1200" dirty="0" smtClean="0"/>
              <a:t> "get &lt;remote filename&gt;"</a:t>
            </a:r>
            <a:r>
              <a:rPr lang="el-GR" sz="1200" dirty="0" smtClean="0"/>
              <a:t>.Βεβαιωθείτε ότι το αρχείο</a:t>
            </a:r>
            <a:r>
              <a:rPr lang="en-US" sz="1200" dirty="0" smtClean="0"/>
              <a:t> &lt;remote filename&gt; </a:t>
            </a:r>
            <a:r>
              <a:rPr lang="el-GR" sz="1200" dirty="0" smtClean="0"/>
              <a:t>υπάρχει στον</a:t>
            </a:r>
            <a:r>
              <a:rPr lang="en-US" sz="1200" dirty="0" smtClean="0"/>
              <a:t> FTP server</a:t>
            </a:r>
            <a:endParaRPr lang="el-GR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1200" dirty="0" smtClean="0"/>
              <a:t>Πληκτρολογήστε την εντολή</a:t>
            </a:r>
            <a:r>
              <a:rPr lang="en-US" sz="1200" dirty="0" smtClean="0"/>
              <a:t> "quit" </a:t>
            </a:r>
            <a:r>
              <a:rPr lang="el-GR" sz="1200" dirty="0" smtClean="0"/>
              <a:t>για να βγείτε από τη γραμμή εντολών </a:t>
            </a:r>
            <a:r>
              <a:rPr lang="en-US" sz="1200" dirty="0" smtClean="0"/>
              <a:t>ftp</a:t>
            </a:r>
            <a:endParaRPr lang="el-GR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1200" dirty="0" smtClean="0"/>
              <a:t>Πληκτρολογήστε </a:t>
            </a:r>
            <a:r>
              <a:rPr lang="en-US" sz="1200" dirty="0" smtClean="0"/>
              <a:t>"</a:t>
            </a:r>
            <a:r>
              <a:rPr lang="en-US" sz="1200" dirty="0" err="1" smtClean="0"/>
              <a:t>dir</a:t>
            </a:r>
            <a:r>
              <a:rPr lang="en-US" sz="1200" dirty="0" smtClean="0"/>
              <a:t>" </a:t>
            </a:r>
            <a:r>
              <a:rPr lang="el-GR" sz="1200" dirty="0" smtClean="0"/>
              <a:t>για να δείτε το αρχείο </a:t>
            </a:r>
            <a:r>
              <a:rPr lang="en-US" sz="1200" dirty="0" smtClean="0"/>
              <a:t>&lt;remote filename&gt; </a:t>
            </a:r>
            <a:r>
              <a:rPr lang="el-GR" sz="1200" dirty="0" smtClean="0"/>
              <a:t>που κατέβηκε</a:t>
            </a:r>
            <a:r>
              <a:rPr lang="en-US" sz="1200" dirty="0" smtClean="0"/>
              <a:t>.</a:t>
            </a:r>
            <a:endParaRPr lang="el-GR" sz="1200" dirty="0" smtClean="0"/>
          </a:p>
          <a:p>
            <a:pPr marL="0" indent="0">
              <a:buNone/>
            </a:pPr>
            <a:r>
              <a:rPr lang="en-US" sz="1200" b="1" dirty="0" smtClean="0"/>
              <a:t>Test FTP Remote Directory listing</a:t>
            </a:r>
            <a:endParaRPr lang="el-GR" sz="1200" dirty="0" smtClean="0"/>
          </a:p>
          <a:p>
            <a:pPr lvl="0"/>
            <a:r>
              <a:rPr lang="el-GR" sz="1200" dirty="0" smtClean="0"/>
              <a:t>Στη γραμμή εντολών </a:t>
            </a:r>
            <a:r>
              <a:rPr lang="en-US" sz="1200" dirty="0" smtClean="0"/>
              <a:t>ftp, </a:t>
            </a:r>
            <a:r>
              <a:rPr lang="el-GR" sz="1200" dirty="0" smtClean="0"/>
              <a:t>πληκτρολογήστε</a:t>
            </a:r>
            <a:r>
              <a:rPr lang="en-US" sz="1200" dirty="0" smtClean="0"/>
              <a:t> "</a:t>
            </a:r>
            <a:r>
              <a:rPr lang="en-US" sz="1200" dirty="0" err="1" smtClean="0"/>
              <a:t>dir</a:t>
            </a:r>
            <a:r>
              <a:rPr lang="en-US" sz="1200" dirty="0" smtClean="0"/>
              <a:t>" </a:t>
            </a:r>
            <a:r>
              <a:rPr lang="el-GR" sz="1200" dirty="0" smtClean="0"/>
              <a:t>για να δείτε τα αρχεία στον κατάλογο του απομακρυσμένου </a:t>
            </a:r>
            <a:r>
              <a:rPr lang="en-US" sz="1200" dirty="0" smtClean="0"/>
              <a:t>FTP server</a:t>
            </a:r>
            <a:r>
              <a:rPr lang="el-GR" sz="1200" dirty="0" smtClean="0"/>
              <a:t>.</a:t>
            </a:r>
          </a:p>
          <a:p>
            <a:pPr marL="0" indent="0">
              <a:buNone/>
            </a:pPr>
            <a:r>
              <a:rPr lang="en-US" sz="1200" b="1" dirty="0" smtClean="0"/>
              <a:t>Test FTP Rename</a:t>
            </a:r>
            <a:endParaRPr lang="el-GR" sz="1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l-GR" sz="1200" dirty="0" smtClean="0"/>
              <a:t>Στη γραμμή εντολών </a:t>
            </a:r>
            <a:r>
              <a:rPr lang="en-US" sz="1200" dirty="0" smtClean="0"/>
              <a:t>ftp, </a:t>
            </a:r>
            <a:r>
              <a:rPr lang="el-GR" sz="1200" dirty="0" smtClean="0"/>
              <a:t>πληκτρολογήστε</a:t>
            </a:r>
            <a:r>
              <a:rPr lang="en-US" sz="1200" dirty="0" smtClean="0"/>
              <a:t> "rename &lt;old remote filename&gt; &lt;new remote filename&gt;".</a:t>
            </a:r>
            <a:endParaRPr lang="el-GR" sz="1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l-GR" sz="1200" dirty="0" smtClean="0"/>
              <a:t>Αν μετονομαστεί επιτυχώς πληκτρολογήστε </a:t>
            </a:r>
            <a:r>
              <a:rPr lang="en-US" sz="1200" dirty="0" smtClean="0"/>
              <a:t>"</a:t>
            </a:r>
            <a:r>
              <a:rPr lang="en-US" sz="1200" dirty="0" err="1" smtClean="0"/>
              <a:t>dir</a:t>
            </a:r>
            <a:r>
              <a:rPr lang="en-US" sz="1200" dirty="0" smtClean="0"/>
              <a:t>" </a:t>
            </a:r>
            <a:r>
              <a:rPr lang="el-GR" sz="1200" dirty="0" smtClean="0"/>
              <a:t>για να δείτε την αλλαγή</a:t>
            </a:r>
            <a:r>
              <a:rPr lang="en-US" sz="1200" dirty="0" smtClean="0"/>
              <a:t>.</a:t>
            </a:r>
            <a:endParaRPr lang="el-GR" sz="12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sz="1200" b="1" dirty="0" smtClean="0"/>
              <a:t>Test FTP Delete</a:t>
            </a:r>
            <a:endParaRPr lang="el-GR" sz="1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l-GR" sz="1200" dirty="0" smtClean="0"/>
              <a:t>Στη γραμμή εντολών </a:t>
            </a:r>
            <a:r>
              <a:rPr lang="en-US" sz="1200" dirty="0" smtClean="0"/>
              <a:t>ftp, </a:t>
            </a:r>
            <a:r>
              <a:rPr lang="el-GR" sz="1200" dirty="0" smtClean="0"/>
              <a:t>πληκτρολογήστε </a:t>
            </a:r>
            <a:r>
              <a:rPr lang="en-US" sz="1200" dirty="0" smtClean="0"/>
              <a:t> "delete &lt;filename&gt;" </a:t>
            </a:r>
            <a:r>
              <a:rPr lang="el-GR" sz="1200" dirty="0" smtClean="0"/>
              <a:t>για να διαγράψετε ένα αρχείο από τον απομακρυσμένο </a:t>
            </a:r>
            <a:r>
              <a:rPr lang="en-US" sz="1200" dirty="0" smtClean="0"/>
              <a:t>FTP server.</a:t>
            </a:r>
            <a:endParaRPr lang="el-GR" sz="1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l-GR" sz="1200" dirty="0" smtClean="0"/>
              <a:t>Αν μετονομαστεί επιτυχώς πληκτρολογήστε </a:t>
            </a:r>
            <a:r>
              <a:rPr lang="en-US" sz="1200" dirty="0" smtClean="0"/>
              <a:t>"</a:t>
            </a:r>
            <a:r>
              <a:rPr lang="en-US" sz="1200" dirty="0" err="1" smtClean="0"/>
              <a:t>dir</a:t>
            </a:r>
            <a:r>
              <a:rPr lang="en-US" sz="1200" dirty="0" smtClean="0"/>
              <a:t>" </a:t>
            </a:r>
            <a:r>
              <a:rPr lang="el-GR" sz="1200" dirty="0" smtClean="0"/>
              <a:t>για να δείτε την αλλαγή</a:t>
            </a:r>
            <a:r>
              <a:rPr lang="en-US" sz="1200" dirty="0" smtClean="0"/>
              <a:t>.</a:t>
            </a:r>
            <a:endParaRPr lang="el-GR" sz="12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sz="1200" b="1" dirty="0" smtClean="0"/>
              <a:t>Test FTP Quit</a:t>
            </a:r>
            <a:endParaRPr lang="el-GR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1200" dirty="0" smtClean="0"/>
              <a:t>Στη γραμμή εντολών </a:t>
            </a:r>
            <a:r>
              <a:rPr lang="en-US" sz="1200" dirty="0" smtClean="0"/>
              <a:t>ftp,, </a:t>
            </a:r>
            <a:r>
              <a:rPr lang="el-GR" sz="1200" dirty="0" smtClean="0"/>
              <a:t>πληκτρολογήστε</a:t>
            </a:r>
            <a:r>
              <a:rPr lang="en-US" sz="1200" dirty="0" smtClean="0"/>
              <a:t> "quit" </a:t>
            </a:r>
            <a:r>
              <a:rPr lang="el-GR" sz="1200" dirty="0" smtClean="0"/>
              <a:t>για να βγείτε από τις εντολές </a:t>
            </a:r>
            <a:r>
              <a:rPr lang="en-US" sz="1200" dirty="0" smtClean="0"/>
              <a:t>ftp </a:t>
            </a:r>
            <a:r>
              <a:rPr lang="el-GR" sz="1200" dirty="0" smtClean="0"/>
              <a:t>και να επιστρέψετε στην προηγούμενη γραμμή εντολών</a:t>
            </a:r>
            <a:r>
              <a:rPr lang="en-US" sz="1200" dirty="0" smtClean="0"/>
              <a:t>.</a:t>
            </a:r>
            <a:endParaRPr lang="el-GR" sz="1200" dirty="0" smtClean="0"/>
          </a:p>
          <a:p>
            <a:pPr lvl="0"/>
            <a:endParaRPr lang="el-GR" sz="1200" dirty="0" smtClean="0"/>
          </a:p>
          <a:p>
            <a:endParaRPr lang="el-GR" sz="1200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CE081-D5C2-453B-A0A1-BE80265C78DC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249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788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94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58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09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21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949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185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517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971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36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5125"/>
          </a:xfrm>
          <a:solidFill>
            <a:srgbClr val="004B8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/>
          </a:p>
        </p:txBody>
      </p:sp>
      <p:sp>
        <p:nvSpPr>
          <p:cNvPr id="7" name="Rectangle 6"/>
          <p:cNvSpPr/>
          <p:nvPr userDrawn="1"/>
        </p:nvSpPr>
        <p:spPr>
          <a:xfrm>
            <a:off x="2843808" y="6393206"/>
            <a:ext cx="4968552" cy="292388"/>
          </a:xfrm>
          <a:prstGeom prst="rect">
            <a:avLst/>
          </a:prstGeom>
          <a:solidFill>
            <a:srgbClr val="004B82"/>
          </a:solidFill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l-GR" sz="1300" b="1" dirty="0" smtClean="0">
                <a:solidFill>
                  <a:schemeClr val="bg1"/>
                </a:solidFill>
                <a:latin typeface="+mn-lt"/>
              </a:rPr>
              <a:t>ΥΠΗΡΕΣΙΑ </a:t>
            </a:r>
            <a:r>
              <a:rPr lang="en-US" sz="1300" b="1" dirty="0" smtClean="0">
                <a:solidFill>
                  <a:schemeClr val="bg1"/>
                </a:solidFill>
                <a:latin typeface="+mn-lt"/>
              </a:rPr>
              <a:t>FTP</a:t>
            </a:r>
            <a:endParaRPr lang="el-GR" sz="1300" b="1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0991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96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37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96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5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84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00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69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2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8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7A0E0-96AD-4958-A1F2-1F840A138403}" type="datetimeFigureOut">
              <a:rPr lang="el-GR" smtClean="0"/>
              <a:t>27/06/2016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E8CF6-BF43-4E72-A21A-DE9349BCA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066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60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7.wmf"/><Relationship Id="rId7" Type="http://schemas.openxmlformats.org/officeDocument/2006/relationships/slide" Target="slide6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10" Type="http://schemas.openxmlformats.org/officeDocument/2006/relationships/slide" Target="slide19.xml"/><Relationship Id="rId4" Type="http://schemas.openxmlformats.org/officeDocument/2006/relationships/slide" Target="slide3.xml"/><Relationship Id="rId9" Type="http://schemas.openxmlformats.org/officeDocument/2006/relationships/slide" Target="slide1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7.wmf"/><Relationship Id="rId7" Type="http://schemas.openxmlformats.org/officeDocument/2006/relationships/slide" Target="slide6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10" Type="http://schemas.openxmlformats.org/officeDocument/2006/relationships/slide" Target="slide19.xml"/><Relationship Id="rId4" Type="http://schemas.openxmlformats.org/officeDocument/2006/relationships/slide" Target="slide3.xml"/><Relationship Id="rId9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7.wmf"/><Relationship Id="rId7" Type="http://schemas.openxmlformats.org/officeDocument/2006/relationships/slide" Target="slide6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10" Type="http://schemas.openxmlformats.org/officeDocument/2006/relationships/slide" Target="slide19.xml"/><Relationship Id="rId4" Type="http://schemas.openxmlformats.org/officeDocument/2006/relationships/slide" Target="slide3.xml"/><Relationship Id="rId9" Type="http://schemas.openxmlformats.org/officeDocument/2006/relationships/slide" Target="slide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1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1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4.xml"/><Relationship Id="rId7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10" Type="http://schemas.openxmlformats.org/officeDocument/2006/relationships/image" Target="../media/image8.png"/><Relationship Id="rId4" Type="http://schemas.openxmlformats.org/officeDocument/2006/relationships/slide" Target="slide5.xml"/><Relationship Id="rId9" Type="http://schemas.openxmlformats.org/officeDocument/2006/relationships/hyperlink" Target="http://www.ftpserver.gr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4.xml"/><Relationship Id="rId7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image" Target="../media/image5.png"/><Relationship Id="rId4" Type="http://schemas.openxmlformats.org/officeDocument/2006/relationships/slide" Target="slide4.xml"/><Relationship Id="rId9" Type="http://schemas.openxmlformats.org/officeDocument/2006/relationships/slide" Target="slide1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1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4.xml"/><Relationship Id="rId7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7.wmf"/><Relationship Id="rId7" Type="http://schemas.openxmlformats.org/officeDocument/2006/relationships/slide" Target="slide6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10" Type="http://schemas.openxmlformats.org/officeDocument/2006/relationships/slide" Target="slide19.xml"/><Relationship Id="rId4" Type="http://schemas.openxmlformats.org/officeDocument/2006/relationships/slide" Target="slide3.xml"/><Relationship Id="rId9" Type="http://schemas.openxmlformats.org/officeDocument/2006/relationships/slide" Target="slide1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7.wmf"/><Relationship Id="rId7" Type="http://schemas.openxmlformats.org/officeDocument/2006/relationships/slide" Target="slide6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10" Type="http://schemas.openxmlformats.org/officeDocument/2006/relationships/slide" Target="slide19.xml"/><Relationship Id="rId4" Type="http://schemas.openxmlformats.org/officeDocument/2006/relationships/slide" Target="slide3.xml"/><Relationship Id="rId9" Type="http://schemas.openxmlformats.org/officeDocument/2006/relationships/slide" Target="slid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chemeClr val="tx1"/>
                </a:solidFill>
              </a:rPr>
              <a:t>Υπηρεσία </a:t>
            </a:r>
            <a:r>
              <a:rPr lang="el-GR" sz="2800" dirty="0" smtClean="0">
                <a:solidFill>
                  <a:schemeClr val="tx1"/>
                </a:solidFill>
              </a:rPr>
              <a:t>FTP</a:t>
            </a:r>
            <a:endParaRPr lang="el-GR" sz="26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l-GR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l-GR" sz="2400" dirty="0" smtClean="0">
                <a:solidFill>
                  <a:schemeClr val="tx1"/>
                </a:solidFill>
                <a:cs typeface="Arial" charset="0"/>
              </a:rPr>
              <a:t>Ιφιγένεια </a:t>
            </a:r>
            <a:r>
              <a:rPr lang="el-GR" sz="2400" dirty="0" err="1" smtClean="0">
                <a:solidFill>
                  <a:schemeClr val="tx1"/>
                </a:solidFill>
                <a:cs typeface="Arial" charset="0"/>
              </a:rPr>
              <a:t>Φουντά</a:t>
            </a:r>
            <a:endParaRPr lang="el-GR" sz="2400" dirty="0" smtClean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0"/>
              </a:spcBef>
            </a:pPr>
            <a:endParaRPr lang="el-GR" sz="800" dirty="0" smtClean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>
                <a:solidFill>
                  <a:schemeClr val="tx1"/>
                </a:solidFill>
              </a:rPr>
              <a:t>Τμήμα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693995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08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55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Υπηρεσία μεταφοράς αρχείων</a:t>
            </a:r>
            <a:r>
              <a:rPr lang="en-US" b="1" dirty="0"/>
              <a:t> </a:t>
            </a:r>
            <a:br>
              <a:rPr lang="en-US" b="1" dirty="0"/>
            </a:br>
            <a:r>
              <a:rPr lang="el-GR" sz="3600" b="1" dirty="0">
                <a:solidFill>
                  <a:srgbClr val="004B82"/>
                </a:solidFill>
              </a:rPr>
              <a:t>Τυπική σύνοδος  </a:t>
            </a:r>
            <a:r>
              <a:rPr lang="en-US" sz="3600" b="1" dirty="0">
                <a:solidFill>
                  <a:srgbClr val="004B82"/>
                </a:solidFill>
              </a:rPr>
              <a:t>FTP</a:t>
            </a:r>
            <a:endParaRPr lang="el-GR" sz="3600" dirty="0">
              <a:solidFill>
                <a:srgbClr val="004B82"/>
              </a:solidFill>
            </a:endParaRPr>
          </a:p>
        </p:txBody>
      </p:sp>
      <p:pic>
        <p:nvPicPr>
          <p:cNvPr id="6" name="Picture 3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824" y="1607080"/>
            <a:ext cx="720080" cy="75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2" descr="File Server_Updated2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768" y="1628800"/>
            <a:ext cx="535823" cy="712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259632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11478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7584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Δεδομένα</a:t>
            </a:r>
            <a:endParaRPr lang="el-GR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91680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Εντολές</a:t>
            </a:r>
            <a:endParaRPr lang="el-GR" sz="1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700058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51904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3794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20</a:t>
            </a:r>
            <a:endParaRPr lang="el-GR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745640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21</a:t>
            </a:r>
            <a:endParaRPr lang="el-GR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371236" y="2450679"/>
            <a:ext cx="657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6200</a:t>
            </a:r>
            <a:endParaRPr lang="el-GR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38964" y="2450677"/>
            <a:ext cx="708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C00000"/>
                </a:solidFill>
              </a:rPr>
              <a:t>6201</a:t>
            </a:r>
            <a:endParaRPr lang="el-GR" sz="1600" b="1" dirty="0">
              <a:solidFill>
                <a:srgbClr val="C0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011478" y="3068960"/>
            <a:ext cx="1688580" cy="381798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 rot="20874824">
            <a:off x="2314497" y="310269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1</a:t>
            </a:r>
            <a:endParaRPr lang="el-GR" sz="1600" dirty="0"/>
          </a:p>
        </p:txBody>
      </p:sp>
      <p:sp>
        <p:nvSpPr>
          <p:cNvPr id="25" name="TextBox 24"/>
          <p:cNvSpPr txBox="1"/>
          <p:nvPr/>
        </p:nvSpPr>
        <p:spPr>
          <a:xfrm rot="897442">
            <a:off x="2846757" y="3677195"/>
            <a:ext cx="735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“OK”</a:t>
            </a:r>
            <a:endParaRPr lang="el-GR" sz="11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011478" y="3603158"/>
            <a:ext cx="1688580" cy="47391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 rot="939636">
            <a:off x="2717438" y="355281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</a:t>
            </a:r>
            <a:endParaRPr lang="el-GR" sz="1600" dirty="0"/>
          </a:p>
        </p:txBody>
      </p:sp>
      <p:sp>
        <p:nvSpPr>
          <p:cNvPr id="30" name="TextBox 29"/>
          <p:cNvSpPr txBox="1"/>
          <p:nvPr/>
        </p:nvSpPr>
        <p:spPr>
          <a:xfrm rot="20832630">
            <a:off x="2464210" y="2948267"/>
            <a:ext cx="1008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“PORT 6201”</a:t>
            </a:r>
            <a:endParaRPr lang="el-GR" sz="11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259632" y="3808000"/>
            <a:ext cx="3192272" cy="91714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967960">
            <a:off x="2368685" y="4026585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DATA CHANNEL</a:t>
            </a:r>
            <a:endParaRPr lang="el-GR" sz="1100" dirty="0"/>
          </a:p>
        </p:txBody>
      </p:sp>
      <p:sp>
        <p:nvSpPr>
          <p:cNvPr id="38" name="Oval 37"/>
          <p:cNvSpPr/>
          <p:nvPr/>
        </p:nvSpPr>
        <p:spPr>
          <a:xfrm rot="1010154">
            <a:off x="2235078" y="3838303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l-GR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1259632" y="4869160"/>
            <a:ext cx="3192272" cy="720080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20815727">
            <a:off x="2491924" y="4882371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TCP ACK</a:t>
            </a:r>
            <a:endParaRPr lang="el-GR" sz="1100" dirty="0"/>
          </a:p>
        </p:txBody>
      </p:sp>
      <p:sp>
        <p:nvSpPr>
          <p:cNvPr id="44" name="Oval 43"/>
          <p:cNvSpPr/>
          <p:nvPr/>
        </p:nvSpPr>
        <p:spPr>
          <a:xfrm rot="20857921">
            <a:off x="2356453" y="5028045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l-GR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1013855" y="132102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server</a:t>
            </a:r>
            <a:endParaRPr lang="el-GR" sz="1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335780" y="129930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client</a:t>
            </a:r>
            <a:endParaRPr lang="el-GR" sz="1400" b="1" dirty="0"/>
          </a:p>
        </p:txBody>
      </p:sp>
      <p:sp>
        <p:nvSpPr>
          <p:cNvPr id="40" name="Rectangle 28"/>
          <p:cNvSpPr/>
          <p:nvPr/>
        </p:nvSpPr>
        <p:spPr>
          <a:xfrm>
            <a:off x="5652120" y="1448332"/>
            <a:ext cx="2880320" cy="4273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Στη φάση αυτή ο πελάτης μέσω της σύνδεσης ελέγχου: </a:t>
            </a:r>
          </a:p>
          <a:p>
            <a:pPr>
              <a:lnSpc>
                <a:spcPct val="120000"/>
              </a:lnSpc>
            </a:pPr>
            <a:r>
              <a:rPr lang="el-GR" sz="2400" dirty="0"/>
              <a:t>μ</a:t>
            </a:r>
            <a:r>
              <a:rPr lang="el-GR" sz="2400" dirty="0" smtClean="0"/>
              <a:t>πορεί να στείλει οποιοδήποτε αίτημα (εντολή) στον </a:t>
            </a:r>
            <a:r>
              <a:rPr lang="el-GR" sz="2400" dirty="0" err="1" smtClean="0"/>
              <a:t>διακομιστή</a:t>
            </a:r>
            <a:r>
              <a:rPr lang="el-GR" sz="2400" dirty="0" smtClean="0"/>
              <a:t> π.χ. αίτημα για αποστολή </a:t>
            </a:r>
            <a:r>
              <a:rPr lang="el-GR" sz="2400" dirty="0"/>
              <a:t>περιεχομένων </a:t>
            </a:r>
            <a:r>
              <a:rPr lang="el-GR" sz="2400" dirty="0" smtClean="0"/>
              <a:t>ενός καταλόγου</a:t>
            </a:r>
            <a:endParaRPr lang="el-GR" sz="24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33" name="Rectangle 32">
              <a:hlinkClick r:id="rId4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34" name="Rectangle 33">
              <a:hlinkClick r:id="rId5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35" name="Rectangle 34">
              <a:hlinkClick r:id="rId6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36" name="Rectangle 35">
              <a:hlinkClick r:id="rId7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41" name="Rectangle 40">
              <a:hlinkClick r:id="rId8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42" name="Rectangle 41">
              <a:hlinkClick r:id="rId9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45" name="Rectangle 44">
              <a:hlinkClick r:id="rId10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3762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Υπηρεσία μεταφοράς αρχείων</a:t>
            </a:r>
            <a:r>
              <a:rPr lang="en-US" b="1" dirty="0"/>
              <a:t> </a:t>
            </a:r>
            <a:br>
              <a:rPr lang="en-US" b="1" dirty="0"/>
            </a:br>
            <a:r>
              <a:rPr lang="el-GR" sz="3600" b="1" dirty="0">
                <a:solidFill>
                  <a:srgbClr val="004B82"/>
                </a:solidFill>
              </a:rPr>
              <a:t>Τυπική σύνοδος  </a:t>
            </a:r>
            <a:r>
              <a:rPr lang="en-US" sz="3600" b="1" dirty="0">
                <a:solidFill>
                  <a:srgbClr val="004B82"/>
                </a:solidFill>
              </a:rPr>
              <a:t>FTP</a:t>
            </a:r>
            <a:endParaRPr lang="el-GR" sz="3600" dirty="0">
              <a:solidFill>
                <a:srgbClr val="004B8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el-GR"/>
          </a:p>
        </p:txBody>
      </p:sp>
      <p:pic>
        <p:nvPicPr>
          <p:cNvPr id="6" name="Picture 3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824" y="1607080"/>
            <a:ext cx="720080" cy="75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2" descr="File Server_Updated2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768" y="1628800"/>
            <a:ext cx="535823" cy="712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259632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11478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7584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Δεδομένα</a:t>
            </a:r>
            <a:endParaRPr lang="el-GR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91680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Εντολές</a:t>
            </a:r>
            <a:endParaRPr lang="el-GR" sz="1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700058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51904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3794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20</a:t>
            </a:r>
            <a:endParaRPr lang="el-GR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745640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21</a:t>
            </a:r>
            <a:endParaRPr lang="el-GR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371236" y="2450679"/>
            <a:ext cx="657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6200</a:t>
            </a:r>
            <a:endParaRPr lang="el-GR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38964" y="2450677"/>
            <a:ext cx="708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C00000"/>
                </a:solidFill>
              </a:rPr>
              <a:t>6201</a:t>
            </a:r>
            <a:endParaRPr lang="el-GR" sz="1600" b="1" dirty="0">
              <a:solidFill>
                <a:srgbClr val="C0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011478" y="3068960"/>
            <a:ext cx="1688580" cy="381798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 rot="20874824">
            <a:off x="2314497" y="310269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1</a:t>
            </a:r>
            <a:endParaRPr lang="el-GR" sz="1600" dirty="0"/>
          </a:p>
        </p:txBody>
      </p:sp>
      <p:sp>
        <p:nvSpPr>
          <p:cNvPr id="25" name="TextBox 24"/>
          <p:cNvSpPr txBox="1"/>
          <p:nvPr/>
        </p:nvSpPr>
        <p:spPr>
          <a:xfrm rot="897442">
            <a:off x="2846757" y="3677195"/>
            <a:ext cx="735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“OK”</a:t>
            </a:r>
            <a:endParaRPr lang="el-GR" sz="11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011478" y="3603158"/>
            <a:ext cx="1688580" cy="47391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 rot="939636">
            <a:off x="2717438" y="355281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</a:t>
            </a:r>
            <a:endParaRPr lang="el-GR" sz="1600" dirty="0"/>
          </a:p>
        </p:txBody>
      </p:sp>
      <p:sp>
        <p:nvSpPr>
          <p:cNvPr id="30" name="TextBox 29"/>
          <p:cNvSpPr txBox="1"/>
          <p:nvPr/>
        </p:nvSpPr>
        <p:spPr>
          <a:xfrm rot="20832630">
            <a:off x="2464210" y="2948267"/>
            <a:ext cx="1008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“PORT 6201”</a:t>
            </a:r>
            <a:endParaRPr lang="el-GR" sz="11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259632" y="3808000"/>
            <a:ext cx="3192272" cy="91714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967960">
            <a:off x="2368685" y="4026585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DATA CHANNEL</a:t>
            </a:r>
            <a:endParaRPr lang="el-GR" sz="1100" dirty="0"/>
          </a:p>
        </p:txBody>
      </p:sp>
      <p:sp>
        <p:nvSpPr>
          <p:cNvPr id="38" name="Oval 37"/>
          <p:cNvSpPr/>
          <p:nvPr/>
        </p:nvSpPr>
        <p:spPr>
          <a:xfrm rot="1010154">
            <a:off x="2235078" y="3838303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l-GR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1259632" y="4869160"/>
            <a:ext cx="3192272" cy="720080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20815727">
            <a:off x="2491924" y="4882371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TCP ACK</a:t>
            </a:r>
            <a:endParaRPr lang="el-GR" sz="1100" dirty="0"/>
          </a:p>
        </p:txBody>
      </p:sp>
      <p:sp>
        <p:nvSpPr>
          <p:cNvPr id="44" name="Oval 43"/>
          <p:cNvSpPr/>
          <p:nvPr/>
        </p:nvSpPr>
        <p:spPr>
          <a:xfrm rot="20857921">
            <a:off x="2356453" y="5028045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l-GR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1013855" y="132102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server</a:t>
            </a:r>
            <a:endParaRPr lang="el-GR" sz="1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335780" y="129930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client</a:t>
            </a:r>
            <a:endParaRPr lang="el-GR" sz="1400" b="1" dirty="0"/>
          </a:p>
        </p:txBody>
      </p:sp>
      <p:sp>
        <p:nvSpPr>
          <p:cNvPr id="40" name="Rectangle 28"/>
          <p:cNvSpPr/>
          <p:nvPr/>
        </p:nvSpPr>
        <p:spPr>
          <a:xfrm>
            <a:off x="5292080" y="1299303"/>
            <a:ext cx="36004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l-GR" sz="2400" dirty="0"/>
              <a:t>Για την αποστολή </a:t>
            </a:r>
            <a:r>
              <a:rPr lang="el-GR" sz="2400" dirty="0" smtClean="0"/>
              <a:t>οποιωνδήποτε δεδομένων π.χ. των </a:t>
            </a:r>
            <a:r>
              <a:rPr lang="el-GR" sz="2400" dirty="0"/>
              <a:t>περιεχομένων του </a:t>
            </a:r>
            <a:r>
              <a:rPr lang="el-GR" sz="2400" dirty="0" smtClean="0"/>
              <a:t>καταλόγου απαιτείται η </a:t>
            </a:r>
            <a:r>
              <a:rPr lang="el-GR" sz="2400" b="1" dirty="0" smtClean="0"/>
              <a:t>δημιουργία σύνδεσης δεδομένων </a:t>
            </a:r>
            <a:r>
              <a:rPr lang="el-GR" sz="2400" dirty="0" smtClean="0"/>
              <a:t>στη </a:t>
            </a:r>
            <a:r>
              <a:rPr lang="el-GR" sz="2400" dirty="0"/>
              <a:t>2</a:t>
            </a:r>
            <a:r>
              <a:rPr lang="el-GR" sz="2400" baseline="30000" dirty="0"/>
              <a:t>η</a:t>
            </a:r>
            <a:r>
              <a:rPr lang="el-GR" sz="2400" dirty="0"/>
              <a:t> θύρα του </a:t>
            </a:r>
            <a:r>
              <a:rPr lang="el-GR" sz="2400" dirty="0" smtClean="0"/>
              <a:t>πελάτη από τον </a:t>
            </a:r>
            <a:endParaRPr lang="el-GR" sz="2400" dirty="0"/>
          </a:p>
          <a:p>
            <a:pPr>
              <a:lnSpc>
                <a:spcPct val="120000"/>
              </a:lnSpc>
            </a:pPr>
            <a:r>
              <a:rPr lang="el-GR" sz="2400" dirty="0" err="1" smtClean="0"/>
              <a:t>διακομιστή</a:t>
            </a:r>
            <a:r>
              <a:rPr lang="el-GR" sz="2400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el-GR" sz="2400" dirty="0" smtClean="0"/>
              <a:t>Η σύνδεση πρέπει να γίνει αποδεκτή από τον πελάτη (</a:t>
            </a:r>
            <a:r>
              <a:rPr lang="en-US" sz="2400" dirty="0" smtClean="0"/>
              <a:t>ACK)</a:t>
            </a:r>
            <a:endParaRPr lang="el-GR" sz="2400" b="1" dirty="0"/>
          </a:p>
        </p:txBody>
      </p:sp>
      <p:grpSp>
        <p:nvGrpSpPr>
          <p:cNvPr id="32" name="Group 31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33" name="Rectangle 32">
              <a:hlinkClick r:id="rId4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34" name="Rectangle 33">
              <a:hlinkClick r:id="rId5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35" name="Rectangle 34">
              <a:hlinkClick r:id="rId6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36" name="Rectangle 35">
              <a:hlinkClick r:id="rId7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41" name="Rectangle 40">
              <a:hlinkClick r:id="rId8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42" name="Rectangle 41">
              <a:hlinkClick r:id="rId9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45" name="Rectangle 44">
              <a:hlinkClick r:id="rId10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8799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Υπηρεσία μεταφοράς αρχείων</a:t>
            </a:r>
            <a:r>
              <a:rPr lang="en-US" b="1" dirty="0"/>
              <a:t> </a:t>
            </a:r>
            <a:br>
              <a:rPr lang="en-US" b="1" dirty="0"/>
            </a:br>
            <a:r>
              <a:rPr lang="el-GR" sz="3600" b="1" dirty="0">
                <a:solidFill>
                  <a:srgbClr val="004B82"/>
                </a:solidFill>
              </a:rPr>
              <a:t>Τυπική σύνοδος  </a:t>
            </a:r>
            <a:r>
              <a:rPr lang="en-US" sz="3600" b="1" dirty="0">
                <a:solidFill>
                  <a:srgbClr val="004B82"/>
                </a:solidFill>
              </a:rPr>
              <a:t>FTP</a:t>
            </a:r>
            <a:endParaRPr lang="el-GR" sz="3600" dirty="0">
              <a:solidFill>
                <a:srgbClr val="004B82"/>
              </a:solidFill>
            </a:endParaRPr>
          </a:p>
        </p:txBody>
      </p:sp>
      <p:pic>
        <p:nvPicPr>
          <p:cNvPr id="6" name="Picture 3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824" y="1607080"/>
            <a:ext cx="720080" cy="75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2" descr="File Server_Updated2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768" y="1628800"/>
            <a:ext cx="535823" cy="712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259632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11478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7584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Δεδομένα</a:t>
            </a:r>
            <a:endParaRPr lang="el-GR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91680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Εντολές</a:t>
            </a:r>
            <a:endParaRPr lang="el-GR" sz="1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700058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51904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3794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20</a:t>
            </a:r>
            <a:endParaRPr lang="el-GR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745640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21</a:t>
            </a:r>
            <a:endParaRPr lang="el-GR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371236" y="2450679"/>
            <a:ext cx="657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6200</a:t>
            </a:r>
            <a:endParaRPr lang="el-GR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38965" y="2450678"/>
            <a:ext cx="625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6201</a:t>
            </a:r>
            <a:endParaRPr lang="el-GR" sz="14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011478" y="3068960"/>
            <a:ext cx="1688580" cy="381798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 rot="20874824">
            <a:off x="2314497" y="310269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1</a:t>
            </a:r>
            <a:endParaRPr lang="el-GR" sz="1600" dirty="0"/>
          </a:p>
        </p:txBody>
      </p:sp>
      <p:sp>
        <p:nvSpPr>
          <p:cNvPr id="25" name="TextBox 24"/>
          <p:cNvSpPr txBox="1"/>
          <p:nvPr/>
        </p:nvSpPr>
        <p:spPr>
          <a:xfrm rot="897442">
            <a:off x="2846757" y="3677195"/>
            <a:ext cx="735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“OK”</a:t>
            </a:r>
            <a:endParaRPr lang="el-GR" sz="11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011478" y="3603158"/>
            <a:ext cx="1688580" cy="47391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 rot="939636">
            <a:off x="2717438" y="355281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</a:t>
            </a:r>
            <a:endParaRPr lang="el-GR" sz="1600" dirty="0"/>
          </a:p>
        </p:txBody>
      </p:sp>
      <p:sp>
        <p:nvSpPr>
          <p:cNvPr id="30" name="TextBox 29"/>
          <p:cNvSpPr txBox="1"/>
          <p:nvPr/>
        </p:nvSpPr>
        <p:spPr>
          <a:xfrm rot="20832630">
            <a:off x="2464210" y="2948267"/>
            <a:ext cx="1008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“PORT 6201”</a:t>
            </a:r>
            <a:endParaRPr lang="el-GR" sz="11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259632" y="3808000"/>
            <a:ext cx="3192272" cy="91714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967960">
            <a:off x="2368685" y="4026585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DATA CHANNEL</a:t>
            </a:r>
            <a:endParaRPr lang="el-GR" sz="1100" dirty="0"/>
          </a:p>
        </p:txBody>
      </p:sp>
      <p:sp>
        <p:nvSpPr>
          <p:cNvPr id="38" name="Oval 37"/>
          <p:cNvSpPr/>
          <p:nvPr/>
        </p:nvSpPr>
        <p:spPr>
          <a:xfrm rot="1010154">
            <a:off x="2235078" y="3838303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l-GR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1259632" y="4869160"/>
            <a:ext cx="3192272" cy="720080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20815727">
            <a:off x="2491924" y="4882371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TCP ACK</a:t>
            </a:r>
            <a:endParaRPr lang="el-GR" sz="1100" dirty="0"/>
          </a:p>
        </p:txBody>
      </p:sp>
      <p:sp>
        <p:nvSpPr>
          <p:cNvPr id="44" name="Oval 43"/>
          <p:cNvSpPr/>
          <p:nvPr/>
        </p:nvSpPr>
        <p:spPr>
          <a:xfrm rot="20857921">
            <a:off x="2356453" y="5028045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l-GR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5868144" y="213285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client </a:t>
            </a:r>
            <a:r>
              <a:rPr lang="el-GR" dirty="0" smtClean="0"/>
              <a:t>ανοίγει κανάλι εντολών στον </a:t>
            </a:r>
            <a:r>
              <a:rPr lang="en-US" dirty="0" smtClean="0"/>
              <a:t>server</a:t>
            </a:r>
            <a:r>
              <a:rPr lang="el-GR" dirty="0"/>
              <a:t> </a:t>
            </a:r>
            <a:r>
              <a:rPr lang="el-GR" dirty="0" smtClean="0"/>
              <a:t>και λέει στο </a:t>
            </a:r>
            <a:r>
              <a:rPr lang="en-US" dirty="0" smtClean="0"/>
              <a:t>server </a:t>
            </a:r>
            <a:r>
              <a:rPr lang="el-GR" dirty="0" smtClean="0"/>
              <a:t>το 2</a:t>
            </a:r>
            <a:r>
              <a:rPr lang="el-GR" baseline="30000" dirty="0" smtClean="0"/>
              <a:t>ο</a:t>
            </a:r>
            <a:r>
              <a:rPr lang="el-GR" dirty="0" smtClean="0"/>
              <a:t> αριθμό θύρας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47" name="TextBox 46"/>
          <p:cNvSpPr txBox="1"/>
          <p:nvPr/>
        </p:nvSpPr>
        <p:spPr>
          <a:xfrm>
            <a:off x="5868144" y="34507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server </a:t>
            </a:r>
            <a:r>
              <a:rPr lang="el-GR" dirty="0" smtClean="0"/>
              <a:t>το αναγνωρίζει</a:t>
            </a:r>
            <a:endParaRPr lang="el-GR" dirty="0"/>
          </a:p>
        </p:txBody>
      </p:sp>
      <p:sp>
        <p:nvSpPr>
          <p:cNvPr id="48" name="TextBox 47"/>
          <p:cNvSpPr txBox="1"/>
          <p:nvPr/>
        </p:nvSpPr>
        <p:spPr>
          <a:xfrm>
            <a:off x="5868144" y="399463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server </a:t>
            </a:r>
            <a:r>
              <a:rPr lang="el-GR" dirty="0" smtClean="0"/>
              <a:t>ανοίγει το κανάλι δεδομένων στη 2</a:t>
            </a:r>
            <a:r>
              <a:rPr lang="el-GR" baseline="30000" dirty="0" smtClean="0"/>
              <a:t>η</a:t>
            </a:r>
            <a:r>
              <a:rPr lang="el-GR" dirty="0" smtClean="0"/>
              <a:t> θύρα του </a:t>
            </a:r>
            <a:r>
              <a:rPr lang="en-US" dirty="0" smtClean="0"/>
              <a:t>client</a:t>
            </a:r>
            <a:endParaRPr lang="el-GR" dirty="0"/>
          </a:p>
        </p:txBody>
      </p:sp>
      <p:sp>
        <p:nvSpPr>
          <p:cNvPr id="49" name="TextBox 48"/>
          <p:cNvSpPr txBox="1"/>
          <p:nvPr/>
        </p:nvSpPr>
        <p:spPr>
          <a:xfrm>
            <a:off x="5868144" y="504453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server </a:t>
            </a:r>
            <a:r>
              <a:rPr lang="el-GR" dirty="0" smtClean="0"/>
              <a:t>το αναγνωρίζει</a:t>
            </a:r>
            <a:endParaRPr lang="el-GR" dirty="0"/>
          </a:p>
        </p:txBody>
      </p:sp>
      <p:sp>
        <p:nvSpPr>
          <p:cNvPr id="50" name="Oval 49"/>
          <p:cNvSpPr/>
          <p:nvPr/>
        </p:nvSpPr>
        <p:spPr>
          <a:xfrm>
            <a:off x="5649412" y="2201077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1</a:t>
            </a:r>
            <a:endParaRPr lang="el-GR" sz="1600" dirty="0"/>
          </a:p>
        </p:txBody>
      </p:sp>
      <p:sp>
        <p:nvSpPr>
          <p:cNvPr id="51" name="Oval 50"/>
          <p:cNvSpPr/>
          <p:nvPr/>
        </p:nvSpPr>
        <p:spPr>
          <a:xfrm>
            <a:off x="5649412" y="352027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</a:t>
            </a:r>
            <a:endParaRPr lang="el-GR" sz="1600" dirty="0"/>
          </a:p>
        </p:txBody>
      </p:sp>
      <p:sp>
        <p:nvSpPr>
          <p:cNvPr id="52" name="Oval 51"/>
          <p:cNvSpPr/>
          <p:nvPr/>
        </p:nvSpPr>
        <p:spPr>
          <a:xfrm>
            <a:off x="5649412" y="4051604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l-GR" sz="1600" dirty="0"/>
          </a:p>
        </p:txBody>
      </p:sp>
      <p:sp>
        <p:nvSpPr>
          <p:cNvPr id="53" name="Oval 52"/>
          <p:cNvSpPr/>
          <p:nvPr/>
        </p:nvSpPr>
        <p:spPr>
          <a:xfrm>
            <a:off x="5649412" y="5114046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l-GR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1013855" y="132102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server</a:t>
            </a:r>
            <a:endParaRPr lang="el-GR" sz="1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335780" y="129930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client</a:t>
            </a:r>
            <a:endParaRPr lang="el-GR" sz="1400" b="1" dirty="0"/>
          </a:p>
        </p:txBody>
      </p:sp>
      <p:grpSp>
        <p:nvGrpSpPr>
          <p:cNvPr id="40" name="Group 39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41" name="Rectangle 40">
              <a:hlinkClick r:id="rId4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42" name="Rectangle 41">
              <a:hlinkClick r:id="rId5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45" name="Rectangle 44">
              <a:hlinkClick r:id="rId6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56" name="Rectangle 55">
              <a:hlinkClick r:id="rId7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57" name="Rectangle 56">
              <a:hlinkClick r:id="rId8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58" name="Rectangle 57">
              <a:hlinkClick r:id="rId9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59" name="Rectangle 58">
              <a:hlinkClick r:id="rId10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688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Υπηρεσία μεταφοράς αρχείων</a:t>
            </a:r>
            <a:r>
              <a:rPr lang="en-US" b="1" dirty="0"/>
              <a:t>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l-GR" sz="3600" b="1" dirty="0" smtClean="0">
                <a:solidFill>
                  <a:srgbClr val="004B82"/>
                </a:solidFill>
              </a:rPr>
              <a:t>Τυπική </a:t>
            </a:r>
            <a:r>
              <a:rPr lang="el-GR" sz="3600" b="1" dirty="0">
                <a:solidFill>
                  <a:srgbClr val="004B82"/>
                </a:solidFill>
              </a:rPr>
              <a:t>σύνοδος  </a:t>
            </a:r>
            <a:r>
              <a:rPr lang="en-US" sz="3600" b="1" dirty="0" smtClean="0">
                <a:solidFill>
                  <a:srgbClr val="004B82"/>
                </a:solidFill>
              </a:rPr>
              <a:t>FTP</a:t>
            </a:r>
            <a:endParaRPr lang="el-GR" sz="3600" b="1" dirty="0">
              <a:solidFill>
                <a:srgbClr val="004B82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2843808" y="1318001"/>
            <a:ext cx="5842992" cy="501683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l-GR" sz="4400" dirty="0" smtClean="0"/>
              <a:t>Π</a:t>
            </a:r>
            <a:r>
              <a:rPr lang="el-GR" sz="4400" dirty="0"/>
              <a:t>: Δημιουργία σύνδεσης ελέγχου με </a:t>
            </a:r>
            <a:r>
              <a:rPr lang="el-GR" sz="4400" b="1" dirty="0"/>
              <a:t>κοινοποίηση της δεσμευμένης θύρας</a:t>
            </a:r>
            <a:r>
              <a:rPr lang="el-GR" sz="4400" dirty="0"/>
              <a:t> 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Π: Αίτημα για αποστολή περιεχομένων καταλόγου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Δ: Δημιουργία σύνδεσης δεδομένων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Δ: αποστολή περιεχομένων καταλόγου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Δ: κλείσιμο σύνδεσης δεδομένων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Π: Αίτημα για κατέβασμα αρχείου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Δ: Δημιουργία σύνδεσης δεδομένων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Δ: Αποστολή αντίγραφου αρχείου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Δ: κλείσιμο σύνδεσης δεδομένων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Π: αίτημα  ολοκλήρωσης ενεργειών (</a:t>
            </a:r>
            <a:r>
              <a:rPr lang="en-US" sz="4400" dirty="0"/>
              <a:t>quit</a:t>
            </a:r>
            <a:r>
              <a:rPr lang="el-GR" sz="4400" dirty="0"/>
              <a:t>)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Π: κλείσιμο σύνδεσης ελέγχου</a:t>
            </a:r>
          </a:p>
          <a:p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altLang="el-GR"/>
          </a:p>
        </p:txBody>
      </p:sp>
      <p:sp>
        <p:nvSpPr>
          <p:cNvPr id="29" name="Rectangle 28"/>
          <p:cNvSpPr/>
          <p:nvPr/>
        </p:nvSpPr>
        <p:spPr>
          <a:xfrm>
            <a:off x="394680" y="1628800"/>
            <a:ext cx="2286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Για την έναρξη της συνόδου, ο Πελάτης: </a:t>
            </a:r>
            <a:endParaRPr lang="el-GR" sz="2000" dirty="0" smtClean="0"/>
          </a:p>
          <a:p>
            <a:r>
              <a:rPr lang="el-GR" sz="2000" dirty="0" smtClean="0"/>
              <a:t>δεσμεύει </a:t>
            </a:r>
            <a:r>
              <a:rPr lang="el-GR" sz="2000" dirty="0"/>
              <a:t>μία θύρα πρωτοκόλλου στο τοπικό του λειτουργικό σύστημα στην οποία θα αναμένει σύνδεση δεδομένων </a:t>
            </a:r>
            <a:r>
              <a:rPr lang="en-US" sz="2000" dirty="0"/>
              <a:t>TCP</a:t>
            </a:r>
            <a:r>
              <a:rPr lang="el-GR" sz="2000" dirty="0"/>
              <a:t>  από τον διακομιστή.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16" name="Rectangle 15">
              <a:hlinkClick r:id="rId3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17" name="Rectangle 16">
              <a:hlinkClick r:id="rId4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19" name="Rectangle 18">
              <a:hlinkClick r:id="rId5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30" name="Rectangle 29">
              <a:hlinkClick r:id="rId6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31" name="Rectangle 30">
              <a:hlinkClick r:id="rId7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32" name="Rectangle 31">
              <a:hlinkClick r:id="rId8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33" name="Rectangle 32">
              <a:hlinkClick r:id="rId9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67694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Υπηρεσία μεταφοράς αρχείων</a:t>
            </a:r>
            <a:r>
              <a:rPr lang="en-US" b="1" dirty="0"/>
              <a:t> </a:t>
            </a:r>
            <a:br>
              <a:rPr lang="en-US" b="1" dirty="0"/>
            </a:br>
            <a:r>
              <a:rPr lang="el-GR" sz="3600" b="1" dirty="0">
                <a:solidFill>
                  <a:srgbClr val="004B82"/>
                </a:solidFill>
              </a:rPr>
              <a:t>Τυπική σύνοδος  </a:t>
            </a:r>
            <a:r>
              <a:rPr lang="en-US" sz="3600" b="1" dirty="0">
                <a:solidFill>
                  <a:srgbClr val="004B82"/>
                </a:solidFill>
              </a:rPr>
              <a:t>FTP</a:t>
            </a:r>
            <a:endParaRPr lang="el-GR" sz="3600" dirty="0">
              <a:solidFill>
                <a:srgbClr val="004B82"/>
              </a:solidFill>
              <a:latin typeface="+mn-lt"/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Δημιουργία σύνδεσης ελέγχου &amp; Πιστοποίηση χρήστη</a:t>
            </a:r>
          </a:p>
          <a:p>
            <a:pPr marL="355600" indent="0">
              <a:buNone/>
            </a:pPr>
            <a:r>
              <a:rPr lang="el-GR" sz="2400" dirty="0"/>
              <a:t>Μετά τη </a:t>
            </a:r>
            <a:r>
              <a:rPr lang="el-GR" sz="2400" b="1" dirty="0"/>
              <a:t>δημιουργία σύνδεσης ελέγχου από τον πελάτη</a:t>
            </a:r>
            <a:r>
              <a:rPr lang="el-GR" sz="2400" dirty="0"/>
              <a:t>, ο πελάτης συνδέεται  με τον διακομιστή στέλνοντας </a:t>
            </a:r>
            <a:r>
              <a:rPr lang="en-US" sz="2400" dirty="0"/>
              <a:t>login</a:t>
            </a:r>
            <a:r>
              <a:rPr lang="el-GR" sz="2400" dirty="0"/>
              <a:t> &amp; </a:t>
            </a:r>
            <a:r>
              <a:rPr lang="en-US" sz="2400" dirty="0"/>
              <a:t>password</a:t>
            </a:r>
            <a:r>
              <a:rPr lang="el-GR" sz="2400" dirty="0"/>
              <a:t> ή </a:t>
            </a:r>
            <a:r>
              <a:rPr lang="en-US" sz="2400" dirty="0"/>
              <a:t>anonymous</a:t>
            </a:r>
            <a:r>
              <a:rPr lang="el-GR" sz="2400" dirty="0"/>
              <a:t> &amp; </a:t>
            </a:r>
            <a:r>
              <a:rPr lang="en-US" sz="2400" dirty="0"/>
              <a:t>guest </a:t>
            </a:r>
            <a:r>
              <a:rPr lang="el-GR" sz="2400" dirty="0"/>
              <a:t>στην περίπτωση της δημόσιας πρόσβασης. </a:t>
            </a:r>
          </a:p>
          <a:p>
            <a:pPr>
              <a:spcBef>
                <a:spcPts val="1800"/>
              </a:spcBef>
            </a:pPr>
            <a:r>
              <a:rPr lang="el-GR" sz="2400" b="1" dirty="0"/>
              <a:t>Επικοινωνία πελάτη – διακομιστή μέσω της σύνδεσης ελέγχου</a:t>
            </a:r>
          </a:p>
          <a:p>
            <a:pPr marL="355600" indent="0">
              <a:buNone/>
            </a:pPr>
            <a:r>
              <a:rPr lang="el-GR" sz="2400" dirty="0"/>
              <a:t>Για κάθε αίτημα του πελάτη μέσω της σύνδεσης ελέγχου, ο διακομιστής αποκρίνεται με έναν </a:t>
            </a:r>
            <a:r>
              <a:rPr lang="el-GR" sz="2400" b="1" dirty="0"/>
              <a:t>αριθμό κατάστασης</a:t>
            </a:r>
            <a:r>
              <a:rPr lang="el-GR" sz="2400" dirty="0"/>
              <a:t> και ένα </a:t>
            </a:r>
            <a:r>
              <a:rPr lang="el-GR" sz="2400" b="1" dirty="0"/>
              <a:t>όνομα χρήστη</a:t>
            </a:r>
            <a:r>
              <a:rPr lang="el-GR" sz="2400" dirty="0"/>
              <a:t> για να ενημερώσει τον πελάτη για την αποδοχή/εγκυρότητα ή μη του αιτήματός του. </a:t>
            </a:r>
          </a:p>
          <a:p>
            <a:endParaRPr lang="el-GR" sz="2400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altLang="el-GR"/>
          </a:p>
        </p:txBody>
      </p:sp>
      <p:grpSp>
        <p:nvGrpSpPr>
          <p:cNvPr id="14" name="Group 13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15" name="Rectangle 14">
              <a:hlinkClick r:id="rId3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16" name="Rectangle 15">
              <a:hlinkClick r:id="rId4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17" name="Rectangle 16">
              <a:hlinkClick r:id="rId5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18" name="Rectangle 17">
              <a:hlinkClick r:id="rId6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20" name="Rectangle 19">
              <a:hlinkClick r:id="rId7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31" name="Rectangle 30">
              <a:hlinkClick r:id="rId8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32" name="Rectangle 31">
              <a:hlinkClick r:id="rId9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776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Υπηρεσία μεταφοράς αρχείων</a:t>
            </a:r>
            <a:r>
              <a:rPr lang="en-US" b="1" dirty="0"/>
              <a:t> </a:t>
            </a:r>
            <a:br>
              <a:rPr lang="en-US" b="1" dirty="0"/>
            </a:br>
            <a:r>
              <a:rPr lang="el-GR" sz="3600" b="1" dirty="0">
                <a:solidFill>
                  <a:srgbClr val="004B82"/>
                </a:solidFill>
              </a:rPr>
              <a:t>Τυπική σύνοδος  </a:t>
            </a:r>
            <a:r>
              <a:rPr lang="en-US" sz="3600" b="1" dirty="0">
                <a:solidFill>
                  <a:srgbClr val="004B82"/>
                </a:solidFill>
              </a:rPr>
              <a:t>FTP</a:t>
            </a:r>
            <a:endParaRPr lang="el-GR" sz="3600" dirty="0">
              <a:solidFill>
                <a:srgbClr val="004B82"/>
              </a:solidFill>
              <a:latin typeface="+mn-lt"/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Αμφίδρομη </a:t>
            </a:r>
            <a:r>
              <a:rPr lang="el-GR" sz="2400" b="1" dirty="0"/>
              <a:t>Μεταφορά αρχείων μέσω της σύνδεσης δεδομένων</a:t>
            </a:r>
          </a:p>
          <a:p>
            <a:pPr marL="355600" indent="0">
              <a:buNone/>
            </a:pPr>
            <a:r>
              <a:rPr lang="el-GR" sz="2400" dirty="0"/>
              <a:t>Το κατέβασμα αρχείων από τον διακομιστή προς τον πελάτη καθώς και το ανέβασμα</a:t>
            </a:r>
            <a:r>
              <a:rPr lang="el-GR" sz="2400" u="sng" dirty="0"/>
              <a:t> </a:t>
            </a:r>
            <a:r>
              <a:rPr lang="el-GR" sz="2400" dirty="0"/>
              <a:t>αρχείων από τον πελάτη προς τον διακομιστή, επιτυγχάνεται αποκλειστικά μέσω της σύνδεσης δεδομένων.</a:t>
            </a:r>
          </a:p>
          <a:p>
            <a:endParaRPr lang="el-GR" sz="2400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altLang="el-GR"/>
          </a:p>
        </p:txBody>
      </p:sp>
      <p:grpSp>
        <p:nvGrpSpPr>
          <p:cNvPr id="14" name="Group 13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15" name="Rectangle 14">
              <a:hlinkClick r:id="rId3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16" name="Rectangle 15">
              <a:hlinkClick r:id="rId4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17" name="Rectangle 16">
              <a:hlinkClick r:id="rId5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18" name="Rectangle 17">
              <a:hlinkClick r:id="rId6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20" name="Rectangle 19">
              <a:hlinkClick r:id="rId7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31" name="Rectangle 30">
              <a:hlinkClick r:id="rId8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32" name="Rectangle 31">
              <a:hlinkClick r:id="rId9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209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Εργαστηριακή άσκηση</a:t>
            </a:r>
            <a:endParaRPr lang="el-GR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7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28" y="160338"/>
            <a:ext cx="8229600" cy="892398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Εργαστηριακή Άσκηση  (1/</a:t>
            </a:r>
            <a:r>
              <a:rPr lang="en-US" sz="4000" b="1" dirty="0" smtClean="0"/>
              <a:t>2</a:t>
            </a:r>
            <a:r>
              <a:rPr lang="el-GR" sz="4000" b="1" dirty="0" smtClean="0"/>
              <a:t>)</a:t>
            </a:r>
            <a:endParaRPr lang="el-GR" sz="4000" dirty="0"/>
          </a:p>
        </p:txBody>
      </p:sp>
      <p:sp>
        <p:nvSpPr>
          <p:cNvPr id="9" name="AutoShape 4" descr="data:image/jpeg;base64,/9j/4AAQSkZJRgABAQAAAQABAAD/2wCEAAkGBxQPEBUUEBQVFRAVFhUYGBUWFREVFxcXFxUWFhQWFhUaHCwhHBooHhQUITEhJikrLi4uFx8zODMsNygtLisBCgoKDg0OGxAQGzcmICQsLCwsNCwsLCwsLC8sLCwsLCwsLCwsLCwsLCwsLCwsLCwsLCwsLCwsLCwsLCwsLCwsLP/AABEIAM0A9gMBEQACEQEDEQH/xAAbAAEAAQUBAAAAAAAAAAAAAAAABgECAwQFB//EAEYQAAEDAgIFBwYMBQMFAAAAAAEAAgMEEQUhBhIxQVETIjJhcYGRUlOSobHRBxQWIzM0QnJzgrLBFWKT0+FUlKMXNUSD8P/EABoBAQADAQEBAAAAAAAAAAAAAAADBAUCAQb/xAAyEQEAAgEDAQYEBgIDAQEAAAAAAQIDBBExIQUSMkFRoRUiUpETM2FxgbEUQmLR8OEj/9oADAMBAAIRAxEAPwD3FAQEBAQEBAQEBAQEBAQEBAQEBAQEBAQEBAQEBAQEBAQEBAQEBAQEBAQEBAQEBAQEBAQEBAQEBAQEBAQEBAQEBAQEBAQEBAQEBAQEBAQEBAQEBAQEBAQEBAQEBAQEBAQEBAQEBAQEFCUGN9S1u1wXUUtPEOJyVjmWnLjULdrx4hTV0uWfJXtrcFebNZ+k0A3k9x/YKWNBlnyQz2ngjzYjpXDwce5dfDsrie1sPpK35WxeQ/wb7178NyesOfi+L0kGlsXkP8G+9PhuT1g+L4vSVw0rh4OHcvPh2V1Ha2H0lkZpNAd5Hcf3C5nQZY8ncdp4J821FjcLtjx4hRW0uWPJNXW4bcWbbKljtjgoZpaOYTxlpPEsoK5SKoCAgICAgICAgICAgICAgILXvA2my9iJnh5MxHLlVukMMeV9Y8BmrWPRZL+Sjm7Rw4/PdH8R011CBdkesbN13AXPUL5q5XQY6+OVC/aeW/5dXPqMXmftee7JXKabFXiGffWZr82ab3l3SJPaSVNERHCvMzPK1evBAQEBAQVQLIKscW9EkHquF5MRPL2JmOG5BiszNjz35qG2mxW5hYprM1OLOrS6VvH0jQez/wC/dVL9nUnwyu4+1rx44dqj0ihkyJ1TwOSpZNFkp+rSxdo4cnns6zHh2w3VWYmOV6LRPC5ePRAQEBAQEBAQEBBa5wGZ2JEbvJmI5cDFNJmx3bHzncdw71oYNDa/W3SGXqe0606U6yi9bick3TdlwGQWnjwUxx8sMXLqcmWfmloYdo5iFfnrRUdN5QLZ53bOiBzGjbtN8hks7Ua3JEzWI2a2k7NwzWL2nvf0luBfB9RUh1zHy85HOmqDyrz2X5rR1ABZ1rTad5a9axWNqxtC3EdCWdKjfyJ82bvhPY292flIHUVZw6zJj6cwqajQYc3WY2n1hFq+OSlyq2clsHKX1oSSbC0tha5IsHBp6lqYdbjydOJYmo7Oy4usdY/RVXFAQEBAQEGvLhlPKbzQMkvtOtLG70mOCr5tNXJ57fst4NXbF02iY/VWbDMEgZr1UL4W+UaiqcO4cpcnqAKzM2kvjjfv++zX0+uxZZ7v4fX9olIcN+D/AAmpibLFC8xvALSZq1twdhs54Kpd63r7tL8OnpH2bX/TDDPMP/3FX/cTv29T8OnpH2P+mGGeYf8A7ir/ALid+3r7ncp6R9mtjejcdHEz4s0thHNLS577Em4Os4k77beC1NBqJn5LfwxO1NLFf/1rH7ufRYlJCeY424HMK9kwUyeKGbi1OTF4ZSjC9Jmvs2Xmu47vFZefQWr1p1htabtOt+l+kpAxwIuNiz5jZqxMT1hcj0QEBAQEBAQYamobG0ucbALqlJvO0OMmSuOvesg+M44+ckN5sfDee1bmm0lccbzy+a1eutmnaOkOQrigINijrHwu1o3Fp9R7RsKjyYqZI2tCXFnvinek7JRhmlTXWE41T5Q6PeNoWVm7PtXrTr/bb0/atbdMsbT6+SRRyBwBaQQdhBuFnzExO0tatotG8KvYHAggEHIg5gjeCF49RbEdCYzzqR3IO8i2tCf/AF35v5COsFWcOqyYukT0U9RocWbrMbT6wi2IQS0n1uPk2+dadeE7vpLDV/OG7d61MOux36T0liajs3Lj6x1j9HJqdI6djgwScpKchHEHSvJteway/BS31WKnMocWiz5PDX79G/h9HX1JBZSGCHa6Sqe1hDciSIm3de19qqT2jEztWq/HZExWZvb7M525LSiejHmNp2YaqqZCwvlc1jBtc4gBeWvWsb2l7Slrz3axvLTwwVmJ/wDb4tSAn63UBzY7ZXMUfSkyORyF1m5u0fLH92zp+yZ5yz/EJro58HdNSvE05dV1fnprHV6oo+iwbevM5rLve153tO7Zx46Y47tI2hMFy7a1diEcAvI4DgNpPYFLiw3yTtWEObUY8Mb3lwBpeNf6M8nxuNbw2etXvhs93xdfZl/GK97w9Pd1Y6+CsYWBw5wsWnJ3gd/YqtsOXBbvTHC7XUYNTWaxPPkgtZTGKRzHbWm3bwK3cWSMlItD5rNinFeaT5MCkROtg2NvgIBzj4cOxU9RpK5Y3jle0muvhnaeE5palsrQ5huCsS9JpO0vpceSuSveqzLhIICAgICAgguk+JmWQsaeY31lbmi08Ur3p5l812jqpyX7scQ4ivM0QEBAQbdBiEkBvG4jiNrT2hQ5cFMsfNCfBqMmGfkl2KP4RqPXbFPNHHM4gABwcCTkBlmM+KxdRp4xz8ton+30Wk1ds0fNSY/pMQqq8EXyOxBrUWHQwX5GKOO+Z1GNbfO+dgg42mGI6jBE085+Z6m/5I9RWhoMPet354hk9qajuU/Djmf6QR1PW1EnJUNODxqJnBsLO4Xc49QCuarVzi+WI6qGi0EZ471rdPSOUmwL4N4IniaueaypGwyACJmy/JwjmjZtNysfJlvkne0voMWGmKNqRsm4CjSsNXVshbrSODR17+wb13THa87VjdHky0xxvedkWxPSpzrtgGqPKd0u4bAtTD2dEdcn2Ymo7WtPTFG36yjsshcSXElx2km5WlWsVjaGTa1rTvad5WL1yIL5JS7NxJIFrk3y7V5WsV4h7a1rczusXrwQdrRrEzDIGk8xx8CqWtwRevejmGj2fqpxX7s8SnQKwn0yqAgICAg16+TVie4bmk+AXeKN7xCLPO2OZ/R5mTfbtX00RtGz46Z3ndRevBAQEAoNUYFRyG9UyoqNnNfUPbHcG4+bYAD33VDNpL5J626NPBr8eKOlOv8ACTYVitNSC1NRxxD+QMb6wLqH4ZP1eyz8Zj6Pd0PlgPNH0v8ACfDP+XsfGI+j3PlgPNH0v8Lz4Z/y9j4zH0e6nywHmj6X+E+Gf8vY+MR9HujlfVmaRz3bXHZwG4LRw4ox0isMnPmnNebyxwTOjOsxxa7iDZd2pW0bWjdHS9qTvWdpd+g0re3KZuuOIyd7j6ln5ezqz1pO39NXB2tevTJG/wDbPiOlmVoG2PlPGzsbdcYezuu+Sfskz9rdNsUfzKNVFQ6R2s9xc7iVpUpWkbVjZj5Mlsk9607yxLtwICAgICAgqOravJexy9Lw55dEwnaWi/hsXzWWIi8xD7DTzM44mfRsqNMICAgINbEReJ4OwtI8RZd4p2vEos8b45h5o5pBsdoyK+mid43fHWjadlF68EBAQEBAQcqTGeUl5CijdVVO9kfQZtzll6LBkqefW0x9I6y0NN2dky9Z6QkmDfB3JKRLik7nOGbaenfJFEzhrPbZ73DjcDtWVk1eW8777fs3MWhw467RG/7trENDZ4rmllEzfNznVf2Nma2x32Dm783KfF2hevS/X+1XP2Vjt1pO39OOWPaSJYpInDaHtt6LgS12zcStTDqKZY3qxdRpcmCdrtLGMQFNC6QguIsGsAJL3uNmMaBmSSQvc2WMVJtLzT4JzZIpDoR6L4sQCW0AJANjNU3HUbQkX7Cs34lb6Wv8Hp9UrvkrivDD/wCtVf2E+JW+l78Hp9UnyVxXhh/9aq/sJ8St9J8Hp9UnyVxXhh/9aq/sJ8St9Lz4PT6pa7sJrYz89Lh7R/JLUyOvw1eSHtU+LVZb/wCnT/3rsq59FgxR+Z1/96RK8i2VwesXAPYDmr8TMx1ZloiJ6KL14ICAgujFyO0e1c24l1TxQ9NoxZjexfM38UvscUbUhmXKQQEBAQc/SD6rN+G/9JUmLxwizfly86p6n4xHyn222Eg69z+w+263cVtp7k/w+Xz03jvx/IrKqIMU0rg5rWxSSF1/owHEWBcTqkgnIHZc5bFDlzVxRE24T4NPbNMxTlZTVrJSWsdz29Jhu17dhs6N1nNOY2hdUy0v4Zc5MOTFO142bCkRObiGNxwvbE0OlqX5MgiGvI49m4ZE3O4FV82qx4ueVvT6LLn8MdPWXVwvQSqrudiUnxenP/iwO57hwmm3dbW7t6yM2syZOnEN7T9n4sPXmf1eiYPhMNHEIqaJkUQ+ywWz4k7Ses5qovNxzgBc5Dim2/DyZ26y4GJ6UMjuIhru4/ZHfv7lfw6C9ut+ke7M1HamOnTH1n2RauxGSc3kcTwGxo7AtXFgpi8MMPNqcmad7z/009EsO/iGJco7OloDlwfVOb7GNIPa4LK1+fv37scQ3OzNN+Hj788z/T1OWUMF3EAcSQAqNazadoaVrVrG9p2WUtUyUXjcHDqN11fHak7WjZzjy0yRvSd2ZcJEZ0h0emlJfTzuudsMrnGI/dcBrM8HDgArOn1M4p43/v7qeq0kZ45mJ9vsh02tE8RzsdFKdjX2s7jqPHNfs3G/EBbOHU0y8T1fPZ9FlweKOnrHC5WFUQEBAQXvnEDRIekTaMcTsLuwX8bKtnvv8kfyt6fHt88/w9Npug3sHsWBfxS+px+GGVcuxAQEBBz8f+qzfhv/AElSYvHCLP8Aly8Yoat0Lw9hsRxzBB2gjeFtWjd87WdklppGVA1ocnDpRHpDiW+U31rumbbpf7ocmDf5qfZYrKqq17mkOYbPaQ5p3XBuL9Sjy44vSaylwZZxXi8J5JQ02JQsfNEx4IuNYDXYd4Dxm0g3zBXzcxNLfrD6+tq5Kb8xKO4j8HevzYKyohiJ5zeZI4N4MlcNYbsyXKf/AC8223eVv8DT97vd3/r7JDo3ovTYazVpYw0npPJLpHnaS+Q5nPuVZbiNuHYuj1xMT0liiyZ84/q6I7Xe5XcOhyX626QzdR2nix9K9Z9kTxHFZag/OO5vkjJvhv71rYdPjxeGGHn1eXP456enk0lOrBHd1pMbkTt1b2E4h8Spm09I0MY25LnEve57jd73OO8m/FUK9n4997Tu079q5Zr3axt/77NaoqHyG8ji49Zv4K5THWkbVjZn5Ml8k73ncp6h0btaNxa7iEvjreNrRuY8lsdu9WdpSfC9KgbNqBY+W0Zd43dyy8/Z8x1x/ZtabtWJ6ZY/lJopWvAc0gtOwg3CzbVms7S2K2raN6zvDHWUjJ2FkrGvjO1rgHA9xXjrlEMT0NfHd1G/Wb5mZzuOepNYuGW51+0BXsOvvTpbrHuzNR2ZjydadJ9kdc8tfycjXRy2vybxZxA2lu5w62kha2LUUyx8ssPPpcuGfmjp6+S9TK4gvqHsp260205tjHSd1nyW9ar3zb9Kfdax4Nvmv9keqax00oe/bcAAZBoByaBuCi22hPvvMPb6boN7B7FiX8Uvo8fhhkXLsQEBAQc/H/qs34b/ANJUmLxwiz/ly8RC23zi5jy0gtJDhsIyI70I6cO5TY61+VS0386wDW/M3Y7tyK8rNqeEtFL+Ln1h0m0+uNaJwkbxbtHa3aFNXPWek9Fe+nvHWOsfo7eh2ICNz43uDWHntJNgHbHjPjke2/FZ+u09pnv0hq9m6usV/DvO3olP8Qi84z0m+9Z/4OT6Z+zV/wAjF9Ufc/iMXnWek33r38DJ9M/Y/wAjF9UfdgrpKaojdHM6J8buk1zmkHfmLp+Dl+mfsTqMM/7R94RSs0TgFzSVhiOdmSPFRFfPyncoNu59slax5tVTymf3hSy6fRZOu8R+0xH/AMcp1DPGTyvIuaL2fDMHgi+V2OAcDbcLjrWhh1Frztasx/TJ1Okrjjel4mPdjVtREBAQEBBtUNfJAbxutxG0HtCiy4aZY2tCbDqMmGd6SleF6Tsks2XmP4/ZPfu71k5tBenWnWPdu6btTHk6X6T7OzUVTI26z3Na3iTt7OKp1x2tO1Y6tC+WlI71p2hF8cx+GZuoImygEEGQZAjYWjbfryWjh7PvExa87fsydT2pSYmlI3/fhwHU+qNaUiNnF2V/ut2laFs1Y6R1llV097dZ6Q51TjrWZUzed514F/yN2DtOahtNr+LhPStMfh59ZcOSQuJc4kuO0nMlekzvyRdIdo9qTw9jl7vTdBvYPYsK/il9Jj8MMi5diAgICDn4/wDVZvw3/pKkxeOEWf8ALl4iFtvnFUBBdFIWHWaS1w3gkHxSY3ImY6utDpDJsma2UcSNV/pt/dcxWa+GdnUzFvHG/wDbcixKnfvfEf5gHt8W5+pSRlvHMbopwY54nb9+rbjptf6N8b/uvF/RNiuo1FfPojnS38tp/ZSWle3pMcO4+1SVyUniUVsV68wwrtGI9EBAQEBAQZoqZ7ui1x7j7VxOSscy7rjvbiFZKbU+kfHH954v6IuVHOop5dUsaW/+20fvLVmxKnZ9p8pHkjVb2azs/ALj8W88RskjBjjxTMtKbSF+yFrYhxA1n+m79lxMTbxTuliYr4I2cmWVzzrPJc47yST4rqI24czMz1lagILoukO0e1J4exy93pug3sHsWFfxS+kx+GGRcuxAQEBBz8f+qzfhv/SVJi8cIs/5cvEQtt84qgICAgIKEINqnxCWPoSPb1Bxt4LyaxPMOovaOJbjdIqgbXh33mMd6yLrnuRHD38S089f4ZG6RP8AtRQn8jgfU5dbW8rS5+Weax9l40gbvp2dz5Avd8n1e0PO7i+n3lX+PR/6f/leneyfV7HcxfT7yfx6P/T/APK9O9k+r2O5i+n3lQ6QN3U7O98hTfJ9XtB3cUf6+8rHaRP+zFCPyuJ9bl5taebS9+WOKx9mN2kVRucG/dZG312uue5E8uvxJjjp/DTqMRlk6cj3dRcbeC9itY4h5N7TzLVAXTlVAQEBAQXRdIdo9qTw9jl7vTdBvYPYsK/il9Jj8MMi5diAgICDn4/9Vm/Df+kqTF44RZ/y5eIhbb5xVAQEBAQEBAQEBAQEBAQEBAQEBAQEBBdF0h2j2ryeHscvdqU8xvYPYsO/il9Jj8MMq5diAgICDnaQ3+KTaoueTfl3FSYvHCLP+XLxILbfOKoCAgICAgICAgICAgICAgICAgICAgIKtNiDwQ3e34NNylPG8ixcxrrcLi9vWsPLG15fR4J3xw3VwlEBAQEFk0Yc0tOwghe1nad3N696Jh4fitCaeZ8bvsnLrH2T4LcpbvREw+cyUmltpaq6cCAgICAgICAgICAgICAgICAgICAgINnDKI1EzI27XG3YN58Lrm9u7G7ulZtaIh7fTRBjGtGxoA8FiWned30VK92sQyrl2ICAgICCLaaaN/G2a8eUzRl/MOBVvTZ+5O08KGr03fjvV5eWyxlpLXAhwyIORBWpE7saY26StQEBAQEBAQEBAQEBAQEBAQEBAQEFY2FxAaCXE2AG0lJ6ERvw9R0K0a+Kt5SUfPOHojgszU5+9PdjhsaPTdz5rcpWqbQEBAQEBAQEEd0k0VjrBrDmSjY4ewjeFZw6madJ4UtRpK5OscvNMXwWakdaVuW5wuWnv3d606ZK3joyMmK2Ofmc9doxAQEBAQEBAQEBAQEBAQEBAQb+E4NLVOtE243uNw0d/uXF8lacpMeK2Sdqw9L0a0UjpBrO5829x3dQG5ZmbUzfpHDX0+jrj625SNVl0QEBAQEBAQEBBjnga8WeAQdxXtbTXhzalbRtKJYvoHFJd0J5N3Da3w91lcx6yY6WZ+Xs+J60Q7EtFKmDazXbxZc+rartM9LcSoZNNkpzDiuaQbEEHgcj4KVAogICAgICAgICAgICA1pJsBc8BmfBB2sO0VqZ9jNRvF9x6tqivnpXmU9NPkvxCYYRoFFHZ055R3DY3w396p5NZM9Kr+Ls+I63S6ngbGAGAADcFTtabctCtK1jaGVcuhAQEBAQEBAQEBAQEFCEGlWYTDMPnI2u7QFJXNevEob6fHbmHBrNAqd/Q1mHqJt4G6sV1lo5Vb9n0niXGqvg7ePo5QfvD9x7lNXW184V7dn3jiXLn0Hqm7Ax3Y4/uApY1WOfNBOjyx5NGXRqqbtid3Fp/dSRmpPmjnBkjya7sGqBthk9En2Lr8Svq5/Dv6MZwybzMv8ATf7k79fV53LegMMm8zL/AE3+5O/X1O5b0ZG4NUHZDJ6JHtTv19Xv4d/RsRaNVTtkLu8tH7rmc1I83UYMk+Tdh0IqnbWsb95x/YFcTqcceaSNHlnydSl+Dt5+klA+6P3PuUVtbXyhPXs+88y7NHoDTs6es89ZNvAWUFtZaeFivZ9I5l36LCIYR83G1vYAoLZr25lapp8deIboFlElVR6ICAgICAgICAgICAgICAgICAgICAgICAgICAgICAgICAgICAgICAgICAgICAgICAgICAgICAgICAgICAgICAgICAgICAgICAgICAgICAgICAgICAgICAgICAgICAgICAgICAgICAgICAgICAgICAgICAgICAgICAgICAgICAgICAgIC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" name="AutoShape 6" descr="data:image/jpeg;base64,/9j/4AAQSkZJRgABAQAAAQABAAD/2wCEAAkGBxQPEBUUEBQVFRAVFhUYGBUWFREVFxcXFxUWFhQWFhUaHCwhHBooHhQUITEhJikrLi4uFx8zODMsNygtLisBCgoKDg0OGxAQGzcmICQsLCwsNCwsLCwsLC8sLCwsLCwsLCwsLCwsLCwsLCwsLCwsLCwsLCwsLCwsLCwsLCwsLP/AABEIAM0A9gMBEQACEQEDEQH/xAAbAAEAAQUBAAAAAAAAAAAAAAAABgECAwQFB//EAEYQAAEDAgIFBwYMBQMFAAAAAAEAAgMEEQUhBhIxQVETIjJhcYGRUlOSobHRBxQWIzM0QnJzgrLBFWKT0+FUlKMXNUSD8P/EABoBAQADAQEBAAAAAAAAAAAAAAADBAUCAQb/xAAyEQEAAgEDAQYEBgIDAQEAAAAAAQIDBBExIQUSMkFRoRUiUpETM2FxgbEUQmLR8OEj/9oADAMBAAIRAxEAPwD3FAQEBAQEBAQEBAQEBAQEBAQEBAQEBAQEBAQEBAQEBAQEBAQEBAQEBAQEBAQEBAQEBAQEBAQEBAQEBAQEBAQEBAQEBAQEBAQEBAQEBAQEBAQEBAQEBAQEBAQEBAQEBAQEBAQEBAQEFCUGN9S1u1wXUUtPEOJyVjmWnLjULdrx4hTV0uWfJXtrcFebNZ+k0A3k9x/YKWNBlnyQz2ngjzYjpXDwce5dfDsrie1sPpK35WxeQ/wb7178NyesOfi+L0kGlsXkP8G+9PhuT1g+L4vSVw0rh4OHcvPh2V1Ha2H0lkZpNAd5Hcf3C5nQZY8ncdp4J821FjcLtjx4hRW0uWPJNXW4bcWbbKljtjgoZpaOYTxlpPEsoK5SKoCAgICAgICAgICAgICAgILXvA2my9iJnh5MxHLlVukMMeV9Y8BmrWPRZL+Sjm7Rw4/PdH8R011CBdkesbN13AXPUL5q5XQY6+OVC/aeW/5dXPqMXmftee7JXKabFXiGffWZr82ab3l3SJPaSVNERHCvMzPK1evBAQEBAQVQLIKscW9EkHquF5MRPL2JmOG5BiszNjz35qG2mxW5hYprM1OLOrS6VvH0jQez/wC/dVL9nUnwyu4+1rx44dqj0ihkyJ1TwOSpZNFkp+rSxdo4cnns6zHh2w3VWYmOV6LRPC5ePRAQEBAQEBAQEBBa5wGZ2JEbvJmI5cDFNJmx3bHzncdw71oYNDa/W3SGXqe0606U6yi9bick3TdlwGQWnjwUxx8sMXLqcmWfmloYdo5iFfnrRUdN5QLZ53bOiBzGjbtN8hks7Ua3JEzWI2a2k7NwzWL2nvf0luBfB9RUh1zHy85HOmqDyrz2X5rR1ABZ1rTad5a9axWNqxtC3EdCWdKjfyJ82bvhPY292flIHUVZw6zJj6cwqajQYc3WY2n1hFq+OSlyq2clsHKX1oSSbC0tha5IsHBp6lqYdbjydOJYmo7Oy4usdY/RVXFAQEBAQEGvLhlPKbzQMkvtOtLG70mOCr5tNXJ57fst4NXbF02iY/VWbDMEgZr1UL4W+UaiqcO4cpcnqAKzM2kvjjfv++zX0+uxZZ7v4fX9olIcN+D/AAmpibLFC8xvALSZq1twdhs54Kpd63r7tL8OnpH2bX/TDDPMP/3FX/cTv29T8OnpH2P+mGGeYf8A7ir/ALid+3r7ncp6R9mtjejcdHEz4s0thHNLS577Em4Os4k77beC1NBqJn5LfwxO1NLFf/1rH7ufRYlJCeY424HMK9kwUyeKGbi1OTF4ZSjC9Jmvs2Xmu47vFZefQWr1p1htabtOt+l+kpAxwIuNiz5jZqxMT1hcj0QEBAQEBAQYamobG0ucbALqlJvO0OMmSuOvesg+M44+ckN5sfDee1bmm0lccbzy+a1eutmnaOkOQrigINijrHwu1o3Fp9R7RsKjyYqZI2tCXFnvinek7JRhmlTXWE41T5Q6PeNoWVm7PtXrTr/bb0/atbdMsbT6+SRRyBwBaQQdhBuFnzExO0tatotG8KvYHAggEHIg5gjeCF49RbEdCYzzqR3IO8i2tCf/AF35v5COsFWcOqyYukT0U9RocWbrMbT6wi2IQS0n1uPk2+dadeE7vpLDV/OG7d61MOux36T0liajs3Lj6x1j9HJqdI6djgwScpKchHEHSvJteway/BS31WKnMocWiz5PDX79G/h9HX1JBZSGCHa6Sqe1hDciSIm3de19qqT2jEztWq/HZExWZvb7M525LSiejHmNp2YaqqZCwvlc1jBtc4gBeWvWsb2l7Slrz3axvLTwwVmJ/wDb4tSAn63UBzY7ZXMUfSkyORyF1m5u0fLH92zp+yZ5yz/EJro58HdNSvE05dV1fnprHV6oo+iwbevM5rLve153tO7Zx46Y47tI2hMFy7a1diEcAvI4DgNpPYFLiw3yTtWEObUY8Mb3lwBpeNf6M8nxuNbw2etXvhs93xdfZl/GK97w9Pd1Y6+CsYWBw5wsWnJ3gd/YqtsOXBbvTHC7XUYNTWaxPPkgtZTGKRzHbWm3bwK3cWSMlItD5rNinFeaT5MCkROtg2NvgIBzj4cOxU9RpK5Y3jle0muvhnaeE5palsrQ5huCsS9JpO0vpceSuSveqzLhIICAgICAgguk+JmWQsaeY31lbmi08Ur3p5l812jqpyX7scQ4ivM0QEBAQbdBiEkBvG4jiNrT2hQ5cFMsfNCfBqMmGfkl2KP4RqPXbFPNHHM4gABwcCTkBlmM+KxdRp4xz8ton+30Wk1ds0fNSY/pMQqq8EXyOxBrUWHQwX5GKOO+Z1GNbfO+dgg42mGI6jBE085+Z6m/5I9RWhoMPet354hk9qajuU/Djmf6QR1PW1EnJUNODxqJnBsLO4Xc49QCuarVzi+WI6qGi0EZ471rdPSOUmwL4N4IniaueaypGwyACJmy/JwjmjZtNysfJlvkne0voMWGmKNqRsm4CjSsNXVshbrSODR17+wb13THa87VjdHky0xxvedkWxPSpzrtgGqPKd0u4bAtTD2dEdcn2Ymo7WtPTFG36yjsshcSXElx2km5WlWsVjaGTa1rTvad5WL1yIL5JS7NxJIFrk3y7V5WsV4h7a1rczusXrwQdrRrEzDIGk8xx8CqWtwRevejmGj2fqpxX7s8SnQKwn0yqAgICAg16+TVie4bmk+AXeKN7xCLPO2OZ/R5mTfbtX00RtGz46Z3ndRevBAQEAoNUYFRyG9UyoqNnNfUPbHcG4+bYAD33VDNpL5J626NPBr8eKOlOv8ACTYVitNSC1NRxxD+QMb6wLqH4ZP1eyz8Zj6Pd0PlgPNH0v8ACfDP+XsfGI+j3PlgPNH0v8Lz4Z/y9j4zH0e6nywHmj6X+E+Gf8vY+MR9HujlfVmaRz3bXHZwG4LRw4ox0isMnPmnNebyxwTOjOsxxa7iDZd2pW0bWjdHS9qTvWdpd+g0re3KZuuOIyd7j6ln5ezqz1pO39NXB2tevTJG/wDbPiOlmVoG2PlPGzsbdcYezuu+Sfskz9rdNsUfzKNVFQ6R2s9xc7iVpUpWkbVjZj5Mlsk9607yxLtwICAgICAgqOravJexy9Lw55dEwnaWi/hsXzWWIi8xD7DTzM44mfRsqNMICAgINbEReJ4OwtI8RZd4p2vEos8b45h5o5pBsdoyK+mid43fHWjadlF68EBAQEBAQcqTGeUl5CijdVVO9kfQZtzll6LBkqefW0x9I6y0NN2dky9Z6QkmDfB3JKRLik7nOGbaenfJFEzhrPbZ73DjcDtWVk1eW8777fs3MWhw467RG/7trENDZ4rmllEzfNznVf2Nma2x32Dm783KfF2hevS/X+1XP2Vjt1pO39OOWPaSJYpInDaHtt6LgS12zcStTDqKZY3qxdRpcmCdrtLGMQFNC6QguIsGsAJL3uNmMaBmSSQvc2WMVJtLzT4JzZIpDoR6L4sQCW0AJANjNU3HUbQkX7Cs34lb6Wv8Hp9UrvkrivDD/wCtVf2E+JW+l78Hp9UnyVxXhh/9aq/sJ8St9J8Hp9UnyVxXhh/9aq/sJ8St9Lz4PT6pa7sJrYz89Lh7R/JLUyOvw1eSHtU+LVZb/wCnT/3rsq59FgxR+Z1/96RK8i2VwesXAPYDmr8TMx1ZloiJ6KL14ICAgujFyO0e1c24l1TxQ9NoxZjexfM38UvscUbUhmXKQQEBAQc/SD6rN+G/9JUmLxwizfly86p6n4xHyn222Eg69z+w+263cVtp7k/w+Xz03jvx/IrKqIMU0rg5rWxSSF1/owHEWBcTqkgnIHZc5bFDlzVxRE24T4NPbNMxTlZTVrJSWsdz29Jhu17dhs6N1nNOY2hdUy0v4Zc5MOTFO142bCkRObiGNxwvbE0OlqX5MgiGvI49m4ZE3O4FV82qx4ueVvT6LLn8MdPWXVwvQSqrudiUnxenP/iwO57hwmm3dbW7t6yM2syZOnEN7T9n4sPXmf1eiYPhMNHEIqaJkUQ+ywWz4k7Ses5qovNxzgBc5Dim2/DyZ26y4GJ6UMjuIhru4/ZHfv7lfw6C9ut+ke7M1HamOnTH1n2RauxGSc3kcTwGxo7AtXFgpi8MMPNqcmad7z/009EsO/iGJco7OloDlwfVOb7GNIPa4LK1+fv37scQ3OzNN+Hj788z/T1OWUMF3EAcSQAqNazadoaVrVrG9p2WUtUyUXjcHDqN11fHak7WjZzjy0yRvSd2ZcJEZ0h0emlJfTzuudsMrnGI/dcBrM8HDgArOn1M4p43/v7qeq0kZ45mJ9vsh02tE8RzsdFKdjX2s7jqPHNfs3G/EBbOHU0y8T1fPZ9FlweKOnrHC5WFUQEBAQXvnEDRIekTaMcTsLuwX8bKtnvv8kfyt6fHt88/w9Npug3sHsWBfxS+px+GGVcuxAQEBBz8f+qzfhv/AElSYvHCLP8Aly8Yoat0Lw9hsRxzBB2gjeFtWjd87WdklppGVA1ocnDpRHpDiW+U31rumbbpf7ocmDf5qfZYrKqq17mkOYbPaQ5p3XBuL9Sjy44vSaylwZZxXi8J5JQ02JQsfNEx4IuNYDXYd4Dxm0g3zBXzcxNLfrD6+tq5Kb8xKO4j8HevzYKyohiJ5zeZI4N4MlcNYbsyXKf/AC8223eVv8DT97vd3/r7JDo3ovTYazVpYw0npPJLpHnaS+Q5nPuVZbiNuHYuj1xMT0liiyZ84/q6I7Xe5XcOhyX626QzdR2nix9K9Z9kTxHFZag/OO5vkjJvhv71rYdPjxeGGHn1eXP456enk0lOrBHd1pMbkTt1b2E4h8Spm09I0MY25LnEve57jd73OO8m/FUK9n4997Tu079q5Zr3axt/77NaoqHyG8ji49Zv4K5THWkbVjZn5Ml8k73ncp6h0btaNxa7iEvjreNrRuY8lsdu9WdpSfC9KgbNqBY+W0Zd43dyy8/Z8x1x/ZtabtWJ6ZY/lJopWvAc0gtOwg3CzbVms7S2K2raN6zvDHWUjJ2FkrGvjO1rgHA9xXjrlEMT0NfHd1G/Wb5mZzuOepNYuGW51+0BXsOvvTpbrHuzNR2ZjydadJ9kdc8tfycjXRy2vybxZxA2lu5w62kha2LUUyx8ssPPpcuGfmjp6+S9TK4gvqHsp260205tjHSd1nyW9ar3zb9Kfdax4Nvmv9keqax00oe/bcAAZBoByaBuCi22hPvvMPb6boN7B7FiX8Uvo8fhhkXLsQEBAQc/H/qs34b/ANJUmLxwiz/ly8RC23zi5jy0gtJDhsIyI70I6cO5TY61+VS0386wDW/M3Y7tyK8rNqeEtFL+Ln1h0m0+uNaJwkbxbtHa3aFNXPWek9Fe+nvHWOsfo7eh2ICNz43uDWHntJNgHbHjPjke2/FZ+u09pnv0hq9m6usV/DvO3olP8Qi84z0m+9Z/4OT6Z+zV/wAjF9Ufc/iMXnWek33r38DJ9M/Y/wAjF9UfdgrpKaojdHM6J8buk1zmkHfmLp+Dl+mfsTqMM/7R94RSs0TgFzSVhiOdmSPFRFfPyncoNu59slax5tVTymf3hSy6fRZOu8R+0xH/AMcp1DPGTyvIuaL2fDMHgi+V2OAcDbcLjrWhh1Frztasx/TJ1Okrjjel4mPdjVtREBAQEBBtUNfJAbxutxG0HtCiy4aZY2tCbDqMmGd6SleF6Tsks2XmP4/ZPfu71k5tBenWnWPdu6btTHk6X6T7OzUVTI26z3Na3iTt7OKp1x2tO1Y6tC+WlI71p2hF8cx+GZuoImygEEGQZAjYWjbfryWjh7PvExa87fsydT2pSYmlI3/fhwHU+qNaUiNnF2V/ut2laFs1Y6R1llV097dZ6Q51TjrWZUzed514F/yN2DtOahtNr+LhPStMfh59ZcOSQuJc4kuO0nMlekzvyRdIdo9qTw9jl7vTdBvYPYsK/il9Jj8MMi5diAgICDn4/wDVZvw3/pKkxeOEWf8ALl4iFtvnFUBBdFIWHWaS1w3gkHxSY3ImY6utDpDJsma2UcSNV/pt/dcxWa+GdnUzFvHG/wDbcixKnfvfEf5gHt8W5+pSRlvHMbopwY54nb9+rbjptf6N8b/uvF/RNiuo1FfPojnS38tp/ZSWle3pMcO4+1SVyUniUVsV68wwrtGI9EBAQEBAQZoqZ7ui1x7j7VxOSscy7rjvbiFZKbU+kfHH954v6IuVHOop5dUsaW/+20fvLVmxKnZ9p8pHkjVb2azs/ALj8W88RskjBjjxTMtKbSF+yFrYhxA1n+m79lxMTbxTuliYr4I2cmWVzzrPJc47yST4rqI24czMz1lagILoukO0e1J4exy93pug3sHsWFfxS+kx+GGRcuxAQEBBz8f+qzfhv/SVJi8cIs/5cvEQtt84qgICAgIKEINqnxCWPoSPb1Bxt4LyaxPMOovaOJbjdIqgbXh33mMd6yLrnuRHD38S089f4ZG6RP8AtRQn8jgfU5dbW8rS5+Weax9l40gbvp2dz5Avd8n1e0PO7i+n3lX+PR/6f/leneyfV7HcxfT7yfx6P/T/APK9O9k+r2O5i+n3lQ6QN3U7O98hTfJ9XtB3cUf6+8rHaRP+zFCPyuJ9bl5taebS9+WOKx9mN2kVRucG/dZG312uue5E8uvxJjjp/DTqMRlk6cj3dRcbeC9itY4h5N7TzLVAXTlVAQEBAQXRdIdo9qTw9jl7vTdBvYPYsK/il9Jj8MMi5diAgICDn4/9Vm/Df+kqTF44RZ/y5eIhbb5xVAQEBAQEBAQEBAQEBAQEBAQEBAQEBBdF0h2j2ryeHscvdqU8xvYPYsO/il9Jj8MMq5diAgICDnaQ3+KTaoueTfl3FSYvHCLP+XLxILbfOKoCAgICAgICAgICAgICAgICAgICAgIKtNiDwQ3e34NNylPG8ixcxrrcLi9vWsPLG15fR4J3xw3VwlEBAQEFk0Yc0tOwghe1nad3N696Jh4fitCaeZ8bvsnLrH2T4LcpbvREw+cyUmltpaq6cCAgICAgICAgICAgICAgICAgICAgINnDKI1EzI27XG3YN58Lrm9u7G7ulZtaIh7fTRBjGtGxoA8FiWned30VK92sQyrl2ICAgICCLaaaN/G2a8eUzRl/MOBVvTZ+5O08KGr03fjvV5eWyxlpLXAhwyIORBWpE7saY26StQEBAQEBAQEBAQEBAQEBAQEBAQEFY2FxAaCXE2AG0lJ6ERvw9R0K0a+Kt5SUfPOHojgszU5+9PdjhsaPTdz5rcpWqbQEBAQEBAQEEd0k0VjrBrDmSjY4ewjeFZw6madJ4UtRpK5OscvNMXwWakdaVuW5wuWnv3d606ZK3joyMmK2Ofmc9doxAQEBAQEBAQEBAQEBAQEBAQb+E4NLVOtE243uNw0d/uXF8lacpMeK2Sdqw9L0a0UjpBrO5829x3dQG5ZmbUzfpHDX0+jrj625SNVl0QEBAQEBAQEBBjnga8WeAQdxXtbTXhzalbRtKJYvoHFJd0J5N3Da3w91lcx6yY6WZ+Xs+J60Q7EtFKmDazXbxZc+rartM9LcSoZNNkpzDiuaQbEEHgcj4KVAogICAgICAgICAgICA1pJsBc8BmfBB2sO0VqZ9jNRvF9x6tqivnpXmU9NPkvxCYYRoFFHZ055R3DY3w396p5NZM9Kr+Ls+I63S6ngbGAGAADcFTtabctCtK1jaGVcuhAQEBAQEBAQEBAQEFCEGlWYTDMPnI2u7QFJXNevEob6fHbmHBrNAqd/Q1mHqJt4G6sV1lo5Vb9n0niXGqvg7ePo5QfvD9x7lNXW184V7dn3jiXLn0Hqm7Ax3Y4/uApY1WOfNBOjyx5NGXRqqbtid3Fp/dSRmpPmjnBkjya7sGqBthk9En2Lr8Svq5/Dv6MZwybzMv8ATf7k79fV53LegMMm8zL/AE3+5O/X1O5b0ZG4NUHZDJ6JHtTv19Xv4d/RsRaNVTtkLu8tH7rmc1I83UYMk+Tdh0IqnbWsb95x/YFcTqcceaSNHlnydSl+Dt5+klA+6P3PuUVtbXyhPXs+88y7NHoDTs6es89ZNvAWUFtZaeFivZ9I5l36LCIYR83G1vYAoLZr25lapp8deIboFlElVR6ICAgICAgICAgICAgICAgICAgICAgICAgICAgICAgICAgICAgICAgICAgICAgICAgICAgICAgICAgICAgICAgICAgICAgICAgICAgICAgICAgICAgICAgICAgICAgICAgICAgICAgICAgICAgICAgICAgICAgICAgICAgICAgICAgICD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" name="AutoShape 8" descr="data:image/jpeg;base64,/9j/4AAQSkZJRgABAQAAAQABAAD/2wCEAAkGBxQPEBUUEBQVFRAVFhUYGBUWFREVFxcXFxUWFhQWFhUaHCwhHBooHhQUITEhJikrLi4uFx8zODMsNygtLisBCgoKDg0OGxAQGzcmICQsLCwsNCwsLCwsLC8sLCwsLCwsLCwsLCwsLCwsLCwsLCwsLCwsLCwsLCwsLCwsLCwsLP/AABEIAM0A9gMBEQACEQEDEQH/xAAbAAEAAQUBAAAAAAAAAAAAAAAABgECAwQFB//EAEYQAAEDAgIFBwYMBQMFAAAAAAEAAgMEEQUhBhIxQVETIjJhcYGRUlOSobHRBxQWIzM0QnJzgrLBFWKT0+FUlKMXNUSD8P/EABoBAQADAQEBAAAAAAAAAAAAAAADBAUCAQb/xAAyEQEAAgEDAQYEBgIDAQEAAAAAAQIDBBExIQUSMkFRoRUiUpETM2FxgbEUQmLR8OEj/9oADAMBAAIRAxEAPwD3FAQEBAQEBAQEBAQEBAQEBAQEBAQEBAQEBAQEBAQEBAQEBAQEBAQEBAQEBAQEBAQEBAQEBAQEBAQEBAQEBAQEBAQEBAQEBAQEBAQEBAQEBAQEBAQEBAQEBAQEBAQEBAQEBAQEBAQEFCUGN9S1u1wXUUtPEOJyVjmWnLjULdrx4hTV0uWfJXtrcFebNZ+k0A3k9x/YKWNBlnyQz2ngjzYjpXDwce5dfDsrie1sPpK35WxeQ/wb7178NyesOfi+L0kGlsXkP8G+9PhuT1g+L4vSVw0rh4OHcvPh2V1Ha2H0lkZpNAd5Hcf3C5nQZY8ncdp4J821FjcLtjx4hRW0uWPJNXW4bcWbbKljtjgoZpaOYTxlpPEsoK5SKoCAgICAgICAgICAgICAgILXvA2my9iJnh5MxHLlVukMMeV9Y8BmrWPRZL+Sjm7Rw4/PdH8R011CBdkesbN13AXPUL5q5XQY6+OVC/aeW/5dXPqMXmftee7JXKabFXiGffWZr82ab3l3SJPaSVNERHCvMzPK1evBAQEBAQVQLIKscW9EkHquF5MRPL2JmOG5BiszNjz35qG2mxW5hYprM1OLOrS6VvH0jQez/wC/dVL9nUnwyu4+1rx44dqj0ihkyJ1TwOSpZNFkp+rSxdo4cnns6zHh2w3VWYmOV6LRPC5ePRAQEBAQEBAQEBBa5wGZ2JEbvJmI5cDFNJmx3bHzncdw71oYNDa/W3SGXqe0606U6yi9bick3TdlwGQWnjwUxx8sMXLqcmWfmloYdo5iFfnrRUdN5QLZ53bOiBzGjbtN8hks7Ua3JEzWI2a2k7NwzWL2nvf0luBfB9RUh1zHy85HOmqDyrz2X5rR1ABZ1rTad5a9axWNqxtC3EdCWdKjfyJ82bvhPY292flIHUVZw6zJj6cwqajQYc3WY2n1hFq+OSlyq2clsHKX1oSSbC0tha5IsHBp6lqYdbjydOJYmo7Oy4usdY/RVXFAQEBAQEGvLhlPKbzQMkvtOtLG70mOCr5tNXJ57fst4NXbF02iY/VWbDMEgZr1UL4W+UaiqcO4cpcnqAKzM2kvjjfv++zX0+uxZZ7v4fX9olIcN+D/AAmpibLFC8xvALSZq1twdhs54Kpd63r7tL8OnpH2bX/TDDPMP/3FX/cTv29T8OnpH2P+mGGeYf8A7ir/ALid+3r7ncp6R9mtjejcdHEz4s0thHNLS577Em4Os4k77beC1NBqJn5LfwxO1NLFf/1rH7ufRYlJCeY424HMK9kwUyeKGbi1OTF4ZSjC9Jmvs2Xmu47vFZefQWr1p1htabtOt+l+kpAxwIuNiz5jZqxMT1hcj0QEBAQEBAQYamobG0ucbALqlJvO0OMmSuOvesg+M44+ckN5sfDee1bmm0lccbzy+a1eutmnaOkOQrigINijrHwu1o3Fp9R7RsKjyYqZI2tCXFnvinek7JRhmlTXWE41T5Q6PeNoWVm7PtXrTr/bb0/atbdMsbT6+SRRyBwBaQQdhBuFnzExO0tatotG8KvYHAggEHIg5gjeCF49RbEdCYzzqR3IO8i2tCf/AF35v5COsFWcOqyYukT0U9RocWbrMbT6wi2IQS0n1uPk2+dadeE7vpLDV/OG7d61MOux36T0liajs3Lj6x1j9HJqdI6djgwScpKchHEHSvJteway/BS31WKnMocWiz5PDX79G/h9HX1JBZSGCHa6Sqe1hDciSIm3de19qqT2jEztWq/HZExWZvb7M525LSiejHmNp2YaqqZCwvlc1jBtc4gBeWvWsb2l7Slrz3axvLTwwVmJ/wDb4tSAn63UBzY7ZXMUfSkyORyF1m5u0fLH92zp+yZ5yz/EJro58HdNSvE05dV1fnprHV6oo+iwbevM5rLve153tO7Zx46Y47tI2hMFy7a1diEcAvI4DgNpPYFLiw3yTtWEObUY8Mb3lwBpeNf6M8nxuNbw2etXvhs93xdfZl/GK97w9Pd1Y6+CsYWBw5wsWnJ3gd/YqtsOXBbvTHC7XUYNTWaxPPkgtZTGKRzHbWm3bwK3cWSMlItD5rNinFeaT5MCkROtg2NvgIBzj4cOxU9RpK5Y3jle0muvhnaeE5palsrQ5huCsS9JpO0vpceSuSveqzLhIICAgICAgguk+JmWQsaeY31lbmi08Ur3p5l812jqpyX7scQ4ivM0QEBAQbdBiEkBvG4jiNrT2hQ5cFMsfNCfBqMmGfkl2KP4RqPXbFPNHHM4gABwcCTkBlmM+KxdRp4xz8ton+30Wk1ds0fNSY/pMQqq8EXyOxBrUWHQwX5GKOO+Z1GNbfO+dgg42mGI6jBE085+Z6m/5I9RWhoMPet354hk9qajuU/Djmf6QR1PW1EnJUNODxqJnBsLO4Xc49QCuarVzi+WI6qGi0EZ471rdPSOUmwL4N4IniaueaypGwyACJmy/JwjmjZtNysfJlvkne0voMWGmKNqRsm4CjSsNXVshbrSODR17+wb13THa87VjdHky0xxvedkWxPSpzrtgGqPKd0u4bAtTD2dEdcn2Ymo7WtPTFG36yjsshcSXElx2km5WlWsVjaGTa1rTvad5WL1yIL5JS7NxJIFrk3y7V5WsV4h7a1rczusXrwQdrRrEzDIGk8xx8CqWtwRevejmGj2fqpxX7s8SnQKwn0yqAgICAg16+TVie4bmk+AXeKN7xCLPO2OZ/R5mTfbtX00RtGz46Z3ndRevBAQEAoNUYFRyG9UyoqNnNfUPbHcG4+bYAD33VDNpL5J626NPBr8eKOlOv8ACTYVitNSC1NRxxD+QMb6wLqH4ZP1eyz8Zj6Pd0PlgPNH0v8ACfDP+XsfGI+j3PlgPNH0v8Lz4Z/y9j4zH0e6nywHmj6X+E+Gf8vY+MR9HujlfVmaRz3bXHZwG4LRw4ox0isMnPmnNebyxwTOjOsxxa7iDZd2pW0bWjdHS9qTvWdpd+g0re3KZuuOIyd7j6ln5ezqz1pO39NXB2tevTJG/wDbPiOlmVoG2PlPGzsbdcYezuu+Sfskz9rdNsUfzKNVFQ6R2s9xc7iVpUpWkbVjZj5Mlsk9607yxLtwICAgICAgqOravJexy9Lw55dEwnaWi/hsXzWWIi8xD7DTzM44mfRsqNMICAgINbEReJ4OwtI8RZd4p2vEos8b45h5o5pBsdoyK+mid43fHWjadlF68EBAQEBAQcqTGeUl5CijdVVO9kfQZtzll6LBkqefW0x9I6y0NN2dky9Z6QkmDfB3JKRLik7nOGbaenfJFEzhrPbZ73DjcDtWVk1eW8777fs3MWhw467RG/7trENDZ4rmllEzfNznVf2Nma2x32Dm783KfF2hevS/X+1XP2Vjt1pO39OOWPaSJYpInDaHtt6LgS12zcStTDqKZY3qxdRpcmCdrtLGMQFNC6QguIsGsAJL3uNmMaBmSSQvc2WMVJtLzT4JzZIpDoR6L4sQCW0AJANjNU3HUbQkX7Cs34lb6Wv8Hp9UrvkrivDD/wCtVf2E+JW+l78Hp9UnyVxXhh/9aq/sJ8St9J8Hp9UnyVxXhh/9aq/sJ8St9Lz4PT6pa7sJrYz89Lh7R/JLUyOvw1eSHtU+LVZb/wCnT/3rsq59FgxR+Z1/96RK8i2VwesXAPYDmr8TMx1ZloiJ6KL14ICAgujFyO0e1c24l1TxQ9NoxZjexfM38UvscUbUhmXKQQEBAQc/SD6rN+G/9JUmLxwizfly86p6n4xHyn222Eg69z+w+263cVtp7k/w+Xz03jvx/IrKqIMU0rg5rWxSSF1/owHEWBcTqkgnIHZc5bFDlzVxRE24T4NPbNMxTlZTVrJSWsdz29Jhu17dhs6N1nNOY2hdUy0v4Zc5MOTFO142bCkRObiGNxwvbE0OlqX5MgiGvI49m4ZE3O4FV82qx4ueVvT6LLn8MdPWXVwvQSqrudiUnxenP/iwO57hwmm3dbW7t6yM2syZOnEN7T9n4sPXmf1eiYPhMNHEIqaJkUQ+ywWz4k7Ses5qovNxzgBc5Dim2/DyZ26y4GJ6UMjuIhru4/ZHfv7lfw6C9ut+ke7M1HamOnTH1n2RauxGSc3kcTwGxo7AtXFgpi8MMPNqcmad7z/009EsO/iGJco7OloDlwfVOb7GNIPa4LK1+fv37scQ3OzNN+Hj788z/T1OWUMF3EAcSQAqNazadoaVrVrG9p2WUtUyUXjcHDqN11fHak7WjZzjy0yRvSd2ZcJEZ0h0emlJfTzuudsMrnGI/dcBrM8HDgArOn1M4p43/v7qeq0kZ45mJ9vsh02tE8RzsdFKdjX2s7jqPHNfs3G/EBbOHU0y8T1fPZ9FlweKOnrHC5WFUQEBAQXvnEDRIekTaMcTsLuwX8bKtnvv8kfyt6fHt88/w9Npug3sHsWBfxS+px+GGVcuxAQEBBz8f+qzfhv/AElSYvHCLP8Aly8Yoat0Lw9hsRxzBB2gjeFtWjd87WdklppGVA1ocnDpRHpDiW+U31rumbbpf7ocmDf5qfZYrKqq17mkOYbPaQ5p3XBuL9Sjy44vSaylwZZxXi8J5JQ02JQsfNEx4IuNYDXYd4Dxm0g3zBXzcxNLfrD6+tq5Kb8xKO4j8HevzYKyohiJ5zeZI4N4MlcNYbsyXKf/AC8223eVv8DT97vd3/r7JDo3ovTYazVpYw0npPJLpHnaS+Q5nPuVZbiNuHYuj1xMT0liiyZ84/q6I7Xe5XcOhyX626QzdR2nix9K9Z9kTxHFZag/OO5vkjJvhv71rYdPjxeGGHn1eXP456enk0lOrBHd1pMbkTt1b2E4h8Spm09I0MY25LnEve57jd73OO8m/FUK9n4997Tu079q5Zr3axt/77NaoqHyG8ji49Zv4K5THWkbVjZn5Ml8k73ncp6h0btaNxa7iEvjreNrRuY8lsdu9WdpSfC9KgbNqBY+W0Zd43dyy8/Z8x1x/ZtabtWJ6ZY/lJopWvAc0gtOwg3CzbVms7S2K2raN6zvDHWUjJ2FkrGvjO1rgHA9xXjrlEMT0NfHd1G/Wb5mZzuOepNYuGW51+0BXsOvvTpbrHuzNR2ZjydadJ9kdc8tfycjXRy2vybxZxA2lu5w62kha2LUUyx8ssPPpcuGfmjp6+S9TK4gvqHsp260205tjHSd1nyW9ar3zb9Kfdax4Nvmv9keqax00oe/bcAAZBoByaBuCi22hPvvMPb6boN7B7FiX8Uvo8fhhkXLsQEBAQc/H/qs34b/ANJUmLxwiz/ly8RC23zi5jy0gtJDhsIyI70I6cO5TY61+VS0386wDW/M3Y7tyK8rNqeEtFL+Ln1h0m0+uNaJwkbxbtHa3aFNXPWek9Fe+nvHWOsfo7eh2ICNz43uDWHntJNgHbHjPjke2/FZ+u09pnv0hq9m6usV/DvO3olP8Qi84z0m+9Z/4OT6Z+zV/wAjF9Ufc/iMXnWek33r38DJ9M/Y/wAjF9UfdgrpKaojdHM6J8buk1zmkHfmLp+Dl+mfsTqMM/7R94RSs0TgFzSVhiOdmSPFRFfPyncoNu59slax5tVTymf3hSy6fRZOu8R+0xH/AMcp1DPGTyvIuaL2fDMHgi+V2OAcDbcLjrWhh1Frztasx/TJ1Okrjjel4mPdjVtREBAQEBBtUNfJAbxutxG0HtCiy4aZY2tCbDqMmGd6SleF6Tsks2XmP4/ZPfu71k5tBenWnWPdu6btTHk6X6T7OzUVTI26z3Na3iTt7OKp1x2tO1Y6tC+WlI71p2hF8cx+GZuoImygEEGQZAjYWjbfryWjh7PvExa87fsydT2pSYmlI3/fhwHU+qNaUiNnF2V/ut2laFs1Y6R1llV097dZ6Q51TjrWZUzed514F/yN2DtOahtNr+LhPStMfh59ZcOSQuJc4kuO0nMlekzvyRdIdo9qTw9jl7vTdBvYPYsK/il9Jj8MMi5diAgICDn4/wDVZvw3/pKkxeOEWf8ALl4iFtvnFUBBdFIWHWaS1w3gkHxSY3ImY6utDpDJsma2UcSNV/pt/dcxWa+GdnUzFvHG/wDbcixKnfvfEf5gHt8W5+pSRlvHMbopwY54nb9+rbjptf6N8b/uvF/RNiuo1FfPojnS38tp/ZSWle3pMcO4+1SVyUniUVsV68wwrtGI9EBAQEBAQZoqZ7ui1x7j7VxOSscy7rjvbiFZKbU+kfHH954v6IuVHOop5dUsaW/+20fvLVmxKnZ9p8pHkjVb2azs/ALj8W88RskjBjjxTMtKbSF+yFrYhxA1n+m79lxMTbxTuliYr4I2cmWVzzrPJc47yST4rqI24czMz1lagILoukO0e1J4exy93pug3sHsWFfxS+kx+GGRcuxAQEBBz8f+qzfhv/SVJi8cIs/5cvEQtt84qgICAgIKEINqnxCWPoSPb1Bxt4LyaxPMOovaOJbjdIqgbXh33mMd6yLrnuRHD38S089f4ZG6RP8AtRQn8jgfU5dbW8rS5+Weax9l40gbvp2dz5Avd8n1e0PO7i+n3lX+PR/6f/leneyfV7HcxfT7yfx6P/T/APK9O9k+r2O5i+n3lQ6QN3U7O98hTfJ9XtB3cUf6+8rHaRP+zFCPyuJ9bl5taebS9+WOKx9mN2kVRucG/dZG312uue5E8uvxJjjp/DTqMRlk6cj3dRcbeC9itY4h5N7TzLVAXTlVAQEBAQXRdIdo9qTw9jl7vTdBvYPYsK/il9Jj8MMi5diAgICDn4/9Vm/Df+kqTF44RZ/y5eIhbb5xVAQEBAQEBAQEBAQEBAQEBAQEBAQEBBdF0h2j2ryeHscvdqU8xvYPYsO/il9Jj8MMq5diAgICDnaQ3+KTaoueTfl3FSYvHCLP+XLxILbfOKoCAgICAgICAgICAgICAgICAgICAgIKtNiDwQ3e34NNylPG8ixcxrrcLi9vWsPLG15fR4J3xw3VwlEBAQEFk0Yc0tOwghe1nad3N696Jh4fitCaeZ8bvsnLrH2T4LcpbvREw+cyUmltpaq6cCAgICAgICAgICAgICAgICAgICAgINnDKI1EzI27XG3YN58Lrm9u7G7ulZtaIh7fTRBjGtGxoA8FiWned30VK92sQyrl2ICAgICCLaaaN/G2a8eUzRl/MOBVvTZ+5O08KGr03fjvV5eWyxlpLXAhwyIORBWpE7saY26StQEBAQEBAQEBAQEBAQEBAQEBAQEFY2FxAaCXE2AG0lJ6ERvw9R0K0a+Kt5SUfPOHojgszU5+9PdjhsaPTdz5rcpWqbQEBAQEBAQEEd0k0VjrBrDmSjY4ewjeFZw6madJ4UtRpK5OscvNMXwWakdaVuW5wuWnv3d606ZK3joyMmK2Ofmc9doxAQEBAQEBAQEBAQEBAQEBAQb+E4NLVOtE243uNw0d/uXF8lacpMeK2Sdqw9L0a0UjpBrO5829x3dQG5ZmbUzfpHDX0+jrj625SNVl0QEBAQEBAQEBBjnga8WeAQdxXtbTXhzalbRtKJYvoHFJd0J5N3Da3w91lcx6yY6WZ+Xs+J60Q7EtFKmDazXbxZc+rartM9LcSoZNNkpzDiuaQbEEHgcj4KVAogICAgICAgICAgICA1pJsBc8BmfBB2sO0VqZ9jNRvF9x6tqivnpXmU9NPkvxCYYRoFFHZ055R3DY3w396p5NZM9Kr+Ls+I63S6ngbGAGAADcFTtabctCtK1jaGVcuhAQEBAQEBAQEBAQEFCEGlWYTDMPnI2u7QFJXNevEob6fHbmHBrNAqd/Q1mHqJt4G6sV1lo5Vb9n0niXGqvg7ePo5QfvD9x7lNXW184V7dn3jiXLn0Hqm7Ax3Y4/uApY1WOfNBOjyx5NGXRqqbtid3Fp/dSRmpPmjnBkjya7sGqBthk9En2Lr8Svq5/Dv6MZwybzMv8ATf7k79fV53LegMMm8zL/AE3+5O/X1O5b0ZG4NUHZDJ6JHtTv19Xv4d/RsRaNVTtkLu8tH7rmc1I83UYMk+Tdh0IqnbWsb95x/YFcTqcceaSNHlnydSl+Dt5+klA+6P3PuUVtbXyhPXs+88y7NHoDTs6es89ZNvAWUFtZaeFivZ9I5l36LCIYR83G1vYAoLZr25lapp8deIboFlElVR6ICAgICAgICAgICAgICAgICAgICAgICAgICAgICAgICAgICAgICAgICAgICAgICAgICAgICAgICAgICAgICAgICAgICAgICAgICAgICAgICAgICAgICAgICAgICAgICAgICAgICAgICAgICAgICAgICAgICAgICAgICAgICAgICAgICD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2" name="AutoShape 10" descr="data:image/jpeg;base64,/9j/4AAQSkZJRgABAQAAAQABAAD/2wCEAAkGBxQPEBUUEBQVFRAVFhUYGBUWFREVFxcXFxUWFhQWFhUaHCwhHBooHhQUITEhJikrLi4uFx8zODMsNygtLisBCgoKDg0OGxAQGzcmICQsLCwsNCwsLCwsLC8sLCwsLCwsLCwsLCwsLCwsLCwsLCwsLCwsLCwsLCwsLCwsLCwsLP/AABEIAM0A9gMBEQACEQEDEQH/xAAbAAEAAQUBAAAAAAAAAAAAAAAABgECAwQFB//EAEYQAAEDAgIFBwYMBQMFAAAAAAEAAgMEEQUhBhIxQVETIjJhcYGRUlOSobHRBxQWIzM0QnJzgrLBFWKT0+FUlKMXNUSD8P/EABoBAQADAQEBAAAAAAAAAAAAAAADBAUCAQb/xAAyEQEAAgEDAQYEBgIDAQEAAAAAAQIDBBExIQUSMkFRoRUiUpETM2FxgbEUQmLR8OEj/9oADAMBAAIRAxEAPwD3FAQEBAQEBAQEBAQEBAQEBAQEBAQEBAQEBAQEBAQEBAQEBAQEBAQEBAQEBAQEBAQEBAQEBAQEBAQEBAQEBAQEBAQEBAQEBAQEBAQEBAQEBAQEBAQEBAQEBAQEBAQEBAQEBAQEBAQEFCUGN9S1u1wXUUtPEOJyVjmWnLjULdrx4hTV0uWfJXtrcFebNZ+k0A3k9x/YKWNBlnyQz2ngjzYjpXDwce5dfDsrie1sPpK35WxeQ/wb7178NyesOfi+L0kGlsXkP8G+9PhuT1g+L4vSVw0rh4OHcvPh2V1Ha2H0lkZpNAd5Hcf3C5nQZY8ncdp4J821FjcLtjx4hRW0uWPJNXW4bcWbbKljtjgoZpaOYTxlpPEsoK5SKoCAgICAgICAgICAgICAgILXvA2my9iJnh5MxHLlVukMMeV9Y8BmrWPRZL+Sjm7Rw4/PdH8R011CBdkesbN13AXPUL5q5XQY6+OVC/aeW/5dXPqMXmftee7JXKabFXiGffWZr82ab3l3SJPaSVNERHCvMzPK1evBAQEBAQVQLIKscW9EkHquF5MRPL2JmOG5BiszNjz35qG2mxW5hYprM1OLOrS6VvH0jQez/wC/dVL9nUnwyu4+1rx44dqj0ihkyJ1TwOSpZNFkp+rSxdo4cnns6zHh2w3VWYmOV6LRPC5ePRAQEBAQEBAQEBBa5wGZ2JEbvJmI5cDFNJmx3bHzncdw71oYNDa/W3SGXqe0606U6yi9bick3TdlwGQWnjwUxx8sMXLqcmWfmloYdo5iFfnrRUdN5QLZ53bOiBzGjbtN8hks7Ua3JEzWI2a2k7NwzWL2nvf0luBfB9RUh1zHy85HOmqDyrz2X5rR1ABZ1rTad5a9axWNqxtC3EdCWdKjfyJ82bvhPY292flIHUVZw6zJj6cwqajQYc3WY2n1hFq+OSlyq2clsHKX1oSSbC0tha5IsHBp6lqYdbjydOJYmo7Oy4usdY/RVXFAQEBAQEGvLhlPKbzQMkvtOtLG70mOCr5tNXJ57fst4NXbF02iY/VWbDMEgZr1UL4W+UaiqcO4cpcnqAKzM2kvjjfv++zX0+uxZZ7v4fX9olIcN+D/AAmpibLFC8xvALSZq1twdhs54Kpd63r7tL8OnpH2bX/TDDPMP/3FX/cTv29T8OnpH2P+mGGeYf8A7ir/ALid+3r7ncp6R9mtjejcdHEz4s0thHNLS577Em4Os4k77beC1NBqJn5LfwxO1NLFf/1rH7ufRYlJCeY424HMK9kwUyeKGbi1OTF4ZSjC9Jmvs2Xmu47vFZefQWr1p1htabtOt+l+kpAxwIuNiz5jZqxMT1hcj0QEBAQEBAQYamobG0ucbALqlJvO0OMmSuOvesg+M44+ckN5sfDee1bmm0lccbzy+a1eutmnaOkOQrigINijrHwu1o3Fp9R7RsKjyYqZI2tCXFnvinek7JRhmlTXWE41T5Q6PeNoWVm7PtXrTr/bb0/atbdMsbT6+SRRyBwBaQQdhBuFnzExO0tatotG8KvYHAggEHIg5gjeCF49RbEdCYzzqR3IO8i2tCf/AF35v5COsFWcOqyYukT0U9RocWbrMbT6wi2IQS0n1uPk2+dadeE7vpLDV/OG7d61MOux36T0liajs3Lj6x1j9HJqdI6djgwScpKchHEHSvJteway/BS31WKnMocWiz5PDX79G/h9HX1JBZSGCHa6Sqe1hDciSIm3de19qqT2jEztWq/HZExWZvb7M525LSiejHmNp2YaqqZCwvlc1jBtc4gBeWvWsb2l7Slrz3axvLTwwVmJ/wDb4tSAn63UBzY7ZXMUfSkyORyF1m5u0fLH92zp+yZ5yz/EJro58HdNSvE05dV1fnprHV6oo+iwbevM5rLve153tO7Zx46Y47tI2hMFy7a1diEcAvI4DgNpPYFLiw3yTtWEObUY8Mb3lwBpeNf6M8nxuNbw2etXvhs93xdfZl/GK97w9Pd1Y6+CsYWBw5wsWnJ3gd/YqtsOXBbvTHC7XUYNTWaxPPkgtZTGKRzHbWm3bwK3cWSMlItD5rNinFeaT5MCkROtg2NvgIBzj4cOxU9RpK5Y3jle0muvhnaeE5palsrQ5huCsS9JpO0vpceSuSveqzLhIICAgICAgguk+JmWQsaeY31lbmi08Ur3p5l812jqpyX7scQ4ivM0QEBAQbdBiEkBvG4jiNrT2hQ5cFMsfNCfBqMmGfkl2KP4RqPXbFPNHHM4gABwcCTkBlmM+KxdRp4xz8ton+30Wk1ds0fNSY/pMQqq8EXyOxBrUWHQwX5GKOO+Z1GNbfO+dgg42mGI6jBE085+Z6m/5I9RWhoMPet354hk9qajuU/Djmf6QR1PW1EnJUNODxqJnBsLO4Xc49QCuarVzi+WI6qGi0EZ471rdPSOUmwL4N4IniaueaypGwyACJmy/JwjmjZtNysfJlvkne0voMWGmKNqRsm4CjSsNXVshbrSODR17+wb13THa87VjdHky0xxvedkWxPSpzrtgGqPKd0u4bAtTD2dEdcn2Ymo7WtPTFG36yjsshcSXElx2km5WlWsVjaGTa1rTvad5WL1yIL5JS7NxJIFrk3y7V5WsV4h7a1rczusXrwQdrRrEzDIGk8xx8CqWtwRevejmGj2fqpxX7s8SnQKwn0yqAgICAg16+TVie4bmk+AXeKN7xCLPO2OZ/R5mTfbtX00RtGz46Z3ndRevBAQEAoNUYFRyG9UyoqNnNfUPbHcG4+bYAD33VDNpL5J626NPBr8eKOlOv8ACTYVitNSC1NRxxD+QMb6wLqH4ZP1eyz8Zj6Pd0PlgPNH0v8ACfDP+XsfGI+j3PlgPNH0v8Lz4Z/y9j4zH0e6nywHmj6X+E+Gf8vY+MR9HujlfVmaRz3bXHZwG4LRw4ox0isMnPmnNebyxwTOjOsxxa7iDZd2pW0bWjdHS9qTvWdpd+g0re3KZuuOIyd7j6ln5ezqz1pO39NXB2tevTJG/wDbPiOlmVoG2PlPGzsbdcYezuu+Sfskz9rdNsUfzKNVFQ6R2s9xc7iVpUpWkbVjZj5Mlsk9607yxLtwICAgICAgqOravJexy9Lw55dEwnaWi/hsXzWWIi8xD7DTzM44mfRsqNMICAgINbEReJ4OwtI8RZd4p2vEos8b45h5o5pBsdoyK+mid43fHWjadlF68EBAQEBAQcqTGeUl5CijdVVO9kfQZtzll6LBkqefW0x9I6y0NN2dky9Z6QkmDfB3JKRLik7nOGbaenfJFEzhrPbZ73DjcDtWVk1eW8777fs3MWhw467RG/7trENDZ4rmllEzfNznVf2Nma2x32Dm783KfF2hevS/X+1XP2Vjt1pO39OOWPaSJYpInDaHtt6LgS12zcStTDqKZY3qxdRpcmCdrtLGMQFNC6QguIsGsAJL3uNmMaBmSSQvc2WMVJtLzT4JzZIpDoR6L4sQCW0AJANjNU3HUbQkX7Cs34lb6Wv8Hp9UrvkrivDD/wCtVf2E+JW+l78Hp9UnyVxXhh/9aq/sJ8St9J8Hp9UnyVxXhh/9aq/sJ8St9Lz4PT6pa7sJrYz89Lh7R/JLUyOvw1eSHtU+LVZb/wCnT/3rsq59FgxR+Z1/96RK8i2VwesXAPYDmr8TMx1ZloiJ6KL14ICAgujFyO0e1c24l1TxQ9NoxZjexfM38UvscUbUhmXKQQEBAQc/SD6rN+G/9JUmLxwizfly86p6n4xHyn222Eg69z+w+263cVtp7k/w+Xz03jvx/IrKqIMU0rg5rWxSSF1/owHEWBcTqkgnIHZc5bFDlzVxRE24T4NPbNMxTlZTVrJSWsdz29Jhu17dhs6N1nNOY2hdUy0v4Zc5MOTFO142bCkRObiGNxwvbE0OlqX5MgiGvI49m4ZE3O4FV82qx4ueVvT6LLn8MdPWXVwvQSqrudiUnxenP/iwO57hwmm3dbW7t6yM2syZOnEN7T9n4sPXmf1eiYPhMNHEIqaJkUQ+ywWz4k7Ses5qovNxzgBc5Dim2/DyZ26y4GJ6UMjuIhru4/ZHfv7lfw6C9ut+ke7M1HamOnTH1n2RauxGSc3kcTwGxo7AtXFgpi8MMPNqcmad7z/009EsO/iGJco7OloDlwfVOb7GNIPa4LK1+fv37scQ3OzNN+Hj788z/T1OWUMF3EAcSQAqNazadoaVrVrG9p2WUtUyUXjcHDqN11fHak7WjZzjy0yRvSd2ZcJEZ0h0emlJfTzuudsMrnGI/dcBrM8HDgArOn1M4p43/v7qeq0kZ45mJ9vsh02tE8RzsdFKdjX2s7jqPHNfs3G/EBbOHU0y8T1fPZ9FlweKOnrHC5WFUQEBAQXvnEDRIekTaMcTsLuwX8bKtnvv8kfyt6fHt88/w9Npug3sHsWBfxS+px+GGVcuxAQEBBz8f+qzfhv/AElSYvHCLP8Aly8Yoat0Lw9hsRxzBB2gjeFtWjd87WdklppGVA1ocnDpRHpDiW+U31rumbbpf7ocmDf5qfZYrKqq17mkOYbPaQ5p3XBuL9Sjy44vSaylwZZxXi8J5JQ02JQsfNEx4IuNYDXYd4Dxm0g3zBXzcxNLfrD6+tq5Kb8xKO4j8HevzYKyohiJ5zeZI4N4MlcNYbsyXKf/AC8223eVv8DT97vd3/r7JDo3ovTYazVpYw0npPJLpHnaS+Q5nPuVZbiNuHYuj1xMT0liiyZ84/q6I7Xe5XcOhyX626QzdR2nix9K9Z9kTxHFZag/OO5vkjJvhv71rYdPjxeGGHn1eXP456enk0lOrBHd1pMbkTt1b2E4h8Spm09I0MY25LnEve57jd73OO8m/FUK9n4997Tu079q5Zr3axt/77NaoqHyG8ji49Zv4K5THWkbVjZn5Ml8k73ncp6h0btaNxa7iEvjreNrRuY8lsdu9WdpSfC9KgbNqBY+W0Zd43dyy8/Z8x1x/ZtabtWJ6ZY/lJopWvAc0gtOwg3CzbVms7S2K2raN6zvDHWUjJ2FkrGvjO1rgHA9xXjrlEMT0NfHd1G/Wb5mZzuOepNYuGW51+0BXsOvvTpbrHuzNR2ZjydadJ9kdc8tfycjXRy2vybxZxA2lu5w62kha2LUUyx8ssPPpcuGfmjp6+S9TK4gvqHsp260205tjHSd1nyW9ar3zb9Kfdax4Nvmv9keqax00oe/bcAAZBoByaBuCi22hPvvMPb6boN7B7FiX8Uvo8fhhkXLsQEBAQc/H/qs34b/ANJUmLxwiz/ly8RC23zi5jy0gtJDhsIyI70I6cO5TY61+VS0386wDW/M3Y7tyK8rNqeEtFL+Ln1h0m0+uNaJwkbxbtHa3aFNXPWek9Fe+nvHWOsfo7eh2ICNz43uDWHntJNgHbHjPjke2/FZ+u09pnv0hq9m6usV/DvO3olP8Qi84z0m+9Z/4OT6Z+zV/wAjF9Ufc/iMXnWek33r38DJ9M/Y/wAjF9UfdgrpKaojdHM6J8buk1zmkHfmLp+Dl+mfsTqMM/7R94RSs0TgFzSVhiOdmSPFRFfPyncoNu59slax5tVTymf3hSy6fRZOu8R+0xH/AMcp1DPGTyvIuaL2fDMHgi+V2OAcDbcLjrWhh1Frztasx/TJ1Okrjjel4mPdjVtREBAQEBBtUNfJAbxutxG0HtCiy4aZY2tCbDqMmGd6SleF6Tsks2XmP4/ZPfu71k5tBenWnWPdu6btTHk6X6T7OzUVTI26z3Na3iTt7OKp1x2tO1Y6tC+WlI71p2hF8cx+GZuoImygEEGQZAjYWjbfryWjh7PvExa87fsydT2pSYmlI3/fhwHU+qNaUiNnF2V/ut2laFs1Y6R1llV097dZ6Q51TjrWZUzed514F/yN2DtOahtNr+LhPStMfh59ZcOSQuJc4kuO0nMlekzvyRdIdo9qTw9jl7vTdBvYPYsK/il9Jj8MMi5diAgICDn4/wDVZvw3/pKkxeOEWf8ALl4iFtvnFUBBdFIWHWaS1w3gkHxSY3ImY6utDpDJsma2UcSNV/pt/dcxWa+GdnUzFvHG/wDbcixKnfvfEf5gHt8W5+pSRlvHMbopwY54nb9+rbjptf6N8b/uvF/RNiuo1FfPojnS38tp/ZSWle3pMcO4+1SVyUniUVsV68wwrtGI9EBAQEBAQZoqZ7ui1x7j7VxOSscy7rjvbiFZKbU+kfHH954v6IuVHOop5dUsaW/+20fvLVmxKnZ9p8pHkjVb2azs/ALj8W88RskjBjjxTMtKbSF+yFrYhxA1n+m79lxMTbxTuliYr4I2cmWVzzrPJc47yST4rqI24czMz1lagILoukO0e1J4exy93pug3sHsWFfxS+kx+GGRcuxAQEBBz8f+qzfhv/SVJi8cIs/5cvEQtt84qgICAgIKEINqnxCWPoSPb1Bxt4LyaxPMOovaOJbjdIqgbXh33mMd6yLrnuRHD38S089f4ZG6RP8AtRQn8jgfU5dbW8rS5+Weax9l40gbvp2dz5Avd8n1e0PO7i+n3lX+PR/6f/leneyfV7HcxfT7yfx6P/T/APK9O9k+r2O5i+n3lQ6QN3U7O98hTfJ9XtB3cUf6+8rHaRP+zFCPyuJ9bl5taebS9+WOKx9mN2kVRucG/dZG312uue5E8uvxJjjp/DTqMRlk6cj3dRcbeC9itY4h5N7TzLVAXTlVAQEBAQXRdIdo9qTw9jl7vTdBvYPYsK/il9Jj8MMi5diAgICDn4/9Vm/Df+kqTF44RZ/y5eIhbb5xVAQEBAQEBAQEBAQEBAQEBAQEBAQEBBdF0h2j2ryeHscvdqU8xvYPYsO/il9Jj8MMq5diAgICDnaQ3+KTaoueTfl3FSYvHCLP+XLxILbfOKoCAgICAgICAgICAgICAgICAgICAgIKtNiDwQ3e34NNylPG8ixcxrrcLi9vWsPLG15fR4J3xw3VwlEBAQEFk0Yc0tOwghe1nad3N696Jh4fitCaeZ8bvsnLrH2T4LcpbvREw+cyUmltpaq6cCAgICAgICAgICAgICAgICAgICAgINnDKI1EzI27XG3YN58Lrm9u7G7ulZtaIh7fTRBjGtGxoA8FiWned30VK92sQyrl2ICAgICCLaaaN/G2a8eUzRl/MOBVvTZ+5O08KGr03fjvV5eWyxlpLXAhwyIORBWpE7saY26StQEBAQEBAQEBAQEBAQEBAQEBAQEFY2FxAaCXE2AG0lJ6ERvw9R0K0a+Kt5SUfPOHojgszU5+9PdjhsaPTdz5rcpWqbQEBAQEBAQEEd0k0VjrBrDmSjY4ewjeFZw6madJ4UtRpK5OscvNMXwWakdaVuW5wuWnv3d606ZK3joyMmK2Ofmc9doxAQEBAQEBAQEBAQEBAQEBAQb+E4NLVOtE243uNw0d/uXF8lacpMeK2Sdqw9L0a0UjpBrO5829x3dQG5ZmbUzfpHDX0+jrj625SNVl0QEBAQEBAQEBBjnga8WeAQdxXtbTXhzalbRtKJYvoHFJd0J5N3Da3w91lcx6yY6WZ+Xs+J60Q7EtFKmDazXbxZc+rartM9LcSoZNNkpzDiuaQbEEHgcj4KVAogICAgICAgICAgICA1pJsBc8BmfBB2sO0VqZ9jNRvF9x6tqivnpXmU9NPkvxCYYRoFFHZ055R3DY3w396p5NZM9Kr+Ls+I63S6ngbGAGAADcFTtabctCtK1jaGVcuhAQEBAQEBAQEBAQEFCEGlWYTDMPnI2u7QFJXNevEob6fHbmHBrNAqd/Q1mHqJt4G6sV1lo5Vb9n0niXGqvg7ePo5QfvD9x7lNXW184V7dn3jiXLn0Hqm7Ax3Y4/uApY1WOfNBOjyx5NGXRqqbtid3Fp/dSRmpPmjnBkjya7sGqBthk9En2Lr8Svq5/Dv6MZwybzMv8ATf7k79fV53LegMMm8zL/AE3+5O/X1O5b0ZG4NUHZDJ6JHtTv19Xv4d/RsRaNVTtkLu8tH7rmc1I83UYMk+Tdh0IqnbWsb95x/YFcTqcceaSNHlnydSl+Dt5+klA+6P3PuUVtbXyhPXs+88y7NHoDTs6es89ZNvAWUFtZaeFivZ9I5l36LCIYR83G1vYAoLZr25lapp8deIboFlElVR6ICAgICAgICAgICAgICAgICAgICAgICAgICAgICAgICAgICAgICAgICAgICAgICAgICAgICAgICAgICAgICAgICAgICAgICAgICAgICAgICAgICAgICAgICAgICAgICAgICAgICAgICAgICAgICAgICAgICAgICAgICAgICAgICAgICD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grpSp>
        <p:nvGrpSpPr>
          <p:cNvPr id="27" name="Group 26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28" name="Rectangle 27">
              <a:hlinkClick r:id="rId2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29" name="Rectangle 28">
              <a:hlinkClick r:id="rId3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30" name="Rectangle 29">
              <a:hlinkClick r:id="rId4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31" name="Rectangle 30">
              <a:hlinkClick r:id="rId5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32" name="Rectangle 31">
              <a:hlinkClick r:id="rId6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39" name="Rectangle 38">
              <a:hlinkClick r:id="rId7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40" name="Rectangle 39">
              <a:hlinkClick r:id="rId8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altLang="el-GR"/>
          </a:p>
        </p:txBody>
      </p:sp>
      <p:sp>
        <p:nvSpPr>
          <p:cNvPr id="4" name="Ορθογώνιο 3"/>
          <p:cNvSpPr/>
          <p:nvPr/>
        </p:nvSpPr>
        <p:spPr>
          <a:xfrm>
            <a:off x="326916" y="922455"/>
            <a:ext cx="82964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200" b="1" dirty="0" smtClean="0"/>
              <a:t>Χρησιμοποιούμε το παρακάτω δίκτυο, </a:t>
            </a:r>
            <a:r>
              <a:rPr lang="el-GR" sz="2200" b="1" dirty="0"/>
              <a:t>υλοποιημένο στον  </a:t>
            </a:r>
            <a:r>
              <a:rPr lang="en-US" sz="2200" b="1" dirty="0"/>
              <a:t>Cisco </a:t>
            </a:r>
            <a:r>
              <a:rPr lang="en-US" sz="2200" b="1" dirty="0" smtClean="0"/>
              <a:t>Packet Tracer</a:t>
            </a:r>
            <a:r>
              <a:rPr lang="el-GR" sz="2200" b="1" dirty="0" smtClean="0"/>
              <a:t>, στο οποίο:</a:t>
            </a:r>
            <a:endParaRPr lang="el-GR" sz="2200" b="1" dirty="0"/>
          </a:p>
          <a:p>
            <a:pPr lvl="0"/>
            <a:r>
              <a:rPr lang="el-GR" sz="2200" b="1" dirty="0" smtClean="0"/>
              <a:t>1. Ο Server με </a:t>
            </a:r>
            <a:r>
              <a:rPr lang="el-GR" sz="2200" b="1" dirty="0" err="1"/>
              <a:t>domain</a:t>
            </a:r>
            <a:r>
              <a:rPr lang="el-GR" sz="2200" b="1" dirty="0"/>
              <a:t> </a:t>
            </a:r>
            <a:r>
              <a:rPr lang="el-GR" sz="2200" b="1" dirty="0" err="1"/>
              <a:t>name</a:t>
            </a:r>
            <a:r>
              <a:rPr lang="el-GR" sz="2200" b="1" dirty="0"/>
              <a:t>  </a:t>
            </a:r>
            <a:r>
              <a:rPr lang="el-GR" sz="2200" b="1" dirty="0" smtClean="0">
                <a:hlinkClick r:id="rId9"/>
              </a:rPr>
              <a:t>www.ftpserver.gr</a:t>
            </a:r>
            <a:r>
              <a:rPr lang="el-GR" sz="2200" b="1" dirty="0" smtClean="0"/>
              <a:t>,  φιλοξενεί </a:t>
            </a:r>
            <a:r>
              <a:rPr lang="el-GR" sz="2200" b="1" dirty="0"/>
              <a:t>ένα διακομιστή FTP  που μπορεί να χρησιμοποιηθεί για να διαβάζει και να γράφει αρχεία ρυθμίσεων (</a:t>
            </a:r>
            <a:r>
              <a:rPr lang="el-GR" sz="2200" b="1" dirty="0" err="1"/>
              <a:t>configuration</a:t>
            </a:r>
            <a:r>
              <a:rPr lang="el-GR" sz="2200" b="1" dirty="0"/>
              <a:t> </a:t>
            </a:r>
            <a:r>
              <a:rPr lang="el-GR" sz="2200" b="1" dirty="0" err="1"/>
              <a:t>files</a:t>
            </a:r>
            <a:r>
              <a:rPr lang="el-GR" sz="2200" b="1" dirty="0"/>
              <a:t>) καθώς και εικόνες του λειτουργικού συστήματος (IOS </a:t>
            </a:r>
            <a:r>
              <a:rPr lang="el-GR" sz="2200" b="1" dirty="0" err="1"/>
              <a:t>images</a:t>
            </a:r>
            <a:r>
              <a:rPr lang="el-GR" sz="2200" b="1" dirty="0"/>
              <a:t>).  Υποστηρίζει  επίσης λειτουργίες σε αρχεία όπως μετονομασία, διαγραφή και εμφάνιση καταλόγων αρχείων. </a:t>
            </a:r>
          </a:p>
        </p:txBody>
      </p:sp>
      <p:pic>
        <p:nvPicPr>
          <p:cNvPr id="18" name="Εικόνα 17"/>
          <p:cNvPicPr/>
          <p:nvPr/>
        </p:nvPicPr>
        <p:blipFill>
          <a:blip r:embed="rId10"/>
          <a:stretch>
            <a:fillRect/>
          </a:stretch>
        </p:blipFill>
        <p:spPr>
          <a:xfrm>
            <a:off x="2297845" y="3687114"/>
            <a:ext cx="4571365" cy="259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0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28" y="160338"/>
            <a:ext cx="8229600" cy="892398"/>
          </a:xfrm>
        </p:spPr>
        <p:txBody>
          <a:bodyPr>
            <a:normAutofit/>
          </a:bodyPr>
          <a:lstStyle/>
          <a:p>
            <a:r>
              <a:rPr lang="el-GR" sz="4000" b="1" dirty="0"/>
              <a:t>Εργαστηριακή </a:t>
            </a:r>
            <a:r>
              <a:rPr lang="el-GR" sz="4000" b="1" dirty="0" smtClean="0"/>
              <a:t>Άσκηση</a:t>
            </a:r>
            <a:r>
              <a:rPr lang="de-CH" sz="4000" b="1" dirty="0" smtClean="0"/>
              <a:t> </a:t>
            </a:r>
            <a:r>
              <a:rPr lang="el-GR" sz="4000" b="1" dirty="0" smtClean="0"/>
              <a:t>(2/</a:t>
            </a:r>
            <a:r>
              <a:rPr lang="en-US" sz="4000" b="1" dirty="0" smtClean="0"/>
              <a:t>2</a:t>
            </a:r>
            <a:r>
              <a:rPr lang="el-GR" sz="4000" b="1" dirty="0" smtClean="0"/>
              <a:t>)</a:t>
            </a:r>
            <a:endParaRPr lang="el-GR" sz="4000" dirty="0"/>
          </a:p>
        </p:txBody>
      </p:sp>
      <p:sp>
        <p:nvSpPr>
          <p:cNvPr id="9" name="AutoShape 4" descr="data:image/jpeg;base64,/9j/4AAQSkZJRgABAQAAAQABAAD/2wCEAAkGBxQPEBUUEBQVFRAVFhUYGBUWFREVFxcXFxUWFhQWFhUaHCwhHBooHhQUITEhJikrLi4uFx8zODMsNygtLisBCgoKDg0OGxAQGzcmICQsLCwsNCwsLCwsLC8sLCwsLCwsLCwsLCwsLCwsLCwsLCwsLCwsLCwsLCwsLCwsLCwsLP/AABEIAM0A9gMBEQACEQEDEQH/xAAbAAEAAQUBAAAAAAAAAAAAAAAABgECAwQFB//EAEYQAAEDAgIFBwYMBQMFAAAAAAEAAgMEEQUhBhIxQVETIjJhcYGRUlOSobHRBxQWIzM0QnJzgrLBFWKT0+FUlKMXNUSD8P/EABoBAQADAQEBAAAAAAAAAAAAAAADBAUCAQb/xAAyEQEAAgEDAQYEBgIDAQEAAAAAAQIDBBExIQUSMkFRoRUiUpETM2FxgbEUQmLR8OEj/9oADAMBAAIRAxEAPwD3FAQEBAQEBAQEBAQEBAQEBAQEBAQEBAQEBAQEBAQEBAQEBAQEBAQEBAQEBAQEBAQEBAQEBAQEBAQEBAQEBAQEBAQEBAQEBAQEBAQEBAQEBAQEBAQEBAQEBAQEBAQEBAQEBAQEBAQEFCUGN9S1u1wXUUtPEOJyVjmWnLjULdrx4hTV0uWfJXtrcFebNZ+k0A3k9x/YKWNBlnyQz2ngjzYjpXDwce5dfDsrie1sPpK35WxeQ/wb7178NyesOfi+L0kGlsXkP8G+9PhuT1g+L4vSVw0rh4OHcvPh2V1Ha2H0lkZpNAd5Hcf3C5nQZY8ncdp4J821FjcLtjx4hRW0uWPJNXW4bcWbbKljtjgoZpaOYTxlpPEsoK5SKoCAgICAgICAgICAgICAgILXvA2my9iJnh5MxHLlVukMMeV9Y8BmrWPRZL+Sjm7Rw4/PdH8R011CBdkesbN13AXPUL5q5XQY6+OVC/aeW/5dXPqMXmftee7JXKabFXiGffWZr82ab3l3SJPaSVNERHCvMzPK1evBAQEBAQVQLIKscW9EkHquF5MRPL2JmOG5BiszNjz35qG2mxW5hYprM1OLOrS6VvH0jQez/wC/dVL9nUnwyu4+1rx44dqj0ihkyJ1TwOSpZNFkp+rSxdo4cnns6zHh2w3VWYmOV6LRPC5ePRAQEBAQEBAQEBBa5wGZ2JEbvJmI5cDFNJmx3bHzncdw71oYNDa/W3SGXqe0606U6yi9bick3TdlwGQWnjwUxx8sMXLqcmWfmloYdo5iFfnrRUdN5QLZ53bOiBzGjbtN8hks7Ua3JEzWI2a2k7NwzWL2nvf0luBfB9RUh1zHy85HOmqDyrz2X5rR1ABZ1rTad5a9axWNqxtC3EdCWdKjfyJ82bvhPY292flIHUVZw6zJj6cwqajQYc3WY2n1hFq+OSlyq2clsHKX1oSSbC0tha5IsHBp6lqYdbjydOJYmo7Oy4usdY/RVXFAQEBAQEGvLhlPKbzQMkvtOtLG70mOCr5tNXJ57fst4NXbF02iY/VWbDMEgZr1UL4W+UaiqcO4cpcnqAKzM2kvjjfv++zX0+uxZZ7v4fX9olIcN+D/AAmpibLFC8xvALSZq1twdhs54Kpd63r7tL8OnpH2bX/TDDPMP/3FX/cTv29T8OnpH2P+mGGeYf8A7ir/ALid+3r7ncp6R9mtjejcdHEz4s0thHNLS577Em4Os4k77beC1NBqJn5LfwxO1NLFf/1rH7ufRYlJCeY424HMK9kwUyeKGbi1OTF4ZSjC9Jmvs2Xmu47vFZefQWr1p1htabtOt+l+kpAxwIuNiz5jZqxMT1hcj0QEBAQEBAQYamobG0ucbALqlJvO0OMmSuOvesg+M44+ckN5sfDee1bmm0lccbzy+a1eutmnaOkOQrigINijrHwu1o3Fp9R7RsKjyYqZI2tCXFnvinek7JRhmlTXWE41T5Q6PeNoWVm7PtXrTr/bb0/atbdMsbT6+SRRyBwBaQQdhBuFnzExO0tatotG8KvYHAggEHIg5gjeCF49RbEdCYzzqR3IO8i2tCf/AF35v5COsFWcOqyYukT0U9RocWbrMbT6wi2IQS0n1uPk2+dadeE7vpLDV/OG7d61MOux36T0liajs3Lj6x1j9HJqdI6djgwScpKchHEHSvJteway/BS31WKnMocWiz5PDX79G/h9HX1JBZSGCHa6Sqe1hDciSIm3de19qqT2jEztWq/HZExWZvb7M525LSiejHmNp2YaqqZCwvlc1jBtc4gBeWvWsb2l7Slrz3axvLTwwVmJ/wDb4tSAn63UBzY7ZXMUfSkyORyF1m5u0fLH92zp+yZ5yz/EJro58HdNSvE05dV1fnprHV6oo+iwbevM5rLve153tO7Zx46Y47tI2hMFy7a1diEcAvI4DgNpPYFLiw3yTtWEObUY8Mb3lwBpeNf6M8nxuNbw2etXvhs93xdfZl/GK97w9Pd1Y6+CsYWBw5wsWnJ3gd/YqtsOXBbvTHC7XUYNTWaxPPkgtZTGKRzHbWm3bwK3cWSMlItD5rNinFeaT5MCkROtg2NvgIBzj4cOxU9RpK5Y3jle0muvhnaeE5palsrQ5huCsS9JpO0vpceSuSveqzLhIICAgICAgguk+JmWQsaeY31lbmi08Ur3p5l812jqpyX7scQ4ivM0QEBAQbdBiEkBvG4jiNrT2hQ5cFMsfNCfBqMmGfkl2KP4RqPXbFPNHHM4gABwcCTkBlmM+KxdRp4xz8ton+30Wk1ds0fNSY/pMQqq8EXyOxBrUWHQwX5GKOO+Z1GNbfO+dgg42mGI6jBE085+Z6m/5I9RWhoMPet354hk9qajuU/Djmf6QR1PW1EnJUNODxqJnBsLO4Xc49QCuarVzi+WI6qGi0EZ471rdPSOUmwL4N4IniaueaypGwyACJmy/JwjmjZtNysfJlvkne0voMWGmKNqRsm4CjSsNXVshbrSODR17+wb13THa87VjdHky0xxvedkWxPSpzrtgGqPKd0u4bAtTD2dEdcn2Ymo7WtPTFG36yjsshcSXElx2km5WlWsVjaGTa1rTvad5WL1yIL5JS7NxJIFrk3y7V5WsV4h7a1rczusXrwQdrRrEzDIGk8xx8CqWtwRevejmGj2fqpxX7s8SnQKwn0yqAgICAg16+TVie4bmk+AXeKN7xCLPO2OZ/R5mTfbtX00RtGz46Z3ndRevBAQEAoNUYFRyG9UyoqNnNfUPbHcG4+bYAD33VDNpL5J626NPBr8eKOlOv8ACTYVitNSC1NRxxD+QMb6wLqH4ZP1eyz8Zj6Pd0PlgPNH0v8ACfDP+XsfGI+j3PlgPNH0v8Lz4Z/y9j4zH0e6nywHmj6X+E+Gf8vY+MR9HujlfVmaRz3bXHZwG4LRw4ox0isMnPmnNebyxwTOjOsxxa7iDZd2pW0bWjdHS9qTvWdpd+g0re3KZuuOIyd7j6ln5ezqz1pO39NXB2tevTJG/wDbPiOlmVoG2PlPGzsbdcYezuu+Sfskz9rdNsUfzKNVFQ6R2s9xc7iVpUpWkbVjZj5Mlsk9607yxLtwICAgICAgqOravJexy9Lw55dEwnaWi/hsXzWWIi8xD7DTzM44mfRsqNMICAgINbEReJ4OwtI8RZd4p2vEos8b45h5o5pBsdoyK+mid43fHWjadlF68EBAQEBAQcqTGeUl5CijdVVO9kfQZtzll6LBkqefW0x9I6y0NN2dky9Z6QkmDfB3JKRLik7nOGbaenfJFEzhrPbZ73DjcDtWVk1eW8777fs3MWhw467RG/7trENDZ4rmllEzfNznVf2Nma2x32Dm783KfF2hevS/X+1XP2Vjt1pO39OOWPaSJYpInDaHtt6LgS12zcStTDqKZY3qxdRpcmCdrtLGMQFNC6QguIsGsAJL3uNmMaBmSSQvc2WMVJtLzT4JzZIpDoR6L4sQCW0AJANjNU3HUbQkX7Cs34lb6Wv8Hp9UrvkrivDD/wCtVf2E+JW+l78Hp9UnyVxXhh/9aq/sJ8St9J8Hp9UnyVxXhh/9aq/sJ8St9Lz4PT6pa7sJrYz89Lh7R/JLUyOvw1eSHtU+LVZb/wCnT/3rsq59FgxR+Z1/96RK8i2VwesXAPYDmr8TMx1ZloiJ6KL14ICAgujFyO0e1c24l1TxQ9NoxZjexfM38UvscUbUhmXKQQEBAQc/SD6rN+G/9JUmLxwizfly86p6n4xHyn222Eg69z+w+263cVtp7k/w+Xz03jvx/IrKqIMU0rg5rWxSSF1/owHEWBcTqkgnIHZc5bFDlzVxRE24T4NPbNMxTlZTVrJSWsdz29Jhu17dhs6N1nNOY2hdUy0v4Zc5MOTFO142bCkRObiGNxwvbE0OlqX5MgiGvI49m4ZE3O4FV82qx4ueVvT6LLn8MdPWXVwvQSqrudiUnxenP/iwO57hwmm3dbW7t6yM2syZOnEN7T9n4sPXmf1eiYPhMNHEIqaJkUQ+ywWz4k7Ses5qovNxzgBc5Dim2/DyZ26y4GJ6UMjuIhru4/ZHfv7lfw6C9ut+ke7M1HamOnTH1n2RauxGSc3kcTwGxo7AtXFgpi8MMPNqcmad7z/009EsO/iGJco7OloDlwfVOb7GNIPa4LK1+fv37scQ3OzNN+Hj788z/T1OWUMF3EAcSQAqNazadoaVrVrG9p2WUtUyUXjcHDqN11fHak7WjZzjy0yRvSd2ZcJEZ0h0emlJfTzuudsMrnGI/dcBrM8HDgArOn1M4p43/v7qeq0kZ45mJ9vsh02tE8RzsdFKdjX2s7jqPHNfs3G/EBbOHU0y8T1fPZ9FlweKOnrHC5WFUQEBAQXvnEDRIekTaMcTsLuwX8bKtnvv8kfyt6fHt88/w9Npug3sHsWBfxS+px+GGVcuxAQEBBz8f+qzfhv/AElSYvHCLP8Aly8Yoat0Lw9hsRxzBB2gjeFtWjd87WdklppGVA1ocnDpRHpDiW+U31rumbbpf7ocmDf5qfZYrKqq17mkOYbPaQ5p3XBuL9Sjy44vSaylwZZxXi8J5JQ02JQsfNEx4IuNYDXYd4Dxm0g3zBXzcxNLfrD6+tq5Kb8xKO4j8HevzYKyohiJ5zeZI4N4MlcNYbsyXKf/AC8223eVv8DT97vd3/r7JDo3ovTYazVpYw0npPJLpHnaS+Q5nPuVZbiNuHYuj1xMT0liiyZ84/q6I7Xe5XcOhyX626QzdR2nix9K9Z9kTxHFZag/OO5vkjJvhv71rYdPjxeGGHn1eXP456enk0lOrBHd1pMbkTt1b2E4h8Spm09I0MY25LnEve57jd73OO8m/FUK9n4997Tu079q5Zr3axt/77NaoqHyG8ji49Zv4K5THWkbVjZn5Ml8k73ncp6h0btaNxa7iEvjreNrRuY8lsdu9WdpSfC9KgbNqBY+W0Zd43dyy8/Z8x1x/ZtabtWJ6ZY/lJopWvAc0gtOwg3CzbVms7S2K2raN6zvDHWUjJ2FkrGvjO1rgHA9xXjrlEMT0NfHd1G/Wb5mZzuOepNYuGW51+0BXsOvvTpbrHuzNR2ZjydadJ9kdc8tfycjXRy2vybxZxA2lu5w62kha2LUUyx8ssPPpcuGfmjp6+S9TK4gvqHsp260205tjHSd1nyW9ar3zb9Kfdax4Nvmv9keqax00oe/bcAAZBoByaBuCi22hPvvMPb6boN7B7FiX8Uvo8fhhkXLsQEBAQc/H/qs34b/ANJUmLxwiz/ly8RC23zi5jy0gtJDhsIyI70I6cO5TY61+VS0386wDW/M3Y7tyK8rNqeEtFL+Ln1h0m0+uNaJwkbxbtHa3aFNXPWek9Fe+nvHWOsfo7eh2ICNz43uDWHntJNgHbHjPjke2/FZ+u09pnv0hq9m6usV/DvO3olP8Qi84z0m+9Z/4OT6Z+zV/wAjF9Ufc/iMXnWek33r38DJ9M/Y/wAjF9UfdgrpKaojdHM6J8buk1zmkHfmLp+Dl+mfsTqMM/7R94RSs0TgFzSVhiOdmSPFRFfPyncoNu59slax5tVTymf3hSy6fRZOu8R+0xH/AMcp1DPGTyvIuaL2fDMHgi+V2OAcDbcLjrWhh1Frztasx/TJ1Okrjjel4mPdjVtREBAQEBBtUNfJAbxutxG0HtCiy4aZY2tCbDqMmGd6SleF6Tsks2XmP4/ZPfu71k5tBenWnWPdu6btTHk6X6T7OzUVTI26z3Na3iTt7OKp1x2tO1Y6tC+WlI71p2hF8cx+GZuoImygEEGQZAjYWjbfryWjh7PvExa87fsydT2pSYmlI3/fhwHU+qNaUiNnF2V/ut2laFs1Y6R1llV097dZ6Q51TjrWZUzed514F/yN2DtOahtNr+LhPStMfh59ZcOSQuJc4kuO0nMlekzvyRdIdo9qTw9jl7vTdBvYPYsK/il9Jj8MMi5diAgICDn4/wDVZvw3/pKkxeOEWf8ALl4iFtvnFUBBdFIWHWaS1w3gkHxSY3ImY6utDpDJsma2UcSNV/pt/dcxWa+GdnUzFvHG/wDbcixKnfvfEf5gHt8W5+pSRlvHMbopwY54nb9+rbjptf6N8b/uvF/RNiuo1FfPojnS38tp/ZSWle3pMcO4+1SVyUniUVsV68wwrtGI9EBAQEBAQZoqZ7ui1x7j7VxOSscy7rjvbiFZKbU+kfHH954v6IuVHOop5dUsaW/+20fvLVmxKnZ9p8pHkjVb2azs/ALj8W88RskjBjjxTMtKbSF+yFrYhxA1n+m79lxMTbxTuliYr4I2cmWVzzrPJc47yST4rqI24czMz1lagILoukO0e1J4exy93pug3sHsWFfxS+kx+GGRcuxAQEBBz8f+qzfhv/SVJi8cIs/5cvEQtt84qgICAgIKEINqnxCWPoSPb1Bxt4LyaxPMOovaOJbjdIqgbXh33mMd6yLrnuRHD38S089f4ZG6RP8AtRQn8jgfU5dbW8rS5+Weax9l40gbvp2dz5Avd8n1e0PO7i+n3lX+PR/6f/leneyfV7HcxfT7yfx6P/T/APK9O9k+r2O5i+n3lQ6QN3U7O98hTfJ9XtB3cUf6+8rHaRP+zFCPyuJ9bl5taebS9+WOKx9mN2kVRucG/dZG312uue5E8uvxJjjp/DTqMRlk6cj3dRcbeC9itY4h5N7TzLVAXTlVAQEBAQXRdIdo9qTw9jl7vTdBvYPYsK/il9Jj8MMi5diAgICDn4/9Vm/Df+kqTF44RZ/y5eIhbb5xVAQEBAQEBAQEBAQEBAQEBAQEBAQEBBdF0h2j2ryeHscvdqU8xvYPYsO/il9Jj8MMq5diAgICDnaQ3+KTaoueTfl3FSYvHCLP+XLxILbfOKoCAgICAgICAgICAgICAgICAgICAgIKtNiDwQ3e34NNylPG8ixcxrrcLi9vWsPLG15fR4J3xw3VwlEBAQEFk0Yc0tOwghe1nad3N696Jh4fitCaeZ8bvsnLrH2T4LcpbvREw+cyUmltpaq6cCAgICAgICAgICAgICAgICAgICAgINnDKI1EzI27XG3YN58Lrm9u7G7ulZtaIh7fTRBjGtGxoA8FiWned30VK92sQyrl2ICAgICCLaaaN/G2a8eUzRl/MOBVvTZ+5O08KGr03fjvV5eWyxlpLXAhwyIORBWpE7saY26StQEBAQEBAQEBAQEBAQEBAQEBAQEFY2FxAaCXE2AG0lJ6ERvw9R0K0a+Kt5SUfPOHojgszU5+9PdjhsaPTdz5rcpWqbQEBAQEBAQEEd0k0VjrBrDmSjY4ewjeFZw6madJ4UtRpK5OscvNMXwWakdaVuW5wuWnv3d606ZK3joyMmK2Ofmc9doxAQEBAQEBAQEBAQEBAQEBAQb+E4NLVOtE243uNw0d/uXF8lacpMeK2Sdqw9L0a0UjpBrO5829x3dQG5ZmbUzfpHDX0+jrj625SNVl0QEBAQEBAQEBBjnga8WeAQdxXtbTXhzalbRtKJYvoHFJd0J5N3Da3w91lcx6yY6WZ+Xs+J60Q7EtFKmDazXbxZc+rartM9LcSoZNNkpzDiuaQbEEHgcj4KVAogICAgICAgICAgICA1pJsBc8BmfBB2sO0VqZ9jNRvF9x6tqivnpXmU9NPkvxCYYRoFFHZ055R3DY3w396p5NZM9Kr+Ls+I63S6ngbGAGAADcFTtabctCtK1jaGVcuhAQEBAQEBAQEBAQEFCEGlWYTDMPnI2u7QFJXNevEob6fHbmHBrNAqd/Q1mHqJt4G6sV1lo5Vb9n0niXGqvg7ePo5QfvD9x7lNXW184V7dn3jiXLn0Hqm7Ax3Y4/uApY1WOfNBOjyx5NGXRqqbtid3Fp/dSRmpPmjnBkjya7sGqBthk9En2Lr8Svq5/Dv6MZwybzMv8ATf7k79fV53LegMMm8zL/AE3+5O/X1O5b0ZG4NUHZDJ6JHtTv19Xv4d/RsRaNVTtkLu8tH7rmc1I83UYMk+Tdh0IqnbWsb95x/YFcTqcceaSNHlnydSl+Dt5+klA+6P3PuUVtbXyhPXs+88y7NHoDTs6es89ZNvAWUFtZaeFivZ9I5l36LCIYR83G1vYAoLZr25lapp8deIboFlElVR6ICAgICAgICAgICAgICAgICAgICAgICAgICAgICAgICAgICAgICAgICAgICAgICAgICAgICAgICAgICAgICAgICAgICAgICAgICAgICAgICAgICAgICAgICAgICAgICAgICAgICAgICAgICAgICAgICAgICAgICAgICAgICAgICAgIC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" name="AutoShape 6" descr="data:image/jpeg;base64,/9j/4AAQSkZJRgABAQAAAQABAAD/2wCEAAkGBxQPEBUUEBQVFRAVFhUYGBUWFREVFxcXFxUWFhQWFhUaHCwhHBooHhQUITEhJikrLi4uFx8zODMsNygtLisBCgoKDg0OGxAQGzcmICQsLCwsNCwsLCwsLC8sLCwsLCwsLCwsLCwsLCwsLCwsLCwsLCwsLCwsLCwsLCwsLCwsLP/AABEIAM0A9gMBEQACEQEDEQH/xAAbAAEAAQUBAAAAAAAAAAAAAAAABgECAwQFB//EAEYQAAEDAgIFBwYMBQMFAAAAAAEAAgMEEQUhBhIxQVETIjJhcYGRUlOSobHRBxQWIzM0QnJzgrLBFWKT0+FUlKMXNUSD8P/EABoBAQADAQEBAAAAAAAAAAAAAAADBAUCAQb/xAAyEQEAAgEDAQYEBgIDAQEAAAAAAQIDBBExIQUSMkFRoRUiUpETM2FxgbEUQmLR8OEj/9oADAMBAAIRAxEAPwD3FAQEBAQEBAQEBAQEBAQEBAQEBAQEBAQEBAQEBAQEBAQEBAQEBAQEBAQEBAQEBAQEBAQEBAQEBAQEBAQEBAQEBAQEBAQEBAQEBAQEBAQEBAQEBAQEBAQEBAQEBAQEBAQEBAQEBAQEFCUGN9S1u1wXUUtPEOJyVjmWnLjULdrx4hTV0uWfJXtrcFebNZ+k0A3k9x/YKWNBlnyQz2ngjzYjpXDwce5dfDsrie1sPpK35WxeQ/wb7178NyesOfi+L0kGlsXkP8G+9PhuT1g+L4vSVw0rh4OHcvPh2V1Ha2H0lkZpNAd5Hcf3C5nQZY8ncdp4J821FjcLtjx4hRW0uWPJNXW4bcWbbKljtjgoZpaOYTxlpPEsoK5SKoCAgICAgICAgICAgICAgILXvA2my9iJnh5MxHLlVukMMeV9Y8BmrWPRZL+Sjm7Rw4/PdH8R011CBdkesbN13AXPUL5q5XQY6+OVC/aeW/5dXPqMXmftee7JXKabFXiGffWZr82ab3l3SJPaSVNERHCvMzPK1evBAQEBAQVQLIKscW9EkHquF5MRPL2JmOG5BiszNjz35qG2mxW5hYprM1OLOrS6VvH0jQez/wC/dVL9nUnwyu4+1rx44dqj0ihkyJ1TwOSpZNFkp+rSxdo4cnns6zHh2w3VWYmOV6LRPC5ePRAQEBAQEBAQEBBa5wGZ2JEbvJmI5cDFNJmx3bHzncdw71oYNDa/W3SGXqe0606U6yi9bick3TdlwGQWnjwUxx8sMXLqcmWfmloYdo5iFfnrRUdN5QLZ53bOiBzGjbtN8hks7Ua3JEzWI2a2k7NwzWL2nvf0luBfB9RUh1zHy85HOmqDyrz2X5rR1ABZ1rTad5a9axWNqxtC3EdCWdKjfyJ82bvhPY292flIHUVZw6zJj6cwqajQYc3WY2n1hFq+OSlyq2clsHKX1oSSbC0tha5IsHBp6lqYdbjydOJYmo7Oy4usdY/RVXFAQEBAQEGvLhlPKbzQMkvtOtLG70mOCr5tNXJ57fst4NXbF02iY/VWbDMEgZr1UL4W+UaiqcO4cpcnqAKzM2kvjjfv++zX0+uxZZ7v4fX9olIcN+D/AAmpibLFC8xvALSZq1twdhs54Kpd63r7tL8OnpH2bX/TDDPMP/3FX/cTv29T8OnpH2P+mGGeYf8A7ir/ALid+3r7ncp6R9mtjejcdHEz4s0thHNLS577Em4Os4k77beC1NBqJn5LfwxO1NLFf/1rH7ufRYlJCeY424HMK9kwUyeKGbi1OTF4ZSjC9Jmvs2Xmu47vFZefQWr1p1htabtOt+l+kpAxwIuNiz5jZqxMT1hcj0QEBAQEBAQYamobG0ucbALqlJvO0OMmSuOvesg+M44+ckN5sfDee1bmm0lccbzy+a1eutmnaOkOQrigINijrHwu1o3Fp9R7RsKjyYqZI2tCXFnvinek7JRhmlTXWE41T5Q6PeNoWVm7PtXrTr/bb0/atbdMsbT6+SRRyBwBaQQdhBuFnzExO0tatotG8KvYHAggEHIg5gjeCF49RbEdCYzzqR3IO8i2tCf/AF35v5COsFWcOqyYukT0U9RocWbrMbT6wi2IQS0n1uPk2+dadeE7vpLDV/OG7d61MOux36T0liajs3Lj6x1j9HJqdI6djgwScpKchHEHSvJteway/BS31WKnMocWiz5PDX79G/h9HX1JBZSGCHa6Sqe1hDciSIm3de19qqT2jEztWq/HZExWZvb7M525LSiejHmNp2YaqqZCwvlc1jBtc4gBeWvWsb2l7Slrz3axvLTwwVmJ/wDb4tSAn63UBzY7ZXMUfSkyORyF1m5u0fLH92zp+yZ5yz/EJro58HdNSvE05dV1fnprHV6oo+iwbevM5rLve153tO7Zx46Y47tI2hMFy7a1diEcAvI4DgNpPYFLiw3yTtWEObUY8Mb3lwBpeNf6M8nxuNbw2etXvhs93xdfZl/GK97w9Pd1Y6+CsYWBw5wsWnJ3gd/YqtsOXBbvTHC7XUYNTWaxPPkgtZTGKRzHbWm3bwK3cWSMlItD5rNinFeaT5MCkROtg2NvgIBzj4cOxU9RpK5Y3jle0muvhnaeE5palsrQ5huCsS9JpO0vpceSuSveqzLhIICAgICAgguk+JmWQsaeY31lbmi08Ur3p5l812jqpyX7scQ4ivM0QEBAQbdBiEkBvG4jiNrT2hQ5cFMsfNCfBqMmGfkl2KP4RqPXbFPNHHM4gABwcCTkBlmM+KxdRp4xz8ton+30Wk1ds0fNSY/pMQqq8EXyOxBrUWHQwX5GKOO+Z1GNbfO+dgg42mGI6jBE085+Z6m/5I9RWhoMPet354hk9qajuU/Djmf6QR1PW1EnJUNODxqJnBsLO4Xc49QCuarVzi+WI6qGi0EZ471rdPSOUmwL4N4IniaueaypGwyACJmy/JwjmjZtNysfJlvkne0voMWGmKNqRsm4CjSsNXVshbrSODR17+wb13THa87VjdHky0xxvedkWxPSpzrtgGqPKd0u4bAtTD2dEdcn2Ymo7WtPTFG36yjsshcSXElx2km5WlWsVjaGTa1rTvad5WL1yIL5JS7NxJIFrk3y7V5WsV4h7a1rczusXrwQdrRrEzDIGk8xx8CqWtwRevejmGj2fqpxX7s8SnQKwn0yqAgICAg16+TVie4bmk+AXeKN7xCLPO2OZ/R5mTfbtX00RtGz46Z3ndRevBAQEAoNUYFRyG9UyoqNnNfUPbHcG4+bYAD33VDNpL5J626NPBr8eKOlOv8ACTYVitNSC1NRxxD+QMb6wLqH4ZP1eyz8Zj6Pd0PlgPNH0v8ACfDP+XsfGI+j3PlgPNH0v8Lz4Z/y9j4zH0e6nywHmj6X+E+Gf8vY+MR9HujlfVmaRz3bXHZwG4LRw4ox0isMnPmnNebyxwTOjOsxxa7iDZd2pW0bWjdHS9qTvWdpd+g0re3KZuuOIyd7j6ln5ezqz1pO39NXB2tevTJG/wDbPiOlmVoG2PlPGzsbdcYezuu+Sfskz9rdNsUfzKNVFQ6R2s9xc7iVpUpWkbVjZj5Mlsk9607yxLtwICAgICAgqOravJexy9Lw55dEwnaWi/hsXzWWIi8xD7DTzM44mfRsqNMICAgINbEReJ4OwtI8RZd4p2vEos8b45h5o5pBsdoyK+mid43fHWjadlF68EBAQEBAQcqTGeUl5CijdVVO9kfQZtzll6LBkqefW0x9I6y0NN2dky9Z6QkmDfB3JKRLik7nOGbaenfJFEzhrPbZ73DjcDtWVk1eW8777fs3MWhw467RG/7trENDZ4rmllEzfNznVf2Nma2x32Dm783KfF2hevS/X+1XP2Vjt1pO39OOWPaSJYpInDaHtt6LgS12zcStTDqKZY3qxdRpcmCdrtLGMQFNC6QguIsGsAJL3uNmMaBmSSQvc2WMVJtLzT4JzZIpDoR6L4sQCW0AJANjNU3HUbQkX7Cs34lb6Wv8Hp9UrvkrivDD/wCtVf2E+JW+l78Hp9UnyVxXhh/9aq/sJ8St9J8Hp9UnyVxXhh/9aq/sJ8St9Lz4PT6pa7sJrYz89Lh7R/JLUyOvw1eSHtU+LVZb/wCnT/3rsq59FgxR+Z1/96RK8i2VwesXAPYDmr8TMx1ZloiJ6KL14ICAgujFyO0e1c24l1TxQ9NoxZjexfM38UvscUbUhmXKQQEBAQc/SD6rN+G/9JUmLxwizfly86p6n4xHyn222Eg69z+w+263cVtp7k/w+Xz03jvx/IrKqIMU0rg5rWxSSF1/owHEWBcTqkgnIHZc5bFDlzVxRE24T4NPbNMxTlZTVrJSWsdz29Jhu17dhs6N1nNOY2hdUy0v4Zc5MOTFO142bCkRObiGNxwvbE0OlqX5MgiGvI49m4ZE3O4FV82qx4ueVvT6LLn8MdPWXVwvQSqrudiUnxenP/iwO57hwmm3dbW7t6yM2syZOnEN7T9n4sPXmf1eiYPhMNHEIqaJkUQ+ywWz4k7Ses5qovNxzgBc5Dim2/DyZ26y4GJ6UMjuIhru4/ZHfv7lfw6C9ut+ke7M1HamOnTH1n2RauxGSc3kcTwGxo7AtXFgpi8MMPNqcmad7z/009EsO/iGJco7OloDlwfVOb7GNIPa4LK1+fv37scQ3OzNN+Hj788z/T1OWUMF3EAcSQAqNazadoaVrVrG9p2WUtUyUXjcHDqN11fHak7WjZzjy0yRvSd2ZcJEZ0h0emlJfTzuudsMrnGI/dcBrM8HDgArOn1M4p43/v7qeq0kZ45mJ9vsh02tE8RzsdFKdjX2s7jqPHNfs3G/EBbOHU0y8T1fPZ9FlweKOnrHC5WFUQEBAQXvnEDRIekTaMcTsLuwX8bKtnvv8kfyt6fHt88/w9Npug3sHsWBfxS+px+GGVcuxAQEBBz8f+qzfhv/AElSYvHCLP8Aly8Yoat0Lw9hsRxzBB2gjeFtWjd87WdklppGVA1ocnDpRHpDiW+U31rumbbpf7ocmDf5qfZYrKqq17mkOYbPaQ5p3XBuL9Sjy44vSaylwZZxXi8J5JQ02JQsfNEx4IuNYDXYd4Dxm0g3zBXzcxNLfrD6+tq5Kb8xKO4j8HevzYKyohiJ5zeZI4N4MlcNYbsyXKf/AC8223eVv8DT97vd3/r7JDo3ovTYazVpYw0npPJLpHnaS+Q5nPuVZbiNuHYuj1xMT0liiyZ84/q6I7Xe5XcOhyX626QzdR2nix9K9Z9kTxHFZag/OO5vkjJvhv71rYdPjxeGGHn1eXP456enk0lOrBHd1pMbkTt1b2E4h8Spm09I0MY25LnEve57jd73OO8m/FUK9n4997Tu079q5Zr3axt/77NaoqHyG8ji49Zv4K5THWkbVjZn5Ml8k73ncp6h0btaNxa7iEvjreNrRuY8lsdu9WdpSfC9KgbNqBY+W0Zd43dyy8/Z8x1x/ZtabtWJ6ZY/lJopWvAc0gtOwg3CzbVms7S2K2raN6zvDHWUjJ2FkrGvjO1rgHA9xXjrlEMT0NfHd1G/Wb5mZzuOepNYuGW51+0BXsOvvTpbrHuzNR2ZjydadJ9kdc8tfycjXRy2vybxZxA2lu5w62kha2LUUyx8ssPPpcuGfmjp6+S9TK4gvqHsp260205tjHSd1nyW9ar3zb9Kfdax4Nvmv9keqax00oe/bcAAZBoByaBuCi22hPvvMPb6boN7B7FiX8Uvo8fhhkXLsQEBAQc/H/qs34b/ANJUmLxwiz/ly8RC23zi5jy0gtJDhsIyI70I6cO5TY61+VS0386wDW/M3Y7tyK8rNqeEtFL+Ln1h0m0+uNaJwkbxbtHa3aFNXPWek9Fe+nvHWOsfo7eh2ICNz43uDWHntJNgHbHjPjke2/FZ+u09pnv0hq9m6usV/DvO3olP8Qi84z0m+9Z/4OT6Z+zV/wAjF9Ufc/iMXnWek33r38DJ9M/Y/wAjF9UfdgrpKaojdHM6J8buk1zmkHfmLp+Dl+mfsTqMM/7R94RSs0TgFzSVhiOdmSPFRFfPyncoNu59slax5tVTymf3hSy6fRZOu8R+0xH/AMcp1DPGTyvIuaL2fDMHgi+V2OAcDbcLjrWhh1Frztasx/TJ1Okrjjel4mPdjVtREBAQEBBtUNfJAbxutxG0HtCiy4aZY2tCbDqMmGd6SleF6Tsks2XmP4/ZPfu71k5tBenWnWPdu6btTHk6X6T7OzUVTI26z3Na3iTt7OKp1x2tO1Y6tC+WlI71p2hF8cx+GZuoImygEEGQZAjYWjbfryWjh7PvExa87fsydT2pSYmlI3/fhwHU+qNaUiNnF2V/ut2laFs1Y6R1llV097dZ6Q51TjrWZUzed514F/yN2DtOahtNr+LhPStMfh59ZcOSQuJc4kuO0nMlekzvyRdIdo9qTw9jl7vTdBvYPYsK/il9Jj8MMi5diAgICDn4/wDVZvw3/pKkxeOEWf8ALl4iFtvnFUBBdFIWHWaS1w3gkHxSY3ImY6utDpDJsma2UcSNV/pt/dcxWa+GdnUzFvHG/wDbcixKnfvfEf5gHt8W5+pSRlvHMbopwY54nb9+rbjptf6N8b/uvF/RNiuo1FfPojnS38tp/ZSWle3pMcO4+1SVyUniUVsV68wwrtGI9EBAQEBAQZoqZ7ui1x7j7VxOSscy7rjvbiFZKbU+kfHH954v6IuVHOop5dUsaW/+20fvLVmxKnZ9p8pHkjVb2azs/ALj8W88RskjBjjxTMtKbSF+yFrYhxA1n+m79lxMTbxTuliYr4I2cmWVzzrPJc47yST4rqI24czMz1lagILoukO0e1J4exy93pug3sHsWFfxS+kx+GGRcuxAQEBBz8f+qzfhv/SVJi8cIs/5cvEQtt84qgICAgIKEINqnxCWPoSPb1Bxt4LyaxPMOovaOJbjdIqgbXh33mMd6yLrnuRHD38S089f4ZG6RP8AtRQn8jgfU5dbW8rS5+Weax9l40gbvp2dz5Avd8n1e0PO7i+n3lX+PR/6f/leneyfV7HcxfT7yfx6P/T/APK9O9k+r2O5i+n3lQ6QN3U7O98hTfJ9XtB3cUf6+8rHaRP+zFCPyuJ9bl5taebS9+WOKx9mN2kVRucG/dZG312uue5E8uvxJjjp/DTqMRlk6cj3dRcbeC9itY4h5N7TzLVAXTlVAQEBAQXRdIdo9qTw9jl7vTdBvYPYsK/il9Jj8MMi5diAgICDn4/9Vm/Df+kqTF44RZ/y5eIhbb5xVAQEBAQEBAQEBAQEBAQEBAQEBAQEBBdF0h2j2ryeHscvdqU8xvYPYsO/il9Jj8MMq5diAgICDnaQ3+KTaoueTfl3FSYvHCLP+XLxILbfOKoCAgICAgICAgICAgICAgICAgICAgIKtNiDwQ3e34NNylPG8ixcxrrcLi9vWsPLG15fR4J3xw3VwlEBAQEFk0Yc0tOwghe1nad3N696Jh4fitCaeZ8bvsnLrH2T4LcpbvREw+cyUmltpaq6cCAgICAgICAgICAgICAgICAgICAgINnDKI1EzI27XG3YN58Lrm9u7G7ulZtaIh7fTRBjGtGxoA8FiWned30VK92sQyrl2ICAgICCLaaaN/G2a8eUzRl/MOBVvTZ+5O08KGr03fjvV5eWyxlpLXAhwyIORBWpE7saY26StQEBAQEBAQEBAQEBAQEBAQEBAQEFY2FxAaCXE2AG0lJ6ERvw9R0K0a+Kt5SUfPOHojgszU5+9PdjhsaPTdz5rcpWqbQEBAQEBAQEEd0k0VjrBrDmSjY4ewjeFZw6madJ4UtRpK5OscvNMXwWakdaVuW5wuWnv3d606ZK3joyMmK2Ofmc9doxAQEBAQEBAQEBAQEBAQEBAQb+E4NLVOtE243uNw0d/uXF8lacpMeK2Sdqw9L0a0UjpBrO5829x3dQG5ZmbUzfpHDX0+jrj625SNVl0QEBAQEBAQEBBjnga8WeAQdxXtbTXhzalbRtKJYvoHFJd0J5N3Da3w91lcx6yY6WZ+Xs+J60Q7EtFKmDazXbxZc+rartM9LcSoZNNkpzDiuaQbEEHgcj4KVAogICAgICAgICAgICA1pJsBc8BmfBB2sO0VqZ9jNRvF9x6tqivnpXmU9NPkvxCYYRoFFHZ055R3DY3w396p5NZM9Kr+Ls+I63S6ngbGAGAADcFTtabctCtK1jaGVcuhAQEBAQEBAQEBAQEFCEGlWYTDMPnI2u7QFJXNevEob6fHbmHBrNAqd/Q1mHqJt4G6sV1lo5Vb9n0niXGqvg7ePo5QfvD9x7lNXW184V7dn3jiXLn0Hqm7Ax3Y4/uApY1WOfNBOjyx5NGXRqqbtid3Fp/dSRmpPmjnBkjya7sGqBthk9En2Lr8Svq5/Dv6MZwybzMv8ATf7k79fV53LegMMm8zL/AE3+5O/X1O5b0ZG4NUHZDJ6JHtTv19Xv4d/RsRaNVTtkLu8tH7rmc1I83UYMk+Tdh0IqnbWsb95x/YFcTqcceaSNHlnydSl+Dt5+klA+6P3PuUVtbXyhPXs+88y7NHoDTs6es89ZNvAWUFtZaeFivZ9I5l36LCIYR83G1vYAoLZr25lapp8deIboFlElVR6ICAgICAgICAgICAgICAgICAgICAgICAgICAgICAgICAgICAgICAgICAgICAgICAgICAgICAgICAgICAgICAgICAgICAgICAgICAgICAgICAgICAgICAgICAgICAgICAgICAgICAgICAgICAgICAgICAgICAgICAgICAgICAgICAgICD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" name="AutoShape 8" descr="data:image/jpeg;base64,/9j/4AAQSkZJRgABAQAAAQABAAD/2wCEAAkGBxQPEBUUEBQVFRAVFhUYGBUWFREVFxcXFxUWFhQWFhUaHCwhHBooHhQUITEhJikrLi4uFx8zODMsNygtLisBCgoKDg0OGxAQGzcmICQsLCwsNCwsLCwsLC8sLCwsLCwsLCwsLCwsLCwsLCwsLCwsLCwsLCwsLCwsLCwsLCwsLP/AABEIAM0A9gMBEQACEQEDEQH/xAAbAAEAAQUBAAAAAAAAAAAAAAAABgECAwQFB//EAEYQAAEDAgIFBwYMBQMFAAAAAAEAAgMEEQUhBhIxQVETIjJhcYGRUlOSobHRBxQWIzM0QnJzgrLBFWKT0+FUlKMXNUSD8P/EABoBAQADAQEBAAAAAAAAAAAAAAADBAUCAQb/xAAyEQEAAgEDAQYEBgIDAQEAAAAAAQIDBBExIQUSMkFRoRUiUpETM2FxgbEUQmLR8OEj/9oADAMBAAIRAxEAPwD3FAQEBAQEBAQEBAQEBAQEBAQEBAQEBAQEBAQEBAQEBAQEBAQEBAQEBAQEBAQEBAQEBAQEBAQEBAQEBAQEBAQEBAQEBAQEBAQEBAQEBAQEBAQEBAQEBAQEBAQEBAQEBAQEBAQEBAQEFCUGN9S1u1wXUUtPEOJyVjmWnLjULdrx4hTV0uWfJXtrcFebNZ+k0A3k9x/YKWNBlnyQz2ngjzYjpXDwce5dfDsrie1sPpK35WxeQ/wb7178NyesOfi+L0kGlsXkP8G+9PhuT1g+L4vSVw0rh4OHcvPh2V1Ha2H0lkZpNAd5Hcf3C5nQZY8ncdp4J821FjcLtjx4hRW0uWPJNXW4bcWbbKljtjgoZpaOYTxlpPEsoK5SKoCAgICAgICAgICAgICAgILXvA2my9iJnh5MxHLlVukMMeV9Y8BmrWPRZL+Sjm7Rw4/PdH8R011CBdkesbN13AXPUL5q5XQY6+OVC/aeW/5dXPqMXmftee7JXKabFXiGffWZr82ab3l3SJPaSVNERHCvMzPK1evBAQEBAQVQLIKscW9EkHquF5MRPL2JmOG5BiszNjz35qG2mxW5hYprM1OLOrS6VvH0jQez/wC/dVL9nUnwyu4+1rx44dqj0ihkyJ1TwOSpZNFkp+rSxdo4cnns6zHh2w3VWYmOV6LRPC5ePRAQEBAQEBAQEBBa5wGZ2JEbvJmI5cDFNJmx3bHzncdw71oYNDa/W3SGXqe0606U6yi9bick3TdlwGQWnjwUxx8sMXLqcmWfmloYdo5iFfnrRUdN5QLZ53bOiBzGjbtN8hks7Ua3JEzWI2a2k7NwzWL2nvf0luBfB9RUh1zHy85HOmqDyrz2X5rR1ABZ1rTad5a9axWNqxtC3EdCWdKjfyJ82bvhPY292flIHUVZw6zJj6cwqajQYc3WY2n1hFq+OSlyq2clsHKX1oSSbC0tha5IsHBp6lqYdbjydOJYmo7Oy4usdY/RVXFAQEBAQEGvLhlPKbzQMkvtOtLG70mOCr5tNXJ57fst4NXbF02iY/VWbDMEgZr1UL4W+UaiqcO4cpcnqAKzM2kvjjfv++zX0+uxZZ7v4fX9olIcN+D/AAmpibLFC8xvALSZq1twdhs54Kpd63r7tL8OnpH2bX/TDDPMP/3FX/cTv29T8OnpH2P+mGGeYf8A7ir/ALid+3r7ncp6R9mtjejcdHEz4s0thHNLS577Em4Os4k77beC1NBqJn5LfwxO1NLFf/1rH7ufRYlJCeY424HMK9kwUyeKGbi1OTF4ZSjC9Jmvs2Xmu47vFZefQWr1p1htabtOt+l+kpAxwIuNiz5jZqxMT1hcj0QEBAQEBAQYamobG0ucbALqlJvO0OMmSuOvesg+M44+ckN5sfDee1bmm0lccbzy+a1eutmnaOkOQrigINijrHwu1o3Fp9R7RsKjyYqZI2tCXFnvinek7JRhmlTXWE41T5Q6PeNoWVm7PtXrTr/bb0/atbdMsbT6+SRRyBwBaQQdhBuFnzExO0tatotG8KvYHAggEHIg5gjeCF49RbEdCYzzqR3IO8i2tCf/AF35v5COsFWcOqyYukT0U9RocWbrMbT6wi2IQS0n1uPk2+dadeE7vpLDV/OG7d61MOux36T0liajs3Lj6x1j9HJqdI6djgwScpKchHEHSvJteway/BS31WKnMocWiz5PDX79G/h9HX1JBZSGCHa6Sqe1hDciSIm3de19qqT2jEztWq/HZExWZvb7M525LSiejHmNp2YaqqZCwvlc1jBtc4gBeWvWsb2l7Slrz3axvLTwwVmJ/wDb4tSAn63UBzY7ZXMUfSkyORyF1m5u0fLH92zp+yZ5yz/EJro58HdNSvE05dV1fnprHV6oo+iwbevM5rLve153tO7Zx46Y47tI2hMFy7a1diEcAvI4DgNpPYFLiw3yTtWEObUY8Mb3lwBpeNf6M8nxuNbw2etXvhs93xdfZl/GK97w9Pd1Y6+CsYWBw5wsWnJ3gd/YqtsOXBbvTHC7XUYNTWaxPPkgtZTGKRzHbWm3bwK3cWSMlItD5rNinFeaT5MCkROtg2NvgIBzj4cOxU9RpK5Y3jle0muvhnaeE5palsrQ5huCsS9JpO0vpceSuSveqzLhIICAgICAgguk+JmWQsaeY31lbmi08Ur3p5l812jqpyX7scQ4ivM0QEBAQbdBiEkBvG4jiNrT2hQ5cFMsfNCfBqMmGfkl2KP4RqPXbFPNHHM4gABwcCTkBlmM+KxdRp4xz8ton+30Wk1ds0fNSY/pMQqq8EXyOxBrUWHQwX5GKOO+Z1GNbfO+dgg42mGI6jBE085+Z6m/5I9RWhoMPet354hk9qajuU/Djmf6QR1PW1EnJUNODxqJnBsLO4Xc49QCuarVzi+WI6qGi0EZ471rdPSOUmwL4N4IniaueaypGwyACJmy/JwjmjZtNysfJlvkne0voMWGmKNqRsm4CjSsNXVshbrSODR17+wb13THa87VjdHky0xxvedkWxPSpzrtgGqPKd0u4bAtTD2dEdcn2Ymo7WtPTFG36yjsshcSXElx2km5WlWsVjaGTa1rTvad5WL1yIL5JS7NxJIFrk3y7V5WsV4h7a1rczusXrwQdrRrEzDIGk8xx8CqWtwRevejmGj2fqpxX7s8SnQKwn0yqAgICAg16+TVie4bmk+AXeKN7xCLPO2OZ/R5mTfbtX00RtGz46Z3ndRevBAQEAoNUYFRyG9UyoqNnNfUPbHcG4+bYAD33VDNpL5J626NPBr8eKOlOv8ACTYVitNSC1NRxxD+QMb6wLqH4ZP1eyz8Zj6Pd0PlgPNH0v8ACfDP+XsfGI+j3PlgPNH0v8Lz4Z/y9j4zH0e6nywHmj6X+E+Gf8vY+MR9HujlfVmaRz3bXHZwG4LRw4ox0isMnPmnNebyxwTOjOsxxa7iDZd2pW0bWjdHS9qTvWdpd+g0re3KZuuOIyd7j6ln5ezqz1pO39NXB2tevTJG/wDbPiOlmVoG2PlPGzsbdcYezuu+Sfskz9rdNsUfzKNVFQ6R2s9xc7iVpUpWkbVjZj5Mlsk9607yxLtwICAgICAgqOravJexy9Lw55dEwnaWi/hsXzWWIi8xD7DTzM44mfRsqNMICAgINbEReJ4OwtI8RZd4p2vEos8b45h5o5pBsdoyK+mid43fHWjadlF68EBAQEBAQcqTGeUl5CijdVVO9kfQZtzll6LBkqefW0x9I6y0NN2dky9Z6QkmDfB3JKRLik7nOGbaenfJFEzhrPbZ73DjcDtWVk1eW8777fs3MWhw467RG/7trENDZ4rmllEzfNznVf2Nma2x32Dm783KfF2hevS/X+1XP2Vjt1pO39OOWPaSJYpInDaHtt6LgS12zcStTDqKZY3qxdRpcmCdrtLGMQFNC6QguIsGsAJL3uNmMaBmSSQvc2WMVJtLzT4JzZIpDoR6L4sQCW0AJANjNU3HUbQkX7Cs34lb6Wv8Hp9UrvkrivDD/wCtVf2E+JW+l78Hp9UnyVxXhh/9aq/sJ8St9J8Hp9UnyVxXhh/9aq/sJ8St9Lz4PT6pa7sJrYz89Lh7R/JLUyOvw1eSHtU+LVZb/wCnT/3rsq59FgxR+Z1/96RK8i2VwesXAPYDmr8TMx1ZloiJ6KL14ICAgujFyO0e1c24l1TxQ9NoxZjexfM38UvscUbUhmXKQQEBAQc/SD6rN+G/9JUmLxwizfly86p6n4xHyn222Eg69z+w+263cVtp7k/w+Xz03jvx/IrKqIMU0rg5rWxSSF1/owHEWBcTqkgnIHZc5bFDlzVxRE24T4NPbNMxTlZTVrJSWsdz29Jhu17dhs6N1nNOY2hdUy0v4Zc5MOTFO142bCkRObiGNxwvbE0OlqX5MgiGvI49m4ZE3O4FV82qx4ueVvT6LLn8MdPWXVwvQSqrudiUnxenP/iwO57hwmm3dbW7t6yM2syZOnEN7T9n4sPXmf1eiYPhMNHEIqaJkUQ+ywWz4k7Ses5qovNxzgBc5Dim2/DyZ26y4GJ6UMjuIhru4/ZHfv7lfw6C9ut+ke7M1HamOnTH1n2RauxGSc3kcTwGxo7AtXFgpi8MMPNqcmad7z/009EsO/iGJco7OloDlwfVOb7GNIPa4LK1+fv37scQ3OzNN+Hj788z/T1OWUMF3EAcSQAqNazadoaVrVrG9p2WUtUyUXjcHDqN11fHak7WjZzjy0yRvSd2ZcJEZ0h0emlJfTzuudsMrnGI/dcBrM8HDgArOn1M4p43/v7qeq0kZ45mJ9vsh02tE8RzsdFKdjX2s7jqPHNfs3G/EBbOHU0y8T1fPZ9FlweKOnrHC5WFUQEBAQXvnEDRIekTaMcTsLuwX8bKtnvv8kfyt6fHt88/w9Npug3sHsWBfxS+px+GGVcuxAQEBBz8f+qzfhv/AElSYvHCLP8Aly8Yoat0Lw9hsRxzBB2gjeFtWjd87WdklppGVA1ocnDpRHpDiW+U31rumbbpf7ocmDf5qfZYrKqq17mkOYbPaQ5p3XBuL9Sjy44vSaylwZZxXi8J5JQ02JQsfNEx4IuNYDXYd4Dxm0g3zBXzcxNLfrD6+tq5Kb8xKO4j8HevzYKyohiJ5zeZI4N4MlcNYbsyXKf/AC8223eVv8DT97vd3/r7JDo3ovTYazVpYw0npPJLpHnaS+Q5nPuVZbiNuHYuj1xMT0liiyZ84/q6I7Xe5XcOhyX626QzdR2nix9K9Z9kTxHFZag/OO5vkjJvhv71rYdPjxeGGHn1eXP456enk0lOrBHd1pMbkTt1b2E4h8Spm09I0MY25LnEve57jd73OO8m/FUK9n4997Tu079q5Zr3axt/77NaoqHyG8ji49Zv4K5THWkbVjZn5Ml8k73ncp6h0btaNxa7iEvjreNrRuY8lsdu9WdpSfC9KgbNqBY+W0Zd43dyy8/Z8x1x/ZtabtWJ6ZY/lJopWvAc0gtOwg3CzbVms7S2K2raN6zvDHWUjJ2FkrGvjO1rgHA9xXjrlEMT0NfHd1G/Wb5mZzuOepNYuGW51+0BXsOvvTpbrHuzNR2ZjydadJ9kdc8tfycjXRy2vybxZxA2lu5w62kha2LUUyx8ssPPpcuGfmjp6+S9TK4gvqHsp260205tjHSd1nyW9ar3zb9Kfdax4Nvmv9keqax00oe/bcAAZBoByaBuCi22hPvvMPb6boN7B7FiX8Uvo8fhhkXLsQEBAQc/H/qs34b/ANJUmLxwiz/ly8RC23zi5jy0gtJDhsIyI70I6cO5TY61+VS0386wDW/M3Y7tyK8rNqeEtFL+Ln1h0m0+uNaJwkbxbtHa3aFNXPWek9Fe+nvHWOsfo7eh2ICNz43uDWHntJNgHbHjPjke2/FZ+u09pnv0hq9m6usV/DvO3olP8Qi84z0m+9Z/4OT6Z+zV/wAjF9Ufc/iMXnWek33r38DJ9M/Y/wAjF9UfdgrpKaojdHM6J8buk1zmkHfmLp+Dl+mfsTqMM/7R94RSs0TgFzSVhiOdmSPFRFfPyncoNu59slax5tVTymf3hSy6fRZOu8R+0xH/AMcp1DPGTyvIuaL2fDMHgi+V2OAcDbcLjrWhh1Frztasx/TJ1Okrjjel4mPdjVtREBAQEBBtUNfJAbxutxG0HtCiy4aZY2tCbDqMmGd6SleF6Tsks2XmP4/ZPfu71k5tBenWnWPdu6btTHk6X6T7OzUVTI26z3Na3iTt7OKp1x2tO1Y6tC+WlI71p2hF8cx+GZuoImygEEGQZAjYWjbfryWjh7PvExa87fsydT2pSYmlI3/fhwHU+qNaUiNnF2V/ut2laFs1Y6R1llV097dZ6Q51TjrWZUzed514F/yN2DtOahtNr+LhPStMfh59ZcOSQuJc4kuO0nMlekzvyRdIdo9qTw9jl7vTdBvYPYsK/il9Jj8MMi5diAgICDn4/wDVZvw3/pKkxeOEWf8ALl4iFtvnFUBBdFIWHWaS1w3gkHxSY3ImY6utDpDJsma2UcSNV/pt/dcxWa+GdnUzFvHG/wDbcixKnfvfEf5gHt8W5+pSRlvHMbopwY54nb9+rbjptf6N8b/uvF/RNiuo1FfPojnS38tp/ZSWle3pMcO4+1SVyUniUVsV68wwrtGI9EBAQEBAQZoqZ7ui1x7j7VxOSscy7rjvbiFZKbU+kfHH954v6IuVHOop5dUsaW/+20fvLVmxKnZ9p8pHkjVb2azs/ALj8W88RskjBjjxTMtKbSF+yFrYhxA1n+m79lxMTbxTuliYr4I2cmWVzzrPJc47yST4rqI24czMz1lagILoukO0e1J4exy93pug3sHsWFfxS+kx+GGRcuxAQEBBz8f+qzfhv/SVJi8cIs/5cvEQtt84qgICAgIKEINqnxCWPoSPb1Bxt4LyaxPMOovaOJbjdIqgbXh33mMd6yLrnuRHD38S089f4ZG6RP8AtRQn8jgfU5dbW8rS5+Weax9l40gbvp2dz5Avd8n1e0PO7i+n3lX+PR/6f/leneyfV7HcxfT7yfx6P/T/APK9O9k+r2O5i+n3lQ6QN3U7O98hTfJ9XtB3cUf6+8rHaRP+zFCPyuJ9bl5taebS9+WOKx9mN2kVRucG/dZG312uue5E8uvxJjjp/DTqMRlk6cj3dRcbeC9itY4h5N7TzLVAXTlVAQEBAQXRdIdo9qTw9jl7vTdBvYPYsK/il9Jj8MMi5diAgICDn4/9Vm/Df+kqTF44RZ/y5eIhbb5xVAQEBAQEBAQEBAQEBAQEBAQEBAQEBBdF0h2j2ryeHscvdqU8xvYPYsO/il9Jj8MMq5diAgICDnaQ3+KTaoueTfl3FSYvHCLP+XLxILbfOKoCAgICAgICAgICAgICAgICAgICAgIKtNiDwQ3e34NNylPG8ixcxrrcLi9vWsPLG15fR4J3xw3VwlEBAQEFk0Yc0tOwghe1nad3N696Jh4fitCaeZ8bvsnLrH2T4LcpbvREw+cyUmltpaq6cCAgICAgICAgICAgICAgICAgICAgINnDKI1EzI27XG3YN58Lrm9u7G7ulZtaIh7fTRBjGtGxoA8FiWned30VK92sQyrl2ICAgICCLaaaN/G2a8eUzRl/MOBVvTZ+5O08KGr03fjvV5eWyxlpLXAhwyIORBWpE7saY26StQEBAQEBAQEBAQEBAQEBAQEBAQEFY2FxAaCXE2AG0lJ6ERvw9R0K0a+Kt5SUfPOHojgszU5+9PdjhsaPTdz5rcpWqbQEBAQEBAQEEd0k0VjrBrDmSjY4ewjeFZw6madJ4UtRpK5OscvNMXwWakdaVuW5wuWnv3d606ZK3joyMmK2Ofmc9doxAQEBAQEBAQEBAQEBAQEBAQb+E4NLVOtE243uNw0d/uXF8lacpMeK2Sdqw9L0a0UjpBrO5829x3dQG5ZmbUzfpHDX0+jrj625SNVl0QEBAQEBAQEBBjnga8WeAQdxXtbTXhzalbRtKJYvoHFJd0J5N3Da3w91lcx6yY6WZ+Xs+J60Q7EtFKmDazXbxZc+rartM9LcSoZNNkpzDiuaQbEEHgcj4KVAogICAgICAgICAgICA1pJsBc8BmfBB2sO0VqZ9jNRvF9x6tqivnpXmU9NPkvxCYYRoFFHZ055R3DY3w396p5NZM9Kr+Ls+I63S6ngbGAGAADcFTtabctCtK1jaGVcuhAQEBAQEBAQEBAQEFCEGlWYTDMPnI2u7QFJXNevEob6fHbmHBrNAqd/Q1mHqJt4G6sV1lo5Vb9n0niXGqvg7ePo5QfvD9x7lNXW184V7dn3jiXLn0Hqm7Ax3Y4/uApY1WOfNBOjyx5NGXRqqbtid3Fp/dSRmpPmjnBkjya7sGqBthk9En2Lr8Svq5/Dv6MZwybzMv8ATf7k79fV53LegMMm8zL/AE3+5O/X1O5b0ZG4NUHZDJ6JHtTv19Xv4d/RsRaNVTtkLu8tH7rmc1I83UYMk+Tdh0IqnbWsb95x/YFcTqcceaSNHlnydSl+Dt5+klA+6P3PuUVtbXyhPXs+88y7NHoDTs6es89ZNvAWUFtZaeFivZ9I5l36LCIYR83G1vYAoLZr25lapp8deIboFlElVR6ICAgICAgICAgICAgICAgICAgICAgICAgICAgICAgICAgICAgICAgICAgICAgICAgICAgICAgICAgICAgICAgICAgICAgICAgICAgICAgICAgICAgICAgICAgICAgICAgICAgICAgICAgICAgICAgICAgICAgICAgICAgICAgICAgICD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2" name="AutoShape 10" descr="data:image/jpeg;base64,/9j/4AAQSkZJRgABAQAAAQABAAD/2wCEAAkGBxQPEBUUEBQVFRAVFhUYGBUWFREVFxcXFxUWFhQWFhUaHCwhHBooHhQUITEhJikrLi4uFx8zODMsNygtLisBCgoKDg0OGxAQGzcmICQsLCwsNCwsLCwsLC8sLCwsLCwsLCwsLCwsLCwsLCwsLCwsLCwsLCwsLCwsLCwsLCwsLP/AABEIAM0A9gMBEQACEQEDEQH/xAAbAAEAAQUBAAAAAAAAAAAAAAAABgECAwQFB//EAEYQAAEDAgIFBwYMBQMFAAAAAAEAAgMEEQUhBhIxQVETIjJhcYGRUlOSobHRBxQWIzM0QnJzgrLBFWKT0+FUlKMXNUSD8P/EABoBAQADAQEBAAAAAAAAAAAAAAADBAUCAQb/xAAyEQEAAgEDAQYEBgIDAQEAAAAAAQIDBBExIQUSMkFRoRUiUpETM2FxgbEUQmLR8OEj/9oADAMBAAIRAxEAPwD3FAQEBAQEBAQEBAQEBAQEBAQEBAQEBAQEBAQEBAQEBAQEBAQEBAQEBAQEBAQEBAQEBAQEBAQEBAQEBAQEBAQEBAQEBAQEBAQEBAQEBAQEBAQEBAQEBAQEBAQEBAQEBAQEBAQEBAQEFCUGN9S1u1wXUUtPEOJyVjmWnLjULdrx4hTV0uWfJXtrcFebNZ+k0A3k9x/YKWNBlnyQz2ngjzYjpXDwce5dfDsrie1sPpK35WxeQ/wb7178NyesOfi+L0kGlsXkP8G+9PhuT1g+L4vSVw0rh4OHcvPh2V1Ha2H0lkZpNAd5Hcf3C5nQZY8ncdp4J821FjcLtjx4hRW0uWPJNXW4bcWbbKljtjgoZpaOYTxlpPEsoK5SKoCAgICAgICAgICAgICAgILXvA2my9iJnh5MxHLlVukMMeV9Y8BmrWPRZL+Sjm7Rw4/PdH8R011CBdkesbN13AXPUL5q5XQY6+OVC/aeW/5dXPqMXmftee7JXKabFXiGffWZr82ab3l3SJPaSVNERHCvMzPK1evBAQEBAQVQLIKscW9EkHquF5MRPL2JmOG5BiszNjz35qG2mxW5hYprM1OLOrS6VvH0jQez/wC/dVL9nUnwyu4+1rx44dqj0ihkyJ1TwOSpZNFkp+rSxdo4cnns6zHh2w3VWYmOV6LRPC5ePRAQEBAQEBAQEBBa5wGZ2JEbvJmI5cDFNJmx3bHzncdw71oYNDa/W3SGXqe0606U6yi9bick3TdlwGQWnjwUxx8sMXLqcmWfmloYdo5iFfnrRUdN5QLZ53bOiBzGjbtN8hks7Ua3JEzWI2a2k7NwzWL2nvf0luBfB9RUh1zHy85HOmqDyrz2X5rR1ABZ1rTad5a9axWNqxtC3EdCWdKjfyJ82bvhPY292flIHUVZw6zJj6cwqajQYc3WY2n1hFq+OSlyq2clsHKX1oSSbC0tha5IsHBp6lqYdbjydOJYmo7Oy4usdY/RVXFAQEBAQEGvLhlPKbzQMkvtOtLG70mOCr5tNXJ57fst4NXbF02iY/VWbDMEgZr1UL4W+UaiqcO4cpcnqAKzM2kvjjfv++zX0+uxZZ7v4fX9olIcN+D/AAmpibLFC8xvALSZq1twdhs54Kpd63r7tL8OnpH2bX/TDDPMP/3FX/cTv29T8OnpH2P+mGGeYf8A7ir/ALid+3r7ncp6R9mtjejcdHEz4s0thHNLS577Em4Os4k77beC1NBqJn5LfwxO1NLFf/1rH7ufRYlJCeY424HMK9kwUyeKGbi1OTF4ZSjC9Jmvs2Xmu47vFZefQWr1p1htabtOt+l+kpAxwIuNiz5jZqxMT1hcj0QEBAQEBAQYamobG0ucbALqlJvO0OMmSuOvesg+M44+ckN5sfDee1bmm0lccbzy+a1eutmnaOkOQrigINijrHwu1o3Fp9R7RsKjyYqZI2tCXFnvinek7JRhmlTXWE41T5Q6PeNoWVm7PtXrTr/bb0/atbdMsbT6+SRRyBwBaQQdhBuFnzExO0tatotG8KvYHAggEHIg5gjeCF49RbEdCYzzqR3IO8i2tCf/AF35v5COsFWcOqyYukT0U9RocWbrMbT6wi2IQS0n1uPk2+dadeE7vpLDV/OG7d61MOux36T0liajs3Lj6x1j9HJqdI6djgwScpKchHEHSvJteway/BS31WKnMocWiz5PDX79G/h9HX1JBZSGCHa6Sqe1hDciSIm3de19qqT2jEztWq/HZExWZvb7M525LSiejHmNp2YaqqZCwvlc1jBtc4gBeWvWsb2l7Slrz3axvLTwwVmJ/wDb4tSAn63UBzY7ZXMUfSkyORyF1m5u0fLH92zp+yZ5yz/EJro58HdNSvE05dV1fnprHV6oo+iwbevM5rLve153tO7Zx46Y47tI2hMFy7a1diEcAvI4DgNpPYFLiw3yTtWEObUY8Mb3lwBpeNf6M8nxuNbw2etXvhs93xdfZl/GK97w9Pd1Y6+CsYWBw5wsWnJ3gd/YqtsOXBbvTHC7XUYNTWaxPPkgtZTGKRzHbWm3bwK3cWSMlItD5rNinFeaT5MCkROtg2NvgIBzj4cOxU9RpK5Y3jle0muvhnaeE5palsrQ5huCsS9JpO0vpceSuSveqzLhIICAgICAgguk+JmWQsaeY31lbmi08Ur3p5l812jqpyX7scQ4ivM0QEBAQbdBiEkBvG4jiNrT2hQ5cFMsfNCfBqMmGfkl2KP4RqPXbFPNHHM4gABwcCTkBlmM+KxdRp4xz8ton+30Wk1ds0fNSY/pMQqq8EXyOxBrUWHQwX5GKOO+Z1GNbfO+dgg42mGI6jBE085+Z6m/5I9RWhoMPet354hk9qajuU/Djmf6QR1PW1EnJUNODxqJnBsLO4Xc49QCuarVzi+WI6qGi0EZ471rdPSOUmwL4N4IniaueaypGwyACJmy/JwjmjZtNysfJlvkne0voMWGmKNqRsm4CjSsNXVshbrSODR17+wb13THa87VjdHky0xxvedkWxPSpzrtgGqPKd0u4bAtTD2dEdcn2Ymo7WtPTFG36yjsshcSXElx2km5WlWsVjaGTa1rTvad5WL1yIL5JS7NxJIFrk3y7V5WsV4h7a1rczusXrwQdrRrEzDIGk8xx8CqWtwRevejmGj2fqpxX7s8SnQKwn0yqAgICAg16+TVie4bmk+AXeKN7xCLPO2OZ/R5mTfbtX00RtGz46Z3ndRevBAQEAoNUYFRyG9UyoqNnNfUPbHcG4+bYAD33VDNpL5J626NPBr8eKOlOv8ACTYVitNSC1NRxxD+QMb6wLqH4ZP1eyz8Zj6Pd0PlgPNH0v8ACfDP+XsfGI+j3PlgPNH0v8Lz4Z/y9j4zH0e6nywHmj6X+E+Gf8vY+MR9HujlfVmaRz3bXHZwG4LRw4ox0isMnPmnNebyxwTOjOsxxa7iDZd2pW0bWjdHS9qTvWdpd+g0re3KZuuOIyd7j6ln5ezqz1pO39NXB2tevTJG/wDbPiOlmVoG2PlPGzsbdcYezuu+Sfskz9rdNsUfzKNVFQ6R2s9xc7iVpUpWkbVjZj5Mlsk9607yxLtwICAgICAgqOravJexy9Lw55dEwnaWi/hsXzWWIi8xD7DTzM44mfRsqNMICAgINbEReJ4OwtI8RZd4p2vEos8b45h5o5pBsdoyK+mid43fHWjadlF68EBAQEBAQcqTGeUl5CijdVVO9kfQZtzll6LBkqefW0x9I6y0NN2dky9Z6QkmDfB3JKRLik7nOGbaenfJFEzhrPbZ73DjcDtWVk1eW8777fs3MWhw467RG/7trENDZ4rmllEzfNznVf2Nma2x32Dm783KfF2hevS/X+1XP2Vjt1pO39OOWPaSJYpInDaHtt6LgS12zcStTDqKZY3qxdRpcmCdrtLGMQFNC6QguIsGsAJL3uNmMaBmSSQvc2WMVJtLzT4JzZIpDoR6L4sQCW0AJANjNU3HUbQkX7Cs34lb6Wv8Hp9UrvkrivDD/wCtVf2E+JW+l78Hp9UnyVxXhh/9aq/sJ8St9J8Hp9UnyVxXhh/9aq/sJ8St9Lz4PT6pa7sJrYz89Lh7R/JLUyOvw1eSHtU+LVZb/wCnT/3rsq59FgxR+Z1/96RK8i2VwesXAPYDmr8TMx1ZloiJ6KL14ICAgujFyO0e1c24l1TxQ9NoxZjexfM38UvscUbUhmXKQQEBAQc/SD6rN+G/9JUmLxwizfly86p6n4xHyn222Eg69z+w+263cVtp7k/w+Xz03jvx/IrKqIMU0rg5rWxSSF1/owHEWBcTqkgnIHZc5bFDlzVxRE24T4NPbNMxTlZTVrJSWsdz29Jhu17dhs6N1nNOY2hdUy0v4Zc5MOTFO142bCkRObiGNxwvbE0OlqX5MgiGvI49m4ZE3O4FV82qx4ueVvT6LLn8MdPWXVwvQSqrudiUnxenP/iwO57hwmm3dbW7t6yM2syZOnEN7T9n4sPXmf1eiYPhMNHEIqaJkUQ+ywWz4k7Ses5qovNxzgBc5Dim2/DyZ26y4GJ6UMjuIhru4/ZHfv7lfw6C9ut+ke7M1HamOnTH1n2RauxGSc3kcTwGxo7AtXFgpi8MMPNqcmad7z/009EsO/iGJco7OloDlwfVOb7GNIPa4LK1+fv37scQ3OzNN+Hj788z/T1OWUMF3EAcSQAqNazadoaVrVrG9p2WUtUyUXjcHDqN11fHak7WjZzjy0yRvSd2ZcJEZ0h0emlJfTzuudsMrnGI/dcBrM8HDgArOn1M4p43/v7qeq0kZ45mJ9vsh02tE8RzsdFKdjX2s7jqPHNfs3G/EBbOHU0y8T1fPZ9FlweKOnrHC5WFUQEBAQXvnEDRIekTaMcTsLuwX8bKtnvv8kfyt6fHt88/w9Npug3sHsWBfxS+px+GGVcuxAQEBBz8f+qzfhv/AElSYvHCLP8Aly8Yoat0Lw9hsRxzBB2gjeFtWjd87WdklppGVA1ocnDpRHpDiW+U31rumbbpf7ocmDf5qfZYrKqq17mkOYbPaQ5p3XBuL9Sjy44vSaylwZZxXi8J5JQ02JQsfNEx4IuNYDXYd4Dxm0g3zBXzcxNLfrD6+tq5Kb8xKO4j8HevzYKyohiJ5zeZI4N4MlcNYbsyXKf/AC8223eVv8DT97vd3/r7JDo3ovTYazVpYw0npPJLpHnaS+Q5nPuVZbiNuHYuj1xMT0liiyZ84/q6I7Xe5XcOhyX626QzdR2nix9K9Z9kTxHFZag/OO5vkjJvhv71rYdPjxeGGHn1eXP456enk0lOrBHd1pMbkTt1b2E4h8Spm09I0MY25LnEve57jd73OO8m/FUK9n4997Tu079q5Zr3axt/77NaoqHyG8ji49Zv4K5THWkbVjZn5Ml8k73ncp6h0btaNxa7iEvjreNrRuY8lsdu9WdpSfC9KgbNqBY+W0Zd43dyy8/Z8x1x/ZtabtWJ6ZY/lJopWvAc0gtOwg3CzbVms7S2K2raN6zvDHWUjJ2FkrGvjO1rgHA9xXjrlEMT0NfHd1G/Wb5mZzuOepNYuGW51+0BXsOvvTpbrHuzNR2ZjydadJ9kdc8tfycjXRy2vybxZxA2lu5w62kha2LUUyx8ssPPpcuGfmjp6+S9TK4gvqHsp260205tjHSd1nyW9ar3zb9Kfdax4Nvmv9keqax00oe/bcAAZBoByaBuCi22hPvvMPb6boN7B7FiX8Uvo8fhhkXLsQEBAQc/H/qs34b/ANJUmLxwiz/ly8RC23zi5jy0gtJDhsIyI70I6cO5TY61+VS0386wDW/M3Y7tyK8rNqeEtFL+Ln1h0m0+uNaJwkbxbtHa3aFNXPWek9Fe+nvHWOsfo7eh2ICNz43uDWHntJNgHbHjPjke2/FZ+u09pnv0hq9m6usV/DvO3olP8Qi84z0m+9Z/4OT6Z+zV/wAjF9Ufc/iMXnWek33r38DJ9M/Y/wAjF9UfdgrpKaojdHM6J8buk1zmkHfmLp+Dl+mfsTqMM/7R94RSs0TgFzSVhiOdmSPFRFfPyncoNu59slax5tVTymf3hSy6fRZOu8R+0xH/AMcp1DPGTyvIuaL2fDMHgi+V2OAcDbcLjrWhh1Frztasx/TJ1Okrjjel4mPdjVtREBAQEBBtUNfJAbxutxG0HtCiy4aZY2tCbDqMmGd6SleF6Tsks2XmP4/ZPfu71k5tBenWnWPdu6btTHk6X6T7OzUVTI26z3Na3iTt7OKp1x2tO1Y6tC+WlI71p2hF8cx+GZuoImygEEGQZAjYWjbfryWjh7PvExa87fsydT2pSYmlI3/fhwHU+qNaUiNnF2V/ut2laFs1Y6R1llV097dZ6Q51TjrWZUzed514F/yN2DtOahtNr+LhPStMfh59ZcOSQuJc4kuO0nMlekzvyRdIdo9qTw9jl7vTdBvYPYsK/il9Jj8MMi5diAgICDn4/wDVZvw3/pKkxeOEWf8ALl4iFtvnFUBBdFIWHWaS1w3gkHxSY3ImY6utDpDJsma2UcSNV/pt/dcxWa+GdnUzFvHG/wDbcixKnfvfEf5gHt8W5+pSRlvHMbopwY54nb9+rbjptf6N8b/uvF/RNiuo1FfPojnS38tp/ZSWle3pMcO4+1SVyUniUVsV68wwrtGI9EBAQEBAQZoqZ7ui1x7j7VxOSscy7rjvbiFZKbU+kfHH954v6IuVHOop5dUsaW/+20fvLVmxKnZ9p8pHkjVb2azs/ALj8W88RskjBjjxTMtKbSF+yFrYhxA1n+m79lxMTbxTuliYr4I2cmWVzzrPJc47yST4rqI24czMz1lagILoukO0e1J4exy93pug3sHsWFfxS+kx+GGRcuxAQEBBz8f+qzfhv/SVJi8cIs/5cvEQtt84qgICAgIKEINqnxCWPoSPb1Bxt4LyaxPMOovaOJbjdIqgbXh33mMd6yLrnuRHD38S089f4ZG6RP8AtRQn8jgfU5dbW8rS5+Weax9l40gbvp2dz5Avd8n1e0PO7i+n3lX+PR/6f/leneyfV7HcxfT7yfx6P/T/APK9O9k+r2O5i+n3lQ6QN3U7O98hTfJ9XtB3cUf6+8rHaRP+zFCPyuJ9bl5taebS9+WOKx9mN2kVRucG/dZG312uue5E8uvxJjjp/DTqMRlk6cj3dRcbeC9itY4h5N7TzLVAXTlVAQEBAQXRdIdo9qTw9jl7vTdBvYPYsK/il9Jj8MMi5diAgICDn4/9Vm/Df+kqTF44RZ/y5eIhbb5xVAQEBAQEBAQEBAQEBAQEBAQEBAQEBBdF0h2j2ryeHscvdqU8xvYPYsO/il9Jj8MMq5diAgICDnaQ3+KTaoueTfl3FSYvHCLP+XLxILbfOKoCAgICAgICAgICAgICAgICAgICAgIKtNiDwQ3e34NNylPG8ixcxrrcLi9vWsPLG15fR4J3xw3VwlEBAQEFk0Yc0tOwghe1nad3N696Jh4fitCaeZ8bvsnLrH2T4LcpbvREw+cyUmltpaq6cCAgICAgICAgICAgICAgICAgICAgINnDKI1EzI27XG3YN58Lrm9u7G7ulZtaIh7fTRBjGtGxoA8FiWned30VK92sQyrl2ICAgICCLaaaN/G2a8eUzRl/MOBVvTZ+5O08KGr03fjvV5eWyxlpLXAhwyIORBWpE7saY26StQEBAQEBAQEBAQEBAQEBAQEBAQEFY2FxAaCXE2AG0lJ6ERvw9R0K0a+Kt5SUfPOHojgszU5+9PdjhsaPTdz5rcpWqbQEBAQEBAQEEd0k0VjrBrDmSjY4ewjeFZw6madJ4UtRpK5OscvNMXwWakdaVuW5wuWnv3d606ZK3joyMmK2Ofmc9doxAQEBAQEBAQEBAQEBAQEBAQb+E4NLVOtE243uNw0d/uXF8lacpMeK2Sdqw9L0a0UjpBrO5829x3dQG5ZmbUzfpHDX0+jrj625SNVl0QEBAQEBAQEBBjnga8WeAQdxXtbTXhzalbRtKJYvoHFJd0J5N3Da3w91lcx6yY6WZ+Xs+J60Q7EtFKmDazXbxZc+rartM9LcSoZNNkpzDiuaQbEEHgcj4KVAogICAgICAgICAgICA1pJsBc8BmfBB2sO0VqZ9jNRvF9x6tqivnpXmU9NPkvxCYYRoFFHZ055R3DY3w396p5NZM9Kr+Ls+I63S6ngbGAGAADcFTtabctCtK1jaGVcuhAQEBAQEBAQEBAQEFCEGlWYTDMPnI2u7QFJXNevEob6fHbmHBrNAqd/Q1mHqJt4G6sV1lo5Vb9n0niXGqvg7ePo5QfvD9x7lNXW184V7dn3jiXLn0Hqm7Ax3Y4/uApY1WOfNBOjyx5NGXRqqbtid3Fp/dSRmpPmjnBkjya7sGqBthk9En2Lr8Svq5/Dv6MZwybzMv8ATf7k79fV53LegMMm8zL/AE3+5O/X1O5b0ZG4NUHZDJ6JHtTv19Xv4d/RsRaNVTtkLu8tH7rmc1I83UYMk+Tdh0IqnbWsb95x/YFcTqcceaSNHlnydSl+Dt5+klA+6P3PuUVtbXyhPXs+88y7NHoDTs6es89ZNvAWUFtZaeFivZ9I5l36LCIYR83G1vYAoLZr25lapp8deIboFlElVR6ICAgICAgICAgICAgICAgICAgICAgICAgICAgICAgICAgICAgICAgICAgICAgICAgICAgICAgICAgICAgICAgICAgICAgICAgICAgICAgICAgICAgICAgICAgICAgICAgICAgICAgICAgICAgICAgICAgICAgICAgICAgICAgICAgICD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grpSp>
        <p:nvGrpSpPr>
          <p:cNvPr id="27" name="Group 26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28" name="Rectangle 27">
              <a:hlinkClick r:id="rId3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29" name="Rectangle 28">
              <a:hlinkClick r:id="rId4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30" name="Rectangle 29">
              <a:hlinkClick r:id="rId5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31" name="Rectangle 30">
              <a:hlinkClick r:id="rId6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32" name="Rectangle 31">
              <a:hlinkClick r:id="rId7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39" name="Rectangle 38">
              <a:hlinkClick r:id="rId8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40" name="Rectangle 39">
              <a:hlinkClick r:id="rId9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altLang="el-GR"/>
          </a:p>
        </p:txBody>
      </p:sp>
      <p:sp>
        <p:nvSpPr>
          <p:cNvPr id="4" name="Ορθογώνιο 3"/>
          <p:cNvSpPr/>
          <p:nvPr/>
        </p:nvSpPr>
        <p:spPr>
          <a:xfrm>
            <a:off x="460375" y="1052736"/>
            <a:ext cx="8296472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200" b="1" dirty="0" smtClean="0">
                <a:solidFill>
                  <a:srgbClr val="004B82"/>
                </a:solidFill>
              </a:rPr>
              <a:t>2. </a:t>
            </a:r>
            <a:r>
              <a:rPr lang="el-GR" sz="2200" b="1" dirty="0">
                <a:solidFill>
                  <a:srgbClr val="004B82"/>
                </a:solidFill>
              </a:rPr>
              <a:t>Ο δρομολογητής και ο </a:t>
            </a:r>
            <a:r>
              <a:rPr lang="el-GR" sz="2200" b="1" dirty="0" err="1">
                <a:solidFill>
                  <a:srgbClr val="004B82"/>
                </a:solidFill>
              </a:rPr>
              <a:t>μεταγωγέας</a:t>
            </a:r>
            <a:r>
              <a:rPr lang="el-GR" sz="2200" b="1" dirty="0">
                <a:solidFill>
                  <a:srgbClr val="004B82"/>
                </a:solidFill>
              </a:rPr>
              <a:t>  διαθέτουν </a:t>
            </a:r>
            <a:r>
              <a:rPr lang="en-US" sz="2200" b="1" dirty="0">
                <a:solidFill>
                  <a:srgbClr val="004B82"/>
                </a:solidFill>
              </a:rPr>
              <a:t>FTP Client </a:t>
            </a:r>
            <a:r>
              <a:rPr lang="el-GR" sz="2200" b="1" dirty="0">
                <a:solidFill>
                  <a:srgbClr val="004B82"/>
                </a:solidFill>
              </a:rPr>
              <a:t> που μπορεί να </a:t>
            </a:r>
            <a:r>
              <a:rPr lang="el-GR" sz="2200" b="1" dirty="0" smtClean="0">
                <a:solidFill>
                  <a:srgbClr val="004B82"/>
                </a:solidFill>
              </a:rPr>
              <a:t>διαβάζουν </a:t>
            </a:r>
            <a:r>
              <a:rPr lang="el-GR" sz="2200" b="1" dirty="0">
                <a:solidFill>
                  <a:srgbClr val="004B82"/>
                </a:solidFill>
              </a:rPr>
              <a:t>και να </a:t>
            </a:r>
            <a:r>
              <a:rPr lang="el-GR" sz="2200" b="1" dirty="0" smtClean="0">
                <a:solidFill>
                  <a:srgbClr val="004B82"/>
                </a:solidFill>
              </a:rPr>
              <a:t>γράφουν </a:t>
            </a:r>
            <a:r>
              <a:rPr lang="el-GR" sz="2200" b="1" dirty="0">
                <a:solidFill>
                  <a:srgbClr val="004B82"/>
                </a:solidFill>
              </a:rPr>
              <a:t>αρχεία ρυθμίσεων (</a:t>
            </a:r>
            <a:r>
              <a:rPr lang="en-US" sz="2200" b="1" dirty="0">
                <a:solidFill>
                  <a:srgbClr val="004B82"/>
                </a:solidFill>
              </a:rPr>
              <a:t>configuration files</a:t>
            </a:r>
            <a:r>
              <a:rPr lang="el-GR" sz="2200" b="1" dirty="0">
                <a:solidFill>
                  <a:srgbClr val="004B82"/>
                </a:solidFill>
              </a:rPr>
              <a:t>). </a:t>
            </a:r>
          </a:p>
          <a:p>
            <a:r>
              <a:rPr lang="el-GR" sz="2200" b="1" dirty="0" smtClean="0">
                <a:solidFill>
                  <a:srgbClr val="004B82"/>
                </a:solidFill>
              </a:rPr>
              <a:t>3. </a:t>
            </a:r>
            <a:r>
              <a:rPr lang="el-GR" sz="2200" b="1" dirty="0">
                <a:solidFill>
                  <a:srgbClr val="004B82"/>
                </a:solidFill>
              </a:rPr>
              <a:t>Τα </a:t>
            </a:r>
            <a:r>
              <a:rPr lang="en-US" sz="2200" b="1" dirty="0">
                <a:solidFill>
                  <a:srgbClr val="004B82"/>
                </a:solidFill>
              </a:rPr>
              <a:t>PC</a:t>
            </a:r>
            <a:r>
              <a:rPr lang="el-GR" sz="2200" b="1" dirty="0">
                <a:solidFill>
                  <a:srgbClr val="004B82"/>
                </a:solidFill>
              </a:rPr>
              <a:t>0 &amp; </a:t>
            </a:r>
            <a:r>
              <a:rPr lang="en-US" sz="2200" b="1" dirty="0">
                <a:solidFill>
                  <a:srgbClr val="004B82"/>
                </a:solidFill>
              </a:rPr>
              <a:t>PC</a:t>
            </a:r>
            <a:r>
              <a:rPr lang="el-GR" sz="2200" b="1" dirty="0">
                <a:solidFill>
                  <a:srgbClr val="004B82"/>
                </a:solidFill>
              </a:rPr>
              <a:t>1 διαθέτουν </a:t>
            </a:r>
            <a:r>
              <a:rPr lang="en-US" sz="2200" b="1" dirty="0">
                <a:solidFill>
                  <a:srgbClr val="004B82"/>
                </a:solidFill>
              </a:rPr>
              <a:t>FTP client</a:t>
            </a:r>
            <a:r>
              <a:rPr lang="el-GR" sz="2200" b="1" dirty="0">
                <a:solidFill>
                  <a:srgbClr val="004B82"/>
                </a:solidFill>
              </a:rPr>
              <a:t> </a:t>
            </a:r>
            <a:r>
              <a:rPr lang="el-GR" sz="2200" b="1" dirty="0" smtClean="0">
                <a:solidFill>
                  <a:srgbClr val="004B82"/>
                </a:solidFill>
              </a:rPr>
              <a:t>για </a:t>
            </a:r>
            <a:r>
              <a:rPr lang="el-GR" sz="2200" b="1" dirty="0">
                <a:solidFill>
                  <a:srgbClr val="004B82"/>
                </a:solidFill>
              </a:rPr>
              <a:t>το διάβασμα, το γράψιμο, τη διαγραφή και τη μετονομασία αρχείων που βρίσκονται στον </a:t>
            </a:r>
            <a:r>
              <a:rPr lang="en-US" sz="2200" b="1" dirty="0">
                <a:solidFill>
                  <a:srgbClr val="004B82"/>
                </a:solidFill>
              </a:rPr>
              <a:t>FTP </a:t>
            </a:r>
            <a:r>
              <a:rPr lang="en-US" sz="2200" b="1" dirty="0" smtClean="0">
                <a:solidFill>
                  <a:srgbClr val="004B82"/>
                </a:solidFill>
              </a:rPr>
              <a:t>server</a:t>
            </a:r>
            <a:endParaRPr lang="el-GR" sz="2200" b="1" dirty="0" smtClean="0">
              <a:solidFill>
                <a:srgbClr val="004B82"/>
              </a:solidFill>
            </a:endParaRPr>
          </a:p>
          <a:p>
            <a:endParaRPr lang="el-GR" sz="2200" b="1" dirty="0" smtClean="0">
              <a:solidFill>
                <a:srgbClr val="004B82"/>
              </a:solidFill>
            </a:endParaRPr>
          </a:p>
          <a:p>
            <a:r>
              <a:rPr lang="el-GR" sz="2200" b="1" dirty="0" smtClean="0">
                <a:solidFill>
                  <a:srgbClr val="004B82"/>
                </a:solidFill>
              </a:rPr>
              <a:t>Ζητείται: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b="1" dirty="0" smtClean="0">
                <a:solidFill>
                  <a:srgbClr val="004B82"/>
                </a:solidFill>
              </a:rPr>
              <a:t> να διαμορφώσουμε κατάλληλα τον δρομολογητή και τον </a:t>
            </a:r>
            <a:r>
              <a:rPr lang="el-GR" sz="2200" b="1" dirty="0" err="1" smtClean="0">
                <a:solidFill>
                  <a:srgbClr val="004B82"/>
                </a:solidFill>
              </a:rPr>
              <a:t>μεταγωγέα</a:t>
            </a:r>
            <a:r>
              <a:rPr lang="el-GR" sz="2200" b="1" dirty="0" smtClean="0">
                <a:solidFill>
                  <a:srgbClr val="004B82"/>
                </a:solidFill>
              </a:rPr>
              <a:t>, </a:t>
            </a:r>
            <a:r>
              <a:rPr lang="el-GR" sz="2200" b="1" dirty="0">
                <a:solidFill>
                  <a:srgbClr val="004B82"/>
                </a:solidFill>
              </a:rPr>
              <a:t>ώστε να μπορεί να αξιοποιηθεί η υπηρεσία FTP από τον χρήστη με </a:t>
            </a:r>
            <a:r>
              <a:rPr lang="el-GR" sz="2200" b="1" dirty="0" err="1">
                <a:solidFill>
                  <a:srgbClr val="004B82"/>
                </a:solidFill>
              </a:rPr>
              <a:t>username</a:t>
            </a:r>
            <a:r>
              <a:rPr lang="el-GR" sz="2200" b="1" dirty="0">
                <a:solidFill>
                  <a:srgbClr val="004B82"/>
                </a:solidFill>
              </a:rPr>
              <a:t> </a:t>
            </a:r>
            <a:r>
              <a:rPr lang="el-GR" sz="2200" b="1" dirty="0" err="1">
                <a:solidFill>
                  <a:srgbClr val="004B82"/>
                </a:solidFill>
              </a:rPr>
              <a:t>teia</a:t>
            </a:r>
            <a:r>
              <a:rPr lang="el-GR" sz="2200" b="1" dirty="0">
                <a:solidFill>
                  <a:srgbClr val="004B82"/>
                </a:solidFill>
              </a:rPr>
              <a:t> &amp; </a:t>
            </a:r>
            <a:r>
              <a:rPr lang="el-GR" sz="2200" b="1" dirty="0" err="1">
                <a:solidFill>
                  <a:srgbClr val="004B82"/>
                </a:solidFill>
              </a:rPr>
              <a:t>password</a:t>
            </a:r>
            <a:r>
              <a:rPr lang="el-GR" sz="2200" b="1" dirty="0">
                <a:solidFill>
                  <a:srgbClr val="004B82"/>
                </a:solidFill>
              </a:rPr>
              <a:t> </a:t>
            </a:r>
            <a:r>
              <a:rPr lang="el-GR" sz="2200" b="1" dirty="0" err="1">
                <a:solidFill>
                  <a:srgbClr val="004B82"/>
                </a:solidFill>
              </a:rPr>
              <a:t>teia</a:t>
            </a:r>
            <a:r>
              <a:rPr lang="el-GR" sz="2200" b="1" dirty="0" smtClean="0">
                <a:solidFill>
                  <a:srgbClr val="004B82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b="1" dirty="0">
                <a:solidFill>
                  <a:srgbClr val="004B82"/>
                </a:solidFill>
              </a:rPr>
              <a:t>ν</a:t>
            </a:r>
            <a:r>
              <a:rPr lang="el-GR" sz="2200" b="1" dirty="0" smtClean="0">
                <a:solidFill>
                  <a:srgbClr val="004B82"/>
                </a:solidFill>
              </a:rPr>
              <a:t>α προχωρήσουμε σε δοκιμές για τον έλεγχο της  λειτουργικότητας  της </a:t>
            </a:r>
            <a:r>
              <a:rPr lang="el-GR" sz="2200" b="1" dirty="0">
                <a:solidFill>
                  <a:srgbClr val="004B82"/>
                </a:solidFill>
              </a:rPr>
              <a:t>υπηρεσίας FTP </a:t>
            </a:r>
            <a:r>
              <a:rPr lang="el-GR" sz="2200" b="1" dirty="0" smtClean="0">
                <a:solidFill>
                  <a:srgbClr val="004B82"/>
                </a:solidFill>
              </a:rPr>
              <a:t>σε επίπεδο </a:t>
            </a:r>
            <a:r>
              <a:rPr lang="de-CH" sz="2200" b="1" dirty="0" err="1" smtClean="0">
                <a:solidFill>
                  <a:srgbClr val="004B82"/>
                </a:solidFill>
              </a:rPr>
              <a:t>write</a:t>
            </a:r>
            <a:r>
              <a:rPr lang="de-CH" sz="2200" b="1" dirty="0" smtClean="0">
                <a:solidFill>
                  <a:srgbClr val="004B82"/>
                </a:solidFill>
              </a:rPr>
              <a:t>, </a:t>
            </a:r>
            <a:r>
              <a:rPr lang="de-CH" sz="2200" b="1" dirty="0" err="1" smtClean="0">
                <a:solidFill>
                  <a:srgbClr val="004B82"/>
                </a:solidFill>
              </a:rPr>
              <a:t>read</a:t>
            </a:r>
            <a:r>
              <a:rPr lang="de-CH" sz="2200" b="1" dirty="0" smtClean="0">
                <a:solidFill>
                  <a:srgbClr val="004B82"/>
                </a:solidFill>
              </a:rPr>
              <a:t>, </a:t>
            </a:r>
            <a:r>
              <a:rPr lang="de-CH" sz="2200" b="1" dirty="0" err="1" smtClean="0">
                <a:solidFill>
                  <a:srgbClr val="004B82"/>
                </a:solidFill>
              </a:rPr>
              <a:t>delete</a:t>
            </a:r>
            <a:r>
              <a:rPr lang="de-CH" sz="2200" b="1" dirty="0" smtClean="0">
                <a:solidFill>
                  <a:srgbClr val="004B82"/>
                </a:solidFill>
              </a:rPr>
              <a:t>, </a:t>
            </a:r>
            <a:r>
              <a:rPr lang="de-CH" sz="2200" b="1" dirty="0" err="1" smtClean="0">
                <a:solidFill>
                  <a:srgbClr val="004B82"/>
                </a:solidFill>
              </a:rPr>
              <a:t>directory</a:t>
            </a:r>
            <a:r>
              <a:rPr lang="de-CH" sz="2200" b="1" dirty="0" smtClean="0">
                <a:solidFill>
                  <a:srgbClr val="004B82"/>
                </a:solidFill>
              </a:rPr>
              <a:t> </a:t>
            </a:r>
            <a:r>
              <a:rPr lang="de-CH" sz="2200" b="1" dirty="0" err="1" smtClean="0">
                <a:solidFill>
                  <a:srgbClr val="004B82"/>
                </a:solidFill>
              </a:rPr>
              <a:t>listing</a:t>
            </a:r>
            <a:r>
              <a:rPr lang="de-CH" sz="2200" b="1" dirty="0" smtClean="0">
                <a:solidFill>
                  <a:srgbClr val="004B82"/>
                </a:solidFill>
              </a:rPr>
              <a:t>, </a:t>
            </a:r>
            <a:r>
              <a:rPr lang="de-CH" sz="2200" b="1" dirty="0" err="1" smtClean="0">
                <a:solidFill>
                  <a:srgbClr val="004B82"/>
                </a:solidFill>
              </a:rPr>
              <a:t>rename</a:t>
            </a:r>
            <a:r>
              <a:rPr lang="de-CH" sz="2200" b="1" dirty="0" smtClean="0">
                <a:solidFill>
                  <a:srgbClr val="004B82"/>
                </a:solidFill>
              </a:rPr>
              <a:t>.</a:t>
            </a:r>
            <a:endParaRPr lang="el-GR" sz="2200" b="1" dirty="0" smtClean="0">
              <a:solidFill>
                <a:srgbClr val="004B82"/>
              </a:solidFill>
            </a:endParaRPr>
          </a:p>
          <a:p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endParaRPr lang="el-GR" sz="2300" b="1" dirty="0">
              <a:solidFill>
                <a:srgbClr val="004B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06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/>
              <a:t>Παράρτημα </a:t>
            </a:r>
            <a:br>
              <a:rPr lang="el-GR" sz="3600" b="1" dirty="0" smtClean="0"/>
            </a:br>
            <a:r>
              <a:rPr lang="el-GR" sz="3200" b="1" dirty="0" smtClean="0"/>
              <a:t>Οι εντολές στη </a:t>
            </a:r>
            <a:r>
              <a:rPr lang="el-GR" sz="3200" b="1" dirty="0" err="1" smtClean="0"/>
              <a:t>διεπαφή</a:t>
            </a:r>
            <a:r>
              <a:rPr lang="el-GR" sz="3200" b="1" dirty="0" smtClean="0"/>
              <a:t> </a:t>
            </a:r>
            <a:r>
              <a:rPr lang="en-US" sz="3200" b="1" dirty="0" smtClean="0"/>
              <a:t>BSD</a:t>
            </a:r>
            <a:r>
              <a:rPr lang="el-GR" sz="3200" b="1" dirty="0" smtClean="0"/>
              <a:t> για </a:t>
            </a:r>
            <a:r>
              <a:rPr lang="en-US" sz="3200" b="1" dirty="0" smtClean="0"/>
              <a:t>FTP</a:t>
            </a:r>
            <a:endParaRPr lang="el-GR" sz="32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69802"/>
              </p:ext>
            </p:extLst>
          </p:nvPr>
        </p:nvGraphicFramePr>
        <p:xfrm>
          <a:off x="719573" y="1628800"/>
          <a:ext cx="7704855" cy="403244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49051"/>
                <a:gridCol w="1813828"/>
                <a:gridCol w="1408383"/>
                <a:gridCol w="1846548"/>
                <a:gridCol w="1387045"/>
              </a:tblGrid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 dirty="0">
                          <a:effectLst/>
                        </a:rPr>
                        <a:t>!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cr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macdef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proxy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sendport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$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delete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mdelete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put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status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account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debug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mdir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pwd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struct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append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dir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mget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quit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sunique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ascii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disconnect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mkdir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quote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tenex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bell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form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mis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recv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trace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binary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get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mode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remotehelp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type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bye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glob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mput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rename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user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case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hash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nmap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reset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verbose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cd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help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ntrans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rmdir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?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cdup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led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open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runique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6350" marR="635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close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Is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prompt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spc="40">
                          <a:effectLst/>
                        </a:rPr>
                        <a:t>send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438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736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Περιεχόμενα</a:t>
            </a:r>
            <a:endParaRPr lang="el-GR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sp>
        <p:nvSpPr>
          <p:cNvPr id="5" name="Content Placeholder 2">
            <a:hlinkClick r:id="rId2" action="ppaction://hlinksldjump"/>
          </p:cNvPr>
          <p:cNvSpPr txBox="1">
            <a:spLocks/>
          </p:cNvSpPr>
          <p:nvPr/>
        </p:nvSpPr>
        <p:spPr>
          <a:xfrm>
            <a:off x="400646" y="1772816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6575" lvl="1" indent="-536575">
              <a:buFont typeface="+mj-lt"/>
              <a:buAutoNum type="arabicPeriod" startAt="2"/>
            </a:pPr>
            <a:r>
              <a:rPr lang="el-GR" sz="2400" dirty="0"/>
              <a:t>Βασικοί Όροι</a:t>
            </a:r>
          </a:p>
        </p:txBody>
      </p:sp>
      <p:sp>
        <p:nvSpPr>
          <p:cNvPr id="6" name="Content Placeholder 2">
            <a:hlinkClick r:id="rId3" action="ppaction://hlinksldjump"/>
          </p:cNvPr>
          <p:cNvSpPr txBox="1">
            <a:spLocks/>
          </p:cNvSpPr>
          <p:nvPr/>
        </p:nvSpPr>
        <p:spPr>
          <a:xfrm>
            <a:off x="400646" y="2352766"/>
            <a:ext cx="8229600" cy="5721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6575" lvl="1" indent="-536575">
              <a:buFont typeface="+mj-lt"/>
              <a:buAutoNum type="arabicPeriod" startAt="3"/>
            </a:pPr>
            <a:r>
              <a:rPr lang="el-GR" altLang="el-GR" sz="2400" dirty="0" smtClean="0"/>
              <a:t>Πρωτόκολλο </a:t>
            </a:r>
            <a:r>
              <a:rPr lang="el-GR" altLang="el-GR" sz="2400" dirty="0"/>
              <a:t>μεταφοράς αρχείων </a:t>
            </a:r>
            <a:r>
              <a:rPr lang="el-GR" altLang="el-GR" sz="2400" dirty="0" smtClean="0"/>
              <a:t>- FTP</a:t>
            </a:r>
            <a:endParaRPr lang="el-GR" sz="2400" dirty="0"/>
          </a:p>
        </p:txBody>
      </p:sp>
      <p:sp>
        <p:nvSpPr>
          <p:cNvPr id="9" name="Content Placeholder 2">
            <a:hlinkClick r:id="rId4" action="ppaction://hlinksldjump"/>
          </p:cNvPr>
          <p:cNvSpPr txBox="1">
            <a:spLocks/>
          </p:cNvSpPr>
          <p:nvPr/>
        </p:nvSpPr>
        <p:spPr>
          <a:xfrm>
            <a:off x="400646" y="292494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6575" lvl="1" indent="-536575">
              <a:buFont typeface="+mj-lt"/>
              <a:buAutoNum type="arabicPeriod" startAt="4"/>
            </a:pPr>
            <a:r>
              <a:rPr lang="el-GR" altLang="el-GR" sz="2400" dirty="0"/>
              <a:t>Υπόδειγμα επικοινωνίας μέσω </a:t>
            </a:r>
            <a:r>
              <a:rPr lang="en-US" altLang="el-GR" sz="2400" dirty="0" smtClean="0"/>
              <a:t>FTP</a:t>
            </a:r>
            <a:endParaRPr lang="el-GR" sz="2400" dirty="0"/>
          </a:p>
        </p:txBody>
      </p:sp>
      <p:sp>
        <p:nvSpPr>
          <p:cNvPr id="10" name="Content Placeholder 2">
            <a:hlinkClick r:id="rId5" action="ppaction://hlinksldjump"/>
          </p:cNvPr>
          <p:cNvSpPr txBox="1">
            <a:spLocks/>
          </p:cNvSpPr>
          <p:nvPr/>
        </p:nvSpPr>
        <p:spPr>
          <a:xfrm>
            <a:off x="400646" y="3501008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6575" lvl="1" indent="-536575">
              <a:buFont typeface="+mj-lt"/>
              <a:buAutoNum type="arabicPeriod" startAt="5"/>
            </a:pPr>
            <a:r>
              <a:rPr lang="el-GR" sz="2400" dirty="0"/>
              <a:t>Τυπική σύνοδος  </a:t>
            </a:r>
            <a:r>
              <a:rPr lang="en-US" sz="2400" dirty="0"/>
              <a:t>FTP</a:t>
            </a:r>
            <a:endParaRPr lang="el-GR" sz="2400" dirty="0"/>
          </a:p>
        </p:txBody>
      </p:sp>
      <p:sp>
        <p:nvSpPr>
          <p:cNvPr id="12" name="Content Placeholder 2">
            <a:hlinkClick r:id="rId6" action="ppaction://hlinksldjump"/>
          </p:cNvPr>
          <p:cNvSpPr txBox="1">
            <a:spLocks/>
          </p:cNvSpPr>
          <p:nvPr/>
        </p:nvSpPr>
        <p:spPr>
          <a:xfrm>
            <a:off x="400646" y="1191568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l-GR" sz="2400" dirty="0"/>
              <a:t>Υπηρεσία μεταφοράς αρχείων</a:t>
            </a:r>
            <a:endParaRPr lang="el-GR" sz="2400" dirty="0">
              <a:hlinkClick r:id="rId7" action="ppaction://hlinksldjump"/>
            </a:endParaRPr>
          </a:p>
        </p:txBody>
      </p:sp>
      <p:sp>
        <p:nvSpPr>
          <p:cNvPr id="13" name="Content Placeholder 2">
            <a:hlinkClick r:id="rId8" action="ppaction://hlinksldjump"/>
          </p:cNvPr>
          <p:cNvSpPr txBox="1">
            <a:spLocks/>
          </p:cNvSpPr>
          <p:nvPr/>
        </p:nvSpPr>
        <p:spPr>
          <a:xfrm>
            <a:off x="400646" y="4092086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6"/>
            </a:pPr>
            <a:r>
              <a:rPr lang="el-GR" sz="2400" dirty="0" smtClean="0"/>
              <a:t>Εργαστηριακή άσκηση</a:t>
            </a:r>
            <a:endParaRPr lang="el-GR" sz="2400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400646" y="6357600"/>
            <a:ext cx="229914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/>
          </a:p>
        </p:txBody>
      </p:sp>
      <p:sp>
        <p:nvSpPr>
          <p:cNvPr id="11" name="Content Placeholder 2">
            <a:hlinkClick r:id="rId8" action="ppaction://hlinksldjump"/>
          </p:cNvPr>
          <p:cNvSpPr txBox="1">
            <a:spLocks/>
          </p:cNvSpPr>
          <p:nvPr/>
        </p:nvSpPr>
        <p:spPr>
          <a:xfrm>
            <a:off x="401373" y="4668150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7"/>
            </a:pPr>
            <a:r>
              <a:rPr lang="el-GR" sz="2400" dirty="0" smtClean="0"/>
              <a:t>Εντολές </a:t>
            </a:r>
            <a:r>
              <a:rPr lang="en-US" sz="2400" dirty="0" smtClean="0"/>
              <a:t>FTP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18970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b="1" dirty="0" smtClean="0"/>
              <a:t>Βιβλιογραφία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effectLst/>
              </a:rPr>
              <a:t>Δίκτυα </a:t>
            </a:r>
            <a:r>
              <a:rPr lang="el-GR" sz="2000" dirty="0">
                <a:effectLst/>
              </a:rPr>
              <a:t>και Διαδίκτυα Υπολογιστών και εφαρμογές τους στο </a:t>
            </a:r>
            <a:r>
              <a:rPr lang="en-US" sz="2000" dirty="0">
                <a:effectLst/>
              </a:rPr>
              <a:t>Internet</a:t>
            </a:r>
            <a:r>
              <a:rPr lang="el-GR" sz="2000" dirty="0">
                <a:effectLst/>
              </a:rPr>
              <a:t>, </a:t>
            </a:r>
            <a:r>
              <a:rPr lang="en-US" sz="2000" dirty="0">
                <a:effectLst/>
              </a:rPr>
              <a:t>Douglas E</a:t>
            </a:r>
            <a:r>
              <a:rPr lang="el-GR" sz="2000" dirty="0">
                <a:effectLst/>
              </a:rPr>
              <a:t>. </a:t>
            </a:r>
            <a:r>
              <a:rPr lang="en-US" sz="2000" dirty="0">
                <a:effectLst/>
              </a:rPr>
              <a:t>Comer</a:t>
            </a:r>
            <a:r>
              <a:rPr lang="el-GR" sz="2000" dirty="0">
                <a:effectLst/>
              </a:rPr>
              <a:t>, εκδόσεις Κλειδάριθμος (4</a:t>
            </a:r>
            <a:r>
              <a:rPr lang="el-GR" sz="2000" baseline="30000" dirty="0">
                <a:effectLst/>
              </a:rPr>
              <a:t>η</a:t>
            </a:r>
            <a:r>
              <a:rPr lang="el-GR" sz="2000" dirty="0">
                <a:effectLst/>
              </a:rPr>
              <a:t> </a:t>
            </a:r>
            <a:r>
              <a:rPr lang="el-GR" sz="2000" dirty="0" smtClean="0">
                <a:effectLst/>
              </a:rPr>
              <a:t>έκδοση) </a:t>
            </a:r>
            <a:r>
              <a:rPr lang="en-US" sz="2000" dirty="0" smtClean="0">
                <a:effectLst/>
              </a:rPr>
              <a:t>ISBN</a:t>
            </a:r>
            <a:r>
              <a:rPr lang="el-GR" sz="2000" dirty="0">
                <a:effectLst/>
              </a:rPr>
              <a:t>: </a:t>
            </a:r>
            <a:r>
              <a:rPr lang="el-GR" sz="2000" dirty="0" smtClean="0">
                <a:effectLst/>
              </a:rPr>
              <a:t>978-960-461-040-2 – </a:t>
            </a:r>
            <a:r>
              <a:rPr lang="el-GR" sz="2000" dirty="0" smtClean="0">
                <a:solidFill>
                  <a:srgbClr val="C00000"/>
                </a:solidFill>
                <a:effectLst/>
              </a:rPr>
              <a:t>κεφάλαιο 16</a:t>
            </a:r>
            <a:endParaRPr lang="el-GR" sz="2000" dirty="0">
              <a:solidFill>
                <a:srgbClr val="C00000"/>
              </a:solidFill>
              <a:effectLst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effectLst/>
              </a:rPr>
              <a:t>Δίκτυα </a:t>
            </a:r>
            <a:r>
              <a:rPr lang="el-GR" sz="2000" dirty="0">
                <a:effectLst/>
              </a:rPr>
              <a:t>Υπολογιστών, </a:t>
            </a:r>
            <a:r>
              <a:rPr lang="en-US" sz="2000" dirty="0">
                <a:effectLst/>
              </a:rPr>
              <a:t>Andrew S</a:t>
            </a:r>
            <a:r>
              <a:rPr lang="el-GR" sz="2000" dirty="0">
                <a:effectLst/>
              </a:rPr>
              <a:t>. </a:t>
            </a:r>
            <a:r>
              <a:rPr lang="en-US" sz="2000" dirty="0" err="1">
                <a:effectLst/>
              </a:rPr>
              <a:t>Tanenbaum</a:t>
            </a:r>
            <a:r>
              <a:rPr lang="el-GR" sz="2000" dirty="0">
                <a:effectLst/>
              </a:rPr>
              <a:t> &amp; </a:t>
            </a:r>
            <a:r>
              <a:rPr lang="en-US" sz="2000" dirty="0">
                <a:effectLst/>
              </a:rPr>
              <a:t>David J</a:t>
            </a:r>
            <a:r>
              <a:rPr lang="el-GR" sz="2000" dirty="0">
                <a:effectLst/>
              </a:rPr>
              <a:t>.</a:t>
            </a:r>
            <a:r>
              <a:rPr lang="en-US" sz="2000" dirty="0" err="1">
                <a:effectLst/>
              </a:rPr>
              <a:t>Wetherall</a:t>
            </a:r>
            <a:r>
              <a:rPr lang="el-GR" sz="2000" dirty="0">
                <a:effectLst/>
              </a:rPr>
              <a:t>, εκδόσεις Κλειδάριθμος (5</a:t>
            </a:r>
            <a:r>
              <a:rPr lang="el-GR" sz="2000" baseline="30000" dirty="0">
                <a:effectLst/>
              </a:rPr>
              <a:t>η</a:t>
            </a:r>
            <a:r>
              <a:rPr lang="el-GR" sz="2000" dirty="0">
                <a:effectLst/>
              </a:rPr>
              <a:t> έκδοση), 2010, </a:t>
            </a:r>
            <a:r>
              <a:rPr lang="en-US" sz="2000" dirty="0">
                <a:effectLst/>
              </a:rPr>
              <a:t>ISBN</a:t>
            </a:r>
            <a:r>
              <a:rPr lang="el-GR" sz="2000" dirty="0" smtClean="0">
                <a:effectLst/>
              </a:rPr>
              <a:t>:978-960-461-447-9 – </a:t>
            </a:r>
            <a:r>
              <a:rPr lang="el-GR" sz="2000" dirty="0" smtClean="0">
                <a:solidFill>
                  <a:srgbClr val="C00000"/>
                </a:solidFill>
                <a:effectLst/>
              </a:rPr>
              <a:t>κεφάλαιο 1</a:t>
            </a:r>
            <a:endParaRPr lang="el-GR" sz="2000" dirty="0">
              <a:solidFill>
                <a:srgbClr val="C00000"/>
              </a:solidFill>
              <a:effectLst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effectLst/>
              </a:rPr>
              <a:t>Διαδίκτυα </a:t>
            </a:r>
            <a:r>
              <a:rPr lang="el-GR" sz="2000" dirty="0">
                <a:effectLst/>
              </a:rPr>
              <a:t>με </a:t>
            </a:r>
            <a:r>
              <a:rPr lang="en-US" sz="2000" dirty="0">
                <a:effectLst/>
              </a:rPr>
              <a:t>TCP</a:t>
            </a:r>
            <a:r>
              <a:rPr lang="el-GR" sz="2000" dirty="0">
                <a:effectLst/>
              </a:rPr>
              <a:t>/</a:t>
            </a:r>
            <a:r>
              <a:rPr lang="en-US" sz="2000" dirty="0">
                <a:effectLst/>
              </a:rPr>
              <a:t>IP</a:t>
            </a:r>
            <a:r>
              <a:rPr lang="el-GR" sz="2000" dirty="0">
                <a:effectLst/>
              </a:rPr>
              <a:t>, Αρχές, Πρωτόκολλα και Αρχιτεκτονικές, Τέταρτη αμερικάνικη έκδοση, </a:t>
            </a:r>
            <a:r>
              <a:rPr lang="en-US" sz="2000" dirty="0">
                <a:effectLst/>
              </a:rPr>
              <a:t>Douglas E</a:t>
            </a:r>
            <a:r>
              <a:rPr lang="el-GR" sz="2000" dirty="0">
                <a:effectLst/>
              </a:rPr>
              <a:t>. </a:t>
            </a:r>
            <a:r>
              <a:rPr lang="en-US" sz="2000" dirty="0" err="1">
                <a:effectLst/>
              </a:rPr>
              <a:t>Commer</a:t>
            </a:r>
            <a:r>
              <a:rPr lang="el-GR" sz="2000" dirty="0">
                <a:effectLst/>
              </a:rPr>
              <a:t>, εκδόσεις Κλειδάριθμος (4</a:t>
            </a:r>
            <a:r>
              <a:rPr lang="el-GR" sz="2000" baseline="30000" dirty="0">
                <a:effectLst/>
              </a:rPr>
              <a:t>η</a:t>
            </a:r>
            <a:r>
              <a:rPr lang="el-GR" sz="2000" dirty="0">
                <a:effectLst/>
              </a:rPr>
              <a:t> έκδοση), </a:t>
            </a:r>
            <a:r>
              <a:rPr lang="en-US" sz="2000" dirty="0">
                <a:effectLst/>
              </a:rPr>
              <a:t>ISBN</a:t>
            </a:r>
            <a:r>
              <a:rPr lang="el-GR" sz="2000" dirty="0">
                <a:effectLst/>
              </a:rPr>
              <a:t>: 960-209-589-</a:t>
            </a:r>
            <a:r>
              <a:rPr lang="en-US" sz="2000" dirty="0" smtClean="0">
                <a:effectLst/>
              </a:rPr>
              <a:t>X</a:t>
            </a:r>
            <a:r>
              <a:rPr lang="el-GR" sz="2000" dirty="0" smtClean="0">
                <a:effectLst/>
              </a:rPr>
              <a:t>    - </a:t>
            </a:r>
            <a:r>
              <a:rPr lang="el-GR" sz="2000" dirty="0" smtClean="0">
                <a:solidFill>
                  <a:srgbClr val="C00000"/>
                </a:solidFill>
                <a:effectLst/>
              </a:rPr>
              <a:t>κεφάλαιο  11</a:t>
            </a:r>
            <a:endParaRPr lang="el-GR" sz="2000" dirty="0">
              <a:solidFill>
                <a:srgbClr val="C00000"/>
              </a:solidFill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altLang="el-GR"/>
          </a:p>
        </p:txBody>
      </p:sp>
      <p:grpSp>
        <p:nvGrpSpPr>
          <p:cNvPr id="15" name="Group 14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16" name="Rectangle 15">
              <a:hlinkClick r:id="rId2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17" name="Rectangle 16">
              <a:hlinkClick r:id="rId3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18" name="Rectangle 17">
              <a:hlinkClick r:id="rId4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19" name="Rectangle 18">
              <a:hlinkClick r:id="rId5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20" name="Rectangle 19">
              <a:hlinkClick r:id="rId6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21" name="Rectangle 20">
              <a:hlinkClick r:id="rId7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22" name="Rectangle 21">
              <a:hlinkClick r:id="rId8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797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>
            <a:normAutofit/>
          </a:bodyPr>
          <a:lstStyle/>
          <a:p>
            <a:r>
              <a:rPr lang="el-GR" sz="4000" b="1" dirty="0">
                <a:solidFill>
                  <a:srgbClr val="990033"/>
                </a:solidFill>
              </a:rPr>
              <a:t>Ερωτήσεις</a:t>
            </a:r>
            <a:r>
              <a:rPr lang="el-GR" sz="4000" b="1" dirty="0" smtClean="0">
                <a:solidFill>
                  <a:srgbClr val="990033"/>
                </a:solidFill>
              </a:rPr>
              <a:t>;</a:t>
            </a:r>
            <a:endParaRPr lang="el-GR" sz="4000" b="1" dirty="0">
              <a:solidFill>
                <a:srgbClr val="990033"/>
              </a:solidFill>
            </a:endParaRPr>
          </a:p>
        </p:txBody>
      </p:sp>
      <p:grpSp>
        <p:nvGrpSpPr>
          <p:cNvPr id="11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12" name="Picture 11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3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28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05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</a:t>
            </a:r>
            <a:r>
              <a:rPr lang="el-GR" sz="2000" dirty="0"/>
              <a:t>Ε</a:t>
            </a:r>
            <a:r>
              <a:rPr lang="el-GR" sz="2000" dirty="0" smtClean="0"/>
              <a:t>). </a:t>
            </a:r>
            <a:r>
              <a:rPr lang="el-GR" sz="2000" dirty="0"/>
              <a:t>Υπηρεσία </a:t>
            </a:r>
            <a:r>
              <a:rPr lang="en-US" sz="2000" smtClean="0"/>
              <a:t>FTP</a:t>
            </a:r>
            <a:r>
              <a:rPr lang="el-GR" sz="2000" smtClean="0"/>
              <a:t>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80892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>
                <a:solidFill>
                  <a:prstClr val="black"/>
                </a:solidFill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Ως </a:t>
            </a:r>
            <a:r>
              <a:rPr lang="el-GR" b="1" dirty="0">
                <a:solidFill>
                  <a:prstClr val="black"/>
                </a:solidFill>
              </a:rPr>
              <a:t>Μη Εμπορική</a:t>
            </a:r>
            <a:r>
              <a:rPr lang="el-GR" dirty="0">
                <a:solidFill>
                  <a:prstClr val="black"/>
                </a:solidFill>
              </a:rPr>
              <a:t> ορίζεται η χρήση: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endParaRPr lang="el-GR" dirty="0">
              <a:solidFill>
                <a:prstClr val="black"/>
              </a:solidFill>
            </a:endParaRP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</a:rPr>
              <a:t>τόπο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l-GR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11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και διάθεση του έργου ή του παράγωγου αυτού με την ίδια άδεια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δημιουργού.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άδεια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778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793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</a:t>
            </a:r>
            <a:r>
              <a:rPr lang="el-GR" sz="2000" dirty="0" smtClean="0"/>
              <a:t>περιεχομένου από τα ακόλουθα έργα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dirty="0"/>
              <a:t>Δίκτυα και Διαδίκτυα Υπολογιστών και εφαρμογές τους στο </a:t>
            </a:r>
            <a:r>
              <a:rPr lang="en-US" sz="2000" dirty="0"/>
              <a:t>Internet</a:t>
            </a:r>
            <a:r>
              <a:rPr lang="el-GR" sz="2000" dirty="0"/>
              <a:t>, </a:t>
            </a:r>
            <a:r>
              <a:rPr lang="en-US" sz="2000" dirty="0"/>
              <a:t>Douglas E</a:t>
            </a:r>
            <a:r>
              <a:rPr lang="el-GR" sz="2000" dirty="0"/>
              <a:t>. </a:t>
            </a:r>
            <a:r>
              <a:rPr lang="en-US" sz="2000" dirty="0"/>
              <a:t>Comer</a:t>
            </a:r>
            <a:r>
              <a:rPr lang="el-GR" sz="2000" dirty="0"/>
              <a:t>, εκδόσεις Κλειδάριθμος (4</a:t>
            </a:r>
            <a:r>
              <a:rPr lang="el-GR" sz="2000" baseline="30000" dirty="0"/>
              <a:t>η</a:t>
            </a:r>
            <a:r>
              <a:rPr lang="el-GR" sz="2000" dirty="0"/>
              <a:t> έκδοση) </a:t>
            </a:r>
            <a:r>
              <a:rPr lang="en-US" sz="2000" dirty="0"/>
              <a:t>ISBN</a:t>
            </a:r>
            <a:r>
              <a:rPr lang="el-GR" sz="2000" dirty="0"/>
              <a:t>: 978-960-461-040-2 </a:t>
            </a:r>
            <a:endParaRPr lang="el-GR" sz="2000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/>
              <a:t>Δίκτυα Υπολογιστών, </a:t>
            </a:r>
            <a:r>
              <a:rPr lang="en-US" sz="2000" dirty="0"/>
              <a:t>Andrew S</a:t>
            </a:r>
            <a:r>
              <a:rPr lang="el-GR" sz="2000" dirty="0"/>
              <a:t>. </a:t>
            </a:r>
            <a:r>
              <a:rPr lang="en-US" sz="2000" dirty="0" err="1"/>
              <a:t>Tanenbaum</a:t>
            </a:r>
            <a:r>
              <a:rPr lang="el-GR" sz="2000" dirty="0"/>
              <a:t> &amp; </a:t>
            </a:r>
            <a:r>
              <a:rPr lang="en-US" sz="2000" dirty="0"/>
              <a:t>David J</a:t>
            </a:r>
            <a:r>
              <a:rPr lang="el-GR" sz="2000" dirty="0"/>
              <a:t>.</a:t>
            </a:r>
            <a:r>
              <a:rPr lang="en-US" sz="2000" dirty="0" err="1"/>
              <a:t>Wetherall</a:t>
            </a:r>
            <a:r>
              <a:rPr lang="el-GR" sz="2000" dirty="0"/>
              <a:t>, εκδόσεις Κλειδάριθμος (5</a:t>
            </a:r>
            <a:r>
              <a:rPr lang="el-GR" sz="2000" baseline="30000" dirty="0"/>
              <a:t>η</a:t>
            </a:r>
            <a:r>
              <a:rPr lang="el-GR" sz="2000" dirty="0"/>
              <a:t> έκδοση), 2010, </a:t>
            </a:r>
            <a:r>
              <a:rPr lang="en-US" sz="2000" dirty="0"/>
              <a:t>ISBN</a:t>
            </a:r>
            <a:r>
              <a:rPr lang="el-GR" sz="2000" dirty="0"/>
              <a:t>:978-960-461-447-9 </a:t>
            </a:r>
            <a:endParaRPr lang="el-GR" sz="2000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/>
              <a:t>Διαδίκτυα με </a:t>
            </a:r>
            <a:r>
              <a:rPr lang="en-US" sz="2000" dirty="0" smtClean="0"/>
              <a:t>TCP</a:t>
            </a:r>
            <a:r>
              <a:rPr lang="el-GR" sz="2000" dirty="0" smtClean="0"/>
              <a:t>/</a:t>
            </a:r>
            <a:r>
              <a:rPr lang="en-US" sz="2000" dirty="0" smtClean="0"/>
              <a:t>IP</a:t>
            </a:r>
            <a:r>
              <a:rPr lang="el-GR" sz="2000" dirty="0" smtClean="0"/>
              <a:t>, Αρχές, Πρωτόκολλα και Αρχιτεκτονικές, Τέταρτη αμερικάνικη έκδοση, </a:t>
            </a:r>
            <a:r>
              <a:rPr lang="en-US" sz="2000" dirty="0" smtClean="0"/>
              <a:t>Douglas E</a:t>
            </a:r>
            <a:r>
              <a:rPr lang="el-GR" sz="2000" dirty="0" smtClean="0"/>
              <a:t>. </a:t>
            </a:r>
            <a:r>
              <a:rPr lang="en-US" sz="2000" dirty="0" err="1" smtClean="0"/>
              <a:t>Commer</a:t>
            </a:r>
            <a:r>
              <a:rPr lang="el-GR" sz="2000" dirty="0" smtClean="0"/>
              <a:t>, εκδόσεις Κλειδάριθμος (4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έκδοση), </a:t>
            </a:r>
            <a:r>
              <a:rPr lang="en-US" sz="2000" dirty="0" smtClean="0"/>
              <a:t>ISBN</a:t>
            </a:r>
            <a:r>
              <a:rPr lang="el-GR" sz="2000" dirty="0" smtClean="0"/>
              <a:t>: 960-209-589-</a:t>
            </a:r>
            <a:r>
              <a:rPr lang="en-US" sz="2000" dirty="0" smtClean="0"/>
              <a:t>X</a:t>
            </a:r>
            <a:endParaRPr lang="el-GR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60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Autofit/>
          </a:bodyPr>
          <a:lstStyle/>
          <a:p>
            <a:r>
              <a:rPr lang="el-GR" sz="3600" b="1" dirty="0"/>
              <a:t>Υπηρεσία μεταφοράς </a:t>
            </a:r>
            <a:r>
              <a:rPr lang="el-GR" sz="3600" b="1" dirty="0" smtClean="0"/>
              <a:t>αρχείων</a:t>
            </a:r>
            <a:endParaRPr lang="el-GR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344" y="1268760"/>
            <a:ext cx="8229600" cy="4757400"/>
          </a:xfrm>
        </p:spPr>
        <p:txBody>
          <a:bodyPr>
            <a:normAutofit fontScale="92500"/>
          </a:bodyPr>
          <a:lstStyle/>
          <a:p>
            <a:r>
              <a:rPr lang="el-GR" sz="2800" dirty="0" smtClean="0"/>
              <a:t>Η Υπηρεσία </a:t>
            </a:r>
            <a:r>
              <a:rPr lang="el-GR" sz="2800" dirty="0"/>
              <a:t>μεταφοράς </a:t>
            </a:r>
            <a:r>
              <a:rPr lang="el-GR" sz="2800" dirty="0" smtClean="0"/>
              <a:t>αρχείων</a:t>
            </a:r>
            <a:r>
              <a:rPr lang="en-US" sz="2800" dirty="0" smtClean="0"/>
              <a:t> </a:t>
            </a:r>
            <a:r>
              <a:rPr lang="en-US" sz="2800" dirty="0" smtClean="0"/>
              <a:t>FTP</a:t>
            </a:r>
            <a:r>
              <a:rPr lang="el-GR" sz="2800" dirty="0" smtClean="0"/>
              <a:t> </a:t>
            </a:r>
            <a:r>
              <a:rPr lang="el-GR" sz="2800" dirty="0" smtClean="0"/>
              <a:t>είναι η </a:t>
            </a:r>
            <a:r>
              <a:rPr lang="el-GR" sz="2800" dirty="0"/>
              <a:t>υπηρεσία που εξασφαλίζει τη μεταφορά αντιγράφων αρχείων μεταξύ υπολογιστικών συστημάτων</a:t>
            </a:r>
          </a:p>
          <a:p>
            <a:r>
              <a:rPr lang="el-GR" sz="2800" dirty="0" smtClean="0"/>
              <a:t>Η υπηρεσία </a:t>
            </a:r>
            <a:r>
              <a:rPr lang="en-US" sz="2800" dirty="0" smtClean="0"/>
              <a:t>FTP</a:t>
            </a:r>
            <a:r>
              <a:rPr lang="el-GR" sz="2800" dirty="0" smtClean="0"/>
              <a:t>, χρησιμοποιεί το Πρωτόκολλο </a:t>
            </a:r>
            <a:r>
              <a:rPr lang="el-GR" sz="2800" dirty="0"/>
              <a:t>μεταφοράς αρχείων </a:t>
            </a:r>
            <a:r>
              <a:rPr lang="en-US" sz="2800" dirty="0" smtClean="0"/>
              <a:t>FTP</a:t>
            </a:r>
            <a:r>
              <a:rPr lang="el-GR" sz="2800" dirty="0"/>
              <a:t>- </a:t>
            </a:r>
            <a:r>
              <a:rPr lang="en-US" sz="2800" dirty="0"/>
              <a:t>File Transfer </a:t>
            </a:r>
            <a:r>
              <a:rPr lang="en-US" sz="2800" dirty="0" smtClean="0"/>
              <a:t>Protocol</a:t>
            </a:r>
            <a:endParaRPr lang="el-GR" sz="2800" dirty="0"/>
          </a:p>
          <a:p>
            <a:pPr marL="1160463" indent="0">
              <a:buNone/>
            </a:pPr>
            <a:r>
              <a:rPr lang="el-GR" sz="2800" dirty="0" smtClean="0"/>
              <a:t>Ελάχιστοι </a:t>
            </a:r>
            <a:r>
              <a:rPr lang="el-GR" sz="2800" dirty="0"/>
              <a:t>χρήστες κάνουν χρήση εφαρμογών μεταφοράς αρχείων άρα και άμεση χρήση του πρωτοκόλλου </a:t>
            </a:r>
            <a:r>
              <a:rPr lang="en-US" sz="2800" b="1" dirty="0"/>
              <a:t>FTP</a:t>
            </a:r>
            <a:r>
              <a:rPr lang="el-GR" sz="2800" dirty="0"/>
              <a:t>. Η ενεργοποίηση του πρωτοκόλλου γίνεται έμμεσα μέσω </a:t>
            </a:r>
            <a:r>
              <a:rPr lang="el-GR" sz="2800" dirty="0" err="1"/>
              <a:t>φυλλομετρητών</a:t>
            </a:r>
            <a:r>
              <a:rPr lang="el-GR" sz="2800" dirty="0"/>
              <a:t> όταν οι χρήστες ζητούν να κατεβάσουν ένα αρχείο.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el-GR"/>
          </a:p>
        </p:txBody>
      </p:sp>
      <p:grpSp>
        <p:nvGrpSpPr>
          <p:cNvPr id="4" name="Group 3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7" name="Rectangle 6">
              <a:hlinkClick r:id="rId3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8" name="Rectangle 7">
              <a:hlinkClick r:id="rId4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9" name="Rectangle 8">
              <a:hlinkClick r:id="rId5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10" name="Rectangle 9">
              <a:hlinkClick r:id="rId6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11" name="Rectangle 10">
              <a:hlinkClick r:id="rId7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12" name="Rectangle 11">
              <a:hlinkClick r:id="rId8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13" name="Rectangle 12">
              <a:hlinkClick r:id="rId9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  <p:pic>
        <p:nvPicPr>
          <p:cNvPr id="1026" name="Picture 2" descr="http://vignette4.wikia.nocookie.net/whentheycry/images/f/f3/Exclamation_mark.png/revision/latest?cb=2012062901390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29" y="4725144"/>
            <a:ext cx="1001346" cy="100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/>
              <a:t>Υπηρεσία μεταφοράς αρχείων</a:t>
            </a:r>
            <a:r>
              <a:rPr lang="en-US" sz="3600" b="1" dirty="0"/>
              <a:t>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l-GR" sz="3200" b="1" dirty="0" smtClean="0">
                <a:solidFill>
                  <a:srgbClr val="004B82"/>
                </a:solidFill>
              </a:rPr>
              <a:t>Βασικοί Όροι</a:t>
            </a:r>
            <a:endParaRPr lang="el-GR" sz="3200" b="1" dirty="0">
              <a:solidFill>
                <a:srgbClr val="004B8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Υπηρεσία μεταφοράς </a:t>
            </a:r>
            <a:r>
              <a:rPr lang="el-GR" sz="2800" b="1" dirty="0" smtClean="0"/>
              <a:t>αρχείων</a:t>
            </a:r>
            <a:r>
              <a:rPr lang="en-US" sz="2800" b="1" dirty="0" smtClean="0"/>
              <a:t> FTP</a:t>
            </a:r>
            <a:r>
              <a:rPr lang="el-GR" sz="2800" dirty="0" smtClean="0"/>
              <a:t>: </a:t>
            </a:r>
            <a:r>
              <a:rPr lang="el-GR" sz="2800" dirty="0"/>
              <a:t>η υπηρεσία που εξασφαλίζει τη μεταφορά αντιγράφων αρχείων μεταξύ υπολογιστικών συστημάτων</a:t>
            </a:r>
          </a:p>
          <a:p>
            <a:r>
              <a:rPr lang="el-GR" sz="2800" b="1" dirty="0"/>
              <a:t>Πρωτόκολλο μεταφοράς αρχείων (</a:t>
            </a:r>
            <a:r>
              <a:rPr lang="en-US" sz="2800" b="1" dirty="0"/>
              <a:t>FTP</a:t>
            </a:r>
            <a:r>
              <a:rPr lang="el-GR" sz="2800" b="1" dirty="0"/>
              <a:t>- </a:t>
            </a:r>
            <a:r>
              <a:rPr lang="en-US" sz="2800" b="1" dirty="0"/>
              <a:t>File Transfer Protocol</a:t>
            </a:r>
            <a:r>
              <a:rPr lang="el-GR" sz="2800" b="1" dirty="0"/>
              <a:t>): </a:t>
            </a:r>
            <a:r>
              <a:rPr lang="el-GR" sz="2800" dirty="0"/>
              <a:t>το πρωτόκολλο που χρησιμοποιείται για την μεταφορά  των αρχείων </a:t>
            </a:r>
          </a:p>
          <a:p>
            <a:r>
              <a:rPr lang="el-GR" sz="2800" b="1" dirty="0" smtClean="0"/>
              <a:t>Αρχείο </a:t>
            </a:r>
            <a:r>
              <a:rPr lang="el-GR" sz="2800" b="1" dirty="0"/>
              <a:t>(</a:t>
            </a:r>
            <a:r>
              <a:rPr lang="en-US" sz="2800" b="1" dirty="0"/>
              <a:t>file</a:t>
            </a:r>
            <a:r>
              <a:rPr lang="el-GR" sz="2800" b="1" dirty="0"/>
              <a:t>):</a:t>
            </a:r>
            <a:r>
              <a:rPr lang="el-GR" sz="2800" dirty="0"/>
              <a:t> βασική έννοια αποθήκευσης δεδομένων/αντικειμένων (εγγράφων, προγραμμάτων υπολογιστή, εικόνων, βίντεο)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l-GR"/>
          </a:p>
        </p:txBody>
      </p:sp>
      <p:grpSp>
        <p:nvGrpSpPr>
          <p:cNvPr id="15" name="Group 14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16" name="Rectangle 15">
              <a:hlinkClick r:id="rId3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17" name="Rectangle 16">
              <a:hlinkClick r:id="rId4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18" name="Rectangle 17">
              <a:hlinkClick r:id="rId5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19" name="Rectangle 18">
              <a:hlinkClick r:id="rId6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20" name="Rectangle 19">
              <a:hlinkClick r:id="rId7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21" name="Rectangle 20">
              <a:hlinkClick r:id="rId8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22" name="Rectangle 21">
              <a:hlinkClick r:id="rId9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8676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/>
              <a:t>Υπηρεσία μεταφοράς </a:t>
            </a:r>
            <a:r>
              <a:rPr lang="el-GR" sz="3600" b="1" dirty="0" smtClean="0"/>
              <a:t>αρχείων</a:t>
            </a:r>
            <a:br>
              <a:rPr lang="el-GR" sz="3600" b="1" dirty="0" smtClean="0"/>
            </a:br>
            <a:r>
              <a:rPr lang="el-GR" sz="3200" b="1" dirty="0" smtClean="0">
                <a:solidFill>
                  <a:srgbClr val="004B82"/>
                </a:solidFill>
              </a:rPr>
              <a:t>Πρωτόκολλο </a:t>
            </a:r>
            <a:r>
              <a:rPr lang="el-GR" sz="3200" b="1" dirty="0">
                <a:solidFill>
                  <a:srgbClr val="004B82"/>
                </a:solidFill>
              </a:rPr>
              <a:t>μεταφοράς αρχείων </a:t>
            </a:r>
            <a:r>
              <a:rPr lang="en-US" sz="3200" b="1" dirty="0" smtClean="0">
                <a:solidFill>
                  <a:srgbClr val="004B82"/>
                </a:solidFill>
              </a:rPr>
              <a:t>- FTP</a:t>
            </a:r>
            <a:endParaRPr lang="el-GR" sz="3200" b="1" dirty="0">
              <a:solidFill>
                <a:srgbClr val="004B8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l-GR" sz="2400" dirty="0" smtClean="0"/>
              <a:t>Το </a:t>
            </a:r>
            <a:r>
              <a:rPr lang="en-US" sz="2400" dirty="0" smtClean="0"/>
              <a:t>FTP </a:t>
            </a:r>
            <a:r>
              <a:rPr lang="el-GR" sz="2400" dirty="0"/>
              <a:t>υποστηρίζει:</a:t>
            </a:r>
            <a:endParaRPr lang="el-GR" sz="2400" dirty="0" smtClean="0"/>
          </a:p>
          <a:p>
            <a:pPr lvl="0"/>
            <a:r>
              <a:rPr lang="el-GR" sz="2400" dirty="0" smtClean="0"/>
              <a:t>αμφίδρομη </a:t>
            </a:r>
            <a:r>
              <a:rPr lang="el-GR" sz="2400" dirty="0"/>
              <a:t>μεταφορά δεδομένων μεταξύ πελάτη διακομιστή (ανέβασμα προς &amp; κατέβασμα από διακομιστή αρχείων)</a:t>
            </a:r>
          </a:p>
          <a:p>
            <a:pPr lvl="0"/>
            <a:r>
              <a:rPr lang="el-GR" sz="2400" dirty="0"/>
              <a:t>μεταφορά οποιουδήποτε τύπου δεδομένων (έγγραφα, εικόνες</a:t>
            </a:r>
            <a:r>
              <a:rPr lang="el-GR" sz="2400" dirty="0" smtClean="0"/>
              <a:t>,</a:t>
            </a:r>
            <a:r>
              <a:rPr lang="en-US" sz="2400" dirty="0" smtClean="0"/>
              <a:t> </a:t>
            </a:r>
            <a:r>
              <a:rPr lang="el-GR" sz="2400" dirty="0" smtClean="0"/>
              <a:t>ήχο</a:t>
            </a:r>
            <a:r>
              <a:rPr lang="el-GR" sz="2400" dirty="0"/>
              <a:t>, βίντεο)</a:t>
            </a:r>
          </a:p>
          <a:p>
            <a:pPr lvl="0"/>
            <a:r>
              <a:rPr lang="el-GR" sz="2400" dirty="0"/>
              <a:t>μεταφορά δεδομένων μεταξύ ετερογενών λειτουργικών συστημάτων</a:t>
            </a:r>
          </a:p>
          <a:p>
            <a:pPr lvl="0"/>
            <a:r>
              <a:rPr lang="el-GR" sz="2400" dirty="0"/>
              <a:t>ελεγχόμενη πρόσβαση στα δεδομένα με πιστοποίηση χρήστη</a:t>
            </a:r>
          </a:p>
          <a:p>
            <a:pPr lvl="0"/>
            <a:r>
              <a:rPr lang="el-GR" sz="2400" dirty="0"/>
              <a:t>δυνατότητα περιήγησης πελάτη στα περιεχόμενα φακέλων</a:t>
            </a:r>
          </a:p>
          <a:p>
            <a:pPr lvl="0"/>
            <a:r>
              <a:rPr lang="el-GR" sz="2400" dirty="0"/>
              <a:t>μηνύματα ελέγχου μεταξύ πελάτη διακομιστή  σε μορφή </a:t>
            </a:r>
            <a:r>
              <a:rPr lang="en-US" sz="2400" dirty="0"/>
              <a:t>ASCII </a:t>
            </a:r>
            <a:endParaRPr lang="el-GR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l-GR"/>
          </a:p>
        </p:txBody>
      </p:sp>
      <p:grpSp>
        <p:nvGrpSpPr>
          <p:cNvPr id="14" name="Group 13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24" name="Rectangle 23">
              <a:hlinkClick r:id="rId3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25" name="Rectangle 24">
              <a:hlinkClick r:id="rId4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26" name="Rectangle 25">
              <a:hlinkClick r:id="rId5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27" name="Rectangle 26">
              <a:hlinkClick r:id="rId6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28" name="Rectangle 27">
              <a:hlinkClick r:id="rId7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29" name="Rectangle 28">
              <a:hlinkClick r:id="rId8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30" name="Rectangle 29">
              <a:hlinkClick r:id="rId9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8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/>
              <a:t>Υπηρεσία μεταφοράς αρχείων</a:t>
            </a:r>
            <a:r>
              <a:rPr lang="en-US" sz="3600" b="1" dirty="0"/>
              <a:t>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l-GR" sz="3200" b="1" dirty="0" smtClean="0">
                <a:solidFill>
                  <a:srgbClr val="004B82"/>
                </a:solidFill>
              </a:rPr>
              <a:t>Υπόδειγμα </a:t>
            </a:r>
            <a:r>
              <a:rPr lang="el-GR" sz="3200" b="1" dirty="0">
                <a:solidFill>
                  <a:srgbClr val="004B82"/>
                </a:solidFill>
              </a:rPr>
              <a:t>επικοινωνίας μέσω </a:t>
            </a:r>
            <a:r>
              <a:rPr lang="en-US" sz="3200" b="1" dirty="0">
                <a:solidFill>
                  <a:srgbClr val="004B82"/>
                </a:solidFill>
              </a:rPr>
              <a:t>FTP</a:t>
            </a:r>
            <a:endParaRPr lang="el-GR" sz="3200" b="1" dirty="0">
              <a:solidFill>
                <a:srgbClr val="004B8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l-GR"/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424905" y="1340768"/>
            <a:ext cx="8280920" cy="4032448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400" dirty="0" smtClean="0"/>
              <a:t>Αντίθετα </a:t>
            </a:r>
            <a:r>
              <a:rPr lang="el-GR" sz="2400" dirty="0"/>
              <a:t>από το κλασσικό υπόδειγμα πελάτη διακομιστή, στο </a:t>
            </a:r>
            <a:r>
              <a:rPr lang="en-US" sz="2400" dirty="0"/>
              <a:t>FTP</a:t>
            </a:r>
            <a:r>
              <a:rPr lang="el-GR" sz="2400" dirty="0"/>
              <a:t> λειτουργούν δύο είδη συνδέσεων: </a:t>
            </a:r>
          </a:p>
          <a:p>
            <a:pPr lvl="0"/>
            <a:r>
              <a:rPr lang="el-GR" sz="2400" dirty="0"/>
              <a:t>η </a:t>
            </a:r>
            <a:r>
              <a:rPr lang="el-GR" sz="2400" b="1" dirty="0"/>
              <a:t>σύνδεση </a:t>
            </a:r>
            <a:r>
              <a:rPr lang="el-GR" sz="2400" dirty="0"/>
              <a:t>ελέγχου (</a:t>
            </a:r>
            <a:r>
              <a:rPr lang="en-US" sz="2400" dirty="0"/>
              <a:t>control</a:t>
            </a:r>
            <a:r>
              <a:rPr lang="el-GR" sz="2400" dirty="0"/>
              <a:t>  </a:t>
            </a:r>
            <a:r>
              <a:rPr lang="en-US" sz="2400" dirty="0"/>
              <a:t>connection</a:t>
            </a:r>
            <a:r>
              <a:rPr lang="el-GR" sz="2400" dirty="0"/>
              <a:t>) η οποία δημιουργείται από τον πελάτη και χρησιμοποιείται αποκλειστικά για ανταλλαγή μηνυμάτων ελέγχου/εντολών μεταξύ πελάτη και διακομιστή.  </a:t>
            </a:r>
          </a:p>
          <a:p>
            <a:pPr lvl="0"/>
            <a:r>
              <a:rPr lang="el-GR" sz="2400" b="1" dirty="0" smtClean="0"/>
              <a:t>συνδέσεις </a:t>
            </a:r>
            <a:r>
              <a:rPr lang="el-GR" sz="2400" b="1" dirty="0"/>
              <a:t>δεδομένων (</a:t>
            </a:r>
            <a:r>
              <a:rPr lang="en-US" sz="2400" b="1" dirty="0"/>
              <a:t>data connections</a:t>
            </a:r>
            <a:r>
              <a:rPr lang="el-GR" sz="2400" b="1" dirty="0"/>
              <a:t>)</a:t>
            </a:r>
            <a:r>
              <a:rPr lang="el-GR" sz="2400" dirty="0"/>
              <a:t>  </a:t>
            </a:r>
            <a:r>
              <a:rPr lang="el-GR" sz="2400" dirty="0" smtClean="0"/>
              <a:t>οι οποίες δημιουργούνται από </a:t>
            </a:r>
            <a:r>
              <a:rPr lang="el-GR" sz="2400" dirty="0"/>
              <a:t>τον διακομιστή  στη θύρα που έχει υποδειχθεί από τον πελάτη και οι οποίες </a:t>
            </a:r>
            <a:r>
              <a:rPr lang="el-GR" sz="2400" dirty="0" smtClean="0"/>
              <a:t>χρησιμοποιούνται αποκλειστικά </a:t>
            </a:r>
            <a:r>
              <a:rPr lang="el-GR" sz="2400" dirty="0"/>
              <a:t>για μεταφορά αρχείων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17" name="Rectangle 16">
              <a:hlinkClick r:id="rId2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18" name="Rectangle 17">
              <a:hlinkClick r:id="rId3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20" name="Rectangle 19">
              <a:hlinkClick r:id="rId4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21" name="Rectangle 20">
              <a:hlinkClick r:id="rId5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22" name="Rectangle 21">
              <a:hlinkClick r:id="rId6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23" name="Rectangle 22">
              <a:hlinkClick r:id="rId7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24" name="Rectangle 23">
              <a:hlinkClick r:id="rId8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2905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/>
              <a:t>Υπηρεσία μεταφοράς αρχείων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l-GR" sz="3200" b="1" dirty="0">
                <a:solidFill>
                  <a:srgbClr val="004B82"/>
                </a:solidFill>
              </a:rPr>
              <a:t>Υπόδειγμα επικοινωνίας μέσω </a:t>
            </a:r>
            <a:r>
              <a:rPr lang="en-US" sz="3200" b="1" dirty="0">
                <a:solidFill>
                  <a:srgbClr val="004B82"/>
                </a:solidFill>
              </a:rPr>
              <a:t>FTP</a:t>
            </a:r>
            <a:endParaRPr lang="el-GR" sz="3200" b="1" dirty="0">
              <a:solidFill>
                <a:srgbClr val="004B8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l-GR"/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1574705" y="1628800"/>
            <a:ext cx="6525687" cy="4032448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400" dirty="0" smtClean="0"/>
              <a:t>Αντίθετα </a:t>
            </a:r>
            <a:r>
              <a:rPr lang="el-GR" sz="2400" dirty="0"/>
              <a:t>από το κλασσικό υπόδειγμα πελάτη διακομιστή, ο διακομιστής ξεκινά τη </a:t>
            </a:r>
            <a:r>
              <a:rPr lang="el-GR" sz="2400" b="1" dirty="0"/>
              <a:t>σύνδεση δεδομένων</a:t>
            </a:r>
            <a:r>
              <a:rPr lang="el-GR" sz="2400" dirty="0"/>
              <a:t> στη θύρα που του έχει κοινοποιηθεί από τον πελάτη, ενώ ο πελάτης δεσμεύεται να περιμένει στη θύρα αυτή για  </a:t>
            </a:r>
            <a:r>
              <a:rPr lang="el-GR" sz="2400" b="1" dirty="0"/>
              <a:t>σύνδεση δεδομένων</a:t>
            </a:r>
            <a:r>
              <a:rPr lang="el-GR" sz="2400" dirty="0"/>
              <a:t> από τον διακομιστή.</a:t>
            </a:r>
          </a:p>
        </p:txBody>
      </p:sp>
      <p:pic>
        <p:nvPicPr>
          <p:cNvPr id="16" name="Picture 2" descr="http://vignette4.wikia.nocookie.net/whentheycry/images/f/f3/Exclamation_mark.png/revision/latest?cb=201206290139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8" y="1878382"/>
            <a:ext cx="1001346" cy="100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18" name="Rectangle 17">
              <a:hlinkClick r:id="rId3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20" name="Rectangle 19">
              <a:hlinkClick r:id="rId4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21" name="Rectangle 20">
              <a:hlinkClick r:id="rId5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22" name="Rectangle 21">
              <a:hlinkClick r:id="rId6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23" name="Rectangle 22">
              <a:hlinkClick r:id="rId7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24" name="Rectangle 23">
              <a:hlinkClick r:id="rId8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25" name="Rectangle 24">
              <a:hlinkClick r:id="rId9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2170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55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Υπηρεσία μεταφοράς αρχείων</a:t>
            </a:r>
            <a:r>
              <a:rPr lang="en-US" b="1" dirty="0"/>
              <a:t> </a:t>
            </a:r>
            <a:br>
              <a:rPr lang="en-US" b="1" dirty="0"/>
            </a:br>
            <a:r>
              <a:rPr lang="el-GR" sz="3600" b="1" dirty="0">
                <a:solidFill>
                  <a:srgbClr val="004B82"/>
                </a:solidFill>
              </a:rPr>
              <a:t>Τυπική σύνοδος  </a:t>
            </a:r>
            <a:r>
              <a:rPr lang="en-US" sz="3600" b="1" dirty="0">
                <a:solidFill>
                  <a:srgbClr val="004B82"/>
                </a:solidFill>
              </a:rPr>
              <a:t>FTP</a:t>
            </a:r>
            <a:endParaRPr lang="el-GR" sz="3600" dirty="0">
              <a:solidFill>
                <a:srgbClr val="004B82"/>
              </a:solidFill>
            </a:endParaRPr>
          </a:p>
        </p:txBody>
      </p:sp>
      <p:pic>
        <p:nvPicPr>
          <p:cNvPr id="6" name="Picture 3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824" y="1607080"/>
            <a:ext cx="720080" cy="75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2" descr="File Server_Updated2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768" y="1628800"/>
            <a:ext cx="535823" cy="712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259632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11478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7584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Δεδομένα</a:t>
            </a:r>
            <a:endParaRPr lang="el-GR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91680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Εντολές</a:t>
            </a:r>
            <a:endParaRPr lang="el-GR" sz="1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700058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51904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3794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20</a:t>
            </a:r>
            <a:endParaRPr lang="el-GR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745640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21</a:t>
            </a:r>
            <a:endParaRPr lang="el-GR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371236" y="2450679"/>
            <a:ext cx="657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6200</a:t>
            </a:r>
            <a:endParaRPr lang="el-GR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38964" y="2450677"/>
            <a:ext cx="708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C00000"/>
                </a:solidFill>
              </a:rPr>
              <a:t>6201</a:t>
            </a:r>
            <a:endParaRPr lang="el-GR" sz="1600" b="1" dirty="0">
              <a:solidFill>
                <a:srgbClr val="C0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011478" y="3068960"/>
            <a:ext cx="1688580" cy="381798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 rot="20874824">
            <a:off x="2314497" y="310269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1</a:t>
            </a:r>
            <a:endParaRPr lang="el-GR" sz="1600" dirty="0"/>
          </a:p>
        </p:txBody>
      </p:sp>
      <p:sp>
        <p:nvSpPr>
          <p:cNvPr id="25" name="TextBox 24"/>
          <p:cNvSpPr txBox="1"/>
          <p:nvPr/>
        </p:nvSpPr>
        <p:spPr>
          <a:xfrm rot="897442">
            <a:off x="2846757" y="3677195"/>
            <a:ext cx="735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“OK”</a:t>
            </a:r>
            <a:endParaRPr lang="el-GR" sz="11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011478" y="3603158"/>
            <a:ext cx="1688580" cy="47391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 rot="939636">
            <a:off x="2717438" y="355281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</a:t>
            </a:r>
            <a:endParaRPr lang="el-GR" sz="1600" dirty="0"/>
          </a:p>
        </p:txBody>
      </p:sp>
      <p:sp>
        <p:nvSpPr>
          <p:cNvPr id="30" name="TextBox 29"/>
          <p:cNvSpPr txBox="1"/>
          <p:nvPr/>
        </p:nvSpPr>
        <p:spPr>
          <a:xfrm rot="20832630">
            <a:off x="2464210" y="2948267"/>
            <a:ext cx="1008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“PORT 6201”</a:t>
            </a:r>
            <a:endParaRPr lang="el-GR" sz="11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259632" y="3808000"/>
            <a:ext cx="3192272" cy="91714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967960">
            <a:off x="2368685" y="4026585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DATA CHANNEL</a:t>
            </a:r>
            <a:endParaRPr lang="el-GR" sz="1100" dirty="0"/>
          </a:p>
        </p:txBody>
      </p:sp>
      <p:sp>
        <p:nvSpPr>
          <p:cNvPr id="38" name="Oval 37"/>
          <p:cNvSpPr/>
          <p:nvPr/>
        </p:nvSpPr>
        <p:spPr>
          <a:xfrm rot="1010154">
            <a:off x="2235078" y="3838303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l-GR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1259632" y="4869160"/>
            <a:ext cx="3192272" cy="720080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20815727">
            <a:off x="2491924" y="4882371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TCP ACK</a:t>
            </a:r>
            <a:endParaRPr lang="el-GR" sz="1100" dirty="0"/>
          </a:p>
        </p:txBody>
      </p:sp>
      <p:sp>
        <p:nvSpPr>
          <p:cNvPr id="44" name="Oval 43"/>
          <p:cNvSpPr/>
          <p:nvPr/>
        </p:nvSpPr>
        <p:spPr>
          <a:xfrm rot="20857921">
            <a:off x="2356453" y="5028045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l-GR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1013855" y="132102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server</a:t>
            </a:r>
            <a:endParaRPr lang="el-GR" sz="1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335780" y="129930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client</a:t>
            </a:r>
            <a:endParaRPr lang="el-GR" sz="1400" b="1" dirty="0"/>
          </a:p>
        </p:txBody>
      </p:sp>
      <p:sp>
        <p:nvSpPr>
          <p:cNvPr id="40" name="Rectangle 28"/>
          <p:cNvSpPr/>
          <p:nvPr/>
        </p:nvSpPr>
        <p:spPr>
          <a:xfrm>
            <a:off x="5508104" y="1540029"/>
            <a:ext cx="29523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Για την έναρξη της συνόδου, ο Πελάτης: </a:t>
            </a:r>
            <a:endParaRPr lang="el-GR" sz="2400" dirty="0" smtClean="0"/>
          </a:p>
          <a:p>
            <a:r>
              <a:rPr lang="el-GR" sz="2400" b="1" dirty="0" smtClean="0"/>
              <a:t>δεσμεύει </a:t>
            </a:r>
            <a:r>
              <a:rPr lang="el-GR" sz="2400" b="1" dirty="0"/>
              <a:t>μία θύρα </a:t>
            </a:r>
            <a:r>
              <a:rPr lang="el-GR" sz="2400" dirty="0"/>
              <a:t>πρωτοκόλλου στο τοπικό του λειτουργικό σύστημα στην οποία θα αναμένει σύνδεση δεδομένων </a:t>
            </a:r>
            <a:r>
              <a:rPr lang="en-US" sz="2400" dirty="0"/>
              <a:t>TCP</a:t>
            </a:r>
            <a:r>
              <a:rPr lang="el-GR" sz="2400" dirty="0"/>
              <a:t>  από τον διακομιστή. 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33" name="Rectangle 32">
              <a:hlinkClick r:id="rId4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34" name="Rectangle 33">
              <a:hlinkClick r:id="rId5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35" name="Rectangle 34">
              <a:hlinkClick r:id="rId6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36" name="Rectangle 35">
              <a:hlinkClick r:id="rId7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41" name="Rectangle 40">
              <a:hlinkClick r:id="rId8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42" name="Rectangle 41">
              <a:hlinkClick r:id="rId9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45" name="Rectangle 44">
              <a:hlinkClick r:id="rId10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7202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55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Υπηρεσία μεταφοράς αρχείων</a:t>
            </a:r>
            <a:r>
              <a:rPr lang="en-US" b="1" dirty="0"/>
              <a:t> </a:t>
            </a:r>
            <a:br>
              <a:rPr lang="en-US" b="1" dirty="0"/>
            </a:br>
            <a:r>
              <a:rPr lang="el-GR" sz="3600" b="1" dirty="0">
                <a:solidFill>
                  <a:srgbClr val="004B82"/>
                </a:solidFill>
              </a:rPr>
              <a:t>Τυπική σύνοδος  </a:t>
            </a:r>
            <a:r>
              <a:rPr lang="en-US" sz="3600" b="1" dirty="0">
                <a:solidFill>
                  <a:srgbClr val="004B82"/>
                </a:solidFill>
              </a:rPr>
              <a:t>FTP</a:t>
            </a:r>
            <a:endParaRPr lang="el-GR" sz="3600" dirty="0">
              <a:solidFill>
                <a:srgbClr val="004B82"/>
              </a:solidFill>
            </a:endParaRPr>
          </a:p>
        </p:txBody>
      </p:sp>
      <p:pic>
        <p:nvPicPr>
          <p:cNvPr id="6" name="Picture 3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824" y="1607080"/>
            <a:ext cx="720080" cy="75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2" descr="File Server_Updated2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768" y="1628800"/>
            <a:ext cx="535823" cy="712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259632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11478" y="2924944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7584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Δεδομένα</a:t>
            </a:r>
            <a:endParaRPr lang="el-GR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91680" y="26160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Εντολές</a:t>
            </a:r>
            <a:endParaRPr lang="el-GR" sz="1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700058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51904" y="2923808"/>
            <a:ext cx="0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3794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20</a:t>
            </a:r>
            <a:endParaRPr lang="el-GR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745640" y="2363164"/>
            <a:ext cx="53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21</a:t>
            </a:r>
            <a:endParaRPr lang="el-GR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371236" y="2450679"/>
            <a:ext cx="657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6200</a:t>
            </a:r>
            <a:endParaRPr lang="el-GR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38964" y="2450677"/>
            <a:ext cx="708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C00000"/>
                </a:solidFill>
              </a:rPr>
              <a:t>6201</a:t>
            </a:r>
            <a:endParaRPr lang="el-GR" sz="1600" b="1" dirty="0">
              <a:solidFill>
                <a:srgbClr val="C0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011478" y="3068960"/>
            <a:ext cx="1688580" cy="381798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 rot="20874824">
            <a:off x="2314497" y="310269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1</a:t>
            </a:r>
            <a:endParaRPr lang="el-GR" sz="1600" dirty="0"/>
          </a:p>
        </p:txBody>
      </p:sp>
      <p:sp>
        <p:nvSpPr>
          <p:cNvPr id="25" name="TextBox 24"/>
          <p:cNvSpPr txBox="1"/>
          <p:nvPr/>
        </p:nvSpPr>
        <p:spPr>
          <a:xfrm rot="897442">
            <a:off x="2846757" y="3677195"/>
            <a:ext cx="735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“OK”</a:t>
            </a:r>
            <a:endParaRPr lang="el-GR" sz="11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011478" y="3603158"/>
            <a:ext cx="1688580" cy="47391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 rot="939636">
            <a:off x="2717438" y="3552810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</a:t>
            </a:r>
            <a:endParaRPr lang="el-GR" sz="1600" dirty="0"/>
          </a:p>
        </p:txBody>
      </p:sp>
      <p:sp>
        <p:nvSpPr>
          <p:cNvPr id="30" name="TextBox 29"/>
          <p:cNvSpPr txBox="1"/>
          <p:nvPr/>
        </p:nvSpPr>
        <p:spPr>
          <a:xfrm rot="20832630">
            <a:off x="2464210" y="2948267"/>
            <a:ext cx="1008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“PORT 6201”</a:t>
            </a:r>
            <a:endParaRPr lang="el-GR" sz="11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259632" y="3808000"/>
            <a:ext cx="3192272" cy="91714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967960">
            <a:off x="2368685" y="4026585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DATA CHANNEL</a:t>
            </a:r>
            <a:endParaRPr lang="el-GR" sz="1100" dirty="0"/>
          </a:p>
        </p:txBody>
      </p:sp>
      <p:sp>
        <p:nvSpPr>
          <p:cNvPr id="38" name="Oval 37"/>
          <p:cNvSpPr/>
          <p:nvPr/>
        </p:nvSpPr>
        <p:spPr>
          <a:xfrm rot="1010154">
            <a:off x="2235078" y="3838303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l-GR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1259632" y="4869160"/>
            <a:ext cx="3192272" cy="720080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20815727">
            <a:off x="2491924" y="4882371"/>
            <a:ext cx="122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TCP ACK</a:t>
            </a:r>
            <a:endParaRPr lang="el-GR" sz="1100" dirty="0"/>
          </a:p>
        </p:txBody>
      </p:sp>
      <p:sp>
        <p:nvSpPr>
          <p:cNvPr id="44" name="Oval 43"/>
          <p:cNvSpPr/>
          <p:nvPr/>
        </p:nvSpPr>
        <p:spPr>
          <a:xfrm rot="20857921">
            <a:off x="2356453" y="5028045"/>
            <a:ext cx="216024" cy="230308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l-GR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1013855" y="132102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server</a:t>
            </a:r>
            <a:endParaRPr lang="el-GR" sz="1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335780" y="129930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FTP client</a:t>
            </a:r>
            <a:endParaRPr lang="el-GR" sz="1400" b="1" dirty="0"/>
          </a:p>
        </p:txBody>
      </p:sp>
      <p:sp>
        <p:nvSpPr>
          <p:cNvPr id="40" name="Rectangle 28"/>
          <p:cNvSpPr/>
          <p:nvPr/>
        </p:nvSpPr>
        <p:spPr>
          <a:xfrm>
            <a:off x="5940152" y="1525666"/>
            <a:ext cx="24482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Στη συνέχεια ο πελάτης: </a:t>
            </a:r>
          </a:p>
          <a:p>
            <a:r>
              <a:rPr lang="el-GR" sz="2400" b="1" dirty="0" smtClean="0"/>
              <a:t>δημιουργεί σύνδεση </a:t>
            </a:r>
            <a:r>
              <a:rPr lang="el-GR" sz="2400" b="1" dirty="0"/>
              <a:t>ελέγχου </a:t>
            </a:r>
            <a:r>
              <a:rPr lang="el-GR" sz="2400" dirty="0" smtClean="0"/>
              <a:t>(κανάλι εντολών) με τον </a:t>
            </a:r>
            <a:r>
              <a:rPr lang="el-GR" sz="2400" dirty="0" err="1" smtClean="0"/>
              <a:t>διακομιστή</a:t>
            </a:r>
            <a:r>
              <a:rPr lang="el-GR" sz="2400" dirty="0" smtClean="0"/>
              <a:t> και του κοινοποιεί τη δεσμευμένη θύρα</a:t>
            </a:r>
          </a:p>
          <a:p>
            <a:r>
              <a:rPr lang="el-GR" sz="2400" dirty="0" smtClean="0"/>
              <a:t>Ο </a:t>
            </a:r>
            <a:r>
              <a:rPr lang="el-GR" sz="2400" dirty="0" err="1" smtClean="0"/>
              <a:t>διακομιστής</a:t>
            </a:r>
            <a:r>
              <a:rPr lang="el-GR" sz="2400" dirty="0" smtClean="0"/>
              <a:t> επιβεβαιώνει </a:t>
            </a:r>
            <a:endParaRPr lang="el-GR" sz="24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468728" y="6357600"/>
            <a:ext cx="2211952" cy="364912"/>
            <a:chOff x="468728" y="6357600"/>
            <a:chExt cx="2211952" cy="364912"/>
          </a:xfrm>
        </p:grpSpPr>
        <p:sp>
          <p:nvSpPr>
            <p:cNvPr id="33" name="Rectangle 32">
              <a:hlinkClick r:id="rId4" action="ppaction://hlinksldjump"/>
            </p:cNvPr>
            <p:cNvSpPr/>
            <p:nvPr/>
          </p:nvSpPr>
          <p:spPr>
            <a:xfrm>
              <a:off x="468728" y="6357600"/>
              <a:ext cx="269259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1</a:t>
              </a:r>
              <a:endParaRPr lang="el-GR" b="1" dirty="0"/>
            </a:p>
          </p:txBody>
        </p:sp>
        <p:sp>
          <p:nvSpPr>
            <p:cNvPr id="34" name="Rectangle 33">
              <a:hlinkClick r:id="rId5" action="ppaction://hlinksldjump"/>
            </p:cNvPr>
            <p:cNvSpPr/>
            <p:nvPr/>
          </p:nvSpPr>
          <p:spPr>
            <a:xfrm>
              <a:off x="79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2</a:t>
              </a:r>
              <a:endParaRPr lang="el-GR" b="1" dirty="0"/>
            </a:p>
          </p:txBody>
        </p:sp>
        <p:sp>
          <p:nvSpPr>
            <p:cNvPr id="35" name="Rectangle 34">
              <a:hlinkClick r:id="rId6" action="ppaction://hlinksldjump"/>
            </p:cNvPr>
            <p:cNvSpPr/>
            <p:nvPr/>
          </p:nvSpPr>
          <p:spPr>
            <a:xfrm>
              <a:off x="1116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3</a:t>
              </a:r>
              <a:endParaRPr lang="el-GR" b="1" dirty="0"/>
            </a:p>
          </p:txBody>
        </p:sp>
        <p:sp>
          <p:nvSpPr>
            <p:cNvPr id="36" name="Rectangle 35">
              <a:hlinkClick r:id="rId7" action="ppaction://hlinksldjump"/>
            </p:cNvPr>
            <p:cNvSpPr/>
            <p:nvPr/>
          </p:nvSpPr>
          <p:spPr>
            <a:xfrm>
              <a:off x="1440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4</a:t>
              </a:r>
              <a:endParaRPr lang="el-GR" b="1" dirty="0"/>
            </a:p>
          </p:txBody>
        </p:sp>
        <p:sp>
          <p:nvSpPr>
            <p:cNvPr id="41" name="Rectangle 40">
              <a:hlinkClick r:id="rId8" action="ppaction://hlinksldjump"/>
            </p:cNvPr>
            <p:cNvSpPr/>
            <p:nvPr/>
          </p:nvSpPr>
          <p:spPr>
            <a:xfrm>
              <a:off x="1764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5</a:t>
              </a:r>
              <a:endParaRPr lang="el-GR" b="1" dirty="0"/>
            </a:p>
          </p:txBody>
        </p:sp>
        <p:sp>
          <p:nvSpPr>
            <p:cNvPr id="42" name="Rectangle 41">
              <a:hlinkClick r:id="rId9" action="ppaction://hlinksldjump"/>
            </p:cNvPr>
            <p:cNvSpPr/>
            <p:nvPr/>
          </p:nvSpPr>
          <p:spPr>
            <a:xfrm>
              <a:off x="2088728" y="6358912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6</a:t>
              </a:r>
              <a:endParaRPr lang="el-GR" b="1" dirty="0"/>
            </a:p>
          </p:txBody>
        </p:sp>
        <p:sp>
          <p:nvSpPr>
            <p:cNvPr id="45" name="Rectangle 44">
              <a:hlinkClick r:id="rId10" action="ppaction://hlinksldjump"/>
            </p:cNvPr>
            <p:cNvSpPr/>
            <p:nvPr/>
          </p:nvSpPr>
          <p:spPr>
            <a:xfrm>
              <a:off x="2412728" y="6357600"/>
              <a:ext cx="267952" cy="363600"/>
            </a:xfrm>
            <a:prstGeom prst="rect">
              <a:avLst/>
            </a:prstGeom>
            <a:solidFill>
              <a:srgbClr val="004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/>
                <a:t>7</a:t>
              </a:r>
              <a:endParaRPr lang="el-GR" b="1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7405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2e91258d1d83635b5311bc43a8c2b5b3fe32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</TotalTime>
  <Words>2289</Words>
  <Application>Microsoft Office PowerPoint</Application>
  <PresentationFormat>Προβολή στην οθόνη (4:3)</PresentationFormat>
  <Paragraphs>470</Paragraphs>
  <Slides>28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Times New Roman</vt:lpstr>
      <vt:lpstr>Wingdings</vt:lpstr>
      <vt:lpstr>Office Theme</vt:lpstr>
      <vt:lpstr>1_OC_template_updated</vt:lpstr>
      <vt:lpstr>Δίκτυα Υπολογιστών ΙΙ (Ε)</vt:lpstr>
      <vt:lpstr>Περιεχόμενα</vt:lpstr>
      <vt:lpstr>Υπηρεσία μεταφοράς αρχείων</vt:lpstr>
      <vt:lpstr>Υπηρεσία μεταφοράς αρχείων  Βασικοί Όροι</vt:lpstr>
      <vt:lpstr>Υπηρεσία μεταφοράς αρχείων Πρωτόκολλο μεταφοράς αρχείων - FTP</vt:lpstr>
      <vt:lpstr>Υπηρεσία μεταφοράς αρχείων  Υπόδειγμα επικοινωνίας μέσω FTP</vt:lpstr>
      <vt:lpstr>Υπηρεσία μεταφοράς αρχείων  Υπόδειγμα επικοινωνίας μέσω FTP</vt:lpstr>
      <vt:lpstr>Υπηρεσία μεταφοράς αρχείων  Τυπική σύνοδος  FTP</vt:lpstr>
      <vt:lpstr>Υπηρεσία μεταφοράς αρχείων  Τυπική σύνοδος  FTP</vt:lpstr>
      <vt:lpstr>Υπηρεσία μεταφοράς αρχείων  Τυπική σύνοδος  FTP</vt:lpstr>
      <vt:lpstr>Υπηρεσία μεταφοράς αρχείων  Τυπική σύνοδος  FTP</vt:lpstr>
      <vt:lpstr>Υπηρεσία μεταφοράς αρχείων  Τυπική σύνοδος  FTP</vt:lpstr>
      <vt:lpstr>Υπηρεσία μεταφοράς αρχείων  Τυπική σύνοδος  FTP</vt:lpstr>
      <vt:lpstr>Υπηρεσία μεταφοράς αρχείων  Τυπική σύνοδος  FTP</vt:lpstr>
      <vt:lpstr>Υπηρεσία μεταφοράς αρχείων  Τυπική σύνοδος  FTP</vt:lpstr>
      <vt:lpstr>Εργαστηριακή άσκηση</vt:lpstr>
      <vt:lpstr>Εργαστηριακή Άσκηση  (1/2)</vt:lpstr>
      <vt:lpstr>Εργαστηριακή Άσκηση (2/2)</vt:lpstr>
      <vt:lpstr>Παράρτημα  Οι εντολές στη διεπαφή BSD για FTP</vt:lpstr>
      <vt:lpstr>Βιβλιογραφία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Σημείωμα Χρήσης Έργων Τρίτων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opencourses</dc:creator>
  <cp:lastModifiedBy>opencourses</cp:lastModifiedBy>
  <cp:revision>331</cp:revision>
  <cp:lastPrinted>2015-04-24T14:27:18Z</cp:lastPrinted>
  <dcterms:created xsi:type="dcterms:W3CDTF">2015-03-09T10:56:03Z</dcterms:created>
  <dcterms:modified xsi:type="dcterms:W3CDTF">2016-06-27T20:13:31Z</dcterms:modified>
</cp:coreProperties>
</file>