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2" r:id="rId3"/>
  </p:sldMasterIdLst>
  <p:notesMasterIdLst>
    <p:notesMasterId r:id="rId35"/>
  </p:notesMasterIdLst>
  <p:sldIdLst>
    <p:sldId id="292" r:id="rId4"/>
    <p:sldId id="257" r:id="rId5"/>
    <p:sldId id="279" r:id="rId6"/>
    <p:sldId id="280" r:id="rId7"/>
    <p:sldId id="281" r:id="rId8"/>
    <p:sldId id="283" r:id="rId9"/>
    <p:sldId id="293" r:id="rId10"/>
    <p:sldId id="294" r:id="rId11"/>
    <p:sldId id="295" r:id="rId12"/>
    <p:sldId id="290" r:id="rId13"/>
    <p:sldId id="263" r:id="rId14"/>
    <p:sldId id="264" r:id="rId15"/>
    <p:sldId id="267" r:id="rId16"/>
    <p:sldId id="269" r:id="rId17"/>
    <p:sldId id="270" r:id="rId18"/>
    <p:sldId id="299" r:id="rId19"/>
    <p:sldId id="296" r:id="rId20"/>
    <p:sldId id="272" r:id="rId21"/>
    <p:sldId id="298" r:id="rId22"/>
    <p:sldId id="273" r:id="rId23"/>
    <p:sldId id="274" r:id="rId24"/>
    <p:sldId id="275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5DF9A-5EA9-4FB9-99D2-A5140A48E17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E297DD4-9220-4A95-88BF-304B76375FA2}">
      <dgm:prSet phldrT="[Text]" custT="1"/>
      <dgm:spPr/>
      <dgm:t>
        <a:bodyPr/>
        <a:lstStyle/>
        <a:p>
          <a:r>
            <a:rPr lang="el-GR" sz="2800" b="1" dirty="0" smtClean="0"/>
            <a:t>Τεχνικές ανάρτησης εκμαγείων</a:t>
          </a:r>
          <a:endParaRPr lang="el-GR" sz="2800" b="1" dirty="0"/>
        </a:p>
      </dgm:t>
    </dgm:pt>
    <dgm:pt modelId="{07A7B6B9-1F9F-4564-A2E4-19A3BD8A8045}" type="parTrans" cxnId="{77F9B97D-4252-4CC5-8BCD-6DD857267D27}">
      <dgm:prSet/>
      <dgm:spPr/>
      <dgm:t>
        <a:bodyPr/>
        <a:lstStyle/>
        <a:p>
          <a:endParaRPr lang="el-GR" sz="2800" b="1"/>
        </a:p>
      </dgm:t>
    </dgm:pt>
    <dgm:pt modelId="{D5F82D2C-96C4-4A4C-88C6-F8E4E07375A8}" type="sibTrans" cxnId="{77F9B97D-4252-4CC5-8BCD-6DD857267D27}">
      <dgm:prSet/>
      <dgm:spPr/>
      <dgm:t>
        <a:bodyPr/>
        <a:lstStyle/>
        <a:p>
          <a:endParaRPr lang="el-GR" sz="2800" b="1"/>
        </a:p>
      </dgm:t>
    </dgm:pt>
    <dgm:pt modelId="{6A4E7F9C-D8A2-4738-9922-DE1DBA97002F}">
      <dgm:prSet phldrT="[Text]" custT="1"/>
      <dgm:spPr/>
      <dgm:t>
        <a:bodyPr/>
        <a:lstStyle/>
        <a:p>
          <a:r>
            <a:rPr lang="el-GR" sz="2800" b="1" dirty="0" smtClean="0"/>
            <a:t>Προσωρινές αποκαταστάσεις</a:t>
          </a:r>
          <a:endParaRPr lang="el-GR" sz="2800" b="1" dirty="0"/>
        </a:p>
      </dgm:t>
    </dgm:pt>
    <dgm:pt modelId="{8154E55B-95AA-42DD-89C8-A0C50C35D3E0}" type="parTrans" cxnId="{7EE1CAA7-65D0-4F5D-87E8-BA3C31BF50B2}">
      <dgm:prSet/>
      <dgm:spPr/>
      <dgm:t>
        <a:bodyPr/>
        <a:lstStyle/>
        <a:p>
          <a:endParaRPr lang="el-GR" sz="2800" b="1"/>
        </a:p>
      </dgm:t>
    </dgm:pt>
    <dgm:pt modelId="{72B86EA1-8C64-4F91-840B-14BBA900ECE2}" type="sibTrans" cxnId="{7EE1CAA7-65D0-4F5D-87E8-BA3C31BF50B2}">
      <dgm:prSet/>
      <dgm:spPr/>
      <dgm:t>
        <a:bodyPr/>
        <a:lstStyle/>
        <a:p>
          <a:endParaRPr lang="el-GR" sz="2800" b="1"/>
        </a:p>
      </dgm:t>
    </dgm:pt>
    <dgm:pt modelId="{DEFDFBBF-B35B-4172-9F2A-DA4EF24A900F}">
      <dgm:prSet phldrT="[Text]" custT="1"/>
      <dgm:spPr/>
      <dgm:t>
        <a:bodyPr/>
        <a:lstStyle/>
        <a:p>
          <a:r>
            <a:rPr lang="el-GR" sz="2800" b="1" dirty="0" smtClean="0"/>
            <a:t>Διαγνωστικό κέρωμα</a:t>
          </a:r>
          <a:endParaRPr lang="el-GR" sz="2800" b="1" dirty="0"/>
        </a:p>
      </dgm:t>
    </dgm:pt>
    <dgm:pt modelId="{79D42758-BBD6-465C-A3CC-70C3F4A9E3E2}" type="sibTrans" cxnId="{C984E69D-BDFD-4012-9AEB-C251C1EBBC85}">
      <dgm:prSet/>
      <dgm:spPr/>
      <dgm:t>
        <a:bodyPr/>
        <a:lstStyle/>
        <a:p>
          <a:endParaRPr lang="el-GR" sz="2800" b="1"/>
        </a:p>
      </dgm:t>
    </dgm:pt>
    <dgm:pt modelId="{F0C6E89D-ADCD-409B-AC05-D49345DCDD9E}" type="parTrans" cxnId="{C984E69D-BDFD-4012-9AEB-C251C1EBBC85}">
      <dgm:prSet/>
      <dgm:spPr/>
      <dgm:t>
        <a:bodyPr/>
        <a:lstStyle/>
        <a:p>
          <a:endParaRPr lang="el-GR" sz="2800" b="1"/>
        </a:p>
      </dgm:t>
    </dgm:pt>
    <dgm:pt modelId="{1725D878-C8B9-44A3-90CB-33BBBB56336A}" type="pres">
      <dgm:prSet presAssocID="{5E85DF9A-5EA9-4FB9-99D2-A5140A48E1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21FFB7F-F5B7-4A46-85A0-E9586C41FF3A}" type="pres">
      <dgm:prSet presAssocID="{6E297DD4-9220-4A95-88BF-304B76375FA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3E70AF-360F-44AA-8431-CEFFB86F5410}" type="pres">
      <dgm:prSet presAssocID="{D5F82D2C-96C4-4A4C-88C6-F8E4E07375A8}" presName="spacer" presStyleCnt="0"/>
      <dgm:spPr/>
      <dgm:t>
        <a:bodyPr/>
        <a:lstStyle/>
        <a:p>
          <a:endParaRPr lang="el-GR"/>
        </a:p>
      </dgm:t>
    </dgm:pt>
    <dgm:pt modelId="{61E740A8-D322-498D-89C0-A67E4831874A}" type="pres">
      <dgm:prSet presAssocID="{DEFDFBBF-B35B-4172-9F2A-DA4EF24A900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6D1688-C063-4B71-9477-E74E333FC72B}" type="pres">
      <dgm:prSet presAssocID="{79D42758-BBD6-465C-A3CC-70C3F4A9E3E2}" presName="spacer" presStyleCnt="0"/>
      <dgm:spPr/>
      <dgm:t>
        <a:bodyPr/>
        <a:lstStyle/>
        <a:p>
          <a:endParaRPr lang="el-GR"/>
        </a:p>
      </dgm:t>
    </dgm:pt>
    <dgm:pt modelId="{D30132BD-2178-4C20-88CB-A4EF7C0F8B1C}" type="pres">
      <dgm:prSet presAssocID="{6A4E7F9C-D8A2-4738-9922-DE1DBA9700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7E8168-8B40-4BDD-839E-396CF8753D32}" type="presOf" srcId="{6E297DD4-9220-4A95-88BF-304B76375FA2}" destId="{C21FFB7F-F5B7-4A46-85A0-E9586C41FF3A}" srcOrd="0" destOrd="0" presId="urn:microsoft.com/office/officeart/2005/8/layout/vList2"/>
    <dgm:cxn modelId="{77F9B97D-4252-4CC5-8BCD-6DD857267D27}" srcId="{5E85DF9A-5EA9-4FB9-99D2-A5140A48E171}" destId="{6E297DD4-9220-4A95-88BF-304B76375FA2}" srcOrd="0" destOrd="0" parTransId="{07A7B6B9-1F9F-4564-A2E4-19A3BD8A8045}" sibTransId="{D5F82D2C-96C4-4A4C-88C6-F8E4E07375A8}"/>
    <dgm:cxn modelId="{C984E69D-BDFD-4012-9AEB-C251C1EBBC85}" srcId="{5E85DF9A-5EA9-4FB9-99D2-A5140A48E171}" destId="{DEFDFBBF-B35B-4172-9F2A-DA4EF24A900F}" srcOrd="1" destOrd="0" parTransId="{F0C6E89D-ADCD-409B-AC05-D49345DCDD9E}" sibTransId="{79D42758-BBD6-465C-A3CC-70C3F4A9E3E2}"/>
    <dgm:cxn modelId="{28B3179B-044F-41D0-B9DC-932A6297998E}" type="presOf" srcId="{5E85DF9A-5EA9-4FB9-99D2-A5140A48E171}" destId="{1725D878-C8B9-44A3-90CB-33BBBB56336A}" srcOrd="0" destOrd="0" presId="urn:microsoft.com/office/officeart/2005/8/layout/vList2"/>
    <dgm:cxn modelId="{41026730-4159-499F-9B95-0E98D84F3920}" type="presOf" srcId="{DEFDFBBF-B35B-4172-9F2A-DA4EF24A900F}" destId="{61E740A8-D322-498D-89C0-A67E4831874A}" srcOrd="0" destOrd="0" presId="urn:microsoft.com/office/officeart/2005/8/layout/vList2"/>
    <dgm:cxn modelId="{2E61689A-73FE-443C-929C-C025A23547A1}" type="presOf" srcId="{6A4E7F9C-D8A2-4738-9922-DE1DBA97002F}" destId="{D30132BD-2178-4C20-88CB-A4EF7C0F8B1C}" srcOrd="0" destOrd="0" presId="urn:microsoft.com/office/officeart/2005/8/layout/vList2"/>
    <dgm:cxn modelId="{7EE1CAA7-65D0-4F5D-87E8-BA3C31BF50B2}" srcId="{5E85DF9A-5EA9-4FB9-99D2-A5140A48E171}" destId="{6A4E7F9C-D8A2-4738-9922-DE1DBA97002F}" srcOrd="2" destOrd="0" parTransId="{8154E55B-95AA-42DD-89C8-A0C50C35D3E0}" sibTransId="{72B86EA1-8C64-4F91-840B-14BBA900ECE2}"/>
    <dgm:cxn modelId="{D725C890-CE49-4100-B035-91516F8988FE}" type="presParOf" srcId="{1725D878-C8B9-44A3-90CB-33BBBB56336A}" destId="{C21FFB7F-F5B7-4A46-85A0-E9586C41FF3A}" srcOrd="0" destOrd="0" presId="urn:microsoft.com/office/officeart/2005/8/layout/vList2"/>
    <dgm:cxn modelId="{AFC71FE8-6437-467A-B1CE-A1568DBECBF6}" type="presParOf" srcId="{1725D878-C8B9-44A3-90CB-33BBBB56336A}" destId="{AE3E70AF-360F-44AA-8431-CEFFB86F5410}" srcOrd="1" destOrd="0" presId="urn:microsoft.com/office/officeart/2005/8/layout/vList2"/>
    <dgm:cxn modelId="{4DC52AFE-6EB4-4FC6-8209-CBDF1D179126}" type="presParOf" srcId="{1725D878-C8B9-44A3-90CB-33BBBB56336A}" destId="{61E740A8-D322-498D-89C0-A67E4831874A}" srcOrd="2" destOrd="0" presId="urn:microsoft.com/office/officeart/2005/8/layout/vList2"/>
    <dgm:cxn modelId="{D05B9D6E-00A5-4E06-AB0E-E5DAC453C57B}" type="presParOf" srcId="{1725D878-C8B9-44A3-90CB-33BBBB56336A}" destId="{176D1688-C063-4B71-9477-E74E333FC72B}" srcOrd="3" destOrd="0" presId="urn:microsoft.com/office/officeart/2005/8/layout/vList2"/>
    <dgm:cxn modelId="{F4299CF1-F1F9-4300-A00B-9FD21ED6E785}" type="presParOf" srcId="{1725D878-C8B9-44A3-90CB-33BBBB56336A}" destId="{D30132BD-2178-4C20-88CB-A4EF7C0F8B1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DEED1-88DD-48C1-9AA8-30FE58430FE3}" type="doc">
      <dgm:prSet loTypeId="urn:microsoft.com/office/officeart/2005/8/layout/hierarchy3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2D7D33D-5CAA-43B3-B4A7-515A7B4443AB}">
      <dgm:prSet phldrT="[Text]" custT="1"/>
      <dgm:spPr/>
      <dgm:t>
        <a:bodyPr/>
        <a:lstStyle/>
        <a:p>
          <a:r>
            <a:rPr lang="el-GR" sz="2200" dirty="0" smtClean="0"/>
            <a:t>Απευθείας στο στόμα</a:t>
          </a:r>
          <a:endParaRPr lang="el-GR" sz="2200" dirty="0"/>
        </a:p>
      </dgm:t>
    </dgm:pt>
    <dgm:pt modelId="{D61FC2BD-79A9-43F0-A391-CEAF33BCA444}" type="parTrans" cxnId="{BF998038-5171-4D9E-A163-0BC43FB3019F}">
      <dgm:prSet/>
      <dgm:spPr/>
      <dgm:t>
        <a:bodyPr/>
        <a:lstStyle/>
        <a:p>
          <a:endParaRPr lang="el-GR" sz="2000"/>
        </a:p>
      </dgm:t>
    </dgm:pt>
    <dgm:pt modelId="{737547D2-0DA7-4CAC-A812-68C019C820FA}" type="sibTrans" cxnId="{BF998038-5171-4D9E-A163-0BC43FB3019F}">
      <dgm:prSet/>
      <dgm:spPr/>
      <dgm:t>
        <a:bodyPr/>
        <a:lstStyle/>
        <a:p>
          <a:endParaRPr lang="el-GR" sz="2000"/>
        </a:p>
      </dgm:t>
    </dgm:pt>
    <dgm:pt modelId="{FE48397D-634F-49D9-A9C3-904C75F8E675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l-GR" sz="2000" b="1" dirty="0" smtClean="0"/>
            <a:t>Διαφανής ακρυλικός νάρθηκας ή Μήτρα σιλικόνης</a:t>
          </a:r>
        </a:p>
        <a:p>
          <a:pPr algn="l">
            <a:spcAft>
              <a:spcPts val="0"/>
            </a:spcAft>
          </a:pPr>
          <a:r>
            <a:rPr lang="el-GR" sz="1800" dirty="0" smtClean="0"/>
            <a:t>που κατασκευάζεται με βάση το διαγνωστικό κέρωμα ή επί εκμαγείου των δοντιών πριν από την παρασκευή τους και το στοίβαγμα χημικά </a:t>
          </a:r>
          <a:r>
            <a:rPr lang="el-GR" sz="1800" dirty="0" err="1" smtClean="0"/>
            <a:t>πολυμεριζόμενης</a:t>
          </a:r>
          <a:r>
            <a:rPr lang="el-GR" sz="1800" dirty="0" smtClean="0"/>
            <a:t> ακρυλικής ρητίνης.</a:t>
          </a:r>
        </a:p>
      </dgm:t>
    </dgm:pt>
    <dgm:pt modelId="{4070FD3C-7D0F-4B20-902C-CC062DB3B7FC}" type="parTrans" cxnId="{2EDEDBAA-922A-484D-BCAE-CB95089AE878}">
      <dgm:prSet/>
      <dgm:spPr/>
      <dgm:t>
        <a:bodyPr/>
        <a:lstStyle/>
        <a:p>
          <a:endParaRPr lang="el-GR" sz="2000" dirty="0"/>
        </a:p>
      </dgm:t>
    </dgm:pt>
    <dgm:pt modelId="{9BF8C518-2E2F-404A-A336-A0D2EC6262BA}" type="sibTrans" cxnId="{2EDEDBAA-922A-484D-BCAE-CB95089AE878}">
      <dgm:prSet/>
      <dgm:spPr/>
      <dgm:t>
        <a:bodyPr/>
        <a:lstStyle/>
        <a:p>
          <a:endParaRPr lang="el-GR" sz="2000"/>
        </a:p>
      </dgm:t>
    </dgm:pt>
    <dgm:pt modelId="{806FE73F-D21D-4E47-82A6-C747B328CDE8}">
      <dgm:prSet phldrT="[Text]" custT="1"/>
      <dgm:spPr/>
      <dgm:t>
        <a:bodyPr/>
        <a:lstStyle/>
        <a:p>
          <a:pPr algn="ctr"/>
          <a:r>
            <a:rPr lang="el-GR" sz="2200" dirty="0" smtClean="0"/>
            <a:t>Στο Εργαστήριο</a:t>
          </a:r>
        </a:p>
      </dgm:t>
    </dgm:pt>
    <dgm:pt modelId="{36E1DF24-6371-4F1A-BA3B-C98856EB038F}" type="parTrans" cxnId="{B3CE20D6-DDEB-4B6F-916D-F7BC3147D32F}">
      <dgm:prSet/>
      <dgm:spPr/>
      <dgm:t>
        <a:bodyPr/>
        <a:lstStyle/>
        <a:p>
          <a:endParaRPr lang="el-GR" sz="2000"/>
        </a:p>
      </dgm:t>
    </dgm:pt>
    <dgm:pt modelId="{90FE2C3C-939A-4458-B9D3-9E941C1693AC}" type="sibTrans" cxnId="{B3CE20D6-DDEB-4B6F-916D-F7BC3147D32F}">
      <dgm:prSet/>
      <dgm:spPr/>
      <dgm:t>
        <a:bodyPr/>
        <a:lstStyle/>
        <a:p>
          <a:endParaRPr lang="el-GR" sz="2000"/>
        </a:p>
      </dgm:t>
    </dgm:pt>
    <dgm:pt modelId="{0682D005-4F20-4202-840E-93F49FE3009E}">
      <dgm:prSet phldrT="[Text]" custT="1"/>
      <dgm:spPr/>
      <dgm:t>
        <a:bodyPr/>
        <a:lstStyle/>
        <a:p>
          <a:pPr algn="ctr"/>
          <a:r>
            <a:rPr lang="el-GR" sz="2000" b="1" dirty="0" smtClean="0"/>
            <a:t>Ακρυλική ρητίνη ή σύνθετες ρητίνες </a:t>
          </a:r>
        </a:p>
        <a:p>
          <a:pPr algn="ctr"/>
          <a:r>
            <a:rPr lang="el-GR" sz="2000" dirty="0" smtClean="0"/>
            <a:t>με την μέθοδο της εγκλείστρωσης ή της  δόμησης</a:t>
          </a:r>
          <a:endParaRPr lang="el-GR" sz="2000" dirty="0"/>
        </a:p>
      </dgm:t>
    </dgm:pt>
    <dgm:pt modelId="{E93D6D59-44CF-4A5A-9F68-7DDEAA3B0B15}" type="parTrans" cxnId="{8BC8F53E-562A-4B7B-A7C8-203C81E3F0CF}">
      <dgm:prSet/>
      <dgm:spPr/>
      <dgm:t>
        <a:bodyPr/>
        <a:lstStyle/>
        <a:p>
          <a:endParaRPr lang="el-GR" sz="2000" dirty="0"/>
        </a:p>
      </dgm:t>
    </dgm:pt>
    <dgm:pt modelId="{6CD8EB5C-AAFD-40DC-8C82-921F79E8A946}" type="sibTrans" cxnId="{8BC8F53E-562A-4B7B-A7C8-203C81E3F0CF}">
      <dgm:prSet/>
      <dgm:spPr/>
      <dgm:t>
        <a:bodyPr/>
        <a:lstStyle/>
        <a:p>
          <a:endParaRPr lang="el-GR" sz="2000"/>
        </a:p>
      </dgm:t>
    </dgm:pt>
    <dgm:pt modelId="{05CD65AC-249C-44B9-B1CE-E3F3852D795E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sz="2000" dirty="0"/>
        </a:p>
      </dgm:t>
    </dgm:pt>
    <dgm:pt modelId="{38A934FC-812F-4315-A0B6-C66C939CF86F}" type="sibTrans" cxnId="{245E0C11-E7DB-4E26-B71F-FF650BB077E0}">
      <dgm:prSet/>
      <dgm:spPr/>
      <dgm:t>
        <a:bodyPr/>
        <a:lstStyle/>
        <a:p>
          <a:endParaRPr lang="el-GR" sz="2000"/>
        </a:p>
      </dgm:t>
    </dgm:pt>
    <dgm:pt modelId="{2CE678FC-6C90-4420-82BD-B11268217F68}" type="parTrans" cxnId="{245E0C11-E7DB-4E26-B71F-FF650BB077E0}">
      <dgm:prSet/>
      <dgm:spPr/>
      <dgm:t>
        <a:bodyPr/>
        <a:lstStyle/>
        <a:p>
          <a:endParaRPr lang="el-GR" sz="2000" dirty="0"/>
        </a:p>
      </dgm:t>
    </dgm:pt>
    <dgm:pt modelId="{A6EEBAD9-5BBD-4207-891D-B8D63AF3BB6B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5A414BD8-9D60-432E-928B-319A2EE4A9AD}" type="parTrans" cxnId="{E3D9B0FC-99DD-445A-94CD-767A9684A4B1}">
      <dgm:prSet/>
      <dgm:spPr/>
      <dgm:t>
        <a:bodyPr/>
        <a:lstStyle/>
        <a:p>
          <a:endParaRPr lang="el-GR" dirty="0"/>
        </a:p>
      </dgm:t>
    </dgm:pt>
    <dgm:pt modelId="{AFF86800-5F27-487B-8AAB-CEDDD81C0DDD}" type="sibTrans" cxnId="{E3D9B0FC-99DD-445A-94CD-767A9684A4B1}">
      <dgm:prSet/>
      <dgm:spPr/>
      <dgm:t>
        <a:bodyPr/>
        <a:lstStyle/>
        <a:p>
          <a:endParaRPr lang="el-GR"/>
        </a:p>
      </dgm:t>
    </dgm:pt>
    <dgm:pt modelId="{89D1CECF-1FA2-4894-AE98-D305FF0821DA}" type="pres">
      <dgm:prSet presAssocID="{666DEED1-88DD-48C1-9AA8-30FE58430FE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E97C783-6EC7-496C-90FE-923F91011A57}" type="pres">
      <dgm:prSet presAssocID="{E2D7D33D-5CAA-43B3-B4A7-515A7B4443AB}" presName="root" presStyleCnt="0"/>
      <dgm:spPr/>
      <dgm:t>
        <a:bodyPr/>
        <a:lstStyle/>
        <a:p>
          <a:endParaRPr lang="el-GR"/>
        </a:p>
      </dgm:t>
    </dgm:pt>
    <dgm:pt modelId="{D975D014-1A5B-41AB-9602-2A8125C2E0AA}" type="pres">
      <dgm:prSet presAssocID="{E2D7D33D-5CAA-43B3-B4A7-515A7B4443AB}" presName="rootComposite" presStyleCnt="0"/>
      <dgm:spPr/>
      <dgm:t>
        <a:bodyPr/>
        <a:lstStyle/>
        <a:p>
          <a:endParaRPr lang="el-GR"/>
        </a:p>
      </dgm:t>
    </dgm:pt>
    <dgm:pt modelId="{4ACE00C4-7792-4B6F-8C95-A274AFD4BA45}" type="pres">
      <dgm:prSet presAssocID="{E2D7D33D-5CAA-43B3-B4A7-515A7B4443AB}" presName="rootText" presStyleLbl="node1" presStyleIdx="0" presStyleCnt="2" custScaleY="74585"/>
      <dgm:spPr/>
      <dgm:t>
        <a:bodyPr/>
        <a:lstStyle/>
        <a:p>
          <a:endParaRPr lang="el-GR"/>
        </a:p>
      </dgm:t>
    </dgm:pt>
    <dgm:pt modelId="{4FDE44B3-0A71-475F-A120-BD15F73424E9}" type="pres">
      <dgm:prSet presAssocID="{E2D7D33D-5CAA-43B3-B4A7-515A7B4443AB}" presName="rootConnector" presStyleLbl="node1" presStyleIdx="0" presStyleCnt="2"/>
      <dgm:spPr/>
      <dgm:t>
        <a:bodyPr/>
        <a:lstStyle/>
        <a:p>
          <a:endParaRPr lang="el-GR"/>
        </a:p>
      </dgm:t>
    </dgm:pt>
    <dgm:pt modelId="{7F2E8BFF-ED7E-4B29-8710-97EBF7A509A8}" type="pres">
      <dgm:prSet presAssocID="{E2D7D33D-5CAA-43B3-B4A7-515A7B4443AB}" presName="childShape" presStyleCnt="0"/>
      <dgm:spPr/>
      <dgm:t>
        <a:bodyPr/>
        <a:lstStyle/>
        <a:p>
          <a:endParaRPr lang="el-GR"/>
        </a:p>
      </dgm:t>
    </dgm:pt>
    <dgm:pt modelId="{78C1BE8F-68CF-443D-824A-4F35E5B91766}" type="pres">
      <dgm:prSet presAssocID="{4070FD3C-7D0F-4B20-902C-CC062DB3B7FC}" presName="Name13" presStyleLbl="parChTrans1D2" presStyleIdx="0" presStyleCnt="4"/>
      <dgm:spPr/>
      <dgm:t>
        <a:bodyPr/>
        <a:lstStyle/>
        <a:p>
          <a:endParaRPr lang="el-GR"/>
        </a:p>
      </dgm:t>
    </dgm:pt>
    <dgm:pt modelId="{24F437CA-9068-471A-AF87-7DD2EE024ED4}" type="pres">
      <dgm:prSet presAssocID="{FE48397D-634F-49D9-A9C3-904C75F8E675}" presName="childText" presStyleLbl="bgAcc1" presStyleIdx="0" presStyleCnt="4" custScaleX="165181" custScaleY="1694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6D32F5-3FA9-4519-A86E-5E0B588434AF}" type="pres">
      <dgm:prSet presAssocID="{5A414BD8-9D60-432E-928B-319A2EE4A9AD}" presName="Name13" presStyleLbl="parChTrans1D2" presStyleIdx="1" presStyleCnt="4"/>
      <dgm:spPr/>
      <dgm:t>
        <a:bodyPr/>
        <a:lstStyle/>
        <a:p>
          <a:endParaRPr lang="el-GR"/>
        </a:p>
      </dgm:t>
    </dgm:pt>
    <dgm:pt modelId="{7B375E41-C2F1-406B-8C96-69CE5EDBA75C}" type="pres">
      <dgm:prSet presAssocID="{A6EEBAD9-5BBD-4207-891D-B8D63AF3BB6B}" presName="childText" presStyleLbl="bgAcc1" presStyleIdx="1" presStyleCnt="4" custScaleX="90600" custScaleY="935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F2A907-D523-4AF9-B5FC-1FA4EF45266D}" type="pres">
      <dgm:prSet presAssocID="{806FE73F-D21D-4E47-82A6-C747B328CDE8}" presName="root" presStyleCnt="0"/>
      <dgm:spPr/>
      <dgm:t>
        <a:bodyPr/>
        <a:lstStyle/>
        <a:p>
          <a:endParaRPr lang="el-GR"/>
        </a:p>
      </dgm:t>
    </dgm:pt>
    <dgm:pt modelId="{34117D43-3ECF-46B8-A2AF-3096D70A1BE0}" type="pres">
      <dgm:prSet presAssocID="{806FE73F-D21D-4E47-82A6-C747B328CDE8}" presName="rootComposite" presStyleCnt="0"/>
      <dgm:spPr/>
      <dgm:t>
        <a:bodyPr/>
        <a:lstStyle/>
        <a:p>
          <a:endParaRPr lang="el-GR"/>
        </a:p>
      </dgm:t>
    </dgm:pt>
    <dgm:pt modelId="{718CA9C6-10E1-4C10-9BF8-16AB576A6F2E}" type="pres">
      <dgm:prSet presAssocID="{806FE73F-D21D-4E47-82A6-C747B328CDE8}" presName="rootText" presStyleLbl="node1" presStyleIdx="1" presStyleCnt="2" custScaleY="74585"/>
      <dgm:spPr/>
      <dgm:t>
        <a:bodyPr/>
        <a:lstStyle/>
        <a:p>
          <a:endParaRPr lang="el-GR"/>
        </a:p>
      </dgm:t>
    </dgm:pt>
    <dgm:pt modelId="{9189D75B-8306-47F1-AE8C-9A590DA750A2}" type="pres">
      <dgm:prSet presAssocID="{806FE73F-D21D-4E47-82A6-C747B328CDE8}" presName="rootConnector" presStyleLbl="node1" presStyleIdx="1" presStyleCnt="2"/>
      <dgm:spPr/>
      <dgm:t>
        <a:bodyPr/>
        <a:lstStyle/>
        <a:p>
          <a:endParaRPr lang="el-GR"/>
        </a:p>
      </dgm:t>
    </dgm:pt>
    <dgm:pt modelId="{C4C04BED-56C8-41A2-877F-28CD1D6833CA}" type="pres">
      <dgm:prSet presAssocID="{806FE73F-D21D-4E47-82A6-C747B328CDE8}" presName="childShape" presStyleCnt="0"/>
      <dgm:spPr/>
      <dgm:t>
        <a:bodyPr/>
        <a:lstStyle/>
        <a:p>
          <a:endParaRPr lang="el-GR"/>
        </a:p>
      </dgm:t>
    </dgm:pt>
    <dgm:pt modelId="{10524209-9DA0-4E0F-914E-5320EA71AF7E}" type="pres">
      <dgm:prSet presAssocID="{E93D6D59-44CF-4A5A-9F68-7DDEAA3B0B15}" presName="Name13" presStyleLbl="parChTrans1D2" presStyleIdx="2" presStyleCnt="4"/>
      <dgm:spPr/>
      <dgm:t>
        <a:bodyPr/>
        <a:lstStyle/>
        <a:p>
          <a:endParaRPr lang="el-GR"/>
        </a:p>
      </dgm:t>
    </dgm:pt>
    <dgm:pt modelId="{DD13E3E7-5E13-4243-AFD7-B3517568D1D3}" type="pres">
      <dgm:prSet presAssocID="{0682D005-4F20-4202-840E-93F49FE3009E}" presName="childText" presStyleLbl="bgAcc1" presStyleIdx="2" presStyleCnt="4" custScaleX="144361" custScaleY="1412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1EA0F80-230A-4AB4-A227-05832ED27614}" type="pres">
      <dgm:prSet presAssocID="{2CE678FC-6C90-4420-82BD-B11268217F68}" presName="Name13" presStyleLbl="parChTrans1D2" presStyleIdx="3" presStyleCnt="4"/>
      <dgm:spPr/>
      <dgm:t>
        <a:bodyPr/>
        <a:lstStyle/>
        <a:p>
          <a:endParaRPr lang="el-GR"/>
        </a:p>
      </dgm:t>
    </dgm:pt>
    <dgm:pt modelId="{0021E5CA-2955-465F-BD03-A5AA5C37B748}" type="pres">
      <dgm:prSet presAssocID="{05CD65AC-249C-44B9-B1CE-E3F3852D795E}" presName="childText" presStyleLbl="bgAcc1" presStyleIdx="3" presStyleCnt="4" custScaleX="119905" custScaleY="133721" custLinFactNeighborY="-20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3DA0057-59CF-42F4-ABA5-D08ADF420CEC}" type="presOf" srcId="{FE48397D-634F-49D9-A9C3-904C75F8E675}" destId="{24F437CA-9068-471A-AF87-7DD2EE024ED4}" srcOrd="0" destOrd="0" presId="urn:microsoft.com/office/officeart/2005/8/layout/hierarchy3"/>
    <dgm:cxn modelId="{76E15C0E-1345-4DCA-AC65-1E568C568CA1}" type="presOf" srcId="{806FE73F-D21D-4E47-82A6-C747B328CDE8}" destId="{718CA9C6-10E1-4C10-9BF8-16AB576A6F2E}" srcOrd="0" destOrd="0" presId="urn:microsoft.com/office/officeart/2005/8/layout/hierarchy3"/>
    <dgm:cxn modelId="{27EEADDF-0B83-453F-A8B7-C11B27E3F899}" type="presOf" srcId="{A6EEBAD9-5BBD-4207-891D-B8D63AF3BB6B}" destId="{7B375E41-C2F1-406B-8C96-69CE5EDBA75C}" srcOrd="0" destOrd="0" presId="urn:microsoft.com/office/officeart/2005/8/layout/hierarchy3"/>
    <dgm:cxn modelId="{4516DA2A-A8EB-43C3-954E-EBC4AE7DA865}" type="presOf" srcId="{2CE678FC-6C90-4420-82BD-B11268217F68}" destId="{31EA0F80-230A-4AB4-A227-05832ED27614}" srcOrd="0" destOrd="0" presId="urn:microsoft.com/office/officeart/2005/8/layout/hierarchy3"/>
    <dgm:cxn modelId="{BF998038-5171-4D9E-A163-0BC43FB3019F}" srcId="{666DEED1-88DD-48C1-9AA8-30FE58430FE3}" destId="{E2D7D33D-5CAA-43B3-B4A7-515A7B4443AB}" srcOrd="0" destOrd="0" parTransId="{D61FC2BD-79A9-43F0-A391-CEAF33BCA444}" sibTransId="{737547D2-0DA7-4CAC-A812-68C019C820FA}"/>
    <dgm:cxn modelId="{E2AAAF6A-7327-4DB4-9156-F056D01DA023}" type="presOf" srcId="{05CD65AC-249C-44B9-B1CE-E3F3852D795E}" destId="{0021E5CA-2955-465F-BD03-A5AA5C37B748}" srcOrd="0" destOrd="0" presId="urn:microsoft.com/office/officeart/2005/8/layout/hierarchy3"/>
    <dgm:cxn modelId="{AB957DAD-0A8C-47F7-B7E4-15FE66B25E9F}" type="presOf" srcId="{806FE73F-D21D-4E47-82A6-C747B328CDE8}" destId="{9189D75B-8306-47F1-AE8C-9A590DA750A2}" srcOrd="1" destOrd="0" presId="urn:microsoft.com/office/officeart/2005/8/layout/hierarchy3"/>
    <dgm:cxn modelId="{B3CE20D6-DDEB-4B6F-916D-F7BC3147D32F}" srcId="{666DEED1-88DD-48C1-9AA8-30FE58430FE3}" destId="{806FE73F-D21D-4E47-82A6-C747B328CDE8}" srcOrd="1" destOrd="0" parTransId="{36E1DF24-6371-4F1A-BA3B-C98856EB038F}" sibTransId="{90FE2C3C-939A-4458-B9D3-9E941C1693AC}"/>
    <dgm:cxn modelId="{B6D26C77-A2DA-43C9-B089-E9601DC77A90}" type="presOf" srcId="{4070FD3C-7D0F-4B20-902C-CC062DB3B7FC}" destId="{78C1BE8F-68CF-443D-824A-4F35E5B91766}" srcOrd="0" destOrd="0" presId="urn:microsoft.com/office/officeart/2005/8/layout/hierarchy3"/>
    <dgm:cxn modelId="{E0A4488A-1D2F-4CD9-B0FF-8B9C945CD420}" type="presOf" srcId="{666DEED1-88DD-48C1-9AA8-30FE58430FE3}" destId="{89D1CECF-1FA2-4894-AE98-D305FF0821DA}" srcOrd="0" destOrd="0" presId="urn:microsoft.com/office/officeart/2005/8/layout/hierarchy3"/>
    <dgm:cxn modelId="{50FC2E30-B1DE-4DB8-ABD0-DD2D3E4A739E}" type="presOf" srcId="{E93D6D59-44CF-4A5A-9F68-7DDEAA3B0B15}" destId="{10524209-9DA0-4E0F-914E-5320EA71AF7E}" srcOrd="0" destOrd="0" presId="urn:microsoft.com/office/officeart/2005/8/layout/hierarchy3"/>
    <dgm:cxn modelId="{50259C8D-9B9C-4EBB-BEBF-D7A181BD8B71}" type="presOf" srcId="{0682D005-4F20-4202-840E-93F49FE3009E}" destId="{DD13E3E7-5E13-4243-AFD7-B3517568D1D3}" srcOrd="0" destOrd="0" presId="urn:microsoft.com/office/officeart/2005/8/layout/hierarchy3"/>
    <dgm:cxn modelId="{F75F6410-0031-4172-BB22-2CE154B9DDF4}" type="presOf" srcId="{E2D7D33D-5CAA-43B3-B4A7-515A7B4443AB}" destId="{4ACE00C4-7792-4B6F-8C95-A274AFD4BA45}" srcOrd="0" destOrd="0" presId="urn:microsoft.com/office/officeart/2005/8/layout/hierarchy3"/>
    <dgm:cxn modelId="{E3D9B0FC-99DD-445A-94CD-767A9684A4B1}" srcId="{E2D7D33D-5CAA-43B3-B4A7-515A7B4443AB}" destId="{A6EEBAD9-5BBD-4207-891D-B8D63AF3BB6B}" srcOrd="1" destOrd="0" parTransId="{5A414BD8-9D60-432E-928B-319A2EE4A9AD}" sibTransId="{AFF86800-5F27-487B-8AAB-CEDDD81C0DDD}"/>
    <dgm:cxn modelId="{E4AD4E45-4656-480B-85B8-E71D66C43A27}" type="presOf" srcId="{5A414BD8-9D60-432E-928B-319A2EE4A9AD}" destId="{096D32F5-3FA9-4519-A86E-5E0B588434AF}" srcOrd="0" destOrd="0" presId="urn:microsoft.com/office/officeart/2005/8/layout/hierarchy3"/>
    <dgm:cxn modelId="{9F901CE1-98A5-48FE-A187-54B55372FC90}" type="presOf" srcId="{E2D7D33D-5CAA-43B3-B4A7-515A7B4443AB}" destId="{4FDE44B3-0A71-475F-A120-BD15F73424E9}" srcOrd="1" destOrd="0" presId="urn:microsoft.com/office/officeart/2005/8/layout/hierarchy3"/>
    <dgm:cxn modelId="{8BC8F53E-562A-4B7B-A7C8-203C81E3F0CF}" srcId="{806FE73F-D21D-4E47-82A6-C747B328CDE8}" destId="{0682D005-4F20-4202-840E-93F49FE3009E}" srcOrd="0" destOrd="0" parTransId="{E93D6D59-44CF-4A5A-9F68-7DDEAA3B0B15}" sibTransId="{6CD8EB5C-AAFD-40DC-8C82-921F79E8A946}"/>
    <dgm:cxn modelId="{2EDEDBAA-922A-484D-BCAE-CB95089AE878}" srcId="{E2D7D33D-5CAA-43B3-B4A7-515A7B4443AB}" destId="{FE48397D-634F-49D9-A9C3-904C75F8E675}" srcOrd="0" destOrd="0" parTransId="{4070FD3C-7D0F-4B20-902C-CC062DB3B7FC}" sibTransId="{9BF8C518-2E2F-404A-A336-A0D2EC6262BA}"/>
    <dgm:cxn modelId="{245E0C11-E7DB-4E26-B71F-FF650BB077E0}" srcId="{806FE73F-D21D-4E47-82A6-C747B328CDE8}" destId="{05CD65AC-249C-44B9-B1CE-E3F3852D795E}" srcOrd="1" destOrd="0" parTransId="{2CE678FC-6C90-4420-82BD-B11268217F68}" sibTransId="{38A934FC-812F-4315-A0B6-C66C939CF86F}"/>
    <dgm:cxn modelId="{67E95AAB-83C2-48EA-8925-FC0B2BD8FF2E}" type="presParOf" srcId="{89D1CECF-1FA2-4894-AE98-D305FF0821DA}" destId="{5E97C783-6EC7-496C-90FE-923F91011A57}" srcOrd="0" destOrd="0" presId="urn:microsoft.com/office/officeart/2005/8/layout/hierarchy3"/>
    <dgm:cxn modelId="{8911BFF9-9B12-4FC3-B2DD-55FD0EACF5FC}" type="presParOf" srcId="{5E97C783-6EC7-496C-90FE-923F91011A57}" destId="{D975D014-1A5B-41AB-9602-2A8125C2E0AA}" srcOrd="0" destOrd="0" presId="urn:microsoft.com/office/officeart/2005/8/layout/hierarchy3"/>
    <dgm:cxn modelId="{09D5E7B2-FA1D-4AD6-83D2-8055797E3AB3}" type="presParOf" srcId="{D975D014-1A5B-41AB-9602-2A8125C2E0AA}" destId="{4ACE00C4-7792-4B6F-8C95-A274AFD4BA45}" srcOrd="0" destOrd="0" presId="urn:microsoft.com/office/officeart/2005/8/layout/hierarchy3"/>
    <dgm:cxn modelId="{AE47873D-8BF4-4792-B162-00FA6807AC01}" type="presParOf" srcId="{D975D014-1A5B-41AB-9602-2A8125C2E0AA}" destId="{4FDE44B3-0A71-475F-A120-BD15F73424E9}" srcOrd="1" destOrd="0" presId="urn:microsoft.com/office/officeart/2005/8/layout/hierarchy3"/>
    <dgm:cxn modelId="{E0EE3A71-B900-4382-BFAA-6A905FB827DF}" type="presParOf" srcId="{5E97C783-6EC7-496C-90FE-923F91011A57}" destId="{7F2E8BFF-ED7E-4B29-8710-97EBF7A509A8}" srcOrd="1" destOrd="0" presId="urn:microsoft.com/office/officeart/2005/8/layout/hierarchy3"/>
    <dgm:cxn modelId="{04C9819E-9602-4C48-9778-0802DB3F0001}" type="presParOf" srcId="{7F2E8BFF-ED7E-4B29-8710-97EBF7A509A8}" destId="{78C1BE8F-68CF-443D-824A-4F35E5B91766}" srcOrd="0" destOrd="0" presId="urn:microsoft.com/office/officeart/2005/8/layout/hierarchy3"/>
    <dgm:cxn modelId="{BC3C9C11-5CC8-4C53-AB8A-9F67F5A36033}" type="presParOf" srcId="{7F2E8BFF-ED7E-4B29-8710-97EBF7A509A8}" destId="{24F437CA-9068-471A-AF87-7DD2EE024ED4}" srcOrd="1" destOrd="0" presId="urn:microsoft.com/office/officeart/2005/8/layout/hierarchy3"/>
    <dgm:cxn modelId="{AEC540EF-8E76-47F7-AD3E-A49D73ABA31C}" type="presParOf" srcId="{7F2E8BFF-ED7E-4B29-8710-97EBF7A509A8}" destId="{096D32F5-3FA9-4519-A86E-5E0B588434AF}" srcOrd="2" destOrd="0" presId="urn:microsoft.com/office/officeart/2005/8/layout/hierarchy3"/>
    <dgm:cxn modelId="{A99DE38A-3926-47EC-B7D6-3BE4E3D7E90B}" type="presParOf" srcId="{7F2E8BFF-ED7E-4B29-8710-97EBF7A509A8}" destId="{7B375E41-C2F1-406B-8C96-69CE5EDBA75C}" srcOrd="3" destOrd="0" presId="urn:microsoft.com/office/officeart/2005/8/layout/hierarchy3"/>
    <dgm:cxn modelId="{D985D3BE-25B8-4854-AFB5-6BB1DF4C89C0}" type="presParOf" srcId="{89D1CECF-1FA2-4894-AE98-D305FF0821DA}" destId="{E8F2A907-D523-4AF9-B5FC-1FA4EF45266D}" srcOrd="1" destOrd="0" presId="urn:microsoft.com/office/officeart/2005/8/layout/hierarchy3"/>
    <dgm:cxn modelId="{C47D19ED-564A-4B82-B739-86E6E55C1CFE}" type="presParOf" srcId="{E8F2A907-D523-4AF9-B5FC-1FA4EF45266D}" destId="{34117D43-3ECF-46B8-A2AF-3096D70A1BE0}" srcOrd="0" destOrd="0" presId="urn:microsoft.com/office/officeart/2005/8/layout/hierarchy3"/>
    <dgm:cxn modelId="{75AC140E-C099-481F-A432-5053117B2098}" type="presParOf" srcId="{34117D43-3ECF-46B8-A2AF-3096D70A1BE0}" destId="{718CA9C6-10E1-4C10-9BF8-16AB576A6F2E}" srcOrd="0" destOrd="0" presId="urn:microsoft.com/office/officeart/2005/8/layout/hierarchy3"/>
    <dgm:cxn modelId="{A39DC864-AA7B-4300-AB86-C1A54D273CE6}" type="presParOf" srcId="{34117D43-3ECF-46B8-A2AF-3096D70A1BE0}" destId="{9189D75B-8306-47F1-AE8C-9A590DA750A2}" srcOrd="1" destOrd="0" presId="urn:microsoft.com/office/officeart/2005/8/layout/hierarchy3"/>
    <dgm:cxn modelId="{82044BCE-CEFE-42CA-9F0A-ED1069ED195B}" type="presParOf" srcId="{E8F2A907-D523-4AF9-B5FC-1FA4EF45266D}" destId="{C4C04BED-56C8-41A2-877F-28CD1D6833CA}" srcOrd="1" destOrd="0" presId="urn:microsoft.com/office/officeart/2005/8/layout/hierarchy3"/>
    <dgm:cxn modelId="{D89163A6-33E5-4541-9C6C-8F0B084115B4}" type="presParOf" srcId="{C4C04BED-56C8-41A2-877F-28CD1D6833CA}" destId="{10524209-9DA0-4E0F-914E-5320EA71AF7E}" srcOrd="0" destOrd="0" presId="urn:microsoft.com/office/officeart/2005/8/layout/hierarchy3"/>
    <dgm:cxn modelId="{B37DCE3D-F593-45A0-BC39-EC7A66A8DD59}" type="presParOf" srcId="{C4C04BED-56C8-41A2-877F-28CD1D6833CA}" destId="{DD13E3E7-5E13-4243-AFD7-B3517568D1D3}" srcOrd="1" destOrd="0" presId="urn:microsoft.com/office/officeart/2005/8/layout/hierarchy3"/>
    <dgm:cxn modelId="{F257EBC6-4A08-4B40-BAB2-88FFE9BFFEDE}" type="presParOf" srcId="{C4C04BED-56C8-41A2-877F-28CD1D6833CA}" destId="{31EA0F80-230A-4AB4-A227-05832ED27614}" srcOrd="2" destOrd="0" presId="urn:microsoft.com/office/officeart/2005/8/layout/hierarchy3"/>
    <dgm:cxn modelId="{D15E5BF8-2FB3-4B36-AF02-3E50E0DA16E6}" type="presParOf" srcId="{C4C04BED-56C8-41A2-877F-28CD1D6833CA}" destId="{0021E5CA-2955-465F-BD03-A5AA5C37B74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AC5D3-A0A2-493C-A4B4-25312B285FA3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1BD5C2E-9DFA-487D-9CF5-0974B56F36EE}">
      <dgm:prSet phldrT="[Text]"/>
      <dgm:spPr/>
      <dgm:t>
        <a:bodyPr/>
        <a:lstStyle/>
        <a:p>
          <a:r>
            <a:rPr lang="el-GR" dirty="0" smtClean="0"/>
            <a:t>Ερώτημα</a:t>
          </a:r>
          <a:endParaRPr lang="el-GR" dirty="0"/>
        </a:p>
      </dgm:t>
    </dgm:pt>
    <dgm:pt modelId="{42CCEF8D-DE2F-4EE6-B3ED-BF91A5DCDD72}" type="parTrans" cxnId="{BBAC8A2B-D2E8-48E4-AC51-33A66477C107}">
      <dgm:prSet/>
      <dgm:spPr/>
      <dgm:t>
        <a:bodyPr/>
        <a:lstStyle/>
        <a:p>
          <a:endParaRPr lang="el-GR"/>
        </a:p>
      </dgm:t>
    </dgm:pt>
    <dgm:pt modelId="{2A0C06A5-01FC-460E-B16C-B3E63D74286D}" type="sibTrans" cxnId="{BBAC8A2B-D2E8-48E4-AC51-33A66477C107}">
      <dgm:prSet/>
      <dgm:spPr/>
      <dgm:t>
        <a:bodyPr/>
        <a:lstStyle/>
        <a:p>
          <a:endParaRPr lang="el-GR"/>
        </a:p>
      </dgm:t>
    </dgm:pt>
    <dgm:pt modelId="{2DFF4C63-4818-482B-BC89-97FDC3D54F96}">
      <dgm:prSet phldrT="[Text]" custT="1"/>
      <dgm:spPr/>
      <dgm:t>
        <a:bodyPr/>
        <a:lstStyle/>
        <a:p>
          <a:r>
            <a:rPr lang="el-GR" sz="2200" b="1" dirty="0" smtClean="0">
              <a:latin typeface="+mn-lt"/>
            </a:rPr>
            <a:t>Συμμόρφωση?</a:t>
          </a:r>
          <a:endParaRPr lang="en-GB" sz="2200" b="1" dirty="0" smtClean="0">
            <a:latin typeface="+mn-lt"/>
          </a:endParaRPr>
        </a:p>
        <a:p>
          <a:r>
            <a:rPr lang="el-GR" sz="2000" dirty="0" smtClean="0">
              <a:latin typeface="+mn-lt"/>
            </a:rPr>
            <a:t>Αποδοχή του υπάρχοντος  συγκλεισιακού σχήματος?</a:t>
          </a:r>
          <a:endParaRPr lang="el-GR" sz="2000" dirty="0">
            <a:latin typeface="+mn-lt"/>
          </a:endParaRPr>
        </a:p>
      </dgm:t>
    </dgm:pt>
    <dgm:pt modelId="{E528ADC9-89AD-4F8B-BAC9-E1CA3294527B}" type="parTrans" cxnId="{81025DE2-0C72-4A33-AD5A-935269301893}">
      <dgm:prSet/>
      <dgm:spPr/>
      <dgm:t>
        <a:bodyPr/>
        <a:lstStyle/>
        <a:p>
          <a:endParaRPr lang="el-GR"/>
        </a:p>
      </dgm:t>
    </dgm:pt>
    <dgm:pt modelId="{D5BF7768-DEDA-4BC9-B899-67172D7772C9}" type="sibTrans" cxnId="{81025DE2-0C72-4A33-AD5A-935269301893}">
      <dgm:prSet/>
      <dgm:spPr/>
      <dgm:t>
        <a:bodyPr/>
        <a:lstStyle/>
        <a:p>
          <a:endParaRPr lang="el-GR"/>
        </a:p>
      </dgm:t>
    </dgm:pt>
    <dgm:pt modelId="{E225B21D-C3F5-4616-9DE7-6274F9AE3CB5}">
      <dgm:prSet phldrT="[Text]" custT="1"/>
      <dgm:spPr/>
      <dgm:t>
        <a:bodyPr/>
        <a:lstStyle/>
        <a:p>
          <a:r>
            <a:rPr lang="el-GR" sz="2200" b="1" dirty="0" smtClean="0">
              <a:latin typeface="+mn-lt"/>
            </a:rPr>
            <a:t>Επαναπροσδιορισμός?</a:t>
          </a:r>
          <a:endParaRPr lang="en-GB" sz="2200" b="1" dirty="0" smtClean="0">
            <a:latin typeface="+mn-lt"/>
          </a:endParaRPr>
        </a:p>
        <a:p>
          <a:r>
            <a:rPr lang="el-GR" sz="2000" dirty="0" smtClean="0">
              <a:latin typeface="+mn-lt"/>
            </a:rPr>
            <a:t>Ριζική αλλαγή του υφιστάμενου συγκλεισιακού σχήματος?</a:t>
          </a:r>
          <a:endParaRPr lang="el-GR" sz="2000" dirty="0">
            <a:latin typeface="+mn-lt"/>
          </a:endParaRPr>
        </a:p>
      </dgm:t>
    </dgm:pt>
    <dgm:pt modelId="{F4B7B43F-5E49-43A8-806B-72F8ABFA7A33}" type="parTrans" cxnId="{9B3D1E86-34AA-4185-8760-8A1DB234E477}">
      <dgm:prSet/>
      <dgm:spPr/>
      <dgm:t>
        <a:bodyPr/>
        <a:lstStyle/>
        <a:p>
          <a:endParaRPr lang="el-GR"/>
        </a:p>
      </dgm:t>
    </dgm:pt>
    <dgm:pt modelId="{EEE56374-DFCA-4276-8649-175B49896B28}" type="sibTrans" cxnId="{9B3D1E86-34AA-4185-8760-8A1DB234E477}">
      <dgm:prSet/>
      <dgm:spPr/>
      <dgm:t>
        <a:bodyPr/>
        <a:lstStyle/>
        <a:p>
          <a:endParaRPr lang="el-GR"/>
        </a:p>
      </dgm:t>
    </dgm:pt>
    <dgm:pt modelId="{53B1C709-C65B-4D5C-954A-F61B4C23C19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2400" dirty="0" smtClean="0"/>
            <a:t>Εξαρτάται από το είδος της αποκατάστασης και τα εναπομείναντα δόντια</a:t>
          </a:r>
          <a:endParaRPr lang="el-GR" sz="2400" dirty="0"/>
        </a:p>
      </dgm:t>
    </dgm:pt>
    <dgm:pt modelId="{6BCE3CD1-F782-4805-9C86-80FBD93FDCE5}" type="sibTrans" cxnId="{163CABD3-C823-457F-AC6B-03A260B03A2D}">
      <dgm:prSet/>
      <dgm:spPr/>
      <dgm:t>
        <a:bodyPr/>
        <a:lstStyle/>
        <a:p>
          <a:endParaRPr lang="el-GR"/>
        </a:p>
      </dgm:t>
    </dgm:pt>
    <dgm:pt modelId="{923DC05C-38D5-449F-A788-9672D21343A8}" type="parTrans" cxnId="{163CABD3-C823-457F-AC6B-03A260B03A2D}">
      <dgm:prSet/>
      <dgm:spPr/>
      <dgm:t>
        <a:bodyPr/>
        <a:lstStyle/>
        <a:p>
          <a:endParaRPr lang="el-GR"/>
        </a:p>
      </dgm:t>
    </dgm:pt>
    <dgm:pt modelId="{0B2AEF21-0F3C-425D-B76C-1F6547C44298}" type="pres">
      <dgm:prSet presAssocID="{FE4AC5D3-A0A2-493C-A4B4-25312B285F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BCDB779C-7DA5-4587-8C86-EF69DF034B29}" type="pres">
      <dgm:prSet presAssocID="{11BD5C2E-9DFA-487D-9CF5-0974B56F36EE}" presName="singleCycle" presStyleCnt="0"/>
      <dgm:spPr/>
    </dgm:pt>
    <dgm:pt modelId="{68B8B62D-95AE-47BE-9D65-560015137E67}" type="pres">
      <dgm:prSet presAssocID="{11BD5C2E-9DFA-487D-9CF5-0974B56F36EE}" presName="singleCenter" presStyleLbl="node1" presStyleIdx="0" presStyleCnt="4" custScaleX="278820" custScaleY="48565" custLinFactNeighborY="-54524">
        <dgm:presLayoutVars>
          <dgm:chMax val="7"/>
          <dgm:chPref val="7"/>
        </dgm:presLayoutVars>
      </dgm:prSet>
      <dgm:spPr/>
      <dgm:t>
        <a:bodyPr/>
        <a:lstStyle/>
        <a:p>
          <a:endParaRPr lang="el-GR"/>
        </a:p>
      </dgm:t>
    </dgm:pt>
    <dgm:pt modelId="{F000AA61-8FC2-4FED-A19C-C0FEEC3DE7D5}" type="pres">
      <dgm:prSet presAssocID="{923DC05C-38D5-449F-A788-9672D21343A8}" presName="Name56" presStyleLbl="parChTrans1D2" presStyleIdx="0" presStyleCnt="3"/>
      <dgm:spPr/>
      <dgm:t>
        <a:bodyPr/>
        <a:lstStyle/>
        <a:p>
          <a:endParaRPr lang="el-GR"/>
        </a:p>
      </dgm:t>
    </dgm:pt>
    <dgm:pt modelId="{1E90F64D-E1B9-4F4D-9244-1739C96D3E89}" type="pres">
      <dgm:prSet presAssocID="{53B1C709-C65B-4D5C-954A-F61B4C23C19E}" presName="text0" presStyleLbl="node1" presStyleIdx="1" presStyleCnt="4" custScaleX="630959" custRadScaleRad="63132" custRadScaleInc="3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408C43-13B2-41AF-84B5-8A3DF865F8D0}" type="pres">
      <dgm:prSet presAssocID="{E528ADC9-89AD-4F8B-BAC9-E1CA3294527B}" presName="Name56" presStyleLbl="parChTrans1D2" presStyleIdx="1" presStyleCnt="3"/>
      <dgm:spPr/>
      <dgm:t>
        <a:bodyPr/>
        <a:lstStyle/>
        <a:p>
          <a:endParaRPr lang="el-GR"/>
        </a:p>
      </dgm:t>
    </dgm:pt>
    <dgm:pt modelId="{B2251489-3562-4868-BD66-0041EAD02A1A}" type="pres">
      <dgm:prSet presAssocID="{2DFF4C63-4818-482B-BC89-97FDC3D54F96}" presName="text0" presStyleLbl="node1" presStyleIdx="2" presStyleCnt="4" custScaleX="332757" custRadScaleRad="89622" custRadScaleInc="-748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53BCAA-C5B4-478A-9BA4-F33176CA92BA}" type="pres">
      <dgm:prSet presAssocID="{F4B7B43F-5E49-43A8-806B-72F8ABFA7A33}" presName="Name56" presStyleLbl="parChTrans1D2" presStyleIdx="2" presStyleCnt="3"/>
      <dgm:spPr/>
      <dgm:t>
        <a:bodyPr/>
        <a:lstStyle/>
        <a:p>
          <a:endParaRPr lang="el-GR"/>
        </a:p>
      </dgm:t>
    </dgm:pt>
    <dgm:pt modelId="{5C54C09C-9546-437F-ADD2-2ED314A0D7DF}" type="pres">
      <dgm:prSet presAssocID="{E225B21D-C3F5-4616-9DE7-6274F9AE3CB5}" presName="text0" presStyleLbl="node1" presStyleIdx="3" presStyleCnt="4" custScaleX="342131" custRadScaleRad="90264" custRadScaleInc="773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AF3AE61-79A0-434A-840B-155DEF713A11}" type="presOf" srcId="{53B1C709-C65B-4D5C-954A-F61B4C23C19E}" destId="{1E90F64D-E1B9-4F4D-9244-1739C96D3E89}" srcOrd="0" destOrd="0" presId="urn:microsoft.com/office/officeart/2008/layout/RadialCluster"/>
    <dgm:cxn modelId="{81025DE2-0C72-4A33-AD5A-935269301893}" srcId="{11BD5C2E-9DFA-487D-9CF5-0974B56F36EE}" destId="{2DFF4C63-4818-482B-BC89-97FDC3D54F96}" srcOrd="1" destOrd="0" parTransId="{E528ADC9-89AD-4F8B-BAC9-E1CA3294527B}" sibTransId="{D5BF7768-DEDA-4BC9-B899-67172D7772C9}"/>
    <dgm:cxn modelId="{F19CC36C-DB35-4EA2-BF17-4135ED0A830E}" type="presOf" srcId="{11BD5C2E-9DFA-487D-9CF5-0974B56F36EE}" destId="{68B8B62D-95AE-47BE-9D65-560015137E67}" srcOrd="0" destOrd="0" presId="urn:microsoft.com/office/officeart/2008/layout/RadialCluster"/>
    <dgm:cxn modelId="{D8E19EF8-23AD-4814-9F51-750244F2CE48}" type="presOf" srcId="{FE4AC5D3-A0A2-493C-A4B4-25312B285FA3}" destId="{0B2AEF21-0F3C-425D-B76C-1F6547C44298}" srcOrd="0" destOrd="0" presId="urn:microsoft.com/office/officeart/2008/layout/RadialCluster"/>
    <dgm:cxn modelId="{D934EA73-31E8-487E-9B73-1875619E03CA}" type="presOf" srcId="{F4B7B43F-5E49-43A8-806B-72F8ABFA7A33}" destId="{3453BCAA-C5B4-478A-9BA4-F33176CA92BA}" srcOrd="0" destOrd="0" presId="urn:microsoft.com/office/officeart/2008/layout/RadialCluster"/>
    <dgm:cxn modelId="{7CF9443C-4DC1-4E30-A747-568662108D84}" type="presOf" srcId="{E225B21D-C3F5-4616-9DE7-6274F9AE3CB5}" destId="{5C54C09C-9546-437F-ADD2-2ED314A0D7DF}" srcOrd="0" destOrd="0" presId="urn:microsoft.com/office/officeart/2008/layout/RadialCluster"/>
    <dgm:cxn modelId="{17FB7243-6051-431E-AD6C-B44578371865}" type="presOf" srcId="{E528ADC9-89AD-4F8B-BAC9-E1CA3294527B}" destId="{6E408C43-13B2-41AF-84B5-8A3DF865F8D0}" srcOrd="0" destOrd="0" presId="urn:microsoft.com/office/officeart/2008/layout/RadialCluster"/>
    <dgm:cxn modelId="{980B2C9F-E8B1-4B5D-86CD-41F1D0ABF9FA}" type="presOf" srcId="{923DC05C-38D5-449F-A788-9672D21343A8}" destId="{F000AA61-8FC2-4FED-A19C-C0FEEC3DE7D5}" srcOrd="0" destOrd="0" presId="urn:microsoft.com/office/officeart/2008/layout/RadialCluster"/>
    <dgm:cxn modelId="{163CABD3-C823-457F-AC6B-03A260B03A2D}" srcId="{11BD5C2E-9DFA-487D-9CF5-0974B56F36EE}" destId="{53B1C709-C65B-4D5C-954A-F61B4C23C19E}" srcOrd="0" destOrd="0" parTransId="{923DC05C-38D5-449F-A788-9672D21343A8}" sibTransId="{6BCE3CD1-F782-4805-9C86-80FBD93FDCE5}"/>
    <dgm:cxn modelId="{B5F607C7-47A6-496F-B6C5-0E7003F7D332}" type="presOf" srcId="{2DFF4C63-4818-482B-BC89-97FDC3D54F96}" destId="{B2251489-3562-4868-BD66-0041EAD02A1A}" srcOrd="0" destOrd="0" presId="urn:microsoft.com/office/officeart/2008/layout/RadialCluster"/>
    <dgm:cxn modelId="{9B3D1E86-34AA-4185-8760-8A1DB234E477}" srcId="{11BD5C2E-9DFA-487D-9CF5-0974B56F36EE}" destId="{E225B21D-C3F5-4616-9DE7-6274F9AE3CB5}" srcOrd="2" destOrd="0" parTransId="{F4B7B43F-5E49-43A8-806B-72F8ABFA7A33}" sibTransId="{EEE56374-DFCA-4276-8649-175B49896B28}"/>
    <dgm:cxn modelId="{BBAC8A2B-D2E8-48E4-AC51-33A66477C107}" srcId="{FE4AC5D3-A0A2-493C-A4B4-25312B285FA3}" destId="{11BD5C2E-9DFA-487D-9CF5-0974B56F36EE}" srcOrd="0" destOrd="0" parTransId="{42CCEF8D-DE2F-4EE6-B3ED-BF91A5DCDD72}" sibTransId="{2A0C06A5-01FC-460E-B16C-B3E63D74286D}"/>
    <dgm:cxn modelId="{26C5AF2C-D585-47C9-A147-6A16C160511F}" type="presParOf" srcId="{0B2AEF21-0F3C-425D-B76C-1F6547C44298}" destId="{BCDB779C-7DA5-4587-8C86-EF69DF034B29}" srcOrd="0" destOrd="0" presId="urn:microsoft.com/office/officeart/2008/layout/RadialCluster"/>
    <dgm:cxn modelId="{36693369-BB88-45F7-97E4-845722E3599F}" type="presParOf" srcId="{BCDB779C-7DA5-4587-8C86-EF69DF034B29}" destId="{68B8B62D-95AE-47BE-9D65-560015137E67}" srcOrd="0" destOrd="0" presId="urn:microsoft.com/office/officeart/2008/layout/RadialCluster"/>
    <dgm:cxn modelId="{0700FF2C-6A8A-4656-A42B-33B9BC4F1680}" type="presParOf" srcId="{BCDB779C-7DA5-4587-8C86-EF69DF034B29}" destId="{F000AA61-8FC2-4FED-A19C-C0FEEC3DE7D5}" srcOrd="1" destOrd="0" presId="urn:microsoft.com/office/officeart/2008/layout/RadialCluster"/>
    <dgm:cxn modelId="{FDBDC6B7-C0D8-44C7-AC99-08BEAF9D82A6}" type="presParOf" srcId="{BCDB779C-7DA5-4587-8C86-EF69DF034B29}" destId="{1E90F64D-E1B9-4F4D-9244-1739C96D3E89}" srcOrd="2" destOrd="0" presId="urn:microsoft.com/office/officeart/2008/layout/RadialCluster"/>
    <dgm:cxn modelId="{80E754BD-396D-4981-883E-96C33AB1BE50}" type="presParOf" srcId="{BCDB779C-7DA5-4587-8C86-EF69DF034B29}" destId="{6E408C43-13B2-41AF-84B5-8A3DF865F8D0}" srcOrd="3" destOrd="0" presId="urn:microsoft.com/office/officeart/2008/layout/RadialCluster"/>
    <dgm:cxn modelId="{4E8078C7-C2A5-4A95-B130-C3225AAECEEC}" type="presParOf" srcId="{BCDB779C-7DA5-4587-8C86-EF69DF034B29}" destId="{B2251489-3562-4868-BD66-0041EAD02A1A}" srcOrd="4" destOrd="0" presId="urn:microsoft.com/office/officeart/2008/layout/RadialCluster"/>
    <dgm:cxn modelId="{4EF9E170-15DD-4A74-B7F3-EB498418A3B0}" type="presParOf" srcId="{BCDB779C-7DA5-4587-8C86-EF69DF034B29}" destId="{3453BCAA-C5B4-478A-9BA4-F33176CA92BA}" srcOrd="5" destOrd="0" presId="urn:microsoft.com/office/officeart/2008/layout/RadialCluster"/>
    <dgm:cxn modelId="{A1051657-1657-42A1-9CA1-7C4C917B82B5}" type="presParOf" srcId="{BCDB779C-7DA5-4587-8C86-EF69DF034B29}" destId="{5C54C09C-9546-437F-ADD2-2ED314A0D7D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FFB7F-F5B7-4A46-85A0-E9586C41FF3A}">
      <dsp:nvSpPr>
        <dsp:cNvPr id="0" name=""/>
        <dsp:cNvSpPr/>
      </dsp:nvSpPr>
      <dsp:spPr>
        <a:xfrm>
          <a:off x="0" y="250581"/>
          <a:ext cx="82296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Τεχνικές ανάρτησης εκμαγείων</a:t>
          </a:r>
          <a:endParaRPr lang="el-GR" sz="2800" b="1" kern="1200" dirty="0"/>
        </a:p>
      </dsp:txBody>
      <dsp:txXfrm>
        <a:off x="59399" y="309980"/>
        <a:ext cx="8110802" cy="1098002"/>
      </dsp:txXfrm>
    </dsp:sp>
    <dsp:sp modelId="{61E740A8-D322-498D-89C0-A67E4831874A}">
      <dsp:nvSpPr>
        <dsp:cNvPr id="0" name=""/>
        <dsp:cNvSpPr/>
      </dsp:nvSpPr>
      <dsp:spPr>
        <a:xfrm>
          <a:off x="0" y="1654581"/>
          <a:ext cx="82296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Διαγνωστικό κέρωμα</a:t>
          </a:r>
          <a:endParaRPr lang="el-GR" sz="2800" b="1" kern="1200" dirty="0"/>
        </a:p>
      </dsp:txBody>
      <dsp:txXfrm>
        <a:off x="59399" y="1713980"/>
        <a:ext cx="8110802" cy="1098002"/>
      </dsp:txXfrm>
    </dsp:sp>
    <dsp:sp modelId="{D30132BD-2178-4C20-88CB-A4EF7C0F8B1C}">
      <dsp:nvSpPr>
        <dsp:cNvPr id="0" name=""/>
        <dsp:cNvSpPr/>
      </dsp:nvSpPr>
      <dsp:spPr>
        <a:xfrm>
          <a:off x="0" y="3058581"/>
          <a:ext cx="82296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Προσωρινές αποκαταστάσεις</a:t>
          </a:r>
          <a:endParaRPr lang="el-GR" sz="2800" b="1" kern="1200" dirty="0"/>
        </a:p>
      </dsp:txBody>
      <dsp:txXfrm>
        <a:off x="59399" y="3117980"/>
        <a:ext cx="81108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3B71-4832-492F-984C-1565E9CF1849}" type="datetimeFigureOut">
              <a:rPr lang="el-GR" smtClean="0"/>
              <a:t>26/11/2015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F234C-D9FD-4538-BA60-68FC63FD7EB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25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234C-D9FD-4538-BA60-68FC63FD7EB4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698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3C89BA9-7459-46E4-A06F-A2FFBE687B90}" type="slidenum">
              <a:rPr lang="el-GR" altLang="el-GR" sz="1200" smtClean="0"/>
              <a:pPr/>
              <a:t>3</a:t>
            </a:fld>
            <a:endParaRPr lang="el-GR" altLang="el-GR" sz="12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322610C-3EB5-40D5-8C92-E66D770D58BA}" type="slidenum">
              <a:rPr lang="el-GR" altLang="el-GR" sz="1200" smtClean="0"/>
              <a:pPr/>
              <a:t>4</a:t>
            </a:fld>
            <a:endParaRPr lang="el-GR" altLang="el-GR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365FBB2-020D-4E4D-BF85-B29F4052DD03}" type="slidenum">
              <a:rPr lang="el-GR" altLang="el-GR" sz="1200" smtClean="0"/>
              <a:pPr/>
              <a:t>5</a:t>
            </a:fld>
            <a:endParaRPr lang="el-GR" altLang="el-GR" sz="12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9A1F603-68C3-4B7F-B727-1EBEB8E60D8F}" type="slidenum">
              <a:rPr lang="el-GR" altLang="el-GR" sz="1200" smtClean="0"/>
              <a:pPr/>
              <a:t>6</a:t>
            </a:fld>
            <a:endParaRPr lang="el-GR" altLang="el-GR" sz="12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234C-D9FD-4538-BA60-68FC63FD7EB4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689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97300E0-B39C-47F8-94DF-B5DE6F1AE672}" type="slidenum">
              <a:rPr lang="el-GR" altLang="el-GR" sz="1200" smtClean="0"/>
              <a:pPr/>
              <a:t>10</a:t>
            </a:fld>
            <a:endParaRPr lang="el-GR" altLang="el-G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234C-D9FD-4538-BA60-68FC63FD7EB4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4827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F234C-D9FD-4538-BA60-68FC63FD7EB4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499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2284-ECCB-4663-B271-D83C1343A126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225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1A90-A511-4EA2-B62A-9FC1FB8D3B1B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76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4FEF-7895-4BB4-A480-2B1BA3A88027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309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55659-B680-4D39-B128-0F077DF9FA14}" type="datetime1">
              <a:rPr lang="el-GR" smtClean="0"/>
              <a:t>26/11/2015</a:t>
            </a:fld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A57E-F471-4CC7-B94B-05DD1CA2BE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3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59F24-C36F-4C85-BA3D-80B7B72975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914400" indent="0">
              <a:buNone/>
              <a:defRPr sz="2200"/>
            </a:lvl3pPr>
            <a:lvl4pPr marL="1257300" indent="-228600"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BE23A-59AF-4D56-899A-D22010B7E6E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62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4CE40-AF14-4A15-BF88-36FED3CF58F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6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D378D-86D8-4742-BE23-CAA5E48FBE8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3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BAE10-D703-4C94-A286-ADEA6B645D0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3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D20A8-B31A-4E57-8031-3B27D1D3459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16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F5328-6E20-436E-829B-365B13A3A9B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F90F-C86E-4CA4-B971-61360829F7AB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9989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56EC1-CFF7-45B9-A245-27121D6DC6F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3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C04E1-239C-4B43-817C-400DD35293B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4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1A8FBD-F872-4427-8180-91204E46173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7AEFE-1122-4712-98F4-7E653DDAF61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6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7C5E3-4157-4C57-9390-729E399C873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A0DFD-5AC3-4462-AC3A-0B3BFB84EB1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7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C9818-7694-4738-9CF2-5F8BED108F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D30830-728E-45CA-B55B-44123BCFA7C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1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CDD5D7-D77D-4852-A4B6-C8FAA56CFE8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4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3C41B-1845-4AB2-BEBC-49DE63FF23A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9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CD78-1AA0-4E0A-A69D-12ECFE6FCD9E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4116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3CF7A-B32A-4959-B728-16BF583F128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7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C8D23-504D-412D-9735-CCB58EA0D1D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9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1C175-27CF-499E-92F2-1CC5D6E64A9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7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AE8F2-CAB8-4FFB-8C6B-978C3409C309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90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47E34-A292-4C2E-A142-5C715124A050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027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565B-DA33-47FE-88E4-734A945B0870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268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240F-E0CF-4D69-B41E-C23E2ACCDF11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73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5DC4-F511-455E-BCF7-08F953E99A04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195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C7C3-A02C-49C1-A097-E255DBFBC1D1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130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8C4F5-DE92-4FCD-AD74-66CF978304F6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F295-26E2-447E-B2D0-847CD145CB3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985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82601-9CD4-4514-94BF-5BC8933F9DF7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8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311C6-79A3-4F7D-9431-8CE13865FEDD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2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Αποκατάσταση</a:t>
            </a:r>
            <a:br>
              <a:rPr lang="el-GR" sz="3600" b="1" dirty="0">
                <a:solidFill>
                  <a:schemeClr val="tx1"/>
                </a:solidFill>
                <a:latin typeface="+mn-lt"/>
              </a:rPr>
            </a:br>
            <a:r>
              <a:rPr lang="el-GR" sz="3600" b="1" dirty="0">
                <a:solidFill>
                  <a:schemeClr val="tx1"/>
                </a:solidFill>
                <a:latin typeface="+mn-lt"/>
              </a:rPr>
              <a:t>Δυσλειτουργιών Σύγκλεισης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600" b="1" dirty="0" smtClean="0">
                <a:solidFill>
                  <a:schemeClr val="tx1"/>
                </a:solidFill>
              </a:rPr>
              <a:t>Ενότητα</a:t>
            </a:r>
            <a:r>
              <a:rPr lang="en-GB" sz="2600" b="1" dirty="0" smtClean="0">
                <a:solidFill>
                  <a:schemeClr val="tx1"/>
                </a:solidFill>
              </a:rPr>
              <a:t> 5</a:t>
            </a:r>
            <a:r>
              <a:rPr lang="el-GR" sz="2600" dirty="0" smtClean="0">
                <a:solidFill>
                  <a:schemeClr val="tx1"/>
                </a:solidFill>
              </a:rPr>
              <a:t>: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l-GR" sz="2600" dirty="0" smtClean="0">
                <a:solidFill>
                  <a:schemeClr val="tx1"/>
                </a:solidFill>
              </a:rPr>
              <a:t>Αποκατάσταση σύγκλεισης φυσικού φραγμού με </a:t>
            </a:r>
            <a:r>
              <a:rPr lang="el-GR" sz="2600" dirty="0">
                <a:solidFill>
                  <a:schemeClr val="tx1"/>
                </a:solidFill>
              </a:rPr>
              <a:t>Α</a:t>
            </a:r>
            <a:r>
              <a:rPr lang="el-GR" sz="2600" dirty="0" smtClean="0">
                <a:solidFill>
                  <a:schemeClr val="tx1"/>
                </a:solidFill>
              </a:rPr>
              <a:t>κίνητες </a:t>
            </a:r>
            <a:r>
              <a:rPr lang="el-GR" sz="2600" dirty="0">
                <a:solidFill>
                  <a:schemeClr val="tx1"/>
                </a:solidFill>
              </a:rPr>
              <a:t>Π</a:t>
            </a:r>
            <a:r>
              <a:rPr lang="el-GR" sz="2600" dirty="0" smtClean="0">
                <a:solidFill>
                  <a:schemeClr val="tx1"/>
                </a:solidFill>
              </a:rPr>
              <a:t>ροσθέσεις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>
                <a:solidFill>
                  <a:schemeClr val="tx1"/>
                </a:solidFill>
              </a:rPr>
              <a:t>Δρ. Παναγιώτα Τσόλκα, Αναπληρώτρια Καθηγήτρια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l-GR" sz="2200" dirty="0">
                <a:solidFill>
                  <a:schemeClr val="tx1"/>
                </a:solidFill>
              </a:rPr>
              <a:t>Τμήμα 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9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6" y="631431"/>
            <a:ext cx="6661150" cy="338546"/>
          </a:xfrm>
          <a:prstGeom prst="rect">
            <a:avLst/>
          </a:prstGeom>
        </p:spPr>
        <p:txBody>
          <a:bodyPr lIns="91432" tIns="45716" rIns="91432" bIns="45716">
            <a:spAutoFit/>
          </a:bodyPr>
          <a:lstStyle/>
          <a:p>
            <a:pPr algn="ctr"/>
            <a:r>
              <a:rPr lang="el-GR" sz="1600" dirty="0"/>
              <a:t>Ανοικτά Ακαδημαϊκά </a:t>
            </a:r>
            <a:r>
              <a:rPr lang="el-GR" sz="1600" dirty="0" smtClean="0"/>
              <a:t>Μαθήματα στο ΤΕΙ Αθήνας</a:t>
            </a:r>
            <a:endParaRPr lang="el-GR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6187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3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4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tx2"/>
                </a:solidFill>
              </a:rPr>
              <a:t>Προσωρινές αποκαταστάσεις</a:t>
            </a:r>
            <a:r>
              <a:rPr lang="el-GR" sz="2400" u="sng" dirty="0" smtClean="0">
                <a:solidFill>
                  <a:srgbClr val="C00000"/>
                </a:solidFill>
                <a:effectLst/>
              </a:rPr>
              <a:t/>
            </a:r>
            <a:br>
              <a:rPr lang="el-GR" sz="2400" u="sng" dirty="0" smtClean="0">
                <a:solidFill>
                  <a:srgbClr val="C00000"/>
                </a:solidFill>
                <a:effectLst/>
              </a:rPr>
            </a:br>
            <a:r>
              <a:rPr lang="el-GR" sz="2800" dirty="0" smtClean="0">
                <a:solidFill>
                  <a:schemeClr val="tx2"/>
                </a:solidFill>
              </a:rPr>
              <a:t>τρόποι κατασκευής </a:t>
            </a:r>
            <a:endParaRPr lang="el-GR" sz="24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0457503"/>
              </p:ext>
            </p:extLst>
          </p:nvPr>
        </p:nvGraphicFramePr>
        <p:xfrm>
          <a:off x="270000" y="1196752"/>
          <a:ext cx="8604000" cy="55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17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0"/>
            <a:ext cx="8579296" cy="1143000"/>
          </a:xfrm>
        </p:spPr>
        <p:txBody>
          <a:bodyPr>
            <a:noAutofit/>
          </a:bodyPr>
          <a:lstStyle/>
          <a:p>
            <a:pPr marL="80963"/>
            <a:r>
              <a:rPr lang="el-GR" sz="3200" b="1" dirty="0" smtClean="0">
                <a:solidFill>
                  <a:schemeClr val="tx2"/>
                </a:solidFill>
              </a:rPr>
              <a:t>Μόνιμες Ακίνητες Προσθετικές Αποκαταστάσεις</a:t>
            </a:r>
            <a:r>
              <a:rPr lang="el-GR" sz="3200" b="1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l-GR" sz="3200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el-GR" sz="2800" dirty="0" err="1" smtClean="0">
                <a:solidFill>
                  <a:schemeClr val="tx2"/>
                </a:solidFill>
              </a:rPr>
              <a:t>συγκλεισιακός</a:t>
            </a:r>
            <a:r>
              <a:rPr lang="el-GR" sz="2800" dirty="0" smtClean="0">
                <a:solidFill>
                  <a:schemeClr val="tx2"/>
                </a:solidFill>
              </a:rPr>
              <a:t> σχεδιασμός</a:t>
            </a:r>
            <a:endParaRPr lang="el-G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579672"/>
              </p:ext>
            </p:extLst>
          </p:nvPr>
        </p:nvGraphicFramePr>
        <p:xfrm>
          <a:off x="234000" y="1196752"/>
          <a:ext cx="8676000" cy="54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41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296144"/>
          </a:xfrm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chemeClr val="tx2"/>
                </a:solidFill>
                <a:effectLst/>
              </a:rPr>
              <a:t>Είδη συγκλεισιακών επαφών σε θέση μεγίστης συναρμογής</a:t>
            </a:r>
            <a:r>
              <a:rPr lang="en-GB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en-GB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l-GR" sz="2800" dirty="0" smtClean="0">
                <a:solidFill>
                  <a:schemeClr val="tx2"/>
                </a:solidFill>
                <a:effectLst/>
              </a:rPr>
              <a:t>κέρωμα μασητικών επιφανειών</a:t>
            </a:r>
            <a:endParaRPr lang="en-US" sz="2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7913" y="1500174"/>
            <a:ext cx="2800350" cy="2100262"/>
          </a:xfrm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5713" y="1552576"/>
            <a:ext cx="29622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003300" y="4286256"/>
            <a:ext cx="2790825" cy="2019300"/>
          </a:xfrm>
        </p:spPr>
      </p:pic>
      <p:pic>
        <p:nvPicPr>
          <p:cNvPr id="5837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5000628" y="4371975"/>
            <a:ext cx="3076575" cy="2009775"/>
          </a:xfrm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00113" y="3732213"/>
            <a:ext cx="301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effectLst/>
                <a:latin typeface="Tahoma" pitchFamily="34" charset="0"/>
              </a:rPr>
              <a:t>Κορυφή φύματος σε βοθρίο</a:t>
            </a:r>
            <a:endParaRPr lang="en-US" dirty="0">
              <a:effectLst/>
              <a:latin typeface="Tahoma" pitchFamily="34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037138" y="3571876"/>
            <a:ext cx="3219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effectLst/>
                <a:latin typeface="Tahoma" pitchFamily="34" charset="0"/>
              </a:rPr>
              <a:t>Κορυφή φύματος σε βοθρίο</a:t>
            </a:r>
          </a:p>
          <a:p>
            <a:r>
              <a:rPr lang="el-GR" dirty="0">
                <a:effectLst/>
                <a:latin typeface="Tahoma" pitchFamily="34" charset="0"/>
              </a:rPr>
              <a:t>Με περιοχή </a:t>
            </a:r>
            <a:r>
              <a:rPr lang="el-GR" dirty="0" smtClean="0">
                <a:effectLst/>
                <a:latin typeface="Tahoma" pitchFamily="34" charset="0"/>
              </a:rPr>
              <a:t>ελευθερίας</a:t>
            </a:r>
            <a:r>
              <a:rPr lang="en-GB" dirty="0" smtClean="0">
                <a:effectLst/>
                <a:latin typeface="Tahoma" pitchFamily="34" charset="0"/>
              </a:rPr>
              <a:t> </a:t>
            </a:r>
            <a:r>
              <a:rPr lang="el-GR" dirty="0" smtClean="0">
                <a:effectLst/>
                <a:latin typeface="Tahoma" pitchFamily="34" charset="0"/>
              </a:rPr>
              <a:t>ΚΣ-ΜΣ</a:t>
            </a:r>
            <a:endParaRPr lang="en-US" dirty="0">
              <a:effectLst/>
              <a:latin typeface="Tahoma" pitchFamily="34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571500" y="6357958"/>
            <a:ext cx="3732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effectLst/>
                <a:latin typeface="Tahoma" pitchFamily="34" charset="0"/>
              </a:rPr>
              <a:t>Τριποδισμός – Τρισημειακή  επαφή</a:t>
            </a:r>
            <a:endParaRPr lang="en-US" dirty="0">
              <a:effectLst/>
              <a:latin typeface="Tahoma" pitchFamily="34" charset="0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929190" y="6357958"/>
            <a:ext cx="325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effectLst/>
                <a:latin typeface="Tahoma" pitchFamily="34" charset="0"/>
              </a:rPr>
              <a:t>Επαφή φύματος σε ακρολοφία</a:t>
            </a:r>
            <a:endParaRPr lang="en-US" dirty="0">
              <a:effectLst/>
              <a:latin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1A57E-F471-4CC7-B94B-05DD1CA2BE9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" name="Ορθογώνιο 12"/>
          <p:cNvSpPr/>
          <p:nvPr/>
        </p:nvSpPr>
        <p:spPr>
          <a:xfrm rot="16200000">
            <a:off x="-1515615" y="375597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/>
              <a:t>©Wise </a:t>
            </a:r>
            <a:r>
              <a:rPr lang="en-US" sz="1200" i="1" dirty="0"/>
              <a:t>M.D.: Failure in the Restored Dentition: Management and Treatment. Quintessence Pub Co. Ltd. London. 1995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4894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2" y="0"/>
            <a:ext cx="9036496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</a:rPr>
              <a:t>Μονήρεις ακίνητες προσθετικές αποκαταστάσεις</a:t>
            </a:r>
            <a:br>
              <a:rPr lang="el-GR" sz="3200" b="1" dirty="0" smtClean="0">
                <a:solidFill>
                  <a:schemeClr val="tx2"/>
                </a:solidFill>
              </a:rPr>
            </a:br>
            <a:r>
              <a:rPr lang="el-GR" sz="3200" dirty="0" err="1" smtClean="0">
                <a:solidFill>
                  <a:schemeClr val="tx2"/>
                </a:solidFill>
              </a:rPr>
              <a:t>συγκλεισιακός</a:t>
            </a:r>
            <a:r>
              <a:rPr lang="el-GR" sz="3200" dirty="0" smtClean="0">
                <a:solidFill>
                  <a:schemeClr val="tx2"/>
                </a:solidFill>
              </a:rPr>
              <a:t> σχεδιασμός 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4198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997152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sz="2300" b="1" dirty="0" smtClean="0"/>
              <a:t>Καταγραφή της θέσης της μεγίστης συναρμογής</a:t>
            </a:r>
            <a:r>
              <a:rPr lang="el-GR" sz="2300" dirty="0" smtClean="0"/>
              <a:t>. Μεγαλύτερη ακρίβεια επιτυγχάνεται αν  δεν γίνει καμία καταγραφή και τα εκμαγεία τοποθετηθούν με το χέρι. Όταν δεν υπάρχει οριζόντια σταθερότητα στη θέση της ΜΣ το υλικό καταγραφής </a:t>
            </a:r>
            <a:r>
              <a:rPr lang="el-GR" sz="2300" dirty="0"/>
              <a:t>μπορεί να τοποθετηθεί </a:t>
            </a:r>
            <a:r>
              <a:rPr lang="el-GR" sz="2300" dirty="0" smtClean="0"/>
              <a:t>στις παρειακές επιφάνειες των δοντιών.</a:t>
            </a:r>
          </a:p>
          <a:p>
            <a:pPr eaLnBrk="1" hangingPunct="1">
              <a:lnSpc>
                <a:spcPct val="110000"/>
              </a:lnSpc>
            </a:pPr>
            <a:r>
              <a:rPr lang="el-GR" sz="2300" b="1" dirty="0" smtClean="0"/>
              <a:t>Διατήρηση του υπάρχοντος συγκλεισιακού σχήματος</a:t>
            </a:r>
            <a:r>
              <a:rPr lang="el-GR" sz="2300" dirty="0" smtClean="0"/>
              <a:t>. </a:t>
            </a:r>
            <a:r>
              <a:rPr lang="el-GR" sz="2300" dirty="0"/>
              <a:t> </a:t>
            </a:r>
            <a:r>
              <a:rPr lang="el-GR" sz="2300" dirty="0" smtClean="0"/>
              <a:t>Σε περίπτωση που κατασκευάζεται γέφυρα με πρόβολο (</a:t>
            </a:r>
            <a:r>
              <a:rPr lang="el-GR" sz="2300" dirty="0" err="1" smtClean="0"/>
              <a:t>cantilever</a:t>
            </a:r>
            <a:r>
              <a:rPr lang="el-GR" sz="2300" dirty="0" smtClean="0"/>
              <a:t> </a:t>
            </a:r>
            <a:r>
              <a:rPr lang="el-GR" sz="2300" dirty="0" err="1" smtClean="0"/>
              <a:t>bridge</a:t>
            </a:r>
            <a:r>
              <a:rPr lang="el-GR" sz="2300" dirty="0" smtClean="0"/>
              <a:t>), το συγκλεισιακο σχήμα ομαδικής συνέργειας προτιμάται.  Αποφεύγεται η άσκηση δύναμης στο πρόβολο (όχι επαφές) που θα ωθούσε τη γέφυρα να περιστραφεί προς τα έξω.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1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/>
                </a:solidFill>
              </a:rPr>
              <a:t>Αποκατάσταση προσθίων </a:t>
            </a:r>
            <a:r>
              <a:rPr lang="el-GR" sz="3200" b="1" dirty="0" smtClean="0">
                <a:solidFill>
                  <a:schemeClr val="tx2"/>
                </a:solidFill>
              </a:rPr>
              <a:t>δοντιών </a:t>
            </a:r>
            <a:br>
              <a:rPr lang="el-GR" sz="3200" b="1" dirty="0" smtClean="0">
                <a:solidFill>
                  <a:schemeClr val="tx2"/>
                </a:solidFill>
              </a:rPr>
            </a:br>
            <a:r>
              <a:rPr lang="el-GR" sz="3200" dirty="0" err="1" smtClean="0">
                <a:solidFill>
                  <a:schemeClr val="tx2"/>
                </a:solidFill>
              </a:rPr>
              <a:t>συγκλεισιακός</a:t>
            </a:r>
            <a:r>
              <a:rPr lang="el-GR" sz="3200" dirty="0" smtClean="0">
                <a:solidFill>
                  <a:schemeClr val="tx2"/>
                </a:solidFill>
              </a:rPr>
              <a:t> σχεδιασμός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46082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000" indent="-288000"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sz="2400" b="1" dirty="0" smtClean="0"/>
              <a:t>Διαμόρφωση πρόσθιων οδηγών επιπέδων </a:t>
            </a:r>
          </a:p>
          <a:p>
            <a:pPr marL="288000" lvl="1" indent="-288000"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Να παρέχουν </a:t>
            </a:r>
            <a:r>
              <a:rPr lang="el-GR" sz="2200" b="1" dirty="0" smtClean="0"/>
              <a:t>ήπιες, </a:t>
            </a:r>
            <a:r>
              <a:rPr lang="el-GR" sz="2200" b="1" dirty="0" err="1" smtClean="0"/>
              <a:t>ισοκατανεμημένες</a:t>
            </a:r>
            <a:r>
              <a:rPr lang="el-GR" sz="2200" b="1" dirty="0" smtClean="0"/>
              <a:t> </a:t>
            </a:r>
            <a:r>
              <a:rPr lang="el-GR" sz="2200" dirty="0" smtClean="0"/>
              <a:t>επαφές σε όσο το δυνατόν περισσότερα πρόσθια δόντια .</a:t>
            </a:r>
          </a:p>
          <a:p>
            <a:pPr marL="288000" lvl="1" indent="-288000" eaLnBrk="1" hangingPunct="1"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Να είναι </a:t>
            </a:r>
            <a:r>
              <a:rPr lang="el-GR" sz="2200" b="1" dirty="0" smtClean="0"/>
              <a:t>αβαθή</a:t>
            </a:r>
            <a:r>
              <a:rPr lang="el-GR" sz="2200" dirty="0" smtClean="0"/>
              <a:t>, να «συνεργάζονται» αρμονικά με την κονδυλική τροχιά και να ταιριάζουν στις σκελετικές και τομικές σχέσεις, καθώς και στην εμφάνιση και την ομιλία.</a:t>
            </a:r>
          </a:p>
          <a:p>
            <a:pPr marL="288000" lvl="1" indent="-288000">
              <a:lnSpc>
                <a:spcPct val="110000"/>
              </a:lnSpc>
              <a:spcBef>
                <a:spcPts val="600"/>
              </a:spcBef>
            </a:pPr>
            <a:r>
              <a:rPr lang="el-GR" sz="2200" dirty="0" smtClean="0"/>
              <a:t>Να παρέχουν </a:t>
            </a:r>
            <a:r>
              <a:rPr lang="el-GR" sz="2200" b="1" dirty="0" smtClean="0"/>
              <a:t>άμεση </a:t>
            </a:r>
            <a:r>
              <a:rPr lang="el-GR" sz="2200" dirty="0"/>
              <a:t>αποσυναρμογή των οπισθίων δοντιών κατά τις </a:t>
            </a:r>
            <a:r>
              <a:rPr lang="el-GR" sz="2200" dirty="0" smtClean="0"/>
              <a:t>έκκεντρες κινήσεις.</a:t>
            </a:r>
          </a:p>
          <a:p>
            <a:pPr marL="288000" lvl="1" indent="-288000" eaLnBrk="1" hangingPunct="1">
              <a:lnSpc>
                <a:spcPct val="110000"/>
              </a:lnSpc>
              <a:spcBef>
                <a:spcPts val="600"/>
              </a:spcBef>
            </a:pPr>
            <a:endParaRPr lang="el-GR" sz="20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2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tx2"/>
                </a:solidFill>
                <a:effectLst/>
              </a:rPr>
              <a:t>Αποκατάσταση προσθίων δοντιών</a:t>
            </a:r>
            <a:br>
              <a:rPr lang="el-GR" sz="3200" b="1" dirty="0" smtClean="0">
                <a:solidFill>
                  <a:schemeClr val="tx2"/>
                </a:solidFill>
                <a:effectLst/>
              </a:rPr>
            </a:br>
            <a:r>
              <a:rPr lang="el-GR" sz="3200" dirty="0" err="1">
                <a:solidFill>
                  <a:schemeClr val="tx2"/>
                </a:solidFill>
              </a:rPr>
              <a:t>συγκλεισιακός</a:t>
            </a:r>
            <a:r>
              <a:rPr lang="el-GR" sz="3200" dirty="0">
                <a:solidFill>
                  <a:schemeClr val="tx2"/>
                </a:solidFill>
              </a:rPr>
              <a:t> σχεδιασμός</a:t>
            </a:r>
            <a:endParaRPr lang="el-GR" sz="3200" b="1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8209" y="1916832"/>
            <a:ext cx="2868004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323528" y="1600200"/>
            <a:ext cx="5472608" cy="5257800"/>
          </a:xfrm>
        </p:spPr>
        <p:txBody>
          <a:bodyPr>
            <a:noAutofit/>
          </a:bodyPr>
          <a:lstStyle/>
          <a:p>
            <a:pPr marL="80963" indent="0" eaLnBrk="1" hangingPunct="1">
              <a:spcBef>
                <a:spcPts val="600"/>
              </a:spcBef>
              <a:spcAft>
                <a:spcPts val="1200"/>
              </a:spcAft>
              <a:buFont typeface="Wingdings 2" pitchFamily="18" charset="2"/>
              <a:buNone/>
            </a:pPr>
            <a:r>
              <a:rPr lang="el-GR" sz="2200" dirty="0" smtClean="0"/>
              <a:t>Αντιγραφή των πρόσθιων οδηγών επίπεδων </a:t>
            </a:r>
          </a:p>
          <a:p>
            <a:pPr marL="288000" indent="-288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sz="2200" b="1" dirty="0" smtClean="0"/>
              <a:t>Αποκατάσταση μονήρους δοντιού</a:t>
            </a:r>
            <a:r>
              <a:rPr lang="el-GR" sz="2200" dirty="0" smtClean="0"/>
              <a:t>: Από τα ήδη υπάρχοντα, με σιλικονούχα μήτρα αντιγραφής.</a:t>
            </a:r>
          </a:p>
          <a:p>
            <a:pPr marL="288000" indent="-288000" eaLnBrk="1" hangingPunct="1"/>
            <a:r>
              <a:rPr lang="el-GR" sz="2200" b="1" dirty="0" smtClean="0"/>
              <a:t>Περισσότερα πρόσθια δόντια</a:t>
            </a:r>
            <a:r>
              <a:rPr lang="el-GR" sz="2200" dirty="0" smtClean="0"/>
              <a:t>: </a:t>
            </a:r>
            <a:r>
              <a:rPr lang="el-GR" sz="2200" dirty="0"/>
              <a:t>Τ</a:t>
            </a:r>
            <a:r>
              <a:rPr lang="el-GR" sz="2200" dirty="0" smtClean="0"/>
              <a:t>εχνική της ατομικής τομικής τράπεζας.</a:t>
            </a:r>
          </a:p>
          <a:p>
            <a:pPr marL="288000" indent="-288000" eaLnBrk="1" hangingPunct="1"/>
            <a:r>
              <a:rPr lang="el-GR" sz="2200" dirty="0" smtClean="0"/>
              <a:t>Μη σωστή ακριβής αντιγραφή και απόδοση της τομικης τροχιάς  μπορεί να προκαλέσει κατάγματα στο κοπτικό άκρο της προσθετικής εργασίας και περιοδοντικό τραυματισμό του δοντιού στηρίγματος ή αποτριβή των κοπτικών ακρών των ανταγωνιστών.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28184" y="5445224"/>
            <a:ext cx="576064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6998" y="4797152"/>
            <a:ext cx="28234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dirty="0" smtClean="0"/>
              <a:t>Παλαιά τομική τροχιά</a:t>
            </a:r>
            <a:endParaRPr lang="el-G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5301208"/>
            <a:ext cx="262261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dirty="0" smtClean="0"/>
              <a:t>Νέα τομική τροχιά</a:t>
            </a:r>
            <a:endParaRPr lang="el-GR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156176" y="4941168"/>
            <a:ext cx="576064" cy="0"/>
          </a:xfrm>
          <a:prstGeom prst="line">
            <a:avLst/>
          </a:prstGeom>
          <a:ln w="5715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15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Τίτλος 1"/>
          <p:cNvSpPr>
            <a:spLocks noGrp="1"/>
          </p:cNvSpPr>
          <p:nvPr>
            <p:ph type="title" idx="4294967295"/>
          </p:nvPr>
        </p:nvSpPr>
        <p:spPr bwMode="auto">
          <a:xfrm>
            <a:off x="457200" y="0"/>
            <a:ext cx="822960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sz="3200" b="1" dirty="0" smtClean="0">
                <a:solidFill>
                  <a:schemeClr val="tx2"/>
                </a:solidFill>
                <a:effectLst/>
              </a:rPr>
              <a:t>Αποκατάσταση Γέφυρας τριών τεμαχίων</a:t>
            </a:r>
          </a:p>
        </p:txBody>
      </p:sp>
      <p:sp>
        <p:nvSpPr>
          <p:cNvPr id="36866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755650" y="1268413"/>
            <a:ext cx="7499350" cy="50768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l-GR" sz="2400" dirty="0" smtClean="0"/>
              <a:t>Καταγραφή και ανάρτηση εκμαγείων σε θέση μεγίστης συναρμογής.</a:t>
            </a:r>
          </a:p>
          <a:p>
            <a:pPr eaLnBrk="1" hangingPunct="1">
              <a:lnSpc>
                <a:spcPct val="130000"/>
              </a:lnSpc>
            </a:pPr>
            <a:r>
              <a:rPr lang="el-GR" sz="2400" dirty="0" smtClean="0"/>
              <a:t>Διατήρηση του υπάρχοντος συγκλεισιακού σχήματος.</a:t>
            </a:r>
          </a:p>
          <a:p>
            <a:pPr eaLnBrk="1" hangingPunct="1">
              <a:lnSpc>
                <a:spcPct val="130000"/>
              </a:lnSpc>
            </a:pPr>
            <a:r>
              <a:rPr lang="el-GR" sz="2400" dirty="0" smtClean="0"/>
              <a:t>Σε περίπτωση που κατασκευάζεται γέφυρα με στήριγμα στη μια άκρη (cantilever bridge) το συγκλεισιακο σχήμα ομαδικής συνέργειας προτιμάται να αποδίδεται.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b="1" dirty="0">
                <a:solidFill>
                  <a:schemeClr val="tx2">
                    <a:satMod val="130000"/>
                  </a:schemeClr>
                </a:solidFill>
                <a:latin typeface="+mj-lt"/>
              </a:rPr>
              <a:t>Αποκατάσταση Τεταρτημορίων </a:t>
            </a:r>
          </a:p>
        </p:txBody>
      </p:sp>
      <p:sp>
        <p:nvSpPr>
          <p:cNvPr id="35842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576000" y="1185664"/>
            <a:ext cx="8316480" cy="5672336"/>
          </a:xfrm>
        </p:spPr>
        <p:txBody>
          <a:bodyPr>
            <a:normAutofit fontScale="92500" lnSpcReduction="20000"/>
          </a:bodyPr>
          <a:lstStyle/>
          <a:p>
            <a:pPr marL="288000" indent="-28800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l-GR" sz="2400" dirty="0" smtClean="0"/>
              <a:t>Όταν αποκαθιστούμε ένα ολόκληρο τεταρτημόριο, οι ανταγωνιστές είναι πιθανό να έχουν υπερεκφυθεί ή να παρουσιάζουν κλίση με αποτέλεσμα να απουσιάζει ο τριποδισμός (οριζόντια σταθερότητα ΜΣ) και να δημιουργούνται παρεμβολές κατά τις κινήσεις της κατω γνάθου.</a:t>
            </a:r>
          </a:p>
          <a:p>
            <a:pPr marL="288000" indent="-28800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l-GR" sz="2400" dirty="0" smtClean="0"/>
              <a:t>Έχει δημιουργηθεί ένα μη λειτουργικά αποδεκτό επίπεδο σύγκλεισης.</a:t>
            </a:r>
          </a:p>
          <a:p>
            <a:pPr marL="288000" indent="-288000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l-GR" sz="2400" dirty="0" smtClean="0"/>
              <a:t>Η  αποκατάσταση οδηγεί σε αλλαγή του υπάρχοντος συγκλεισιακού σχήματος.</a:t>
            </a:r>
          </a:p>
          <a:p>
            <a:pPr marL="288000" indent="-288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l-GR" sz="2400" dirty="0"/>
              <a:t>Σ</a:t>
            </a:r>
            <a:r>
              <a:rPr lang="el-GR" sz="2400" dirty="0" smtClean="0"/>
              <a:t>τα παρασκευασμένα δόντια  τοποθετείται μόνο το υλικό καταγραφής που θα συμβάλλει στη  στήριξη του εκμαγείου. </a:t>
            </a:r>
            <a:endParaRPr lang="el-GR" sz="2400" dirty="0"/>
          </a:p>
          <a:p>
            <a:pPr marL="288000" indent="-288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l-GR" sz="2400" dirty="0" smtClean="0"/>
              <a:t>Σε περίπτωση που η αποκατάσταση γίνει στην υπάρχουσα θέση μεγίστης συναρμογής  πρέπει να προηγηθεί ενδοστοματικά εκλεκτικός τροχισμός ώστε η καταγραφή να γίνει στη σωστή κατακόρυφη διάσταση.  Η όλη προσέγγιση θεωρείται ως συμμόρφωση στο προϋπάρχον σχήμα.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81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200" b="1" dirty="0" smtClean="0">
                <a:solidFill>
                  <a:schemeClr val="tx2"/>
                </a:solidFill>
              </a:rPr>
              <a:t> </a:t>
            </a:r>
            <a:br>
              <a:rPr lang="el-GR" sz="3200" b="1" dirty="0" smtClean="0">
                <a:solidFill>
                  <a:schemeClr val="tx2"/>
                </a:solidFill>
              </a:rPr>
            </a:br>
            <a:r>
              <a:rPr lang="el-GR" sz="3200" b="1" dirty="0">
                <a:solidFill>
                  <a:schemeClr val="tx2"/>
                </a:solidFill>
              </a:rPr>
              <a:t>Ο</a:t>
            </a:r>
            <a:r>
              <a:rPr lang="el-GR" sz="3200" b="1" dirty="0" smtClean="0">
                <a:solidFill>
                  <a:schemeClr val="tx2"/>
                </a:solidFill>
              </a:rPr>
              <a:t>λική αναδιοργάνωση σύγκλεισης </a:t>
            </a:r>
            <a:br>
              <a:rPr lang="el-GR" sz="3200" b="1" dirty="0" smtClean="0">
                <a:solidFill>
                  <a:schemeClr val="tx2"/>
                </a:solidFill>
              </a:rPr>
            </a:br>
            <a:r>
              <a:rPr lang="el-GR" sz="3200" b="1" dirty="0" smtClean="0">
                <a:solidFill>
                  <a:schemeClr val="tx2"/>
                </a:solidFill>
              </a:rPr>
              <a:t>με Ακίνητες Προσθετικές Αποκαταστάσεις </a:t>
            </a:r>
            <a:r>
              <a:rPr lang="el-GR" sz="3200" b="1" i="1" u="sng" dirty="0" smtClean="0">
                <a:solidFill>
                  <a:schemeClr val="tx2"/>
                </a:solidFill>
              </a:rPr>
              <a:t> </a:t>
            </a:r>
            <a:r>
              <a:rPr lang="el-GR" sz="3200" b="1" dirty="0">
                <a:solidFill>
                  <a:schemeClr val="tx2"/>
                </a:solidFill>
              </a:rPr>
              <a:t/>
            </a:r>
            <a:br>
              <a:rPr lang="el-GR" sz="3200" b="1" dirty="0">
                <a:solidFill>
                  <a:schemeClr val="tx2"/>
                </a:solidFill>
              </a:rPr>
            </a:b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752975"/>
          </a:xfrm>
          <a:noFill/>
        </p:spPr>
        <p:txBody>
          <a:bodyPr anchor="ctr">
            <a:normAutofit/>
          </a:bodyPr>
          <a:lstStyle/>
          <a:p>
            <a:r>
              <a:rPr lang="el-GR" sz="2400" b="1" dirty="0">
                <a:solidFill>
                  <a:schemeClr val="tx2"/>
                </a:solidFill>
              </a:rPr>
              <a:t>Αρχή 1. </a:t>
            </a:r>
            <a:r>
              <a:rPr lang="el-GR" sz="2400" dirty="0"/>
              <a:t>Δημιουργία νέας σύγκλεισης σε μια αναπαραγώγιμη σταθερή σχέση </a:t>
            </a:r>
            <a:r>
              <a:rPr lang="el-GR" sz="2400" dirty="0" smtClean="0"/>
              <a:t>γνάθων.</a:t>
            </a:r>
            <a:endParaRPr lang="en-GB" sz="2400" dirty="0"/>
          </a:p>
          <a:p>
            <a:pPr>
              <a:buFont typeface="Wingdings" pitchFamily="2" charset="2"/>
              <a:buNone/>
            </a:pPr>
            <a:endParaRPr lang="en-GB" sz="2400" b="1" dirty="0">
              <a:solidFill>
                <a:schemeClr val="tx2"/>
              </a:solidFill>
            </a:endParaRPr>
          </a:p>
          <a:p>
            <a:r>
              <a:rPr lang="el-GR" sz="2400" b="1" dirty="0">
                <a:solidFill>
                  <a:schemeClr val="tx2"/>
                </a:solidFill>
              </a:rPr>
              <a:t>Αρχή 2. </a:t>
            </a:r>
            <a:r>
              <a:rPr lang="el-GR" sz="2400" dirty="0"/>
              <a:t>Π</a:t>
            </a:r>
            <a:r>
              <a:rPr lang="el-GR" sz="2400" dirty="0" smtClean="0"/>
              <a:t>ροσδιορίζεται  η </a:t>
            </a:r>
            <a:r>
              <a:rPr lang="el-GR" sz="2400" dirty="0"/>
              <a:t>νέα κάθετη </a:t>
            </a:r>
            <a:r>
              <a:rPr lang="el-GR" sz="2400" dirty="0" smtClean="0"/>
              <a:t>διάσταση.</a:t>
            </a:r>
            <a:endParaRPr lang="en-GB" sz="2400" dirty="0"/>
          </a:p>
          <a:p>
            <a:endParaRPr lang="en-GB" sz="2400" b="1" dirty="0">
              <a:solidFill>
                <a:schemeClr val="tx2"/>
              </a:solidFill>
            </a:endParaRPr>
          </a:p>
          <a:p>
            <a:r>
              <a:rPr lang="el-GR" sz="2400" b="1" dirty="0">
                <a:solidFill>
                  <a:schemeClr val="tx2"/>
                </a:solidFill>
              </a:rPr>
              <a:t>Αρχή 3. </a:t>
            </a:r>
            <a:r>
              <a:rPr lang="el-GR" sz="2400" dirty="0"/>
              <a:t>Δημιουργία σταθερών συγκλεισιακών επαφών σε νέα θέση μεγίστης συγγόμφωσης (σταθερή στατική σύγκλειση) και αποφυγή καταστροφικών παρεμβολών κατά τις κινήσεις της </a:t>
            </a:r>
            <a:r>
              <a:rPr lang="el-GR" sz="2400" dirty="0" smtClean="0"/>
              <a:t>κάτω γνάθου.</a:t>
            </a:r>
            <a:endParaRPr lang="en-US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99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l-GR" altLang="el-GR" sz="2400" dirty="0"/>
              <a:t>Εκμαγεία </a:t>
            </a:r>
            <a:r>
              <a:rPr lang="el-GR" altLang="el-GR" sz="2400" dirty="0" smtClean="0"/>
              <a:t>μελέτης – Ανάρτηση </a:t>
            </a:r>
            <a:r>
              <a:rPr lang="el-GR" altLang="el-GR" sz="2400" dirty="0"/>
              <a:t>σε ημιπροσαρμοζόμενο αρθρωτήρα</a:t>
            </a:r>
          </a:p>
          <a:p>
            <a:r>
              <a:rPr lang="el-GR" altLang="el-GR" sz="2400" dirty="0"/>
              <a:t>Διαγνωστικό </a:t>
            </a:r>
            <a:r>
              <a:rPr lang="el-GR" altLang="el-GR" sz="2400" dirty="0" smtClean="0"/>
              <a:t>κέρωμα</a:t>
            </a:r>
          </a:p>
          <a:p>
            <a:r>
              <a:rPr lang="el-GR" altLang="el-GR" sz="2400" dirty="0" smtClean="0"/>
              <a:t>Κατασκευή νάρθηκα σταθεροποίησης (σε περιπτώσεις αδυναμίας καταγραφής κεντρικής σχέσης γνάθων ή εκτίμησης της νέας κάθετης διάστασης σύγκλεισης που πρέπει να αποδοθεί)</a:t>
            </a:r>
            <a:endParaRPr lang="el-GR" altLang="el-GR" sz="2400" dirty="0"/>
          </a:p>
          <a:p>
            <a:r>
              <a:rPr lang="el-GR" altLang="el-GR" sz="2400" dirty="0" smtClean="0"/>
              <a:t>Κατασκευή </a:t>
            </a:r>
            <a:r>
              <a:rPr lang="el-GR" altLang="el-GR" sz="2400" dirty="0"/>
              <a:t>Προσωρινών αποκαταστάσεων</a:t>
            </a:r>
          </a:p>
          <a:p>
            <a:r>
              <a:rPr lang="el-GR" altLang="el-GR" sz="2400" dirty="0"/>
              <a:t>Κατασκευή </a:t>
            </a:r>
            <a:r>
              <a:rPr lang="el-GR" altLang="el-GR" sz="2400" dirty="0" smtClean="0"/>
              <a:t>Μονίμων </a:t>
            </a:r>
            <a:r>
              <a:rPr lang="el-GR" altLang="el-GR" sz="2400" dirty="0"/>
              <a:t>αποκαταστάσεων </a:t>
            </a:r>
          </a:p>
          <a:p>
            <a:r>
              <a:rPr lang="el-GR" altLang="el-GR" sz="2400" dirty="0"/>
              <a:t>Κατασκευή νάρθηκα </a:t>
            </a:r>
            <a:r>
              <a:rPr lang="el-GR" altLang="el-GR" sz="2400" dirty="0" smtClean="0"/>
              <a:t>Σταθεροποιήσης</a:t>
            </a:r>
            <a:endParaRPr lang="en-US" altLang="el-GR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br>
              <a:rPr lang="el-GR" sz="2800" b="1" dirty="0" smtClean="0">
                <a:solidFill>
                  <a:schemeClr val="tx2"/>
                </a:solidFill>
              </a:rPr>
            </a:br>
            <a:r>
              <a:rPr lang="el-GR" sz="3200" b="1" dirty="0">
                <a:solidFill>
                  <a:schemeClr val="tx2"/>
                </a:solidFill>
              </a:rPr>
              <a:t>Ο</a:t>
            </a:r>
            <a:r>
              <a:rPr lang="el-GR" sz="3200" b="1" dirty="0" smtClean="0">
                <a:solidFill>
                  <a:schemeClr val="tx2"/>
                </a:solidFill>
              </a:rPr>
              <a:t>λική αναδιοργάνωση σύγκλεισης </a:t>
            </a:r>
            <a:br>
              <a:rPr lang="el-GR" sz="3200" b="1" dirty="0" smtClean="0">
                <a:solidFill>
                  <a:schemeClr val="tx2"/>
                </a:solidFill>
              </a:rPr>
            </a:br>
            <a:r>
              <a:rPr lang="el-GR" sz="3200" b="1" dirty="0" smtClean="0">
                <a:solidFill>
                  <a:schemeClr val="tx2"/>
                </a:solidFill>
              </a:rPr>
              <a:t>με Ακίνητες Προσθετικές Αποκαταστάσεις </a:t>
            </a:r>
            <a:r>
              <a:rPr lang="el-GR" sz="2800" b="1" dirty="0" smtClean="0">
                <a:solidFill>
                  <a:schemeClr val="tx2"/>
                </a:solidFill>
              </a:rPr>
              <a:t/>
            </a:r>
            <a:br>
              <a:rPr lang="el-GR" sz="2800" b="1" dirty="0" smtClean="0">
                <a:solidFill>
                  <a:schemeClr val="tx2"/>
                </a:solidFill>
              </a:rPr>
            </a:br>
            <a:r>
              <a:rPr lang="el-GR" sz="2800" dirty="0" smtClean="0">
                <a:solidFill>
                  <a:schemeClr val="tx2"/>
                </a:solidFill>
              </a:rPr>
              <a:t>εργαστηριακή διαδικασία</a:t>
            </a:r>
            <a:r>
              <a:rPr lang="el-GR" sz="2800" b="1" i="1" u="sng" dirty="0" smtClean="0">
                <a:solidFill>
                  <a:schemeClr val="tx2"/>
                </a:solidFill>
              </a:rPr>
              <a:t> </a:t>
            </a:r>
            <a:r>
              <a:rPr lang="el-GR" sz="2800" b="1" dirty="0">
                <a:solidFill>
                  <a:schemeClr val="tx2"/>
                </a:solidFill>
              </a:rPr>
              <a:t/>
            </a:r>
            <a:br>
              <a:rPr lang="el-GR" sz="2800" b="1" dirty="0">
                <a:solidFill>
                  <a:schemeClr val="tx2"/>
                </a:solidFill>
              </a:rPr>
            </a:b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l-GR" sz="3200" b="1" dirty="0">
                <a:solidFill>
                  <a:schemeClr val="tx2"/>
                </a:solidFill>
              </a:rPr>
              <a:t> Εργαστηριακές τεχνικές </a:t>
            </a:r>
            <a:r>
              <a:rPr lang="el-GR" sz="3200" b="1" dirty="0" smtClean="0">
                <a:solidFill>
                  <a:schemeClr val="tx2"/>
                </a:solidFill>
              </a:rPr>
              <a:t>αποκατάστασης </a:t>
            </a:r>
            <a:r>
              <a:rPr lang="en-GB" sz="3200" b="1" dirty="0">
                <a:solidFill>
                  <a:schemeClr val="tx2"/>
                </a:solidFill>
              </a:rPr>
              <a:t> </a:t>
            </a:r>
            <a:r>
              <a:rPr lang="el-GR" sz="3200" b="1" dirty="0" smtClean="0">
                <a:solidFill>
                  <a:schemeClr val="tx2"/>
                </a:solidFill>
              </a:rPr>
              <a:t>των </a:t>
            </a:r>
            <a:r>
              <a:rPr lang="el-GR" sz="3200" b="1" dirty="0">
                <a:solidFill>
                  <a:schemeClr val="tx2"/>
                </a:solidFill>
              </a:rPr>
              <a:t>συγκλεισιακών σχέσεων </a:t>
            </a:r>
            <a:endParaRPr lang="el-GR" sz="3200" dirty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8689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42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3566" y="4221088"/>
            <a:ext cx="3514179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3 - TextBox"/>
          <p:cNvSpPr txBox="1">
            <a:spLocks noChangeArrowheads="1"/>
          </p:cNvSpPr>
          <p:nvPr/>
        </p:nvSpPr>
        <p:spPr bwMode="auto">
          <a:xfrm>
            <a:off x="5214942" y="1772816"/>
            <a:ext cx="36775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b="1" dirty="0" smtClean="0">
                <a:latin typeface="+mj-lt"/>
                <a:ea typeface="+mj-ea"/>
                <a:cs typeface="+mj-cs"/>
              </a:rPr>
              <a:t>Κατασκευή </a:t>
            </a:r>
            <a:r>
              <a:rPr lang="el-GR" sz="2400" b="1" dirty="0">
                <a:latin typeface="+mj-lt"/>
                <a:ea typeface="+mj-ea"/>
                <a:cs typeface="+mj-cs"/>
              </a:rPr>
              <a:t>νάρθηκα </a:t>
            </a:r>
            <a:r>
              <a:rPr lang="el-GR" sz="2400" b="1" dirty="0" smtClean="0">
                <a:latin typeface="+mj-lt"/>
                <a:ea typeface="+mj-ea"/>
                <a:cs typeface="+mj-cs"/>
              </a:rPr>
              <a:t>σταθεροποίησης. </a:t>
            </a:r>
            <a:r>
              <a:rPr lang="el-GR" sz="2000" dirty="0" smtClean="0">
                <a:latin typeface="+mj-lt"/>
                <a:ea typeface="+mj-ea"/>
                <a:cs typeface="+mj-cs"/>
              </a:rPr>
              <a:t>(αξιολόγηση  απόδοσης </a:t>
            </a:r>
            <a:r>
              <a:rPr lang="el-GR" sz="2000" dirty="0">
                <a:latin typeface="+mj-lt"/>
                <a:ea typeface="+mj-ea"/>
                <a:cs typeface="+mj-cs"/>
              </a:rPr>
              <a:t>ύ</a:t>
            </a:r>
            <a:r>
              <a:rPr lang="el-GR" sz="2000" dirty="0" smtClean="0">
                <a:latin typeface="+mj-lt"/>
                <a:ea typeface="+mj-ea"/>
                <a:cs typeface="+mj-cs"/>
              </a:rPr>
              <a:t>ψους ΚΔ).</a:t>
            </a:r>
            <a:endParaRPr lang="el-GR" sz="2000" i="1" dirty="0" smtClean="0">
              <a:gradFill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l-GR" sz="2000" dirty="0" smtClean="0"/>
              <a:t>Νάρθηκας σταθεροποίησης με ύψος μεσοφραγματικού χώρου στα πίσω δόντια 2</a:t>
            </a:r>
            <a:r>
              <a:rPr lang="en-GB" sz="2000" dirty="0" smtClean="0"/>
              <a:t>mm</a:t>
            </a:r>
            <a:r>
              <a:rPr lang="el-GR" sz="2000" dirty="0" smtClean="0"/>
              <a:t> καταδεικνύει ότι το διαγνωστικό κέρωμα των προσθίων δοντιών θα είναι αισθητικά μη αποδεκτό. Η μείωση της κάθετης διάστασης είναι επιβεβλημένη σε αυτή την περίπτωση.</a:t>
            </a:r>
          </a:p>
          <a:p>
            <a:pPr>
              <a:defRPr/>
            </a:pPr>
            <a:endParaRPr lang="el-GR" sz="2000" b="1" i="1" dirty="0">
              <a:gradFill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4236534" y="50875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>
                <a:solidFill>
                  <a:schemeClr val="tx2"/>
                </a:solidFill>
              </a:rPr>
              <a:t> </a:t>
            </a:r>
            <a:br>
              <a:rPr lang="el-GR" sz="2800" b="1" dirty="0" smtClean="0">
                <a:solidFill>
                  <a:schemeClr val="tx2"/>
                </a:solidFill>
              </a:rPr>
            </a:br>
            <a:r>
              <a:rPr lang="el-GR" sz="3200" b="1" dirty="0">
                <a:solidFill>
                  <a:schemeClr val="tx2"/>
                </a:solidFill>
              </a:rPr>
              <a:t>Ο</a:t>
            </a:r>
            <a:r>
              <a:rPr lang="el-GR" sz="3200" b="1" dirty="0" smtClean="0">
                <a:solidFill>
                  <a:schemeClr val="tx2"/>
                </a:solidFill>
              </a:rPr>
              <a:t>λική αναδιοργάνωση σύγκλεισης </a:t>
            </a:r>
            <a:br>
              <a:rPr lang="el-GR" sz="3200" b="1" dirty="0" smtClean="0">
                <a:solidFill>
                  <a:schemeClr val="tx2"/>
                </a:solidFill>
              </a:rPr>
            </a:br>
            <a:r>
              <a:rPr lang="el-GR" sz="3200" b="1" dirty="0" smtClean="0">
                <a:solidFill>
                  <a:schemeClr val="tx2"/>
                </a:solidFill>
              </a:rPr>
              <a:t>με Ακίνητες Προσθετικές Αποκαταστάσεις </a:t>
            </a:r>
            <a:r>
              <a:rPr lang="el-GR" sz="2800" b="1" dirty="0" smtClean="0">
                <a:solidFill>
                  <a:schemeClr val="tx2"/>
                </a:solidFill>
              </a:rPr>
              <a:t/>
            </a:r>
            <a:br>
              <a:rPr lang="el-GR" sz="2800" b="1" dirty="0" smtClean="0">
                <a:solidFill>
                  <a:schemeClr val="tx2"/>
                </a:solidFill>
              </a:rPr>
            </a:br>
            <a:r>
              <a:rPr lang="el-GR" sz="2800" dirty="0" smtClean="0">
                <a:solidFill>
                  <a:schemeClr val="tx2"/>
                </a:solidFill>
              </a:rPr>
              <a:t>εργαστηριακή διαδικασία</a:t>
            </a:r>
            <a:r>
              <a:rPr lang="el-GR" sz="2800" b="1" i="1" u="sng" dirty="0" smtClean="0">
                <a:solidFill>
                  <a:schemeClr val="tx2"/>
                </a:solidFill>
              </a:rPr>
              <a:t> </a:t>
            </a:r>
            <a:r>
              <a:rPr lang="el-GR" sz="2800" b="1" dirty="0">
                <a:solidFill>
                  <a:schemeClr val="tx2"/>
                </a:solidFill>
              </a:rPr>
              <a:t/>
            </a:r>
            <a:br>
              <a:rPr lang="el-GR" sz="2800" b="1" dirty="0">
                <a:solidFill>
                  <a:schemeClr val="tx2"/>
                </a:solidFill>
              </a:rPr>
            </a:b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3"/>
          <a:stretch/>
        </p:blipFill>
        <p:spPr bwMode="auto">
          <a:xfrm>
            <a:off x="634824" y="1844824"/>
            <a:ext cx="381205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123728" y="4797152"/>
            <a:ext cx="0" cy="914400"/>
          </a:xfrm>
          <a:prstGeom prst="line">
            <a:avLst/>
          </a:prstGeom>
          <a:ln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3608" y="5479296"/>
            <a:ext cx="0" cy="181952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3608" y="5373216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2mm</a:t>
            </a:r>
            <a:endParaRPr lang="el-GR" sz="1600" dirty="0">
              <a:solidFill>
                <a:srgbClr val="FF00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62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- TextBox"/>
          <p:cNvSpPr txBox="1">
            <a:spLocks noChangeArrowheads="1"/>
          </p:cNvSpPr>
          <p:nvPr/>
        </p:nvSpPr>
        <p:spPr bwMode="auto">
          <a:xfrm>
            <a:off x="4614888" y="2132856"/>
            <a:ext cx="3671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400" b="1" i="1" dirty="0" smtClean="0">
                <a:latin typeface="+mj-lt"/>
                <a:ea typeface="+mj-ea"/>
                <a:cs typeface="+mj-cs"/>
              </a:rPr>
              <a:t>Διαγνωστικό </a:t>
            </a:r>
            <a:r>
              <a:rPr lang="el-GR" sz="2400" b="1" i="1" dirty="0">
                <a:latin typeface="+mj-lt"/>
                <a:ea typeface="+mj-ea"/>
                <a:cs typeface="+mj-cs"/>
              </a:rPr>
              <a:t>κέρωμα</a:t>
            </a:r>
          </a:p>
        </p:txBody>
      </p:sp>
      <p:sp>
        <p:nvSpPr>
          <p:cNvPr id="4" name="10 - Δεξιό βέλος"/>
          <p:cNvSpPr/>
          <p:nvPr/>
        </p:nvSpPr>
        <p:spPr>
          <a:xfrm rot="10800000">
            <a:off x="3924300" y="2214554"/>
            <a:ext cx="647700" cy="360362"/>
          </a:xfrm>
          <a:prstGeom prst="rightArrow">
            <a:avLst>
              <a:gd name="adj1" fmla="val 41938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6" name="7 - TextBox"/>
          <p:cNvSpPr txBox="1">
            <a:spLocks noChangeArrowheads="1"/>
          </p:cNvSpPr>
          <p:nvPr/>
        </p:nvSpPr>
        <p:spPr bwMode="auto">
          <a:xfrm>
            <a:off x="251520" y="4676943"/>
            <a:ext cx="4176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el-GR" sz="2400" b="1" i="1" dirty="0">
                <a:latin typeface="+mj-lt"/>
                <a:ea typeface="+mj-ea"/>
                <a:cs typeface="+mj-cs"/>
              </a:rPr>
              <a:t>Κατασκευή προσωρινών αποκαταστάσεων</a:t>
            </a:r>
          </a:p>
          <a:p>
            <a:pPr>
              <a:defRPr/>
            </a:pPr>
            <a:endParaRPr lang="el-GR" sz="2400" b="1" dirty="0">
              <a:latin typeface="Arial" charset="0"/>
              <a:cs typeface="Arial" charset="0"/>
            </a:endParaRPr>
          </a:p>
        </p:txBody>
      </p:sp>
      <p:sp>
        <p:nvSpPr>
          <p:cNvPr id="7" name="11 - Δεξιό βέλος"/>
          <p:cNvSpPr/>
          <p:nvPr/>
        </p:nvSpPr>
        <p:spPr>
          <a:xfrm>
            <a:off x="3850704" y="4929198"/>
            <a:ext cx="649288" cy="3603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69" y="1285860"/>
            <a:ext cx="3260620" cy="21240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65304"/>
            <a:ext cx="406060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7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- TextBox"/>
          <p:cNvSpPr txBox="1">
            <a:spLocks noChangeArrowheads="1"/>
          </p:cNvSpPr>
          <p:nvPr/>
        </p:nvSpPr>
        <p:spPr bwMode="auto">
          <a:xfrm>
            <a:off x="899592" y="476672"/>
            <a:ext cx="36724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2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el-GR" sz="2200" i="1" dirty="0">
                <a:latin typeface="+mj-lt"/>
                <a:ea typeface="+mj-ea"/>
                <a:cs typeface="+mj-cs"/>
              </a:rPr>
              <a:t>Ανάρτηση των εκμαγείων των </a:t>
            </a:r>
            <a:r>
              <a:rPr lang="el-GR" sz="2200" b="1" i="1" dirty="0">
                <a:latin typeface="+mj-lt"/>
                <a:ea typeface="+mj-ea"/>
                <a:cs typeface="+mj-cs"/>
              </a:rPr>
              <a:t>προσωρινών αποκαταστάσεων</a:t>
            </a:r>
          </a:p>
          <a:p>
            <a:pPr>
              <a:defRPr/>
            </a:pPr>
            <a:endParaRPr lang="el-GR" sz="2200" dirty="0">
              <a:latin typeface="Arial" charset="0"/>
              <a:cs typeface="Arial" charset="0"/>
            </a:endParaRPr>
          </a:p>
        </p:txBody>
      </p:sp>
      <p:sp>
        <p:nvSpPr>
          <p:cNvPr id="24580" name="6 - TextBox"/>
          <p:cNvSpPr txBox="1">
            <a:spLocks noChangeArrowheads="1"/>
          </p:cNvSpPr>
          <p:nvPr/>
        </p:nvSpPr>
        <p:spPr bwMode="auto">
          <a:xfrm>
            <a:off x="4492378" y="4913292"/>
            <a:ext cx="39592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200" b="1" i="1" dirty="0" smtClean="0">
                <a:latin typeface="+mj-lt"/>
                <a:ea typeface="+mj-ea"/>
                <a:cs typeface="+mj-cs"/>
              </a:rPr>
              <a:t>Ανάρτηση </a:t>
            </a:r>
            <a:r>
              <a:rPr lang="el-GR" sz="2200" b="1" i="1" dirty="0">
                <a:latin typeface="+mj-lt"/>
                <a:ea typeface="+mj-ea"/>
                <a:cs typeface="+mj-cs"/>
              </a:rPr>
              <a:t>των εκμαγείων εργασίας </a:t>
            </a:r>
            <a:r>
              <a:rPr lang="el-GR" sz="2200" i="1" dirty="0">
                <a:latin typeface="+mj-lt"/>
                <a:ea typeface="+mj-ea"/>
                <a:cs typeface="+mj-cs"/>
              </a:rPr>
              <a:t>στη σωστή κάθετη διάσταση</a:t>
            </a:r>
          </a:p>
        </p:txBody>
      </p:sp>
      <p:sp>
        <p:nvSpPr>
          <p:cNvPr id="8" name="7 - Δεξιό βέλος"/>
          <p:cNvSpPr/>
          <p:nvPr/>
        </p:nvSpPr>
        <p:spPr>
          <a:xfrm>
            <a:off x="4788396" y="980728"/>
            <a:ext cx="647700" cy="3603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0" name="9 - Δεξιό βέλος"/>
          <p:cNvSpPr/>
          <p:nvPr/>
        </p:nvSpPr>
        <p:spPr>
          <a:xfrm rot="10800000">
            <a:off x="3275857" y="5228877"/>
            <a:ext cx="649287" cy="3603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62" y="233363"/>
            <a:ext cx="1867538" cy="288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360"/>
            <a:ext cx="2018977" cy="288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6 - TextBox"/>
          <p:cNvSpPr txBox="1">
            <a:spLocks noChangeArrowheads="1"/>
          </p:cNvSpPr>
          <p:nvPr/>
        </p:nvSpPr>
        <p:spPr bwMode="auto">
          <a:xfrm>
            <a:off x="4932040" y="3308211"/>
            <a:ext cx="40324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b="1" i="1" dirty="0" smtClean="0">
                <a:latin typeface="+mj-lt"/>
                <a:ea typeface="+mj-ea"/>
                <a:cs typeface="+mj-cs"/>
              </a:rPr>
              <a:t>Δημιουργία </a:t>
            </a:r>
            <a:r>
              <a:rPr lang="el-GR" b="1" i="1" dirty="0">
                <a:latin typeface="+mj-lt"/>
                <a:ea typeface="+mj-ea"/>
                <a:cs typeface="+mj-cs"/>
              </a:rPr>
              <a:t>ατομικής τομικής </a:t>
            </a:r>
            <a:r>
              <a:rPr lang="el-GR" b="1" i="1" dirty="0" smtClean="0">
                <a:latin typeface="+mj-lt"/>
                <a:ea typeface="+mj-ea"/>
                <a:cs typeface="+mj-cs"/>
              </a:rPr>
              <a:t>τράπεζας. </a:t>
            </a:r>
            <a:r>
              <a:rPr lang="el-GR" dirty="0" smtClean="0">
                <a:latin typeface="+mj-lt"/>
                <a:ea typeface="+mj-ea"/>
                <a:cs typeface="+mj-cs"/>
              </a:rPr>
              <a:t>Αντιγραφή τομικής οδηγού των προσωρινών αποκαταστάσεων.</a:t>
            </a:r>
            <a:endParaRPr lang="el-GR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el-GR" dirty="0">
              <a:latin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67744" y="1988840"/>
            <a:ext cx="2087960" cy="1944000"/>
            <a:chOff x="2722088" y="3497624"/>
            <a:chExt cx="2688862" cy="2262375"/>
          </a:xfrm>
        </p:grpSpPr>
        <p:sp>
          <p:nvSpPr>
            <p:cNvPr id="12" name="Rounded Rectangle 11"/>
            <p:cNvSpPr/>
            <p:nvPr/>
          </p:nvSpPr>
          <p:spPr>
            <a:xfrm>
              <a:off x="2722088" y="3497624"/>
              <a:ext cx="2688862" cy="2262375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 t="4607" b="1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000282" y="3724655"/>
              <a:ext cx="2344405" cy="1969080"/>
            </a:xfrm>
            <a:prstGeom prst="ellipse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0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0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 smtClean="0"/>
                <a:t> </a:t>
              </a:r>
              <a:endParaRPr lang="el-GR" sz="2000" b="1" kern="1200" dirty="0"/>
            </a:p>
          </p:txBody>
        </p:sp>
      </p:grpSp>
      <p:sp>
        <p:nvSpPr>
          <p:cNvPr id="14" name="7 - Δεξιό βέλος"/>
          <p:cNvSpPr/>
          <p:nvPr/>
        </p:nvSpPr>
        <p:spPr>
          <a:xfrm rot="11852396">
            <a:off x="4317103" y="3242100"/>
            <a:ext cx="647700" cy="3603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99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- TextBox"/>
          <p:cNvSpPr txBox="1">
            <a:spLocks noChangeArrowheads="1"/>
          </p:cNvSpPr>
          <p:nvPr/>
        </p:nvSpPr>
        <p:spPr bwMode="auto">
          <a:xfrm>
            <a:off x="611560" y="620688"/>
            <a:ext cx="6192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el-GR" sz="2400" b="1" i="1" dirty="0">
                <a:latin typeface="+mj-lt"/>
                <a:ea typeface="+mj-ea"/>
                <a:cs typeface="+mj-cs"/>
              </a:rPr>
              <a:t>Κατασκευή μονίμων αποκαταστάσεων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2971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28829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29464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8" name="5 - TextBox"/>
          <p:cNvSpPr txBox="1">
            <a:spLocks noChangeArrowheads="1"/>
          </p:cNvSpPr>
          <p:nvPr/>
        </p:nvSpPr>
        <p:spPr bwMode="auto">
          <a:xfrm>
            <a:off x="788201" y="5522982"/>
            <a:ext cx="7488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dirty="0"/>
              <a:t>Κέρωμα εργασίας με ακρυλικές μήτρες αντιγραφής </a:t>
            </a:r>
          </a:p>
          <a:p>
            <a:pPr algn="ctr"/>
            <a:r>
              <a:rPr lang="el-GR" sz="2000" dirty="0"/>
              <a:t>των προσωρινών αποκαταστάσεων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23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139281" y="635171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/>
              <a:t>©Wise </a:t>
            </a:r>
            <a:r>
              <a:rPr lang="en-US" sz="1200" i="1" dirty="0"/>
              <a:t>M.D.: Failure in the Restored Dentition: Management and Treatment. Quintessence Pub Co. Ltd. London. 1995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23328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- TextBox"/>
          <p:cNvSpPr txBox="1">
            <a:spLocks noChangeArrowheads="1"/>
          </p:cNvSpPr>
          <p:nvPr/>
        </p:nvSpPr>
        <p:spPr bwMode="auto">
          <a:xfrm>
            <a:off x="5220072" y="1651839"/>
            <a:ext cx="3528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b="1" i="1" dirty="0" smtClean="0">
                <a:latin typeface="+mj-lt"/>
                <a:ea typeface="+mj-ea"/>
                <a:cs typeface="+mj-cs"/>
              </a:rPr>
              <a:t> μόνιμες αποκαταστάσεις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2" y="4149080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/>
              <a:t>κ</a:t>
            </a:r>
            <a:r>
              <a:rPr lang="el-GR" sz="2400" b="1" i="1" dirty="0" smtClean="0"/>
              <a:t>ατασκευή νάρθηκα </a:t>
            </a:r>
            <a:r>
              <a:rPr lang="el-GR" sz="2400" b="1" i="1" dirty="0"/>
              <a:t>σταθεροποίησης</a:t>
            </a:r>
            <a:endParaRPr lang="el-GR" sz="24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11" y="3605829"/>
            <a:ext cx="2454306" cy="2088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24</a:t>
            </a:fld>
            <a:endParaRPr lang="el-G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2327" r="8052" b="40757"/>
          <a:stretch/>
        </p:blipFill>
        <p:spPr bwMode="auto">
          <a:xfrm>
            <a:off x="899592" y="764704"/>
            <a:ext cx="3701989" cy="223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5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64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0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Παναγιώτα </a:t>
            </a:r>
            <a:r>
              <a:rPr lang="el-GR" sz="2000" dirty="0" err="1" smtClean="0"/>
              <a:t>Τσόλκα</a:t>
            </a:r>
            <a:r>
              <a:rPr lang="el-GR" sz="2000" dirty="0" smtClean="0"/>
              <a:t> 2014. </a:t>
            </a:r>
            <a:r>
              <a:rPr lang="el-GR" sz="2000" dirty="0"/>
              <a:t>Παναγιώτα </a:t>
            </a:r>
            <a:r>
              <a:rPr lang="el-GR" sz="2000" dirty="0" err="1"/>
              <a:t>Τσόλκα</a:t>
            </a:r>
            <a:r>
              <a:rPr lang="el-GR" sz="2000" dirty="0"/>
              <a:t>. «</a:t>
            </a:r>
            <a:r>
              <a:rPr lang="el-GR" sz="2000" dirty="0" smtClean="0"/>
              <a:t>Αποκατάσταση</a:t>
            </a:r>
            <a:r>
              <a:rPr lang="en-US" sz="2000" dirty="0" smtClean="0"/>
              <a:t> </a:t>
            </a:r>
            <a:r>
              <a:rPr lang="el-GR" sz="2000" dirty="0" smtClean="0"/>
              <a:t>Δυσλειτουργιών </a:t>
            </a:r>
            <a:r>
              <a:rPr lang="el-GR" sz="2000" dirty="0"/>
              <a:t>Σύγκλεισης.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Αποκατάσταση σύγκλεισης φυσικού φραγμού με Ακίνητες Προσθέσεις».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547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6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el-GR" sz="3200" b="1" dirty="0" smtClean="0">
                <a:solidFill>
                  <a:schemeClr val="tx2"/>
                </a:solidFill>
                <a:effectLst/>
              </a:rPr>
              <a:t>Τεχνικές ανάρτησης εκμαγείων</a:t>
            </a:r>
            <a:br>
              <a:rPr lang="el-GR" sz="3200" b="1" dirty="0" smtClean="0">
                <a:solidFill>
                  <a:schemeClr val="tx2"/>
                </a:solidFill>
                <a:effectLst/>
              </a:rPr>
            </a:br>
            <a:r>
              <a:rPr lang="el-GR" sz="3200" dirty="0">
                <a:solidFill>
                  <a:schemeClr val="tx2"/>
                </a:solidFill>
              </a:rPr>
              <a:t>Τυπική ανάρτηση </a:t>
            </a:r>
            <a:br>
              <a:rPr lang="el-GR" sz="3200" dirty="0">
                <a:solidFill>
                  <a:schemeClr val="tx2"/>
                </a:solidFill>
              </a:rPr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 smtClean="0">
                <a:solidFill>
                  <a:schemeClr val="tx2"/>
                </a:solidFill>
                <a:effectLst/>
              </a:rPr>
              <a:t/>
            </a:r>
            <a:br>
              <a:rPr lang="el-GR" sz="3200" b="1" dirty="0" smtClean="0">
                <a:solidFill>
                  <a:schemeClr val="tx2"/>
                </a:solidFill>
                <a:effectLst/>
              </a:rPr>
            </a:br>
            <a:r>
              <a:rPr lang="el-GR" sz="3200" b="1" dirty="0" smtClean="0">
                <a:solidFill>
                  <a:schemeClr val="tx2"/>
                </a:solidFill>
                <a:effectLst/>
              </a:rPr>
              <a:t/>
            </a:r>
            <a:br>
              <a:rPr lang="el-GR" sz="3200" b="1" dirty="0" smtClean="0">
                <a:solidFill>
                  <a:schemeClr val="tx2"/>
                </a:solidFill>
                <a:effectLst/>
              </a:rPr>
            </a:br>
            <a:endParaRPr lang="el-GR" sz="3200" b="1" i="1" dirty="0">
              <a:solidFill>
                <a:schemeClr val="tx2"/>
              </a:solidFill>
              <a:effectLst/>
            </a:endParaRPr>
          </a:p>
        </p:txBody>
      </p:sp>
      <p:pic>
        <p:nvPicPr>
          <p:cNvPr id="17715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1" y="1412776"/>
            <a:ext cx="2211233" cy="2340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56191" y="1340769"/>
            <a:ext cx="6287809" cy="55172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100" b="1" dirty="0" smtClean="0"/>
              <a:t>Σε </a:t>
            </a:r>
            <a:r>
              <a:rPr lang="el-GR" sz="2100" b="1" dirty="0"/>
              <a:t>αρθρωτήρα σταθερών </a:t>
            </a:r>
            <a:r>
              <a:rPr lang="el-GR" sz="2100" b="1" dirty="0" smtClean="0"/>
              <a:t>αποκλίσεων</a:t>
            </a:r>
          </a:p>
          <a:p>
            <a:pPr>
              <a:spcBef>
                <a:spcPts val="0"/>
              </a:spcBef>
            </a:pPr>
            <a:r>
              <a:rPr lang="el-GR" sz="2100" dirty="0"/>
              <a:t>Τ</a:t>
            </a:r>
            <a:r>
              <a:rPr lang="el-GR" sz="2100" dirty="0" smtClean="0"/>
              <a:t>α </a:t>
            </a:r>
            <a:r>
              <a:rPr lang="el-GR" sz="2100" dirty="0"/>
              <a:t>εκμαγεία ά</a:t>
            </a:r>
            <a:r>
              <a:rPr lang="el-GR" sz="2100" dirty="0" smtClean="0"/>
              <a:t>νω και κάτω γνάθου φέρονται σε σύγκλειση και τοποθετούνται </a:t>
            </a:r>
            <a:r>
              <a:rPr lang="el-GR" sz="2100" dirty="0"/>
              <a:t>στη σωστή θέση στον ωφέλιμο χώρο του αρθρωτήρα και σταθεροποιούνται είτε με τη χρήση πλαστελίνης είτε με το ειδικό τραπεζίδιο </a:t>
            </a:r>
            <a:r>
              <a:rPr lang="el-GR" sz="2100" dirty="0" smtClean="0"/>
              <a:t>που </a:t>
            </a:r>
            <a:r>
              <a:rPr lang="el-GR" sz="2100" dirty="0"/>
              <a:t>παρέχει </a:t>
            </a:r>
            <a:r>
              <a:rPr lang="el-GR" sz="2100" dirty="0" smtClean="0"/>
              <a:t>ο κατασκευαστής.</a:t>
            </a:r>
            <a:endParaRPr lang="el-GR" sz="2100" dirty="0"/>
          </a:p>
          <a:p>
            <a:pPr>
              <a:spcBef>
                <a:spcPts val="0"/>
              </a:spcBef>
            </a:pPr>
            <a:r>
              <a:rPr lang="el-GR" sz="2100" dirty="0"/>
              <a:t>Η</a:t>
            </a:r>
            <a:r>
              <a:rPr lang="el-GR" sz="2100" dirty="0" smtClean="0"/>
              <a:t> </a:t>
            </a:r>
            <a:r>
              <a:rPr lang="el-GR" sz="2100" dirty="0"/>
              <a:t>ανάρτηση πραγματοποιείται βάση συγκεκριμένων οδηγιών που παρέχονται από τον κατασκευαστή του αρθρωτήρα. </a:t>
            </a:r>
            <a:r>
              <a:rPr lang="el-GR" sz="2100" b="1" dirty="0"/>
              <a:t>Κ</a:t>
            </a:r>
            <a:r>
              <a:rPr lang="el-GR" sz="2100" b="1" dirty="0" smtClean="0"/>
              <a:t>αθορίζεται </a:t>
            </a:r>
            <a:r>
              <a:rPr lang="el-GR" sz="2100" b="1" dirty="0"/>
              <a:t>η σχέση του μασητικού επιπέδου με τον αρθρωτήρα και η απόσταση των εκμαγείων από την τομική βελόνα</a:t>
            </a:r>
            <a:r>
              <a:rPr lang="el-GR" sz="2100" dirty="0"/>
              <a:t>. </a:t>
            </a:r>
            <a:r>
              <a:rPr lang="el-GR" sz="2100" dirty="0" smtClean="0"/>
              <a:t>Τα </a:t>
            </a:r>
            <a:r>
              <a:rPr lang="el-GR" sz="2100" dirty="0"/>
              <a:t>σημεία αυτά </a:t>
            </a:r>
            <a:r>
              <a:rPr lang="el-GR" sz="2100" dirty="0" smtClean="0"/>
              <a:t>είναι </a:t>
            </a:r>
            <a:r>
              <a:rPr lang="el-GR" sz="2100" dirty="0"/>
              <a:t>ένα στο μέσο των κάθετων στειλεών και ένα περίπου στο μέσο της τομικής </a:t>
            </a:r>
            <a:r>
              <a:rPr lang="el-GR" sz="2100" dirty="0" smtClean="0"/>
              <a:t>βελόνας. Από </a:t>
            </a:r>
            <a:r>
              <a:rPr lang="el-GR" sz="2100" dirty="0"/>
              <a:t>αυτά τα σημεία περνάμε ένα λαστιχάκι το οποίο ορίζει ένα επίπεδο που πρέπει να συμπίπτει με το μασητικό. </a:t>
            </a:r>
            <a:endParaRPr lang="el-GR" sz="21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3969320"/>
            <a:ext cx="2244631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3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052791" y="6381328"/>
            <a:ext cx="1362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Προσωπικό αρχείο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3823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250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sz="quarter"/>
          </p:nvPr>
        </p:nvSpPr>
        <p:spPr>
          <a:xfrm>
            <a:off x="457200" y="142852"/>
            <a:ext cx="8229600" cy="11160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chemeClr val="tx2"/>
                </a:solidFill>
                <a:effectLst/>
              </a:rPr>
              <a:t>Τεχνικές ανάρτησης εκμαγείων</a:t>
            </a:r>
            <a:r>
              <a:rPr lang="el-GR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l-GR" sz="3200" dirty="0" smtClean="0">
                <a:solidFill>
                  <a:schemeClr val="tx1"/>
                </a:solidFill>
                <a:effectLst/>
              </a:rPr>
            </a:br>
            <a:r>
              <a:rPr lang="el-GR" sz="3200" dirty="0" smtClean="0">
                <a:solidFill>
                  <a:schemeClr val="tx2"/>
                </a:solidFill>
                <a:effectLst/>
              </a:rPr>
              <a:t>Εξατομικευμένη ανάρτηση</a:t>
            </a:r>
            <a:endParaRPr lang="el-GR" sz="3200" dirty="0">
              <a:solidFill>
                <a:schemeClr val="tx2"/>
              </a:solidFill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23528" y="4168775"/>
            <a:ext cx="8363272" cy="2189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Γίνεται με την βοήθεια προσωπικού τόξου ανάρτηση του εκμαγείου της άνω γνάθου σε ημιπροσαρμοζόμενο αρθρωτήρα.</a:t>
            </a:r>
            <a:endParaRPr lang="el-GR" sz="2400" b="1" dirty="0" smtClean="0"/>
          </a:p>
          <a:p>
            <a:pPr>
              <a:defRPr/>
            </a:pPr>
            <a:r>
              <a:rPr lang="el-GR" sz="2400" dirty="0" smtClean="0"/>
              <a:t>Ήπιοι χειρισμοί για την αποφυγή αλλοίωσης της καταγραφής.</a:t>
            </a:r>
          </a:p>
          <a:p>
            <a:pPr>
              <a:defRPr/>
            </a:pPr>
            <a:endParaRPr lang="el-GR" sz="2400" dirty="0"/>
          </a:p>
        </p:txBody>
      </p:sp>
      <p:pic>
        <p:nvPicPr>
          <p:cNvPr id="178180" name="Picture 2" descr="C:\Documents and Settings\user\Επιφάνεια εργασίας\rithmisi\rithmisi0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438" y="1600200"/>
            <a:ext cx="3286125" cy="2189163"/>
          </a:xfrm>
        </p:spPr>
      </p:pic>
      <p:pic>
        <p:nvPicPr>
          <p:cNvPr id="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460" y="1703489"/>
            <a:ext cx="2926080" cy="1982585"/>
          </a:xfr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1A57E-F471-4CC7-B94B-05DD1CA2BE9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/>
                </a:solidFill>
              </a:rPr>
              <a:t>Τεχνική διαχωριζόμενου </a:t>
            </a:r>
            <a:r>
              <a:rPr lang="el-GR" sz="3200" b="1" dirty="0" smtClean="0">
                <a:solidFill>
                  <a:schemeClr val="tx2"/>
                </a:solidFill>
              </a:rPr>
              <a:t>εκμαγείου </a:t>
            </a:r>
            <a:br>
              <a:rPr lang="el-GR" sz="3200" b="1" dirty="0" smtClean="0">
                <a:solidFill>
                  <a:schemeClr val="tx2"/>
                </a:solidFill>
              </a:rPr>
            </a:br>
            <a:r>
              <a:rPr lang="el-GR" sz="3200" b="1" dirty="0" smtClean="0">
                <a:solidFill>
                  <a:schemeClr val="tx2"/>
                </a:solidFill>
              </a:rPr>
              <a:t>(</a:t>
            </a:r>
            <a:r>
              <a:rPr lang="en-US" sz="3200" b="1" dirty="0" smtClean="0">
                <a:solidFill>
                  <a:schemeClr val="tx2"/>
                </a:solidFill>
              </a:rPr>
              <a:t>Split- Cast</a:t>
            </a:r>
            <a:r>
              <a:rPr lang="el-GR" sz="3200" b="1" dirty="0" smtClean="0">
                <a:solidFill>
                  <a:schemeClr val="tx2"/>
                </a:solidFill>
              </a:rPr>
              <a:t>)</a:t>
            </a:r>
            <a:endParaRPr lang="el-GR" sz="3200" b="1" dirty="0">
              <a:solidFill>
                <a:schemeClr val="tx2"/>
              </a:solidFill>
            </a:endParaRPr>
          </a:p>
        </p:txBody>
      </p:sp>
      <p:sp>
        <p:nvSpPr>
          <p:cNvPr id="17920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33524"/>
          </a:xfrm>
        </p:spPr>
        <p:txBody>
          <a:bodyPr anchor="t">
            <a:normAutofit/>
          </a:bodyPr>
          <a:lstStyle/>
          <a:p>
            <a:r>
              <a:rPr lang="el-GR" altLang="el-GR" sz="2200" dirty="0" smtClean="0"/>
              <a:t>Έχει την δυνατότητα ελέγχου και επαλήθευσης  της ακρίβειας της καταγραφής της κεντρικής σχέσης. </a:t>
            </a:r>
          </a:p>
          <a:p>
            <a:r>
              <a:rPr lang="el-GR" altLang="el-GR" sz="2200" dirty="0" smtClean="0"/>
              <a:t>Το εκμαγείο της άνω γνάθου κατασκευάζεται με διαχωριζόμενη βάση.</a:t>
            </a:r>
          </a:p>
        </p:txBody>
      </p:sp>
      <p:pic>
        <p:nvPicPr>
          <p:cNvPr id="179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33725"/>
            <a:ext cx="381635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133725"/>
            <a:ext cx="360045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70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2" descr="C:\Documents and Settings\user\Επιφάνεια εργασίας\rithmisi\rithmisi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0" y="4113558"/>
            <a:ext cx="322735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2" descr="C:\Documents and Settings\user\Επιφάνεια εργασίας\rithmisi\rithmisi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9622"/>
            <a:ext cx="324976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5508104" cy="5069160"/>
          </a:xfrm>
        </p:spPr>
        <p:txBody>
          <a:bodyPr>
            <a:noAutofit/>
          </a:bodyPr>
          <a:lstStyle/>
          <a:p>
            <a:pPr marL="252000" indent="-252000">
              <a:spcBef>
                <a:spcPts val="0"/>
              </a:spcBef>
              <a:spcAft>
                <a:spcPts val="600"/>
              </a:spcAft>
            </a:pPr>
            <a:r>
              <a:rPr lang="el-GR" altLang="el-GR" sz="2200" dirty="0" smtClean="0"/>
              <a:t>Το </a:t>
            </a:r>
            <a:r>
              <a:rPr lang="el-GR" altLang="el-GR" sz="2200" dirty="0"/>
              <a:t>ένα μέρος της βάσης του εκμαγείου της άνω γνάθου  φέρει εγκοπές σχήματος </a:t>
            </a:r>
            <a:r>
              <a:rPr lang="en-GB" altLang="el-GR" sz="2200" b="1" dirty="0"/>
              <a:t>V</a:t>
            </a:r>
            <a:r>
              <a:rPr lang="el-GR" altLang="el-GR" sz="2200" b="1" dirty="0"/>
              <a:t> </a:t>
            </a:r>
            <a:r>
              <a:rPr lang="el-GR" altLang="el-GR" sz="2200" dirty="0"/>
              <a:t>και το δεύτερο μέρος της βάσης του εκμαγείου που εφάπτεται στο άνω σκέλος του αρθρωτήρα θυλακώνει στις εγκοπές αυτές. 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</a:pPr>
            <a:r>
              <a:rPr lang="el-GR" altLang="el-GR" sz="2200" dirty="0"/>
              <a:t>Τ</a:t>
            </a:r>
            <a:r>
              <a:rPr lang="el-GR" altLang="el-GR" sz="2200" dirty="0" smtClean="0"/>
              <a:t>α </a:t>
            </a:r>
            <a:r>
              <a:rPr lang="el-GR" altLang="el-GR" sz="2200" dirty="0"/>
              <a:t>σύγχρονα συστήματα κατασκευής εκμαγείων εργασίας με αποσπώμενα κολοβώματα των παρασκευασμένων δοντιών διαθέτουν βάση σχηματισμού διαχωριζομένων εκμαγείων  δεδομένου ότι η αφαίρεση και η επανατοποθέτηση του διαχωριζόμενου </a:t>
            </a:r>
            <a:r>
              <a:rPr lang="el-GR" altLang="el-GR" sz="2200" dirty="0" smtClean="0"/>
              <a:t>εκμαγείου διευκολύνει </a:t>
            </a:r>
            <a:r>
              <a:rPr lang="el-GR" altLang="el-GR" sz="2200" dirty="0"/>
              <a:t>σημαντικά την εργαστηριακή κατασκευή της προσθετικής αποκατάστασης</a:t>
            </a:r>
            <a:r>
              <a:rPr lang="el-GR" altLang="el-GR" sz="2200" dirty="0" smtClean="0"/>
              <a:t>.</a:t>
            </a:r>
            <a:endParaRPr lang="el-GR" altLang="el-GR" sz="22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/>
                </a:solidFill>
              </a:rPr>
              <a:t>Τεχνική διαχωριζόμενου </a:t>
            </a:r>
            <a:r>
              <a:rPr lang="el-GR" sz="3200" b="1" dirty="0" smtClean="0">
                <a:solidFill>
                  <a:schemeClr val="tx2"/>
                </a:solidFill>
              </a:rPr>
              <a:t>εκμαγείου </a:t>
            </a:r>
            <a:br>
              <a:rPr lang="el-GR" sz="3200" b="1" dirty="0" smtClean="0">
                <a:solidFill>
                  <a:schemeClr val="tx2"/>
                </a:solidFill>
              </a:rPr>
            </a:br>
            <a:r>
              <a:rPr lang="el-GR" sz="3200" b="1" dirty="0" smtClean="0">
                <a:solidFill>
                  <a:schemeClr val="tx2"/>
                </a:solidFill>
              </a:rPr>
              <a:t>(</a:t>
            </a:r>
            <a:r>
              <a:rPr lang="en-US" sz="3200" b="1" dirty="0" smtClean="0">
                <a:solidFill>
                  <a:schemeClr val="tx2"/>
                </a:solidFill>
              </a:rPr>
              <a:t>Split- Cast</a:t>
            </a:r>
            <a:r>
              <a:rPr lang="el-GR" sz="3200" b="1" dirty="0" smtClean="0">
                <a:solidFill>
                  <a:schemeClr val="tx2"/>
                </a:solidFill>
              </a:rPr>
              <a:t>)</a:t>
            </a:r>
            <a:endParaRPr lang="el-GR" sz="32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/>
        <p:txBody>
          <a:bodyPr anchor="t">
            <a:normAutofit/>
          </a:bodyPr>
          <a:lstStyle/>
          <a:p>
            <a:r>
              <a:rPr lang="el-GR" sz="3600" b="1" dirty="0" smtClean="0">
                <a:solidFill>
                  <a:schemeClr val="tx2"/>
                </a:solidFill>
              </a:rPr>
              <a:t>Διαγνωστικό Κέρωμα</a:t>
            </a:r>
            <a:endParaRPr lang="el-GR" sz="3600" b="1" dirty="0">
              <a:solidFill>
                <a:schemeClr val="tx2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283744" cy="2189163"/>
          </a:xfrm>
          <a:ln>
            <a:solidFill>
              <a:srgbClr val="FFC000"/>
            </a:solidFill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139952" y="1412776"/>
            <a:ext cx="4896544" cy="2592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altLang="el-GR" sz="3800" b="1" dirty="0"/>
              <a:t>Διαγνωστικό κέρωμα  </a:t>
            </a:r>
            <a:endParaRPr lang="el-GR" altLang="el-GR" sz="3800" b="1" dirty="0" smtClean="0"/>
          </a:p>
          <a:p>
            <a:pPr marL="0" indent="0">
              <a:buNone/>
            </a:pPr>
            <a:r>
              <a:rPr lang="en-US" altLang="el-GR" sz="3500" dirty="0" smtClean="0"/>
              <a:t>(</a:t>
            </a:r>
            <a:r>
              <a:rPr lang="en-US" altLang="el-GR" sz="3500" dirty="0"/>
              <a:t>diagnostic wax-up)</a:t>
            </a:r>
          </a:p>
          <a:p>
            <a:pPr marL="0" indent="0">
              <a:buNone/>
            </a:pPr>
            <a:r>
              <a:rPr lang="el-GR" altLang="el-GR" dirty="0"/>
              <a:t>είναι η τροποποίηση, αναπαραγωγή με </a:t>
            </a:r>
            <a:r>
              <a:rPr lang="el-GR" altLang="el-GR" dirty="0" smtClean="0"/>
              <a:t>κερί των </a:t>
            </a:r>
            <a:r>
              <a:rPr lang="el-GR" altLang="el-GR" dirty="0"/>
              <a:t>μασητικών και των αξονικών </a:t>
            </a:r>
            <a:r>
              <a:rPr lang="el-GR" altLang="el-GR" dirty="0" smtClean="0"/>
              <a:t>επιφανειών των </a:t>
            </a:r>
            <a:r>
              <a:rPr lang="el-GR" altLang="el-GR" dirty="0"/>
              <a:t>δοντιών με σκοπό την μελέτη, την </a:t>
            </a:r>
            <a:r>
              <a:rPr lang="el-GR" altLang="el-GR" dirty="0" smtClean="0"/>
              <a:t>ανάλυση και </a:t>
            </a:r>
            <a:r>
              <a:rPr lang="el-GR" altLang="el-GR" dirty="0"/>
              <a:t>την διάγνωση των ανωμαλιών που </a:t>
            </a:r>
            <a:r>
              <a:rPr lang="el-GR" altLang="el-GR" dirty="0" smtClean="0"/>
              <a:t>έχουν </a:t>
            </a:r>
            <a:r>
              <a:rPr lang="el-GR" altLang="el-GR" dirty="0"/>
              <a:t>διαμορφωθεί στον οδοντικό </a:t>
            </a:r>
            <a:r>
              <a:rPr lang="el-GR" altLang="el-GR" dirty="0" smtClean="0"/>
              <a:t>φραγμό.</a:t>
            </a:r>
            <a:endParaRPr lang="el-GR" dirty="0"/>
          </a:p>
        </p:txBody>
      </p:sp>
      <p:pic>
        <p:nvPicPr>
          <p:cNvPr id="11" name="Εικόνα 5"/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41763"/>
            <a:ext cx="3280130" cy="2189162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</p:pic>
      <p:pic>
        <p:nvPicPr>
          <p:cNvPr id="12" name="Εικόνα 4"/>
          <p:cNvPicPr>
            <a:picLocks noGrp="1" noChangeAspect="1"/>
          </p:cNvPicPr>
          <p:nvPr>
            <p:ph sz="quarter" idx="4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5870" r="5351"/>
          <a:stretch/>
        </p:blipFill>
        <p:spPr>
          <a:xfrm>
            <a:off x="4067944" y="3933056"/>
            <a:ext cx="3149619" cy="2189162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1A57E-F471-4CC7-B94B-05DD1CA2BE9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320353"/>
            <a:ext cx="6209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Το διαγνωστικό κέρωμα έγινε από την Μαρία Μπούκα στο πλαίσιο εκπόνησης της πτυχιακής της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45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t">
            <a:noAutofit/>
          </a:bodyPr>
          <a:lstStyle/>
          <a:p>
            <a:pPr lvl="0"/>
            <a:r>
              <a:rPr lang="el-GR" sz="3600" b="1" dirty="0">
                <a:solidFill>
                  <a:schemeClr val="tx2"/>
                </a:solidFill>
              </a:rPr>
              <a:t>Διαγνωστικό </a:t>
            </a:r>
            <a:r>
              <a:rPr lang="el-GR" sz="3600" b="1" dirty="0" smtClean="0">
                <a:solidFill>
                  <a:schemeClr val="tx2"/>
                </a:solidFill>
              </a:rPr>
              <a:t>κέρωμα</a:t>
            </a:r>
            <a:br>
              <a:rPr lang="el-GR" sz="3600" b="1" dirty="0" smtClean="0">
                <a:solidFill>
                  <a:schemeClr val="tx2"/>
                </a:solidFill>
              </a:rPr>
            </a:br>
            <a:r>
              <a:rPr lang="el-GR" sz="3200" dirty="0" smtClean="0">
                <a:solidFill>
                  <a:schemeClr val="tx2"/>
                </a:solidFill>
              </a:rPr>
              <a:t>εργαστηριακές εφαρμογές </a:t>
            </a:r>
            <a:r>
              <a:rPr lang="el-GR" sz="3600" b="1" dirty="0">
                <a:solidFill>
                  <a:schemeClr val="tx2"/>
                </a:solidFill>
              </a:rPr>
              <a:t/>
            </a:r>
            <a:br>
              <a:rPr lang="el-GR" sz="3600" b="1" dirty="0">
                <a:solidFill>
                  <a:schemeClr val="tx2"/>
                </a:solidFill>
              </a:rPr>
            </a:b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516599" y="345127"/>
            <a:ext cx="8110802" cy="10980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3600" kern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55976" y="1502528"/>
            <a:ext cx="4608512" cy="480679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el-GR" sz="2200" dirty="0"/>
              <a:t>Οδηγός για την παρασκευή των κολοβωμάτων</a:t>
            </a:r>
            <a:r>
              <a:rPr lang="en-GB" sz="2200" dirty="0"/>
              <a:t>.</a:t>
            </a:r>
            <a:endParaRPr lang="el-GR" sz="22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l-GR" sz="2200" dirty="0" smtClean="0"/>
              <a:t>Για τη κατασκευή </a:t>
            </a:r>
            <a:r>
              <a:rPr lang="el-GR" sz="2200" dirty="0"/>
              <a:t>προσωρινών αποκαταστάσεων</a:t>
            </a:r>
            <a:r>
              <a:rPr lang="en-GB" sz="2200" dirty="0"/>
              <a:t>.</a:t>
            </a:r>
            <a:endParaRPr lang="el-GR" sz="22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l-GR" sz="2200" dirty="0"/>
              <a:t>Σημαντική βοήθεια για την κατασκευή των μόνιμων αποκαταστάσεων</a:t>
            </a:r>
            <a:r>
              <a:rPr lang="en-GB" sz="2200" dirty="0"/>
              <a:t>.</a:t>
            </a:r>
            <a:endParaRPr lang="el-GR" sz="22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l-GR" sz="2200" dirty="0"/>
              <a:t>Για την δημιουργία σωστών υπερώιων επικλινών επιφανειών και τομικής τροχιάς προσθίων</a:t>
            </a:r>
            <a:r>
              <a:rPr lang="en-GB" sz="2200" dirty="0"/>
              <a:t>.</a:t>
            </a:r>
            <a:endParaRPr lang="el-GR" sz="2200" dirty="0"/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el-GR" sz="2200" dirty="0"/>
              <a:t>Για την </a:t>
            </a:r>
            <a:r>
              <a:rPr lang="el-GR" sz="2200" dirty="0" smtClean="0"/>
              <a:t>κατασκευή χειρουργικού νάρθηκα εμφυτευμάτων.</a:t>
            </a:r>
            <a:endParaRPr lang="el-GR" sz="2200" b="1" dirty="0"/>
          </a:p>
          <a:p>
            <a:endParaRPr lang="el-GR" sz="2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36027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F295-26E2-447E-B2D0-847CD145CB3C}" type="slidenum">
              <a:rPr lang="el-GR" smtClean="0"/>
              <a:t>8</a:t>
            </a:fld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6242827"/>
            <a:ext cx="1362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Προσωπικό αρχείο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2477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"/>
          <p:cNvSpPr/>
          <p:nvPr/>
        </p:nvSpPr>
        <p:spPr>
          <a:xfrm>
            <a:off x="506376" y="406342"/>
            <a:ext cx="8131248" cy="9090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0020" tIns="160020" rIns="160020" bIns="16002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l-GR" sz="4200" kern="1200" dirty="0"/>
          </a:p>
        </p:txBody>
      </p:sp>
      <p:sp>
        <p:nvSpPr>
          <p:cNvPr id="3" name="Title 2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pPr lvl="0" defTabSz="1866900">
              <a:lnSpc>
                <a:spcPct val="90000"/>
              </a:lnSpc>
              <a:spcAft>
                <a:spcPct val="35000"/>
              </a:spcAft>
            </a:pPr>
            <a:r>
              <a:rPr lang="el-GR" sz="3600" b="1" dirty="0">
                <a:solidFill>
                  <a:schemeClr val="tx2"/>
                </a:solidFill>
              </a:rPr>
              <a:t>Προσωρινές αποκαταστάσεις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2189163"/>
          </a:xfrm>
        </p:spPr>
        <p:txBody>
          <a:bodyPr>
            <a:normAutofit lnSpcReduction="10000"/>
          </a:bodyPr>
          <a:lstStyle/>
          <a:p>
            <a:r>
              <a:rPr lang="el-GR" sz="2400" b="1" dirty="0" smtClean="0"/>
              <a:t>Προσωρινή αποκατάσταση </a:t>
            </a:r>
            <a:r>
              <a:rPr lang="el-GR" sz="2400" dirty="0" smtClean="0"/>
              <a:t>(</a:t>
            </a:r>
            <a:r>
              <a:rPr lang="en-GB" sz="2400" dirty="0" smtClean="0"/>
              <a:t>provisional prosthesis, interim prosthesis) </a:t>
            </a:r>
            <a:r>
              <a:rPr lang="el-GR" sz="2400" dirty="0" smtClean="0"/>
              <a:t>είναι μια ακίνητη ή κινητή προσθετική αποκατάσταση σχεδιασμένη ώστε να εξασφαλίζει αισθητική, σταθερότητα και λειτουργία για περιορισμένη χρονική περίοδο, που μετά το πέρας της αντικαθίσταται με την μόνιμη προσθετική αποκατάσταση.</a:t>
            </a:r>
            <a:endParaRPr lang="el-GR" sz="24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 rot="16200000">
            <a:off x="7238230" y="5095098"/>
            <a:ext cx="549275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</a:rPr>
              <a:t>μόνιμες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389454" y="5500702"/>
            <a:ext cx="540000" cy="18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3"/>
          <a:stretch/>
        </p:blipFill>
        <p:spPr bwMode="auto">
          <a:xfrm>
            <a:off x="634824" y="4391694"/>
            <a:ext cx="381205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65304"/>
            <a:ext cx="406060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1A57E-F471-4CC7-B94B-05DD1CA2BE9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90916" y="6242828"/>
            <a:ext cx="1362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Προσωπικό αρχείο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59618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1770</Words>
  <Application>Microsoft Office PowerPoint</Application>
  <PresentationFormat>Προβολή στην οθόνη (4:3)</PresentationFormat>
  <Paragraphs>208</Paragraphs>
  <Slides>31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Office Theme</vt:lpstr>
      <vt:lpstr>template</vt:lpstr>
      <vt:lpstr>OC_template_updated</vt:lpstr>
      <vt:lpstr>Αποκατάσταση Δυσλειτουργιών Σύγκλεισης</vt:lpstr>
      <vt:lpstr> Εργαστηριακές τεχνικές αποκατάστασης  των συγκλεισιακών σχέσεων </vt:lpstr>
      <vt:lpstr>Τεχνικές ανάρτησης εκμαγείων Τυπική ανάρτηση     </vt:lpstr>
      <vt:lpstr>Τεχνικές ανάρτησης εκμαγείων Εξατομικευμένη ανάρτηση</vt:lpstr>
      <vt:lpstr>Τεχνική διαχωριζόμενου εκμαγείου  (Split- Cast)</vt:lpstr>
      <vt:lpstr>Τεχνική διαχωριζόμενου εκμαγείου  (Split- Cast)</vt:lpstr>
      <vt:lpstr>Διαγνωστικό Κέρωμα</vt:lpstr>
      <vt:lpstr>Διαγνωστικό κέρωμα εργαστηριακές εφαρμογές  </vt:lpstr>
      <vt:lpstr>Προσωρινές αποκαταστάσεις</vt:lpstr>
      <vt:lpstr>Προσωρινές αποκαταστάσεις τρόποι κατασκευής </vt:lpstr>
      <vt:lpstr>Μόνιμες Ακίνητες Προσθετικές Αποκαταστάσεις συγκλεισιακός σχεδιασμός</vt:lpstr>
      <vt:lpstr>Είδη συγκλεισιακών επαφών σε θέση μεγίστης συναρμογής  κέρωμα μασητικών επιφανειών</vt:lpstr>
      <vt:lpstr>Μονήρεις ακίνητες προσθετικές αποκαταστάσεις συγκλεισιακός σχεδιασμός </vt:lpstr>
      <vt:lpstr>Αποκατάσταση προσθίων δοντιών  συγκλεισιακός σχεδιασμός</vt:lpstr>
      <vt:lpstr>Αποκατάσταση προσθίων δοντιών συγκλεισιακός σχεδιασμός</vt:lpstr>
      <vt:lpstr>Αποκατάσταση Γέφυρας τριών τεμαχίων</vt:lpstr>
      <vt:lpstr>Αποκατάσταση Τεταρτημορίων </vt:lpstr>
      <vt:lpstr>  Ολική αναδιοργάνωση σύγκλεισης  με Ακίνητες Προσθετικές Αποκαταστάσεις   </vt:lpstr>
      <vt:lpstr>  Ολική αναδιοργάνωση σύγκλεισης  με Ακίνητες Προσθετικές Αποκαταστάσεις  εργαστηριακή διαδικασία  </vt:lpstr>
      <vt:lpstr>  Ολική αναδιοργάνωση σύγκλεισης  με Ακίνητες Προσθετικές Αποκαταστάσεις  εργαστηριακή διαδικασία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opencourses@teiath.gr; Dimos</dc:creator>
  <cp:lastModifiedBy>fkaram2</cp:lastModifiedBy>
  <cp:revision>62</cp:revision>
  <dcterms:created xsi:type="dcterms:W3CDTF">2015-10-31T15:33:54Z</dcterms:created>
  <dcterms:modified xsi:type="dcterms:W3CDTF">2015-11-26T08:22:08Z</dcterms:modified>
</cp:coreProperties>
</file>