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6"/>
  </p:notesMasterIdLst>
  <p:handoutMasterIdLst>
    <p:handoutMasterId r:id="rId37"/>
  </p:handoutMasterIdLst>
  <p:sldIdLst>
    <p:sldId id="256" r:id="rId3"/>
    <p:sldId id="29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57" r:id="rId29"/>
    <p:sldId id="262" r:id="rId30"/>
    <p:sldId id="264" r:id="rId31"/>
    <p:sldId id="269" r:id="rId32"/>
    <p:sldId id="270" r:id="rId33"/>
    <p:sldId id="266" r:id="rId34"/>
    <p:sldId id="261" r:id="rId35"/>
  </p:sldIdLst>
  <p:sldSz cx="9144000" cy="6858000" type="screen4x3"/>
  <p:notesSz cx="7104063" cy="10234613"/>
  <p:custDataLst>
    <p:tags r:id="rId3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00393-CF58-43AC-AD4E-D3E8E329D84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85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upload.wikimedia.org/wikipedia/commons/e/ef/DehydrationOfAlcoholWithH-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lcohol_general.jpg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ommons.wikimedia.org/wiki/User:SubDural12" TargetMode="External"/><Relationship Id="rId2" Type="http://schemas.openxmlformats.org/officeDocument/2006/relationships/hyperlink" Target="http://upload.wikimedia.org/wikipedia/commons/d/d4/Alcohol_general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lcohol.pn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upload.wikimedia.org/wikipedia/commons/0/02/Alcohol.png" TargetMode="External"/><Relationship Id="rId9" Type="http://schemas.openxmlformats.org/officeDocument/2006/relationships/hyperlink" Target="http://commons.wikimedia.org/wiki/User:Maksi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lood_alcohol_content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reathalyze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1/19/Alcohol_examples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upload.wikimedia.org/wikipedia/commons/8/87/Phenol_chemical_structure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pload.wikimedia.org/wikipedia/commons/e/e2/Methanol_acid_base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Maksim" TargetMode="External"/><Relationship Id="rId5" Type="http://schemas.openxmlformats.org/officeDocument/2006/relationships/hyperlink" Target="http://commons.wikimedia.org/wiki/File:Methanol_acid_base.gif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Ανόργανη και Οργανική 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Αλκοόλες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Σπύρος Παπαγεωργίου, </a:t>
            </a:r>
            <a:r>
              <a:rPr lang="el-GR" sz="2200" dirty="0"/>
              <a:t>Χημικός </a:t>
            </a:r>
            <a:r>
              <a:rPr lang="en-US" sz="2200" dirty="0"/>
              <a:t>MSc</a:t>
            </a:r>
            <a:r>
              <a:rPr lang="en-US" sz="2200" dirty="0" smtClean="0"/>
              <a:t>, </a:t>
            </a:r>
            <a:r>
              <a:rPr lang="el-GR" sz="2200" dirty="0" smtClean="0"/>
              <a:t>Καθηγητής 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229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276475"/>
            <a:ext cx="5232400" cy="207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243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Μέθοδοι σύνθεσης αλκοολών </a:t>
            </a:r>
            <a:r>
              <a:rPr lang="el-GR" altLang="el-GR" sz="3000" b="0" dirty="0" smtClean="0"/>
              <a:t>2/3</a:t>
            </a:r>
            <a:endParaRPr lang="el-GR" altLang="el-GR" dirty="0" smtClean="0"/>
          </a:p>
        </p:txBody>
      </p:sp>
      <p:sp>
        <p:nvSpPr>
          <p:cNvPr id="10244" name="Rectangle 18"/>
          <p:cNvSpPr>
            <a:spLocks noChangeArrowheads="1"/>
          </p:cNvSpPr>
          <p:nvPr/>
        </p:nvSpPr>
        <p:spPr bwMode="auto">
          <a:xfrm>
            <a:off x="539750" y="1236019"/>
            <a:ext cx="6800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Β. Αναγωγή (υδρογόνωση) καρβονυλικών ενώσεων</a:t>
            </a:r>
          </a:p>
        </p:txBody>
      </p:sp>
      <p:sp>
        <p:nvSpPr>
          <p:cNvPr id="11269" name="Line 19"/>
          <p:cNvSpPr>
            <a:spLocks noChangeShapeType="1"/>
          </p:cNvSpPr>
          <p:nvPr/>
        </p:nvSpPr>
        <p:spPr bwMode="auto">
          <a:xfrm flipV="1">
            <a:off x="755650" y="2997200"/>
            <a:ext cx="12239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10246" name="Text Box 20"/>
          <p:cNvSpPr txBox="1">
            <a:spLocks noChangeArrowheads="1"/>
          </p:cNvSpPr>
          <p:nvPr/>
        </p:nvSpPr>
        <p:spPr bwMode="auto">
          <a:xfrm>
            <a:off x="395287" y="3284538"/>
            <a:ext cx="972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800" dirty="0">
                <a:latin typeface="+mn-lt"/>
              </a:rPr>
              <a:t>butanal</a:t>
            </a:r>
            <a:endParaRPr lang="el-GR" altLang="el-GR" sz="1800" dirty="0">
              <a:latin typeface="+mn-lt"/>
            </a:endParaRPr>
          </a:p>
        </p:txBody>
      </p:sp>
      <p:pic>
        <p:nvPicPr>
          <p:cNvPr id="11271" name="Picture 23" descr="229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5013325"/>
            <a:ext cx="4321175" cy="903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85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229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844675"/>
            <a:ext cx="6210300" cy="14890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1267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Μέθοδοι σύνθεσης αλκοολών </a:t>
            </a:r>
            <a:r>
              <a:rPr lang="el-GR" altLang="el-GR" sz="3000" b="0" dirty="0" smtClean="0"/>
              <a:t>3/3</a:t>
            </a:r>
            <a:endParaRPr lang="el-GR" altLang="el-GR" dirty="0" smtClean="0"/>
          </a:p>
        </p:txBody>
      </p:sp>
      <p:sp>
        <p:nvSpPr>
          <p:cNvPr id="11268" name="Rectangle 18"/>
          <p:cNvSpPr>
            <a:spLocks noChangeArrowheads="1"/>
          </p:cNvSpPr>
          <p:nvPr/>
        </p:nvSpPr>
        <p:spPr bwMode="auto">
          <a:xfrm>
            <a:off x="539750" y="1236019"/>
            <a:ext cx="7458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Γ. Επίδραση ενώσεων </a:t>
            </a:r>
            <a:r>
              <a:rPr lang="en-US" altLang="el-GR" sz="2400" b="1" dirty="0">
                <a:latin typeface="+mn-lt"/>
              </a:rPr>
              <a:t>Grignard</a:t>
            </a:r>
            <a:r>
              <a:rPr lang="el-GR" altLang="el-GR" sz="2400" b="1" dirty="0">
                <a:latin typeface="+mn-lt"/>
              </a:rPr>
              <a:t> σε καρβονυλικές ενώσεις</a:t>
            </a:r>
          </a:p>
        </p:txBody>
      </p:sp>
      <p:pic>
        <p:nvPicPr>
          <p:cNvPr id="11269" name="Picture 21" descr="229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482975"/>
            <a:ext cx="584041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4" descr="229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868863"/>
            <a:ext cx="6048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38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Χημικές ιδιότητες αλκοολών </a:t>
            </a:r>
            <a:r>
              <a:rPr lang="el-GR" altLang="el-GR" sz="3000" b="0" dirty="0" smtClean="0"/>
              <a:t>1/6</a:t>
            </a:r>
          </a:p>
        </p:txBody>
      </p:sp>
      <p:pic>
        <p:nvPicPr>
          <p:cNvPr id="13315" name="Picture 5" descr="File:DehydrationOfAlcoholWithH-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712018"/>
            <a:ext cx="7620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539750" y="1164358"/>
            <a:ext cx="3488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Α. Αφυδάτωση αλκοολών</a:t>
            </a:r>
          </a:p>
        </p:txBody>
      </p:sp>
      <p:pic>
        <p:nvPicPr>
          <p:cNvPr id="13317" name="Picture 8" descr="al2o3eqt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064" y="1700808"/>
            <a:ext cx="3959225" cy="436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611188" y="2263130"/>
            <a:ext cx="30258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Μηχανισμός αντίδρασης</a:t>
            </a:r>
          </a:p>
        </p:txBody>
      </p:sp>
      <p:pic>
        <p:nvPicPr>
          <p:cNvPr id="12295" name="Picture 11" descr="ethenepr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6" y="5041156"/>
            <a:ext cx="4171408" cy="17002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539750" y="4655473"/>
            <a:ext cx="29869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Πειραματική διάταξη</a:t>
            </a:r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4859338" y="4576267"/>
            <a:ext cx="40671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l-GR" altLang="el-GR" sz="2200" dirty="0" smtClean="0">
                <a:latin typeface="+mn-lt"/>
              </a:rPr>
              <a:t>Χρήση </a:t>
            </a:r>
            <a:r>
              <a:rPr lang="el-GR" altLang="el-GR" sz="2200" dirty="0">
                <a:latin typeface="+mn-lt"/>
              </a:rPr>
              <a:t>θειϊκού ή φωσφορικού </a:t>
            </a:r>
            <a:r>
              <a:rPr lang="el-GR" altLang="el-GR" sz="2200" dirty="0" smtClean="0">
                <a:latin typeface="+mn-lt"/>
              </a:rPr>
              <a:t>οξέος.</a:t>
            </a:r>
            <a:endParaRPr lang="el-GR" altLang="el-GR" sz="2200" dirty="0"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l-GR" altLang="el-GR" sz="2200" dirty="0" smtClean="0">
                <a:latin typeface="+mn-lt"/>
              </a:rPr>
              <a:t>Παραγωγή </a:t>
            </a:r>
            <a:r>
              <a:rPr lang="en-US" altLang="el-GR" sz="2200" dirty="0">
                <a:latin typeface="+mn-lt"/>
              </a:rPr>
              <a:t>CO</a:t>
            </a:r>
            <a:r>
              <a:rPr lang="en-US" altLang="el-GR" sz="2200" baseline="-25000" dirty="0">
                <a:latin typeface="+mn-lt"/>
              </a:rPr>
              <a:t>2</a:t>
            </a:r>
            <a:r>
              <a:rPr lang="en-US" altLang="el-GR" sz="22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και</a:t>
            </a:r>
            <a:r>
              <a:rPr lang="en-US" altLang="el-GR" sz="2200" dirty="0">
                <a:latin typeface="+mn-lt"/>
              </a:rPr>
              <a:t> </a:t>
            </a:r>
            <a:r>
              <a:rPr lang="en-US" altLang="el-GR" sz="2200" dirty="0" smtClean="0">
                <a:latin typeface="+mn-lt"/>
              </a:rPr>
              <a:t>SO</a:t>
            </a:r>
            <a:r>
              <a:rPr lang="en-US" altLang="el-GR" sz="2200" baseline="-25000" dirty="0" smtClean="0">
                <a:latin typeface="+mn-lt"/>
              </a:rPr>
              <a:t>2</a:t>
            </a:r>
            <a:r>
              <a:rPr lang="el-GR" altLang="el-GR" sz="2200" baseline="-25000" dirty="0" smtClean="0">
                <a:latin typeface="+mn-lt"/>
              </a:rPr>
              <a:t>.</a:t>
            </a:r>
            <a:endParaRPr lang="el-GR" altLang="el-GR" sz="2200" baseline="-25000" dirty="0">
              <a:latin typeface="+mn-lt"/>
            </a:endParaRPr>
          </a:p>
        </p:txBody>
      </p:sp>
      <p:sp>
        <p:nvSpPr>
          <p:cNvPr id="12298" name="Line 14"/>
          <p:cNvSpPr>
            <a:spLocks noChangeShapeType="1"/>
          </p:cNvSpPr>
          <p:nvPr/>
        </p:nvSpPr>
        <p:spPr bwMode="auto">
          <a:xfrm>
            <a:off x="6712744" y="5610622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299" name="Line 15"/>
          <p:cNvSpPr>
            <a:spLocks noChangeShapeType="1"/>
          </p:cNvSpPr>
          <p:nvPr/>
        </p:nvSpPr>
        <p:spPr bwMode="auto">
          <a:xfrm flipH="1">
            <a:off x="7235825" y="5610622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6587331" y="6042422"/>
            <a:ext cx="12969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Δ-</a:t>
            </a:r>
            <a:r>
              <a:rPr lang="en-US" altLang="el-GR" sz="2200" dirty="0">
                <a:latin typeface="+mn-lt"/>
              </a:rPr>
              <a:t>NaOH</a:t>
            </a:r>
            <a:endParaRPr lang="el-GR" altLang="el-GR" sz="2200" dirty="0">
              <a:latin typeface="+mn-lt"/>
            </a:endParaRPr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4758998" y="1721075"/>
            <a:ext cx="38757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σύμφωνα με τον κανόνα </a:t>
            </a:r>
            <a:r>
              <a:rPr lang="en-US" altLang="el-GR" sz="2200" dirty="0">
                <a:latin typeface="+mn-lt"/>
              </a:rPr>
              <a:t>Zaitsev</a:t>
            </a:r>
            <a:endParaRPr lang="el-GR" altLang="el-GR" sz="2200" dirty="0">
              <a:latin typeface="+mn-lt"/>
            </a:endParaRPr>
          </a:p>
        </p:txBody>
      </p:sp>
      <p:sp>
        <p:nvSpPr>
          <p:cNvPr id="12302" name="Rectangle 13"/>
          <p:cNvSpPr>
            <a:spLocks noChangeArrowheads="1"/>
          </p:cNvSpPr>
          <p:nvPr/>
        </p:nvSpPr>
        <p:spPr bwMode="auto">
          <a:xfrm>
            <a:off x="539750" y="3855923"/>
            <a:ext cx="79930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Η θερμοκρασία αντίδρασης αυξάνεται από τις τριτοταγείς στις πρωτοταγείς αλκοόλες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91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468313" y="1164581"/>
            <a:ext cx="7928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Β. Αντίδραση με υδραλογόνα (νουκλεόφιλη υποκατάσταση)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Χημικές ιδιότητες αλκοολών </a:t>
            </a:r>
            <a:r>
              <a:rPr lang="el-GR" altLang="el-GR" sz="3000" b="0" dirty="0" smtClean="0"/>
              <a:t>2/6</a:t>
            </a:r>
            <a:endParaRPr lang="el-GR" altLang="el-GR" dirty="0" smtClean="0"/>
          </a:p>
        </p:txBody>
      </p:sp>
      <p:pic>
        <p:nvPicPr>
          <p:cNvPr id="13316" name="Picture 9" descr="rohhxeq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9138"/>
            <a:ext cx="5041900" cy="3095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14341" name="Picture 11" descr="rohhcleq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212976"/>
            <a:ext cx="5184775" cy="10128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14342" name="Picture 13" descr="rohhbreq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664568"/>
            <a:ext cx="5761038" cy="2889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14343" name="Picture 15" descr="rohhieq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5475288"/>
            <a:ext cx="5903913" cy="2571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6774448" y="4509120"/>
            <a:ext cx="193954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Χρήση ενεργοποιητή (</a:t>
            </a:r>
            <a:r>
              <a:rPr lang="en-US" altLang="el-GR" sz="2200" dirty="0">
                <a:latin typeface="+mn-lt"/>
              </a:rPr>
              <a:t>ZnCl</a:t>
            </a:r>
            <a:r>
              <a:rPr lang="en-US" altLang="el-GR" sz="2200" baseline="-25000" dirty="0">
                <a:latin typeface="+mn-lt"/>
              </a:rPr>
              <a:t>2</a:t>
            </a:r>
            <a:r>
              <a:rPr lang="en-US" altLang="el-GR" sz="2200" dirty="0">
                <a:latin typeface="+mn-lt"/>
              </a:rPr>
              <a:t>)</a:t>
            </a:r>
            <a:r>
              <a:rPr lang="el-GR" altLang="el-GR" sz="2200" dirty="0">
                <a:latin typeface="+mn-lt"/>
              </a:rPr>
              <a:t> και θέρμανση</a:t>
            </a: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2916238" y="2349500"/>
            <a:ext cx="33174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μέσω σχηματισμού </a:t>
            </a:r>
            <a:r>
              <a:rPr lang="en-US" altLang="el-GR" sz="2200" dirty="0">
                <a:latin typeface="+mn-lt"/>
              </a:rPr>
              <a:t>R−OH</a:t>
            </a:r>
            <a:r>
              <a:rPr lang="en-US" altLang="el-GR" sz="2200" baseline="-25000" dirty="0">
                <a:latin typeface="+mn-lt"/>
              </a:rPr>
              <a:t>2</a:t>
            </a:r>
            <a:r>
              <a:rPr lang="en-US" altLang="el-GR" sz="2200" baseline="30000" dirty="0">
                <a:latin typeface="+mn-lt"/>
              </a:rPr>
              <a:t>+</a:t>
            </a:r>
            <a:endParaRPr lang="el-GR" altLang="el-GR" sz="2200" dirty="0">
              <a:latin typeface="+mn-lt"/>
            </a:endParaRPr>
          </a:p>
        </p:txBody>
      </p:sp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6332153" y="3334667"/>
            <a:ext cx="23749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σε θερμοκρασία δωματίου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87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Χημικές ιδιότητες αλκοολών </a:t>
            </a:r>
            <a:r>
              <a:rPr lang="el-GR" altLang="el-GR" sz="3000" b="0" dirty="0" smtClean="0"/>
              <a:t>3/6</a:t>
            </a:r>
            <a:endParaRPr lang="el-GR" altLang="el-GR" dirty="0" smtClean="0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2289175" y="3108325"/>
            <a:ext cx="456565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/>
              <a:t>  </a:t>
            </a:r>
            <a:r>
              <a:rPr lang="el-GR" altLang="el-GR" sz="900" dirty="0"/>
              <a:t> </a:t>
            </a:r>
            <a:r>
              <a:rPr lang="el-GR" altLang="el-GR" sz="1800" dirty="0"/>
              <a:t>       </a:t>
            </a:r>
            <a:r>
              <a:rPr lang="el-GR" altLang="el-GR" sz="900" dirty="0"/>
              <a:t> </a:t>
            </a:r>
            <a:r>
              <a:rPr lang="el-GR" altLang="el-GR" sz="1800" dirty="0"/>
              <a:t>                                                           </a:t>
            </a:r>
          </a:p>
        </p:txBody>
      </p:sp>
      <p:pic>
        <p:nvPicPr>
          <p:cNvPr id="15365" name="Picture 8" descr="rohpcl3eq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08138"/>
            <a:ext cx="7343775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2225675" y="3108325"/>
            <a:ext cx="469265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/>
              <a:t>  </a:t>
            </a:r>
            <a:r>
              <a:rPr lang="el-GR" altLang="el-GR" sz="900" dirty="0"/>
              <a:t> </a:t>
            </a:r>
            <a:r>
              <a:rPr lang="el-GR" altLang="el-GR" sz="1800" dirty="0"/>
              <a:t>     </a:t>
            </a:r>
            <a:r>
              <a:rPr lang="el-GR" altLang="el-GR" sz="900" dirty="0"/>
              <a:t> </a:t>
            </a:r>
            <a:r>
              <a:rPr lang="el-GR" altLang="el-GR" sz="1800" dirty="0"/>
              <a:t>                                                               </a:t>
            </a:r>
          </a:p>
        </p:txBody>
      </p:sp>
      <p:pic>
        <p:nvPicPr>
          <p:cNvPr id="15368" name="Picture 11" descr="rohpcl5eq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3" y="2349500"/>
            <a:ext cx="7697787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369" name="Picture 14" descr="rohpbr3eq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068638"/>
            <a:ext cx="6842125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371" name="Picture 16" descr="rohpi3eq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644900"/>
            <a:ext cx="67691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373" name="Picture 18" descr="rohsocl2eq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625" y="4437063"/>
            <a:ext cx="7345363" cy="252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58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468313" y="1268760"/>
            <a:ext cx="3111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Γ. Οξείδωση αλκοολών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Χημικές ιδιότητες αλκοολών </a:t>
            </a:r>
            <a:r>
              <a:rPr lang="el-GR" altLang="el-GR" sz="3000" b="0" dirty="0" smtClean="0"/>
              <a:t>4/6</a:t>
            </a:r>
            <a:endParaRPr lang="el-GR" altLang="el-GR" dirty="0" smtClean="0"/>
          </a:p>
        </p:txBody>
      </p:sp>
      <p:pic>
        <p:nvPicPr>
          <p:cNvPr id="15364" name="Picture 11" descr="makealddi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6" y="4468006"/>
            <a:ext cx="4254282" cy="10520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5365" name="Picture 13" descr="aldto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82" y="4558410"/>
            <a:ext cx="4274514" cy="81480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5366" name="Picture 15" descr="makeacidsimp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99821"/>
            <a:ext cx="5257800" cy="98583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5367" name="Text Box 16"/>
          <p:cNvSpPr txBox="1">
            <a:spLocks noChangeArrowheads="1"/>
          </p:cNvSpPr>
          <p:nvPr/>
        </p:nvSpPr>
        <p:spPr bwMode="auto">
          <a:xfrm>
            <a:off x="492969" y="1988840"/>
            <a:ext cx="3779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Πρωτοταγείς αλκοόλες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makeketdi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03" y="2349500"/>
            <a:ext cx="3600450" cy="1366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755650" y="1773238"/>
            <a:ext cx="43924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Δευτεροταγείς αλκοόλες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Χημικές ιδιότητες αλκοολών </a:t>
            </a:r>
            <a:r>
              <a:rPr lang="el-GR" altLang="el-GR" sz="3000" b="0" dirty="0" smtClean="0"/>
              <a:t>5/6</a:t>
            </a:r>
            <a:endParaRPr lang="el-GR" altLang="el-GR" dirty="0" smtClean="0"/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468312" y="1236019"/>
            <a:ext cx="47455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Γ. Οξείδωση αλκοολών</a:t>
            </a:r>
          </a:p>
        </p:txBody>
      </p:sp>
      <p:pic>
        <p:nvPicPr>
          <p:cNvPr id="16390" name="Picture 10" descr="compare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03" y="4659730"/>
            <a:ext cx="3887788" cy="1822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755650" y="4005263"/>
            <a:ext cx="43924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Τριτοταγείς αλκοόλες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22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Χημικές ιδιότητες αλκοολών </a:t>
            </a:r>
            <a:r>
              <a:rPr lang="el-GR" altLang="el-GR" sz="3000" b="0" dirty="0" smtClean="0"/>
              <a:t>6/6</a:t>
            </a:r>
            <a:endParaRPr lang="el-GR" altLang="el-GR" dirty="0" smtClean="0"/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539552" y="1340768"/>
            <a:ext cx="23603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Δ. Εστεροποίηση</a:t>
            </a:r>
          </a:p>
        </p:txBody>
      </p:sp>
      <p:pic>
        <p:nvPicPr>
          <p:cNvPr id="18436" name="Picture 8" descr="estergene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907" y="2113550"/>
            <a:ext cx="7720205" cy="1100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8437" name="Picture 11" descr="ethetheq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9747" y="3576979"/>
            <a:ext cx="5812526" cy="7199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7414" name="Picture 10" descr="pad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3227388"/>
            <a:ext cx="952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2956842" y="1355533"/>
            <a:ext cx="27254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(</a:t>
            </a:r>
            <a:r>
              <a:rPr lang="en-US" altLang="el-GR" sz="2200" dirty="0">
                <a:latin typeface="+mn-lt"/>
              </a:rPr>
              <a:t>Fischer esterification</a:t>
            </a:r>
            <a:r>
              <a:rPr lang="el-GR" altLang="el-GR" sz="2200" dirty="0">
                <a:latin typeface="+mn-lt"/>
              </a:rPr>
              <a:t>)</a:t>
            </a: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364711" y="4794827"/>
            <a:ext cx="8383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l-GR" altLang="el-GR" sz="2400" dirty="0" smtClean="0">
                <a:latin typeface="+mn-lt"/>
              </a:rPr>
              <a:t>Συνεχής </a:t>
            </a:r>
            <a:r>
              <a:rPr lang="el-GR" altLang="el-GR" sz="2400" dirty="0">
                <a:latin typeface="+mn-lt"/>
              </a:rPr>
              <a:t>απομάκρυνση του παραγόμενου νερού για αύξηση της </a:t>
            </a:r>
            <a:r>
              <a:rPr lang="el-GR" altLang="el-GR" sz="2400" dirty="0" smtClean="0">
                <a:latin typeface="+mn-lt"/>
              </a:rPr>
              <a:t>απόδοσης.</a:t>
            </a:r>
            <a:endParaRPr lang="el-GR" altLang="el-GR" sz="24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07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Παρασκευή φαινολών </a:t>
            </a:r>
            <a:r>
              <a:rPr lang="el-GR" altLang="el-GR" sz="3000" b="0" dirty="0" smtClean="0"/>
              <a:t>1/2</a:t>
            </a:r>
          </a:p>
        </p:txBody>
      </p:sp>
      <p:pic>
        <p:nvPicPr>
          <p:cNvPr id="18435" name="Picture 5" descr="conversion of aryl diazonium salts to phen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385" y="4077072"/>
            <a:ext cx="55022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primary amines form unstable N-nitrosoamines that lose H2O and form diazonium 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789" y="2084512"/>
            <a:ext cx="7266422" cy="1704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468313" y="1236019"/>
            <a:ext cx="4581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Α. Υδρόλυση διαζονιακών αλάτων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59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preparation of phenol from chlorobenz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16113"/>
            <a:ext cx="6480175" cy="8080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468313" y="1415406"/>
            <a:ext cx="6170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Β. Αλκαλική υδρόλυση χλωροβενζολίου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Παρασκευή φαινολών </a:t>
            </a:r>
            <a:r>
              <a:rPr lang="el-GR" altLang="el-GR" sz="3000" b="0" dirty="0" smtClean="0"/>
              <a:t>2/2</a:t>
            </a:r>
            <a:endParaRPr lang="el-GR" altLang="el-GR" dirty="0" smtClean="0"/>
          </a:p>
        </p:txBody>
      </p:sp>
      <p:pic>
        <p:nvPicPr>
          <p:cNvPr id="20485" name="Picture 9" descr="industrial sysnthesis of phenol by oxidation of cume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941888"/>
            <a:ext cx="5184775" cy="11287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468313" y="2820344"/>
            <a:ext cx="7272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Γ. Αντίδραση βενζοσουλφονικού οξέος με </a:t>
            </a:r>
            <a:r>
              <a:rPr lang="en-US" altLang="el-GR" sz="2400" b="1" dirty="0">
                <a:latin typeface="+mn-lt"/>
              </a:rPr>
              <a:t>NaOH</a:t>
            </a:r>
            <a:endParaRPr lang="el-GR" altLang="el-GR" sz="2400" b="1" dirty="0">
              <a:latin typeface="+mn-lt"/>
            </a:endParaRPr>
          </a:p>
        </p:txBody>
      </p:sp>
      <p:pic>
        <p:nvPicPr>
          <p:cNvPr id="20487" name="Picture 12" descr="preparation of phenols via sulfonic aci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357563"/>
            <a:ext cx="4608512" cy="7429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468313" y="4333231"/>
            <a:ext cx="4594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Δ. Όξινη οξείδωση κουμενίου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85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Αλκοόλες </a:t>
            </a:r>
            <a:r>
              <a:rPr lang="el-GR" altLang="el-GR" sz="3000" b="0" dirty="0" smtClean="0"/>
              <a:t>1/4</a:t>
            </a:r>
          </a:p>
        </p:txBody>
      </p:sp>
      <p:pic>
        <p:nvPicPr>
          <p:cNvPr id="3075" name="Picture 5" descr="File:Alcohol general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61523"/>
            <a:ext cx="2520487" cy="185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683568" y="1554447"/>
            <a:ext cx="64087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dirty="0">
                <a:latin typeface="+mn-lt"/>
              </a:rPr>
              <a:t>C</a:t>
            </a:r>
            <a:r>
              <a:rPr lang="el-GR" altLang="el-GR" sz="2600" b="1" baseline="-25000" dirty="0">
                <a:latin typeface="+mn-lt"/>
              </a:rPr>
              <a:t>n</a:t>
            </a:r>
            <a:r>
              <a:rPr lang="el-GR" altLang="el-GR" sz="2600" b="1" dirty="0">
                <a:latin typeface="+mn-lt"/>
              </a:rPr>
              <a:t>H</a:t>
            </a:r>
            <a:r>
              <a:rPr lang="el-GR" altLang="el-GR" sz="2600" b="1" baseline="-25000" dirty="0">
                <a:latin typeface="+mn-lt"/>
              </a:rPr>
              <a:t>2n+1</a:t>
            </a:r>
            <a:r>
              <a:rPr lang="el-GR" altLang="el-GR" sz="2600" b="1" dirty="0">
                <a:latin typeface="+mn-lt"/>
              </a:rPr>
              <a:t>OH</a:t>
            </a:r>
            <a:r>
              <a:rPr lang="el-GR" altLang="el-GR" sz="2600" dirty="0">
                <a:latin typeface="+mn-lt"/>
              </a:rPr>
              <a:t> για γραμμικές αλκοόλες </a:t>
            </a:r>
          </a:p>
        </p:txBody>
      </p:sp>
      <p:pic>
        <p:nvPicPr>
          <p:cNvPr id="3080" name="Picture 11" descr="File:Alcohol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97427"/>
            <a:ext cx="2986128" cy="19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24906" y="5028250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6"/>
              </a:rPr>
              <a:t>Alcohol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7" tooltip="User:SubDural12"/>
              </a:rPr>
              <a:t>SubDural12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683568" y="5028250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8"/>
              </a:rPr>
              <a:t>Alcohol </a:t>
            </a:r>
            <a:r>
              <a:rPr lang="en-US" sz="1200" dirty="0" smtClean="0">
                <a:latin typeface="+mn-lt"/>
                <a:hlinkClick r:id="rId8"/>
              </a:rPr>
              <a:t>general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9" tooltip="User:Maksim"/>
              </a:rPr>
              <a:t>Maksim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14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Χημικές ιδιότητες φαινολών </a:t>
            </a:r>
            <a:r>
              <a:rPr lang="el-GR" altLang="el-GR" sz="3000" b="0" dirty="0" smtClean="0"/>
              <a:t>1/3</a:t>
            </a:r>
          </a:p>
        </p:txBody>
      </p:sp>
      <p:pic>
        <p:nvPicPr>
          <p:cNvPr id="21507" name="Picture 8" descr="phenetheq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060575"/>
            <a:ext cx="5545138" cy="1185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468312" y="1268760"/>
            <a:ext cx="4370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Α. Εστεροποίηση</a:t>
            </a: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684212" y="3213100"/>
            <a:ext cx="5616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Χλωρίδιο καρβοξυλικού οξέος</a:t>
            </a:r>
          </a:p>
        </p:txBody>
      </p:sp>
      <p:pic>
        <p:nvPicPr>
          <p:cNvPr id="21510" name="Picture 12" descr="phenetheq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2" y="4077072"/>
            <a:ext cx="5256212" cy="1041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684212" y="5237163"/>
            <a:ext cx="5616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Ανυδρίτης καρβοξυλικού οξέος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24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electrophilic aromatic substitution of phen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44823"/>
            <a:ext cx="575945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Χημικές ιδιότητες φαινολών </a:t>
            </a:r>
            <a:r>
              <a:rPr lang="el-GR" altLang="el-GR" sz="3000" b="0" dirty="0" smtClean="0"/>
              <a:t>2/3</a:t>
            </a:r>
            <a:endParaRPr lang="el-GR" altLang="el-GR" dirty="0" smtClean="0"/>
          </a:p>
        </p:txBody>
      </p:sp>
      <p:graphicFrame>
        <p:nvGraphicFramePr>
          <p:cNvPr id="17468" name="Group 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874794"/>
              </p:ext>
            </p:extLst>
          </p:nvPr>
        </p:nvGraphicFramePr>
        <p:xfrm>
          <a:off x="755576" y="3933056"/>
          <a:ext cx="7776864" cy="1511300"/>
        </p:xfrm>
        <a:graphic>
          <a:graphicData uri="http://schemas.openxmlformats.org/drawingml/2006/table">
            <a:tbl>
              <a:tblPr/>
              <a:tblGrid>
                <a:gridCol w="1631197"/>
                <a:gridCol w="6145667"/>
              </a:tblGrid>
              <a:tr h="377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Αντίδραση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8572" marR="168572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Φαινόλη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8572" marR="168572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Νίτρωση</a:t>
                      </a:r>
                    </a:p>
                  </a:txBody>
                  <a:tcPr marL="168572" marR="16857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dil. HNO</a:t>
                      </a:r>
                      <a:r>
                        <a:rPr kumimoji="0" lang="el-GR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 H</a:t>
                      </a:r>
                      <a:r>
                        <a:rPr kumimoji="0" lang="el-GR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 or CH</a:t>
                      </a:r>
                      <a:r>
                        <a:rPr kumimoji="0" lang="el-GR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kumimoji="0" lang="el-GR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marL="168572" marR="16857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Σουλφονίωση</a:t>
                      </a:r>
                    </a:p>
                  </a:txBody>
                  <a:tcPr marL="168572" marR="16857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conc. H</a:t>
                      </a:r>
                      <a:r>
                        <a:rPr kumimoji="0" lang="el-GR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</a:t>
                      </a:r>
                      <a:r>
                        <a:rPr kumimoji="0" lang="el-GR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68572" marR="16857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Αλογόνωση</a:t>
                      </a:r>
                    </a:p>
                  </a:txBody>
                  <a:tcPr marL="168572" marR="16857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kumimoji="0" lang="el-GR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68572" marR="16857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468313" y="1236019"/>
            <a:ext cx="6115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Β. Ηλεκτρονιόφιλη αρωματική υποκατάσταση</a:t>
            </a:r>
          </a:p>
        </p:txBody>
      </p:sp>
      <p:sp>
        <p:nvSpPr>
          <p:cNvPr id="21518" name="Rectangle 7"/>
          <p:cNvSpPr>
            <a:spLocks noChangeArrowheads="1"/>
          </p:cNvSpPr>
          <p:nvPr/>
        </p:nvSpPr>
        <p:spPr bwMode="auto">
          <a:xfrm>
            <a:off x="467328" y="5762873"/>
            <a:ext cx="8207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Αλκυλίωση και ακυλίωση (αντιδράσεις </a:t>
            </a:r>
            <a:r>
              <a:rPr lang="en-US" altLang="el-GR" sz="2200" dirty="0">
                <a:latin typeface="+mn-lt"/>
              </a:rPr>
              <a:t>Friedel-Crafts) </a:t>
            </a:r>
            <a:r>
              <a:rPr lang="el-GR" altLang="el-GR" sz="2200" dirty="0">
                <a:latin typeface="+mn-lt"/>
              </a:rPr>
              <a:t>δεν εφαρμόζονται σε φαινόλες εξαιτίας μικρής απόδοσης.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18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oxidation of a 1,4-dihydroxybenz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0494" y="4083919"/>
            <a:ext cx="2928938" cy="17145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23555" name="Picture 7" descr="phenolo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7" y="3507952"/>
            <a:ext cx="3198769" cy="131231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23556" name="Picture 10" descr="phenolo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325" y="4941169"/>
            <a:ext cx="3203532" cy="14405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22533" name="Rectangle 2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Χημικές ιδιότητες φαινολών </a:t>
            </a:r>
            <a:r>
              <a:rPr lang="el-GR" altLang="el-GR" sz="3000" b="0" dirty="0" smtClean="0"/>
              <a:t>3/3</a:t>
            </a:r>
            <a:endParaRPr lang="el-GR" altLang="el-GR" dirty="0" smtClean="0"/>
          </a:p>
        </p:txBody>
      </p:sp>
      <p:sp>
        <p:nvSpPr>
          <p:cNvPr id="22534" name="Rectangle 24"/>
          <p:cNvSpPr>
            <a:spLocks noChangeArrowheads="1"/>
          </p:cNvSpPr>
          <p:nvPr/>
        </p:nvSpPr>
        <p:spPr bwMode="auto">
          <a:xfrm>
            <a:off x="468313" y="1236019"/>
            <a:ext cx="3098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Γ. Οξείδωση φαινολών</a:t>
            </a:r>
          </a:p>
        </p:txBody>
      </p:sp>
      <p:pic>
        <p:nvPicPr>
          <p:cNvPr id="22535" name="Picture 28" descr="Phenol_Oxida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7"/>
          <a:stretch/>
        </p:blipFill>
        <p:spPr bwMode="auto">
          <a:xfrm>
            <a:off x="2814986" y="1772816"/>
            <a:ext cx="3829977" cy="14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24"/>
          <p:cNvSpPr>
            <a:spLocks noChangeArrowheads="1"/>
          </p:cNvSpPr>
          <p:nvPr/>
        </p:nvSpPr>
        <p:spPr bwMode="auto">
          <a:xfrm>
            <a:off x="5067952" y="5949920"/>
            <a:ext cx="1408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υδροκινόνη</a:t>
            </a:r>
          </a:p>
        </p:txBody>
      </p:sp>
      <p:sp>
        <p:nvSpPr>
          <p:cNvPr id="22537" name="Rectangle 24"/>
          <p:cNvSpPr>
            <a:spLocks noChangeArrowheads="1"/>
          </p:cNvSpPr>
          <p:nvPr/>
        </p:nvSpPr>
        <p:spPr bwMode="auto">
          <a:xfrm>
            <a:off x="7277294" y="5949920"/>
            <a:ext cx="869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κινόνη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13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b="1" dirty="0" smtClean="0"/>
              <a:t>Testing Blood Alcohol Levels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1644" y="1317624"/>
            <a:ext cx="8512844" cy="496277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l-GR" altLang="el-GR" sz="2000" dirty="0" smtClean="0"/>
              <a:t>The </a:t>
            </a:r>
            <a:r>
              <a:rPr lang="el-GR" altLang="el-GR" sz="2000" dirty="0"/>
              <a:t>instrument contains two ampules that hold small samples of potassium dichromate dissolved in sulfuric acid.</a:t>
            </a:r>
            <a:endParaRPr lang="en-US" altLang="el-GR" sz="2000" dirty="0"/>
          </a:p>
          <a:p>
            <a:pPr>
              <a:spcBef>
                <a:spcPct val="0"/>
              </a:spcBef>
            </a:pPr>
            <a:r>
              <a:rPr lang="el-GR" altLang="el-GR" sz="2000" dirty="0" smtClean="0"/>
              <a:t>One </a:t>
            </a:r>
            <a:r>
              <a:rPr lang="el-GR" altLang="el-GR" sz="2000" dirty="0"/>
              <a:t>of these ampules is used a reference. The other is opened and the breath sample to be analyzed is added to this ampule.</a:t>
            </a:r>
            <a:endParaRPr lang="en-US" altLang="el-GR" sz="2000" dirty="0"/>
          </a:p>
          <a:p>
            <a:pPr>
              <a:spcBef>
                <a:spcPct val="0"/>
              </a:spcBef>
            </a:pPr>
            <a:r>
              <a:rPr lang="el-GR" altLang="el-GR" sz="2000" dirty="0" smtClean="0"/>
              <a:t>If </a:t>
            </a:r>
            <a:r>
              <a:rPr lang="el-GR" altLang="el-GR" sz="2000" dirty="0"/>
              <a:t>alcohol is present in the breath, it reduces the yellow-orange Cr</a:t>
            </a:r>
            <a:r>
              <a:rPr lang="el-GR" altLang="el-GR" sz="2000" baseline="-25000" dirty="0"/>
              <a:t>2</a:t>
            </a:r>
            <a:r>
              <a:rPr lang="el-GR" altLang="el-GR" sz="2000" dirty="0"/>
              <a:t>O</a:t>
            </a:r>
            <a:r>
              <a:rPr lang="el-GR" altLang="el-GR" sz="2000" baseline="-25000" dirty="0"/>
              <a:t>7</a:t>
            </a:r>
            <a:r>
              <a:rPr lang="el-GR" altLang="el-GR" sz="2000" baseline="30000" dirty="0"/>
              <a:t>2-</a:t>
            </a:r>
            <a:r>
              <a:rPr lang="el-GR" altLang="el-GR" sz="2000" dirty="0"/>
              <a:t> ion to the green Cr</a:t>
            </a:r>
            <a:r>
              <a:rPr lang="el-GR" altLang="el-GR" sz="2000" baseline="30000" dirty="0"/>
              <a:t>3+</a:t>
            </a:r>
            <a:r>
              <a:rPr lang="el-GR" altLang="el-GR" sz="2000" dirty="0"/>
              <a:t> ion.</a:t>
            </a:r>
            <a:endParaRPr lang="en-US" altLang="el-GR" sz="2000" dirty="0"/>
          </a:p>
          <a:p>
            <a:pPr>
              <a:spcBef>
                <a:spcPct val="0"/>
              </a:spcBef>
            </a:pPr>
            <a:r>
              <a:rPr lang="el-GR" altLang="el-GR" sz="2000" dirty="0" smtClean="0"/>
              <a:t>The </a:t>
            </a:r>
            <a:r>
              <a:rPr lang="el-GR" altLang="el-GR" sz="2000" dirty="0"/>
              <a:t>extent to which the color balance between the two ampules is disturbed is a direct measure of the amount of alcohol in the breath sample.</a:t>
            </a:r>
            <a:r>
              <a:rPr lang="en-US" altLang="el-GR" sz="2000" dirty="0"/>
              <a:t> </a:t>
            </a:r>
          </a:p>
          <a:p>
            <a:pPr>
              <a:spcBef>
                <a:spcPct val="0"/>
              </a:spcBef>
            </a:pPr>
            <a:r>
              <a:rPr lang="el-GR" altLang="el-GR" sz="2000" dirty="0"/>
              <a:t> Measurements taken with the Breathalyzer are reported in units of percent blood-alcohol concentration (BAC) 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981075"/>
            <a:ext cx="9132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/>
              <a:t>3 CH</a:t>
            </a:r>
            <a:r>
              <a:rPr lang="el-GR" altLang="el-GR" sz="1600" baseline="-30000" dirty="0"/>
              <a:t>3</a:t>
            </a:r>
            <a:r>
              <a:rPr lang="el-GR" altLang="el-GR" sz="1600" dirty="0"/>
              <a:t>CH</a:t>
            </a:r>
            <a:r>
              <a:rPr lang="el-GR" altLang="el-GR" sz="1600" baseline="-30000" dirty="0"/>
              <a:t>2</a:t>
            </a:r>
            <a:r>
              <a:rPr lang="el-GR" altLang="el-GR" sz="1600" dirty="0"/>
              <a:t>OH(</a:t>
            </a:r>
            <a:r>
              <a:rPr lang="el-GR" altLang="el-GR" sz="1600" i="1" dirty="0"/>
              <a:t>g</a:t>
            </a:r>
            <a:r>
              <a:rPr lang="el-GR" altLang="el-GR" sz="1600" dirty="0"/>
              <a:t>) + 2 Cr</a:t>
            </a:r>
            <a:r>
              <a:rPr lang="el-GR" altLang="el-GR" sz="1600" baseline="-30000" dirty="0"/>
              <a:t>2</a:t>
            </a:r>
            <a:r>
              <a:rPr lang="el-GR" altLang="el-GR" sz="1600" dirty="0"/>
              <a:t>O</a:t>
            </a:r>
            <a:r>
              <a:rPr lang="el-GR" altLang="el-GR" sz="1600" baseline="-30000" dirty="0"/>
              <a:t>7</a:t>
            </a:r>
            <a:r>
              <a:rPr lang="el-GR" altLang="el-GR" sz="1600" baseline="30000" dirty="0"/>
              <a:t>2-</a:t>
            </a:r>
            <a:r>
              <a:rPr lang="el-GR" altLang="el-GR" sz="1600" dirty="0"/>
              <a:t>(</a:t>
            </a:r>
            <a:r>
              <a:rPr lang="el-GR" altLang="el-GR" sz="1600" i="1" dirty="0"/>
              <a:t>aq</a:t>
            </a:r>
            <a:r>
              <a:rPr lang="el-GR" altLang="el-GR" sz="1600" dirty="0"/>
              <a:t>) + 16 H</a:t>
            </a:r>
            <a:r>
              <a:rPr lang="el-GR" altLang="el-GR" sz="1600" baseline="30000" dirty="0"/>
              <a:t>+</a:t>
            </a:r>
            <a:r>
              <a:rPr lang="el-GR" altLang="el-GR" sz="1600" dirty="0"/>
              <a:t>(</a:t>
            </a:r>
            <a:r>
              <a:rPr lang="el-GR" altLang="el-GR" sz="1600" i="1" dirty="0"/>
              <a:t>aq</a:t>
            </a:r>
            <a:r>
              <a:rPr lang="el-GR" altLang="el-GR" sz="1600" dirty="0"/>
              <a:t>)                       3 CH</a:t>
            </a:r>
            <a:r>
              <a:rPr lang="el-GR" altLang="el-GR" sz="1600" baseline="-30000" dirty="0"/>
              <a:t>3</a:t>
            </a:r>
            <a:r>
              <a:rPr lang="el-GR" altLang="el-GR" sz="1600" dirty="0"/>
              <a:t>CO</a:t>
            </a:r>
            <a:r>
              <a:rPr lang="el-GR" altLang="el-GR" sz="1600" baseline="-30000" dirty="0"/>
              <a:t>2</a:t>
            </a:r>
            <a:r>
              <a:rPr lang="el-GR" altLang="el-GR" sz="1600" dirty="0"/>
              <a:t>H(</a:t>
            </a:r>
            <a:r>
              <a:rPr lang="el-GR" altLang="el-GR" sz="1600" i="1" dirty="0"/>
              <a:t>aq</a:t>
            </a:r>
            <a:r>
              <a:rPr lang="el-GR" altLang="el-GR" sz="1600" dirty="0"/>
              <a:t>) + 4 Cr</a:t>
            </a:r>
            <a:r>
              <a:rPr lang="el-GR" altLang="el-GR" sz="1600" baseline="30000" dirty="0"/>
              <a:t>3+</a:t>
            </a:r>
            <a:r>
              <a:rPr lang="el-GR" altLang="el-GR" sz="1600" dirty="0"/>
              <a:t>(</a:t>
            </a:r>
            <a:r>
              <a:rPr lang="el-GR" altLang="el-GR" sz="1600" i="1" dirty="0"/>
              <a:t>aq</a:t>
            </a:r>
            <a:r>
              <a:rPr lang="el-GR" altLang="el-GR" sz="1600" dirty="0"/>
              <a:t>) + 11 H</a:t>
            </a:r>
            <a:r>
              <a:rPr lang="el-GR" altLang="el-GR" sz="1600" baseline="-30000" dirty="0"/>
              <a:t>2</a:t>
            </a:r>
            <a:r>
              <a:rPr lang="el-GR" altLang="el-GR" sz="1600" dirty="0"/>
              <a:t>O(</a:t>
            </a:r>
            <a:r>
              <a:rPr lang="el-GR" altLang="el-GR" sz="1600" i="1" dirty="0"/>
              <a:t>l</a:t>
            </a:r>
            <a:r>
              <a:rPr lang="el-GR" altLang="el-GR" sz="1600" dirty="0"/>
              <a:t>)</a:t>
            </a:r>
          </a:p>
        </p:txBody>
      </p:sp>
      <p:pic>
        <p:nvPicPr>
          <p:cNvPr id="23556" name="Picture 5" descr="----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25538"/>
            <a:ext cx="6477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865920" y="4748190"/>
            <a:ext cx="59769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Assum</a:t>
            </a:r>
            <a:r>
              <a:rPr lang="en-US" altLang="el-GR" sz="2000" dirty="0" smtClean="0">
                <a:latin typeface="+mn-lt"/>
              </a:rPr>
              <a:t>ption:</a:t>
            </a:r>
            <a:r>
              <a:rPr lang="el-GR" altLang="el-GR" sz="2000" dirty="0" smtClean="0">
                <a:latin typeface="+mn-lt"/>
              </a:rPr>
              <a:t> 2100 </a:t>
            </a:r>
            <a:r>
              <a:rPr lang="el-GR" altLang="el-GR" sz="2000" dirty="0">
                <a:latin typeface="+mn-lt"/>
              </a:rPr>
              <a:t>mL of air exhaled from the </a:t>
            </a:r>
            <a:r>
              <a:rPr lang="el-GR" altLang="el-GR" sz="2000" dirty="0" smtClean="0">
                <a:latin typeface="+mn-lt"/>
              </a:rPr>
              <a:t>lungs contains </a:t>
            </a:r>
            <a:r>
              <a:rPr lang="el-GR" altLang="el-GR" sz="2000" dirty="0">
                <a:latin typeface="+mn-lt"/>
              </a:rPr>
              <a:t>the same amount of alcohol </a:t>
            </a:r>
            <a:r>
              <a:rPr lang="el-GR" altLang="el-GR" sz="2000" dirty="0" smtClean="0">
                <a:latin typeface="+mn-lt"/>
              </a:rPr>
              <a:t>as 1 </a:t>
            </a:r>
            <a:r>
              <a:rPr lang="el-GR" altLang="el-GR" sz="2000" dirty="0">
                <a:latin typeface="+mn-lt"/>
              </a:rPr>
              <a:t>mL of blood. </a:t>
            </a: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865921" y="5492520"/>
            <a:ext cx="6180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>
                <a:latin typeface="+mn-lt"/>
              </a:rPr>
              <a:t>The</a:t>
            </a:r>
            <a:r>
              <a:rPr lang="el-GR" altLang="el-GR" sz="2000" dirty="0">
                <a:latin typeface="+mn-lt"/>
              </a:rPr>
              <a:t> patent was issued to R. F. Borkenstein in 1958</a:t>
            </a:r>
            <a:r>
              <a:rPr lang="en-US" altLang="el-GR" sz="2000" dirty="0">
                <a:latin typeface="+mn-lt"/>
              </a:rPr>
              <a:t>.</a:t>
            </a:r>
            <a:r>
              <a:rPr lang="el-GR" altLang="el-GR" sz="2000" dirty="0">
                <a:latin typeface="+mn-lt"/>
              </a:rPr>
              <a:t> </a:t>
            </a:r>
          </a:p>
        </p:txBody>
      </p:sp>
      <p:sp>
        <p:nvSpPr>
          <p:cNvPr id="23560" name="Rectangle 13"/>
          <p:cNvSpPr>
            <a:spLocks noChangeArrowheads="1"/>
          </p:cNvSpPr>
          <p:nvPr/>
        </p:nvSpPr>
        <p:spPr bwMode="auto">
          <a:xfrm>
            <a:off x="468313" y="591756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ym typeface="Wingdings 2" pitchFamily="18" charset="2"/>
              </a:rPr>
              <a:t> </a:t>
            </a:r>
            <a:r>
              <a:rPr lang="el-GR" altLang="el-GR" sz="1800" dirty="0">
                <a:hlinkClick r:id="rId3"/>
              </a:rPr>
              <a:t>Blood alcohol content</a:t>
            </a:r>
            <a:r>
              <a:rPr lang="el-GR" altLang="el-GR" sz="1800" dirty="0"/>
              <a:t> </a:t>
            </a:r>
          </a:p>
        </p:txBody>
      </p:sp>
      <p:sp>
        <p:nvSpPr>
          <p:cNvPr id="23561" name="Rectangle 14"/>
          <p:cNvSpPr>
            <a:spLocks noChangeArrowheads="1"/>
          </p:cNvSpPr>
          <p:nvPr/>
        </p:nvSpPr>
        <p:spPr bwMode="auto">
          <a:xfrm>
            <a:off x="468313" y="6302647"/>
            <a:ext cx="1871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ym typeface="Wingdings 2" pitchFamily="18" charset="2"/>
              </a:rPr>
              <a:t> </a:t>
            </a:r>
            <a:r>
              <a:rPr lang="el-GR" altLang="el-GR" sz="1800" dirty="0">
                <a:hlinkClick r:id="rId4"/>
              </a:rPr>
              <a:t>Breathalyzer</a:t>
            </a:r>
            <a:r>
              <a:rPr lang="el-GR" altLang="el-GR" sz="1800" dirty="0"/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30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le:2,6-bis(1,1-dimethylethyl)-4-methylphenol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865" y="852807"/>
            <a:ext cx="1597531" cy="1296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195736" y="1116158"/>
            <a:ext cx="20877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Butylated hydroxytoluene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465190" y="908720"/>
            <a:ext cx="4643314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l-GR" sz="2200" dirty="0">
                <a:latin typeface="+mn-lt"/>
                <a:sym typeface="Wingdings" pitchFamily="2" charset="2"/>
              </a:rPr>
              <a:t></a:t>
            </a:r>
            <a:r>
              <a:rPr lang="el-GR" altLang="el-GR" sz="2200" dirty="0">
                <a:latin typeface="+mn-lt"/>
                <a:sym typeface="Wingdings" pitchFamily="2" charset="2"/>
              </a:rPr>
              <a:t> </a:t>
            </a:r>
            <a:r>
              <a:rPr lang="en-US" altLang="el-GR" sz="2200" dirty="0">
                <a:latin typeface="+mn-lt"/>
              </a:rPr>
              <a:t>Antioxidant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 smtClean="0">
                <a:latin typeface="+mn-lt"/>
              </a:rPr>
              <a:t>properties</a:t>
            </a:r>
            <a:r>
              <a:rPr lang="el-GR" altLang="el-GR" sz="2200" dirty="0" smtClean="0">
                <a:latin typeface="+mn-lt"/>
              </a:rPr>
              <a:t>.</a:t>
            </a:r>
            <a:endParaRPr lang="el-GR" altLang="el-GR" sz="2200" dirty="0">
              <a:latin typeface="+mn-lt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l-GR" sz="2200" dirty="0">
                <a:latin typeface="+mn-lt"/>
                <a:sym typeface="Wingdings" pitchFamily="2" charset="2"/>
              </a:rPr>
              <a:t> </a:t>
            </a:r>
            <a:r>
              <a:rPr lang="en-US" altLang="el-GR" sz="2200" dirty="0">
                <a:latin typeface="+mn-lt"/>
              </a:rPr>
              <a:t>BHT is advocated as a diet supplement and antiviral useful against herpes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</a:rPr>
              <a:t>family </a:t>
            </a:r>
            <a:r>
              <a:rPr lang="en-US" altLang="el-GR" sz="2200" dirty="0" smtClean="0">
                <a:latin typeface="+mn-lt"/>
              </a:rPr>
              <a:t>viruses</a:t>
            </a:r>
            <a:r>
              <a:rPr lang="el-GR" altLang="el-GR" sz="2200" dirty="0" smtClean="0">
                <a:latin typeface="+mn-lt"/>
              </a:rPr>
              <a:t>.</a:t>
            </a:r>
            <a:endParaRPr lang="el-GR" altLang="el-GR" sz="2200" dirty="0">
              <a:latin typeface="+mn-lt"/>
            </a:endParaRPr>
          </a:p>
        </p:txBody>
      </p:sp>
      <p:pic>
        <p:nvPicPr>
          <p:cNvPr id="36868" name="Picture 4" descr="File:Estradiol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865" y="2429323"/>
            <a:ext cx="2232025" cy="13636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2844353" y="2895710"/>
            <a:ext cx="13118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Estradiol</a:t>
            </a: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4961695" y="2895928"/>
            <a:ext cx="31915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  <a:sym typeface="Wingdings" pitchFamily="2" charset="2"/>
              </a:rPr>
              <a:t> </a:t>
            </a:r>
            <a:r>
              <a:rPr lang="en-US" altLang="el-GR" sz="2200" dirty="0">
                <a:latin typeface="+mn-lt"/>
              </a:rPr>
              <a:t>estrogen - hormones</a:t>
            </a:r>
            <a:endParaRPr lang="el-GR" altLang="el-GR" sz="2200" dirty="0">
              <a:latin typeface="+mn-lt"/>
            </a:endParaRPr>
          </a:p>
        </p:txBody>
      </p:sp>
      <p:pic>
        <p:nvPicPr>
          <p:cNvPr id="36870" name="Picture 6" descr="http://upload.wikimedia.org/wikipedia/commons/thumb/e/ec/Phenolphthalein-low-pH-2D-skeletal.svg/200px-Phenolphthalein-low-pH-2D-skeletal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865" y="4185320"/>
            <a:ext cx="1905000" cy="18002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2483767" y="4869989"/>
            <a:ext cx="23040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Phenolphthalein</a:t>
            </a:r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5147815" y="4869989"/>
            <a:ext cx="20873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  <a:sym typeface="Wingdings" pitchFamily="2" charset="2"/>
              </a:rPr>
              <a:t> </a:t>
            </a:r>
            <a:r>
              <a:rPr lang="en-US" altLang="el-GR" sz="2200" dirty="0">
                <a:latin typeface="+mn-lt"/>
              </a:rPr>
              <a:t>pH indicator</a:t>
            </a:r>
            <a:endParaRPr lang="el-GR" altLang="el-GR" sz="2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38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upload.wikimedia.org/wikipedia/commons/thumb/9/97/Propofol.svg/220px-Propofol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2095500" cy="13239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494542" y="908050"/>
            <a:ext cx="21494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Propofol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2494542" y="1268760"/>
            <a:ext cx="44444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marketed as </a:t>
            </a:r>
            <a:r>
              <a:rPr lang="en-US" altLang="el-GR" sz="2200" b="1" dirty="0">
                <a:latin typeface="+mn-lt"/>
              </a:rPr>
              <a:t>Diprivan</a:t>
            </a:r>
            <a:r>
              <a:rPr lang="en-US" altLang="el-GR" sz="2200" dirty="0">
                <a:latin typeface="+mn-lt"/>
              </a:rPr>
              <a:t> by AstraZeneca</a:t>
            </a:r>
            <a:endParaRPr lang="el-GR" altLang="el-GR" sz="2200" dirty="0">
              <a:latin typeface="+mn-lt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875463" y="1262715"/>
            <a:ext cx="2009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  <a:sym typeface="Wingdings" pitchFamily="2" charset="2"/>
              </a:rPr>
              <a:t></a:t>
            </a:r>
            <a:r>
              <a:rPr lang="el-GR" altLang="el-GR" sz="2200" dirty="0">
                <a:latin typeface="+mn-lt"/>
                <a:sym typeface="Wingdings" pitchFamily="2" charset="2"/>
              </a:rPr>
              <a:t> </a:t>
            </a:r>
            <a:r>
              <a:rPr lang="en-US" altLang="el-GR" sz="2200" dirty="0">
                <a:latin typeface="+mn-lt"/>
              </a:rPr>
              <a:t>an anesthetic</a:t>
            </a:r>
            <a:endParaRPr lang="el-GR" altLang="el-GR" sz="2200" dirty="0">
              <a:latin typeface="+mn-lt"/>
            </a:endParaRPr>
          </a:p>
        </p:txBody>
      </p:sp>
      <p:pic>
        <p:nvPicPr>
          <p:cNvPr id="50180" name="Picture 4" descr="http://upload.wikimedia.org/wikipedia/commons/thumb/c/c4/Serotonin-2D-skeletal.svg/200px-Serotonin-2D-skeletal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54" y="2060848"/>
            <a:ext cx="2089150" cy="14728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2484438" y="2581829"/>
            <a:ext cx="14329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Serotonin</a:t>
            </a:r>
          </a:p>
        </p:txBody>
      </p:sp>
      <p:pic>
        <p:nvPicPr>
          <p:cNvPr id="50182" name="Picture 6" descr="http://upload.wikimedia.org/wikipedia/commons/thumb/6/6c/Dopamine2.svg/200px-Dopamine2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789040"/>
            <a:ext cx="2071816" cy="9633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2494542" y="4076700"/>
            <a:ext cx="14290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Dopamine</a:t>
            </a:r>
          </a:p>
        </p:txBody>
      </p:sp>
      <p:pic>
        <p:nvPicPr>
          <p:cNvPr id="50184" name="Picture 8" descr="http://upload.wikimedia.org/wikipedia/commons/thumb/e/e8/Epinephrine_structure_with_descriptor.svg/180px-Epinephrine_structure_with_descriptor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5037357"/>
            <a:ext cx="2089150" cy="141597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5611" name="Rectangle 12"/>
          <p:cNvSpPr>
            <a:spLocks noChangeArrowheads="1"/>
          </p:cNvSpPr>
          <p:nvPr/>
        </p:nvSpPr>
        <p:spPr bwMode="auto">
          <a:xfrm>
            <a:off x="2484438" y="5300663"/>
            <a:ext cx="15680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Epinephrine</a:t>
            </a:r>
          </a:p>
        </p:txBody>
      </p:sp>
      <p:sp>
        <p:nvSpPr>
          <p:cNvPr id="25612" name="Rectangle 13"/>
          <p:cNvSpPr>
            <a:spLocks noChangeArrowheads="1"/>
          </p:cNvSpPr>
          <p:nvPr/>
        </p:nvSpPr>
        <p:spPr bwMode="auto">
          <a:xfrm>
            <a:off x="5163327" y="4055293"/>
            <a:ext cx="34242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  <a:sym typeface="Wingdings" pitchFamily="2" charset="2"/>
              </a:rPr>
              <a:t> </a:t>
            </a:r>
            <a:r>
              <a:rPr lang="en-US" altLang="el-GR" sz="2200" dirty="0">
                <a:latin typeface="+mn-lt"/>
              </a:rPr>
              <a:t>natural neurotransmitters</a:t>
            </a:r>
            <a:endParaRPr lang="el-GR" altLang="el-GR" sz="2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66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2987824" y="1844675"/>
            <a:ext cx="10322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Thymol</a:t>
            </a:r>
            <a:endParaRPr lang="el-GR" altLang="el-GR" sz="2200" dirty="0">
              <a:latin typeface="+mn-lt"/>
            </a:endParaRPr>
          </a:p>
        </p:txBody>
      </p:sp>
      <p:pic>
        <p:nvPicPr>
          <p:cNvPr id="51202" name="Picture 2" descr="http://upload.wikimedia.org/wikipedia/commons/thumb/5/5d/Thymol2.svg/150px-Thymol2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617" y="652912"/>
            <a:ext cx="2232497" cy="27534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929014" y="1844674"/>
            <a:ext cx="52610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  <a:sym typeface="Wingdings" pitchFamily="2" charset="2"/>
              </a:rPr>
              <a:t></a:t>
            </a:r>
            <a:r>
              <a:rPr lang="el-GR" altLang="el-GR" sz="2200" dirty="0">
                <a:latin typeface="+mn-lt"/>
                <a:sym typeface="Wingdings" pitchFamily="2" charset="2"/>
              </a:rPr>
              <a:t> </a:t>
            </a:r>
            <a:r>
              <a:rPr lang="en-US" altLang="el-GR" sz="2200" dirty="0">
                <a:latin typeface="+mn-lt"/>
              </a:rPr>
              <a:t>an antiseptic that is used in mouthwashes</a:t>
            </a:r>
            <a:endParaRPr lang="el-GR" altLang="el-GR" sz="2200" dirty="0">
              <a:latin typeface="+mn-lt"/>
            </a:endParaRPr>
          </a:p>
        </p:txBody>
      </p:sp>
      <p:pic>
        <p:nvPicPr>
          <p:cNvPr id="51206" name="Picture 6" descr="http://upload.wikimedia.org/wikipedia/commons/thumb/4/40/L-Tyrosin_-_L-Tyrosine.svg/200px-L-Tyrosin_-_L-Tyrosin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7" y="3933824"/>
            <a:ext cx="2912053" cy="136738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3110002" y="4292600"/>
            <a:ext cx="11435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Tyrosine</a:t>
            </a: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4253520" y="4258216"/>
            <a:ext cx="20697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  <a:sym typeface="Wingdings" pitchFamily="2" charset="2"/>
              </a:rPr>
              <a:t></a:t>
            </a:r>
            <a:r>
              <a:rPr lang="el-GR" altLang="el-GR" sz="2200" dirty="0">
                <a:latin typeface="+mn-lt"/>
                <a:sym typeface="Wingdings" pitchFamily="2" charset="2"/>
              </a:rPr>
              <a:t> </a:t>
            </a:r>
            <a:r>
              <a:rPr lang="en-US" altLang="el-GR" sz="2200" dirty="0">
                <a:latin typeface="+mn-lt"/>
              </a:rPr>
              <a:t>an amino acid</a:t>
            </a:r>
            <a:endParaRPr lang="el-GR" altLang="el-GR" sz="2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32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Σπύρος Παπαγεωργίου</a:t>
            </a:r>
            <a:r>
              <a:rPr lang="el-GR" sz="2000" dirty="0"/>
              <a:t>. Σπύρος Παπαγεωργίου. «Ανόργανη και Οργανική Χημεία (Θ). </a:t>
            </a:r>
            <a:r>
              <a:rPr lang="el-GR" sz="2000" dirty="0" smtClean="0"/>
              <a:t>Ενότητα </a:t>
            </a:r>
            <a:r>
              <a:rPr lang="en-US" sz="2000" smtClean="0"/>
              <a:t>14</a:t>
            </a:r>
            <a:r>
              <a:rPr lang="en-US" sz="200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Αλκοόλες».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Αλκοόλες </a:t>
            </a:r>
            <a:r>
              <a:rPr lang="el-GR" altLang="el-GR" sz="3000" b="0" dirty="0" smtClean="0"/>
              <a:t>2/4</a:t>
            </a:r>
            <a:endParaRPr lang="el-GR" altLang="el-GR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268760"/>
            <a:ext cx="8579296" cy="5328592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900"/>
              </a:spcBef>
              <a:defRPr/>
            </a:pPr>
            <a:r>
              <a:rPr lang="el-GR" sz="2200" b="1" dirty="0">
                <a:solidFill>
                  <a:srgbClr val="004A82"/>
                </a:solidFill>
              </a:rPr>
              <a:t>CH</a:t>
            </a:r>
            <a:r>
              <a:rPr lang="el-GR" sz="2200" b="1" baseline="-25000" dirty="0">
                <a:solidFill>
                  <a:srgbClr val="004A82"/>
                </a:solidFill>
              </a:rPr>
              <a:t>3</a:t>
            </a:r>
            <a:r>
              <a:rPr lang="el-GR" sz="2200" b="1" dirty="0">
                <a:solidFill>
                  <a:srgbClr val="004A82"/>
                </a:solidFill>
              </a:rPr>
              <a:t>OH: </a:t>
            </a:r>
            <a:r>
              <a:rPr lang="el-GR" sz="2200" dirty="0" smtClean="0"/>
              <a:t>μεθανόλη </a:t>
            </a:r>
            <a:r>
              <a:rPr lang="el-GR" sz="2200" dirty="0"/>
              <a:t>ή ξυλόπνευμα, σ.ζ. 64,7</a:t>
            </a:r>
            <a:r>
              <a:rPr lang="el-GR" sz="2200" baseline="30000" dirty="0"/>
              <a:t>0</a:t>
            </a:r>
            <a:r>
              <a:rPr lang="en-US" sz="2200" dirty="0"/>
              <a:t>C</a:t>
            </a:r>
          </a:p>
          <a:p>
            <a:pPr marL="355600" indent="0">
              <a:lnSpc>
                <a:spcPct val="105000"/>
              </a:lnSpc>
              <a:spcBef>
                <a:spcPts val="900"/>
              </a:spcBef>
              <a:buNone/>
              <a:defRPr/>
            </a:pPr>
            <a:r>
              <a:rPr lang="el-GR" sz="2200" dirty="0" smtClean="0"/>
              <a:t>Εξαιρετικά </a:t>
            </a:r>
            <a:r>
              <a:rPr lang="el-GR" sz="2200" dirty="0"/>
              <a:t>τοξική (10</a:t>
            </a:r>
            <a:r>
              <a:rPr lang="en-US" sz="2200" dirty="0"/>
              <a:t>mL </a:t>
            </a:r>
            <a:r>
              <a:rPr lang="en-US" sz="2200" dirty="0">
                <a:sym typeface="Wingdings"/>
              </a:rPr>
              <a:t> </a:t>
            </a:r>
            <a:r>
              <a:rPr lang="el-GR" sz="2200" dirty="0">
                <a:sym typeface="Wingdings"/>
              </a:rPr>
              <a:t>μόνιμη τύφλωση και 30</a:t>
            </a:r>
            <a:r>
              <a:rPr lang="en-US" sz="2200" dirty="0"/>
              <a:t> mL </a:t>
            </a:r>
            <a:r>
              <a:rPr lang="en-US" sz="2200" dirty="0">
                <a:sym typeface="Wingdings"/>
              </a:rPr>
              <a:t> </a:t>
            </a:r>
            <a:r>
              <a:rPr lang="el-GR" sz="2200" dirty="0">
                <a:sym typeface="Wingdings"/>
              </a:rPr>
              <a:t>θάνατος</a:t>
            </a:r>
            <a:r>
              <a:rPr lang="el-GR" sz="2200" dirty="0" smtClean="0">
                <a:sym typeface="Wingdings"/>
              </a:rPr>
              <a:t>).</a:t>
            </a:r>
            <a:endParaRPr lang="el-GR" sz="2200" dirty="0"/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sz="2200" b="1" dirty="0">
                <a:solidFill>
                  <a:srgbClr val="004A82"/>
                </a:solidFill>
              </a:rPr>
              <a:t>C</a:t>
            </a:r>
            <a:r>
              <a:rPr lang="el-GR" sz="2200" b="1" baseline="-25000" dirty="0">
                <a:solidFill>
                  <a:srgbClr val="004A82"/>
                </a:solidFill>
              </a:rPr>
              <a:t>2</a:t>
            </a:r>
            <a:r>
              <a:rPr lang="el-GR" sz="2200" b="1" dirty="0">
                <a:solidFill>
                  <a:srgbClr val="004A82"/>
                </a:solidFill>
              </a:rPr>
              <a:t>H</a:t>
            </a:r>
            <a:r>
              <a:rPr lang="el-GR" sz="2200" b="1" baseline="-25000" dirty="0">
                <a:solidFill>
                  <a:srgbClr val="004A82"/>
                </a:solidFill>
              </a:rPr>
              <a:t>5</a:t>
            </a:r>
            <a:r>
              <a:rPr lang="el-GR" sz="2200" b="1" dirty="0">
                <a:solidFill>
                  <a:srgbClr val="004A82"/>
                </a:solidFill>
              </a:rPr>
              <a:t>OH</a:t>
            </a:r>
            <a:r>
              <a:rPr lang="en-US" sz="2200" b="1" dirty="0">
                <a:solidFill>
                  <a:srgbClr val="004A82"/>
                </a:solidFill>
              </a:rPr>
              <a:t>:</a:t>
            </a:r>
            <a:r>
              <a:rPr lang="el-GR" sz="2200" b="1" dirty="0">
                <a:solidFill>
                  <a:srgbClr val="004A82"/>
                </a:solidFill>
              </a:rPr>
              <a:t> </a:t>
            </a:r>
            <a:r>
              <a:rPr lang="el-GR" sz="2200" dirty="0"/>
              <a:t>αιθανόλη</a:t>
            </a:r>
            <a:r>
              <a:rPr lang="en-US" sz="2200" dirty="0"/>
              <a:t>,</a:t>
            </a:r>
            <a:r>
              <a:rPr lang="el-GR" sz="2200" dirty="0"/>
              <a:t> σ.ζ. </a:t>
            </a:r>
            <a:r>
              <a:rPr lang="en-US" sz="2200" dirty="0"/>
              <a:t>78</a:t>
            </a:r>
            <a:r>
              <a:rPr lang="el-GR" sz="2200" dirty="0"/>
              <a:t>,</a:t>
            </a:r>
            <a:r>
              <a:rPr lang="en-US" sz="2200" dirty="0"/>
              <a:t>4</a:t>
            </a:r>
            <a:r>
              <a:rPr lang="el-GR" sz="2200" baseline="30000" dirty="0"/>
              <a:t>0</a:t>
            </a:r>
            <a:r>
              <a:rPr lang="en-US" sz="2200" dirty="0"/>
              <a:t>C, </a:t>
            </a:r>
            <a:r>
              <a:rPr lang="el-GR" sz="2200" dirty="0"/>
              <a:t>παράγεται με τη ζύμωση σακχάρων από </a:t>
            </a:r>
            <a:r>
              <a:rPr lang="el-GR" sz="2200" dirty="0" smtClean="0"/>
              <a:t>μικροοργανισμούς.</a:t>
            </a:r>
            <a:endParaRPr lang="el-GR" sz="2200" dirty="0"/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sz="2200" b="1" dirty="0">
                <a:solidFill>
                  <a:srgbClr val="004A82"/>
                </a:solidFill>
              </a:rPr>
              <a:t>C</a:t>
            </a:r>
            <a:r>
              <a:rPr lang="en-US" sz="2200" b="1" baseline="-25000" dirty="0">
                <a:solidFill>
                  <a:srgbClr val="004A82"/>
                </a:solidFill>
              </a:rPr>
              <a:t>3</a:t>
            </a:r>
            <a:r>
              <a:rPr lang="el-GR" sz="2200" b="1" dirty="0">
                <a:solidFill>
                  <a:srgbClr val="004A82"/>
                </a:solidFill>
              </a:rPr>
              <a:t>H</a:t>
            </a:r>
            <a:r>
              <a:rPr lang="en-US" sz="2200" b="1" baseline="-25000" dirty="0">
                <a:solidFill>
                  <a:srgbClr val="004A82"/>
                </a:solidFill>
              </a:rPr>
              <a:t>7</a:t>
            </a:r>
            <a:r>
              <a:rPr lang="el-GR" sz="2200" b="1" dirty="0">
                <a:solidFill>
                  <a:srgbClr val="004A82"/>
                </a:solidFill>
              </a:rPr>
              <a:t>OH</a:t>
            </a:r>
            <a:r>
              <a:rPr lang="en-US" sz="2200" b="1" dirty="0">
                <a:solidFill>
                  <a:srgbClr val="004A82"/>
                </a:solidFill>
              </a:rPr>
              <a:t> </a:t>
            </a:r>
            <a:r>
              <a:rPr lang="el-GR" sz="2200" dirty="0"/>
              <a:t>και</a:t>
            </a:r>
            <a:r>
              <a:rPr lang="el-GR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200" b="1" dirty="0">
                <a:solidFill>
                  <a:srgbClr val="004A82"/>
                </a:solidFill>
              </a:rPr>
              <a:t>C</a:t>
            </a:r>
            <a:r>
              <a:rPr lang="el-GR" sz="2200" b="1" baseline="-25000" dirty="0">
                <a:solidFill>
                  <a:srgbClr val="004A82"/>
                </a:solidFill>
              </a:rPr>
              <a:t>4</a:t>
            </a:r>
            <a:r>
              <a:rPr lang="el-GR" sz="2200" b="1" dirty="0">
                <a:solidFill>
                  <a:srgbClr val="004A82"/>
                </a:solidFill>
              </a:rPr>
              <a:t>H</a:t>
            </a:r>
            <a:r>
              <a:rPr lang="el-GR" sz="2200" b="1" baseline="-25000" dirty="0">
                <a:solidFill>
                  <a:srgbClr val="004A82"/>
                </a:solidFill>
              </a:rPr>
              <a:t>9</a:t>
            </a:r>
            <a:r>
              <a:rPr lang="el-GR" sz="2200" b="1" dirty="0">
                <a:solidFill>
                  <a:srgbClr val="004A82"/>
                </a:solidFill>
              </a:rPr>
              <a:t>OH</a:t>
            </a:r>
            <a:r>
              <a:rPr lang="en-US" sz="2200" b="1" dirty="0">
                <a:solidFill>
                  <a:srgbClr val="004A82"/>
                </a:solidFill>
              </a:rPr>
              <a:t>:</a:t>
            </a:r>
            <a:r>
              <a:rPr lang="el-GR" sz="2200" b="1" dirty="0">
                <a:solidFill>
                  <a:srgbClr val="004A82"/>
                </a:solidFill>
              </a:rPr>
              <a:t> </a:t>
            </a:r>
            <a:r>
              <a:rPr lang="el-GR" sz="2200" dirty="0"/>
              <a:t>ζύμωση από </a:t>
            </a:r>
            <a:r>
              <a:rPr lang="en-US" sz="2200" dirty="0"/>
              <a:t>clostridium acetobutylicum </a:t>
            </a:r>
            <a:r>
              <a:rPr lang="el-GR" sz="2200" dirty="0"/>
              <a:t>με έντονη καυτερή υφή, ανεπιθύμητες σε ορισμένα είδη </a:t>
            </a:r>
            <a:r>
              <a:rPr lang="el-GR" sz="2200" dirty="0" smtClean="0"/>
              <a:t>μπύρας.</a:t>
            </a:r>
            <a:endParaRPr lang="el-GR" sz="2200" dirty="0"/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altLang="el-GR" sz="2200" dirty="0" smtClean="0"/>
              <a:t>Εμπορικό </a:t>
            </a:r>
            <a:r>
              <a:rPr lang="el-GR" altLang="el-GR" sz="2200" dirty="0"/>
              <a:t>οινόπνευμα: μίγμα 95% αιθανόλης και 5% </a:t>
            </a:r>
            <a:r>
              <a:rPr lang="el-GR" altLang="el-GR" sz="2200" dirty="0" smtClean="0"/>
              <a:t>νερού.</a:t>
            </a:r>
            <a:endParaRPr lang="el-GR" altLang="el-GR" sz="2200" dirty="0"/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altLang="el-GR" sz="2200" dirty="0" smtClean="0"/>
              <a:t>Εμπορικό </a:t>
            </a:r>
            <a:r>
              <a:rPr lang="el-GR" altLang="el-GR" sz="2200" dirty="0"/>
              <a:t>οινόπνευμα: μίγμα 95% αιθανόλης και 5% </a:t>
            </a:r>
            <a:r>
              <a:rPr lang="el-GR" altLang="el-GR" sz="2200" dirty="0" smtClean="0"/>
              <a:t>νερού.</a:t>
            </a:r>
            <a:endParaRPr lang="el-GR" altLang="el-GR" sz="2200" dirty="0"/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altLang="el-GR" sz="2200" dirty="0" smtClean="0"/>
              <a:t>Μεθυλιωμένο </a:t>
            </a:r>
            <a:r>
              <a:rPr lang="el-GR" altLang="el-GR" sz="2200" dirty="0"/>
              <a:t>ή χειρουργικό  οινόπνευμα</a:t>
            </a:r>
            <a:r>
              <a:rPr lang="en-US" altLang="el-GR" sz="2200" dirty="0"/>
              <a:t> (</a:t>
            </a:r>
            <a:r>
              <a:rPr lang="el-GR" altLang="el-GR" sz="2200" dirty="0"/>
              <a:t>περιέχει ποσότητα μεθανόλης</a:t>
            </a:r>
            <a:r>
              <a:rPr lang="el-GR" altLang="el-GR" sz="2200" dirty="0" smtClean="0"/>
              <a:t>).</a:t>
            </a:r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altLang="el-GR" sz="2200" dirty="0" smtClean="0"/>
              <a:t>Απόλυτη </a:t>
            </a:r>
            <a:r>
              <a:rPr lang="el-GR" altLang="el-GR" sz="2200" dirty="0"/>
              <a:t>αιθανόλη: παράγεται με απόσταξη κοινού οινοπνεύματος παρουσία </a:t>
            </a:r>
            <a:r>
              <a:rPr lang="en-US" altLang="el-GR" sz="2200" dirty="0"/>
              <a:t>CaO</a:t>
            </a:r>
            <a:r>
              <a:rPr lang="el-GR" altLang="el-GR" sz="2200" dirty="0"/>
              <a:t>, που δεσμεύει το νερό</a:t>
            </a:r>
            <a:r>
              <a:rPr lang="el-GR" alt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37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File:Alcohol example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8075092" cy="26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827088" y="3502169"/>
            <a:ext cx="63997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Πρωτοταγείς, δευτεροταγείς και τριτοταγείς αλκοόλες</a:t>
            </a:r>
          </a:p>
        </p:txBody>
      </p:sp>
      <p:pic>
        <p:nvPicPr>
          <p:cNvPr id="4100" name="Picture 8" descr="File:Phenol chemical structure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7924"/>
            <a:ext cx="3214590" cy="193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Αλκοόλες </a:t>
            </a:r>
            <a:r>
              <a:rPr lang="el-GR" altLang="el-GR" sz="3000" b="0" dirty="0" smtClean="0"/>
              <a:t>3/4</a:t>
            </a:r>
            <a:endParaRPr lang="el-GR" altLang="el-GR" dirty="0" smtClean="0"/>
          </a:p>
        </p:txBody>
      </p:sp>
      <p:pic>
        <p:nvPicPr>
          <p:cNvPr id="4102" name="Picture 11" descr="stru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4366721" cy="16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6877050" y="2525822"/>
            <a:ext cx="8059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Lysol </a:t>
            </a:r>
          </a:p>
        </p:txBody>
      </p:sp>
      <p:sp>
        <p:nvSpPr>
          <p:cNvPr id="4104" name="Text Box 13"/>
          <p:cNvSpPr txBox="1">
            <a:spLocks noChangeArrowheads="1"/>
          </p:cNvSpPr>
          <p:nvPr/>
        </p:nvSpPr>
        <p:spPr bwMode="auto">
          <a:xfrm>
            <a:off x="6011863" y="2918271"/>
            <a:ext cx="22336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Αντισηπτικά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16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Αλκοόλες </a:t>
            </a:r>
            <a:r>
              <a:rPr lang="el-GR" altLang="el-GR" sz="3000" b="0" dirty="0" smtClean="0"/>
              <a:t>4/4</a:t>
            </a:r>
            <a:endParaRPr lang="el-GR" altLang="el-GR" dirty="0" smtClean="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07975" y="-681038"/>
            <a:ext cx="1184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Common Names</a:t>
            </a:r>
          </a:p>
          <a:p>
            <a:pPr>
              <a:spcBef>
                <a:spcPct val="0"/>
              </a:spcBef>
              <a:buFontTx/>
              <a:buNone/>
            </a:pPr>
            <a:endParaRPr lang="el-GR" altLang="el-GR" sz="1800" dirty="0"/>
          </a:p>
        </p:txBody>
      </p:sp>
      <p:graphicFrame>
        <p:nvGraphicFramePr>
          <p:cNvPr id="5265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261253"/>
              </p:ext>
            </p:extLst>
          </p:nvPr>
        </p:nvGraphicFramePr>
        <p:xfrm>
          <a:off x="307975" y="1268760"/>
          <a:ext cx="8642350" cy="5006294"/>
        </p:xfrm>
        <a:graphic>
          <a:graphicData uri="http://schemas.openxmlformats.org/drawingml/2006/table">
            <a:tbl>
              <a:tblPr/>
              <a:tblGrid>
                <a:gridCol w="2322513"/>
                <a:gridCol w="4306887"/>
                <a:gridCol w="2012950"/>
              </a:tblGrid>
              <a:tr h="47844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Chemical Formula 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IUPAC Name 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Common Name 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044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Monohydric alcohols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2044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Methanol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Wood alcohol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44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Ethanol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Grain alcohol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44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Isopropyl alcohol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Rubbing alcohol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44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Pentanol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Amyl alcohol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44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Polyhydric alcohols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2044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(OH)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Ethane-1 ,2-diol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Ethylene glycol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44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(OH)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Propane-1 ,2,3-triol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Glycerin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44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(OH)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Pentane-1 ,2,3,4,5-pentol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Xylitol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85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(OH)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Hexane-1 ,2,3,4,5,6-hexol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Mannitol, Sorbitol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92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Αλκοόλες</a:t>
            </a:r>
            <a:r>
              <a:rPr lang="en-US" altLang="el-GR" sz="4000" dirty="0" smtClean="0"/>
              <a:t/>
            </a:r>
            <a:br>
              <a:rPr lang="en-US" altLang="el-GR" sz="4000" dirty="0" smtClean="0"/>
            </a:br>
            <a:r>
              <a:rPr lang="el-GR" altLang="el-GR" sz="3300" b="0" dirty="0" smtClean="0"/>
              <a:t>Δεσμοί υδρογόνου και σ.ζ</a:t>
            </a:r>
          </a:p>
        </p:txBody>
      </p:sp>
      <p:pic>
        <p:nvPicPr>
          <p:cNvPr id="7171" name="Picture 8" descr="rohhbo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3525247" cy="295235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2" name="Picture 10" descr="bptspr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3284538"/>
            <a:ext cx="4783138" cy="29527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07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Αλκοόλες</a:t>
            </a:r>
            <a:r>
              <a:rPr lang="en-US" altLang="el-GR" sz="4000" dirty="0" smtClean="0"/>
              <a:t/>
            </a:r>
            <a:br>
              <a:rPr lang="en-US" altLang="el-GR" sz="4000" dirty="0" smtClean="0"/>
            </a:br>
            <a:r>
              <a:rPr lang="el-GR" altLang="el-GR" sz="3300" b="0" dirty="0" smtClean="0"/>
              <a:t>Δεσμοί υδρογόνου και διαλυτότητα</a:t>
            </a:r>
          </a:p>
        </p:txBody>
      </p:sp>
      <p:pic>
        <p:nvPicPr>
          <p:cNvPr id="8195" name="Picture 6" descr="mix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7" y="1628800"/>
            <a:ext cx="3929533" cy="16303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6" name="Picture 8" descr="mix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58935"/>
            <a:ext cx="3960886" cy="246640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3" name="Line 9"/>
          <p:cNvSpPr>
            <a:spLocks noChangeShapeType="1"/>
          </p:cNvSpPr>
          <p:nvPr/>
        </p:nvSpPr>
        <p:spPr bwMode="auto">
          <a:xfrm>
            <a:off x="2339975" y="3284538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pic>
        <p:nvPicPr>
          <p:cNvPr id="8198" name="Picture 11" descr="mix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565400"/>
            <a:ext cx="2149475" cy="23764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3074897" y="3342063"/>
            <a:ext cx="28090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Αλκοόλες μικρής ανθρακικής αλυσίδας</a:t>
            </a:r>
            <a:r>
              <a:rPr lang="en-US" altLang="el-GR" sz="2000" dirty="0">
                <a:latin typeface="+mn-lt"/>
              </a:rPr>
              <a:t> </a:t>
            </a:r>
            <a:endParaRPr lang="el-GR" altLang="el-GR" sz="2000" dirty="0">
              <a:latin typeface="+mn-lt"/>
            </a:endParaRPr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6012160" y="5017317"/>
            <a:ext cx="25928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Αλκοόλες μεγάλης ανθρακικής αλυσίδας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24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Όξινος χαρακτήρας αλκοολών</a:t>
            </a:r>
          </a:p>
        </p:txBody>
      </p:sp>
      <p:pic>
        <p:nvPicPr>
          <p:cNvPr id="8195" name="Picture 5" descr="File:Methanol acid bas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6057900" cy="1533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68312" y="1421981"/>
            <a:ext cx="261778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Αλειφατικές αλκοόλες: </a:t>
            </a:r>
            <a:r>
              <a:rPr lang="el-GR" altLang="el-GR" sz="2200" dirty="0">
                <a:latin typeface="+mn-lt"/>
              </a:rPr>
              <a:t>Ασθενής όξινος χαρακτήρας, οξύτητα συγκρίσιμη με αυτή του </a:t>
            </a:r>
            <a:r>
              <a:rPr lang="el-GR" altLang="el-GR" sz="2200" dirty="0" smtClean="0">
                <a:latin typeface="+mn-lt"/>
              </a:rPr>
              <a:t>νερού.</a:t>
            </a:r>
            <a:endParaRPr lang="el-GR" altLang="el-GR" sz="2200" dirty="0">
              <a:latin typeface="+mn-lt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68311" y="5228796"/>
            <a:ext cx="73596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Φαινόλες: </a:t>
            </a:r>
            <a:r>
              <a:rPr lang="el-GR" altLang="el-GR" sz="2200" dirty="0">
                <a:latin typeface="+mn-lt"/>
              </a:rPr>
              <a:t>πιο ισχυρός όξινος χαρακτήρας από τις αλειφατικές</a:t>
            </a:r>
            <a:endParaRPr lang="el-GR" altLang="el-GR" sz="22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8198" name="Picture 7" descr="http://www.chemguide.co.uk/organicprops/phenol/phenolnao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41" y="5661868"/>
            <a:ext cx="4333875" cy="1079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68312" y="3429000"/>
            <a:ext cx="71485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200" dirty="0">
                <a:latin typeface="+mn-lt"/>
                <a:ea typeface="Batang" pitchFamily="18" charset="-127"/>
                <a:cs typeface="Times New Roman" pitchFamily="18" charset="0"/>
              </a:rPr>
              <a:t>CH</a:t>
            </a:r>
            <a:r>
              <a:rPr lang="en-US" altLang="ko-KR" sz="2200" baseline="-30000" dirty="0">
                <a:latin typeface="+mn-lt"/>
                <a:ea typeface="Batang" pitchFamily="18" charset="-127"/>
                <a:cs typeface="Times New Roman" pitchFamily="18" charset="0"/>
              </a:rPr>
              <a:t>3</a:t>
            </a:r>
            <a:r>
              <a:rPr lang="en-US" altLang="ko-KR" sz="2200" dirty="0">
                <a:latin typeface="+mn-lt"/>
                <a:ea typeface="Batang" pitchFamily="18" charset="-127"/>
                <a:cs typeface="Times New Roman" pitchFamily="18" charset="0"/>
              </a:rPr>
              <a:t>CH</a:t>
            </a:r>
            <a:r>
              <a:rPr lang="en-US" altLang="ko-KR" sz="2200" baseline="-30000" dirty="0">
                <a:latin typeface="+mn-lt"/>
                <a:ea typeface="Batang" pitchFamily="18" charset="-127"/>
                <a:cs typeface="Times New Roman" pitchFamily="18" charset="0"/>
              </a:rPr>
              <a:t>2</a:t>
            </a:r>
            <a:r>
              <a:rPr lang="en-US" altLang="ko-KR" sz="2200" dirty="0">
                <a:latin typeface="+mn-lt"/>
                <a:ea typeface="Batang" pitchFamily="18" charset="-127"/>
                <a:cs typeface="Times New Roman" pitchFamily="18" charset="0"/>
              </a:rPr>
              <a:t>OH + Na -----&gt; CH</a:t>
            </a:r>
            <a:r>
              <a:rPr lang="en-US" altLang="ko-KR" sz="2200" baseline="-30000" dirty="0">
                <a:latin typeface="+mn-lt"/>
                <a:ea typeface="Batang" pitchFamily="18" charset="-127"/>
                <a:cs typeface="Times New Roman" pitchFamily="18" charset="0"/>
              </a:rPr>
              <a:t>3</a:t>
            </a:r>
            <a:r>
              <a:rPr lang="en-US" altLang="ko-KR" sz="2200" dirty="0">
                <a:latin typeface="+mn-lt"/>
                <a:ea typeface="Batang" pitchFamily="18" charset="-127"/>
                <a:cs typeface="Times New Roman" pitchFamily="18" charset="0"/>
              </a:rPr>
              <a:t>CH</a:t>
            </a:r>
            <a:r>
              <a:rPr lang="en-US" altLang="ko-KR" sz="2200" baseline="-30000" dirty="0">
                <a:latin typeface="+mn-lt"/>
                <a:ea typeface="Batang" pitchFamily="18" charset="-127"/>
                <a:cs typeface="Times New Roman" pitchFamily="18" charset="0"/>
              </a:rPr>
              <a:t>2</a:t>
            </a:r>
            <a:r>
              <a:rPr lang="en-US" altLang="ko-KR" sz="2200" dirty="0">
                <a:latin typeface="+mn-lt"/>
                <a:ea typeface="Batang" pitchFamily="18" charset="-127"/>
                <a:cs typeface="Times New Roman" pitchFamily="18" charset="0"/>
              </a:rPr>
              <a:t>O</a:t>
            </a:r>
            <a:r>
              <a:rPr lang="en-US" altLang="ko-KR" sz="2200" baseline="30000" dirty="0">
                <a:latin typeface="+mn-lt"/>
                <a:ea typeface="Batang" pitchFamily="18" charset="-127"/>
                <a:cs typeface="Times New Roman" pitchFamily="18" charset="0"/>
              </a:rPr>
              <a:t>- +</a:t>
            </a:r>
            <a:r>
              <a:rPr lang="en-US" altLang="ko-KR" sz="2200" dirty="0">
                <a:latin typeface="+mn-lt"/>
                <a:ea typeface="Batang" pitchFamily="18" charset="-127"/>
                <a:cs typeface="Times New Roman" pitchFamily="18" charset="0"/>
              </a:rPr>
              <a:t>Na + ½ H</a:t>
            </a:r>
            <a:r>
              <a:rPr lang="en-US" altLang="ko-KR" sz="2200" baseline="-30000" dirty="0">
                <a:latin typeface="+mn-lt"/>
                <a:ea typeface="Batang" pitchFamily="18" charset="-127"/>
                <a:cs typeface="Times New Roman" pitchFamily="18" charset="0"/>
              </a:rPr>
              <a:t>2 </a:t>
            </a:r>
            <a:endParaRPr lang="en-US" altLang="ko-KR" sz="2200" dirty="0"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468310" y="4077072"/>
            <a:ext cx="770408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l-GR" altLang="el-GR" sz="2200" dirty="0" smtClean="0">
                <a:latin typeface="+mn-lt"/>
              </a:rPr>
              <a:t>Πρωτοταγείς: </a:t>
            </a:r>
            <a:r>
              <a:rPr lang="el-GR" altLang="el-GR" sz="2200" dirty="0">
                <a:latin typeface="+mn-lt"/>
              </a:rPr>
              <a:t>αντιδρούν εύκολα με </a:t>
            </a:r>
            <a:r>
              <a:rPr lang="en-US" altLang="el-GR" sz="2200" dirty="0" smtClean="0">
                <a:latin typeface="+mn-lt"/>
              </a:rPr>
              <a:t>Na</a:t>
            </a:r>
            <a:r>
              <a:rPr lang="el-GR" altLang="el-GR" sz="2200" dirty="0" smtClean="0">
                <a:latin typeface="+mn-lt"/>
              </a:rPr>
              <a:t>.</a:t>
            </a:r>
            <a:endParaRPr lang="el-GR" altLang="el-GR" sz="2200" dirty="0"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l-GR" altLang="el-GR" sz="2200" dirty="0">
                <a:latin typeface="+mn-lt"/>
              </a:rPr>
              <a:t>Δευτεροταγείς και τριτοταγείς αλκοόλες : δεν αντιδρούν εύκολα με </a:t>
            </a:r>
            <a:r>
              <a:rPr lang="en-US" altLang="el-GR" sz="2200" dirty="0">
                <a:latin typeface="+mn-lt"/>
              </a:rPr>
              <a:t>Na</a:t>
            </a:r>
            <a:r>
              <a:rPr lang="el-GR" altLang="el-GR" sz="2200" dirty="0">
                <a:latin typeface="+mn-lt"/>
              </a:rPr>
              <a:t> (χρησιμοποιείται </a:t>
            </a:r>
            <a:r>
              <a:rPr lang="en-US" altLang="el-GR" sz="2200" dirty="0">
                <a:latin typeface="+mn-lt"/>
              </a:rPr>
              <a:t>K</a:t>
            </a:r>
            <a:r>
              <a:rPr lang="en-US" altLang="el-GR" sz="2200" dirty="0" smtClean="0">
                <a:latin typeface="+mn-lt"/>
              </a:rPr>
              <a:t>)</a:t>
            </a:r>
            <a:r>
              <a:rPr lang="el-GR" altLang="el-GR" sz="2200" dirty="0" smtClean="0">
                <a:latin typeface="+mn-lt"/>
              </a:rPr>
              <a:t>.</a:t>
            </a:r>
            <a:endParaRPr lang="el-GR" altLang="el-GR" sz="2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11" name="Rectangle 7"/>
          <p:cNvSpPr/>
          <p:nvPr/>
        </p:nvSpPr>
        <p:spPr>
          <a:xfrm>
            <a:off x="3532498" y="3007985"/>
            <a:ext cx="5112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Methanol acid </a:t>
            </a:r>
            <a:r>
              <a:rPr lang="en-US" sz="1200" dirty="0" smtClean="0">
                <a:latin typeface="+mn-lt"/>
                <a:hlinkClick r:id="rId5"/>
              </a:rPr>
              <a:t>base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 tooltip="User:Maksim"/>
              </a:rPr>
              <a:t>Maksim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18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Μέθοδοι σύνθεσης αλκοολών </a:t>
            </a:r>
            <a:r>
              <a:rPr lang="el-GR" altLang="el-GR" sz="3000" b="0" dirty="0" smtClean="0"/>
              <a:t>1/3</a:t>
            </a:r>
          </a:p>
        </p:txBody>
      </p:sp>
      <p:pic>
        <p:nvPicPr>
          <p:cNvPr id="10243" name="Picture 5" descr="hydratee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758" y="2132856"/>
            <a:ext cx="5976938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39750" y="1236019"/>
            <a:ext cx="4174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Α. Προσθήκη νερού σε αλκένιο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329768" y="3356992"/>
            <a:ext cx="856932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1200"/>
              </a:spcBef>
            </a:pPr>
            <a:r>
              <a:rPr lang="el-GR" altLang="el-GR" sz="2400" dirty="0" smtClean="0">
                <a:latin typeface="+mn-lt"/>
              </a:rPr>
              <a:t>Η </a:t>
            </a:r>
            <a:r>
              <a:rPr lang="el-GR" altLang="el-GR" sz="2400" dirty="0">
                <a:latin typeface="+mn-lt"/>
              </a:rPr>
              <a:t>απόδοση της αντίδρασης είναι ~ 5%.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l-GR" altLang="el-GR" sz="2400" dirty="0" smtClean="0">
                <a:latin typeface="+mn-lt"/>
              </a:rPr>
              <a:t>Απομακρύνοντας </a:t>
            </a:r>
            <a:r>
              <a:rPr lang="el-GR" altLang="el-GR" sz="2400" dirty="0">
                <a:latin typeface="+mn-lt"/>
              </a:rPr>
              <a:t>την αλκοόλη και ανακυκλώνοντας το αλκένιο που δεν αντέδρασε, μπορεί η απόδοση να αγγίξει το 95%.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27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87</TotalTime>
  <Words>1383</Words>
  <Application>Microsoft Office PowerPoint</Application>
  <PresentationFormat>Προβολή στην οθόνη (4:3)</PresentationFormat>
  <Paragraphs>242</Paragraphs>
  <Slides>33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33</vt:i4>
      </vt:variant>
    </vt:vector>
  </HeadingPairs>
  <TitlesOfParts>
    <vt:vector size="35" baseType="lpstr">
      <vt:lpstr>exo-opistho_simeiomata</vt:lpstr>
      <vt:lpstr>OC_template_updated</vt:lpstr>
      <vt:lpstr>Ανόργανη και Οργανική Χημεία (Θ)</vt:lpstr>
      <vt:lpstr>Αλκοόλες 1/4</vt:lpstr>
      <vt:lpstr>Αλκοόλες 2/4</vt:lpstr>
      <vt:lpstr>Αλκοόλες 3/4</vt:lpstr>
      <vt:lpstr>Αλκοόλες 4/4</vt:lpstr>
      <vt:lpstr>Αλκοόλες Δεσμοί υδρογόνου και σ.ζ</vt:lpstr>
      <vt:lpstr>Αλκοόλες Δεσμοί υδρογόνου και διαλυτότητα</vt:lpstr>
      <vt:lpstr>Όξινος χαρακτήρας αλκοολών</vt:lpstr>
      <vt:lpstr>Μέθοδοι σύνθεσης αλκοολών 1/3</vt:lpstr>
      <vt:lpstr>Μέθοδοι σύνθεσης αλκοολών 2/3</vt:lpstr>
      <vt:lpstr>Μέθοδοι σύνθεσης αλκοολών 3/3</vt:lpstr>
      <vt:lpstr>Χημικές ιδιότητες αλκοολών 1/6</vt:lpstr>
      <vt:lpstr>Χημικές ιδιότητες αλκοολών 2/6</vt:lpstr>
      <vt:lpstr>Χημικές ιδιότητες αλκοολών 3/6</vt:lpstr>
      <vt:lpstr>Χημικές ιδιότητες αλκοολών 4/6</vt:lpstr>
      <vt:lpstr>Χημικές ιδιότητες αλκοολών 5/6</vt:lpstr>
      <vt:lpstr>Χημικές ιδιότητες αλκοολών 6/6</vt:lpstr>
      <vt:lpstr>Παρασκευή φαινολών 1/2</vt:lpstr>
      <vt:lpstr>Παρασκευή φαινολών 2/2</vt:lpstr>
      <vt:lpstr>Χημικές ιδιότητες φαινολών 1/3</vt:lpstr>
      <vt:lpstr>Χημικές ιδιότητες φαινολών 2/3</vt:lpstr>
      <vt:lpstr>Χημικές ιδιότητες φαινολών 3/3</vt:lpstr>
      <vt:lpstr>Testing Blood Alcohol Levels</vt:lpstr>
      <vt:lpstr>Παρουσίαση του PowerPoint</vt:lpstr>
      <vt:lpstr>Παρουσίαση του PowerPoint</vt:lpstr>
      <vt:lpstr>Παρουσίαση του PowerPoint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Ανόργανη και Οργανική Χημεία (Θ)</dc:title>
  <dc:creator>opencourses@teiath.gr</dc:creator>
  <cp:lastModifiedBy>fkaram2</cp:lastModifiedBy>
  <cp:revision>16</cp:revision>
  <dcterms:created xsi:type="dcterms:W3CDTF">2015-05-19T12:13:10Z</dcterms:created>
  <dcterms:modified xsi:type="dcterms:W3CDTF">2015-09-11T07:30:11Z</dcterms:modified>
</cp:coreProperties>
</file>